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27" r:id="rId2"/>
    <p:sldId id="328" r:id="rId3"/>
    <p:sldId id="258" r:id="rId4"/>
    <p:sldId id="31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0FA4C-FA96-4B18-B74F-4C53CAD8C9B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D38A5B-F867-41BA-B665-7CA5691A3DF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Discrete Random Variables</a:t>
          </a:r>
          <a:endParaRPr lang="en-US" sz="2000" dirty="0">
            <a:latin typeface="+mn-lt"/>
          </a:endParaRPr>
        </a:p>
      </dgm:t>
    </dgm:pt>
    <dgm:pt modelId="{7E7552F5-54A9-4FF4-B829-419BAC6D99AF}" type="parTrans" cxnId="{16470F43-2927-436C-BF7B-6DBA5F92E683}">
      <dgm:prSet/>
      <dgm:spPr/>
      <dgm:t>
        <a:bodyPr/>
        <a:lstStyle/>
        <a:p>
          <a:endParaRPr lang="en-US" sz="2400"/>
        </a:p>
      </dgm:t>
    </dgm:pt>
    <dgm:pt modelId="{3D767917-D093-477D-95B8-807008B05195}" type="sibTrans" cxnId="{16470F43-2927-436C-BF7B-6DBA5F92E683}">
      <dgm:prSet/>
      <dgm:spPr/>
      <dgm:t>
        <a:bodyPr/>
        <a:lstStyle/>
        <a:p>
          <a:endParaRPr lang="en-US" sz="2400"/>
        </a:p>
      </dgm:t>
    </dgm:pt>
    <dgm:pt modelId="{A753D27A-5BF2-4A54-BE93-63BBF10CACDE}">
      <dgm:prSet phldrT="[Text]"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Number of Scratches on a Surface</a:t>
          </a:r>
          <a:endParaRPr lang="en-US" sz="2000" dirty="0">
            <a:latin typeface="+mn-lt"/>
          </a:endParaRPr>
        </a:p>
      </dgm:t>
    </dgm:pt>
    <dgm:pt modelId="{9D85407C-FF57-44E7-B539-04637E220E4B}" type="parTrans" cxnId="{0AFF8248-7D91-4C19-BD10-18F09A22A28D}">
      <dgm:prSet/>
      <dgm:spPr/>
      <dgm:t>
        <a:bodyPr/>
        <a:lstStyle/>
        <a:p>
          <a:endParaRPr lang="en-US" sz="2400"/>
        </a:p>
      </dgm:t>
    </dgm:pt>
    <dgm:pt modelId="{9751F655-28EE-45C5-9893-D4BA9F0D11FF}" type="sibTrans" cxnId="{0AFF8248-7D91-4C19-BD10-18F09A22A28D}">
      <dgm:prSet/>
      <dgm:spPr/>
      <dgm:t>
        <a:bodyPr/>
        <a:lstStyle/>
        <a:p>
          <a:endParaRPr lang="en-US" sz="2400"/>
        </a:p>
      </dgm:t>
    </dgm:pt>
    <dgm:pt modelId="{03679E66-F554-4FFF-8F05-4C8F02704B34}">
      <dgm:prSet phldrT="[Text]"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Number of Defective Parts among 1000 tested</a:t>
          </a:r>
          <a:endParaRPr lang="en-US" sz="2000" dirty="0">
            <a:latin typeface="+mn-lt"/>
          </a:endParaRPr>
        </a:p>
      </dgm:t>
    </dgm:pt>
    <dgm:pt modelId="{190A51D5-1385-410C-BBD2-281B570BCFC9}" type="parTrans" cxnId="{8C29630C-BFE8-40CB-A3C0-4AF7815581DA}">
      <dgm:prSet/>
      <dgm:spPr/>
      <dgm:t>
        <a:bodyPr/>
        <a:lstStyle/>
        <a:p>
          <a:endParaRPr lang="en-US" sz="2400"/>
        </a:p>
      </dgm:t>
    </dgm:pt>
    <dgm:pt modelId="{49F1BA4A-8D7F-4C14-8BDD-9721D96BBAF3}" type="sibTrans" cxnId="{8C29630C-BFE8-40CB-A3C0-4AF7815581DA}">
      <dgm:prSet/>
      <dgm:spPr/>
      <dgm:t>
        <a:bodyPr/>
        <a:lstStyle/>
        <a:p>
          <a:endParaRPr lang="en-US" sz="2400"/>
        </a:p>
      </dgm:t>
    </dgm:pt>
    <dgm:pt modelId="{3BDC3BB3-A404-4AB1-9888-B7353B2424F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Continuous Random Variables</a:t>
          </a:r>
          <a:endParaRPr lang="en-US" sz="2000" dirty="0">
            <a:latin typeface="+mn-lt"/>
          </a:endParaRPr>
        </a:p>
      </dgm:t>
    </dgm:pt>
    <dgm:pt modelId="{18A7CE6E-72EC-4368-B88D-7F0B6AA9E032}" type="parTrans" cxnId="{EBDA0C50-286E-4F30-92A0-AF57C9A69617}">
      <dgm:prSet/>
      <dgm:spPr/>
      <dgm:t>
        <a:bodyPr/>
        <a:lstStyle/>
        <a:p>
          <a:endParaRPr lang="en-US" sz="2400"/>
        </a:p>
      </dgm:t>
    </dgm:pt>
    <dgm:pt modelId="{3C94DA2E-3E45-424C-B0DD-8DB4DECB73A9}" type="sibTrans" cxnId="{EBDA0C50-286E-4F30-92A0-AF57C9A69617}">
      <dgm:prSet/>
      <dgm:spPr/>
      <dgm:t>
        <a:bodyPr/>
        <a:lstStyle/>
        <a:p>
          <a:endParaRPr lang="en-US" sz="2400"/>
        </a:p>
      </dgm:t>
    </dgm:pt>
    <dgm:pt modelId="{2006C6EA-74B2-407D-A14F-94BD2E42AD3F}">
      <dgm:prSet phldrT="[Text]"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Electrical Current</a:t>
          </a:r>
          <a:endParaRPr lang="en-US" sz="2000" dirty="0">
            <a:latin typeface="+mn-lt"/>
          </a:endParaRPr>
        </a:p>
      </dgm:t>
    </dgm:pt>
    <dgm:pt modelId="{A73A6F78-D181-47FD-86FD-BBE5D4A9E8D8}" type="parTrans" cxnId="{3DBF4792-C429-43BA-B6C4-7FD829AB5F61}">
      <dgm:prSet/>
      <dgm:spPr/>
      <dgm:t>
        <a:bodyPr/>
        <a:lstStyle/>
        <a:p>
          <a:endParaRPr lang="en-US" sz="2400"/>
        </a:p>
      </dgm:t>
    </dgm:pt>
    <dgm:pt modelId="{BF5062A5-8EF4-49AD-B613-CE6EC1772397}" type="sibTrans" cxnId="{3DBF4792-C429-43BA-B6C4-7FD829AB5F61}">
      <dgm:prSet/>
      <dgm:spPr/>
      <dgm:t>
        <a:bodyPr/>
        <a:lstStyle/>
        <a:p>
          <a:endParaRPr lang="en-US" sz="2400"/>
        </a:p>
      </dgm:t>
    </dgm:pt>
    <dgm:pt modelId="{60AF4B09-8C31-4E00-B21D-3FC0D9EB9F18}">
      <dgm:prSet phldrT="[Text]"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Length</a:t>
          </a:r>
          <a:endParaRPr lang="en-US" sz="2000" dirty="0">
            <a:latin typeface="+mn-lt"/>
          </a:endParaRPr>
        </a:p>
      </dgm:t>
    </dgm:pt>
    <dgm:pt modelId="{8563B9FA-30DC-4D34-8E41-A4C63CAD0B3E}" type="parTrans" cxnId="{43160BF5-857D-473D-AC1D-5B8A3B73C2DA}">
      <dgm:prSet/>
      <dgm:spPr/>
      <dgm:t>
        <a:bodyPr/>
        <a:lstStyle/>
        <a:p>
          <a:endParaRPr lang="en-US" sz="2400"/>
        </a:p>
      </dgm:t>
    </dgm:pt>
    <dgm:pt modelId="{2A2F4857-F947-489B-8E5C-A5DAE1D67B2C}" type="sibTrans" cxnId="{43160BF5-857D-473D-AC1D-5B8A3B73C2DA}">
      <dgm:prSet/>
      <dgm:spPr/>
      <dgm:t>
        <a:bodyPr/>
        <a:lstStyle/>
        <a:p>
          <a:endParaRPr lang="en-US" sz="2400"/>
        </a:p>
      </dgm:t>
    </dgm:pt>
    <dgm:pt modelId="{35C57EEB-5F02-4CF1-9F01-D45A1F30DF17}">
      <dgm:prSet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Number of Transmitted Bits Received Error</a:t>
          </a:r>
        </a:p>
      </dgm:t>
    </dgm:pt>
    <dgm:pt modelId="{D6EF0535-4432-42D8-A1AD-323B9E68DCCC}" type="parTrans" cxnId="{C221D0F9-3571-432B-A17F-D4C43D6B1CCB}">
      <dgm:prSet/>
      <dgm:spPr/>
      <dgm:t>
        <a:bodyPr/>
        <a:lstStyle/>
        <a:p>
          <a:endParaRPr lang="en-US" sz="2400"/>
        </a:p>
      </dgm:t>
    </dgm:pt>
    <dgm:pt modelId="{B5DA2B22-33AE-448C-8BD2-7B8ED4B5C599}" type="sibTrans" cxnId="{C221D0F9-3571-432B-A17F-D4C43D6B1CCB}">
      <dgm:prSet/>
      <dgm:spPr/>
      <dgm:t>
        <a:bodyPr/>
        <a:lstStyle/>
        <a:p>
          <a:endParaRPr lang="en-US" sz="2400"/>
        </a:p>
      </dgm:t>
    </dgm:pt>
    <dgm:pt modelId="{2FDE3F45-C893-4519-99CB-40EF5B8F5ACD}">
      <dgm:prSet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Time</a:t>
          </a:r>
        </a:p>
      </dgm:t>
    </dgm:pt>
    <dgm:pt modelId="{BED320DA-1612-488F-8515-FA91C3F15422}" type="parTrans" cxnId="{3E821118-1817-4650-97F2-EF95685A0A92}">
      <dgm:prSet/>
      <dgm:spPr/>
      <dgm:t>
        <a:bodyPr/>
        <a:lstStyle/>
        <a:p>
          <a:endParaRPr lang="en-US" sz="2400"/>
        </a:p>
      </dgm:t>
    </dgm:pt>
    <dgm:pt modelId="{568977DB-14FE-4438-9168-600BFCCB3624}" type="sibTrans" cxnId="{3E821118-1817-4650-97F2-EF95685A0A92}">
      <dgm:prSet/>
      <dgm:spPr/>
      <dgm:t>
        <a:bodyPr/>
        <a:lstStyle/>
        <a:p>
          <a:endParaRPr lang="en-US" sz="2400"/>
        </a:p>
      </dgm:t>
    </dgm:pt>
    <dgm:pt modelId="{5D73B293-54FD-4998-9774-3C190E147E13}">
      <dgm:prSet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Temperature</a:t>
          </a:r>
        </a:p>
      </dgm:t>
    </dgm:pt>
    <dgm:pt modelId="{1AFF21BB-A5CC-41B9-B8D2-5CA6BC1FE56C}" type="parTrans" cxnId="{168E18EB-5B61-4A24-987B-2CDA291FA1EF}">
      <dgm:prSet/>
      <dgm:spPr/>
      <dgm:t>
        <a:bodyPr/>
        <a:lstStyle/>
        <a:p>
          <a:endParaRPr lang="en-MY"/>
        </a:p>
      </dgm:t>
    </dgm:pt>
    <dgm:pt modelId="{8F9AB86B-6731-4EE3-A47D-C8AFAFF361BC}" type="sibTrans" cxnId="{168E18EB-5B61-4A24-987B-2CDA291FA1EF}">
      <dgm:prSet/>
      <dgm:spPr/>
      <dgm:t>
        <a:bodyPr/>
        <a:lstStyle/>
        <a:p>
          <a:endParaRPr lang="en-MY"/>
        </a:p>
      </dgm:t>
    </dgm:pt>
    <dgm:pt modelId="{1D0D7869-DDCE-49C6-B41A-1D513049C1ED}">
      <dgm:prSet custT="1"/>
      <dgm:spPr>
        <a:solidFill>
          <a:srgbClr val="FFFCF4">
            <a:alpha val="90000"/>
          </a:srgbClr>
        </a:solidFill>
      </dgm:spPr>
      <dgm:t>
        <a:bodyPr/>
        <a:lstStyle/>
        <a:p>
          <a:r>
            <a:rPr lang="en-US" sz="2000" dirty="0">
              <a:latin typeface="+mn-lt"/>
              <a:cs typeface="Times New Roman" pitchFamily="18" charset="0"/>
            </a:rPr>
            <a:t>Weight</a:t>
          </a:r>
        </a:p>
      </dgm:t>
    </dgm:pt>
    <dgm:pt modelId="{64497D9E-A2CE-4329-88FA-753A7701EE11}" type="parTrans" cxnId="{1276D56F-9684-4722-860F-F4BC31DEB0B6}">
      <dgm:prSet/>
      <dgm:spPr/>
      <dgm:t>
        <a:bodyPr/>
        <a:lstStyle/>
        <a:p>
          <a:endParaRPr lang="en-MY"/>
        </a:p>
      </dgm:t>
    </dgm:pt>
    <dgm:pt modelId="{D0FB2352-6CB3-4ECA-B8D5-3B858B977A15}" type="sibTrans" cxnId="{1276D56F-9684-4722-860F-F4BC31DEB0B6}">
      <dgm:prSet/>
      <dgm:spPr/>
      <dgm:t>
        <a:bodyPr/>
        <a:lstStyle/>
        <a:p>
          <a:endParaRPr lang="en-MY"/>
        </a:p>
      </dgm:t>
    </dgm:pt>
    <dgm:pt modelId="{27AA845E-E097-4E07-AFA7-C89951CA79E0}" type="pres">
      <dgm:prSet presAssocID="{4DB0FA4C-FA96-4B18-B74F-4C53CAD8C9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85B4517-EB65-4B25-8146-A2DA91350358}" type="pres">
      <dgm:prSet presAssocID="{E0D38A5B-F867-41BA-B665-7CA5691A3DFA}" presName="root" presStyleCnt="0"/>
      <dgm:spPr/>
    </dgm:pt>
    <dgm:pt modelId="{538F2050-29E0-449D-B8C5-93C9D9828F23}" type="pres">
      <dgm:prSet presAssocID="{E0D38A5B-F867-41BA-B665-7CA5691A3DFA}" presName="rootComposite" presStyleCnt="0"/>
      <dgm:spPr/>
    </dgm:pt>
    <dgm:pt modelId="{D132F4E8-4BF6-46F1-89F7-1637953066BD}" type="pres">
      <dgm:prSet presAssocID="{E0D38A5B-F867-41BA-B665-7CA5691A3DFA}" presName="rootText" presStyleLbl="node1" presStyleIdx="0" presStyleCnt="2" custScaleX="142712" custScaleY="79331" custLinFactNeighborX="-25135" custLinFactNeighborY="12684"/>
      <dgm:spPr/>
      <dgm:t>
        <a:bodyPr/>
        <a:lstStyle/>
        <a:p>
          <a:endParaRPr lang="en-IN"/>
        </a:p>
      </dgm:t>
    </dgm:pt>
    <dgm:pt modelId="{339E90AF-1503-400F-A82C-C21D6ADCB59F}" type="pres">
      <dgm:prSet presAssocID="{E0D38A5B-F867-41BA-B665-7CA5691A3DFA}" presName="rootConnector" presStyleLbl="node1" presStyleIdx="0" presStyleCnt="2"/>
      <dgm:spPr/>
      <dgm:t>
        <a:bodyPr/>
        <a:lstStyle/>
        <a:p>
          <a:endParaRPr lang="en-IN"/>
        </a:p>
      </dgm:t>
    </dgm:pt>
    <dgm:pt modelId="{5528FDEF-7CAC-4E6E-B4D7-DBCFE1C16F18}" type="pres">
      <dgm:prSet presAssocID="{E0D38A5B-F867-41BA-B665-7CA5691A3DFA}" presName="childShape" presStyleCnt="0"/>
      <dgm:spPr/>
    </dgm:pt>
    <dgm:pt modelId="{20C22AF5-F2D6-409C-A006-6A0268F6BFD6}" type="pres">
      <dgm:prSet presAssocID="{9D85407C-FF57-44E7-B539-04637E220E4B}" presName="Name13" presStyleLbl="parChTrans1D2" presStyleIdx="0" presStyleCnt="8"/>
      <dgm:spPr/>
      <dgm:t>
        <a:bodyPr/>
        <a:lstStyle/>
        <a:p>
          <a:endParaRPr lang="en-IN"/>
        </a:p>
      </dgm:t>
    </dgm:pt>
    <dgm:pt modelId="{0537B8E6-A4C2-401B-8D5E-285C5334936C}" type="pres">
      <dgm:prSet presAssocID="{A753D27A-5BF2-4A54-BE93-63BBF10CACDE}" presName="childText" presStyleLbl="bgAcc1" presStyleIdx="0" presStyleCnt="8" custScaleX="164494" custScaleY="64765" custLinFactNeighborX="-31419" custLinFactNeighborY="126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91D684-A16F-414B-BF0F-A70562AE928A}" type="pres">
      <dgm:prSet presAssocID="{190A51D5-1385-410C-BBD2-281B570BCFC9}" presName="Name13" presStyleLbl="parChTrans1D2" presStyleIdx="1" presStyleCnt="8"/>
      <dgm:spPr/>
      <dgm:t>
        <a:bodyPr/>
        <a:lstStyle/>
        <a:p>
          <a:endParaRPr lang="en-IN"/>
        </a:p>
      </dgm:t>
    </dgm:pt>
    <dgm:pt modelId="{6768CFC9-2CE0-486F-9BFE-4E6EC8E0A2B7}" type="pres">
      <dgm:prSet presAssocID="{03679E66-F554-4FFF-8F05-4C8F02704B34}" presName="childText" presStyleLbl="bgAcc1" presStyleIdx="1" presStyleCnt="8" custScaleX="163771" custScaleY="86084" custLinFactNeighborX="-31419" custLinFactNeighborY="126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259B34-458B-4B3C-8B8B-BC15D3F540D7}" type="pres">
      <dgm:prSet presAssocID="{D6EF0535-4432-42D8-A1AD-323B9E68DCCC}" presName="Name13" presStyleLbl="parChTrans1D2" presStyleIdx="2" presStyleCnt="8"/>
      <dgm:spPr/>
      <dgm:t>
        <a:bodyPr/>
        <a:lstStyle/>
        <a:p>
          <a:endParaRPr lang="en-IN"/>
        </a:p>
      </dgm:t>
    </dgm:pt>
    <dgm:pt modelId="{E905043A-6653-4E66-B289-51CCE129B93F}" type="pres">
      <dgm:prSet presAssocID="{35C57EEB-5F02-4CF1-9F01-D45A1F30DF17}" presName="childText" presStyleLbl="bgAcc1" presStyleIdx="2" presStyleCnt="8" custScaleX="166677" custScaleY="70739" custLinFactNeighborX="-31419" custLinFactNeighborY="126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749D37-2968-4E99-ABAD-3A224E6E1A81}" type="pres">
      <dgm:prSet presAssocID="{3BDC3BB3-A404-4AB1-9888-B7353B2424FC}" presName="root" presStyleCnt="0"/>
      <dgm:spPr/>
    </dgm:pt>
    <dgm:pt modelId="{D5442B57-8527-4D02-A91A-8A7CE8A04055}" type="pres">
      <dgm:prSet presAssocID="{3BDC3BB3-A404-4AB1-9888-B7353B2424FC}" presName="rootComposite" presStyleCnt="0"/>
      <dgm:spPr/>
    </dgm:pt>
    <dgm:pt modelId="{EC05D66B-D194-4051-AF4A-2F90B388C3C5}" type="pres">
      <dgm:prSet presAssocID="{3BDC3BB3-A404-4AB1-9888-B7353B2424FC}" presName="rootText" presStyleLbl="node1" presStyleIdx="1" presStyleCnt="2" custScaleX="149807" custScaleY="71704"/>
      <dgm:spPr/>
      <dgm:t>
        <a:bodyPr/>
        <a:lstStyle/>
        <a:p>
          <a:endParaRPr lang="en-IN"/>
        </a:p>
      </dgm:t>
    </dgm:pt>
    <dgm:pt modelId="{F3ED3ED5-593F-4D54-82D2-F7CDB3BA02A8}" type="pres">
      <dgm:prSet presAssocID="{3BDC3BB3-A404-4AB1-9888-B7353B2424FC}" presName="rootConnector" presStyleLbl="node1" presStyleIdx="1" presStyleCnt="2"/>
      <dgm:spPr/>
      <dgm:t>
        <a:bodyPr/>
        <a:lstStyle/>
        <a:p>
          <a:endParaRPr lang="en-IN"/>
        </a:p>
      </dgm:t>
    </dgm:pt>
    <dgm:pt modelId="{E7A7D01A-CDC8-475E-8F28-6E0A55F4E315}" type="pres">
      <dgm:prSet presAssocID="{3BDC3BB3-A404-4AB1-9888-B7353B2424FC}" presName="childShape" presStyleCnt="0"/>
      <dgm:spPr/>
    </dgm:pt>
    <dgm:pt modelId="{0BD2A261-3B5C-4020-868D-17710D23C24E}" type="pres">
      <dgm:prSet presAssocID="{A73A6F78-D181-47FD-86FD-BBE5D4A9E8D8}" presName="Name13" presStyleLbl="parChTrans1D2" presStyleIdx="3" presStyleCnt="8"/>
      <dgm:spPr/>
      <dgm:t>
        <a:bodyPr/>
        <a:lstStyle/>
        <a:p>
          <a:endParaRPr lang="en-IN"/>
        </a:p>
      </dgm:t>
    </dgm:pt>
    <dgm:pt modelId="{8CC2B247-EA27-47F0-A37A-6DCD57004D31}" type="pres">
      <dgm:prSet presAssocID="{2006C6EA-74B2-407D-A14F-94BD2E42AD3F}" presName="childText" presStyleLbl="bgAcc1" presStyleIdx="3" presStyleCnt="8" custScaleX="131989" custScaleY="471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861B80-A0DF-4C4F-9384-AF7F919EEA68}" type="pres">
      <dgm:prSet presAssocID="{8563B9FA-30DC-4D34-8E41-A4C63CAD0B3E}" presName="Name13" presStyleLbl="parChTrans1D2" presStyleIdx="4" presStyleCnt="8"/>
      <dgm:spPr/>
      <dgm:t>
        <a:bodyPr/>
        <a:lstStyle/>
        <a:p>
          <a:endParaRPr lang="en-IN"/>
        </a:p>
      </dgm:t>
    </dgm:pt>
    <dgm:pt modelId="{A0FCC124-831B-4FD4-A04F-216FE5115083}" type="pres">
      <dgm:prSet presAssocID="{60AF4B09-8C31-4E00-B21D-3FC0D9EB9F18}" presName="childText" presStyleLbl="bgAcc1" presStyleIdx="4" presStyleCnt="8" custScaleX="131988" custScaleY="473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79B664-68F1-4C0B-8B73-978EFBAEB913}" type="pres">
      <dgm:prSet presAssocID="{BED320DA-1612-488F-8515-FA91C3F15422}" presName="Name13" presStyleLbl="parChTrans1D2" presStyleIdx="5" presStyleCnt="8"/>
      <dgm:spPr/>
      <dgm:t>
        <a:bodyPr/>
        <a:lstStyle/>
        <a:p>
          <a:endParaRPr lang="en-IN"/>
        </a:p>
      </dgm:t>
    </dgm:pt>
    <dgm:pt modelId="{217F138F-D91D-429E-87A3-E6A37082602D}" type="pres">
      <dgm:prSet presAssocID="{2FDE3F45-C893-4519-99CB-40EF5B8F5ACD}" presName="childText" presStyleLbl="bgAcc1" presStyleIdx="5" presStyleCnt="8" custScaleX="134577" custScaleY="475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BAD39F-34F9-488A-A2D2-0743E42089BA}" type="pres">
      <dgm:prSet presAssocID="{1AFF21BB-A5CC-41B9-B8D2-5CA6BC1FE56C}" presName="Name13" presStyleLbl="parChTrans1D2" presStyleIdx="6" presStyleCnt="8"/>
      <dgm:spPr/>
      <dgm:t>
        <a:bodyPr/>
        <a:lstStyle/>
        <a:p>
          <a:endParaRPr lang="en-IN"/>
        </a:p>
      </dgm:t>
    </dgm:pt>
    <dgm:pt modelId="{327409BC-5486-4E78-90A2-E47D25A07265}" type="pres">
      <dgm:prSet presAssocID="{5D73B293-54FD-4998-9774-3C190E147E13}" presName="childText" presStyleLbl="bgAcc1" presStyleIdx="6" presStyleCnt="8" custScaleX="131989" custScaleY="476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140C03-492A-4BE2-9FEE-319F69316CB4}" type="pres">
      <dgm:prSet presAssocID="{64497D9E-A2CE-4329-88FA-753A7701EE11}" presName="Name13" presStyleLbl="parChTrans1D2" presStyleIdx="7" presStyleCnt="8"/>
      <dgm:spPr/>
      <dgm:t>
        <a:bodyPr/>
        <a:lstStyle/>
        <a:p>
          <a:endParaRPr lang="en-IN"/>
        </a:p>
      </dgm:t>
    </dgm:pt>
    <dgm:pt modelId="{09C1FECE-A327-44F1-AFD2-3F7F6BB30B8D}" type="pres">
      <dgm:prSet presAssocID="{1D0D7869-DDCE-49C6-B41A-1D513049C1ED}" presName="childText" presStyleLbl="bgAcc1" presStyleIdx="7" presStyleCnt="8" custScaleX="133676" custScaleY="42960" custLinFactNeighborX="-249" custLinFactNeighborY="-19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470F43-2927-436C-BF7B-6DBA5F92E683}" srcId="{4DB0FA4C-FA96-4B18-B74F-4C53CAD8C9B6}" destId="{E0D38A5B-F867-41BA-B665-7CA5691A3DFA}" srcOrd="0" destOrd="0" parTransId="{7E7552F5-54A9-4FF4-B829-419BAC6D99AF}" sibTransId="{3D767917-D093-477D-95B8-807008B05195}"/>
    <dgm:cxn modelId="{8E981930-F850-44FC-839A-334AD74B5756}" type="presOf" srcId="{A753D27A-5BF2-4A54-BE93-63BBF10CACDE}" destId="{0537B8E6-A4C2-401B-8D5E-285C5334936C}" srcOrd="0" destOrd="0" presId="urn:microsoft.com/office/officeart/2005/8/layout/hierarchy3"/>
    <dgm:cxn modelId="{BC9E76A1-E691-4E59-A1BB-DCF20A2D13D8}" type="presOf" srcId="{D6EF0535-4432-42D8-A1AD-323B9E68DCCC}" destId="{AD259B34-458B-4B3C-8B8B-BC15D3F540D7}" srcOrd="0" destOrd="0" presId="urn:microsoft.com/office/officeart/2005/8/layout/hierarchy3"/>
    <dgm:cxn modelId="{E95792E2-D6BC-4098-9C2F-C6253D4496F5}" type="presOf" srcId="{03679E66-F554-4FFF-8F05-4C8F02704B34}" destId="{6768CFC9-2CE0-486F-9BFE-4E6EC8E0A2B7}" srcOrd="0" destOrd="0" presId="urn:microsoft.com/office/officeart/2005/8/layout/hierarchy3"/>
    <dgm:cxn modelId="{0B141C07-10A7-4F3C-8B64-F9B333C3A81E}" type="presOf" srcId="{8563B9FA-30DC-4D34-8E41-A4C63CAD0B3E}" destId="{51861B80-A0DF-4C4F-9384-AF7F919EEA68}" srcOrd="0" destOrd="0" presId="urn:microsoft.com/office/officeart/2005/8/layout/hierarchy3"/>
    <dgm:cxn modelId="{2FC183B1-9160-46E8-9F84-7F2B2A35BD9F}" type="presOf" srcId="{1D0D7869-DDCE-49C6-B41A-1D513049C1ED}" destId="{09C1FECE-A327-44F1-AFD2-3F7F6BB30B8D}" srcOrd="0" destOrd="0" presId="urn:microsoft.com/office/officeart/2005/8/layout/hierarchy3"/>
    <dgm:cxn modelId="{ECF0FABA-DCAA-4E53-B1C2-D98BB755E8D0}" type="presOf" srcId="{9D85407C-FF57-44E7-B539-04637E220E4B}" destId="{20C22AF5-F2D6-409C-A006-6A0268F6BFD6}" srcOrd="0" destOrd="0" presId="urn:microsoft.com/office/officeart/2005/8/layout/hierarchy3"/>
    <dgm:cxn modelId="{43160BF5-857D-473D-AC1D-5B8A3B73C2DA}" srcId="{3BDC3BB3-A404-4AB1-9888-B7353B2424FC}" destId="{60AF4B09-8C31-4E00-B21D-3FC0D9EB9F18}" srcOrd="1" destOrd="0" parTransId="{8563B9FA-30DC-4D34-8E41-A4C63CAD0B3E}" sibTransId="{2A2F4857-F947-489B-8E5C-A5DAE1D67B2C}"/>
    <dgm:cxn modelId="{EBDA0C50-286E-4F30-92A0-AF57C9A69617}" srcId="{4DB0FA4C-FA96-4B18-B74F-4C53CAD8C9B6}" destId="{3BDC3BB3-A404-4AB1-9888-B7353B2424FC}" srcOrd="1" destOrd="0" parTransId="{18A7CE6E-72EC-4368-B88D-7F0B6AA9E032}" sibTransId="{3C94DA2E-3E45-424C-B0DD-8DB4DECB73A9}"/>
    <dgm:cxn modelId="{3E821118-1817-4650-97F2-EF95685A0A92}" srcId="{3BDC3BB3-A404-4AB1-9888-B7353B2424FC}" destId="{2FDE3F45-C893-4519-99CB-40EF5B8F5ACD}" srcOrd="2" destOrd="0" parTransId="{BED320DA-1612-488F-8515-FA91C3F15422}" sibTransId="{568977DB-14FE-4438-9168-600BFCCB3624}"/>
    <dgm:cxn modelId="{AC370C89-0BF5-483F-8B80-94959C4D643D}" type="presOf" srcId="{35C57EEB-5F02-4CF1-9F01-D45A1F30DF17}" destId="{E905043A-6653-4E66-B289-51CCE129B93F}" srcOrd="0" destOrd="0" presId="urn:microsoft.com/office/officeart/2005/8/layout/hierarchy3"/>
    <dgm:cxn modelId="{8C29630C-BFE8-40CB-A3C0-4AF7815581DA}" srcId="{E0D38A5B-F867-41BA-B665-7CA5691A3DFA}" destId="{03679E66-F554-4FFF-8F05-4C8F02704B34}" srcOrd="1" destOrd="0" parTransId="{190A51D5-1385-410C-BBD2-281B570BCFC9}" sibTransId="{49F1BA4A-8D7F-4C14-8BDD-9721D96BBAF3}"/>
    <dgm:cxn modelId="{4F2A7C3C-6402-475C-B1A9-AE3DBEE7111B}" type="presOf" srcId="{3BDC3BB3-A404-4AB1-9888-B7353B2424FC}" destId="{F3ED3ED5-593F-4D54-82D2-F7CDB3BA02A8}" srcOrd="1" destOrd="0" presId="urn:microsoft.com/office/officeart/2005/8/layout/hierarchy3"/>
    <dgm:cxn modelId="{C221D0F9-3571-432B-A17F-D4C43D6B1CCB}" srcId="{E0D38A5B-F867-41BA-B665-7CA5691A3DFA}" destId="{35C57EEB-5F02-4CF1-9F01-D45A1F30DF17}" srcOrd="2" destOrd="0" parTransId="{D6EF0535-4432-42D8-A1AD-323B9E68DCCC}" sibTransId="{B5DA2B22-33AE-448C-8BD2-7B8ED4B5C599}"/>
    <dgm:cxn modelId="{BEAA471E-FBAC-4200-916C-C9C969DCF463}" type="presOf" srcId="{BED320DA-1612-488F-8515-FA91C3F15422}" destId="{D079B664-68F1-4C0B-8B73-978EFBAEB913}" srcOrd="0" destOrd="0" presId="urn:microsoft.com/office/officeart/2005/8/layout/hierarchy3"/>
    <dgm:cxn modelId="{03B660C0-EDDE-41DD-95BD-31006616283C}" type="presOf" srcId="{5D73B293-54FD-4998-9774-3C190E147E13}" destId="{327409BC-5486-4E78-90A2-E47D25A07265}" srcOrd="0" destOrd="0" presId="urn:microsoft.com/office/officeart/2005/8/layout/hierarchy3"/>
    <dgm:cxn modelId="{1276D56F-9684-4722-860F-F4BC31DEB0B6}" srcId="{3BDC3BB3-A404-4AB1-9888-B7353B2424FC}" destId="{1D0D7869-DDCE-49C6-B41A-1D513049C1ED}" srcOrd="4" destOrd="0" parTransId="{64497D9E-A2CE-4329-88FA-753A7701EE11}" sibTransId="{D0FB2352-6CB3-4ECA-B8D5-3B858B977A15}"/>
    <dgm:cxn modelId="{0AFF8248-7D91-4C19-BD10-18F09A22A28D}" srcId="{E0D38A5B-F867-41BA-B665-7CA5691A3DFA}" destId="{A753D27A-5BF2-4A54-BE93-63BBF10CACDE}" srcOrd="0" destOrd="0" parTransId="{9D85407C-FF57-44E7-B539-04637E220E4B}" sibTransId="{9751F655-28EE-45C5-9893-D4BA9F0D11FF}"/>
    <dgm:cxn modelId="{930AB662-3784-4223-BA11-C5BD30961A0D}" type="presOf" srcId="{E0D38A5B-F867-41BA-B665-7CA5691A3DFA}" destId="{D132F4E8-4BF6-46F1-89F7-1637953066BD}" srcOrd="0" destOrd="0" presId="urn:microsoft.com/office/officeart/2005/8/layout/hierarchy3"/>
    <dgm:cxn modelId="{8196DA35-B845-4417-92B0-4CAC9E66DD40}" type="presOf" srcId="{3BDC3BB3-A404-4AB1-9888-B7353B2424FC}" destId="{EC05D66B-D194-4051-AF4A-2F90B388C3C5}" srcOrd="0" destOrd="0" presId="urn:microsoft.com/office/officeart/2005/8/layout/hierarchy3"/>
    <dgm:cxn modelId="{CD66C57B-CE9F-4628-A898-B11C01D793FC}" type="presOf" srcId="{64497D9E-A2CE-4329-88FA-753A7701EE11}" destId="{F3140C03-492A-4BE2-9FEE-319F69316CB4}" srcOrd="0" destOrd="0" presId="urn:microsoft.com/office/officeart/2005/8/layout/hierarchy3"/>
    <dgm:cxn modelId="{DFE64B0F-C395-447A-AA75-5536A555C152}" type="presOf" srcId="{1AFF21BB-A5CC-41B9-B8D2-5CA6BC1FE56C}" destId="{29BAD39F-34F9-488A-A2D2-0743E42089BA}" srcOrd="0" destOrd="0" presId="urn:microsoft.com/office/officeart/2005/8/layout/hierarchy3"/>
    <dgm:cxn modelId="{168E18EB-5B61-4A24-987B-2CDA291FA1EF}" srcId="{3BDC3BB3-A404-4AB1-9888-B7353B2424FC}" destId="{5D73B293-54FD-4998-9774-3C190E147E13}" srcOrd="3" destOrd="0" parTransId="{1AFF21BB-A5CC-41B9-B8D2-5CA6BC1FE56C}" sibTransId="{8F9AB86B-6731-4EE3-A47D-C8AFAFF361BC}"/>
    <dgm:cxn modelId="{9AD67867-C2A9-4F18-8AAA-4D8E5E6FA7AF}" type="presOf" srcId="{E0D38A5B-F867-41BA-B665-7CA5691A3DFA}" destId="{339E90AF-1503-400F-A82C-C21D6ADCB59F}" srcOrd="1" destOrd="0" presId="urn:microsoft.com/office/officeart/2005/8/layout/hierarchy3"/>
    <dgm:cxn modelId="{6F789025-4CA8-4550-915B-041940CFD4B4}" type="presOf" srcId="{190A51D5-1385-410C-BBD2-281B570BCFC9}" destId="{CA91D684-A16F-414B-BF0F-A70562AE928A}" srcOrd="0" destOrd="0" presId="urn:microsoft.com/office/officeart/2005/8/layout/hierarchy3"/>
    <dgm:cxn modelId="{EA0EFB49-C496-4714-894C-918745F1ED8B}" type="presOf" srcId="{2006C6EA-74B2-407D-A14F-94BD2E42AD3F}" destId="{8CC2B247-EA27-47F0-A37A-6DCD57004D31}" srcOrd="0" destOrd="0" presId="urn:microsoft.com/office/officeart/2005/8/layout/hierarchy3"/>
    <dgm:cxn modelId="{1E549123-F9AF-4B4E-9F85-8D56F09FF1FC}" type="presOf" srcId="{4DB0FA4C-FA96-4B18-B74F-4C53CAD8C9B6}" destId="{27AA845E-E097-4E07-AFA7-C89951CA79E0}" srcOrd="0" destOrd="0" presId="urn:microsoft.com/office/officeart/2005/8/layout/hierarchy3"/>
    <dgm:cxn modelId="{2FEB2975-B482-48FB-A50B-4EB54479E1E5}" type="presOf" srcId="{60AF4B09-8C31-4E00-B21D-3FC0D9EB9F18}" destId="{A0FCC124-831B-4FD4-A04F-216FE5115083}" srcOrd="0" destOrd="0" presId="urn:microsoft.com/office/officeart/2005/8/layout/hierarchy3"/>
    <dgm:cxn modelId="{3DBF4792-C429-43BA-B6C4-7FD829AB5F61}" srcId="{3BDC3BB3-A404-4AB1-9888-B7353B2424FC}" destId="{2006C6EA-74B2-407D-A14F-94BD2E42AD3F}" srcOrd="0" destOrd="0" parTransId="{A73A6F78-D181-47FD-86FD-BBE5D4A9E8D8}" sibTransId="{BF5062A5-8EF4-49AD-B613-CE6EC1772397}"/>
    <dgm:cxn modelId="{C2821021-F286-4A1D-BFE0-1A4DB23D583E}" type="presOf" srcId="{2FDE3F45-C893-4519-99CB-40EF5B8F5ACD}" destId="{217F138F-D91D-429E-87A3-E6A37082602D}" srcOrd="0" destOrd="0" presId="urn:microsoft.com/office/officeart/2005/8/layout/hierarchy3"/>
    <dgm:cxn modelId="{54B49D2B-676F-4994-9472-E6F8CD69E60D}" type="presOf" srcId="{A73A6F78-D181-47FD-86FD-BBE5D4A9E8D8}" destId="{0BD2A261-3B5C-4020-868D-17710D23C24E}" srcOrd="0" destOrd="0" presId="urn:microsoft.com/office/officeart/2005/8/layout/hierarchy3"/>
    <dgm:cxn modelId="{869CE971-91E9-4676-BCFE-8FC13287D4F1}" type="presParOf" srcId="{27AA845E-E097-4E07-AFA7-C89951CA79E0}" destId="{085B4517-EB65-4B25-8146-A2DA91350358}" srcOrd="0" destOrd="0" presId="urn:microsoft.com/office/officeart/2005/8/layout/hierarchy3"/>
    <dgm:cxn modelId="{175866B5-77D9-4B51-8B32-288D8137FA0E}" type="presParOf" srcId="{085B4517-EB65-4B25-8146-A2DA91350358}" destId="{538F2050-29E0-449D-B8C5-93C9D9828F23}" srcOrd="0" destOrd="0" presId="urn:microsoft.com/office/officeart/2005/8/layout/hierarchy3"/>
    <dgm:cxn modelId="{41C76F1C-7EBD-40B3-8511-11B3D762AF96}" type="presParOf" srcId="{538F2050-29E0-449D-B8C5-93C9D9828F23}" destId="{D132F4E8-4BF6-46F1-89F7-1637953066BD}" srcOrd="0" destOrd="0" presId="urn:microsoft.com/office/officeart/2005/8/layout/hierarchy3"/>
    <dgm:cxn modelId="{FDA417D9-C96D-4535-88A9-DCAE20451E9E}" type="presParOf" srcId="{538F2050-29E0-449D-B8C5-93C9D9828F23}" destId="{339E90AF-1503-400F-A82C-C21D6ADCB59F}" srcOrd="1" destOrd="0" presId="urn:microsoft.com/office/officeart/2005/8/layout/hierarchy3"/>
    <dgm:cxn modelId="{64D8395B-8AA2-4A73-B742-3EC80B44528C}" type="presParOf" srcId="{085B4517-EB65-4B25-8146-A2DA91350358}" destId="{5528FDEF-7CAC-4E6E-B4D7-DBCFE1C16F18}" srcOrd="1" destOrd="0" presId="urn:microsoft.com/office/officeart/2005/8/layout/hierarchy3"/>
    <dgm:cxn modelId="{36885379-27DF-4BE5-9925-1FDAC1C21367}" type="presParOf" srcId="{5528FDEF-7CAC-4E6E-B4D7-DBCFE1C16F18}" destId="{20C22AF5-F2D6-409C-A006-6A0268F6BFD6}" srcOrd="0" destOrd="0" presId="urn:microsoft.com/office/officeart/2005/8/layout/hierarchy3"/>
    <dgm:cxn modelId="{D61DC3AE-5C2D-435C-BB4B-EA681B2889D3}" type="presParOf" srcId="{5528FDEF-7CAC-4E6E-B4D7-DBCFE1C16F18}" destId="{0537B8E6-A4C2-401B-8D5E-285C5334936C}" srcOrd="1" destOrd="0" presId="urn:microsoft.com/office/officeart/2005/8/layout/hierarchy3"/>
    <dgm:cxn modelId="{FC185AC5-E3BF-405D-974E-8F187410ED3E}" type="presParOf" srcId="{5528FDEF-7CAC-4E6E-B4D7-DBCFE1C16F18}" destId="{CA91D684-A16F-414B-BF0F-A70562AE928A}" srcOrd="2" destOrd="0" presId="urn:microsoft.com/office/officeart/2005/8/layout/hierarchy3"/>
    <dgm:cxn modelId="{DE834321-1368-4458-9C30-49A2563986D0}" type="presParOf" srcId="{5528FDEF-7CAC-4E6E-B4D7-DBCFE1C16F18}" destId="{6768CFC9-2CE0-486F-9BFE-4E6EC8E0A2B7}" srcOrd="3" destOrd="0" presId="urn:microsoft.com/office/officeart/2005/8/layout/hierarchy3"/>
    <dgm:cxn modelId="{2B57CC14-65F1-48CC-85A2-A27FD042B8E5}" type="presParOf" srcId="{5528FDEF-7CAC-4E6E-B4D7-DBCFE1C16F18}" destId="{AD259B34-458B-4B3C-8B8B-BC15D3F540D7}" srcOrd="4" destOrd="0" presId="urn:microsoft.com/office/officeart/2005/8/layout/hierarchy3"/>
    <dgm:cxn modelId="{7DB4CC85-9129-4A79-AE77-CA4BB1F6B6C4}" type="presParOf" srcId="{5528FDEF-7CAC-4E6E-B4D7-DBCFE1C16F18}" destId="{E905043A-6653-4E66-B289-51CCE129B93F}" srcOrd="5" destOrd="0" presId="urn:microsoft.com/office/officeart/2005/8/layout/hierarchy3"/>
    <dgm:cxn modelId="{C1B69596-5D98-45EE-9999-EFB2EE635B3F}" type="presParOf" srcId="{27AA845E-E097-4E07-AFA7-C89951CA79E0}" destId="{EB749D37-2968-4E99-ABAD-3A224E6E1A81}" srcOrd="1" destOrd="0" presId="urn:microsoft.com/office/officeart/2005/8/layout/hierarchy3"/>
    <dgm:cxn modelId="{40144F9E-AE9B-4A32-9F4E-7B32338ED96E}" type="presParOf" srcId="{EB749D37-2968-4E99-ABAD-3A224E6E1A81}" destId="{D5442B57-8527-4D02-A91A-8A7CE8A04055}" srcOrd="0" destOrd="0" presId="urn:microsoft.com/office/officeart/2005/8/layout/hierarchy3"/>
    <dgm:cxn modelId="{D3907BBC-27D2-4DF0-8788-0F27682C5CCB}" type="presParOf" srcId="{D5442B57-8527-4D02-A91A-8A7CE8A04055}" destId="{EC05D66B-D194-4051-AF4A-2F90B388C3C5}" srcOrd="0" destOrd="0" presId="urn:microsoft.com/office/officeart/2005/8/layout/hierarchy3"/>
    <dgm:cxn modelId="{E8D235BC-255A-47D4-B316-03992CDCBF99}" type="presParOf" srcId="{D5442B57-8527-4D02-A91A-8A7CE8A04055}" destId="{F3ED3ED5-593F-4D54-82D2-F7CDB3BA02A8}" srcOrd="1" destOrd="0" presId="urn:microsoft.com/office/officeart/2005/8/layout/hierarchy3"/>
    <dgm:cxn modelId="{47773B69-BB23-461F-9CE0-DCAF83366CF5}" type="presParOf" srcId="{EB749D37-2968-4E99-ABAD-3A224E6E1A81}" destId="{E7A7D01A-CDC8-475E-8F28-6E0A55F4E315}" srcOrd="1" destOrd="0" presId="urn:microsoft.com/office/officeart/2005/8/layout/hierarchy3"/>
    <dgm:cxn modelId="{AF4C4F85-06C8-417D-969F-6F7C12B44643}" type="presParOf" srcId="{E7A7D01A-CDC8-475E-8F28-6E0A55F4E315}" destId="{0BD2A261-3B5C-4020-868D-17710D23C24E}" srcOrd="0" destOrd="0" presId="urn:microsoft.com/office/officeart/2005/8/layout/hierarchy3"/>
    <dgm:cxn modelId="{CA3638E0-CC0D-4FC1-98BC-70818E1E0AB9}" type="presParOf" srcId="{E7A7D01A-CDC8-475E-8F28-6E0A55F4E315}" destId="{8CC2B247-EA27-47F0-A37A-6DCD57004D31}" srcOrd="1" destOrd="0" presId="urn:microsoft.com/office/officeart/2005/8/layout/hierarchy3"/>
    <dgm:cxn modelId="{59AB8076-D9F0-4781-AC12-370C5FB4E3CF}" type="presParOf" srcId="{E7A7D01A-CDC8-475E-8F28-6E0A55F4E315}" destId="{51861B80-A0DF-4C4F-9384-AF7F919EEA68}" srcOrd="2" destOrd="0" presId="urn:microsoft.com/office/officeart/2005/8/layout/hierarchy3"/>
    <dgm:cxn modelId="{ED25AE77-7F4B-45E4-B1D6-85FEC5321A5B}" type="presParOf" srcId="{E7A7D01A-CDC8-475E-8F28-6E0A55F4E315}" destId="{A0FCC124-831B-4FD4-A04F-216FE5115083}" srcOrd="3" destOrd="0" presId="urn:microsoft.com/office/officeart/2005/8/layout/hierarchy3"/>
    <dgm:cxn modelId="{5D0ACC5F-B1C9-4EE5-A2D9-B934F647E22D}" type="presParOf" srcId="{E7A7D01A-CDC8-475E-8F28-6E0A55F4E315}" destId="{D079B664-68F1-4C0B-8B73-978EFBAEB913}" srcOrd="4" destOrd="0" presId="urn:microsoft.com/office/officeart/2005/8/layout/hierarchy3"/>
    <dgm:cxn modelId="{156F8F9F-F11D-4DF2-A0A5-53A897DCCD62}" type="presParOf" srcId="{E7A7D01A-CDC8-475E-8F28-6E0A55F4E315}" destId="{217F138F-D91D-429E-87A3-E6A37082602D}" srcOrd="5" destOrd="0" presId="urn:microsoft.com/office/officeart/2005/8/layout/hierarchy3"/>
    <dgm:cxn modelId="{5EB439A5-0D1A-40B4-885F-3025E56F5C6C}" type="presParOf" srcId="{E7A7D01A-CDC8-475E-8F28-6E0A55F4E315}" destId="{29BAD39F-34F9-488A-A2D2-0743E42089BA}" srcOrd="6" destOrd="0" presId="urn:microsoft.com/office/officeart/2005/8/layout/hierarchy3"/>
    <dgm:cxn modelId="{83DD5D5B-E498-42F8-B218-A86583A8AA1A}" type="presParOf" srcId="{E7A7D01A-CDC8-475E-8F28-6E0A55F4E315}" destId="{327409BC-5486-4E78-90A2-E47D25A07265}" srcOrd="7" destOrd="0" presId="urn:microsoft.com/office/officeart/2005/8/layout/hierarchy3"/>
    <dgm:cxn modelId="{606D58AA-4E02-4436-BD03-EB75572B454D}" type="presParOf" srcId="{E7A7D01A-CDC8-475E-8F28-6E0A55F4E315}" destId="{F3140C03-492A-4BE2-9FEE-319F69316CB4}" srcOrd="8" destOrd="0" presId="urn:microsoft.com/office/officeart/2005/8/layout/hierarchy3"/>
    <dgm:cxn modelId="{8AA9AB6D-C654-4BFD-B048-83CADE45AA09}" type="presParOf" srcId="{E7A7D01A-CDC8-475E-8F28-6E0A55F4E315}" destId="{09C1FECE-A327-44F1-AFD2-3F7F6BB30B8D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E4ADD7-897F-4F47-A317-DE24AB827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E4ADD7-897F-4F47-A317-DE24AB827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3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2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sci.kaist.ac.kr/~nipl/cc511/lectures/" TargetMode="External"/><Relationship Id="rId2" Type="http://schemas.openxmlformats.org/officeDocument/2006/relationships/hyperlink" Target="https://vdocument.in/means-and-variances-of-random-variables-56e7f9ee33dd4.html?page=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slab.cam.ac.uk/~rrw1/prob/prob-weber.pdf" TargetMode="External"/><Relationship Id="rId4" Type="http://schemas.openxmlformats.org/officeDocument/2006/relationships/hyperlink" Target="https://www.wyzant.com/resources/lessons/math/statistics_and_probability/expected_valu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569620"/>
          </a:xfrm>
        </p:spPr>
        <p:txBody>
          <a:bodyPr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A81E24"/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A81E24"/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Discrete Probability Distributions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A81E24"/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Bernoulli, Binomial Distributions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A81E24"/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and their Applications</a:t>
            </a:r>
            <a:endParaRPr lang="en-IN" sz="3800" dirty="0"/>
          </a:p>
        </p:txBody>
      </p:sp>
      <p:sp>
        <p:nvSpPr>
          <p:cNvPr id="4" name="Google Shape;476;p16">
            <a:extLst>
              <a:ext uri="{FF2B5EF4-FFF2-40B4-BE49-F238E27FC236}">
                <a16:creationId xmlns:a16="http://schemas.microsoft.com/office/drawing/2014/main" xmlns="" id="{C51386D6-E5DD-A8D0-4661-7F68E55033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17780" y="650240"/>
            <a:ext cx="8598657" cy="20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  <a:t>Department of CSE H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  <a:t/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itchFamily="2" charset="77"/>
              </a:rPr>
            </a:b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NAME: PSQT</a:t>
            </a:r>
          </a:p>
          <a:p>
            <a:pPr lvl="0" algn="ctr">
              <a:spcBef>
                <a:spcPts val="0"/>
              </a:spcBef>
            </a:pP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US" sz="3200" b="1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22mt2005</a:t>
            </a:r>
            <a:endParaRPr lang="en-US" sz="3200" b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609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AF90F8CD-8D53-5363-2C21-A81434753D2C}"/>
              </a:ext>
            </a:extLst>
          </p:cNvPr>
          <p:cNvSpPr/>
          <p:nvPr/>
        </p:nvSpPr>
        <p:spPr>
          <a:xfrm>
            <a:off x="3294684" y="16079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 of Bernoulli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E05496-3F49-F4C8-760C-DA6196264882}"/>
              </a:ext>
            </a:extLst>
          </p:cNvPr>
          <p:cNvSpPr txBox="1"/>
          <p:nvPr/>
        </p:nvSpPr>
        <p:spPr>
          <a:xfrm>
            <a:off x="1280160" y="1270000"/>
            <a:ext cx="9997440" cy="289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Bernoulli distribution is a discrete probability distribution where the Bernoulli random variable can have only 0 or 1 as the outcome.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p is the probability of success and 1 - p is the probability of failure.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mean of a Bernoulli distribution is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GB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E[X] = p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 the variance, </a:t>
            </a:r>
            <a:r>
              <a:rPr kumimoji="0" lang="en-GB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Var[X] = p(1-p) = </a:t>
            </a:r>
            <a:r>
              <a:rPr kumimoji="0" lang="en-GB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Bernoulli distribution is a special case of binomial distribution when only 1 trial is conducted.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18B84F3E-0BAB-4FEE-A20F-074E440ADCC6}"/>
              </a:ext>
            </a:extLst>
          </p:cNvPr>
          <p:cNvSpPr/>
          <p:nvPr/>
        </p:nvSpPr>
        <p:spPr>
          <a:xfrm>
            <a:off x="2468441" y="94372"/>
            <a:ext cx="7255117" cy="52538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Example-5.1a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6DFD4F-1215-CFFC-5603-73D00380C8F7}"/>
              </a:ext>
            </a:extLst>
          </p:cNvPr>
          <p:cNvSpPr txBox="1"/>
          <p:nvPr/>
        </p:nvSpPr>
        <p:spPr>
          <a:xfrm>
            <a:off x="1319935" y="979543"/>
            <a:ext cx="9750141" cy="266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basketball player can shoot a ball into the basket with a probability of 0.6. What is the probability that he/she misses the shot?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We know that success probability P (X = 1) = p = 0.6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Thus, probability of failure is P (X = 0) = 1 - p = 1 - 0.6 = 0.4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So, the probability of failure of the Bernoulli distribution is 0.4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F56AF-AB90-37CE-B440-67FA6031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860424"/>
            <a:ext cx="10515600" cy="50323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Example-5.1b: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Bernoulli distribution has a parameter 0.45 then find its mean.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X ∼ Bernoulli (p) or X∼ Bernoulli (0.45).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Mean E[X] = p = 0.45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GB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5.1c: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Bernoulli distribution has a parameter 0.72, then find its variance.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X∼ Bernoulli (p) or X∼ Bernoulli (0.72).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Variance Var[X] = p (1-p) = 0.72 (0.28) = 0.2016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or-IN" sz="2000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404CFDC4-FA8B-8F72-CBCB-F60762AC539C}"/>
              </a:ext>
            </a:extLst>
          </p:cNvPr>
          <p:cNvSpPr/>
          <p:nvPr/>
        </p:nvSpPr>
        <p:spPr>
          <a:xfrm>
            <a:off x="2498921" y="94372"/>
            <a:ext cx="7255117" cy="52538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Example-5.1b,c</a:t>
            </a:r>
          </a:p>
        </p:txBody>
      </p:sp>
    </p:spTree>
    <p:extLst>
      <p:ext uri="{BB962C8B-B14F-4D97-AF65-F5344CB8AC3E}">
        <p14:creationId xmlns:p14="http://schemas.microsoft.com/office/powerpoint/2010/main" val="27683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Distribution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4DA02BFC-BD6D-4024-D821-6BF06F90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965200"/>
            <a:ext cx="10515600" cy="5527040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binomial random variable is random variable that represents the number of successes in n successive independent trials of a Bernoulli experiment.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X is a Binomial random variable, we denote this X ∼ Binomial (n, p), where p is the probability of success in a given trial.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binomial distribution formula is for any random,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n independent Bernoulli trials where each trial has success probability p, the probability of k successes is given by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Binomial theorem: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000" dirty="0"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680A25-50C1-C05E-78D8-0562A9A4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050" y="3314383"/>
            <a:ext cx="3467953" cy="902018"/>
          </a:xfrm>
          <a:prstGeom prst="rect">
            <a:avLst/>
          </a:prstGeom>
        </p:spPr>
      </p:pic>
      <p:pic>
        <p:nvPicPr>
          <p:cNvPr id="6155" name="Google Shape;343;p26">
            <a:extLst>
              <a:ext uri="{FF2B5EF4-FFF2-40B4-BE49-F238E27FC236}">
                <a16:creationId xmlns:a16="http://schemas.microsoft.com/office/drawing/2014/main" xmlns="" id="{E1D389BB-A26C-BF95-0BAC-04D1E783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4927600"/>
            <a:ext cx="4541521" cy="5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18D07EA2-0307-EB11-3321-670765C4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5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or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EBE5F-8B6F-7334-EA84-564BCB82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63" y="665480"/>
            <a:ext cx="10515600" cy="5527040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Suppose that I have a coin with P(H)=p. I toss the coin n times and define X to be the total number of heads that I observe. Then X is binomial with parameters n and p.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write 		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X∼Binomial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n,p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range of X in this case is R</a:t>
            </a:r>
            <a:r>
              <a:rPr lang="en-US" sz="1800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={0,1,2,...,n}.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Let n=5, and let us compute the probability of getting exactly 4 heads, P (X = 4). The probability of one sample sequence (HTHHH) is given by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P(HTHHH) = p.(1-p).</a:t>
            </a:r>
            <a:r>
              <a:rPr lang="en-US" sz="18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p.p.p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p</a:t>
            </a:r>
            <a:r>
              <a:rPr lang="en-US" sz="1800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(1-p)</a:t>
            </a:r>
            <a:r>
              <a:rPr lang="en-US" sz="1800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5-4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C(5,4)  such sequences of coin flips that give exactly 4 heads. So, we need to add the probability of C(5,4) cases.                                                               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So, we get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can generalize this to get the PMF of a binomial random variable.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200" dirty="0">
              <a:ea typeface="Cambria" panose="020405030504060302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b="1" dirty="0">
                <a:ea typeface="Cambria" panose="02040503050406030204" pitchFamily="18" charset="0"/>
              </a:rPr>
              <a:t>Note</a:t>
            </a:r>
            <a:r>
              <a:rPr lang="en-US" sz="2000" dirty="0">
                <a:ea typeface="Cambria" panose="02040503050406030204" pitchFamily="18" charset="0"/>
              </a:rPr>
              <a:t>: 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79BD11F0-C182-3366-A492-05A8C12E2D18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Random Variable</a:t>
            </a:r>
          </a:p>
        </p:txBody>
      </p:sp>
      <p:pic>
        <p:nvPicPr>
          <p:cNvPr id="2" name="Google Shape;316;p24" descr="Diagram, venn diagram&#10;&#10;Description automatically generated">
            <a:extLst>
              <a:ext uri="{FF2B5EF4-FFF2-40B4-BE49-F238E27FC236}">
                <a16:creationId xmlns:a16="http://schemas.microsoft.com/office/drawing/2014/main" xmlns="" id="{02E376BF-5128-AF57-8580-6DF31A233D0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8486" y="4029416"/>
            <a:ext cx="3266637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4;p24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EE8D1446-CB83-866E-BD65-2AFEFD4E92E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0069" y="5383527"/>
            <a:ext cx="3135630" cy="62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6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EBEFE-3315-1707-63D7-79D1D45D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random variable X is said to be a binomial random variable with parameters n and p, shown as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X∼Binomial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its PMF is given by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0 &lt; p &lt; 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PX(k) is a PMF, the sum of all probabilities should add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0" indent="0">
              <a:lnSpc>
                <a:spcPct val="150000"/>
              </a:lnSpc>
              <a:buNone/>
            </a:pPr>
            <a:endParaRPr lang="or-IN" sz="2000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B8CA94E5-DF90-1F15-3DEB-D76F976A9E7F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Distribution</a:t>
            </a:r>
          </a:p>
        </p:txBody>
      </p:sp>
      <p:pic>
        <p:nvPicPr>
          <p:cNvPr id="8" name="Google Shape;329;p2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35A5D43E-CDA9-9502-AF23-5156CF611F9F}"/>
              </a:ext>
            </a:extLst>
          </p:cNvPr>
          <p:cNvPicPr/>
          <p:nvPr/>
        </p:nvPicPr>
        <p:blipFill>
          <a:blip r:embed="rId2">
            <a:clrChange>
              <a:clrFrom>
                <a:srgbClr val="F6F4F2"/>
              </a:clrFrom>
              <a:clrTo>
                <a:srgbClr val="F6F4F2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796" y="1920240"/>
            <a:ext cx="5005070" cy="84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2;p26" descr="Text&#10;&#10;Description automatically generated">
            <a:extLst>
              <a:ext uri="{FF2B5EF4-FFF2-40B4-BE49-F238E27FC236}">
                <a16:creationId xmlns:a16="http://schemas.microsoft.com/office/drawing/2014/main" xmlns="" id="{8CB89DDE-3C1D-F09D-FD25-57A818030522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685" y="3649980"/>
            <a:ext cx="4226878" cy="203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8BE96405-AFAA-64C7-1885-C67C1B81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781" y="65760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or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EBEFE-3315-1707-63D7-79D1D45D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69" y="499404"/>
            <a:ext cx="10515600" cy="5303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en-US" altLang="or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Note: </a:t>
            </a:r>
            <a:r>
              <a:rPr kumimoji="0" lang="en-US" altLang="or-I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or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regard </a:t>
            </a:r>
            <a:r>
              <a:rPr kumimoji="0" lang="en-US" altLang="or-I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or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or-IN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0" lang="en-US" altLang="or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constant, then the above function </a:t>
            </a:r>
            <a:r>
              <a:rPr kumimoji="0" lang="en-US" altLang="or-I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P(k) </a:t>
            </a:r>
            <a:r>
              <a:rPr kumimoji="0" lang="en-US" altLang="or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or-IN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Binomial (k; n, p) </a:t>
            </a:r>
            <a:r>
              <a:rPr kumimoji="0" lang="en-US" altLang="or-I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discrete probability distribution:</a:t>
            </a:r>
            <a:endParaRPr kumimoji="0" lang="en-US" altLang="or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endParaRPr lang="or-IN" sz="2000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xmlns="" id="{77163067-D905-4789-52A4-CB95F44463F0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Distribution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="" id="{15D8A9F6-8BB6-096D-AD24-B31664E80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743641"/>
                  </p:ext>
                </p:extLst>
              </p:nvPr>
            </p:nvGraphicFramePr>
            <p:xfrm>
              <a:off x="1512816" y="4133866"/>
              <a:ext cx="7537969" cy="18421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16535">
                      <a:extLst>
                        <a:ext uri="{9D8B030D-6E8A-4147-A177-3AD203B41FA5}">
                          <a16:colId xmlns:a16="http://schemas.microsoft.com/office/drawing/2014/main" xmlns="" val="4110991334"/>
                        </a:ext>
                      </a:extLst>
                    </a:gridCol>
                    <a:gridCol w="1425600">
                      <a:extLst>
                        <a:ext uri="{9D8B030D-6E8A-4147-A177-3AD203B41FA5}">
                          <a16:colId xmlns:a16="http://schemas.microsoft.com/office/drawing/2014/main" xmlns="" val="1291189831"/>
                        </a:ext>
                      </a:extLst>
                    </a:gridCol>
                    <a:gridCol w="1401621">
                      <a:extLst>
                        <a:ext uri="{9D8B030D-6E8A-4147-A177-3AD203B41FA5}">
                          <a16:colId xmlns:a16="http://schemas.microsoft.com/office/drawing/2014/main" xmlns="" val="2502934632"/>
                        </a:ext>
                      </a:extLst>
                    </a:gridCol>
                    <a:gridCol w="1644507">
                      <a:extLst>
                        <a:ext uri="{9D8B030D-6E8A-4147-A177-3AD203B41FA5}">
                          <a16:colId xmlns:a16="http://schemas.microsoft.com/office/drawing/2014/main" xmlns="" val="3933533162"/>
                        </a:ext>
                      </a:extLst>
                    </a:gridCol>
                    <a:gridCol w="700810">
                      <a:extLst>
                        <a:ext uri="{9D8B030D-6E8A-4147-A177-3AD203B41FA5}">
                          <a16:colId xmlns:a16="http://schemas.microsoft.com/office/drawing/2014/main" xmlns="" val="921455312"/>
                        </a:ext>
                      </a:extLst>
                    </a:gridCol>
                    <a:gridCol w="1048896">
                      <a:extLst>
                        <a:ext uri="{9D8B030D-6E8A-4147-A177-3AD203B41FA5}">
                          <a16:colId xmlns:a16="http://schemas.microsoft.com/office/drawing/2014/main" xmlns="" val="182568023"/>
                        </a:ext>
                      </a:extLst>
                    </a:gridCol>
                  </a:tblGrid>
                  <a:tr h="86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k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0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1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>
                              <a:effectLst/>
                            </a:rPr>
                            <a:t>2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…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n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276842765"/>
                      </a:ext>
                    </a:extLst>
                  </a:tr>
                  <a:tr h="9721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P(k)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 err="1">
                              <a:effectLst/>
                            </a:rPr>
                            <a:t>q</a:t>
                          </a:r>
                          <a:r>
                            <a:rPr lang="en-IN" sz="2400" kern="100" baseline="30000" dirty="0" err="1">
                              <a:effectLst/>
                            </a:rPr>
                            <a:t>n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IN" sz="2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IN" sz="2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IN" sz="2400" kern="100">
                              <a:effectLst/>
                            </a:rPr>
                            <a:t>   q</a:t>
                          </a:r>
                          <a:r>
                            <a:rPr lang="en-IN" sz="2400" kern="100" baseline="30000">
                              <a:effectLst/>
                            </a:rPr>
                            <a:t>n-1</a:t>
                          </a:r>
                          <a:r>
                            <a:rPr lang="en-IN" sz="2400" kern="100">
                              <a:effectLst/>
                            </a:rPr>
                            <a:t>p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IN" sz="24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IN" sz="24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IN" sz="2400" kern="100">
                              <a:effectLst/>
                            </a:rPr>
                            <a:t> q</a:t>
                          </a:r>
                          <a:r>
                            <a:rPr lang="en-IN" sz="2400" kern="100" baseline="30000">
                              <a:effectLst/>
                            </a:rPr>
                            <a:t>n-2</a:t>
                          </a:r>
                          <a:r>
                            <a:rPr lang="en-IN" sz="2400" kern="100">
                              <a:effectLst/>
                            </a:rPr>
                            <a:t>p</a:t>
                          </a:r>
                          <a:r>
                            <a:rPr lang="en-IN" sz="2400" kern="100" baseline="30000">
                              <a:effectLst/>
                            </a:rPr>
                            <a:t>2</a:t>
                          </a:r>
                          <a:endParaRPr lang="en-IN" sz="1100" kern="1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 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…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 err="1">
                              <a:effectLst/>
                            </a:rPr>
                            <a:t>p</a:t>
                          </a:r>
                          <a:r>
                            <a:rPr lang="en-IN" sz="2400" kern="100" baseline="30000" dirty="0" err="1">
                              <a:effectLst/>
                            </a:rPr>
                            <a:t>n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019979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5D8A9F6-8BB6-096D-AD24-B31664E80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743641"/>
                  </p:ext>
                </p:extLst>
              </p:nvPr>
            </p:nvGraphicFramePr>
            <p:xfrm>
              <a:off x="1512816" y="4133866"/>
              <a:ext cx="7537969" cy="18421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16535">
                      <a:extLst>
                        <a:ext uri="{9D8B030D-6E8A-4147-A177-3AD203B41FA5}">
                          <a16:colId xmlns:a16="http://schemas.microsoft.com/office/drawing/2014/main" val="4110991334"/>
                        </a:ext>
                      </a:extLst>
                    </a:gridCol>
                    <a:gridCol w="1425600">
                      <a:extLst>
                        <a:ext uri="{9D8B030D-6E8A-4147-A177-3AD203B41FA5}">
                          <a16:colId xmlns:a16="http://schemas.microsoft.com/office/drawing/2014/main" val="1291189831"/>
                        </a:ext>
                      </a:extLst>
                    </a:gridCol>
                    <a:gridCol w="1401621">
                      <a:extLst>
                        <a:ext uri="{9D8B030D-6E8A-4147-A177-3AD203B41FA5}">
                          <a16:colId xmlns:a16="http://schemas.microsoft.com/office/drawing/2014/main" val="2502934632"/>
                        </a:ext>
                      </a:extLst>
                    </a:gridCol>
                    <a:gridCol w="1644507">
                      <a:extLst>
                        <a:ext uri="{9D8B030D-6E8A-4147-A177-3AD203B41FA5}">
                          <a16:colId xmlns:a16="http://schemas.microsoft.com/office/drawing/2014/main" val="3933533162"/>
                        </a:ext>
                      </a:extLst>
                    </a:gridCol>
                    <a:gridCol w="700810">
                      <a:extLst>
                        <a:ext uri="{9D8B030D-6E8A-4147-A177-3AD203B41FA5}">
                          <a16:colId xmlns:a16="http://schemas.microsoft.com/office/drawing/2014/main" val="921455312"/>
                        </a:ext>
                      </a:extLst>
                    </a:gridCol>
                    <a:gridCol w="1048896">
                      <a:extLst>
                        <a:ext uri="{9D8B030D-6E8A-4147-A177-3AD203B41FA5}">
                          <a16:colId xmlns:a16="http://schemas.microsoft.com/office/drawing/2014/main" val="182568023"/>
                        </a:ext>
                      </a:extLst>
                    </a:gridCol>
                  </a:tblGrid>
                  <a:tr h="86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k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0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1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>
                              <a:effectLst/>
                            </a:rPr>
                            <a:t>2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…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n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6842765"/>
                      </a:ext>
                    </a:extLst>
                  </a:tr>
                  <a:tr h="9721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P(k)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 err="1">
                              <a:effectLst/>
                            </a:rPr>
                            <a:t>q</a:t>
                          </a:r>
                          <a:r>
                            <a:rPr lang="en-IN" sz="2400" kern="100" baseline="30000" dirty="0" err="1">
                              <a:effectLst/>
                            </a:rPr>
                            <a:t>n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6087" t="-98750" r="-243913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2222" t="-98750" r="-107778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>
                              <a:effectLst/>
                            </a:rPr>
                            <a:t>…</a:t>
                          </a:r>
                          <a:endParaRPr lang="en-IN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kern="100" dirty="0" err="1">
                              <a:effectLst/>
                            </a:rPr>
                            <a:t>p</a:t>
                          </a:r>
                          <a:r>
                            <a:rPr lang="en-IN" sz="2400" kern="100" baseline="30000" dirty="0" err="1">
                              <a:effectLst/>
                            </a:rPr>
                            <a:t>n</a:t>
                          </a:r>
                          <a:endParaRPr lang="en-IN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99792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03677600-C817-5438-A484-942B7F767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52247"/>
              </p:ext>
            </p:extLst>
          </p:nvPr>
        </p:nvGraphicFramePr>
        <p:xfrm>
          <a:off x="3133725" y="1447800"/>
          <a:ext cx="100584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5889253" imgH="1804430" progId="Word.Document.12">
                  <p:embed/>
                </p:oleObj>
              </mc:Choice>
              <mc:Fallback>
                <p:oleObj name="Document" r:id="rId5" imgW="5889253" imgH="1804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3725" y="1447800"/>
                        <a:ext cx="100584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D131D1-65FD-6C41-B7F8-E98D77EAFA95}"/>
              </a:ext>
            </a:extLst>
          </p:cNvPr>
          <p:cNvSpPr txBox="1"/>
          <p:nvPr/>
        </p:nvSpPr>
        <p:spPr>
          <a:xfrm>
            <a:off x="574829" y="3230913"/>
            <a:ext cx="2449341" cy="54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where 0 &lt; p &lt; 1.</a:t>
            </a:r>
          </a:p>
        </p:txBody>
      </p:sp>
    </p:spTree>
    <p:extLst>
      <p:ext uri="{BB962C8B-B14F-4D97-AF65-F5344CB8AC3E}">
        <p14:creationId xmlns:p14="http://schemas.microsoft.com/office/powerpoint/2010/main" val="27863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A5B038-05BC-64FB-0B9E-A7A2E691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09" y="802640"/>
            <a:ext cx="11053431" cy="503395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Banks and other financial institutions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determine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likelihood of borrowers defaulting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apply the number towards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insurance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figuring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much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money to keep in reserve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to loan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professionals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model the probability that a certain number of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will experience side effects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a result of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medications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Banks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model the probability that a certain number of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transactions are fraudulent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 companies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model the probability that a certain number of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spam emails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 in an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inbox per day.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Park systems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model the probability that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rivers overflow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certain number of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 each year due to excessive rain.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Retail stores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model the probability that they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a certain number of shopping returns each week.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6F3B9D96-EFF0-3B9E-1D10-430D53F55BF3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Distribution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64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F30FAB8E-C1F6-FF82-291B-5B11FAEAB4B5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Random Variable</a:t>
            </a:r>
          </a:p>
        </p:txBody>
      </p:sp>
      <p:pic>
        <p:nvPicPr>
          <p:cNvPr id="5" name="Picture 2" descr="KL Deemed to be University Logo">
            <a:extLst>
              <a:ext uri="{FF2B5EF4-FFF2-40B4-BE49-F238E27FC236}">
                <a16:creationId xmlns:a16="http://schemas.microsoft.com/office/drawing/2014/main" xmlns="" id="{D0CDAFE9-432A-76FA-EA26-8A1C5022B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" y="30480"/>
            <a:ext cx="1990725" cy="600076"/>
          </a:xfrm>
          <a:prstGeom prst="rect">
            <a:avLst/>
          </a:prstGeom>
          <a:noFill/>
        </p:spPr>
      </p:pic>
      <p:pic>
        <p:nvPicPr>
          <p:cNvPr id="6" name="Google Shape;295;p22" descr="Text, letter&#10;&#10;Description automatically generated">
            <a:extLst>
              <a:ext uri="{FF2B5EF4-FFF2-40B4-BE49-F238E27FC236}">
                <a16:creationId xmlns:a16="http://schemas.microsoft.com/office/drawing/2014/main" xmlns="" id="{B81A13C8-AB66-914E-82F8-2D8091E471A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5266784" y="1425044"/>
            <a:ext cx="5131435" cy="42275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7BCC7C-B4D4-8A96-24B1-CDDA49F41182}"/>
              </a:ext>
            </a:extLst>
          </p:cNvPr>
          <p:cNvSpPr txBox="1"/>
          <p:nvPr/>
        </p:nvSpPr>
        <p:spPr>
          <a:xfrm>
            <a:off x="1310640" y="942059"/>
            <a:ext cx="60960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or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Expectation</a:t>
            </a:r>
            <a:r>
              <a:rPr kumimoji="0" lang="en-US" altLang="or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: Binomial </a:t>
            </a:r>
            <a:r>
              <a:rPr kumimoji="0" lang="en-US" altLang="or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rv</a:t>
            </a:r>
            <a:r>
              <a:rPr kumimoji="0" lang="en-US" altLang="or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 (Random Variable)</a:t>
            </a:r>
            <a:endParaRPr kumimoji="0" lang="en-US" altLang="or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Kaling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or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kumimoji="0" lang="en-US" altLang="or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altLang="or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mbria Math" panose="02040503050406030204" pitchFamily="18" charset="0"/>
              </a:rPr>
              <a:t>∼</a:t>
            </a:r>
            <a:r>
              <a:rPr kumimoji="0" lang="en-US" altLang="or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Binomial</a:t>
            </a:r>
            <a:r>
              <a:rPr kumimoji="0" lang="en-US" altLang="or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or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n,p</a:t>
            </a:r>
            <a:r>
              <a:rPr kumimoji="0" lang="en-US" altLang="or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), if its PMF is </a:t>
            </a:r>
            <a:endParaRPr kumimoji="0" lang="en-US" altLang="or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Kaling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502D35-826B-11E7-17CF-F734AE8C1377}"/>
              </a:ext>
            </a:extLst>
          </p:cNvPr>
          <p:cNvSpPr txBox="1"/>
          <p:nvPr/>
        </p:nvSpPr>
        <p:spPr>
          <a:xfrm>
            <a:off x="1449421" y="2130357"/>
            <a:ext cx="2879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E(X)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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xp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(x)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Here x=r.</a:t>
            </a:r>
            <a:endParaRPr lang="or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1;p21" descr="Chart&#10;&#10;Description automatically generated">
            <a:extLst>
              <a:ext uri="{FF2B5EF4-FFF2-40B4-BE49-F238E27FC236}">
                <a16:creationId xmlns:a16="http://schemas.microsoft.com/office/drawing/2014/main" xmlns="" id="{3811197B-2724-8E4A-592B-4240F3D921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868" y="1414181"/>
            <a:ext cx="6854972" cy="4285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300CC3-5D60-F95D-9FAF-5C89087263A9}"/>
              </a:ext>
            </a:extLst>
          </p:cNvPr>
          <p:cNvSpPr txBox="1"/>
          <p:nvPr/>
        </p:nvSpPr>
        <p:spPr>
          <a:xfrm>
            <a:off x="1148080" y="10140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Expectation</a:t>
            </a:r>
            <a:endParaRPr kumimoji="0" lang="or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Kalinga" panose="020B0502040204020203" pitchFamily="34" charset="0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xmlns="" id="{5649CC55-61A0-A3A7-874D-6EFA230352B6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Binomial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41315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C61438-200D-827A-D4DD-5B5127AFA187}"/>
              </a:ext>
            </a:extLst>
          </p:cNvPr>
          <p:cNvSpPr txBox="1"/>
          <p:nvPr/>
        </p:nvSpPr>
        <p:spPr>
          <a:xfrm>
            <a:off x="1752599" y="689854"/>
            <a:ext cx="8791576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To familiarize the students with the concepts of Discrete Probability like Bernoulli, Binomial Distributions and their Applications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xmlns="" id="{7F3AABB0-F8BA-C900-B6BF-45F4B58E9490}"/>
              </a:ext>
            </a:extLst>
          </p:cNvPr>
          <p:cNvSpPr/>
          <p:nvPr/>
        </p:nvSpPr>
        <p:spPr>
          <a:xfrm>
            <a:off x="4160584" y="1683048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5EAD4E-C007-9DE7-A40A-12802D3C9611}"/>
              </a:ext>
            </a:extLst>
          </p:cNvPr>
          <p:cNvSpPr txBox="1"/>
          <p:nvPr/>
        </p:nvSpPr>
        <p:spPr>
          <a:xfrm>
            <a:off x="1799272" y="2216283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This Session is designed to explain 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1. Demonstrate the Bernoulli trial with suitable examples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2. List out the rules of Bernoulli and Binomial distributions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3. Solving the problems of Binomial distribution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4. Discuss he importance of Binomial distribution and its applications in real world problems</a:t>
            </a: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xmlns="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3425" y="542349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xmlns="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xmlns="" id="{6652A33D-9A9E-3EAC-0CAE-113901ECA179}"/>
              </a:ext>
            </a:extLst>
          </p:cNvPr>
          <p:cNvSpPr/>
          <p:nvPr/>
        </p:nvSpPr>
        <p:spPr>
          <a:xfrm>
            <a:off x="4259643" y="4080268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xmlns="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0385" y="500681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0BB8E68-8B73-12DE-615E-1091F19A9A9A}"/>
              </a:ext>
            </a:extLst>
          </p:cNvPr>
          <p:cNvSpPr txBox="1"/>
          <p:nvPr/>
        </p:nvSpPr>
        <p:spPr>
          <a:xfrm>
            <a:off x="1626931" y="4925403"/>
            <a:ext cx="8884920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At the end of this session,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the you will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be able to</a:t>
            </a:r>
            <a:endParaRPr lang="en-US" sz="1600" dirty="0">
              <a:solidFill>
                <a:prstClr val="black"/>
              </a:solidFill>
              <a:latin typeface="Poppins"/>
            </a:endParaRPr>
          </a:p>
          <a:p>
            <a:r>
              <a:rPr lang="en-US" sz="1600" dirty="0">
                <a:solidFill>
                  <a:prstClr val="black"/>
                </a:solidFill>
                <a:latin typeface="Poppins"/>
              </a:rPr>
              <a:t>1. Define Discrete Probability and Bernoulli trial</a:t>
            </a:r>
          </a:p>
          <a:p>
            <a:r>
              <a:rPr lang="en-US" sz="1600" dirty="0">
                <a:solidFill>
                  <a:prstClr val="black"/>
                </a:solidFill>
                <a:latin typeface="Poppins"/>
              </a:rPr>
              <a:t>2. Describe the rules of discrete probability distributions</a:t>
            </a:r>
          </a:p>
          <a:p>
            <a:r>
              <a:rPr lang="en-US" sz="1600" dirty="0">
                <a:solidFill>
                  <a:prstClr val="black"/>
                </a:solidFill>
                <a:latin typeface="Poppins"/>
              </a:rPr>
              <a:t>3. Summarize the concepts of Binomial distribution and its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860156586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1231C7CE-5CA1-F220-1AFF-FAF87EE492D8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57267EB-7264-1103-0504-10586280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62" y="754386"/>
            <a:ext cx="10515600" cy="5305946"/>
          </a:xfrm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fair die is tossed 180 times. Find the expected number of sixes 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 standard deviation.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expected number of sixes is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np = 180.1/6 = 30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npq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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180.1/6.5/6 = 5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fair coin is tossed 6 times or equivalently, six fair coins are tossed; call heads a success.</a:t>
            </a:r>
          </a:p>
          <a:p>
            <a:pPr marL="857250" lvl="1" indent="-400050">
              <a:lnSpc>
                <a:spcPct val="114000"/>
              </a:lnSpc>
              <a:spcBef>
                <a:spcPts val="0"/>
              </a:spcBef>
              <a:buAutoNum type="romanLcParenBoth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that exactly two heads occur </a:t>
            </a:r>
          </a:p>
          <a:p>
            <a:pPr marL="857250" lvl="1" indent="-400050">
              <a:lnSpc>
                <a:spcPct val="114000"/>
              </a:lnSpc>
              <a:spcBef>
                <a:spcPts val="0"/>
              </a:spcBef>
              <a:buAutoNum type="romanLcParenBoth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of getting at least 4 heads </a:t>
            </a:r>
          </a:p>
          <a:p>
            <a:pPr marL="857250" lvl="1" indent="-400050">
              <a:lnSpc>
                <a:spcPct val="114000"/>
              </a:lnSpc>
              <a:spcBef>
                <a:spcPts val="0"/>
              </a:spcBef>
              <a:buAutoNum type="romanLcParenBoth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of n heads (all fails)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n=6, p=q=1/2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The probability that exactly two heads occur (k=2) is</a:t>
            </a:r>
          </a:p>
          <a:p>
            <a:pPr marL="685800">
              <a:lnSpc>
                <a:spcPct val="114000"/>
              </a:lnSpc>
              <a:spcBef>
                <a:spcPts val="0"/>
              </a:spcBef>
            </a:pPr>
            <a:r>
              <a:rPr kumimoji="0" lang="en-US" altLang="or-I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(2;6,1/2)=C(6,2) (½)2(1/2)4=15/64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(ii) The probability of getting at least 4 heads (k=4,5,or 6) is</a:t>
            </a:r>
          </a:p>
          <a:p>
            <a:pPr marL="685800">
              <a:lnSpc>
                <a:spcPct val="114000"/>
              </a:lnSpc>
              <a:spcBef>
                <a:spcPts val="0"/>
              </a:spcBef>
            </a:pPr>
            <a:r>
              <a:rPr kumimoji="0" lang="en-US" altLang="or-IN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Binomial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(4;6,1/2) +</a:t>
            </a:r>
            <a:r>
              <a:rPr kumimoji="0" lang="en-US" altLang="or-IN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Binomial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(5;6,1/2) +</a:t>
            </a:r>
            <a:r>
              <a:rPr kumimoji="0" lang="en-US" altLang="or-IN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Binomial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(6;6,1/2) =11/32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(iii) The probability of n heads (all fails) is q</a:t>
            </a:r>
            <a:r>
              <a:rPr lang="en-US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=(1/2)</a:t>
            </a:r>
            <a:r>
              <a:rPr lang="en-US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1/64</a:t>
            </a:r>
          </a:p>
          <a:p>
            <a:pPr marL="45720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the probability of at least one head is 1- q</a:t>
            </a:r>
            <a:r>
              <a:rPr lang="en-US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=23/24</a:t>
            </a:r>
          </a:p>
        </p:txBody>
      </p:sp>
    </p:spTree>
    <p:extLst>
      <p:ext uri="{BB962C8B-B14F-4D97-AF65-F5344CB8AC3E}">
        <p14:creationId xmlns:p14="http://schemas.microsoft.com/office/powerpoint/2010/main" val="37329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2BF528F1-6B77-3EEF-A475-D51BF0404AB3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5E296-7451-F766-E66B-AF09D860B006}"/>
              </a:ext>
            </a:extLst>
          </p:cNvPr>
          <p:cNvSpPr txBox="1"/>
          <p:nvPr/>
        </p:nvSpPr>
        <p:spPr>
          <a:xfrm>
            <a:off x="1168400" y="934720"/>
            <a:ext cx="10139680" cy="516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a coin is tossed 5 times, using binomial distribution find the probability of: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Exactly 2 heads		(b) At least 4 heads.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 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repeated tossing of the coin is an example of a Bernoulli trial. According to the problem: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trials: n=5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head: p= 1/2 and hence the probability of tail, q =1/2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exactly two heads: x=2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P(x=2) = </a:t>
            </a:r>
            <a:r>
              <a:rPr kumimoji="0" lang="en-US" sz="18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800" b="1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0" lang="en-US" sz="18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q</a:t>
            </a:r>
            <a:r>
              <a:rPr kumimoji="0" lang="en-US" sz="18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5-2 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5! / 2! 3! × (½)</a:t>
            </a:r>
            <a:r>
              <a:rPr kumimoji="0" lang="en-US" sz="18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 (½)</a:t>
            </a:r>
            <a:r>
              <a:rPr kumimoji="0" lang="en-US" sz="1800" b="1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5/16</a:t>
            </a:r>
            <a:endParaRPr kumimoji="0" lang="en-US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 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at least four heads,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≥ 4, P(x ≥ 4) = P(x = 4) + P(x=5)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P(x = 4) = 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q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5-4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5!/4! 1! × (½)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 (½)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5/32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P(x = 5) = 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q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(½)</a:t>
            </a:r>
            <a:r>
              <a:rPr kumimoji="0" lang="en-US" sz="1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1/32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 Therefore, P(x ≥ 4) = 5/32 + 1/32 = 6/32 = 3/16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6765516-5E84-4773-13F7-F199EF535551}"/>
              </a:ext>
            </a:extLst>
          </p:cNvPr>
          <p:cNvSpPr/>
          <p:nvPr/>
        </p:nvSpPr>
        <p:spPr>
          <a:xfrm>
            <a:off x="313212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F581720E-1C83-B4CF-D742-7349B24418B2}"/>
                  </a:ext>
                </a:extLst>
              </p:cNvPr>
              <p:cNvSpPr txBox="1"/>
              <p:nvPr/>
            </p:nvSpPr>
            <p:spPr>
              <a:xfrm>
                <a:off x="805647" y="1301479"/>
                <a:ext cx="10886244" cy="5260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3.A fair die is tossed 7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times;call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toss success if a 5 or a 6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appears.Then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n=7,p=P({5,6})=1/3 and q=1-p=2/3.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kern="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)The </a:t>
                </a:r>
                <a:r>
                  <a:rPr lang="en-US" kern="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probabililty</a:t>
                </a: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a 5 or a 6 occurs exactly 3 times(</a:t>
                </a:r>
                <a:r>
                  <a:rPr lang="en-US" kern="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i.e.k</a:t>
                </a: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=3) is b(3,7,1/3)=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(1/3)</m:t>
                    </m:r>
                  </m:oMath>
                </a14:m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(2/3)</a:t>
                </a:r>
                <a:r>
                  <a:rPr lang="en-IN" sz="1800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=560/2187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(ii)The probability that a 5 or 6 never occurs 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i.e.all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failures)is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IN" sz="1800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=(2/3)</a:t>
                </a:r>
                <a:r>
                  <a:rPr lang="en-IN" sz="1800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=128/2187;hence the probability that a 5 or 6 occurs at least once is 1-q</a:t>
                </a:r>
                <a:r>
                  <a:rPr lang="en-IN" sz="1800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=2059/2187.</a:t>
                </a:r>
                <a:endParaRPr lang="en-IN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baseline="30000" dirty="0">
                  <a:solidFill>
                    <a:srgbClr val="70757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solidFill>
                    <a:srgbClr val="70757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81720E-1C83-B4CF-D742-7349B244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" y="1301479"/>
                <a:ext cx="10886244" cy="5260158"/>
              </a:xfrm>
              <a:prstGeom prst="rect">
                <a:avLst/>
              </a:prstGeom>
              <a:blipFill>
                <a:blip r:embed="rId2"/>
                <a:stretch>
                  <a:fillRect l="-448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01FA19A5-9588-483E-843E-C76873B71790}"/>
              </a:ext>
            </a:extLst>
          </p:cNvPr>
          <p:cNvSpPr/>
          <p:nvPr/>
        </p:nvSpPr>
        <p:spPr>
          <a:xfrm>
            <a:off x="3236351" y="77227"/>
            <a:ext cx="6414867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mbria" panose="02040503050406030204" pitchFamily="18" charset="0"/>
                <a:cs typeface="+mn-cs"/>
              </a:rPr>
              <a:t>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FF3C3D1-08C4-75CB-F06D-F8B9896F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72553"/>
              </p:ext>
            </p:extLst>
          </p:nvPr>
        </p:nvGraphicFramePr>
        <p:xfrm>
          <a:off x="1319287" y="920990"/>
          <a:ext cx="9880416" cy="50160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40208">
                  <a:extLst>
                    <a:ext uri="{9D8B030D-6E8A-4147-A177-3AD203B41FA5}">
                      <a16:colId xmlns:a16="http://schemas.microsoft.com/office/drawing/2014/main" xmlns="" val="3356100186"/>
                    </a:ext>
                  </a:extLst>
                </a:gridCol>
                <a:gridCol w="4940208">
                  <a:extLst>
                    <a:ext uri="{9D8B030D-6E8A-4147-A177-3AD203B41FA5}">
                      <a16:colId xmlns:a16="http://schemas.microsoft.com/office/drawing/2014/main" xmlns="" val="2088019417"/>
                    </a:ext>
                  </a:extLst>
                </a:gridCol>
              </a:tblGrid>
              <a:tr h="469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Bernoulli Distribution</a:t>
                      </a:r>
                      <a:endParaRPr lang="en-US" sz="105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Binomial Distribution</a:t>
                      </a:r>
                      <a:endParaRPr lang="en-US" sz="105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3166283751"/>
                  </a:ext>
                </a:extLst>
              </a:tr>
              <a:tr h="7854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Bernoulli distribution is used when we want to model the outcome of a single trial of an event.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If we want to model the outcome of multiple trials of an event, Binomial distribution is used.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1955747971"/>
                  </a:ext>
                </a:extLst>
              </a:tr>
              <a:tr h="7854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It is represented as X ∼ Bernoulli (p). Here, p is the </a:t>
                      </a:r>
                      <a:r>
                        <a:rPr lang="en-US" sz="1800" u="none" strike="noStrike" kern="100" dirty="0">
                          <a:effectLst/>
                        </a:rPr>
                        <a:t>probability</a:t>
                      </a:r>
                      <a:r>
                        <a:rPr lang="en-US" sz="1800" kern="100" dirty="0">
                          <a:effectLst/>
                        </a:rPr>
                        <a:t> of success.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It is denoted as X ∼ Binomial (n, p). Where n is the number of trials.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3030707033"/>
                  </a:ext>
                </a:extLst>
              </a:tr>
              <a:tr h="46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Mean, E[X] = p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Mean, E[X] = np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2126149883"/>
                  </a:ext>
                </a:extLst>
              </a:tr>
              <a:tr h="747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Variance, Var[X] = p(1-p) = </a:t>
                      </a:r>
                      <a:r>
                        <a:rPr lang="en-IN" sz="1800" kern="100" dirty="0" err="1">
                          <a:effectLst/>
                        </a:rPr>
                        <a:t>pq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Variance, Var[X] = np(1-p) = </a:t>
                      </a:r>
                      <a:r>
                        <a:rPr lang="en-IN" sz="1800" kern="100" dirty="0" err="1">
                          <a:effectLst/>
                        </a:rPr>
                        <a:t>npq</a:t>
                      </a:r>
                      <a:endParaRPr lang="en-IN" sz="1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(Mean is always greater than </a:t>
                      </a:r>
                      <a:r>
                        <a:rPr lang="en-IN" sz="1800" kern="100" dirty="0" err="1">
                          <a:effectLst/>
                        </a:rPr>
                        <a:t>variqance</a:t>
                      </a:r>
                      <a:r>
                        <a:rPr lang="en-IN" sz="1800" kern="100" dirty="0">
                          <a:effectLst/>
                        </a:rPr>
                        <a:t>.)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1424239738"/>
                  </a:ext>
                </a:extLst>
              </a:tr>
              <a:tr h="1734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Example</a:t>
                      </a:r>
                      <a:r>
                        <a:rPr lang="en-US" sz="1800" kern="100" dirty="0">
                          <a:effectLst/>
                        </a:rPr>
                        <a:t>: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Suppose the probability of passing an exam is 80% and failing is 20%. Then the Bernoulli distribution can be used to model the passing or failing in such an exam.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Example</a:t>
                      </a:r>
                      <a:r>
                        <a:rPr lang="en-US" sz="1800" kern="100" dirty="0">
                          <a:effectLst/>
                        </a:rPr>
                        <a:t>: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Suppose the probability of passing an exam is 80% and failing is 20%. Then if we want to find the probability that a student will pass in exactly 4 out of 5 exams, we use the Binomial Distribution.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101148" marR="60806" marT="80684" marB="80684" anchor="ctr"/>
                </a:tc>
                <a:extLst>
                  <a:ext uri="{0D108BD9-81ED-4DB2-BD59-A6C34878D82A}">
                    <a16:rowId xmlns:a16="http://schemas.microsoft.com/office/drawing/2014/main" xmlns="" val="9196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xmlns="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600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Bernoulli trials only deal with mutually exclusive outcomes.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xmlns="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2901705" cy="83641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False</a:t>
            </a: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xmlns="" id="{BB41B87C-BE5F-4BF2-531D-57DC21D1A451}"/>
              </a:ext>
            </a:extLst>
          </p:cNvPr>
          <p:cNvSpPr/>
          <p:nvPr/>
        </p:nvSpPr>
        <p:spPr>
          <a:xfrm>
            <a:off x="1009895" y="3346045"/>
            <a:ext cx="10172210" cy="600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outcomes can a Bernoulli trial have?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xmlns="" id="{7E00138C-2256-5D01-E821-A57ADA3BBCB0}"/>
              </a:ext>
            </a:extLst>
          </p:cNvPr>
          <p:cNvSpPr/>
          <p:nvPr/>
        </p:nvSpPr>
        <p:spPr>
          <a:xfrm>
            <a:off x="1026828" y="4150780"/>
            <a:ext cx="2918638" cy="189517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xmlns="" id="{AE3D0AA7-0A5F-7BD6-7BC7-1D38F326B8B4}"/>
              </a:ext>
            </a:extLst>
          </p:cNvPr>
          <p:cNvSpPr/>
          <p:nvPr/>
        </p:nvSpPr>
        <p:spPr>
          <a:xfrm>
            <a:off x="1009895" y="703687"/>
            <a:ext cx="10172210" cy="600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Poppins" panose="00000500000000000000" pitchFamily="2" charset="0"/>
                <a:sym typeface="Calibri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formula for binomial distribution?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xmlns="" id="{5D8B791C-9B35-CF16-C192-D202E0DB9A60}"/>
              </a:ext>
            </a:extLst>
          </p:cNvPr>
          <p:cNvSpPr/>
          <p:nvPr/>
        </p:nvSpPr>
        <p:spPr>
          <a:xfrm>
            <a:off x="1107675" y="1494292"/>
            <a:ext cx="2901705" cy="184947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a) P [X = x] = 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b) P [X = x] = 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c) P [X = x] = </a:t>
            </a:r>
            <a:r>
              <a:rPr kumimoji="0" lang="en-IN" sz="1800" b="1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d) P [X = x] = 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I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IN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xmlns="" id="{BB41B87C-BE5F-4BF2-531D-57DC21D1A451}"/>
              </a:ext>
            </a:extLst>
          </p:cNvPr>
          <p:cNvSpPr/>
          <p:nvPr/>
        </p:nvSpPr>
        <p:spPr>
          <a:xfrm>
            <a:off x="1009895" y="3556188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Poppins" panose="00000500000000000000" pitchFamily="2" charset="0"/>
                <a:sym typeface="Calibri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mean and variance of a random variable having binomial probability distribution are 4 and 2 respectively, then P(X = 1) is: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xmlns="" id="{7E00138C-2256-5D01-E821-A57ADA3BBCB0}"/>
              </a:ext>
            </a:extLst>
          </p:cNvPr>
          <p:cNvSpPr/>
          <p:nvPr/>
        </p:nvSpPr>
        <p:spPr>
          <a:xfrm>
            <a:off x="1009895" y="4410762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1/32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1/16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1/8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2714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045E056E-10BD-0B9E-4ACE-A3F54C31FD9F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5362" y="1164280"/>
            <a:ext cx="1042806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. Explain the Expectation, variance and standard deviation of Bernoulli and Binomial Distributions.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2. List out formulas for Bernoulli and Binomial Distributions.</a:t>
            </a:r>
          </a:p>
          <a:p>
            <a:pPr marL="182563" marR="0" lvl="0" indent="-1825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3. Five cards are drawn successively with replacement from well - shuffled deck of 52 cards.</a:t>
            </a:r>
          </a:p>
          <a:p>
            <a:pPr marL="182563" marR="0" lvl="0" indent="-1825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	a) The probability that all the five cards are spades is 1/1024</a:t>
            </a:r>
          </a:p>
          <a:p>
            <a:pPr marL="182563" marR="0" lvl="0" indent="-1825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	b) The probability that only 3 cards are spades is 45/512</a:t>
            </a:r>
          </a:p>
          <a:p>
            <a:pPr marL="182563" marR="0" lvl="0" indent="-1825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Verify the statements (a) and (b).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mbria" panose="02040503050406030204" pitchFamily="18" charset="0"/>
                <a:cs typeface="+mn-cs"/>
              </a:rPr>
              <a:t>4. Summarize the use of Bernoulli and Binomial Distributions in Realtime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503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045E056E-10BD-0B9E-4ACE-A3F54C31FD9F}"/>
              </a:ext>
            </a:extLst>
          </p:cNvPr>
          <p:cNvSpPr/>
          <p:nvPr/>
        </p:nvSpPr>
        <p:spPr>
          <a:xfrm>
            <a:off x="2161308" y="93891"/>
            <a:ext cx="7368771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 FOR FURTHER LEARNING OF THE SESSION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1021470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Books: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William Feller, An Introduction to Probability Theory and Its Applications: Volume 1, Third Edition, 1968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[CH6] [Page No.147-149]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Alex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Tsun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, Probability &amp; Statistics with Applications to Computing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[CH3]  [Page No.74-83]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Murray R Spiegel, J Schiller, R A Srinivasan,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Schaum's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Outlines of Probability and Statistics 4e[Page No. 75]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/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Sites and Web links: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https://vdocument.in/means-and-variances-of-random-variables-56e7f9ee33dd4.html?page=12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https://mathsci.kaist.ac.kr/~nipl/cc511/lectures/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https://www.wyzant.com/resources/lessons/math/statistics_and_probability/expected_value/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4.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http://www.statslab.cam.ac.uk/~rrw1/prob/prob-weber.pdf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2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3404D-C44F-C7ED-A4C7-3418958A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xmlns="" id="{CE740836-FABA-8874-74BA-64E95E1EF74E}"/>
              </a:ext>
            </a:extLst>
          </p:cNvPr>
          <p:cNvSpPr/>
          <p:nvPr/>
        </p:nvSpPr>
        <p:spPr>
          <a:xfrm>
            <a:off x="2900838" y="1652956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PSQT </a:t>
            </a:r>
            <a:r>
              <a:rPr lang="en-US" sz="2400" b="1" kern="0" dirty="0" smtClean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EVEN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SEM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2023-2024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xmlns="" id="{AEE9E4D8-2584-3D3C-E1D8-8AF1EFFE2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26763"/>
          <a:stretch/>
        </p:blipFill>
        <p:spPr bwMode="auto">
          <a:xfrm>
            <a:off x="5783665" y="2345788"/>
            <a:ext cx="2369626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xmlns="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 INTRODUCTION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0588" y="763609"/>
            <a:ext cx="9887570" cy="476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is a variable that takes on different values determined by chance. In other words, it is a numerical quantity that varies at random.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random variable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a function from the sample space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the real numbers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 : S →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Random Variables</a:t>
            </a:r>
            <a:endParaRPr kumimoji="0" lang="en-US" sz="1800" b="1" i="0" u="none" strike="noStrike" kern="1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mainly two types of random variables: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Discrete Random Variable: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the random variable can assume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only a countable and sometimes an infinite, number of values.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Continuous Random Variable: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the random variable can assume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uncountable number of values in a line interval.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3B444F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82563" marR="0" lvl="0" indent="-182563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Probability Function: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probability function is a mathematical function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provides probabilities for the possible outcomes of the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variable, it is typically denoted as </a:t>
            </a:r>
            <a:r>
              <a:rPr kumimoji="0" lang="en-US" sz="1800" b="1" i="1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800" b="0" i="1" u="none" strike="noStrike" kern="100" cap="none" spc="0" normalizeH="0" baseline="0" noProof="0" dirty="0">
              <a:ln>
                <a:noFill/>
              </a:ln>
              <a:solidFill>
                <a:srgbClr val="3B444F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038A175-5EE8-239E-9C4A-09DC8284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59" y="3552996"/>
            <a:ext cx="3095126" cy="2575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Random Variables PowerPoint Presentation, free download - ID:7233">
            <a:extLst>
              <a:ext uri="{FF2B5EF4-FFF2-40B4-BE49-F238E27FC236}">
                <a16:creationId xmlns:a16="http://schemas.microsoft.com/office/drawing/2014/main" xmlns="" id="{8EF10491-2ACF-5BB9-1A90-E144C53A4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12738" r="7111" b="6449"/>
          <a:stretch/>
        </p:blipFill>
        <p:spPr bwMode="auto">
          <a:xfrm>
            <a:off x="8646159" y="1333729"/>
            <a:ext cx="2890845" cy="19712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3A6EF260-E01B-39CA-D209-202A8D12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385" y="705692"/>
            <a:ext cx="7691230" cy="360364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EXAMPLES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9D7814D-C1B8-D80B-F8B2-76882BF9E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482893"/>
              </p:ext>
            </p:extLst>
          </p:nvPr>
        </p:nvGraphicFramePr>
        <p:xfrm>
          <a:off x="1712015" y="1209040"/>
          <a:ext cx="8716036" cy="480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417713A0-D381-B147-9509-A4827B50CA7A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8077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xmlns="" id="{9EB8A4A0-26E8-41C7-BE65-3B55B361B40D}"/>
              </a:ext>
            </a:extLst>
          </p:cNvPr>
          <p:cNvSpPr/>
          <p:nvPr/>
        </p:nvSpPr>
        <p:spPr>
          <a:xfrm>
            <a:off x="2884325" y="92778"/>
            <a:ext cx="7154619" cy="71299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 INTRODUCTION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Open Sans" panose="020B0606030504020204" pitchFamily="34" charset="0"/>
              </a:rPr>
              <a:t>Probability Mass Function/discrete density function)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1709" y="947461"/>
            <a:ext cx="10794671" cy="505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Discrete Random Variable: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the random variable can assume only a countable and sometimes an infinite, number of values.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Probability Mass Function: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probability function is a mathematical function that provides probabilities for the possible outcomes of the random variable, it is typically denoted as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f(x)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it is also known as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density function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Consider a random experiment of tossing two fair coins.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sample space is  S = {TT, HT, TH, HH}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Let X denote the number of heads observed.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X(TT) = 0,	 X(HT) = 1,  X(TH) = 1,  X(HH) = 2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So, the random variable X can take 3 distinct values: 0, 1, 2.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Let us compute the probability of these 3 values of X using relative frequency approach by assuming that all 4 outcomes of the sample space are equally likely.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Then,		p(0) = P(X=0) = ¼ 		p(1) = P(X=1) = 2/4 = ½	p(2) = P(X=2) = ¼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a listing of probabilities of all possible values a discrete random variable can take is called the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Probability Mass Function 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density function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3B444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X.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Open Sans" panose="020B0606030504020204" pitchFamily="34" charset="0"/>
              </a:rPr>
              <a:t>Probability Mass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6C4E3B-C071-0BC0-2DB1-7390A12727D1}"/>
              </a:ext>
            </a:extLst>
          </p:cNvPr>
          <p:cNvSpPr txBox="1"/>
          <p:nvPr/>
        </p:nvSpPr>
        <p:spPr>
          <a:xfrm>
            <a:off x="1422728" y="818679"/>
            <a:ext cx="10078720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Let x1, x2, x3, … be the possible values a discrete random variable X can take.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mass function (PMF)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 X.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probability mass function (PMF) of a discrete random variable X assigns probabilities to the possible values of the random variable.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of PMF</a:t>
            </a: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cumulative distribution function </a:t>
            </a: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(CDF) of a discrete random variable X can be computed in terms of PMF of X as follows: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oogle Shape;262;p20">
            <a:extLst>
              <a:ext uri="{FF2B5EF4-FFF2-40B4-BE49-F238E27FC236}">
                <a16:creationId xmlns:a16="http://schemas.microsoft.com/office/drawing/2014/main" xmlns="" id="{37232F46-4888-EE5E-E67D-D981CF15F82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6370" y="4629497"/>
            <a:ext cx="2245448" cy="74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3;p20">
            <a:extLst>
              <a:ext uri="{FF2B5EF4-FFF2-40B4-BE49-F238E27FC236}">
                <a16:creationId xmlns:a16="http://schemas.microsoft.com/office/drawing/2014/main" xmlns="" id="{0C68371C-90BD-D1DA-C935-0D6B6F558BD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191" y="4629497"/>
            <a:ext cx="3042717" cy="806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51FC5A-CD3B-D056-1028-EACDA619DBF9}"/>
              </a:ext>
            </a:extLst>
          </p:cNvPr>
          <p:cNvSpPr txBox="1"/>
          <p:nvPr/>
        </p:nvSpPr>
        <p:spPr>
          <a:xfrm>
            <a:off x="3571550" y="1748314"/>
            <a:ext cx="447161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)=P(X=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),for k=1,2,3,…,</a:t>
            </a:r>
            <a:endParaRPr lang="en-IN" sz="1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xmlns="" id="{0F2E30D4-6F86-49D1-9276-85CE0E9B3E3E}"/>
              </a:ext>
            </a:extLst>
          </p:cNvPr>
          <p:cNvSpPr/>
          <p:nvPr/>
        </p:nvSpPr>
        <p:spPr>
          <a:xfrm>
            <a:off x="3223564" y="289242"/>
            <a:ext cx="6201295" cy="88931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Bernoulli Random Variable/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Bernoulli Trial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D262B0-0BCA-E0BD-7485-A240AEC337A6}"/>
              </a:ext>
            </a:extLst>
          </p:cNvPr>
          <p:cNvSpPr txBox="1"/>
          <p:nvPr/>
        </p:nvSpPr>
        <p:spPr>
          <a:xfrm>
            <a:off x="1056640" y="1178560"/>
            <a:ext cx="1029208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Bernoulli random variable/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Bernoulli Trial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random variable that can only take two possible values, usually 0 and 1. This random variable, models random experiments that have two possible outcomes, sometimes referred to as "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and "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failure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name is due to the </a:t>
            </a:r>
            <a:r>
              <a:rPr kumimoji="0" lang="en-IN" sz="18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Swiss mathematician Jacob Bernoulli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>
                <a:tab pos="457200" algn="l"/>
              </a:tabLst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take a pass-fail exam. You either pass (resulting in X=1) or fail (resulting in X=0).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>
                <a:tab pos="457200" algn="l"/>
              </a:tabLst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outcome of flipping a coin is either H or 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>
                <a:tab pos="457200" algn="l"/>
              </a:tabLst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child is born. The gender is either male or female.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probability of "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is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probability of "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failure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is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1-p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q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DC04463-A90C-0566-CEAB-C0BA74D69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01367"/>
              </p:ext>
            </p:extLst>
          </p:nvPr>
        </p:nvGraphicFramePr>
        <p:xfrm>
          <a:off x="8394969" y="3765369"/>
          <a:ext cx="314852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4260">
                  <a:extLst>
                    <a:ext uri="{9D8B030D-6E8A-4147-A177-3AD203B41FA5}">
                      <a16:colId xmlns:a16="http://schemas.microsoft.com/office/drawing/2014/main" xmlns="" val="2500386865"/>
                    </a:ext>
                  </a:extLst>
                </a:gridCol>
                <a:gridCol w="1574260">
                  <a:extLst>
                    <a:ext uri="{9D8B030D-6E8A-4147-A177-3AD203B41FA5}">
                      <a16:colId xmlns:a16="http://schemas.microsoft.com/office/drawing/2014/main" xmlns="" val="282420087"/>
                    </a:ext>
                  </a:extLst>
                </a:gridCol>
              </a:tblGrid>
              <a:tr h="50209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Values of a Bernoulli Trial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tc hMerge="1">
                  <a:txBody>
                    <a:bodyPr/>
                    <a:lstStyle/>
                    <a:p>
                      <a:endParaRPr lang="or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4129639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0</a:t>
                      </a:r>
                      <a:endParaRPr lang="en-US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xmlns="" val="4003413421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Success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Failure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xmlns="" val="3476056105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H</a:t>
                      </a:r>
                      <a:endParaRPr lang="en-US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T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xmlns="" val="92161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4F834-1D92-3EEC-763A-BD7F1DEE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026160"/>
            <a:ext cx="10368280" cy="537464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 A random variable X is said to be a Bernoulli random variable with parameter p, shown as 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X∼Bernoulli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(p),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its PMF is given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		         </a:t>
            </a:r>
            <a:r>
              <a:rPr lang="en-US" sz="1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Bernoulli Distribution Graph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 0 &lt; p &lt; 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X∼Bernoulli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(p), possible pdf is given below.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E[X].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Bernoulli distribution, the range of X is = {0,1}.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 = 1-p and P(1) = 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E[X] =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E[X] = 0. (1-p) + 1. p == 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or-IN" dirty="0">
              <a:ea typeface="Cambria" panose="02040503050406030204" pitchFamily="18" charset="0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A6BA56E9-681A-F376-1248-06639C4203A3}"/>
              </a:ext>
            </a:extLst>
          </p:cNvPr>
          <p:cNvSpPr/>
          <p:nvPr/>
        </p:nvSpPr>
        <p:spPr>
          <a:xfrm>
            <a:off x="3294684" y="16204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 of Expectation and Variance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xmlns="" id="{D7A3FD03-D698-A085-F769-5CB8AA1212BB}"/>
              </a:ext>
            </a:extLst>
          </p:cNvPr>
          <p:cNvSpPr/>
          <p:nvPr/>
        </p:nvSpPr>
        <p:spPr>
          <a:xfrm>
            <a:off x="3294684" y="160797"/>
            <a:ext cx="6201295" cy="71327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Expectation and Variance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Bernoulli  Random Variables </a:t>
            </a:r>
          </a:p>
        </p:txBody>
      </p:sp>
      <p:pic>
        <p:nvPicPr>
          <p:cNvPr id="8" name="Google Shape;287;p22" descr="Diagram, schematic&#10;&#10;Description automatically generated">
            <a:extLst>
              <a:ext uri="{FF2B5EF4-FFF2-40B4-BE49-F238E27FC236}">
                <a16:creationId xmlns:a16="http://schemas.microsoft.com/office/drawing/2014/main" xmlns="" id="{765261EC-CA9B-68DD-7EC1-10678A50A04C}"/>
              </a:ext>
            </a:extLst>
          </p:cNvPr>
          <p:cNvPicPr/>
          <p:nvPr/>
        </p:nvPicPr>
        <p:blipFill>
          <a:blip r:embed="rId2">
            <a:clrChange>
              <a:clrFrom>
                <a:srgbClr val="F6F4F2"/>
              </a:clrFrom>
              <a:clrTo>
                <a:srgbClr val="F6F4F2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7937" y="1808607"/>
            <a:ext cx="2929890" cy="115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88;p22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9D19D5EC-0181-79AF-CE58-E5D90DC12CCB}"/>
              </a:ext>
            </a:extLst>
          </p:cNvPr>
          <p:cNvPicPr/>
          <p:nvPr/>
        </p:nvPicPr>
        <p:blipFill>
          <a:blip r:embed="rId4">
            <a:clrChange>
              <a:clrFrom>
                <a:srgbClr val="F6F4F2"/>
              </a:clrFrom>
              <a:clrTo>
                <a:srgbClr val="F6F4F2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1080" y="2255204"/>
            <a:ext cx="3967480" cy="3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Google Shape;238;p18">
            <a:extLst>
              <a:ext uri="{FF2B5EF4-FFF2-40B4-BE49-F238E27FC236}">
                <a16:creationId xmlns:a16="http://schemas.microsoft.com/office/drawing/2014/main" xmlns="" id="{AE2E065E-6303-4EDB-BFFB-D4D4FD239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234" y="4658114"/>
            <a:ext cx="1457450" cy="67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0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D82FC184-BF52-7EED-3EDC-F2AC68491646}"/>
              </a:ext>
            </a:extLst>
          </p:cNvPr>
          <p:cNvSpPr/>
          <p:nvPr/>
        </p:nvSpPr>
        <p:spPr>
          <a:xfrm>
            <a:off x="3294684" y="16079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Applications of Bernoulli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D496DD-00E1-F8C4-2BC9-F5C4FD973236}"/>
              </a:ext>
            </a:extLst>
          </p:cNvPr>
          <p:cNvSpPr txBox="1"/>
          <p:nvPr/>
        </p:nvSpPr>
        <p:spPr>
          <a:xfrm>
            <a:off x="1249680" y="1148080"/>
            <a:ext cx="101600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Bernoulli distribution is a simple distribution and hence, is widely used in many industries.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below are some applications of Bernoulli distribution.</a:t>
            </a:r>
            <a:endParaRPr kumimoji="0" lang="en-US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medicine, Bernoulli distributions are used to model the events experienced by a single patient. These events could be disease, death, and so on.</a:t>
            </a:r>
            <a:endParaRPr kumimoji="0" lang="en-US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regressions use Bernoulli distribution to model the occurrence of certain events such as the specific outcome of a dice roll.</a:t>
            </a:r>
            <a:endParaRPr kumimoji="0" lang="en-US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Bernoulli distribution is also used as a basis to derive several other probability distributions that have applications in the engineering, aerospace, and medical industries.</a:t>
            </a:r>
            <a:endParaRPr kumimoji="0" lang="en-US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1755</Words>
  <Application>Microsoft Office PowerPoint</Application>
  <PresentationFormat>Widescreen</PresentationFormat>
  <Paragraphs>286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BioRhyme ExtraBold</vt:lpstr>
      <vt:lpstr>Calibri</vt:lpstr>
      <vt:lpstr>Cambria</vt:lpstr>
      <vt:lpstr>Cambria Math</vt:lpstr>
      <vt:lpstr>Gill Sans MT</vt:lpstr>
      <vt:lpstr>Kalinga</vt:lpstr>
      <vt:lpstr>Open Sans</vt:lpstr>
      <vt:lpstr>Poppins</vt:lpstr>
      <vt:lpstr>Symbol</vt:lpstr>
      <vt:lpstr>Times New Roman</vt:lpstr>
      <vt:lpstr>Wingdings</vt:lpstr>
      <vt:lpstr>Gallery</vt:lpstr>
      <vt:lpstr>Document</vt:lpstr>
      <vt:lpstr>Department of CSE H  COURSE NAME: PSQT COURSE CODE: 22mt2005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Sasanko Sekhar Gantayat</dc:creator>
  <cp:lastModifiedBy>DELL</cp:lastModifiedBy>
  <cp:revision>30</cp:revision>
  <dcterms:created xsi:type="dcterms:W3CDTF">2023-05-05T04:53:13Z</dcterms:created>
  <dcterms:modified xsi:type="dcterms:W3CDTF">2023-11-29T04:57:54Z</dcterms:modified>
</cp:coreProperties>
</file>