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59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16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5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49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24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83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02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30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00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68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12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72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=""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=""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5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lextsun.com/files/Prob_Stat_for_CS_Book.pdf" TargetMode="External"/><Relationship Id="rId5" Type="http://schemas.openxmlformats.org/officeDocument/2006/relationships/hyperlink" Target="http://www.statslab.cam.ac.uk/~rrw1/prob/prob-weber.pdf" TargetMode="External"/><Relationship Id="rId4" Type="http://schemas.openxmlformats.org/officeDocument/2006/relationships/hyperlink" Target="http://www.probabilitycourse.com/chapter3/3_1_2_discrete_ran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2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1.png"/><Relationship Id="rId2" Type="http://schemas.openxmlformats.org/officeDocument/2006/relationships/image" Target="../media/image7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96670"/>
          </a:xfrm>
          <a:custGeom>
            <a:avLst/>
            <a:gdLst/>
            <a:ahLst/>
            <a:cxnLst/>
            <a:rect l="l" t="t" r="r" b="b"/>
            <a:pathLst>
              <a:path w="12192000" h="1296670">
                <a:moveTo>
                  <a:pt x="0" y="1296162"/>
                </a:moveTo>
                <a:lnTo>
                  <a:pt x="12192000" y="1296162"/>
                </a:lnTo>
                <a:lnTo>
                  <a:pt x="12192000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solidFill>
            <a:srgbClr val="FFF1CC">
              <a:alpha val="2078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003803" cy="300380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45720"/>
          </a:xfrm>
          <a:custGeom>
            <a:avLst/>
            <a:gdLst/>
            <a:ahLst/>
            <a:cxnLst/>
            <a:rect l="l" t="t" r="r" b="b"/>
            <a:pathLst>
              <a:path w="12192000" h="45720">
                <a:moveTo>
                  <a:pt x="12192000" y="0"/>
                </a:moveTo>
                <a:lnTo>
                  <a:pt x="0" y="0"/>
                </a:lnTo>
                <a:lnTo>
                  <a:pt x="0" y="45720"/>
                </a:lnTo>
                <a:lnTo>
                  <a:pt x="12192000" y="457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B92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5904" y="4104130"/>
            <a:ext cx="3816096" cy="27081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439" y="6668033"/>
            <a:ext cx="11912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C</a:t>
            </a:r>
            <a:r>
              <a:rPr sz="800" spc="-5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EATED</a:t>
            </a:r>
            <a:r>
              <a:rPr sz="8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F1F1F1"/>
                </a:solidFill>
                <a:latin typeface="Calibri"/>
                <a:cs typeface="Calibri"/>
              </a:rPr>
              <a:t>B</a:t>
            </a: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Y K.</a:t>
            </a:r>
            <a:r>
              <a:rPr sz="800" spc="-2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F1F1F1"/>
                </a:solidFill>
                <a:latin typeface="Calibri"/>
                <a:cs typeface="Calibri"/>
              </a:rPr>
              <a:t>VI</a:t>
            </a: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CT</a:t>
            </a:r>
            <a:r>
              <a:rPr sz="800" spc="-5" dirty="0">
                <a:solidFill>
                  <a:srgbClr val="F1F1F1"/>
                </a:solidFill>
                <a:latin typeface="Calibri"/>
                <a:cs typeface="Calibri"/>
              </a:rPr>
              <a:t>O</a:t>
            </a: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800" spc="-3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F1F1F1"/>
                </a:solidFill>
                <a:latin typeface="Calibri"/>
                <a:cs typeface="Calibri"/>
              </a:rPr>
              <a:t>B</a:t>
            </a: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A</a:t>
            </a:r>
            <a:r>
              <a:rPr sz="800" spc="-10" dirty="0">
                <a:solidFill>
                  <a:srgbClr val="F1F1F1"/>
                </a:solidFill>
                <a:latin typeface="Calibri"/>
                <a:cs typeface="Calibri"/>
              </a:rPr>
              <a:t>B</a:t>
            </a: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U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idx="1"/>
          </p:nvPr>
        </p:nvSpPr>
        <p:spPr>
          <a:xfrm>
            <a:off x="1451579" y="2015732"/>
            <a:ext cx="9603275" cy="2672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Probability statistics and queuing theory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cap="all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ioRhyme ExtraBold"/>
              </a:rPr>
              <a:t>22mt2005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Topic: 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C00000"/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Discrete Probability Distributions</a:t>
            </a:r>
          </a:p>
        </p:txBody>
      </p:sp>
      <p:sp>
        <p:nvSpPr>
          <p:cNvPr id="16" name="object 16"/>
          <p:cNvSpPr/>
          <p:nvPr/>
        </p:nvSpPr>
        <p:spPr>
          <a:xfrm>
            <a:off x="0" y="6812279"/>
            <a:ext cx="12192000" cy="45720"/>
          </a:xfrm>
          <a:custGeom>
            <a:avLst/>
            <a:gdLst/>
            <a:ahLst/>
            <a:cxnLst/>
            <a:rect l="l" t="t" r="r" b="b"/>
            <a:pathLst>
              <a:path w="12192000" h="45720">
                <a:moveTo>
                  <a:pt x="12192000" y="0"/>
                </a:moveTo>
                <a:lnTo>
                  <a:pt x="0" y="0"/>
                </a:lnTo>
                <a:lnTo>
                  <a:pt x="0" y="45719"/>
                </a:lnTo>
                <a:lnTo>
                  <a:pt x="12192000" y="4571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92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0" y="0"/>
            <a:ext cx="5867400" cy="1143000"/>
            <a:chOff x="0" y="0"/>
            <a:chExt cx="12192000" cy="1143000"/>
          </a:xfrm>
        </p:grpSpPr>
        <p:sp>
          <p:nvSpPr>
            <p:cNvPr id="18" name="object 18"/>
            <p:cNvSpPr/>
            <p:nvPr/>
          </p:nvSpPr>
          <p:spPr>
            <a:xfrm>
              <a:off x="0" y="0"/>
              <a:ext cx="12192000" cy="45720"/>
            </a:xfrm>
            <a:custGeom>
              <a:avLst/>
              <a:gdLst/>
              <a:ahLst/>
              <a:cxnLst/>
              <a:rect l="l" t="t" r="r" b="b"/>
              <a:pathLst>
                <a:path w="12192000" h="45720">
                  <a:moveTo>
                    <a:pt x="121920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2192000" y="4572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504" y="82296"/>
              <a:ext cx="2510028" cy="1060703"/>
            </a:xfrm>
            <a:prstGeom prst="rect">
              <a:avLst/>
            </a:prstGeom>
          </p:spPr>
        </p:pic>
      </p:grp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55953F5C-668C-23C9-760E-486826FC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  <a:cs typeface="Poppins" pitchFamily="2" charset="77"/>
              </a:rPr>
              <a:t>                   Department of CSE H</a:t>
            </a:r>
            <a:endParaRPr lang="en-IN" dirty="0"/>
          </a:p>
        </p:txBody>
      </p:sp>
      <p:sp>
        <p:nvSpPr>
          <p:cNvPr id="9" name="Google Shape;502;p17">
            <a:extLst>
              <a:ext uri="{FF2B5EF4-FFF2-40B4-BE49-F238E27FC236}">
                <a16:creationId xmlns="" xmlns:a16="http://schemas.microsoft.com/office/drawing/2014/main" id="{BCCEB06D-A5CC-00DF-4AB2-C07F6B0FFEA9}"/>
              </a:ext>
            </a:extLst>
          </p:cNvPr>
          <p:cNvSpPr/>
          <p:nvPr/>
        </p:nvSpPr>
        <p:spPr>
          <a:xfrm>
            <a:off x="3352801" y="5608065"/>
            <a:ext cx="5671456" cy="445416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Session - 7</a:t>
            </a:r>
            <a:endParaRPr sz="2400" dirty="0">
              <a:solidFill>
                <a:schemeClr val="lt1"/>
              </a:solidFill>
              <a:ea typeface="Calibri"/>
              <a:cs typeface="Poppins" panose="00000500000000000000" pitchFamily="2" charset="0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4991" y="0"/>
            <a:ext cx="8827135" cy="6812280"/>
            <a:chOff x="3364991" y="0"/>
            <a:chExt cx="8827135" cy="6812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4991" y="68567"/>
              <a:ext cx="5512308" cy="5151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3735" y="0"/>
              <a:ext cx="4271771" cy="7421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90899" y="94488"/>
              <a:ext cx="5410200" cy="413384"/>
            </a:xfrm>
            <a:custGeom>
              <a:avLst/>
              <a:gdLst/>
              <a:ahLst/>
              <a:cxnLst/>
              <a:rect l="l" t="t" r="r" b="b"/>
              <a:pathLst>
                <a:path w="5410200" h="413384">
                  <a:moveTo>
                    <a:pt x="5341366" y="0"/>
                  </a:moveTo>
                  <a:lnTo>
                    <a:pt x="68834" y="0"/>
                  </a:lnTo>
                  <a:lnTo>
                    <a:pt x="42058" y="5415"/>
                  </a:lnTo>
                  <a:lnTo>
                    <a:pt x="20177" y="20177"/>
                  </a:lnTo>
                  <a:lnTo>
                    <a:pt x="5415" y="42058"/>
                  </a:lnTo>
                  <a:lnTo>
                    <a:pt x="0" y="68833"/>
                  </a:lnTo>
                  <a:lnTo>
                    <a:pt x="0" y="344169"/>
                  </a:lnTo>
                  <a:lnTo>
                    <a:pt x="5415" y="370945"/>
                  </a:lnTo>
                  <a:lnTo>
                    <a:pt x="20177" y="392826"/>
                  </a:lnTo>
                  <a:lnTo>
                    <a:pt x="42058" y="407588"/>
                  </a:lnTo>
                  <a:lnTo>
                    <a:pt x="68834" y="413003"/>
                  </a:lnTo>
                  <a:lnTo>
                    <a:pt x="5341366" y="413003"/>
                  </a:lnTo>
                  <a:lnTo>
                    <a:pt x="5368141" y="407588"/>
                  </a:lnTo>
                  <a:lnTo>
                    <a:pt x="5390022" y="392826"/>
                  </a:lnTo>
                  <a:lnTo>
                    <a:pt x="5404784" y="370945"/>
                  </a:lnTo>
                  <a:lnTo>
                    <a:pt x="5410200" y="344169"/>
                  </a:lnTo>
                  <a:lnTo>
                    <a:pt x="5410200" y="68833"/>
                  </a:lnTo>
                  <a:lnTo>
                    <a:pt x="5404784" y="42058"/>
                  </a:lnTo>
                  <a:lnTo>
                    <a:pt x="5390022" y="20177"/>
                  </a:lnTo>
                  <a:lnTo>
                    <a:pt x="5368141" y="5415"/>
                  </a:lnTo>
                  <a:lnTo>
                    <a:pt x="5341366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81094" y="85725"/>
            <a:ext cx="382968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SELF-ASSESSMENT</a:t>
            </a:r>
            <a:r>
              <a:rPr sz="2000" spc="-70" dirty="0"/>
              <a:t> </a:t>
            </a:r>
            <a:r>
              <a:rPr sz="2000" spc="-10" dirty="0"/>
              <a:t>QUESTIONS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24968" y="534949"/>
            <a:ext cx="11209020" cy="1096010"/>
            <a:chOff x="124968" y="534949"/>
            <a:chExt cx="11209020" cy="109601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968" y="534949"/>
              <a:ext cx="11209020" cy="10956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23672" y="734568"/>
              <a:ext cx="10625455" cy="710565"/>
            </a:xfrm>
            <a:custGeom>
              <a:avLst/>
              <a:gdLst/>
              <a:ahLst/>
              <a:cxnLst/>
              <a:rect l="l" t="t" r="r" b="b"/>
              <a:pathLst>
                <a:path w="10625455" h="710565">
                  <a:moveTo>
                    <a:pt x="10372344" y="0"/>
                  </a:moveTo>
                  <a:lnTo>
                    <a:pt x="252920" y="0"/>
                  </a:lnTo>
                  <a:lnTo>
                    <a:pt x="207456" y="4076"/>
                  </a:lnTo>
                  <a:lnTo>
                    <a:pt x="164667" y="15829"/>
                  </a:lnTo>
                  <a:lnTo>
                    <a:pt x="125265" y="34543"/>
                  </a:lnTo>
                  <a:lnTo>
                    <a:pt x="89965" y="59504"/>
                  </a:lnTo>
                  <a:lnTo>
                    <a:pt x="59482" y="89997"/>
                  </a:lnTo>
                  <a:lnTo>
                    <a:pt x="34530" y="125306"/>
                  </a:lnTo>
                  <a:lnTo>
                    <a:pt x="15822" y="164717"/>
                  </a:lnTo>
                  <a:lnTo>
                    <a:pt x="4074" y="207514"/>
                  </a:lnTo>
                  <a:lnTo>
                    <a:pt x="0" y="252984"/>
                  </a:lnTo>
                  <a:lnTo>
                    <a:pt x="0" y="457200"/>
                  </a:lnTo>
                  <a:lnTo>
                    <a:pt x="4074" y="502669"/>
                  </a:lnTo>
                  <a:lnTo>
                    <a:pt x="15822" y="545466"/>
                  </a:lnTo>
                  <a:lnTo>
                    <a:pt x="34530" y="584877"/>
                  </a:lnTo>
                  <a:lnTo>
                    <a:pt x="59482" y="620186"/>
                  </a:lnTo>
                  <a:lnTo>
                    <a:pt x="89965" y="650679"/>
                  </a:lnTo>
                  <a:lnTo>
                    <a:pt x="125265" y="675639"/>
                  </a:lnTo>
                  <a:lnTo>
                    <a:pt x="164667" y="694354"/>
                  </a:lnTo>
                  <a:lnTo>
                    <a:pt x="207456" y="706107"/>
                  </a:lnTo>
                  <a:lnTo>
                    <a:pt x="252920" y="710184"/>
                  </a:lnTo>
                  <a:lnTo>
                    <a:pt x="10372344" y="710184"/>
                  </a:lnTo>
                  <a:lnTo>
                    <a:pt x="10417813" y="706107"/>
                  </a:lnTo>
                  <a:lnTo>
                    <a:pt x="10460610" y="694354"/>
                  </a:lnTo>
                  <a:lnTo>
                    <a:pt x="10500021" y="675640"/>
                  </a:lnTo>
                  <a:lnTo>
                    <a:pt x="10535330" y="650679"/>
                  </a:lnTo>
                  <a:lnTo>
                    <a:pt x="10565823" y="620186"/>
                  </a:lnTo>
                  <a:lnTo>
                    <a:pt x="10590784" y="584877"/>
                  </a:lnTo>
                  <a:lnTo>
                    <a:pt x="10609498" y="545466"/>
                  </a:lnTo>
                  <a:lnTo>
                    <a:pt x="10621251" y="502669"/>
                  </a:lnTo>
                  <a:lnTo>
                    <a:pt x="10625328" y="457200"/>
                  </a:lnTo>
                  <a:lnTo>
                    <a:pt x="10625328" y="252984"/>
                  </a:lnTo>
                  <a:lnTo>
                    <a:pt x="10621251" y="207514"/>
                  </a:lnTo>
                  <a:lnTo>
                    <a:pt x="10609498" y="164717"/>
                  </a:lnTo>
                  <a:lnTo>
                    <a:pt x="10590784" y="125306"/>
                  </a:lnTo>
                  <a:lnTo>
                    <a:pt x="10565823" y="89997"/>
                  </a:lnTo>
                  <a:lnTo>
                    <a:pt x="10535330" y="59504"/>
                  </a:lnTo>
                  <a:lnTo>
                    <a:pt x="10500021" y="34544"/>
                  </a:lnTo>
                  <a:lnTo>
                    <a:pt x="10460610" y="15829"/>
                  </a:lnTo>
                  <a:lnTo>
                    <a:pt x="10417813" y="4076"/>
                  </a:lnTo>
                  <a:lnTo>
                    <a:pt x="10372344" y="0"/>
                  </a:lnTo>
                  <a:close/>
                </a:path>
              </a:pathLst>
            </a:custGeom>
            <a:solidFill>
              <a:srgbClr val="E84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7087" y="916305"/>
            <a:ext cx="7387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family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parametric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distribution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mean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equal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variance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81100" y="1647444"/>
            <a:ext cx="4381500" cy="1748155"/>
            <a:chOff x="1181100" y="1647444"/>
            <a:chExt cx="3004185" cy="174815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1100" y="1647444"/>
              <a:ext cx="3003804" cy="17480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3103" y="1847088"/>
              <a:ext cx="2720340" cy="14097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7007" y="1673352"/>
              <a:ext cx="2901695" cy="164592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366774" y="1919681"/>
            <a:ext cx="231076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lphaLcParenR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Binomial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Gamma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lphaLcParenR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normal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endParaRPr sz="1800" dirty="0">
              <a:latin typeface="Calibri"/>
              <a:cs typeface="Calibri"/>
            </a:endParaRPr>
          </a:p>
          <a:p>
            <a:pPr marL="254000" indent="-241935">
              <a:lnSpc>
                <a:spcPct val="100000"/>
              </a:lnSpc>
              <a:buAutoNum type="alphaLcParenR"/>
              <a:tabLst>
                <a:tab pos="254635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Poisson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1920" y="3424364"/>
            <a:ext cx="11559540" cy="1199515"/>
            <a:chOff x="121920" y="3424364"/>
            <a:chExt cx="11559540" cy="1199515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920" y="3424364"/>
              <a:ext cx="11559540" cy="11993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23672" y="3624072"/>
              <a:ext cx="10970260" cy="814069"/>
            </a:xfrm>
            <a:custGeom>
              <a:avLst/>
              <a:gdLst/>
              <a:ahLst/>
              <a:cxnLst/>
              <a:rect l="l" t="t" r="r" b="b"/>
              <a:pathLst>
                <a:path w="10970260" h="814070">
                  <a:moveTo>
                    <a:pt x="10679938" y="0"/>
                  </a:moveTo>
                  <a:lnTo>
                    <a:pt x="289814" y="0"/>
                  </a:lnTo>
                  <a:lnTo>
                    <a:pt x="242805" y="3794"/>
                  </a:lnTo>
                  <a:lnTo>
                    <a:pt x="198211" y="14778"/>
                  </a:lnTo>
                  <a:lnTo>
                    <a:pt x="156628" y="32356"/>
                  </a:lnTo>
                  <a:lnTo>
                    <a:pt x="118654" y="55928"/>
                  </a:lnTo>
                  <a:lnTo>
                    <a:pt x="84885" y="84899"/>
                  </a:lnTo>
                  <a:lnTo>
                    <a:pt x="55917" y="118670"/>
                  </a:lnTo>
                  <a:lnTo>
                    <a:pt x="32348" y="156645"/>
                  </a:lnTo>
                  <a:lnTo>
                    <a:pt x="14775" y="198225"/>
                  </a:lnTo>
                  <a:lnTo>
                    <a:pt x="3793" y="242814"/>
                  </a:lnTo>
                  <a:lnTo>
                    <a:pt x="0" y="289813"/>
                  </a:lnTo>
                  <a:lnTo>
                    <a:pt x="0" y="524001"/>
                  </a:lnTo>
                  <a:lnTo>
                    <a:pt x="3793" y="571001"/>
                  </a:lnTo>
                  <a:lnTo>
                    <a:pt x="14775" y="615590"/>
                  </a:lnTo>
                  <a:lnTo>
                    <a:pt x="32348" y="657170"/>
                  </a:lnTo>
                  <a:lnTo>
                    <a:pt x="55917" y="695145"/>
                  </a:lnTo>
                  <a:lnTo>
                    <a:pt x="84885" y="728916"/>
                  </a:lnTo>
                  <a:lnTo>
                    <a:pt x="118654" y="757887"/>
                  </a:lnTo>
                  <a:lnTo>
                    <a:pt x="156628" y="781459"/>
                  </a:lnTo>
                  <a:lnTo>
                    <a:pt x="198211" y="799037"/>
                  </a:lnTo>
                  <a:lnTo>
                    <a:pt x="242805" y="810021"/>
                  </a:lnTo>
                  <a:lnTo>
                    <a:pt x="289814" y="813815"/>
                  </a:lnTo>
                  <a:lnTo>
                    <a:pt x="10679938" y="813815"/>
                  </a:lnTo>
                  <a:lnTo>
                    <a:pt x="10726937" y="810021"/>
                  </a:lnTo>
                  <a:lnTo>
                    <a:pt x="10771526" y="799037"/>
                  </a:lnTo>
                  <a:lnTo>
                    <a:pt x="10813106" y="781459"/>
                  </a:lnTo>
                  <a:lnTo>
                    <a:pt x="10851081" y="757887"/>
                  </a:lnTo>
                  <a:lnTo>
                    <a:pt x="10884852" y="728916"/>
                  </a:lnTo>
                  <a:lnTo>
                    <a:pt x="10913823" y="695145"/>
                  </a:lnTo>
                  <a:lnTo>
                    <a:pt x="10937395" y="657170"/>
                  </a:lnTo>
                  <a:lnTo>
                    <a:pt x="10954973" y="615590"/>
                  </a:lnTo>
                  <a:lnTo>
                    <a:pt x="10965957" y="571001"/>
                  </a:lnTo>
                  <a:lnTo>
                    <a:pt x="10969752" y="524001"/>
                  </a:lnTo>
                  <a:lnTo>
                    <a:pt x="10969752" y="289813"/>
                  </a:lnTo>
                  <a:lnTo>
                    <a:pt x="10965957" y="242814"/>
                  </a:lnTo>
                  <a:lnTo>
                    <a:pt x="10954973" y="198225"/>
                  </a:lnTo>
                  <a:lnTo>
                    <a:pt x="10937395" y="156645"/>
                  </a:lnTo>
                  <a:lnTo>
                    <a:pt x="10913823" y="118670"/>
                  </a:lnTo>
                  <a:lnTo>
                    <a:pt x="10884852" y="84899"/>
                  </a:lnTo>
                  <a:lnTo>
                    <a:pt x="10851081" y="55928"/>
                  </a:lnTo>
                  <a:lnTo>
                    <a:pt x="10813106" y="32356"/>
                  </a:lnTo>
                  <a:lnTo>
                    <a:pt x="10771526" y="14778"/>
                  </a:lnTo>
                  <a:lnTo>
                    <a:pt x="10726937" y="3794"/>
                  </a:lnTo>
                  <a:lnTo>
                    <a:pt x="10679938" y="0"/>
                  </a:lnTo>
                  <a:close/>
                </a:path>
              </a:pathLst>
            </a:custGeom>
            <a:solidFill>
              <a:srgbClr val="E84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77087" y="3857372"/>
            <a:ext cx="576661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Binomial distribution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tends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 Poisson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distribution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when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16942" y="4482111"/>
            <a:ext cx="4323715" cy="1748155"/>
            <a:chOff x="984503" y="4701552"/>
            <a:chExt cx="4323715" cy="1748155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4503" y="4701552"/>
              <a:ext cx="4323588" cy="174802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6507" y="4901196"/>
              <a:ext cx="4043172" cy="140817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0411" y="4727447"/>
              <a:ext cx="4221480" cy="164592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169009" y="4974717"/>
            <a:ext cx="368807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AutoNum type="alphaLcParenR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n→∞, p→0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np=μ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(finite)</a:t>
            </a:r>
            <a:endParaRPr sz="18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AutoNum type="alphaLcParenR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b)</a:t>
            </a:r>
            <a:r>
              <a:rPr sz="1800" spc="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n→∞,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p→(1/2)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np=μ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(finite)</a:t>
            </a:r>
            <a:endParaRPr sz="1800" dirty="0">
              <a:latin typeface="Calibri"/>
              <a:cs typeface="Calibri"/>
            </a:endParaRPr>
          </a:p>
          <a:p>
            <a:pPr marL="231775" indent="-219710">
              <a:lnSpc>
                <a:spcPct val="100000"/>
              </a:lnSpc>
              <a:buAutoNum type="alphaLcParenR"/>
              <a:tabLst>
                <a:tab pos="23241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n→0,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p→0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np→0</a:t>
            </a:r>
            <a:endParaRPr sz="1800" dirty="0">
              <a:latin typeface="Calibri"/>
              <a:cs typeface="Calibri"/>
            </a:endParaRPr>
          </a:p>
          <a:p>
            <a:pPr marL="254635" indent="-242570">
              <a:lnSpc>
                <a:spcPct val="100000"/>
              </a:lnSpc>
              <a:buAutoNum type="alphaLcParenR"/>
              <a:tabLst>
                <a:tab pos="25527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n→15,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p→0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np→0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4991" y="0"/>
            <a:ext cx="5512435" cy="742315"/>
            <a:chOff x="3364991" y="0"/>
            <a:chExt cx="5512435" cy="7423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4991" y="68567"/>
              <a:ext cx="5512308" cy="5151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7511" y="0"/>
              <a:ext cx="3285743" cy="7421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90899" y="94488"/>
              <a:ext cx="5410200" cy="413384"/>
            </a:xfrm>
            <a:custGeom>
              <a:avLst/>
              <a:gdLst/>
              <a:ahLst/>
              <a:cxnLst/>
              <a:rect l="l" t="t" r="r" b="b"/>
              <a:pathLst>
                <a:path w="5410200" h="413384">
                  <a:moveTo>
                    <a:pt x="5341366" y="0"/>
                  </a:moveTo>
                  <a:lnTo>
                    <a:pt x="68834" y="0"/>
                  </a:lnTo>
                  <a:lnTo>
                    <a:pt x="42058" y="5415"/>
                  </a:lnTo>
                  <a:lnTo>
                    <a:pt x="20177" y="20177"/>
                  </a:lnTo>
                  <a:lnTo>
                    <a:pt x="5415" y="42058"/>
                  </a:lnTo>
                  <a:lnTo>
                    <a:pt x="0" y="68833"/>
                  </a:lnTo>
                  <a:lnTo>
                    <a:pt x="0" y="344169"/>
                  </a:lnTo>
                  <a:lnTo>
                    <a:pt x="5415" y="370945"/>
                  </a:lnTo>
                  <a:lnTo>
                    <a:pt x="20177" y="392826"/>
                  </a:lnTo>
                  <a:lnTo>
                    <a:pt x="42058" y="407588"/>
                  </a:lnTo>
                  <a:lnTo>
                    <a:pt x="68834" y="413003"/>
                  </a:lnTo>
                  <a:lnTo>
                    <a:pt x="5341366" y="413003"/>
                  </a:lnTo>
                  <a:lnTo>
                    <a:pt x="5368141" y="407588"/>
                  </a:lnTo>
                  <a:lnTo>
                    <a:pt x="5390022" y="392826"/>
                  </a:lnTo>
                  <a:lnTo>
                    <a:pt x="5404784" y="370945"/>
                  </a:lnTo>
                  <a:lnTo>
                    <a:pt x="5410200" y="344169"/>
                  </a:lnTo>
                  <a:lnTo>
                    <a:pt x="5410200" y="68833"/>
                  </a:lnTo>
                  <a:lnTo>
                    <a:pt x="5404784" y="42058"/>
                  </a:lnTo>
                  <a:lnTo>
                    <a:pt x="5390022" y="20177"/>
                  </a:lnTo>
                  <a:lnTo>
                    <a:pt x="5368141" y="5415"/>
                  </a:lnTo>
                  <a:lnTo>
                    <a:pt x="5341366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74870" y="85725"/>
            <a:ext cx="284734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TERMINAL</a:t>
            </a:r>
            <a:r>
              <a:rPr sz="2000" spc="-65" dirty="0"/>
              <a:t> </a:t>
            </a:r>
            <a:r>
              <a:rPr sz="2000" spc="-5" dirty="0"/>
              <a:t>QUESTIONS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3235" y="980773"/>
            <a:ext cx="11261090" cy="279756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800" dirty="0">
                <a:solidFill>
                  <a:srgbClr val="8A355A"/>
                </a:solidFill>
                <a:latin typeface="Calibri"/>
                <a:cs typeface="Calibri"/>
              </a:rPr>
              <a:t>1.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bank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received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average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6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checks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day,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probabilities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receive</a:t>
            </a:r>
          </a:p>
          <a:p>
            <a:pPr marL="230504" indent="-218440">
              <a:lnSpc>
                <a:spcPct val="100000"/>
              </a:lnSpc>
              <a:spcBef>
                <a:spcPts val="1200"/>
              </a:spcBef>
              <a:buAutoNum type="romanLcParenR"/>
              <a:tabLst>
                <a:tab pos="231140" algn="l"/>
              </a:tabLst>
            </a:pP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checks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day?</a:t>
            </a:r>
          </a:p>
          <a:p>
            <a:pPr marL="300990" indent="-288925">
              <a:lnSpc>
                <a:spcPct val="100000"/>
              </a:lnSpc>
              <a:spcBef>
                <a:spcPts val="1200"/>
              </a:spcBef>
              <a:buAutoNum type="romanLcParenR"/>
              <a:tabLst>
                <a:tab pos="301625" algn="l"/>
              </a:tabLst>
            </a:pPr>
            <a:r>
              <a:rPr sz="2000" dirty="0">
                <a:latin typeface="Times New Roman"/>
                <a:cs typeface="Times New Roman"/>
              </a:rPr>
              <a:t>10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checks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consecutive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days</a:t>
            </a:r>
          </a:p>
          <a:p>
            <a:pPr marL="368935" indent="-356870">
              <a:lnSpc>
                <a:spcPct val="100000"/>
              </a:lnSpc>
              <a:spcBef>
                <a:spcPts val="1200"/>
              </a:spcBef>
              <a:buAutoNum type="romanLcParenR"/>
              <a:tabLst>
                <a:tab pos="369570" algn="l"/>
              </a:tabLst>
            </a:pPr>
            <a:r>
              <a:rPr sz="2000" dirty="0">
                <a:latin typeface="Times New Roman"/>
                <a:cs typeface="Times New Roman"/>
              </a:rPr>
              <a:t>No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check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day</a:t>
            </a:r>
          </a:p>
          <a:p>
            <a:pPr marL="352425" indent="-340360">
              <a:lnSpc>
                <a:spcPct val="100000"/>
              </a:lnSpc>
              <a:spcBef>
                <a:spcPts val="1200"/>
              </a:spcBef>
              <a:buAutoNum type="romanLcParenR"/>
              <a:tabLst>
                <a:tab pos="353060" algn="l"/>
              </a:tabLst>
            </a:pPr>
            <a:r>
              <a:rPr sz="2000" spc="5" dirty="0">
                <a:latin typeface="Times New Roman"/>
                <a:cs typeface="Times New Roman"/>
              </a:rPr>
              <a:t>What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</a:t>
            </a:r>
            <a:r>
              <a:rPr sz="2000" dirty="0">
                <a:latin typeface="Times New Roman"/>
                <a:cs typeface="Times New Roman"/>
              </a:rPr>
              <a:t> 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variance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bad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check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day?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0725" y="833729"/>
            <a:ext cx="10603865" cy="37277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endParaRPr lang="en-IN" sz="2000" dirty="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endParaRPr lang="en-IN" sz="2000" dirty="0">
              <a:latin typeface="Times New Roman"/>
              <a:cs typeface="Times New Roman"/>
            </a:endParaRPr>
          </a:p>
          <a:p>
            <a:pPr marL="12700" marR="5080">
              <a:lnSpc>
                <a:spcPct val="150100"/>
              </a:lnSpc>
              <a:buClr>
                <a:srgbClr val="6F2F9F"/>
              </a:buClr>
              <a:buAutoNum type="arabicParenR" startAt="2"/>
              <a:tabLst>
                <a:tab pos="28702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On an</a:t>
            </a:r>
            <a:r>
              <a:rPr lang="en-US" sz="2000" spc="-114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Average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certain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intersection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results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3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Traffic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accidents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per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month.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What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probability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that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for </a:t>
            </a:r>
            <a:r>
              <a:rPr lang="en-US" sz="2000" spc="-484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any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given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month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at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this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intersection</a:t>
            </a:r>
          </a:p>
          <a:p>
            <a:pPr marL="457200">
              <a:lnSpc>
                <a:spcPct val="100000"/>
              </a:lnSpc>
              <a:spcBef>
                <a:spcPts val="434"/>
              </a:spcBef>
            </a:pP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Exactly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5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accidents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will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occur?</a:t>
            </a:r>
          </a:p>
          <a:p>
            <a:pPr marL="731520" lvl="1" indent="-274955">
              <a:lnSpc>
                <a:spcPct val="100000"/>
              </a:lnSpc>
              <a:buAutoNum type="alphaLcParenR" startAt="2"/>
              <a:tabLst>
                <a:tab pos="73215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Less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than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3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accidents</a:t>
            </a:r>
            <a:r>
              <a:rPr lang="en-US" sz="2000" spc="-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will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occur?</a:t>
            </a:r>
          </a:p>
          <a:p>
            <a:pPr marL="716280" lvl="1" indent="-259715">
              <a:lnSpc>
                <a:spcPct val="100000"/>
              </a:lnSpc>
              <a:buAutoNum type="alphaLcParenR" startAt="2"/>
              <a:tabLst>
                <a:tab pos="71691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at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least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2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accidents</a:t>
            </a:r>
            <a:r>
              <a:rPr lang="en-US" sz="2000" spc="-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will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occur?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The probability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person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certain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respiratory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infection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0.002.Find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probability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fewer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 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next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2000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infected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die.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Variance.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="" xmlns:a16="http://schemas.microsoft.com/office/drawing/2014/main" id="{E20B4F9E-FB41-F5D9-9E24-B55457F75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44463"/>
            <a:ext cx="8159750" cy="68897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TERMINAL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16835" y="0"/>
            <a:ext cx="7244080" cy="739140"/>
            <a:chOff x="2116835" y="0"/>
            <a:chExt cx="7244080" cy="7391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5123" y="68554"/>
              <a:ext cx="7206996" cy="5136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6835" y="0"/>
              <a:ext cx="7243571" cy="7391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61031" y="94488"/>
              <a:ext cx="7105015" cy="411480"/>
            </a:xfrm>
            <a:custGeom>
              <a:avLst/>
              <a:gdLst/>
              <a:ahLst/>
              <a:cxnLst/>
              <a:rect l="l" t="t" r="r" b="b"/>
              <a:pathLst>
                <a:path w="7105015" h="411480">
                  <a:moveTo>
                    <a:pt x="7036308" y="0"/>
                  </a:moveTo>
                  <a:lnTo>
                    <a:pt x="68580" y="0"/>
                  </a:lnTo>
                  <a:lnTo>
                    <a:pt x="41898" y="5393"/>
                  </a:lnTo>
                  <a:lnTo>
                    <a:pt x="20097" y="20097"/>
                  </a:lnTo>
                  <a:lnTo>
                    <a:pt x="5393" y="41898"/>
                  </a:lnTo>
                  <a:lnTo>
                    <a:pt x="0" y="68579"/>
                  </a:lnTo>
                  <a:lnTo>
                    <a:pt x="0" y="342899"/>
                  </a:lnTo>
                  <a:lnTo>
                    <a:pt x="5393" y="369581"/>
                  </a:lnTo>
                  <a:lnTo>
                    <a:pt x="20097" y="391382"/>
                  </a:lnTo>
                  <a:lnTo>
                    <a:pt x="41898" y="406086"/>
                  </a:lnTo>
                  <a:lnTo>
                    <a:pt x="68580" y="411479"/>
                  </a:lnTo>
                  <a:lnTo>
                    <a:pt x="7036308" y="411479"/>
                  </a:lnTo>
                  <a:lnTo>
                    <a:pt x="7062989" y="406086"/>
                  </a:lnTo>
                  <a:lnTo>
                    <a:pt x="7084790" y="391382"/>
                  </a:lnTo>
                  <a:lnTo>
                    <a:pt x="7099494" y="369581"/>
                  </a:lnTo>
                  <a:lnTo>
                    <a:pt x="7104888" y="342899"/>
                  </a:lnTo>
                  <a:lnTo>
                    <a:pt x="7104888" y="68579"/>
                  </a:lnTo>
                  <a:lnTo>
                    <a:pt x="7099494" y="41898"/>
                  </a:lnTo>
                  <a:lnTo>
                    <a:pt x="7084790" y="20097"/>
                  </a:lnTo>
                  <a:lnTo>
                    <a:pt x="7062989" y="5393"/>
                  </a:lnTo>
                  <a:lnTo>
                    <a:pt x="7036308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4194" y="81788"/>
            <a:ext cx="67989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REFERENCES</a:t>
            </a:r>
            <a:r>
              <a:rPr sz="2000" spc="-45" dirty="0"/>
              <a:t> </a:t>
            </a:r>
            <a:r>
              <a:rPr sz="2000" spc="-10" dirty="0"/>
              <a:t>FOR</a:t>
            </a:r>
            <a:r>
              <a:rPr sz="2000" spc="-25" dirty="0"/>
              <a:t> </a:t>
            </a:r>
            <a:r>
              <a:rPr sz="2000" spc="-10" dirty="0"/>
              <a:t>FURTHER</a:t>
            </a:r>
            <a:r>
              <a:rPr sz="2000" spc="-15" dirty="0"/>
              <a:t> </a:t>
            </a:r>
            <a:r>
              <a:rPr sz="2000" spc="-5" dirty="0"/>
              <a:t>LEARNING OF</a:t>
            </a:r>
            <a:r>
              <a:rPr sz="2000" spc="-20" dirty="0"/>
              <a:t> </a:t>
            </a:r>
            <a:r>
              <a:rPr sz="2000" spc="-5" dirty="0"/>
              <a:t>THE</a:t>
            </a:r>
            <a:r>
              <a:rPr sz="2000" spc="5" dirty="0"/>
              <a:t> </a:t>
            </a:r>
            <a:r>
              <a:rPr sz="2000" spc="-10" dirty="0"/>
              <a:t>SESSION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9119" y="1144650"/>
            <a:ext cx="9653905" cy="45161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spc="-15" dirty="0">
                <a:latin typeface="Calibri"/>
                <a:cs typeface="Calibri"/>
              </a:rPr>
              <a:t>Reference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Books: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3240"/>
              </a:lnSpc>
              <a:spcBef>
                <a:spcPts val="285"/>
              </a:spcBef>
              <a:buAutoNum type="arabicPeriod"/>
              <a:tabLst>
                <a:tab pos="238125" algn="l"/>
              </a:tabLst>
            </a:pPr>
            <a:r>
              <a:rPr sz="1800" spc="-10" dirty="0">
                <a:latin typeface="Calibri"/>
                <a:cs typeface="Calibri"/>
              </a:rPr>
              <a:t>Chapter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TP1: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William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Feller,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Introduction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Theory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-5" dirty="0">
                <a:latin typeface="Calibri"/>
                <a:cs typeface="Calibri"/>
              </a:rPr>
              <a:t> Applications: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Volume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Third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Edition,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1968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John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Wiley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Sons,Inc.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238760" algn="l"/>
              </a:tabLst>
            </a:pPr>
            <a:r>
              <a:rPr sz="1800" spc="-10" dirty="0">
                <a:latin typeface="Calibri"/>
                <a:cs typeface="Calibri"/>
              </a:rPr>
              <a:t>Richard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Johnson,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Miller&amp;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Freund’s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statistics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Engineers,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PHI,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Delhi,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11th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Calibri"/>
                <a:cs typeface="Calibri"/>
              </a:rPr>
              <a:t>Edition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(2011).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Sites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Web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links:</a:t>
            </a:r>
            <a:endParaRPr sz="1800">
              <a:latin typeface="Calibri"/>
              <a:cs typeface="Calibri"/>
            </a:endParaRPr>
          </a:p>
          <a:p>
            <a:pPr marL="311150" indent="-287020">
              <a:lnSpc>
                <a:spcPct val="100000"/>
              </a:lnSpc>
              <a:spcBef>
                <a:spcPts val="1200"/>
              </a:spcBef>
              <a:buSzPct val="158333"/>
              <a:buChar char="•"/>
              <a:tabLst>
                <a:tab pos="311150" algn="l"/>
                <a:tab pos="311785" algn="l"/>
              </a:tabLst>
            </a:pPr>
            <a:r>
              <a:rPr sz="1800" spc="-10" dirty="0">
                <a:latin typeface="Arial MT"/>
                <a:cs typeface="Arial MT"/>
              </a:rPr>
              <a:t>https:/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4"/>
              </a:rPr>
              <a:t>/www.probabilitycourse.com/chapter3/3_1_2_discrete_rand</a:t>
            </a:r>
            <a:r>
              <a:rPr sz="1800" spc="515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om_var.php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1.	Notes: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sections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1.3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  <a:hlinkClick r:id="rId5"/>
              </a:rPr>
              <a:t>http://www.statslab.cam.ac.uk/~rrw1/prob/prob-weber.pdf</a:t>
            </a:r>
            <a:endParaRPr sz="1800">
              <a:latin typeface="Calibri"/>
              <a:cs typeface="Calibri"/>
            </a:endParaRPr>
          </a:p>
          <a:p>
            <a:pPr marL="12700" marR="293370">
              <a:lnSpc>
                <a:spcPct val="150000"/>
              </a:lnSpc>
              <a:tabLst>
                <a:tab pos="1456055" algn="l"/>
                <a:tab pos="2755900" algn="l"/>
              </a:tabLst>
            </a:pPr>
            <a:r>
              <a:rPr sz="1800" dirty="0">
                <a:latin typeface="Calibri"/>
                <a:cs typeface="Calibri"/>
              </a:rPr>
              <a:t>3.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Arial MT"/>
                <a:cs typeface="Arial MT"/>
              </a:rPr>
              <a:t>Section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3.1.1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TS1:	</a:t>
            </a:r>
            <a:r>
              <a:rPr sz="1800" spc="-5" dirty="0">
                <a:latin typeface="Arial MT"/>
                <a:cs typeface="Arial MT"/>
              </a:rPr>
              <a:t>Alex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45" dirty="0">
                <a:latin typeface="Arial MT"/>
                <a:cs typeface="Arial MT"/>
              </a:rPr>
              <a:t>Tsun,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Probability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&amp; Statistics</a:t>
            </a:r>
            <a:r>
              <a:rPr sz="1800" spc="-1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4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Applications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Computing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(Available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at:	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6"/>
              </a:rPr>
              <a:t>http://www.alextsun.com/files/Prob_Stat_for_CS_Book.pdf</a:t>
            </a:r>
            <a:r>
              <a:rPr sz="1800" spc="-10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77083" y="1830323"/>
            <a:ext cx="9615170" cy="4982210"/>
            <a:chOff x="2577083" y="1830323"/>
            <a:chExt cx="9615170" cy="49822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7083" y="1830323"/>
              <a:ext cx="8022335" cy="29870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4487" y="1900427"/>
              <a:ext cx="5364479" cy="25709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02991" y="1856231"/>
              <a:ext cx="7920355" cy="2885440"/>
            </a:xfrm>
            <a:custGeom>
              <a:avLst/>
              <a:gdLst/>
              <a:ahLst/>
              <a:cxnLst/>
              <a:rect l="l" t="t" r="r" b="b"/>
              <a:pathLst>
                <a:path w="7920355" h="2885440">
                  <a:moveTo>
                    <a:pt x="7439406" y="0"/>
                  </a:moveTo>
                  <a:lnTo>
                    <a:pt x="480821" y="0"/>
                  </a:lnTo>
                  <a:lnTo>
                    <a:pt x="431659" y="2482"/>
                  </a:lnTo>
                  <a:lnTo>
                    <a:pt x="383917" y="9768"/>
                  </a:lnTo>
                  <a:lnTo>
                    <a:pt x="337837" y="21616"/>
                  </a:lnTo>
                  <a:lnTo>
                    <a:pt x="293661" y="37784"/>
                  </a:lnTo>
                  <a:lnTo>
                    <a:pt x="251630" y="58031"/>
                  </a:lnTo>
                  <a:lnTo>
                    <a:pt x="211987" y="82115"/>
                  </a:lnTo>
                  <a:lnTo>
                    <a:pt x="174971" y="109794"/>
                  </a:lnTo>
                  <a:lnTo>
                    <a:pt x="140827" y="140827"/>
                  </a:lnTo>
                  <a:lnTo>
                    <a:pt x="109794" y="174971"/>
                  </a:lnTo>
                  <a:lnTo>
                    <a:pt x="82115" y="211987"/>
                  </a:lnTo>
                  <a:lnTo>
                    <a:pt x="58031" y="251630"/>
                  </a:lnTo>
                  <a:lnTo>
                    <a:pt x="37784" y="293661"/>
                  </a:lnTo>
                  <a:lnTo>
                    <a:pt x="21616" y="337837"/>
                  </a:lnTo>
                  <a:lnTo>
                    <a:pt x="9768" y="383917"/>
                  </a:lnTo>
                  <a:lnTo>
                    <a:pt x="2482" y="431659"/>
                  </a:lnTo>
                  <a:lnTo>
                    <a:pt x="0" y="480821"/>
                  </a:lnTo>
                  <a:lnTo>
                    <a:pt x="0" y="2404110"/>
                  </a:lnTo>
                  <a:lnTo>
                    <a:pt x="2482" y="2453272"/>
                  </a:lnTo>
                  <a:lnTo>
                    <a:pt x="9768" y="2501014"/>
                  </a:lnTo>
                  <a:lnTo>
                    <a:pt x="21616" y="2547094"/>
                  </a:lnTo>
                  <a:lnTo>
                    <a:pt x="37784" y="2591270"/>
                  </a:lnTo>
                  <a:lnTo>
                    <a:pt x="58031" y="2633301"/>
                  </a:lnTo>
                  <a:lnTo>
                    <a:pt x="82115" y="2672944"/>
                  </a:lnTo>
                  <a:lnTo>
                    <a:pt x="109794" y="2709960"/>
                  </a:lnTo>
                  <a:lnTo>
                    <a:pt x="140827" y="2744104"/>
                  </a:lnTo>
                  <a:lnTo>
                    <a:pt x="174971" y="2775137"/>
                  </a:lnTo>
                  <a:lnTo>
                    <a:pt x="211987" y="2802816"/>
                  </a:lnTo>
                  <a:lnTo>
                    <a:pt x="251630" y="2826900"/>
                  </a:lnTo>
                  <a:lnTo>
                    <a:pt x="293661" y="2847147"/>
                  </a:lnTo>
                  <a:lnTo>
                    <a:pt x="337837" y="2863315"/>
                  </a:lnTo>
                  <a:lnTo>
                    <a:pt x="383917" y="2875163"/>
                  </a:lnTo>
                  <a:lnTo>
                    <a:pt x="431659" y="2882449"/>
                  </a:lnTo>
                  <a:lnTo>
                    <a:pt x="480821" y="2884931"/>
                  </a:lnTo>
                  <a:lnTo>
                    <a:pt x="7439406" y="2884931"/>
                  </a:lnTo>
                  <a:lnTo>
                    <a:pt x="7488568" y="2882449"/>
                  </a:lnTo>
                  <a:lnTo>
                    <a:pt x="7536310" y="2875163"/>
                  </a:lnTo>
                  <a:lnTo>
                    <a:pt x="7582390" y="2863315"/>
                  </a:lnTo>
                  <a:lnTo>
                    <a:pt x="7626566" y="2847147"/>
                  </a:lnTo>
                  <a:lnTo>
                    <a:pt x="7668597" y="2826900"/>
                  </a:lnTo>
                  <a:lnTo>
                    <a:pt x="7708240" y="2802816"/>
                  </a:lnTo>
                  <a:lnTo>
                    <a:pt x="7745256" y="2775137"/>
                  </a:lnTo>
                  <a:lnTo>
                    <a:pt x="7779400" y="2744104"/>
                  </a:lnTo>
                  <a:lnTo>
                    <a:pt x="7810433" y="2709960"/>
                  </a:lnTo>
                  <a:lnTo>
                    <a:pt x="7838112" y="2672944"/>
                  </a:lnTo>
                  <a:lnTo>
                    <a:pt x="7862196" y="2633301"/>
                  </a:lnTo>
                  <a:lnTo>
                    <a:pt x="7882443" y="2591270"/>
                  </a:lnTo>
                  <a:lnTo>
                    <a:pt x="7898611" y="2547094"/>
                  </a:lnTo>
                  <a:lnTo>
                    <a:pt x="7910459" y="2501014"/>
                  </a:lnTo>
                  <a:lnTo>
                    <a:pt x="7917745" y="2453272"/>
                  </a:lnTo>
                  <a:lnTo>
                    <a:pt x="7920228" y="2404110"/>
                  </a:lnTo>
                  <a:lnTo>
                    <a:pt x="7920228" y="480821"/>
                  </a:lnTo>
                  <a:lnTo>
                    <a:pt x="7917745" y="431659"/>
                  </a:lnTo>
                  <a:lnTo>
                    <a:pt x="7910459" y="383917"/>
                  </a:lnTo>
                  <a:lnTo>
                    <a:pt x="7898611" y="337837"/>
                  </a:lnTo>
                  <a:lnTo>
                    <a:pt x="7882443" y="293661"/>
                  </a:lnTo>
                  <a:lnTo>
                    <a:pt x="7862196" y="251630"/>
                  </a:lnTo>
                  <a:lnTo>
                    <a:pt x="7838112" y="211987"/>
                  </a:lnTo>
                  <a:lnTo>
                    <a:pt x="7810433" y="174971"/>
                  </a:lnTo>
                  <a:lnTo>
                    <a:pt x="7779400" y="140827"/>
                  </a:lnTo>
                  <a:lnTo>
                    <a:pt x="7745256" y="109794"/>
                  </a:lnTo>
                  <a:lnTo>
                    <a:pt x="7708240" y="82115"/>
                  </a:lnTo>
                  <a:lnTo>
                    <a:pt x="7668597" y="58031"/>
                  </a:lnTo>
                  <a:lnTo>
                    <a:pt x="7626566" y="37784"/>
                  </a:lnTo>
                  <a:lnTo>
                    <a:pt x="7582390" y="21616"/>
                  </a:lnTo>
                  <a:lnTo>
                    <a:pt x="7536310" y="9768"/>
                  </a:lnTo>
                  <a:lnTo>
                    <a:pt x="7488568" y="2482"/>
                  </a:lnTo>
                  <a:lnTo>
                    <a:pt x="743940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54802" y="1982215"/>
            <a:ext cx="1818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ahoma"/>
                <a:cs typeface="Tahoma"/>
              </a:rPr>
              <a:t>TH</a:t>
            </a:r>
            <a:r>
              <a:rPr b="1" spc="-15" dirty="0">
                <a:latin typeface="Tahoma"/>
                <a:cs typeface="Tahoma"/>
              </a:rPr>
              <a:t>A</a:t>
            </a:r>
            <a:r>
              <a:rPr b="1" spc="-25" dirty="0">
                <a:latin typeface="Tahoma"/>
                <a:cs typeface="Tahoma"/>
              </a:rPr>
              <a:t>NK</a:t>
            </a:r>
            <a:r>
              <a:rPr b="1" spc="-190" dirty="0">
                <a:latin typeface="Tahoma"/>
                <a:cs typeface="Tahoma"/>
              </a:rPr>
              <a:t> </a:t>
            </a:r>
            <a:r>
              <a:rPr b="1" spc="-15" dirty="0">
                <a:latin typeface="Tahoma"/>
                <a:cs typeface="Tahoma"/>
              </a:rPr>
              <a:t>YOU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01846" y="3811270"/>
            <a:ext cx="4922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FFFFFF"/>
                </a:solidFill>
                <a:latin typeface="Tahoma"/>
                <a:cs typeface="Tahoma"/>
              </a:rPr>
              <a:t>Team</a:t>
            </a:r>
            <a:r>
              <a:rPr sz="2400" b="1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785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400" b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PSQ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b="1" spc="-70" smtClean="0">
                <a:solidFill>
                  <a:srgbClr val="FFFFFF"/>
                </a:solidFill>
                <a:latin typeface="Tahoma"/>
                <a:cs typeface="Tahoma"/>
              </a:rPr>
              <a:t>EVEN</a:t>
            </a:r>
            <a:r>
              <a:rPr lang="en-GB" sz="2400" b="1" spc="-7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SEM</a:t>
            </a:r>
            <a:r>
              <a:rPr sz="2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10" dirty="0">
                <a:solidFill>
                  <a:srgbClr val="FFFFFF"/>
                </a:solidFill>
                <a:latin typeface="Tahoma"/>
                <a:cs typeface="Tahoma"/>
              </a:rPr>
              <a:t>202</a:t>
            </a:r>
            <a:r>
              <a:rPr lang="en-GB" sz="2400" b="1" spc="-11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2400" b="1" spc="35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400" b="1" spc="-12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lang="en-GB" sz="2400" b="1" spc="-12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13832" y="2560320"/>
            <a:ext cx="3236975" cy="10835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86428" y="4104130"/>
            <a:ext cx="8006080" cy="2708275"/>
            <a:chOff x="4186428" y="4104130"/>
            <a:chExt cx="8006080" cy="2708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6428" y="4223029"/>
              <a:ext cx="3973068" cy="4922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3044" y="4143743"/>
              <a:ext cx="3259836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12336" y="4248912"/>
              <a:ext cx="3870960" cy="390525"/>
            </a:xfrm>
            <a:custGeom>
              <a:avLst/>
              <a:gdLst/>
              <a:ahLst/>
              <a:cxnLst/>
              <a:rect l="l" t="t" r="r" b="b"/>
              <a:pathLst>
                <a:path w="3870959" h="390525">
                  <a:moveTo>
                    <a:pt x="3805936" y="0"/>
                  </a:moveTo>
                  <a:lnTo>
                    <a:pt x="65024" y="0"/>
                  </a:lnTo>
                  <a:lnTo>
                    <a:pt x="39701" y="5105"/>
                  </a:lnTo>
                  <a:lnTo>
                    <a:pt x="19034" y="19034"/>
                  </a:lnTo>
                  <a:lnTo>
                    <a:pt x="5105" y="39701"/>
                  </a:lnTo>
                  <a:lnTo>
                    <a:pt x="0" y="65024"/>
                  </a:lnTo>
                  <a:lnTo>
                    <a:pt x="0" y="325119"/>
                  </a:lnTo>
                  <a:lnTo>
                    <a:pt x="5105" y="350442"/>
                  </a:lnTo>
                  <a:lnTo>
                    <a:pt x="19034" y="371109"/>
                  </a:lnTo>
                  <a:lnTo>
                    <a:pt x="39701" y="385038"/>
                  </a:lnTo>
                  <a:lnTo>
                    <a:pt x="65024" y="390144"/>
                  </a:lnTo>
                  <a:lnTo>
                    <a:pt x="3805936" y="390144"/>
                  </a:lnTo>
                  <a:lnTo>
                    <a:pt x="3831258" y="385038"/>
                  </a:lnTo>
                  <a:lnTo>
                    <a:pt x="3851925" y="371109"/>
                  </a:lnTo>
                  <a:lnTo>
                    <a:pt x="3865854" y="350442"/>
                  </a:lnTo>
                  <a:lnTo>
                    <a:pt x="3870960" y="325119"/>
                  </a:lnTo>
                  <a:lnTo>
                    <a:pt x="3870960" y="65024"/>
                  </a:lnTo>
                  <a:lnTo>
                    <a:pt x="3865854" y="39701"/>
                  </a:lnTo>
                  <a:lnTo>
                    <a:pt x="3851925" y="19034"/>
                  </a:lnTo>
                  <a:lnTo>
                    <a:pt x="3831258" y="5105"/>
                  </a:lnTo>
                  <a:lnTo>
                    <a:pt x="3805936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445508" y="0"/>
            <a:ext cx="3114040" cy="721360"/>
            <a:chOff x="4445508" y="0"/>
            <a:chExt cx="3114040" cy="7213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5508" y="57873"/>
              <a:ext cx="3113532" cy="4938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2940" y="0"/>
              <a:ext cx="3057143" cy="72085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71416" y="83819"/>
              <a:ext cx="3011805" cy="391795"/>
            </a:xfrm>
            <a:custGeom>
              <a:avLst/>
              <a:gdLst/>
              <a:ahLst/>
              <a:cxnLst/>
              <a:rect l="l" t="t" r="r" b="b"/>
              <a:pathLst>
                <a:path w="3011804" h="391795">
                  <a:moveTo>
                    <a:pt x="2946145" y="0"/>
                  </a:moveTo>
                  <a:lnTo>
                    <a:pt x="65278" y="0"/>
                  </a:lnTo>
                  <a:lnTo>
                    <a:pt x="39862" y="5127"/>
                  </a:lnTo>
                  <a:lnTo>
                    <a:pt x="19113" y="19113"/>
                  </a:lnTo>
                  <a:lnTo>
                    <a:pt x="5127" y="39862"/>
                  </a:lnTo>
                  <a:lnTo>
                    <a:pt x="0" y="65277"/>
                  </a:lnTo>
                  <a:lnTo>
                    <a:pt x="0" y="326389"/>
                  </a:lnTo>
                  <a:lnTo>
                    <a:pt x="5127" y="351805"/>
                  </a:lnTo>
                  <a:lnTo>
                    <a:pt x="19113" y="372554"/>
                  </a:lnTo>
                  <a:lnTo>
                    <a:pt x="39862" y="386540"/>
                  </a:lnTo>
                  <a:lnTo>
                    <a:pt x="65278" y="391667"/>
                  </a:lnTo>
                  <a:lnTo>
                    <a:pt x="2946145" y="391667"/>
                  </a:lnTo>
                  <a:lnTo>
                    <a:pt x="2971561" y="386540"/>
                  </a:lnTo>
                  <a:lnTo>
                    <a:pt x="2992310" y="372554"/>
                  </a:lnTo>
                  <a:lnTo>
                    <a:pt x="3006296" y="351805"/>
                  </a:lnTo>
                  <a:lnTo>
                    <a:pt x="3011424" y="326389"/>
                  </a:lnTo>
                  <a:lnTo>
                    <a:pt x="3011424" y="65277"/>
                  </a:lnTo>
                  <a:lnTo>
                    <a:pt x="3006296" y="39862"/>
                  </a:lnTo>
                  <a:lnTo>
                    <a:pt x="2992310" y="19113"/>
                  </a:lnTo>
                  <a:lnTo>
                    <a:pt x="2971561" y="5127"/>
                  </a:lnTo>
                  <a:lnTo>
                    <a:pt x="2946145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669663" y="64389"/>
            <a:ext cx="261556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AIM</a:t>
            </a:r>
            <a:r>
              <a:rPr sz="2000" spc="-45" dirty="0"/>
              <a:t> </a:t>
            </a:r>
            <a:r>
              <a:rPr sz="2000" spc="-5" dirty="0"/>
              <a:t>OF</a:t>
            </a:r>
            <a:r>
              <a:rPr sz="2000" spc="-25" dirty="0"/>
              <a:t> </a:t>
            </a:r>
            <a:r>
              <a:rPr sz="2000" spc="-10" dirty="0"/>
              <a:t>THE SESSION</a:t>
            </a: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400" y="684276"/>
            <a:ext cx="10732008" cy="42672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14400" y="684276"/>
            <a:ext cx="10732135" cy="426720"/>
          </a:xfrm>
          <a:prstGeom prst="rect">
            <a:avLst/>
          </a:prstGeom>
          <a:ln w="9525">
            <a:solidFill>
              <a:srgbClr val="DEEBF7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19"/>
              </a:spcBef>
            </a:pPr>
            <a:r>
              <a:rPr sz="1600" spc="-55" dirty="0">
                <a:latin typeface="Lucida Sans Unicode"/>
                <a:cs typeface="Lucida Sans Unicode"/>
              </a:rPr>
              <a:t>To</a:t>
            </a:r>
            <a:r>
              <a:rPr sz="1600" spc="-75" dirty="0">
                <a:latin typeface="Lucida Sans Unicode"/>
                <a:cs typeface="Lucida Sans Unicode"/>
              </a:rPr>
              <a:t> </a:t>
            </a:r>
            <a:r>
              <a:rPr sz="1600" spc="5" dirty="0">
                <a:latin typeface="Lucida Sans Unicode"/>
                <a:cs typeface="Lucida Sans Unicode"/>
              </a:rPr>
              <a:t>familiarize</a:t>
            </a:r>
            <a:r>
              <a:rPr sz="1600" spc="-110" dirty="0">
                <a:latin typeface="Lucida Sans Unicode"/>
                <a:cs typeface="Lucida Sans Unicode"/>
              </a:rPr>
              <a:t> </a:t>
            </a:r>
            <a:r>
              <a:rPr sz="1600" spc="25" dirty="0">
                <a:latin typeface="Lucida Sans Unicode"/>
                <a:cs typeface="Lucida Sans Unicode"/>
              </a:rPr>
              <a:t>students</a:t>
            </a:r>
            <a:r>
              <a:rPr sz="1600" spc="-25" dirty="0">
                <a:latin typeface="Lucida Sans Unicode"/>
                <a:cs typeface="Lucida Sans Unicode"/>
              </a:rPr>
              <a:t> </a:t>
            </a:r>
            <a:r>
              <a:rPr sz="1600" spc="5" dirty="0">
                <a:latin typeface="Lucida Sans Unicode"/>
                <a:cs typeface="Lucida Sans Unicode"/>
              </a:rPr>
              <a:t>with</a:t>
            </a:r>
            <a:r>
              <a:rPr sz="1600" spc="-65" dirty="0">
                <a:latin typeface="Lucida Sans Unicode"/>
                <a:cs typeface="Lucida Sans Unicode"/>
              </a:rPr>
              <a:t> </a:t>
            </a:r>
            <a:r>
              <a:rPr sz="1600" spc="35" dirty="0">
                <a:latin typeface="Lucida Sans Unicode"/>
                <a:cs typeface="Lucida Sans Unicode"/>
              </a:rPr>
              <a:t>discrete</a:t>
            </a:r>
            <a:r>
              <a:rPr sz="1600" spc="-55" dirty="0">
                <a:latin typeface="Lucida Sans Unicode"/>
                <a:cs typeface="Lucida Sans Unicode"/>
              </a:rPr>
              <a:t> </a:t>
            </a:r>
            <a:r>
              <a:rPr sz="1600" spc="20" dirty="0">
                <a:latin typeface="Lucida Sans Unicode"/>
                <a:cs typeface="Lucida Sans Unicode"/>
              </a:rPr>
              <a:t>probability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distributions</a:t>
            </a:r>
            <a:r>
              <a:rPr sz="1600" spc="-35" dirty="0">
                <a:latin typeface="Lucida Sans Unicode"/>
                <a:cs typeface="Lucida Sans Unicode"/>
              </a:rPr>
              <a:t> </a:t>
            </a:r>
            <a:r>
              <a:rPr sz="1600" spc="100" dirty="0">
                <a:latin typeface="Lucida Sans Unicode"/>
                <a:cs typeface="Lucida Sans Unicode"/>
              </a:rPr>
              <a:t>and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-25" dirty="0">
                <a:latin typeface="Lucida Sans Unicode"/>
                <a:cs typeface="Lucida Sans Unicode"/>
              </a:rPr>
              <a:t>its</a:t>
            </a:r>
            <a:r>
              <a:rPr sz="1600" spc="-65" dirty="0">
                <a:latin typeface="Lucida Sans Unicode"/>
                <a:cs typeface="Lucida Sans Unicode"/>
              </a:rPr>
              <a:t> </a:t>
            </a:r>
            <a:r>
              <a:rPr sz="1600" spc="45" dirty="0">
                <a:latin typeface="Lucida Sans Unicode"/>
                <a:cs typeface="Lucida Sans Unicode"/>
              </a:rPr>
              <a:t>applications</a:t>
            </a:r>
            <a:endParaRPr sz="1600" dirty="0">
              <a:latin typeface="Lucida Sans Unicode"/>
              <a:cs typeface="Lucida Sans Unicode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29811" y="1365491"/>
            <a:ext cx="4006850" cy="742315"/>
            <a:chOff x="3829811" y="1365491"/>
            <a:chExt cx="4006850" cy="74231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6575" y="1444777"/>
              <a:ext cx="3973068" cy="49222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29811" y="1365491"/>
              <a:ext cx="4006595" cy="7422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872483" y="1470659"/>
              <a:ext cx="3870960" cy="390525"/>
            </a:xfrm>
            <a:custGeom>
              <a:avLst/>
              <a:gdLst/>
              <a:ahLst/>
              <a:cxnLst/>
              <a:rect l="l" t="t" r="r" b="b"/>
              <a:pathLst>
                <a:path w="3870959" h="390525">
                  <a:moveTo>
                    <a:pt x="3805936" y="0"/>
                  </a:moveTo>
                  <a:lnTo>
                    <a:pt x="65024" y="0"/>
                  </a:lnTo>
                  <a:lnTo>
                    <a:pt x="39701" y="5105"/>
                  </a:lnTo>
                  <a:lnTo>
                    <a:pt x="19034" y="19034"/>
                  </a:lnTo>
                  <a:lnTo>
                    <a:pt x="5105" y="39701"/>
                  </a:lnTo>
                  <a:lnTo>
                    <a:pt x="0" y="65024"/>
                  </a:lnTo>
                  <a:lnTo>
                    <a:pt x="0" y="325119"/>
                  </a:lnTo>
                  <a:lnTo>
                    <a:pt x="5105" y="350442"/>
                  </a:lnTo>
                  <a:lnTo>
                    <a:pt x="19034" y="371109"/>
                  </a:lnTo>
                  <a:lnTo>
                    <a:pt x="39701" y="385038"/>
                  </a:lnTo>
                  <a:lnTo>
                    <a:pt x="65024" y="390143"/>
                  </a:lnTo>
                  <a:lnTo>
                    <a:pt x="3805936" y="390143"/>
                  </a:lnTo>
                  <a:lnTo>
                    <a:pt x="3831258" y="385038"/>
                  </a:lnTo>
                  <a:lnTo>
                    <a:pt x="3851925" y="371109"/>
                  </a:lnTo>
                  <a:lnTo>
                    <a:pt x="3865854" y="350442"/>
                  </a:lnTo>
                  <a:lnTo>
                    <a:pt x="3870960" y="325119"/>
                  </a:lnTo>
                  <a:lnTo>
                    <a:pt x="3870960" y="65024"/>
                  </a:lnTo>
                  <a:lnTo>
                    <a:pt x="3865854" y="39701"/>
                  </a:lnTo>
                  <a:lnTo>
                    <a:pt x="3851925" y="19034"/>
                  </a:lnTo>
                  <a:lnTo>
                    <a:pt x="3831258" y="5105"/>
                  </a:lnTo>
                  <a:lnTo>
                    <a:pt x="3805936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26153" y="1450975"/>
            <a:ext cx="356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INSTRUCTIONAL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OBJECTIVES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94678" y="2446924"/>
            <a:ext cx="9196080" cy="1272143"/>
            <a:chOff x="1961388" y="2037588"/>
            <a:chExt cx="8929370" cy="1681480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87296" y="2037588"/>
              <a:ext cx="8903208" cy="168097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61388" y="2206752"/>
              <a:ext cx="7080504" cy="132435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07108" y="2095500"/>
              <a:ext cx="8791956" cy="156972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007107" y="2095500"/>
            <a:ext cx="8792210" cy="1272142"/>
          </a:xfrm>
          <a:prstGeom prst="rect">
            <a:avLst/>
          </a:prstGeom>
          <a:ln w="9525">
            <a:solidFill>
              <a:srgbClr val="DEEBF7"/>
            </a:solidFill>
          </a:ln>
        </p:spPr>
        <p:txBody>
          <a:bodyPr vert="horz" wrap="square" lIns="0" tIns="20827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39"/>
              </a:spcBef>
            </a:pPr>
            <a:r>
              <a:rPr sz="1600" spc="-4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This</a:t>
            </a:r>
            <a:r>
              <a:rPr sz="1600" spc="-8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8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</a:t>
            </a:r>
            <a:r>
              <a:rPr sz="1600" spc="7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</a:t>
            </a:r>
            <a:r>
              <a:rPr sz="1600" spc="1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ss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ion</a:t>
            </a:r>
            <a:r>
              <a:rPr sz="1600" spc="-6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3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is</a:t>
            </a:r>
            <a:r>
              <a:rPr sz="1600" spc="-8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7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</a:t>
            </a:r>
            <a:r>
              <a:rPr sz="1600" spc="9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</a:t>
            </a:r>
            <a:r>
              <a:rPr sz="1600" spc="1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</a:t>
            </a:r>
            <a:r>
              <a:rPr sz="1600" spc="4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igned</a:t>
            </a:r>
            <a:r>
              <a:rPr sz="1600" spc="-5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2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</a:t>
            </a:r>
            <a:r>
              <a:rPr sz="1600" spc="-6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o:</a:t>
            </a:r>
            <a:endParaRPr sz="1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34340" indent="-34353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Demonstrate</a:t>
            </a:r>
            <a:r>
              <a:rPr sz="1600" spc="3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the</a:t>
            </a:r>
            <a:r>
              <a:rPr sz="1600" spc="2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special case</a:t>
            </a:r>
            <a:r>
              <a:rPr sz="1600" spc="1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of</a:t>
            </a:r>
            <a:r>
              <a:rPr sz="1600" spc="2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Binomial</a:t>
            </a:r>
            <a:r>
              <a:rPr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tends</a:t>
            </a:r>
            <a:r>
              <a:rPr sz="1600" spc="1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to</a:t>
            </a:r>
            <a:r>
              <a:rPr sz="1600" spc="2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Poisson</a:t>
            </a:r>
            <a:r>
              <a:rPr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distribution</a:t>
            </a:r>
            <a:endParaRPr sz="1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3434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List out</a:t>
            </a:r>
            <a:r>
              <a:rPr sz="1600" spc="1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the</a:t>
            </a:r>
            <a:r>
              <a:rPr sz="1600" spc="1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rules</a:t>
            </a:r>
            <a:r>
              <a:rPr sz="1600" spc="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of</a:t>
            </a:r>
            <a:r>
              <a:rPr sz="1600" spc="2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Poisson</a:t>
            </a:r>
            <a:r>
              <a:rPr sz="1600" spc="-2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distributions</a:t>
            </a:r>
            <a:endParaRPr sz="1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Solving</a:t>
            </a:r>
            <a:r>
              <a:rPr sz="1600" spc="-2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the</a:t>
            </a:r>
            <a:r>
              <a:rPr sz="1600" spc="1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problems</a:t>
            </a:r>
            <a:r>
              <a:rPr sz="1600" spc="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of</a:t>
            </a:r>
            <a:r>
              <a:rPr sz="1600" spc="1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Poisson distribution</a:t>
            </a:r>
            <a:endParaRPr sz="1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0123" y="706845"/>
            <a:ext cx="737235" cy="735330"/>
            <a:chOff x="100123" y="706845"/>
            <a:chExt cx="737235" cy="735330"/>
          </a:xfrm>
        </p:grpSpPr>
        <p:sp>
          <p:nvSpPr>
            <p:cNvPr id="24" name="object 24"/>
            <p:cNvSpPr/>
            <p:nvPr/>
          </p:nvSpPr>
          <p:spPr>
            <a:xfrm>
              <a:off x="100114" y="753820"/>
              <a:ext cx="689610" cy="688340"/>
            </a:xfrm>
            <a:custGeom>
              <a:avLst/>
              <a:gdLst/>
              <a:ahLst/>
              <a:cxnLst/>
              <a:rect l="l" t="t" r="r" b="b"/>
              <a:pathLst>
                <a:path w="689610" h="688340">
                  <a:moveTo>
                    <a:pt x="566483" y="343979"/>
                  </a:moveTo>
                  <a:lnTo>
                    <a:pt x="561962" y="299491"/>
                  </a:lnTo>
                  <a:lnTo>
                    <a:pt x="548436" y="256438"/>
                  </a:lnTo>
                  <a:lnTo>
                    <a:pt x="525881" y="216230"/>
                  </a:lnTo>
                  <a:lnTo>
                    <a:pt x="512343" y="229743"/>
                  </a:lnTo>
                  <a:lnTo>
                    <a:pt x="534136" y="271145"/>
                  </a:lnTo>
                  <a:lnTo>
                    <a:pt x="545592" y="314985"/>
                  </a:lnTo>
                  <a:lnTo>
                    <a:pt x="547027" y="359549"/>
                  </a:lnTo>
                  <a:lnTo>
                    <a:pt x="538772" y="403161"/>
                  </a:lnTo>
                  <a:lnTo>
                    <a:pt x="521131" y="444131"/>
                  </a:lnTo>
                  <a:lnTo>
                    <a:pt x="494436" y="480758"/>
                  </a:lnTo>
                  <a:lnTo>
                    <a:pt x="459016" y="511365"/>
                  </a:lnTo>
                  <a:lnTo>
                    <a:pt x="417537" y="533133"/>
                  </a:lnTo>
                  <a:lnTo>
                    <a:pt x="373646" y="544576"/>
                  </a:lnTo>
                  <a:lnTo>
                    <a:pt x="329006" y="546011"/>
                  </a:lnTo>
                  <a:lnTo>
                    <a:pt x="285318" y="537756"/>
                  </a:lnTo>
                  <a:lnTo>
                    <a:pt x="244297" y="520153"/>
                  </a:lnTo>
                  <a:lnTo>
                    <a:pt x="207606" y="493496"/>
                  </a:lnTo>
                  <a:lnTo>
                    <a:pt x="176949" y="458127"/>
                  </a:lnTo>
                  <a:lnTo>
                    <a:pt x="155155" y="416712"/>
                  </a:lnTo>
                  <a:lnTo>
                    <a:pt x="143700" y="372884"/>
                  </a:lnTo>
                  <a:lnTo>
                    <a:pt x="142265" y="328307"/>
                  </a:lnTo>
                  <a:lnTo>
                    <a:pt x="150520" y="284695"/>
                  </a:lnTo>
                  <a:lnTo>
                    <a:pt x="168160" y="243725"/>
                  </a:lnTo>
                  <a:lnTo>
                    <a:pt x="194856" y="207098"/>
                  </a:lnTo>
                  <a:lnTo>
                    <a:pt x="230289" y="176491"/>
                  </a:lnTo>
                  <a:lnTo>
                    <a:pt x="273939" y="153936"/>
                  </a:lnTo>
                  <a:lnTo>
                    <a:pt x="320725" y="142659"/>
                  </a:lnTo>
                  <a:lnTo>
                    <a:pt x="368566" y="142659"/>
                  </a:lnTo>
                  <a:lnTo>
                    <a:pt x="415353" y="153936"/>
                  </a:lnTo>
                  <a:lnTo>
                    <a:pt x="459016" y="176491"/>
                  </a:lnTo>
                  <a:lnTo>
                    <a:pt x="472541" y="162966"/>
                  </a:lnTo>
                  <a:lnTo>
                    <a:pt x="433400" y="140906"/>
                  </a:lnTo>
                  <a:lnTo>
                    <a:pt x="391922" y="127469"/>
                  </a:lnTo>
                  <a:lnTo>
                    <a:pt x="349338" y="122453"/>
                  </a:lnTo>
                  <a:lnTo>
                    <a:pt x="306882" y="125653"/>
                  </a:lnTo>
                  <a:lnTo>
                    <a:pt x="265811" y="136842"/>
                  </a:lnTo>
                  <a:lnTo>
                    <a:pt x="227368" y="155816"/>
                  </a:lnTo>
                  <a:lnTo>
                    <a:pt x="192786" y="182346"/>
                  </a:lnTo>
                  <a:lnTo>
                    <a:pt x="163322" y="216230"/>
                  </a:lnTo>
                  <a:lnTo>
                    <a:pt x="141224" y="255308"/>
                  </a:lnTo>
                  <a:lnTo>
                    <a:pt x="127762" y="296722"/>
                  </a:lnTo>
                  <a:lnTo>
                    <a:pt x="122745" y="339255"/>
                  </a:lnTo>
                  <a:lnTo>
                    <a:pt x="125945" y="381635"/>
                  </a:lnTo>
                  <a:lnTo>
                    <a:pt x="137160" y="422643"/>
                  </a:lnTo>
                  <a:lnTo>
                    <a:pt x="156146" y="461035"/>
                  </a:lnTo>
                  <a:lnTo>
                    <a:pt x="182727" y="495554"/>
                  </a:lnTo>
                  <a:lnTo>
                    <a:pt x="216662" y="524979"/>
                  </a:lnTo>
                  <a:lnTo>
                    <a:pt x="255790" y="547052"/>
                  </a:lnTo>
                  <a:lnTo>
                    <a:pt x="297268" y="560489"/>
                  </a:lnTo>
                  <a:lnTo>
                    <a:pt x="339864" y="565492"/>
                  </a:lnTo>
                  <a:lnTo>
                    <a:pt x="382308" y="562305"/>
                  </a:lnTo>
                  <a:lnTo>
                    <a:pt x="423379" y="551116"/>
                  </a:lnTo>
                  <a:lnTo>
                    <a:pt x="461835" y="532142"/>
                  </a:lnTo>
                  <a:lnTo>
                    <a:pt x="496404" y="505612"/>
                  </a:lnTo>
                  <a:lnTo>
                    <a:pt x="525881" y="471728"/>
                  </a:lnTo>
                  <a:lnTo>
                    <a:pt x="548436" y="431520"/>
                  </a:lnTo>
                  <a:lnTo>
                    <a:pt x="561962" y="388467"/>
                  </a:lnTo>
                  <a:lnTo>
                    <a:pt x="566483" y="343979"/>
                  </a:lnTo>
                  <a:close/>
                </a:path>
                <a:path w="689610" h="688340">
                  <a:moveTo>
                    <a:pt x="689051" y="344030"/>
                  </a:moveTo>
                  <a:lnTo>
                    <a:pt x="686066" y="298881"/>
                  </a:lnTo>
                  <a:lnTo>
                    <a:pt x="677125" y="254330"/>
                  </a:lnTo>
                  <a:lnTo>
                    <a:pt x="662241" y="211010"/>
                  </a:lnTo>
                  <a:lnTo>
                    <a:pt x="641388" y="169494"/>
                  </a:lnTo>
                  <a:lnTo>
                    <a:pt x="619264" y="169494"/>
                  </a:lnTo>
                  <a:lnTo>
                    <a:pt x="642124" y="211937"/>
                  </a:lnTo>
                  <a:lnTo>
                    <a:pt x="658139" y="256133"/>
                  </a:lnTo>
                  <a:lnTo>
                    <a:pt x="667448" y="301396"/>
                  </a:lnTo>
                  <a:lnTo>
                    <a:pt x="670217" y="347014"/>
                  </a:lnTo>
                  <a:lnTo>
                    <a:pt x="666597" y="392328"/>
                  </a:lnTo>
                  <a:lnTo>
                    <a:pt x="656742" y="436613"/>
                  </a:lnTo>
                  <a:lnTo>
                    <a:pt x="640803" y="479183"/>
                  </a:lnTo>
                  <a:lnTo>
                    <a:pt x="618934" y="519353"/>
                  </a:lnTo>
                  <a:lnTo>
                    <a:pt x="591299" y="556412"/>
                  </a:lnTo>
                  <a:lnTo>
                    <a:pt x="558050" y="589673"/>
                  </a:lnTo>
                  <a:lnTo>
                    <a:pt x="519341" y="618451"/>
                  </a:lnTo>
                  <a:lnTo>
                    <a:pt x="476846" y="641273"/>
                  </a:lnTo>
                  <a:lnTo>
                    <a:pt x="432574" y="657263"/>
                  </a:lnTo>
                  <a:lnTo>
                    <a:pt x="387248" y="666559"/>
                  </a:lnTo>
                  <a:lnTo>
                    <a:pt x="341553" y="669315"/>
                  </a:lnTo>
                  <a:lnTo>
                    <a:pt x="296176" y="665695"/>
                  </a:lnTo>
                  <a:lnTo>
                    <a:pt x="251828" y="655853"/>
                  </a:lnTo>
                  <a:lnTo>
                    <a:pt x="209181" y="639940"/>
                  </a:lnTo>
                  <a:lnTo>
                    <a:pt x="168960" y="618121"/>
                  </a:lnTo>
                  <a:lnTo>
                    <a:pt x="131838" y="590524"/>
                  </a:lnTo>
                  <a:lnTo>
                    <a:pt x="98526" y="557326"/>
                  </a:lnTo>
                  <a:lnTo>
                    <a:pt x="69710" y="518680"/>
                  </a:lnTo>
                  <a:lnTo>
                    <a:pt x="46850" y="476237"/>
                  </a:lnTo>
                  <a:lnTo>
                    <a:pt x="30848" y="432041"/>
                  </a:lnTo>
                  <a:lnTo>
                    <a:pt x="21539" y="386791"/>
                  </a:lnTo>
                  <a:lnTo>
                    <a:pt x="18770" y="341160"/>
                  </a:lnTo>
                  <a:lnTo>
                    <a:pt x="22390" y="295846"/>
                  </a:lnTo>
                  <a:lnTo>
                    <a:pt x="32245" y="251561"/>
                  </a:lnTo>
                  <a:lnTo>
                    <a:pt x="48183" y="208991"/>
                  </a:lnTo>
                  <a:lnTo>
                    <a:pt x="70040" y="168821"/>
                  </a:lnTo>
                  <a:lnTo>
                    <a:pt x="97675" y="131762"/>
                  </a:lnTo>
                  <a:lnTo>
                    <a:pt x="130924" y="98501"/>
                  </a:lnTo>
                  <a:lnTo>
                    <a:pt x="169633" y="69723"/>
                  </a:lnTo>
                  <a:lnTo>
                    <a:pt x="210921" y="47485"/>
                  </a:lnTo>
                  <a:lnTo>
                    <a:pt x="254279" y="31584"/>
                  </a:lnTo>
                  <a:lnTo>
                    <a:pt x="299034" y="22059"/>
                  </a:lnTo>
                  <a:lnTo>
                    <a:pt x="344487" y="18872"/>
                  </a:lnTo>
                  <a:lnTo>
                    <a:pt x="389940" y="22059"/>
                  </a:lnTo>
                  <a:lnTo>
                    <a:pt x="434695" y="31584"/>
                  </a:lnTo>
                  <a:lnTo>
                    <a:pt x="478066" y="47485"/>
                  </a:lnTo>
                  <a:lnTo>
                    <a:pt x="519341" y="69723"/>
                  </a:lnTo>
                  <a:lnTo>
                    <a:pt x="519341" y="47637"/>
                  </a:lnTo>
                  <a:lnTo>
                    <a:pt x="477469" y="26657"/>
                  </a:lnTo>
                  <a:lnTo>
                    <a:pt x="434187" y="11823"/>
                  </a:lnTo>
                  <a:lnTo>
                    <a:pt x="390055" y="2984"/>
                  </a:lnTo>
                  <a:lnTo>
                    <a:pt x="345655" y="0"/>
                  </a:lnTo>
                  <a:lnTo>
                    <a:pt x="301523" y="2730"/>
                  </a:lnTo>
                  <a:lnTo>
                    <a:pt x="258241" y="11023"/>
                  </a:lnTo>
                  <a:lnTo>
                    <a:pt x="216369" y="24739"/>
                  </a:lnTo>
                  <a:lnTo>
                    <a:pt x="176453" y="43726"/>
                  </a:lnTo>
                  <a:lnTo>
                    <a:pt x="139065" y="67843"/>
                  </a:lnTo>
                  <a:lnTo>
                    <a:pt x="104775" y="96939"/>
                  </a:lnTo>
                  <a:lnTo>
                    <a:pt x="74129" y="130873"/>
                  </a:lnTo>
                  <a:lnTo>
                    <a:pt x="47701" y="169494"/>
                  </a:lnTo>
                  <a:lnTo>
                    <a:pt x="26695" y="211315"/>
                  </a:lnTo>
                  <a:lnTo>
                    <a:pt x="11836" y="254520"/>
                  </a:lnTo>
                  <a:lnTo>
                    <a:pt x="2984" y="298577"/>
                  </a:lnTo>
                  <a:lnTo>
                    <a:pt x="0" y="342925"/>
                  </a:lnTo>
                  <a:lnTo>
                    <a:pt x="2730" y="386981"/>
                  </a:lnTo>
                  <a:lnTo>
                    <a:pt x="11036" y="430199"/>
                  </a:lnTo>
                  <a:lnTo>
                    <a:pt x="24777" y="472020"/>
                  </a:lnTo>
                  <a:lnTo>
                    <a:pt x="43789" y="511873"/>
                  </a:lnTo>
                  <a:lnTo>
                    <a:pt x="67932" y="549198"/>
                  </a:lnTo>
                  <a:lnTo>
                    <a:pt x="97066" y="583438"/>
                  </a:lnTo>
                  <a:lnTo>
                    <a:pt x="131051" y="614045"/>
                  </a:lnTo>
                  <a:lnTo>
                    <a:pt x="169735" y="640435"/>
                  </a:lnTo>
                  <a:lnTo>
                    <a:pt x="211620" y="661403"/>
                  </a:lnTo>
                  <a:lnTo>
                    <a:pt x="254889" y="676236"/>
                  </a:lnTo>
                  <a:lnTo>
                    <a:pt x="299021" y="685076"/>
                  </a:lnTo>
                  <a:lnTo>
                    <a:pt x="343420" y="688060"/>
                  </a:lnTo>
                  <a:lnTo>
                    <a:pt x="387553" y="685330"/>
                  </a:lnTo>
                  <a:lnTo>
                    <a:pt x="430834" y="677037"/>
                  </a:lnTo>
                  <a:lnTo>
                    <a:pt x="472719" y="663321"/>
                  </a:lnTo>
                  <a:lnTo>
                    <a:pt x="512635" y="644334"/>
                  </a:lnTo>
                  <a:lnTo>
                    <a:pt x="550011" y="620229"/>
                  </a:lnTo>
                  <a:lnTo>
                    <a:pt x="584314" y="591134"/>
                  </a:lnTo>
                  <a:lnTo>
                    <a:pt x="614959" y="557199"/>
                  </a:lnTo>
                  <a:lnTo>
                    <a:pt x="641388" y="518566"/>
                  </a:lnTo>
                  <a:lnTo>
                    <a:pt x="662241" y="477062"/>
                  </a:lnTo>
                  <a:lnTo>
                    <a:pt x="677125" y="433730"/>
                  </a:lnTo>
                  <a:lnTo>
                    <a:pt x="686066" y="389191"/>
                  </a:lnTo>
                  <a:lnTo>
                    <a:pt x="689051" y="344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5875" y="998583"/>
              <a:ext cx="198176" cy="19790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34554" y="706845"/>
              <a:ext cx="402590" cy="401320"/>
            </a:xfrm>
            <a:custGeom>
              <a:avLst/>
              <a:gdLst/>
              <a:ahLst/>
              <a:cxnLst/>
              <a:rect l="l" t="t" r="r" b="b"/>
              <a:pathLst>
                <a:path w="402590" h="401319">
                  <a:moveTo>
                    <a:pt x="312665" y="0"/>
                  </a:moveTo>
                  <a:lnTo>
                    <a:pt x="304958" y="0"/>
                  </a:lnTo>
                  <a:lnTo>
                    <a:pt x="302562" y="941"/>
                  </a:lnTo>
                  <a:lnTo>
                    <a:pt x="300795" y="2745"/>
                  </a:lnTo>
                  <a:lnTo>
                    <a:pt x="214185" y="89208"/>
                  </a:lnTo>
                  <a:lnTo>
                    <a:pt x="213196" y="91601"/>
                  </a:lnTo>
                  <a:lnTo>
                    <a:pt x="213188" y="174918"/>
                  </a:lnTo>
                  <a:lnTo>
                    <a:pt x="3849" y="383943"/>
                  </a:lnTo>
                  <a:lnTo>
                    <a:pt x="102" y="387559"/>
                  </a:lnTo>
                  <a:lnTo>
                    <a:pt x="0" y="393512"/>
                  </a:lnTo>
                  <a:lnTo>
                    <a:pt x="7235" y="400995"/>
                  </a:lnTo>
                  <a:lnTo>
                    <a:pt x="13205" y="401097"/>
                  </a:lnTo>
                  <a:lnTo>
                    <a:pt x="17180" y="397254"/>
                  </a:lnTo>
                  <a:lnTo>
                    <a:pt x="226519" y="188230"/>
                  </a:lnTo>
                  <a:lnTo>
                    <a:pt x="309962" y="188222"/>
                  </a:lnTo>
                  <a:lnTo>
                    <a:pt x="312358" y="187233"/>
                  </a:lnTo>
                  <a:lnTo>
                    <a:pt x="330208" y="169404"/>
                  </a:lnTo>
                  <a:lnTo>
                    <a:pt x="245373" y="169404"/>
                  </a:lnTo>
                  <a:lnTo>
                    <a:pt x="258704" y="156093"/>
                  </a:lnTo>
                  <a:lnTo>
                    <a:pt x="232042" y="156093"/>
                  </a:lnTo>
                  <a:lnTo>
                    <a:pt x="232042" y="97993"/>
                  </a:lnTo>
                  <a:lnTo>
                    <a:pt x="297959" y="32159"/>
                  </a:lnTo>
                  <a:lnTo>
                    <a:pt x="316883" y="32159"/>
                  </a:lnTo>
                  <a:lnTo>
                    <a:pt x="316883" y="4157"/>
                  </a:lnTo>
                  <a:lnTo>
                    <a:pt x="312665" y="0"/>
                  </a:lnTo>
                  <a:close/>
                </a:path>
                <a:path w="402590" h="401319">
                  <a:moveTo>
                    <a:pt x="396172" y="103515"/>
                  </a:moveTo>
                  <a:lnTo>
                    <a:pt x="369477" y="103515"/>
                  </a:lnTo>
                  <a:lnTo>
                    <a:pt x="303560" y="169404"/>
                  </a:lnTo>
                  <a:lnTo>
                    <a:pt x="330208" y="169404"/>
                  </a:lnTo>
                  <a:lnTo>
                    <a:pt x="396172" y="103515"/>
                  </a:lnTo>
                  <a:close/>
                </a:path>
                <a:path w="402590" h="401319">
                  <a:moveTo>
                    <a:pt x="316883" y="32159"/>
                  </a:moveTo>
                  <a:lnTo>
                    <a:pt x="297959" y="32159"/>
                  </a:lnTo>
                  <a:lnTo>
                    <a:pt x="298029" y="90204"/>
                  </a:lnTo>
                  <a:lnTo>
                    <a:pt x="232042" y="156093"/>
                  </a:lnTo>
                  <a:lnTo>
                    <a:pt x="258704" y="156093"/>
                  </a:lnTo>
                  <a:lnTo>
                    <a:pt x="311361" y="103515"/>
                  </a:lnTo>
                  <a:lnTo>
                    <a:pt x="396172" y="103515"/>
                  </a:lnTo>
                  <a:lnTo>
                    <a:pt x="398936" y="100754"/>
                  </a:lnTo>
                  <a:lnTo>
                    <a:pt x="401686" y="98064"/>
                  </a:lnTo>
                  <a:lnTo>
                    <a:pt x="402471" y="94009"/>
                  </a:lnTo>
                  <a:lnTo>
                    <a:pt x="400862" y="90204"/>
                  </a:lnTo>
                  <a:lnTo>
                    <a:pt x="399565" y="86981"/>
                  </a:lnTo>
                  <a:lnTo>
                    <a:pt x="396120" y="84690"/>
                  </a:lnTo>
                  <a:lnTo>
                    <a:pt x="316883" y="84690"/>
                  </a:lnTo>
                  <a:lnTo>
                    <a:pt x="316883" y="32159"/>
                  </a:lnTo>
                  <a:close/>
                </a:path>
                <a:path w="402590" h="401319">
                  <a:moveTo>
                    <a:pt x="396108" y="84682"/>
                  </a:moveTo>
                  <a:lnTo>
                    <a:pt x="392337" y="84690"/>
                  </a:lnTo>
                  <a:lnTo>
                    <a:pt x="396120" y="846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739766" y="4230116"/>
            <a:ext cx="2817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OUTCOMES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95171" y="4647159"/>
            <a:ext cx="9583420" cy="1484630"/>
            <a:chOff x="1053092" y="4713744"/>
            <a:chExt cx="9583420" cy="1484630"/>
          </a:xfrm>
        </p:grpSpPr>
        <p:sp>
          <p:nvSpPr>
            <p:cNvPr id="32" name="object 32"/>
            <p:cNvSpPr/>
            <p:nvPr/>
          </p:nvSpPr>
          <p:spPr>
            <a:xfrm>
              <a:off x="1053084" y="4824971"/>
              <a:ext cx="641350" cy="760095"/>
            </a:xfrm>
            <a:custGeom>
              <a:avLst/>
              <a:gdLst/>
              <a:ahLst/>
              <a:cxnLst/>
              <a:rect l="l" t="t" r="r" b="b"/>
              <a:pathLst>
                <a:path w="641350" h="760095">
                  <a:moveTo>
                    <a:pt x="301663" y="442366"/>
                  </a:moveTo>
                  <a:lnTo>
                    <a:pt x="241325" y="442366"/>
                  </a:lnTo>
                  <a:lnTo>
                    <a:pt x="244182" y="453529"/>
                  </a:lnTo>
                  <a:lnTo>
                    <a:pt x="250761" y="462495"/>
                  </a:lnTo>
                  <a:lnTo>
                    <a:pt x="260159" y="468452"/>
                  </a:lnTo>
                  <a:lnTo>
                    <a:pt x="271500" y="470611"/>
                  </a:lnTo>
                  <a:lnTo>
                    <a:pt x="282841" y="468452"/>
                  </a:lnTo>
                  <a:lnTo>
                    <a:pt x="292239" y="462495"/>
                  </a:lnTo>
                  <a:lnTo>
                    <a:pt x="298805" y="453529"/>
                  </a:lnTo>
                  <a:lnTo>
                    <a:pt x="301663" y="442366"/>
                  </a:lnTo>
                  <a:close/>
                </a:path>
                <a:path w="641350" h="760095">
                  <a:moveTo>
                    <a:pt x="640930" y="435902"/>
                  </a:moveTo>
                  <a:lnTo>
                    <a:pt x="631596" y="411302"/>
                  </a:lnTo>
                  <a:lnTo>
                    <a:pt x="622058" y="394741"/>
                  </a:lnTo>
                  <a:lnTo>
                    <a:pt x="622058" y="441769"/>
                  </a:lnTo>
                  <a:lnTo>
                    <a:pt x="620293" y="448957"/>
                  </a:lnTo>
                  <a:lnTo>
                    <a:pt x="617461" y="454609"/>
                  </a:lnTo>
                  <a:lnTo>
                    <a:pt x="612749" y="457428"/>
                  </a:lnTo>
                  <a:lnTo>
                    <a:pt x="607085" y="459308"/>
                  </a:lnTo>
                  <a:lnTo>
                    <a:pt x="547700" y="459308"/>
                  </a:lnTo>
                  <a:lnTo>
                    <a:pt x="547700" y="536498"/>
                  </a:lnTo>
                  <a:lnTo>
                    <a:pt x="540423" y="572350"/>
                  </a:lnTo>
                  <a:lnTo>
                    <a:pt x="520598" y="601675"/>
                  </a:lnTo>
                  <a:lnTo>
                    <a:pt x="491236" y="621474"/>
                  </a:lnTo>
                  <a:lnTo>
                    <a:pt x="455320" y="628738"/>
                  </a:lnTo>
                  <a:lnTo>
                    <a:pt x="390271" y="628738"/>
                  </a:lnTo>
                  <a:lnTo>
                    <a:pt x="390271" y="741692"/>
                  </a:lnTo>
                  <a:lnTo>
                    <a:pt x="130098" y="741692"/>
                  </a:lnTo>
                  <a:lnTo>
                    <a:pt x="130098" y="512025"/>
                  </a:lnTo>
                  <a:lnTo>
                    <a:pt x="122555" y="506374"/>
                  </a:lnTo>
                  <a:lnTo>
                    <a:pt x="86423" y="472681"/>
                  </a:lnTo>
                  <a:lnTo>
                    <a:pt x="57543" y="433400"/>
                  </a:lnTo>
                  <a:lnTo>
                    <a:pt x="36347" y="389674"/>
                  </a:lnTo>
                  <a:lnTo>
                    <a:pt x="23304" y="342696"/>
                  </a:lnTo>
                  <a:lnTo>
                    <a:pt x="18859" y="293649"/>
                  </a:lnTo>
                  <a:lnTo>
                    <a:pt x="18859" y="274828"/>
                  </a:lnTo>
                  <a:lnTo>
                    <a:pt x="24460" y="228358"/>
                  </a:lnTo>
                  <a:lnTo>
                    <a:pt x="37668" y="184823"/>
                  </a:lnTo>
                  <a:lnTo>
                    <a:pt x="57746" y="144868"/>
                  </a:lnTo>
                  <a:lnTo>
                    <a:pt x="83997" y="109194"/>
                  </a:lnTo>
                  <a:lnTo>
                    <a:pt x="115709" y="78473"/>
                  </a:lnTo>
                  <a:lnTo>
                    <a:pt x="152158" y="53403"/>
                  </a:lnTo>
                  <a:lnTo>
                    <a:pt x="192633" y="34645"/>
                  </a:lnTo>
                  <a:lnTo>
                    <a:pt x="236423" y="22898"/>
                  </a:lnTo>
                  <a:lnTo>
                    <a:pt x="282803" y="18821"/>
                  </a:lnTo>
                  <a:lnTo>
                    <a:pt x="292239" y="18821"/>
                  </a:lnTo>
                  <a:lnTo>
                    <a:pt x="339636" y="24904"/>
                  </a:lnTo>
                  <a:lnTo>
                    <a:pt x="383933" y="38849"/>
                  </a:lnTo>
                  <a:lnTo>
                    <a:pt x="424421" y="59918"/>
                  </a:lnTo>
                  <a:lnTo>
                    <a:pt x="460362" y="87325"/>
                  </a:lnTo>
                  <a:lnTo>
                    <a:pt x="491058" y="120319"/>
                  </a:lnTo>
                  <a:lnTo>
                    <a:pt x="515759" y="158115"/>
                  </a:lnTo>
                  <a:lnTo>
                    <a:pt x="533755" y="199961"/>
                  </a:lnTo>
                  <a:lnTo>
                    <a:pt x="544334" y="245071"/>
                  </a:lnTo>
                  <a:lnTo>
                    <a:pt x="546760" y="292709"/>
                  </a:lnTo>
                  <a:lnTo>
                    <a:pt x="546760" y="303060"/>
                  </a:lnTo>
                  <a:lnTo>
                    <a:pt x="549592" y="307771"/>
                  </a:lnTo>
                  <a:lnTo>
                    <a:pt x="614629" y="420725"/>
                  </a:lnTo>
                  <a:lnTo>
                    <a:pt x="619226" y="427380"/>
                  </a:lnTo>
                  <a:lnTo>
                    <a:pt x="621703" y="434492"/>
                  </a:lnTo>
                  <a:lnTo>
                    <a:pt x="622058" y="441769"/>
                  </a:lnTo>
                  <a:lnTo>
                    <a:pt x="622058" y="394741"/>
                  </a:lnTo>
                  <a:lnTo>
                    <a:pt x="566559" y="298361"/>
                  </a:lnTo>
                  <a:lnTo>
                    <a:pt x="566508" y="292709"/>
                  </a:lnTo>
                  <a:lnTo>
                    <a:pt x="564502" y="247637"/>
                  </a:lnTo>
                  <a:lnTo>
                    <a:pt x="555320" y="203746"/>
                  </a:lnTo>
                  <a:lnTo>
                    <a:pt x="539572" y="162560"/>
                  </a:lnTo>
                  <a:lnTo>
                    <a:pt x="517842" y="124675"/>
                  </a:lnTo>
                  <a:lnTo>
                    <a:pt x="490664" y="90703"/>
                  </a:lnTo>
                  <a:lnTo>
                    <a:pt x="458635" y="61214"/>
                  </a:lnTo>
                  <a:lnTo>
                    <a:pt x="422300" y="36804"/>
                  </a:lnTo>
                  <a:lnTo>
                    <a:pt x="383857" y="18821"/>
                  </a:lnTo>
                  <a:lnTo>
                    <a:pt x="339013" y="5600"/>
                  </a:lnTo>
                  <a:lnTo>
                    <a:pt x="293179" y="0"/>
                  </a:lnTo>
                  <a:lnTo>
                    <a:pt x="282803" y="0"/>
                  </a:lnTo>
                  <a:lnTo>
                    <a:pt x="233070" y="4343"/>
                  </a:lnTo>
                  <a:lnTo>
                    <a:pt x="186182" y="16878"/>
                  </a:lnTo>
                  <a:lnTo>
                    <a:pt x="142875" y="36880"/>
                  </a:lnTo>
                  <a:lnTo>
                    <a:pt x="103886" y="63614"/>
                  </a:lnTo>
                  <a:lnTo>
                    <a:pt x="69989" y="96367"/>
                  </a:lnTo>
                  <a:lnTo>
                    <a:pt x="41897" y="134404"/>
                  </a:lnTo>
                  <a:lnTo>
                    <a:pt x="20370" y="176999"/>
                  </a:lnTo>
                  <a:lnTo>
                    <a:pt x="6159" y="223418"/>
                  </a:lnTo>
                  <a:lnTo>
                    <a:pt x="0" y="272948"/>
                  </a:lnTo>
                  <a:lnTo>
                    <a:pt x="0" y="293649"/>
                  </a:lnTo>
                  <a:lnTo>
                    <a:pt x="4787" y="346430"/>
                  </a:lnTo>
                  <a:lnTo>
                    <a:pt x="18796" y="396735"/>
                  </a:lnTo>
                  <a:lnTo>
                    <a:pt x="41541" y="443420"/>
                  </a:lnTo>
                  <a:lnTo>
                    <a:pt x="72517" y="485368"/>
                  </a:lnTo>
                  <a:lnTo>
                    <a:pt x="111239" y="521436"/>
                  </a:lnTo>
                  <a:lnTo>
                    <a:pt x="111239" y="759574"/>
                  </a:lnTo>
                  <a:lnTo>
                    <a:pt x="409130" y="759574"/>
                  </a:lnTo>
                  <a:lnTo>
                    <a:pt x="409130" y="741692"/>
                  </a:lnTo>
                  <a:lnTo>
                    <a:pt x="409130" y="646620"/>
                  </a:lnTo>
                  <a:lnTo>
                    <a:pt x="455320" y="646620"/>
                  </a:lnTo>
                  <a:lnTo>
                    <a:pt x="498551" y="637870"/>
                  </a:lnTo>
                  <a:lnTo>
                    <a:pt x="533920" y="614032"/>
                  </a:lnTo>
                  <a:lnTo>
                    <a:pt x="557796" y="578726"/>
                  </a:lnTo>
                  <a:lnTo>
                    <a:pt x="566559" y="535559"/>
                  </a:lnTo>
                  <a:lnTo>
                    <a:pt x="566559" y="477202"/>
                  </a:lnTo>
                  <a:lnTo>
                    <a:pt x="608037" y="477202"/>
                  </a:lnTo>
                  <a:lnTo>
                    <a:pt x="625246" y="470611"/>
                  </a:lnTo>
                  <a:lnTo>
                    <a:pt x="637501" y="456260"/>
                  </a:lnTo>
                  <a:lnTo>
                    <a:pt x="640930" y="4359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3922" y="4951069"/>
              <a:ext cx="241327" cy="24943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270852" y="5224978"/>
              <a:ext cx="109855" cy="19050"/>
            </a:xfrm>
            <a:custGeom>
              <a:avLst/>
              <a:gdLst/>
              <a:ahLst/>
              <a:cxnLst/>
              <a:rect l="l" t="t" r="r" b="b"/>
              <a:pathLst>
                <a:path w="109855" h="19050">
                  <a:moveTo>
                    <a:pt x="104638" y="0"/>
                  </a:moveTo>
                  <a:lnTo>
                    <a:pt x="99924" y="0"/>
                  </a:lnTo>
                  <a:lnTo>
                    <a:pt x="3770" y="0"/>
                  </a:lnTo>
                  <a:lnTo>
                    <a:pt x="0" y="3765"/>
                  </a:lnTo>
                  <a:lnTo>
                    <a:pt x="0" y="15060"/>
                  </a:lnTo>
                  <a:lnTo>
                    <a:pt x="3770" y="18825"/>
                  </a:lnTo>
                  <a:lnTo>
                    <a:pt x="105580" y="18825"/>
                  </a:lnTo>
                  <a:lnTo>
                    <a:pt x="109351" y="15060"/>
                  </a:lnTo>
                  <a:lnTo>
                    <a:pt x="109351" y="3765"/>
                  </a:lnTo>
                  <a:lnTo>
                    <a:pt x="1046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32787" y="4713744"/>
              <a:ext cx="8903208" cy="143560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06879" y="4870716"/>
              <a:ext cx="6755892" cy="132740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52599" y="4771644"/>
              <a:ext cx="8791956" cy="1324356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752600" y="4771644"/>
            <a:ext cx="8792210" cy="1324610"/>
          </a:xfrm>
          <a:prstGeom prst="rect">
            <a:avLst/>
          </a:prstGeom>
          <a:ln w="9525">
            <a:solidFill>
              <a:srgbClr val="DEEBF7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At</a:t>
            </a:r>
            <a:r>
              <a:rPr sz="1600" spc="1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the</a:t>
            </a:r>
            <a:r>
              <a:rPr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end</a:t>
            </a:r>
            <a:r>
              <a:rPr sz="1600" spc="1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of</a:t>
            </a:r>
            <a:r>
              <a:rPr sz="1600" spc="1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this</a:t>
            </a:r>
            <a:r>
              <a:rPr sz="1600" spc="1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session,</a:t>
            </a:r>
            <a:r>
              <a:rPr sz="1600" spc="-1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you</a:t>
            </a:r>
            <a:r>
              <a:rPr sz="1600" spc="2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should</a:t>
            </a:r>
            <a:r>
              <a:rPr sz="1600" spc="-1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be able</a:t>
            </a:r>
            <a:r>
              <a:rPr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to:</a:t>
            </a:r>
            <a:endParaRPr sz="1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34340" indent="-34353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Define</a:t>
            </a:r>
            <a:r>
              <a:rPr sz="1600" spc="-1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Poisson</a:t>
            </a:r>
            <a:r>
              <a:rPr sz="1600" spc="-3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distribution</a:t>
            </a:r>
            <a:endParaRPr sz="1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34340" indent="-343535">
              <a:lnSpc>
                <a:spcPts val="1885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Describe the</a:t>
            </a:r>
            <a:r>
              <a:rPr sz="1600" spc="2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rules</a:t>
            </a:r>
            <a:r>
              <a:rPr sz="1600" spc="1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associated </a:t>
            </a:r>
            <a:r>
              <a:rPr sz="1600" spc="-1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with</a:t>
            </a:r>
            <a:r>
              <a:rPr sz="1600" spc="1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the</a:t>
            </a:r>
            <a:r>
              <a:rPr sz="1600" spc="2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Poisson distribution</a:t>
            </a:r>
            <a:endParaRPr sz="1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34340" indent="-343535">
              <a:lnSpc>
                <a:spcPts val="1885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Summarize</a:t>
            </a:r>
            <a:r>
              <a:rPr sz="1600" spc="1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the</a:t>
            </a:r>
            <a:r>
              <a:rPr sz="1600" spc="2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concepts</a:t>
            </a:r>
            <a:r>
              <a:rPr sz="1600" spc="2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of</a:t>
            </a:r>
            <a:r>
              <a:rPr sz="1600" spc="2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Poisson</a:t>
            </a:r>
            <a:r>
              <a:rPr sz="1600" spc="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distribution</a:t>
            </a:r>
            <a:r>
              <a:rPr sz="1600" spc="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and</a:t>
            </a:r>
            <a:r>
              <a:rPr sz="1600" spc="1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its</a:t>
            </a:r>
            <a:r>
              <a:rPr sz="1600" spc="1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6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applications</a:t>
            </a:r>
            <a:endParaRPr sz="1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  <p:pic>
        <p:nvPicPr>
          <p:cNvPr id="41" name="Graphic 40" descr="Presentation with checklist outline">
            <a:extLst>
              <a:ext uri="{FF2B5EF4-FFF2-40B4-BE49-F238E27FC236}">
                <a16:creationId xmlns="" xmlns:a16="http://schemas.microsoft.com/office/drawing/2014/main" id="{23CFB444-0534-BCA0-EF44-1FD15F4A933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84491" y="2574907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38500" y="22847"/>
            <a:ext cx="6741159" cy="742315"/>
            <a:chOff x="3238500" y="22847"/>
            <a:chExt cx="6741159" cy="7423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8500" y="59423"/>
              <a:ext cx="6740652" cy="5791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1120" y="22847"/>
              <a:ext cx="2913887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64407" y="85344"/>
              <a:ext cx="6638925" cy="477520"/>
            </a:xfrm>
            <a:custGeom>
              <a:avLst/>
              <a:gdLst/>
              <a:ahLst/>
              <a:cxnLst/>
              <a:rect l="l" t="t" r="r" b="b"/>
              <a:pathLst>
                <a:path w="6638925" h="477520">
                  <a:moveTo>
                    <a:pt x="6559042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397509"/>
                  </a:lnTo>
                  <a:lnTo>
                    <a:pt x="6242" y="428470"/>
                  </a:lnTo>
                  <a:lnTo>
                    <a:pt x="23272" y="453739"/>
                  </a:lnTo>
                  <a:lnTo>
                    <a:pt x="48541" y="470769"/>
                  </a:lnTo>
                  <a:lnTo>
                    <a:pt x="79501" y="477011"/>
                  </a:lnTo>
                  <a:lnTo>
                    <a:pt x="6559042" y="477011"/>
                  </a:lnTo>
                  <a:lnTo>
                    <a:pt x="6590002" y="470769"/>
                  </a:lnTo>
                  <a:lnTo>
                    <a:pt x="6615271" y="453739"/>
                  </a:lnTo>
                  <a:lnTo>
                    <a:pt x="6632301" y="428470"/>
                  </a:lnTo>
                  <a:lnTo>
                    <a:pt x="6638544" y="397509"/>
                  </a:lnTo>
                  <a:lnTo>
                    <a:pt x="6638544" y="79501"/>
                  </a:lnTo>
                  <a:lnTo>
                    <a:pt x="6632301" y="48541"/>
                  </a:lnTo>
                  <a:lnTo>
                    <a:pt x="6615271" y="23272"/>
                  </a:lnTo>
                  <a:lnTo>
                    <a:pt x="6590002" y="6242"/>
                  </a:lnTo>
                  <a:lnTo>
                    <a:pt x="6559042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5600" y="144444"/>
            <a:ext cx="9603275" cy="104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742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Poisson</a:t>
            </a:r>
            <a:r>
              <a:rPr spc="-65"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2000" y="663902"/>
            <a:ext cx="10820400" cy="54322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Poisson distribution is </a:t>
            </a:r>
            <a:r>
              <a:rPr sz="2000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of the </a:t>
            </a:r>
            <a:r>
              <a:rPr sz="2000" spc="-10" dirty="0">
                <a:latin typeface="Times New Roman"/>
                <a:cs typeface="Times New Roman"/>
              </a:rPr>
              <a:t>most </a:t>
            </a:r>
            <a:r>
              <a:rPr sz="2000" spc="-5" dirty="0">
                <a:latin typeface="Times New Roman"/>
                <a:cs typeface="Times New Roman"/>
              </a:rPr>
              <a:t>widely used </a:t>
            </a:r>
            <a:r>
              <a:rPr sz="2000" spc="-10" dirty="0">
                <a:latin typeface="Times New Roman"/>
                <a:cs typeface="Times New Roman"/>
              </a:rPr>
              <a:t>probability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distributions. </a:t>
            </a:r>
            <a:r>
              <a:rPr sz="2000" spc="-5" dirty="0">
                <a:latin typeface="Times New Roman"/>
                <a:cs typeface="Times New Roman"/>
              </a:rPr>
              <a:t>It </a:t>
            </a:r>
            <a:r>
              <a:rPr sz="2000" spc="-10" dirty="0">
                <a:latin typeface="Times New Roman"/>
                <a:cs typeface="Times New Roman"/>
              </a:rPr>
              <a:t>is usually </a:t>
            </a:r>
            <a:r>
              <a:rPr sz="2000" spc="-5" dirty="0">
                <a:latin typeface="Times New Roman"/>
                <a:cs typeface="Times New Roman"/>
              </a:rPr>
              <a:t>used </a:t>
            </a:r>
            <a:r>
              <a:rPr sz="2000" spc="-20" dirty="0">
                <a:latin typeface="Times New Roman"/>
                <a:cs typeface="Times New Roman"/>
              </a:rPr>
              <a:t>in 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scenarios </a:t>
            </a:r>
            <a:r>
              <a:rPr sz="2000" b="1" spc="-15" dirty="0">
                <a:latin typeface="Times New Roman"/>
                <a:cs typeface="Times New Roman"/>
              </a:rPr>
              <a:t>where </a:t>
            </a:r>
            <a:r>
              <a:rPr sz="2000" b="1" spc="-5" dirty="0">
                <a:latin typeface="Times New Roman"/>
                <a:cs typeface="Times New Roman"/>
              </a:rPr>
              <a:t>we </a:t>
            </a:r>
            <a:r>
              <a:rPr sz="2000" b="1" spc="-15" dirty="0">
                <a:latin typeface="Times New Roman"/>
                <a:cs typeface="Times New Roman"/>
              </a:rPr>
              <a:t>are </a:t>
            </a:r>
            <a:r>
              <a:rPr sz="2000" b="1" spc="-10" dirty="0">
                <a:latin typeface="Times New Roman"/>
                <a:cs typeface="Times New Roman"/>
              </a:rPr>
              <a:t>counting</a:t>
            </a:r>
            <a:r>
              <a:rPr sz="2000" b="1" spc="-5" dirty="0">
                <a:latin typeface="Times New Roman"/>
                <a:cs typeface="Times New Roman"/>
              </a:rPr>
              <a:t> the occurrences of certain </a:t>
            </a:r>
            <a:r>
              <a:rPr sz="2000" b="1" spc="-10" dirty="0">
                <a:latin typeface="Times New Roman"/>
                <a:cs typeface="Times New Roman"/>
              </a:rPr>
              <a:t>events in </a:t>
            </a:r>
            <a:r>
              <a:rPr sz="2000" b="1" dirty="0">
                <a:latin typeface="Times New Roman"/>
                <a:cs typeface="Times New Roman"/>
              </a:rPr>
              <a:t>an </a:t>
            </a:r>
            <a:r>
              <a:rPr sz="2000" b="1" spc="-10" dirty="0">
                <a:latin typeface="Times New Roman"/>
                <a:cs typeface="Times New Roman"/>
              </a:rPr>
              <a:t>interval </a:t>
            </a:r>
            <a:r>
              <a:rPr sz="2000" b="1" spc="-5" dirty="0">
                <a:latin typeface="Times New Roman"/>
                <a:cs typeface="Times New Roman"/>
              </a:rPr>
              <a:t>of </a:t>
            </a:r>
            <a:r>
              <a:rPr sz="2000" b="1" dirty="0">
                <a:latin typeface="Times New Roman"/>
                <a:cs typeface="Times New Roman"/>
              </a:rPr>
              <a:t>time </a:t>
            </a:r>
            <a:r>
              <a:rPr sz="2000" b="1" spc="-5" dirty="0">
                <a:latin typeface="Times New Roman"/>
                <a:cs typeface="Times New Roman"/>
              </a:rPr>
              <a:t>or space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practice, </a:t>
            </a:r>
            <a:r>
              <a:rPr sz="2000" spc="-5" dirty="0">
                <a:latin typeface="Times New Roman"/>
                <a:cs typeface="Times New Roman"/>
              </a:rPr>
              <a:t>it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often an </a:t>
            </a:r>
            <a:r>
              <a:rPr sz="2000" spc="-10" dirty="0">
                <a:latin typeface="Times New Roman"/>
                <a:cs typeface="Times New Roman"/>
              </a:rPr>
              <a:t>approximation </a:t>
            </a:r>
            <a:r>
              <a:rPr sz="2000" dirty="0">
                <a:latin typeface="Times New Roman"/>
                <a:cs typeface="Times New Roman"/>
              </a:rPr>
              <a:t>of a </a:t>
            </a:r>
            <a:r>
              <a:rPr sz="2000" spc="-10" dirty="0">
                <a:latin typeface="Times New Roman"/>
                <a:cs typeface="Times New Roman"/>
              </a:rPr>
              <a:t>real-life random</a:t>
            </a:r>
            <a:r>
              <a:rPr sz="2000" spc="969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variable.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Poisson random </a:t>
            </a:r>
            <a:r>
              <a:rPr sz="2000" spc="-5" dirty="0">
                <a:latin typeface="Times New Roman"/>
                <a:cs typeface="Times New Roman"/>
              </a:rPr>
              <a:t>variable </a:t>
            </a:r>
            <a:r>
              <a:rPr sz="2000" spc="-10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answer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real-life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questions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as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469900" indent="-342900">
              <a:lnSpc>
                <a:spcPct val="100000"/>
              </a:lnSpc>
              <a:buSzPct val="80000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2000" spc="5" dirty="0">
                <a:latin typeface="Times New Roman"/>
                <a:cs typeface="Times New Roman"/>
              </a:rPr>
              <a:t>How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many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babies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born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next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minute?</a:t>
            </a:r>
            <a:endParaRPr sz="2000" dirty="0">
              <a:latin typeface="Times New Roman"/>
              <a:cs typeface="Times New Roman"/>
            </a:endParaRPr>
          </a:p>
          <a:p>
            <a:pPr marL="469900" indent="-342900">
              <a:lnSpc>
                <a:spcPct val="100000"/>
              </a:lnSpc>
              <a:spcBef>
                <a:spcPts val="1205"/>
              </a:spcBef>
              <a:buSzPct val="80000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2000" spc="5" dirty="0">
                <a:latin typeface="Times New Roman"/>
                <a:cs typeface="Times New Roman"/>
              </a:rPr>
              <a:t>How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many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crashes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happen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hour?</a:t>
            </a:r>
            <a:endParaRPr sz="2000" dirty="0">
              <a:latin typeface="Times New Roman"/>
              <a:cs typeface="Times New Roman"/>
            </a:endParaRPr>
          </a:p>
          <a:p>
            <a:pPr marL="469900" indent="-342900" algn="just">
              <a:lnSpc>
                <a:spcPct val="100000"/>
              </a:lnSpc>
              <a:spcBef>
                <a:spcPts val="1200"/>
              </a:spcBef>
              <a:buSzPct val="80000"/>
              <a:buFont typeface="Arial MT"/>
              <a:buChar char="●"/>
              <a:tabLst>
                <a:tab pos="469900" algn="l"/>
              </a:tabLst>
            </a:pPr>
            <a:r>
              <a:rPr sz="2000" spc="5" dirty="0">
                <a:latin typeface="Times New Roman"/>
                <a:cs typeface="Times New Roman"/>
              </a:rPr>
              <a:t>How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many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customers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visit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hour?</a:t>
            </a:r>
          </a:p>
          <a:p>
            <a:pPr marL="12700" marR="5080" algn="just">
              <a:lnSpc>
                <a:spcPct val="150000"/>
              </a:lnSpc>
              <a:spcBef>
                <a:spcPts val="1400"/>
              </a:spcBef>
            </a:pPr>
            <a:r>
              <a:rPr sz="2000" dirty="0">
                <a:latin typeface="Times New Roman"/>
                <a:cs typeface="Times New Roman"/>
              </a:rPr>
              <a:t>Suppose </a:t>
            </a:r>
            <a:r>
              <a:rPr sz="2000" spc="-10" dirty="0">
                <a:latin typeface="Times New Roman"/>
                <a:cs typeface="Times New Roman"/>
              </a:rPr>
              <a:t>that </a:t>
            </a:r>
            <a:r>
              <a:rPr sz="2000" spc="5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are counting </a:t>
            </a:r>
            <a:r>
              <a:rPr sz="2000" spc="-10" dirty="0">
                <a:latin typeface="Times New Roman"/>
                <a:cs typeface="Times New Roman"/>
              </a:rPr>
              <a:t>the number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customers </a:t>
            </a:r>
            <a:r>
              <a:rPr sz="2000" spc="-5" dirty="0">
                <a:latin typeface="Times New Roman"/>
                <a:cs typeface="Times New Roman"/>
              </a:rPr>
              <a:t>who </a:t>
            </a:r>
            <a:r>
              <a:rPr sz="2000" spc="-10" dirty="0">
                <a:latin typeface="Times New Roman"/>
                <a:cs typeface="Times New Roman"/>
              </a:rPr>
              <a:t>visit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certain store </a:t>
            </a:r>
            <a:r>
              <a:rPr sz="2000" dirty="0">
                <a:latin typeface="Times New Roman"/>
                <a:cs typeface="Times New Roman"/>
              </a:rPr>
              <a:t>from 1pm </a:t>
            </a:r>
            <a:r>
              <a:rPr sz="2000" spc="-10" dirty="0">
                <a:latin typeface="Times New Roman"/>
                <a:cs typeface="Times New Roman"/>
              </a:rPr>
              <a:t>to 2pm. Based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data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previous </a:t>
            </a:r>
            <a:r>
              <a:rPr sz="2000" spc="-10" dirty="0">
                <a:latin typeface="Times New Roman"/>
                <a:cs typeface="Times New Roman"/>
              </a:rPr>
              <a:t>days,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 know </a:t>
            </a:r>
            <a:r>
              <a:rPr sz="2000" spc="-10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10" dirty="0">
                <a:latin typeface="Times New Roman"/>
                <a:cs typeface="Times New Roman"/>
              </a:rPr>
              <a:t>average λ=15 customers visit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store.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course,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there will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10" dirty="0">
                <a:latin typeface="Times New Roman"/>
                <a:cs typeface="Times New Roman"/>
              </a:rPr>
              <a:t>more customers some </a:t>
            </a:r>
            <a:r>
              <a:rPr sz="2000" spc="-5" dirty="0">
                <a:latin typeface="Times New Roman"/>
                <a:cs typeface="Times New Roman"/>
              </a:rPr>
              <a:t>days and fewer </a:t>
            </a:r>
            <a:r>
              <a:rPr sz="2000" spc="-10" dirty="0">
                <a:latin typeface="Times New Roman"/>
                <a:cs typeface="Times New Roman"/>
              </a:rPr>
              <a:t>on others. Here,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 </a:t>
            </a:r>
            <a:r>
              <a:rPr sz="2000" spc="-20" dirty="0">
                <a:latin typeface="Times New Roman"/>
                <a:cs typeface="Times New Roman"/>
              </a:rPr>
              <a:t>may </a:t>
            </a:r>
            <a:r>
              <a:rPr sz="2000" spc="-5" dirty="0">
                <a:latin typeface="Times New Roman"/>
                <a:cs typeface="Times New Roman"/>
              </a:rPr>
              <a:t>model the random </a:t>
            </a:r>
            <a:r>
              <a:rPr sz="2000" spc="-10" dirty="0">
                <a:latin typeface="Times New Roman"/>
                <a:cs typeface="Times New Roman"/>
              </a:rPr>
              <a:t>variable </a:t>
            </a:r>
            <a:r>
              <a:rPr sz="2000" dirty="0">
                <a:latin typeface="Times New Roman"/>
                <a:cs typeface="Times New Roman"/>
              </a:rPr>
              <a:t>X </a:t>
            </a:r>
            <a:r>
              <a:rPr sz="2000" spc="-5" dirty="0">
                <a:latin typeface="Times New Roman"/>
                <a:cs typeface="Times New Roman"/>
              </a:rPr>
              <a:t>showing </a:t>
            </a:r>
            <a:r>
              <a:rPr sz="2000" dirty="0">
                <a:latin typeface="Times New Roman"/>
                <a:cs typeface="Times New Roman"/>
              </a:rPr>
              <a:t> 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customers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Poisson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random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variable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parameter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λ=15.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4322" y="3429000"/>
            <a:ext cx="9187790" cy="24384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238500" y="22847"/>
            <a:ext cx="6741159" cy="742315"/>
            <a:chOff x="3238500" y="22847"/>
            <a:chExt cx="6741159" cy="7423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500" y="59423"/>
              <a:ext cx="6740652" cy="5791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51120" y="22847"/>
              <a:ext cx="2913887" cy="742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64407" y="85344"/>
              <a:ext cx="6638925" cy="477520"/>
            </a:xfrm>
            <a:custGeom>
              <a:avLst/>
              <a:gdLst/>
              <a:ahLst/>
              <a:cxnLst/>
              <a:rect l="l" t="t" r="r" b="b"/>
              <a:pathLst>
                <a:path w="6638925" h="477520">
                  <a:moveTo>
                    <a:pt x="6559042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397509"/>
                  </a:lnTo>
                  <a:lnTo>
                    <a:pt x="6242" y="428470"/>
                  </a:lnTo>
                  <a:lnTo>
                    <a:pt x="23272" y="453739"/>
                  </a:lnTo>
                  <a:lnTo>
                    <a:pt x="48541" y="470769"/>
                  </a:lnTo>
                  <a:lnTo>
                    <a:pt x="79501" y="477011"/>
                  </a:lnTo>
                  <a:lnTo>
                    <a:pt x="6559042" y="477011"/>
                  </a:lnTo>
                  <a:lnTo>
                    <a:pt x="6590002" y="470769"/>
                  </a:lnTo>
                  <a:lnTo>
                    <a:pt x="6615271" y="453739"/>
                  </a:lnTo>
                  <a:lnTo>
                    <a:pt x="6632301" y="428470"/>
                  </a:lnTo>
                  <a:lnTo>
                    <a:pt x="6638544" y="397509"/>
                  </a:lnTo>
                  <a:lnTo>
                    <a:pt x="6638544" y="79501"/>
                  </a:lnTo>
                  <a:lnTo>
                    <a:pt x="6632301" y="48541"/>
                  </a:lnTo>
                  <a:lnTo>
                    <a:pt x="6615271" y="23272"/>
                  </a:lnTo>
                  <a:lnTo>
                    <a:pt x="6590002" y="6242"/>
                  </a:lnTo>
                  <a:lnTo>
                    <a:pt x="6559042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05200" y="59423"/>
            <a:ext cx="754965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742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Poisson</a:t>
            </a:r>
            <a:r>
              <a:rPr spc="-65"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8942" y="905383"/>
            <a:ext cx="110597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spc="-30" dirty="0">
                <a:solidFill>
                  <a:srgbClr val="3B3B3B"/>
                </a:solidFill>
                <a:latin typeface="Georgia"/>
                <a:cs typeface="Georgia"/>
              </a:rPr>
              <a:t>There</a:t>
            </a:r>
            <a:r>
              <a:rPr sz="1800" spc="-85" dirty="0">
                <a:solidFill>
                  <a:srgbClr val="3B3B3B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3B3B3B"/>
                </a:solidFill>
                <a:latin typeface="Georgia"/>
                <a:cs typeface="Georgia"/>
              </a:rPr>
              <a:t>are</a:t>
            </a:r>
            <a:r>
              <a:rPr sz="1800" spc="-125" dirty="0">
                <a:solidFill>
                  <a:srgbClr val="3B3B3B"/>
                </a:solidFill>
                <a:latin typeface="Georgia"/>
                <a:cs typeface="Georgia"/>
              </a:rPr>
              <a:t> </a:t>
            </a:r>
            <a:r>
              <a:rPr sz="1800" spc="-50" dirty="0">
                <a:solidFill>
                  <a:srgbClr val="3B3B3B"/>
                </a:solidFill>
                <a:latin typeface="Georgia"/>
                <a:cs typeface="Georgia"/>
              </a:rPr>
              <a:t>some</a:t>
            </a:r>
            <a:r>
              <a:rPr sz="1800" spc="-80" dirty="0">
                <a:solidFill>
                  <a:srgbClr val="3B3B3B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3B3B3B"/>
                </a:solidFill>
                <a:latin typeface="Georgia"/>
                <a:cs typeface="Georgia"/>
              </a:rPr>
              <a:t>experiments,</a:t>
            </a:r>
            <a:r>
              <a:rPr sz="1800" spc="-155" dirty="0">
                <a:solidFill>
                  <a:srgbClr val="3B3B3B"/>
                </a:solidFill>
                <a:latin typeface="Georgia"/>
                <a:cs typeface="Georgia"/>
              </a:rPr>
              <a:t> </a:t>
            </a:r>
            <a:r>
              <a:rPr sz="1800" spc="-25" dirty="0">
                <a:solidFill>
                  <a:srgbClr val="3B3B3B"/>
                </a:solidFill>
                <a:latin typeface="Georgia"/>
                <a:cs typeface="Georgia"/>
              </a:rPr>
              <a:t>which</a:t>
            </a:r>
            <a:r>
              <a:rPr sz="1800" spc="-50" dirty="0">
                <a:solidFill>
                  <a:srgbClr val="3B3B3B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3B3B3B"/>
                </a:solidFill>
                <a:latin typeface="Georgia"/>
                <a:cs typeface="Georgia"/>
              </a:rPr>
              <a:t>involve</a:t>
            </a:r>
            <a:r>
              <a:rPr sz="1800" spc="-90" dirty="0">
                <a:solidFill>
                  <a:srgbClr val="3B3B3B"/>
                </a:solidFill>
                <a:latin typeface="Georgia"/>
                <a:cs typeface="Georgia"/>
              </a:rPr>
              <a:t> </a:t>
            </a:r>
            <a:r>
              <a:rPr sz="1800" spc="-50" dirty="0">
                <a:solidFill>
                  <a:srgbClr val="3B3B3B"/>
                </a:solidFill>
                <a:latin typeface="Georgia"/>
                <a:cs typeface="Georgia"/>
              </a:rPr>
              <a:t>the</a:t>
            </a:r>
            <a:r>
              <a:rPr sz="1800" spc="-114" dirty="0">
                <a:solidFill>
                  <a:srgbClr val="3B3B3B"/>
                </a:solidFill>
                <a:latin typeface="Georgia"/>
                <a:cs typeface="Georgia"/>
              </a:rPr>
              <a:t> </a:t>
            </a:r>
            <a:r>
              <a:rPr sz="1800" spc="-50" dirty="0">
                <a:solidFill>
                  <a:srgbClr val="3B3B3B"/>
                </a:solidFill>
                <a:latin typeface="Georgia"/>
                <a:cs typeface="Georgia"/>
              </a:rPr>
              <a:t>occurring</a:t>
            </a:r>
            <a:r>
              <a:rPr sz="1800" spc="-65" dirty="0">
                <a:solidFill>
                  <a:srgbClr val="3B3B3B"/>
                </a:solidFill>
                <a:latin typeface="Georgia"/>
                <a:cs typeface="Georgia"/>
              </a:rPr>
              <a:t> </a:t>
            </a:r>
            <a:r>
              <a:rPr sz="1800" spc="-15" dirty="0">
                <a:solidFill>
                  <a:srgbClr val="3B3B3B"/>
                </a:solidFill>
                <a:latin typeface="Georgia"/>
                <a:cs typeface="Georgia"/>
              </a:rPr>
              <a:t>of</a:t>
            </a:r>
            <a:r>
              <a:rPr sz="1800" spc="-20" dirty="0">
                <a:solidFill>
                  <a:srgbClr val="3B3B3B"/>
                </a:solidFill>
                <a:latin typeface="Georgia"/>
                <a:cs typeface="Georgia"/>
              </a:rPr>
              <a:t> </a:t>
            </a:r>
            <a:r>
              <a:rPr sz="1800" spc="-50" dirty="0">
                <a:solidFill>
                  <a:srgbClr val="3B3B3B"/>
                </a:solidFill>
                <a:latin typeface="Georgia"/>
                <a:cs typeface="Georgia"/>
              </a:rPr>
              <a:t>the</a:t>
            </a:r>
            <a:r>
              <a:rPr sz="1800" spc="-145" dirty="0">
                <a:solidFill>
                  <a:srgbClr val="3B3B3B"/>
                </a:solidFill>
                <a:latin typeface="Georgia"/>
                <a:cs typeface="Georgia"/>
              </a:rPr>
              <a:t> </a:t>
            </a:r>
            <a:r>
              <a:rPr sz="1800" spc="-80" dirty="0">
                <a:solidFill>
                  <a:srgbClr val="3B3B3B"/>
                </a:solidFill>
                <a:latin typeface="Georgia"/>
                <a:cs typeface="Georgia"/>
              </a:rPr>
              <a:t>number</a:t>
            </a:r>
            <a:r>
              <a:rPr sz="1800" spc="-145" dirty="0">
                <a:solidFill>
                  <a:srgbClr val="3B3B3B"/>
                </a:solidFill>
                <a:latin typeface="Georgia"/>
                <a:cs typeface="Georgia"/>
              </a:rPr>
              <a:t> </a:t>
            </a:r>
            <a:r>
              <a:rPr sz="1800" spc="-20" dirty="0">
                <a:solidFill>
                  <a:srgbClr val="3B3B3B"/>
                </a:solidFill>
                <a:latin typeface="Georgia"/>
                <a:cs typeface="Georgia"/>
              </a:rPr>
              <a:t>of</a:t>
            </a:r>
            <a:r>
              <a:rPr sz="1800" spc="370" dirty="0">
                <a:solidFill>
                  <a:srgbClr val="3B3B3B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3B3B3B"/>
                </a:solidFill>
                <a:latin typeface="Georgia"/>
                <a:cs typeface="Georgia"/>
              </a:rPr>
              <a:t>outcomes</a:t>
            </a:r>
            <a:r>
              <a:rPr sz="1800" spc="-55" dirty="0">
                <a:solidFill>
                  <a:srgbClr val="3B3B3B"/>
                </a:solidFill>
                <a:latin typeface="Georgia"/>
                <a:cs typeface="Georgia"/>
              </a:rPr>
              <a:t> during</a:t>
            </a:r>
            <a:r>
              <a:rPr sz="1800" spc="-95" dirty="0">
                <a:solidFill>
                  <a:srgbClr val="3B3B3B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3B3B3B"/>
                </a:solidFill>
                <a:latin typeface="Georgia"/>
                <a:cs typeface="Georgia"/>
              </a:rPr>
              <a:t>a</a:t>
            </a:r>
            <a:r>
              <a:rPr sz="1800" spc="-55" dirty="0">
                <a:solidFill>
                  <a:srgbClr val="3B3B3B"/>
                </a:solidFill>
                <a:latin typeface="Georgia"/>
                <a:cs typeface="Georgia"/>
              </a:rPr>
              <a:t> given</a:t>
            </a:r>
            <a:r>
              <a:rPr sz="1800" spc="-80" dirty="0">
                <a:solidFill>
                  <a:srgbClr val="3B3B3B"/>
                </a:solidFill>
                <a:latin typeface="Georgia"/>
                <a:cs typeface="Georgia"/>
              </a:rPr>
              <a:t> </a:t>
            </a:r>
            <a:r>
              <a:rPr sz="1800" spc="-50" dirty="0">
                <a:solidFill>
                  <a:srgbClr val="3B3B3B"/>
                </a:solidFill>
                <a:latin typeface="Georgia"/>
                <a:cs typeface="Georgia"/>
              </a:rPr>
              <a:t>time</a:t>
            </a:r>
            <a:r>
              <a:rPr sz="1800" spc="-100" dirty="0">
                <a:solidFill>
                  <a:srgbClr val="3B3B3B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3B3B3B"/>
                </a:solidFill>
                <a:latin typeface="Georgia"/>
                <a:cs typeface="Georgia"/>
              </a:rPr>
              <a:t>interval (or </a:t>
            </a:r>
            <a:r>
              <a:rPr sz="1800" spc="-420" dirty="0">
                <a:solidFill>
                  <a:srgbClr val="3B3B3B"/>
                </a:solidFill>
                <a:latin typeface="Georgia"/>
                <a:cs typeface="Georgia"/>
              </a:rPr>
              <a:t> </a:t>
            </a:r>
            <a:r>
              <a:rPr sz="1800" spc="-25" dirty="0">
                <a:solidFill>
                  <a:srgbClr val="3B3B3B"/>
                </a:solidFill>
                <a:latin typeface="Georgia"/>
                <a:cs typeface="Georgia"/>
              </a:rPr>
              <a:t>in</a:t>
            </a:r>
            <a:r>
              <a:rPr sz="1800" spc="-114" dirty="0">
                <a:solidFill>
                  <a:srgbClr val="3B3B3B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3B3B3B"/>
                </a:solidFill>
                <a:latin typeface="Georgia"/>
                <a:cs typeface="Georgia"/>
              </a:rPr>
              <a:t>a</a:t>
            </a:r>
            <a:r>
              <a:rPr sz="1800" spc="-50" dirty="0">
                <a:solidFill>
                  <a:srgbClr val="3B3B3B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3B3B3B"/>
                </a:solidFill>
                <a:latin typeface="Georgia"/>
                <a:cs typeface="Georgia"/>
              </a:rPr>
              <a:t>region</a:t>
            </a:r>
            <a:r>
              <a:rPr sz="1800" spc="-85" dirty="0">
                <a:solidFill>
                  <a:srgbClr val="3B3B3B"/>
                </a:solidFill>
                <a:latin typeface="Georgia"/>
                <a:cs typeface="Georgia"/>
              </a:rPr>
              <a:t> </a:t>
            </a:r>
            <a:r>
              <a:rPr sz="1800" spc="-15" dirty="0">
                <a:solidFill>
                  <a:srgbClr val="3B3B3B"/>
                </a:solidFill>
                <a:latin typeface="Georgia"/>
                <a:cs typeface="Georgia"/>
              </a:rPr>
              <a:t>of </a:t>
            </a:r>
            <a:r>
              <a:rPr sz="1800" spc="-45" dirty="0">
                <a:solidFill>
                  <a:srgbClr val="3B3B3B"/>
                </a:solidFill>
                <a:latin typeface="Georgia"/>
                <a:cs typeface="Georgia"/>
              </a:rPr>
              <a:t>space).</a:t>
            </a:r>
            <a:r>
              <a:rPr sz="1800" spc="-114" dirty="0">
                <a:solidFill>
                  <a:srgbClr val="3B3B3B"/>
                </a:solidFill>
                <a:latin typeface="Georgia"/>
                <a:cs typeface="Georgia"/>
              </a:rPr>
              <a:t> </a:t>
            </a:r>
            <a:r>
              <a:rPr sz="1800" spc="-30" dirty="0">
                <a:solidFill>
                  <a:srgbClr val="3B3B3B"/>
                </a:solidFill>
                <a:latin typeface="Georgia"/>
                <a:cs typeface="Georgia"/>
              </a:rPr>
              <a:t>Such</a:t>
            </a:r>
            <a:r>
              <a:rPr sz="1800" spc="-55" dirty="0">
                <a:solidFill>
                  <a:srgbClr val="3B3B3B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3B3B3B"/>
                </a:solidFill>
                <a:latin typeface="Georgia"/>
                <a:cs typeface="Georgia"/>
              </a:rPr>
              <a:t>a</a:t>
            </a:r>
            <a:r>
              <a:rPr sz="1800" spc="-60" dirty="0">
                <a:solidFill>
                  <a:srgbClr val="3B3B3B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3B3B3B"/>
                </a:solidFill>
                <a:latin typeface="Georgia"/>
                <a:cs typeface="Georgia"/>
              </a:rPr>
              <a:t>process</a:t>
            </a:r>
            <a:r>
              <a:rPr sz="1800" spc="-170" dirty="0">
                <a:solidFill>
                  <a:srgbClr val="3B3B3B"/>
                </a:solidFill>
                <a:latin typeface="Georgia"/>
                <a:cs typeface="Georgia"/>
              </a:rPr>
              <a:t> </a:t>
            </a:r>
            <a:r>
              <a:rPr sz="1800" spc="-30" dirty="0">
                <a:solidFill>
                  <a:srgbClr val="3B3B3B"/>
                </a:solidFill>
                <a:latin typeface="Georgia"/>
                <a:cs typeface="Georgia"/>
              </a:rPr>
              <a:t>is</a:t>
            </a:r>
            <a:r>
              <a:rPr sz="1800" spc="-120" dirty="0">
                <a:solidFill>
                  <a:srgbClr val="3B3B3B"/>
                </a:solidFill>
                <a:latin typeface="Georgia"/>
                <a:cs typeface="Georgia"/>
              </a:rPr>
              <a:t> </a:t>
            </a:r>
            <a:r>
              <a:rPr sz="1800" spc="-30" dirty="0">
                <a:solidFill>
                  <a:srgbClr val="3B3B3B"/>
                </a:solidFill>
                <a:latin typeface="Georgia"/>
                <a:cs typeface="Georgia"/>
              </a:rPr>
              <a:t>called</a:t>
            </a:r>
            <a:r>
              <a:rPr sz="1800" spc="-100" dirty="0">
                <a:solidFill>
                  <a:srgbClr val="3B3B3B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095ED5"/>
                </a:solidFill>
                <a:latin typeface="Georgia"/>
                <a:cs typeface="Georgia"/>
              </a:rPr>
              <a:t>Poisson</a:t>
            </a:r>
            <a:r>
              <a:rPr sz="1800" spc="300" dirty="0">
                <a:solidFill>
                  <a:srgbClr val="095ED5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095ED5"/>
                </a:solidFill>
                <a:latin typeface="Georgia"/>
                <a:cs typeface="Georgia"/>
              </a:rPr>
              <a:t>process</a:t>
            </a:r>
            <a:r>
              <a:rPr sz="1800" spc="-55" dirty="0">
                <a:solidFill>
                  <a:srgbClr val="3B3B3B"/>
                </a:solidFill>
                <a:latin typeface="Georgia"/>
                <a:cs typeface="Georgia"/>
              </a:rPr>
              <a:t>.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000" y="1753744"/>
            <a:ext cx="9285732" cy="97398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000" b="1" spc="-50" dirty="0">
                <a:solidFill>
                  <a:srgbClr val="00AF50"/>
                </a:solidFill>
                <a:latin typeface="Calibri"/>
                <a:cs typeface="Calibri"/>
              </a:rPr>
              <a:t>Example:</a:t>
            </a:r>
            <a:endParaRPr lang="en-IN" sz="2000" b="1" spc="-50" dirty="0">
              <a:solidFill>
                <a:srgbClr val="00AF5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lang="en-IN" sz="2000" b="1" spc="-50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Number of clients visiting a  ticket selling counter in a metro station</a:t>
            </a:r>
            <a:endParaRPr sz="2000" dirty="0">
              <a:solidFill>
                <a:schemeClr val="bg2">
                  <a:lumMod val="1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38500" y="22847"/>
            <a:ext cx="6741159" cy="742315"/>
            <a:chOff x="3238500" y="22847"/>
            <a:chExt cx="6741159" cy="7423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8500" y="59423"/>
              <a:ext cx="6740652" cy="5791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1120" y="22847"/>
              <a:ext cx="2913887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64407" y="85344"/>
              <a:ext cx="6638925" cy="477520"/>
            </a:xfrm>
            <a:custGeom>
              <a:avLst/>
              <a:gdLst/>
              <a:ahLst/>
              <a:cxnLst/>
              <a:rect l="l" t="t" r="r" b="b"/>
              <a:pathLst>
                <a:path w="6638925" h="477520">
                  <a:moveTo>
                    <a:pt x="6559042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397509"/>
                  </a:lnTo>
                  <a:lnTo>
                    <a:pt x="6242" y="428470"/>
                  </a:lnTo>
                  <a:lnTo>
                    <a:pt x="23272" y="453739"/>
                  </a:lnTo>
                  <a:lnTo>
                    <a:pt x="48541" y="470769"/>
                  </a:lnTo>
                  <a:lnTo>
                    <a:pt x="79501" y="477011"/>
                  </a:lnTo>
                  <a:lnTo>
                    <a:pt x="6559042" y="477011"/>
                  </a:lnTo>
                  <a:lnTo>
                    <a:pt x="6590002" y="470769"/>
                  </a:lnTo>
                  <a:lnTo>
                    <a:pt x="6615271" y="453739"/>
                  </a:lnTo>
                  <a:lnTo>
                    <a:pt x="6632301" y="428470"/>
                  </a:lnTo>
                  <a:lnTo>
                    <a:pt x="6638544" y="397509"/>
                  </a:lnTo>
                  <a:lnTo>
                    <a:pt x="6638544" y="79501"/>
                  </a:lnTo>
                  <a:lnTo>
                    <a:pt x="6632301" y="48541"/>
                  </a:lnTo>
                  <a:lnTo>
                    <a:pt x="6615271" y="23272"/>
                  </a:lnTo>
                  <a:lnTo>
                    <a:pt x="6590002" y="6242"/>
                  </a:lnTo>
                  <a:lnTo>
                    <a:pt x="6559042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24200" y="145171"/>
            <a:ext cx="9603275" cy="104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742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Poisson</a:t>
            </a:r>
            <a:r>
              <a:rPr spc="-65"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3400" y="967484"/>
            <a:ext cx="10272547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b="1" dirty="0">
                <a:solidFill>
                  <a:srgbClr val="FF3399"/>
                </a:solidFill>
                <a:latin typeface="Times New Roman"/>
                <a:cs typeface="Times New Roman"/>
              </a:rPr>
              <a:t>Definition:</a:t>
            </a:r>
            <a:r>
              <a:rPr sz="2000" b="1" spc="-80" dirty="0">
                <a:solidFill>
                  <a:srgbClr val="FF339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The probability</a:t>
            </a:r>
            <a:r>
              <a:rPr sz="2000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distribution</a:t>
            </a:r>
            <a:r>
              <a:rPr sz="2000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Poisson</a:t>
            </a:r>
            <a:r>
              <a:rPr sz="2000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random</a:t>
            </a:r>
            <a:r>
              <a:rPr sz="2000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variable</a:t>
            </a:r>
            <a:r>
              <a:rPr sz="2000" spc="-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X, representing</a:t>
            </a:r>
            <a:r>
              <a:rPr sz="2000" spc="-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number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of </a:t>
            </a:r>
            <a:r>
              <a:rPr sz="2000" spc="-484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outcomes</a:t>
            </a:r>
            <a:r>
              <a:rPr sz="2000" spc="-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occurring</a:t>
            </a:r>
            <a:r>
              <a:rPr sz="2000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in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a given</a:t>
            </a:r>
            <a:r>
              <a:rPr sz="2000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time</a:t>
            </a:r>
            <a:r>
              <a:rPr sz="2000" spc="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interval</a:t>
            </a:r>
            <a:r>
              <a:rPr sz="2000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or</a:t>
            </a:r>
            <a:r>
              <a:rPr sz="20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specified</a:t>
            </a:r>
            <a:r>
              <a:rPr sz="2000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region</a:t>
            </a:r>
            <a:r>
              <a:rPr sz="2000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denoted</a:t>
            </a:r>
            <a:r>
              <a:rPr sz="2000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by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t,</a:t>
            </a:r>
            <a:r>
              <a:rPr sz="20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is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31108" y="1825751"/>
            <a:ext cx="4943855" cy="8001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25602" y="2751582"/>
            <a:ext cx="7071995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Note: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variance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Poisson </a:t>
            </a:r>
            <a:r>
              <a:rPr sz="1800" spc="-5" dirty="0">
                <a:latin typeface="Calibri"/>
                <a:cs typeface="Calibri"/>
              </a:rPr>
              <a:t>distribution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P(x;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λt)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λt.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libri"/>
                <a:cs typeface="Calibri"/>
              </a:rPr>
              <a:t>1)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 t</a:t>
            </a:r>
            <a:r>
              <a:rPr sz="1800" spc="-5" dirty="0">
                <a:latin typeface="Calibri"/>
                <a:cs typeface="Calibri"/>
              </a:rPr>
              <a:t>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 </a:t>
            </a:r>
            <a:r>
              <a:rPr sz="1800" dirty="0">
                <a:latin typeface="Calibri"/>
                <a:cs typeface="Calibri"/>
              </a:rPr>
              <a:t>then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27703" y="3802379"/>
            <a:ext cx="3924300" cy="66598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25602" y="4249264"/>
            <a:ext cx="11097895" cy="18548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FF3399"/>
                </a:solidFill>
                <a:latin typeface="Times New Roman"/>
                <a:cs typeface="Times New Roman"/>
              </a:rPr>
              <a:t>Note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When</a:t>
            </a:r>
            <a:r>
              <a:rPr sz="2000" spc="3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2000" spc="3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is</a:t>
            </a:r>
            <a:r>
              <a:rPr sz="2000" spc="3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large</a:t>
            </a:r>
            <a:r>
              <a:rPr sz="2000" spc="3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z="2000" spc="3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p</a:t>
            </a:r>
            <a:r>
              <a:rPr sz="2000" spc="3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is</a:t>
            </a:r>
            <a:r>
              <a:rPr sz="2000" spc="3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small,</a:t>
            </a:r>
            <a:r>
              <a:rPr sz="2000" spc="3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binomial</a:t>
            </a:r>
            <a:r>
              <a:rPr sz="2000" spc="3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probabilities</a:t>
            </a:r>
            <a:r>
              <a:rPr sz="2000" spc="3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are</a:t>
            </a:r>
            <a:r>
              <a:rPr sz="2000" spc="3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often</a:t>
            </a:r>
            <a:r>
              <a:rPr sz="2000" spc="3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approximated</a:t>
            </a:r>
            <a:r>
              <a:rPr sz="2000" spc="3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by</a:t>
            </a:r>
            <a:r>
              <a:rPr sz="2000" spc="3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means</a:t>
            </a:r>
            <a:r>
              <a:rPr sz="2000" spc="3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000" spc="3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000" spc="3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Poisson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distribution</a:t>
            </a:r>
            <a:r>
              <a:rPr sz="2000" spc="25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with</a:t>
            </a:r>
            <a:r>
              <a:rPr sz="2000" spc="2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000" spc="2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parameter</a:t>
            </a:r>
            <a:r>
              <a:rPr sz="2000" spc="2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λ</a:t>
            </a:r>
            <a:r>
              <a:rPr sz="2000" spc="2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equal</a:t>
            </a:r>
            <a:r>
              <a:rPr sz="2000" spc="25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to</a:t>
            </a:r>
            <a:r>
              <a:rPr sz="2000" spc="2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000" spc="2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product</a:t>
            </a:r>
            <a:r>
              <a:rPr sz="2000" spc="2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np</a:t>
            </a:r>
            <a:r>
              <a:rPr sz="2000" spc="2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i.e.,</a:t>
            </a:r>
            <a:r>
              <a:rPr sz="2000" spc="2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Poisson</a:t>
            </a:r>
            <a:r>
              <a:rPr sz="2000" spc="2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distribution</a:t>
            </a:r>
            <a:r>
              <a:rPr sz="2000" spc="2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is</a:t>
            </a:r>
            <a:r>
              <a:rPr sz="2000" spc="2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used</a:t>
            </a:r>
            <a:r>
              <a:rPr sz="2000" spc="2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in</a:t>
            </a:r>
            <a:r>
              <a:rPr sz="2000" spc="2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case</a:t>
            </a:r>
            <a:r>
              <a:rPr sz="2000" spc="2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000" spc="2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rare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events.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6767" y="0"/>
            <a:ext cx="6303645" cy="727075"/>
            <a:chOff x="3096767" y="0"/>
            <a:chExt cx="6303645" cy="727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6767" y="44170"/>
              <a:ext cx="6303263" cy="53190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488" y="0"/>
              <a:ext cx="1635252" cy="72694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22675" y="70103"/>
              <a:ext cx="6201410" cy="429895"/>
            </a:xfrm>
            <a:custGeom>
              <a:avLst/>
              <a:gdLst/>
              <a:ahLst/>
              <a:cxnLst/>
              <a:rect l="l" t="t" r="r" b="b"/>
              <a:pathLst>
                <a:path w="6201409" h="429895">
                  <a:moveTo>
                    <a:pt x="6129528" y="0"/>
                  </a:moveTo>
                  <a:lnTo>
                    <a:pt x="71628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0" y="358140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8" y="429768"/>
                  </a:lnTo>
                  <a:lnTo>
                    <a:pt x="6129528" y="429768"/>
                  </a:lnTo>
                  <a:lnTo>
                    <a:pt x="6157382" y="424130"/>
                  </a:lnTo>
                  <a:lnTo>
                    <a:pt x="6180153" y="408765"/>
                  </a:lnTo>
                  <a:lnTo>
                    <a:pt x="6195518" y="385994"/>
                  </a:lnTo>
                  <a:lnTo>
                    <a:pt x="6201156" y="358140"/>
                  </a:lnTo>
                  <a:lnTo>
                    <a:pt x="6201156" y="71627"/>
                  </a:lnTo>
                  <a:lnTo>
                    <a:pt x="6195518" y="43773"/>
                  </a:lnTo>
                  <a:lnTo>
                    <a:pt x="6180153" y="21002"/>
                  </a:lnTo>
                  <a:lnTo>
                    <a:pt x="6157382" y="5637"/>
                  </a:lnTo>
                  <a:lnTo>
                    <a:pt x="6129528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75713" y="177199"/>
            <a:ext cx="161264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/>
              <a:t>Examples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9419" y="2070861"/>
            <a:ext cx="347472" cy="25755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9419" y="2654554"/>
            <a:ext cx="347472" cy="2575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9419" y="3239465"/>
            <a:ext cx="347472" cy="2578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9419" y="3823715"/>
            <a:ext cx="347472" cy="25755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9419" y="4407408"/>
            <a:ext cx="347472" cy="25755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4502" y="5320538"/>
            <a:ext cx="351129" cy="26060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01802" y="715746"/>
            <a:ext cx="11337925" cy="533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45" dirty="0">
                <a:solidFill>
                  <a:srgbClr val="3B3B3B"/>
                </a:solidFill>
                <a:latin typeface="Times New Roman"/>
                <a:cs typeface="Times New Roman"/>
              </a:rPr>
              <a:t>Suppose</a:t>
            </a:r>
            <a:r>
              <a:rPr sz="2000" spc="1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B3B3B"/>
                </a:solidFill>
                <a:latin typeface="Times New Roman"/>
                <a:cs typeface="Times New Roman"/>
              </a:rPr>
              <a:t>you</a:t>
            </a:r>
            <a:r>
              <a:rPr sz="2000" spc="3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B3B3B"/>
                </a:solidFill>
                <a:latin typeface="Times New Roman"/>
                <a:cs typeface="Times New Roman"/>
              </a:rPr>
              <a:t>work</a:t>
            </a:r>
            <a:r>
              <a:rPr sz="2000" spc="3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B3B3B"/>
                </a:solidFill>
                <a:latin typeface="Times New Roman"/>
                <a:cs typeface="Times New Roman"/>
              </a:rPr>
              <a:t>at</a:t>
            </a:r>
            <a:r>
              <a:rPr sz="2000" spc="-1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B3B3B"/>
                </a:solidFill>
                <a:latin typeface="Times New Roman"/>
                <a:cs typeface="Times New Roman"/>
              </a:rPr>
              <a:t>a</a:t>
            </a:r>
            <a:r>
              <a:rPr sz="2000" spc="4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B3B3B"/>
                </a:solidFill>
                <a:latin typeface="Times New Roman"/>
                <a:cs typeface="Times New Roman"/>
              </a:rPr>
              <a:t>call</a:t>
            </a:r>
            <a:r>
              <a:rPr sz="2000" spc="3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3B3B3B"/>
                </a:solidFill>
                <a:latin typeface="Times New Roman"/>
                <a:cs typeface="Times New Roman"/>
              </a:rPr>
              <a:t>center,</a:t>
            </a:r>
            <a:r>
              <a:rPr sz="2000" spc="-1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3B3B3B"/>
                </a:solidFill>
                <a:latin typeface="Times New Roman"/>
                <a:cs typeface="Times New Roman"/>
              </a:rPr>
              <a:t>approximately</a:t>
            </a:r>
            <a:r>
              <a:rPr sz="2000" spc="1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B3B3B"/>
                </a:solidFill>
                <a:latin typeface="Times New Roman"/>
                <a:cs typeface="Times New Roman"/>
              </a:rPr>
              <a:t>how</a:t>
            </a:r>
            <a:r>
              <a:rPr sz="2000" spc="5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B3B3B"/>
                </a:solidFill>
                <a:latin typeface="Times New Roman"/>
                <a:cs typeface="Times New Roman"/>
              </a:rPr>
              <a:t>many</a:t>
            </a:r>
            <a:r>
              <a:rPr sz="2000" spc="3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3B3B3B"/>
                </a:solidFill>
                <a:latin typeface="Times New Roman"/>
                <a:cs typeface="Times New Roman"/>
              </a:rPr>
              <a:t>calls</a:t>
            </a:r>
            <a:r>
              <a:rPr sz="2000" spc="2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B3B3B"/>
                </a:solidFill>
                <a:latin typeface="Times New Roman"/>
                <a:cs typeface="Times New Roman"/>
              </a:rPr>
              <a:t>do</a:t>
            </a:r>
            <a:r>
              <a:rPr sz="2000" spc="3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B3B3B"/>
                </a:solidFill>
                <a:latin typeface="Times New Roman"/>
                <a:cs typeface="Times New Roman"/>
              </a:rPr>
              <a:t>you</a:t>
            </a:r>
            <a:r>
              <a:rPr sz="2000" spc="2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3B3B3B"/>
                </a:solidFill>
                <a:latin typeface="Times New Roman"/>
                <a:cs typeface="Times New Roman"/>
              </a:rPr>
              <a:t>get</a:t>
            </a:r>
            <a:r>
              <a:rPr sz="2000" spc="-1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85" dirty="0">
                <a:solidFill>
                  <a:srgbClr val="3B3B3B"/>
                </a:solidFill>
                <a:latin typeface="Times New Roman"/>
                <a:cs typeface="Times New Roman"/>
              </a:rPr>
              <a:t>in</a:t>
            </a:r>
            <a:r>
              <a:rPr sz="2000" spc="5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B3B3B"/>
                </a:solidFill>
                <a:latin typeface="Times New Roman"/>
                <a:cs typeface="Times New Roman"/>
              </a:rPr>
              <a:t>a</a:t>
            </a:r>
            <a:r>
              <a:rPr sz="2000" spc="4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3B3B3B"/>
                </a:solidFill>
                <a:latin typeface="Times New Roman"/>
                <a:cs typeface="Times New Roman"/>
              </a:rPr>
              <a:t>day?</a:t>
            </a:r>
            <a:r>
              <a:rPr sz="2000" spc="-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B3B3B"/>
                </a:solidFill>
                <a:latin typeface="Times New Roman"/>
                <a:cs typeface="Times New Roman"/>
              </a:rPr>
              <a:t>It</a:t>
            </a:r>
            <a:r>
              <a:rPr sz="2000" spc="-1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B3B3B"/>
                </a:solidFill>
                <a:latin typeface="Times New Roman"/>
                <a:cs typeface="Times New Roman"/>
              </a:rPr>
              <a:t>can</a:t>
            </a:r>
            <a:r>
              <a:rPr sz="2000" spc="2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B3B3B"/>
                </a:solidFill>
                <a:latin typeface="Times New Roman"/>
                <a:cs typeface="Times New Roman"/>
              </a:rPr>
              <a:t>be</a:t>
            </a:r>
            <a:r>
              <a:rPr sz="2000" spc="-2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B3B3B"/>
                </a:solidFill>
                <a:latin typeface="Times New Roman"/>
                <a:cs typeface="Times New Roman"/>
              </a:rPr>
              <a:t>any</a:t>
            </a:r>
            <a:r>
              <a:rPr sz="2000" spc="2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3B3B3B"/>
                </a:solidFill>
                <a:latin typeface="Times New Roman"/>
                <a:cs typeface="Times New Roman"/>
              </a:rPr>
              <a:t>number.</a:t>
            </a:r>
            <a:r>
              <a:rPr sz="2000" spc="-1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3B3B3B"/>
                </a:solidFill>
                <a:latin typeface="Times New Roman"/>
                <a:cs typeface="Times New Roman"/>
              </a:rPr>
              <a:t>Now, </a:t>
            </a:r>
            <a:r>
              <a:rPr sz="2000" spc="-484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3B3B3B"/>
                </a:solidFill>
                <a:latin typeface="Times New Roman"/>
                <a:cs typeface="Times New Roman"/>
              </a:rPr>
              <a:t>the</a:t>
            </a:r>
            <a:r>
              <a:rPr sz="2000" spc="-15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3B3B3B"/>
                </a:solidFill>
                <a:latin typeface="Times New Roman"/>
                <a:cs typeface="Times New Roman"/>
              </a:rPr>
              <a:t>entire</a:t>
            </a:r>
            <a:r>
              <a:rPr sz="2000" spc="-16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3B3B3B"/>
                </a:solidFill>
                <a:latin typeface="Times New Roman"/>
                <a:cs typeface="Times New Roman"/>
              </a:rPr>
              <a:t>number</a:t>
            </a:r>
            <a:r>
              <a:rPr sz="2000" spc="-18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B3B3B"/>
                </a:solidFill>
                <a:latin typeface="Times New Roman"/>
                <a:cs typeface="Times New Roman"/>
              </a:rPr>
              <a:t>of</a:t>
            </a:r>
            <a:r>
              <a:rPr sz="2000" spc="-5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B3B3B"/>
                </a:solidFill>
                <a:latin typeface="Times New Roman"/>
                <a:cs typeface="Times New Roman"/>
              </a:rPr>
              <a:t>calls</a:t>
            </a:r>
            <a:r>
              <a:rPr sz="2000" spc="-9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B3B3B"/>
                </a:solidFill>
                <a:latin typeface="Times New Roman"/>
                <a:cs typeface="Times New Roman"/>
              </a:rPr>
              <a:t>at</a:t>
            </a:r>
            <a:r>
              <a:rPr sz="2000" spc="-10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B3B3B"/>
                </a:solidFill>
                <a:latin typeface="Times New Roman"/>
                <a:cs typeface="Times New Roman"/>
              </a:rPr>
              <a:t>a</a:t>
            </a:r>
            <a:r>
              <a:rPr sz="2000" spc="-6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B3B3B"/>
                </a:solidFill>
                <a:latin typeface="Times New Roman"/>
                <a:cs typeface="Times New Roman"/>
              </a:rPr>
              <a:t>call</a:t>
            </a:r>
            <a:r>
              <a:rPr sz="2000" spc="-55" dirty="0">
                <a:solidFill>
                  <a:srgbClr val="3B3B3B"/>
                </a:solidFill>
                <a:latin typeface="Times New Roman"/>
                <a:cs typeface="Times New Roman"/>
              </a:rPr>
              <a:t> center</a:t>
            </a:r>
            <a:r>
              <a:rPr sz="2000" spc="-17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B3B3B"/>
                </a:solidFill>
                <a:latin typeface="Times New Roman"/>
                <a:cs typeface="Times New Roman"/>
              </a:rPr>
              <a:t>in</a:t>
            </a:r>
            <a:r>
              <a:rPr sz="2000" spc="36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B3B3B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B3B3B"/>
                </a:solidFill>
                <a:latin typeface="Times New Roman"/>
                <a:cs typeface="Times New Roman"/>
              </a:rPr>
              <a:t>day</a:t>
            </a:r>
            <a:r>
              <a:rPr sz="2000" spc="-35" dirty="0">
                <a:solidFill>
                  <a:srgbClr val="3B3B3B"/>
                </a:solidFill>
                <a:latin typeface="Times New Roman"/>
                <a:cs typeface="Times New Roman"/>
              </a:rPr>
              <a:t> is</a:t>
            </a:r>
            <a:r>
              <a:rPr sz="2000" spc="-4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3B3B3B"/>
                </a:solidFill>
                <a:latin typeface="Times New Roman"/>
                <a:cs typeface="Times New Roman"/>
              </a:rPr>
              <a:t>modeled</a:t>
            </a:r>
            <a:r>
              <a:rPr sz="200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B3B3B"/>
                </a:solidFill>
                <a:latin typeface="Times New Roman"/>
                <a:cs typeface="Times New Roman"/>
              </a:rPr>
              <a:t>by</a:t>
            </a:r>
            <a:r>
              <a:rPr sz="2000" spc="-2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3B3B3B"/>
                </a:solidFill>
                <a:latin typeface="Times New Roman"/>
                <a:cs typeface="Times New Roman"/>
              </a:rPr>
              <a:t>Poisson</a:t>
            </a:r>
            <a:r>
              <a:rPr sz="2000" spc="-55" dirty="0">
                <a:solidFill>
                  <a:srgbClr val="3B3B3B"/>
                </a:solidFill>
                <a:latin typeface="Times New Roman"/>
                <a:cs typeface="Times New Roman"/>
              </a:rPr>
              <a:t> distribution.</a:t>
            </a:r>
            <a:r>
              <a:rPr sz="2000" spc="-6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B3B3B"/>
                </a:solidFill>
                <a:latin typeface="Times New Roman"/>
                <a:cs typeface="Times New Roman"/>
              </a:rPr>
              <a:t>Some</a:t>
            </a:r>
            <a:r>
              <a:rPr sz="2000" spc="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3B3B3B"/>
                </a:solidFill>
                <a:latin typeface="Times New Roman"/>
                <a:cs typeface="Times New Roman"/>
              </a:rPr>
              <a:t>more</a:t>
            </a:r>
            <a:r>
              <a:rPr sz="2000" spc="-45" dirty="0">
                <a:solidFill>
                  <a:srgbClr val="3B3B3B"/>
                </a:solidFill>
                <a:latin typeface="Times New Roman"/>
                <a:cs typeface="Times New Roman"/>
              </a:rPr>
              <a:t> examples</a:t>
            </a:r>
            <a:r>
              <a:rPr sz="2000" spc="-1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3B3B3B"/>
                </a:solidFill>
                <a:latin typeface="Times New Roman"/>
                <a:cs typeface="Times New Roman"/>
              </a:rPr>
              <a:t>are</a:t>
            </a:r>
            <a:endParaRPr sz="2000" dirty="0">
              <a:latin typeface="Times New Roman"/>
              <a:cs typeface="Times New Roman"/>
            </a:endParaRPr>
          </a:p>
          <a:p>
            <a:pPr marL="641985" marR="4641850">
              <a:lnSpc>
                <a:spcPct val="191500"/>
              </a:lnSpc>
              <a:spcBef>
                <a:spcPts val="805"/>
              </a:spcBef>
            </a:pPr>
            <a:r>
              <a:rPr sz="2000" spc="-15" dirty="0">
                <a:solidFill>
                  <a:srgbClr val="8A355A"/>
                </a:solidFill>
                <a:latin typeface="Times New Roman"/>
                <a:cs typeface="Times New Roman"/>
              </a:rPr>
              <a:t>The</a:t>
            </a:r>
            <a:r>
              <a:rPr sz="2000" spc="-50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8A355A"/>
                </a:solidFill>
                <a:latin typeface="Times New Roman"/>
                <a:cs typeface="Times New Roman"/>
              </a:rPr>
              <a:t>number</a:t>
            </a:r>
            <a:r>
              <a:rPr sz="2000" spc="-170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8A355A"/>
                </a:solidFill>
                <a:latin typeface="Times New Roman"/>
                <a:cs typeface="Times New Roman"/>
              </a:rPr>
              <a:t>of</a:t>
            </a:r>
            <a:r>
              <a:rPr sz="2000" spc="-50" dirty="0">
                <a:solidFill>
                  <a:srgbClr val="8A355A"/>
                </a:solidFill>
                <a:latin typeface="Times New Roman"/>
                <a:cs typeface="Times New Roman"/>
              </a:rPr>
              <a:t> emergency</a:t>
            </a:r>
            <a:r>
              <a:rPr sz="2000" spc="-95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8A355A"/>
                </a:solidFill>
                <a:latin typeface="Times New Roman"/>
                <a:cs typeface="Times New Roman"/>
              </a:rPr>
              <a:t>calls</a:t>
            </a:r>
            <a:r>
              <a:rPr sz="2000" spc="-100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8A355A"/>
                </a:solidFill>
                <a:latin typeface="Times New Roman"/>
                <a:cs typeface="Times New Roman"/>
              </a:rPr>
              <a:t>recorded</a:t>
            </a:r>
            <a:r>
              <a:rPr sz="2000" spc="-130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8A355A"/>
                </a:solidFill>
                <a:latin typeface="Times New Roman"/>
                <a:cs typeface="Times New Roman"/>
              </a:rPr>
              <a:t>at</a:t>
            </a:r>
            <a:r>
              <a:rPr sz="2000" spc="-114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A355A"/>
                </a:solidFill>
                <a:latin typeface="Times New Roman"/>
                <a:cs typeface="Times New Roman"/>
              </a:rPr>
              <a:t>a</a:t>
            </a:r>
            <a:r>
              <a:rPr sz="2000" spc="-45" dirty="0">
                <a:solidFill>
                  <a:srgbClr val="8A355A"/>
                </a:solidFill>
                <a:latin typeface="Times New Roman"/>
                <a:cs typeface="Times New Roman"/>
              </a:rPr>
              <a:t> hospital</a:t>
            </a:r>
            <a:r>
              <a:rPr sz="2000" spc="-110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8A355A"/>
                </a:solidFill>
                <a:latin typeface="Times New Roman"/>
                <a:cs typeface="Times New Roman"/>
              </a:rPr>
              <a:t>in</a:t>
            </a:r>
            <a:r>
              <a:rPr sz="2000" spc="-90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A355A"/>
                </a:solidFill>
                <a:latin typeface="Times New Roman"/>
                <a:cs typeface="Times New Roman"/>
              </a:rPr>
              <a:t>a</a:t>
            </a:r>
            <a:r>
              <a:rPr sz="2000" spc="300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8A355A"/>
                </a:solidFill>
                <a:latin typeface="Times New Roman"/>
                <a:cs typeface="Times New Roman"/>
              </a:rPr>
              <a:t>day. </a:t>
            </a:r>
            <a:r>
              <a:rPr sz="2000" spc="-484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8A355A"/>
                </a:solidFill>
                <a:latin typeface="Times New Roman"/>
                <a:cs typeface="Times New Roman"/>
              </a:rPr>
              <a:t>The</a:t>
            </a:r>
            <a:r>
              <a:rPr sz="2000" spc="-50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8A355A"/>
                </a:solidFill>
                <a:latin typeface="Times New Roman"/>
                <a:cs typeface="Times New Roman"/>
              </a:rPr>
              <a:t>number</a:t>
            </a:r>
            <a:r>
              <a:rPr sz="2000" spc="-175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8A355A"/>
                </a:solidFill>
                <a:latin typeface="Times New Roman"/>
                <a:cs typeface="Times New Roman"/>
              </a:rPr>
              <a:t>of</a:t>
            </a:r>
            <a:r>
              <a:rPr sz="2000" spc="-55" dirty="0">
                <a:solidFill>
                  <a:srgbClr val="8A355A"/>
                </a:solidFill>
                <a:latin typeface="Times New Roman"/>
                <a:cs typeface="Times New Roman"/>
              </a:rPr>
              <a:t> thefts</a:t>
            </a:r>
            <a:r>
              <a:rPr sz="2000" spc="-185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8A355A"/>
                </a:solidFill>
                <a:latin typeface="Times New Roman"/>
                <a:cs typeface="Times New Roman"/>
              </a:rPr>
              <a:t>reported</a:t>
            </a:r>
            <a:r>
              <a:rPr sz="2000" spc="-135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8A355A"/>
                </a:solidFill>
                <a:latin typeface="Times New Roman"/>
                <a:cs typeface="Times New Roman"/>
              </a:rPr>
              <a:t>in</a:t>
            </a:r>
            <a:r>
              <a:rPr sz="2000" spc="-100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8A355A"/>
                </a:solidFill>
                <a:latin typeface="Times New Roman"/>
                <a:cs typeface="Times New Roman"/>
              </a:rPr>
              <a:t>an</a:t>
            </a:r>
            <a:r>
              <a:rPr sz="2000" spc="-100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8A355A"/>
                </a:solidFill>
                <a:latin typeface="Times New Roman"/>
                <a:cs typeface="Times New Roman"/>
              </a:rPr>
              <a:t>area</a:t>
            </a:r>
            <a:r>
              <a:rPr sz="2000" spc="-114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8A355A"/>
                </a:solidFill>
                <a:latin typeface="Times New Roman"/>
                <a:cs typeface="Times New Roman"/>
              </a:rPr>
              <a:t>on</a:t>
            </a:r>
            <a:r>
              <a:rPr sz="2000" spc="-90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A355A"/>
                </a:solidFill>
                <a:latin typeface="Times New Roman"/>
                <a:cs typeface="Times New Roman"/>
              </a:rPr>
              <a:t>a</a:t>
            </a:r>
            <a:r>
              <a:rPr sz="2000" spc="-85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8A355A"/>
                </a:solidFill>
                <a:latin typeface="Times New Roman"/>
                <a:cs typeface="Times New Roman"/>
              </a:rPr>
              <a:t>day.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641985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rgbClr val="8A355A"/>
                </a:solidFill>
                <a:latin typeface="Times New Roman"/>
                <a:cs typeface="Times New Roman"/>
              </a:rPr>
              <a:t>The</a:t>
            </a:r>
            <a:r>
              <a:rPr sz="2000" spc="-45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8A355A"/>
                </a:solidFill>
                <a:latin typeface="Times New Roman"/>
                <a:cs typeface="Times New Roman"/>
              </a:rPr>
              <a:t>number</a:t>
            </a:r>
            <a:r>
              <a:rPr sz="2000" spc="-180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8A355A"/>
                </a:solidFill>
                <a:latin typeface="Times New Roman"/>
                <a:cs typeface="Times New Roman"/>
              </a:rPr>
              <a:t>of</a:t>
            </a:r>
            <a:r>
              <a:rPr sz="2000" spc="-55" dirty="0">
                <a:solidFill>
                  <a:srgbClr val="8A355A"/>
                </a:solidFill>
                <a:latin typeface="Times New Roman"/>
                <a:cs typeface="Times New Roman"/>
              </a:rPr>
              <a:t> customers</a:t>
            </a:r>
            <a:r>
              <a:rPr sz="2000" spc="-110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8A355A"/>
                </a:solidFill>
                <a:latin typeface="Times New Roman"/>
                <a:cs typeface="Times New Roman"/>
              </a:rPr>
              <a:t>arriving</a:t>
            </a:r>
            <a:r>
              <a:rPr sz="2000" spc="-140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8A355A"/>
                </a:solidFill>
                <a:latin typeface="Times New Roman"/>
                <a:cs typeface="Times New Roman"/>
              </a:rPr>
              <a:t>at</a:t>
            </a:r>
            <a:r>
              <a:rPr sz="2000" spc="-110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A355A"/>
                </a:solidFill>
                <a:latin typeface="Times New Roman"/>
                <a:cs typeface="Times New Roman"/>
              </a:rPr>
              <a:t>a</a:t>
            </a:r>
            <a:r>
              <a:rPr sz="2000" spc="-60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8A355A"/>
                </a:solidFill>
                <a:latin typeface="Times New Roman"/>
                <a:cs typeface="Times New Roman"/>
              </a:rPr>
              <a:t>salon</a:t>
            </a:r>
            <a:r>
              <a:rPr sz="2000" spc="-120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8A355A"/>
                </a:solidFill>
                <a:latin typeface="Times New Roman"/>
                <a:cs typeface="Times New Roman"/>
              </a:rPr>
              <a:t>in</a:t>
            </a:r>
            <a:r>
              <a:rPr sz="2000" spc="-90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8A355A"/>
                </a:solidFill>
                <a:latin typeface="Times New Roman"/>
                <a:cs typeface="Times New Roman"/>
              </a:rPr>
              <a:t>an</a:t>
            </a:r>
            <a:r>
              <a:rPr sz="2000" spc="185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8A355A"/>
                </a:solidFill>
                <a:latin typeface="Times New Roman"/>
                <a:cs typeface="Times New Roman"/>
              </a:rPr>
              <a:t>hour.</a:t>
            </a:r>
            <a:endParaRPr sz="2000" dirty="0">
              <a:latin typeface="Times New Roman"/>
              <a:cs typeface="Times New Roman"/>
            </a:endParaRPr>
          </a:p>
          <a:p>
            <a:pPr marL="641985" marR="5405755">
              <a:lnSpc>
                <a:spcPct val="191500"/>
              </a:lnSpc>
            </a:pPr>
            <a:r>
              <a:rPr sz="2000" spc="-15" dirty="0">
                <a:solidFill>
                  <a:srgbClr val="8A355A"/>
                </a:solidFill>
                <a:latin typeface="Times New Roman"/>
                <a:cs typeface="Times New Roman"/>
              </a:rPr>
              <a:t>The </a:t>
            </a:r>
            <a:r>
              <a:rPr sz="2000" spc="-65" dirty="0">
                <a:solidFill>
                  <a:srgbClr val="8A355A"/>
                </a:solidFill>
                <a:latin typeface="Times New Roman"/>
                <a:cs typeface="Times New Roman"/>
              </a:rPr>
              <a:t>number </a:t>
            </a:r>
            <a:r>
              <a:rPr sz="2000" spc="-10" dirty="0">
                <a:solidFill>
                  <a:srgbClr val="8A355A"/>
                </a:solidFill>
                <a:latin typeface="Times New Roman"/>
                <a:cs typeface="Times New Roman"/>
              </a:rPr>
              <a:t>of </a:t>
            </a:r>
            <a:r>
              <a:rPr sz="2000" spc="-45" dirty="0">
                <a:solidFill>
                  <a:srgbClr val="8A355A"/>
                </a:solidFill>
                <a:latin typeface="Times New Roman"/>
                <a:cs typeface="Times New Roman"/>
              </a:rPr>
              <a:t>suicides reported </a:t>
            </a:r>
            <a:r>
              <a:rPr sz="2000" spc="-30" dirty="0">
                <a:solidFill>
                  <a:srgbClr val="8A355A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8A355A"/>
                </a:solidFill>
                <a:latin typeface="Times New Roman"/>
                <a:cs typeface="Times New Roman"/>
              </a:rPr>
              <a:t>a </a:t>
            </a:r>
            <a:r>
              <a:rPr sz="2000" spc="-45" dirty="0">
                <a:solidFill>
                  <a:srgbClr val="8A355A"/>
                </a:solidFill>
                <a:latin typeface="Times New Roman"/>
                <a:cs typeface="Times New Roman"/>
              </a:rPr>
              <a:t>particular </a:t>
            </a:r>
            <a:r>
              <a:rPr sz="2000" spc="-80" dirty="0">
                <a:solidFill>
                  <a:srgbClr val="8A355A"/>
                </a:solidFill>
                <a:latin typeface="Times New Roman"/>
                <a:cs typeface="Times New Roman"/>
              </a:rPr>
              <a:t>city. </a:t>
            </a:r>
            <a:r>
              <a:rPr sz="2000" spc="-75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8A355A"/>
                </a:solidFill>
                <a:latin typeface="Times New Roman"/>
                <a:cs typeface="Times New Roman"/>
              </a:rPr>
              <a:t>The</a:t>
            </a:r>
            <a:r>
              <a:rPr sz="2000" spc="-50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8A355A"/>
                </a:solidFill>
                <a:latin typeface="Times New Roman"/>
                <a:cs typeface="Times New Roman"/>
              </a:rPr>
              <a:t>number</a:t>
            </a:r>
            <a:r>
              <a:rPr sz="2000" spc="-170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8A355A"/>
                </a:solidFill>
                <a:latin typeface="Times New Roman"/>
                <a:cs typeface="Times New Roman"/>
              </a:rPr>
              <a:t>of</a:t>
            </a:r>
            <a:r>
              <a:rPr sz="2000" spc="-50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8A355A"/>
                </a:solidFill>
                <a:latin typeface="Times New Roman"/>
                <a:cs typeface="Times New Roman"/>
              </a:rPr>
              <a:t>printing</a:t>
            </a:r>
            <a:r>
              <a:rPr sz="2000" spc="-170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8A355A"/>
                </a:solidFill>
                <a:latin typeface="Times New Roman"/>
                <a:cs typeface="Times New Roman"/>
              </a:rPr>
              <a:t>errors</a:t>
            </a:r>
            <a:r>
              <a:rPr sz="2000" spc="-160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8A355A"/>
                </a:solidFill>
                <a:latin typeface="Times New Roman"/>
                <a:cs typeface="Times New Roman"/>
              </a:rPr>
              <a:t>at</a:t>
            </a:r>
            <a:r>
              <a:rPr sz="2000" spc="-110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8A355A"/>
                </a:solidFill>
                <a:latin typeface="Times New Roman"/>
                <a:cs typeface="Times New Roman"/>
              </a:rPr>
              <a:t>each</a:t>
            </a:r>
            <a:r>
              <a:rPr sz="2000" spc="-70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8A355A"/>
                </a:solidFill>
                <a:latin typeface="Times New Roman"/>
                <a:cs typeface="Times New Roman"/>
              </a:rPr>
              <a:t>page</a:t>
            </a:r>
            <a:r>
              <a:rPr sz="2000" spc="-125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8A355A"/>
                </a:solidFill>
                <a:latin typeface="Times New Roman"/>
                <a:cs typeface="Times New Roman"/>
              </a:rPr>
              <a:t>of</a:t>
            </a:r>
            <a:r>
              <a:rPr sz="2000" spc="-35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8A355A"/>
                </a:solidFill>
                <a:latin typeface="Times New Roman"/>
                <a:cs typeface="Times New Roman"/>
              </a:rPr>
              <a:t>the</a:t>
            </a:r>
            <a:r>
              <a:rPr sz="2000" spc="-315" dirty="0">
                <a:solidFill>
                  <a:srgbClr val="8A355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8A355A"/>
                </a:solidFill>
                <a:latin typeface="Times New Roman"/>
                <a:cs typeface="Times New Roman"/>
              </a:rPr>
              <a:t>book.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318770" marR="414020">
              <a:lnSpc>
                <a:spcPct val="150000"/>
              </a:lnSpc>
            </a:pPr>
            <a:r>
              <a:rPr sz="2000" spc="-45" dirty="0">
                <a:solidFill>
                  <a:srgbClr val="3B3B3B"/>
                </a:solidFill>
                <a:latin typeface="Times New Roman"/>
                <a:cs typeface="Times New Roman"/>
              </a:rPr>
              <a:t>Poisson</a:t>
            </a:r>
            <a:r>
              <a:rPr sz="2000" spc="-10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3B3B3B"/>
                </a:solidFill>
                <a:latin typeface="Times New Roman"/>
                <a:cs typeface="Times New Roman"/>
              </a:rPr>
              <a:t>Distribution</a:t>
            </a:r>
            <a:r>
              <a:rPr sz="2000" spc="-9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B3B3B"/>
                </a:solidFill>
                <a:latin typeface="Times New Roman"/>
                <a:cs typeface="Times New Roman"/>
              </a:rPr>
              <a:t>is</a:t>
            </a:r>
            <a:r>
              <a:rPr sz="2000" spc="-9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3B3B3B"/>
                </a:solidFill>
                <a:latin typeface="Times New Roman"/>
                <a:cs typeface="Times New Roman"/>
              </a:rPr>
              <a:t>applicable</a:t>
            </a:r>
            <a:r>
              <a:rPr sz="2000" spc="-8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B3B3B"/>
                </a:solidFill>
                <a:latin typeface="Times New Roman"/>
                <a:cs typeface="Times New Roman"/>
              </a:rPr>
              <a:t>in</a:t>
            </a:r>
            <a:r>
              <a:rPr sz="2000" spc="-10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3B3B3B"/>
                </a:solidFill>
                <a:latin typeface="Times New Roman"/>
                <a:cs typeface="Times New Roman"/>
              </a:rPr>
              <a:t>situations</a:t>
            </a:r>
            <a:r>
              <a:rPr sz="2000" spc="-9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3B3B3B"/>
                </a:solidFill>
                <a:latin typeface="Times New Roman"/>
                <a:cs typeface="Times New Roman"/>
              </a:rPr>
              <a:t>where</a:t>
            </a:r>
            <a:r>
              <a:rPr sz="2000" spc="-10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3B3B3B"/>
                </a:solidFill>
                <a:latin typeface="Times New Roman"/>
                <a:cs typeface="Times New Roman"/>
              </a:rPr>
              <a:t>events</a:t>
            </a:r>
            <a:r>
              <a:rPr sz="2000" spc="-16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B3B3B"/>
                </a:solidFill>
                <a:latin typeface="Times New Roman"/>
                <a:cs typeface="Times New Roman"/>
              </a:rPr>
              <a:t>occur</a:t>
            </a:r>
            <a:r>
              <a:rPr sz="2000" spc="-114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B3B3B"/>
                </a:solidFill>
                <a:latin typeface="Times New Roman"/>
                <a:cs typeface="Times New Roman"/>
              </a:rPr>
              <a:t>at</a:t>
            </a:r>
            <a:r>
              <a:rPr sz="2000" spc="-10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3B3B3B"/>
                </a:solidFill>
                <a:latin typeface="Times New Roman"/>
                <a:cs typeface="Times New Roman"/>
              </a:rPr>
              <a:t>random</a:t>
            </a:r>
            <a:r>
              <a:rPr sz="2000" spc="32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3B3B3B"/>
                </a:solidFill>
                <a:latin typeface="Times New Roman"/>
                <a:cs typeface="Times New Roman"/>
              </a:rPr>
              <a:t>points</a:t>
            </a:r>
            <a:r>
              <a:rPr sz="2000" spc="-11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B3B3B"/>
                </a:solidFill>
                <a:latin typeface="Times New Roman"/>
                <a:cs typeface="Times New Roman"/>
              </a:rPr>
              <a:t>of</a:t>
            </a:r>
            <a:r>
              <a:rPr sz="2000" spc="-5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3B3B3B"/>
                </a:solidFill>
                <a:latin typeface="Times New Roman"/>
                <a:cs typeface="Times New Roman"/>
              </a:rPr>
              <a:t>time</a:t>
            </a:r>
            <a:r>
              <a:rPr sz="2000" spc="-7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3B3B3B"/>
                </a:solidFill>
                <a:latin typeface="Times New Roman"/>
                <a:cs typeface="Times New Roman"/>
              </a:rPr>
              <a:t>and</a:t>
            </a:r>
            <a:r>
              <a:rPr sz="2000" spc="-12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3B3B3B"/>
                </a:solidFill>
                <a:latin typeface="Times New Roman"/>
                <a:cs typeface="Times New Roman"/>
              </a:rPr>
              <a:t>space</a:t>
            </a:r>
            <a:r>
              <a:rPr sz="2000" spc="-114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3B3B3B"/>
                </a:solidFill>
                <a:latin typeface="Times New Roman"/>
                <a:cs typeface="Times New Roman"/>
              </a:rPr>
              <a:t>wherein </a:t>
            </a:r>
            <a:r>
              <a:rPr sz="2000" spc="-484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3B3B3B"/>
                </a:solidFill>
                <a:latin typeface="Times New Roman"/>
                <a:cs typeface="Times New Roman"/>
              </a:rPr>
              <a:t>ou</a:t>
            </a:r>
            <a:r>
              <a:rPr sz="2000" dirty="0">
                <a:solidFill>
                  <a:srgbClr val="3B3B3B"/>
                </a:solidFill>
                <a:latin typeface="Times New Roman"/>
                <a:cs typeface="Times New Roman"/>
              </a:rPr>
              <a:t>r</a:t>
            </a:r>
            <a:r>
              <a:rPr sz="2000" spc="-12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3B3B3B"/>
                </a:solidFill>
                <a:latin typeface="Times New Roman"/>
                <a:cs typeface="Times New Roman"/>
              </a:rPr>
              <a:t>i</a:t>
            </a:r>
            <a:r>
              <a:rPr sz="2000" spc="-70" dirty="0">
                <a:solidFill>
                  <a:srgbClr val="3B3B3B"/>
                </a:solidFill>
                <a:latin typeface="Times New Roman"/>
                <a:cs typeface="Times New Roman"/>
              </a:rPr>
              <a:t>n</a:t>
            </a:r>
            <a:r>
              <a:rPr sz="2000" spc="-80" dirty="0">
                <a:solidFill>
                  <a:srgbClr val="3B3B3B"/>
                </a:solidFill>
                <a:latin typeface="Times New Roman"/>
                <a:cs typeface="Times New Roman"/>
              </a:rPr>
              <a:t>t</a:t>
            </a:r>
            <a:r>
              <a:rPr sz="2000" spc="-75" dirty="0">
                <a:solidFill>
                  <a:srgbClr val="3B3B3B"/>
                </a:solidFill>
                <a:latin typeface="Times New Roman"/>
                <a:cs typeface="Times New Roman"/>
              </a:rPr>
              <a:t>e</a:t>
            </a:r>
            <a:r>
              <a:rPr sz="2000" spc="-70" dirty="0">
                <a:solidFill>
                  <a:srgbClr val="3B3B3B"/>
                </a:solidFill>
                <a:latin typeface="Times New Roman"/>
                <a:cs typeface="Times New Roman"/>
              </a:rPr>
              <a:t>r</a:t>
            </a:r>
            <a:r>
              <a:rPr sz="2000" spc="-75" dirty="0">
                <a:solidFill>
                  <a:srgbClr val="3B3B3B"/>
                </a:solidFill>
                <a:latin typeface="Times New Roman"/>
                <a:cs typeface="Times New Roman"/>
              </a:rPr>
              <a:t>es</a:t>
            </a:r>
            <a:r>
              <a:rPr sz="2000" dirty="0">
                <a:solidFill>
                  <a:srgbClr val="3B3B3B"/>
                </a:solidFill>
                <a:latin typeface="Times New Roman"/>
                <a:cs typeface="Times New Roman"/>
              </a:rPr>
              <a:t>t</a:t>
            </a:r>
            <a:r>
              <a:rPr sz="2000" spc="-16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3B3B3B"/>
                </a:solidFill>
                <a:latin typeface="Times New Roman"/>
                <a:cs typeface="Times New Roman"/>
              </a:rPr>
              <a:t>li</a:t>
            </a:r>
            <a:r>
              <a:rPr sz="2000" spc="-50" dirty="0">
                <a:solidFill>
                  <a:srgbClr val="3B3B3B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3B3B3B"/>
                </a:solidFill>
                <a:latin typeface="Times New Roman"/>
                <a:cs typeface="Times New Roman"/>
              </a:rPr>
              <a:t>s</a:t>
            </a:r>
            <a:r>
              <a:rPr sz="2000" spc="-9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B3B3B"/>
                </a:solidFill>
                <a:latin typeface="Times New Roman"/>
                <a:cs typeface="Times New Roman"/>
              </a:rPr>
              <a:t>on</a:t>
            </a:r>
            <a:r>
              <a:rPr sz="2000" spc="-30" dirty="0">
                <a:solidFill>
                  <a:srgbClr val="3B3B3B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3B3B3B"/>
                </a:solidFill>
                <a:latin typeface="Times New Roman"/>
                <a:cs typeface="Times New Roman"/>
              </a:rPr>
              <a:t>y</a:t>
            </a:r>
            <a:r>
              <a:rPr sz="2000" spc="-7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3B3B3B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3B3B3B"/>
                </a:solidFill>
                <a:latin typeface="Times New Roman"/>
                <a:cs typeface="Times New Roman"/>
              </a:rPr>
              <a:t>n</a:t>
            </a:r>
            <a:r>
              <a:rPr sz="2000" spc="-11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3B3B3B"/>
                </a:solidFill>
                <a:latin typeface="Times New Roman"/>
                <a:cs typeface="Times New Roman"/>
              </a:rPr>
              <a:t>t</a:t>
            </a:r>
            <a:r>
              <a:rPr sz="2000" spc="-55" dirty="0">
                <a:solidFill>
                  <a:srgbClr val="3B3B3B"/>
                </a:solidFill>
                <a:latin typeface="Times New Roman"/>
                <a:cs typeface="Times New Roman"/>
              </a:rPr>
              <a:t>h</a:t>
            </a:r>
            <a:r>
              <a:rPr sz="2000" dirty="0">
                <a:solidFill>
                  <a:srgbClr val="3B3B3B"/>
                </a:solidFill>
                <a:latin typeface="Times New Roman"/>
                <a:cs typeface="Times New Roman"/>
              </a:rPr>
              <a:t>e</a:t>
            </a:r>
            <a:r>
              <a:rPr sz="2000" spc="-13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3B3B3B"/>
                </a:solidFill>
                <a:latin typeface="Times New Roman"/>
                <a:cs typeface="Times New Roman"/>
              </a:rPr>
              <a:t>nu</a:t>
            </a:r>
            <a:r>
              <a:rPr sz="2000" spc="-95" dirty="0">
                <a:solidFill>
                  <a:srgbClr val="3B3B3B"/>
                </a:solidFill>
                <a:latin typeface="Times New Roman"/>
                <a:cs typeface="Times New Roman"/>
              </a:rPr>
              <a:t>m</a:t>
            </a:r>
            <a:r>
              <a:rPr sz="2000" spc="-70" dirty="0">
                <a:solidFill>
                  <a:srgbClr val="3B3B3B"/>
                </a:solidFill>
                <a:latin typeface="Times New Roman"/>
                <a:cs typeface="Times New Roman"/>
              </a:rPr>
              <a:t>b</a:t>
            </a:r>
            <a:r>
              <a:rPr sz="2000" spc="-75" dirty="0">
                <a:solidFill>
                  <a:srgbClr val="3B3B3B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3B3B3B"/>
                </a:solidFill>
                <a:latin typeface="Times New Roman"/>
                <a:cs typeface="Times New Roman"/>
              </a:rPr>
              <a:t>r</a:t>
            </a:r>
            <a:r>
              <a:rPr sz="2000" spc="-18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B3B3B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3B3B3B"/>
                </a:solidFill>
                <a:latin typeface="Times New Roman"/>
                <a:cs typeface="Times New Roman"/>
              </a:rPr>
              <a:t>f </a:t>
            </a:r>
            <a:r>
              <a:rPr sz="2000" spc="-7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3B3B3B"/>
                </a:solidFill>
                <a:latin typeface="Times New Roman"/>
                <a:cs typeface="Times New Roman"/>
              </a:rPr>
              <a:t>o</a:t>
            </a:r>
            <a:r>
              <a:rPr sz="2000" spc="-50" dirty="0">
                <a:solidFill>
                  <a:srgbClr val="3B3B3B"/>
                </a:solidFill>
                <a:latin typeface="Times New Roman"/>
                <a:cs typeface="Times New Roman"/>
              </a:rPr>
              <a:t>cc</a:t>
            </a:r>
            <a:r>
              <a:rPr sz="2000" spc="-45" dirty="0">
                <a:solidFill>
                  <a:srgbClr val="3B3B3B"/>
                </a:solidFill>
                <a:latin typeface="Times New Roman"/>
                <a:cs typeface="Times New Roman"/>
              </a:rPr>
              <a:t>ur</a:t>
            </a:r>
            <a:r>
              <a:rPr sz="2000" spc="-60" dirty="0">
                <a:solidFill>
                  <a:srgbClr val="3B3B3B"/>
                </a:solidFill>
                <a:latin typeface="Times New Roman"/>
                <a:cs typeface="Times New Roman"/>
              </a:rPr>
              <a:t>r</a:t>
            </a:r>
            <a:r>
              <a:rPr sz="2000" spc="-50" dirty="0">
                <a:solidFill>
                  <a:srgbClr val="3B3B3B"/>
                </a:solidFill>
                <a:latin typeface="Times New Roman"/>
                <a:cs typeface="Times New Roman"/>
              </a:rPr>
              <a:t>e</a:t>
            </a:r>
            <a:r>
              <a:rPr sz="2000" spc="-55" dirty="0">
                <a:solidFill>
                  <a:srgbClr val="3B3B3B"/>
                </a:solidFill>
                <a:latin typeface="Times New Roman"/>
                <a:cs typeface="Times New Roman"/>
              </a:rPr>
              <a:t>n</a:t>
            </a:r>
            <a:r>
              <a:rPr sz="2000" spc="-50" dirty="0">
                <a:solidFill>
                  <a:srgbClr val="3B3B3B"/>
                </a:solidFill>
                <a:latin typeface="Times New Roman"/>
                <a:cs typeface="Times New Roman"/>
              </a:rPr>
              <a:t>ce</a:t>
            </a:r>
            <a:r>
              <a:rPr sz="2000" dirty="0">
                <a:solidFill>
                  <a:srgbClr val="3B3B3B"/>
                </a:solidFill>
                <a:latin typeface="Times New Roman"/>
                <a:cs typeface="Times New Roman"/>
              </a:rPr>
              <a:t>s</a:t>
            </a:r>
            <a:r>
              <a:rPr sz="2000" spc="-13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B3B3B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3B3B3B"/>
                </a:solidFill>
                <a:latin typeface="Times New Roman"/>
                <a:cs typeface="Times New Roman"/>
              </a:rPr>
              <a:t>f</a:t>
            </a:r>
            <a:r>
              <a:rPr sz="2000" spc="-5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3B3B3B"/>
                </a:solidFill>
                <a:latin typeface="Times New Roman"/>
                <a:cs typeface="Times New Roman"/>
              </a:rPr>
              <a:t>t</a:t>
            </a:r>
            <a:r>
              <a:rPr sz="2000" spc="-55" dirty="0">
                <a:solidFill>
                  <a:srgbClr val="3B3B3B"/>
                </a:solidFill>
                <a:latin typeface="Times New Roman"/>
                <a:cs typeface="Times New Roman"/>
              </a:rPr>
              <a:t>h</a:t>
            </a:r>
            <a:r>
              <a:rPr sz="2000" dirty="0">
                <a:solidFill>
                  <a:srgbClr val="3B3B3B"/>
                </a:solidFill>
                <a:latin typeface="Times New Roman"/>
                <a:cs typeface="Times New Roman"/>
              </a:rPr>
              <a:t>e</a:t>
            </a:r>
            <a:r>
              <a:rPr sz="2000" spc="-17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3B3B3B"/>
                </a:solidFill>
                <a:latin typeface="Times New Roman"/>
                <a:cs typeface="Times New Roman"/>
              </a:rPr>
              <a:t>e</a:t>
            </a:r>
            <a:r>
              <a:rPr sz="2000" spc="-45" dirty="0">
                <a:solidFill>
                  <a:srgbClr val="3B3B3B"/>
                </a:solidFill>
                <a:latin typeface="Times New Roman"/>
                <a:cs typeface="Times New Roman"/>
              </a:rPr>
              <a:t>v</a:t>
            </a:r>
            <a:r>
              <a:rPr sz="2000" spc="-50" dirty="0">
                <a:solidFill>
                  <a:srgbClr val="3B3B3B"/>
                </a:solidFill>
                <a:latin typeface="Times New Roman"/>
                <a:cs typeface="Times New Roman"/>
              </a:rPr>
              <a:t>e</a:t>
            </a:r>
            <a:r>
              <a:rPr sz="2000" spc="-45" dirty="0">
                <a:solidFill>
                  <a:srgbClr val="3B3B3B"/>
                </a:solidFill>
                <a:latin typeface="Times New Roman"/>
                <a:cs typeface="Times New Roman"/>
              </a:rPr>
              <a:t>n</a:t>
            </a:r>
            <a:r>
              <a:rPr sz="2000" spc="-55" dirty="0">
                <a:solidFill>
                  <a:srgbClr val="3B3B3B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B3B3B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69291"/>
            <a:ext cx="10965611" cy="37200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9794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Case</a:t>
            </a:r>
            <a:r>
              <a:rPr spc="-55" dirty="0"/>
              <a:t> </a:t>
            </a:r>
            <a:r>
              <a:rPr spc="-5" dirty="0"/>
              <a:t>Study</a:t>
            </a:r>
            <a:r>
              <a:rPr spc="-60" dirty="0"/>
              <a:t> </a:t>
            </a:r>
            <a:r>
              <a:rPr dirty="0"/>
              <a:t>1</a:t>
            </a:r>
          </a:p>
          <a:p>
            <a:pPr marL="12700" marR="5080">
              <a:lnSpc>
                <a:spcPct val="150100"/>
              </a:lnSpc>
              <a:spcBef>
                <a:spcPts val="265"/>
              </a:spcBef>
            </a:pPr>
            <a:r>
              <a:rPr lang="en-IN" sz="2000" b="1" dirty="0">
                <a:solidFill>
                  <a:srgbClr val="FF33CC"/>
                </a:solidFill>
                <a:latin typeface="Times New Roman"/>
                <a:cs typeface="Times New Roman"/>
              </a:rPr>
              <a:t/>
            </a:r>
            <a:br>
              <a:rPr lang="en-IN" sz="2000" b="1" dirty="0">
                <a:solidFill>
                  <a:srgbClr val="FF33CC"/>
                </a:solidFill>
                <a:latin typeface="Times New Roman"/>
                <a:cs typeface="Times New Roman"/>
              </a:rPr>
            </a:br>
            <a:r>
              <a:rPr lang="en-IN" sz="2000" b="1" dirty="0">
                <a:solidFill>
                  <a:srgbClr val="FF33CC"/>
                </a:solidFill>
                <a:latin typeface="Times New Roman"/>
                <a:cs typeface="Times New Roman"/>
              </a:rPr>
              <a:t/>
            </a:r>
            <a:br>
              <a:rPr lang="en-IN" sz="2000" b="1" dirty="0">
                <a:solidFill>
                  <a:srgbClr val="FF33CC"/>
                </a:solidFill>
                <a:latin typeface="Times New Roman"/>
                <a:cs typeface="Times New Roman"/>
              </a:rPr>
            </a:br>
            <a:r>
              <a:rPr lang="en-IN" sz="2000" b="1" dirty="0">
                <a:solidFill>
                  <a:srgbClr val="FF33CC"/>
                </a:solidFill>
                <a:latin typeface="Times New Roman"/>
                <a:cs typeface="Times New Roman"/>
              </a:rPr>
              <a:t/>
            </a:r>
            <a:br>
              <a:rPr lang="en-IN" sz="2000" b="1" dirty="0">
                <a:solidFill>
                  <a:srgbClr val="FF33CC"/>
                </a:solidFill>
                <a:latin typeface="Times New Roman"/>
                <a:cs typeface="Times New Roman"/>
              </a:rPr>
            </a:br>
            <a:r>
              <a:rPr sz="2000" b="1" dirty="0">
                <a:solidFill>
                  <a:srgbClr val="FF33CC"/>
                </a:solidFill>
                <a:latin typeface="Times New Roman"/>
                <a:cs typeface="Times New Roman"/>
              </a:rPr>
              <a:t>Example</a:t>
            </a:r>
            <a:r>
              <a:rPr sz="2000" b="1" spc="-25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33CC"/>
                </a:solidFill>
                <a:latin typeface="Times New Roman"/>
                <a:cs typeface="Times New Roman"/>
              </a:rPr>
              <a:t>1:</a:t>
            </a:r>
            <a:r>
              <a:rPr sz="2000" b="1" spc="-85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85" dirty="0">
                <a:solidFill>
                  <a:srgbClr val="FF33CC"/>
                </a:solidFill>
                <a:latin typeface="Times New Roman"/>
                <a:cs typeface="Times New Roman"/>
              </a:rPr>
              <a:t/>
            </a:r>
            <a:br>
              <a:rPr lang="en-IN" sz="2000" b="1" spc="-85" dirty="0">
                <a:solidFill>
                  <a:srgbClr val="FF33CC"/>
                </a:solidFill>
                <a:latin typeface="Times New Roman"/>
                <a:cs typeface="Times New Roman"/>
              </a:rPr>
            </a:br>
            <a:r>
              <a:rPr lang="en-IN" sz="2000" b="1" spc="-85" dirty="0">
                <a:solidFill>
                  <a:srgbClr val="FF33CC"/>
                </a:solidFill>
                <a:latin typeface="Times New Roman"/>
                <a:cs typeface="Times New Roman"/>
              </a:rPr>
              <a:t/>
            </a:r>
            <a:br>
              <a:rPr lang="en-IN" sz="2000" b="1" spc="-85" dirty="0">
                <a:solidFill>
                  <a:srgbClr val="FF33CC"/>
                </a:solidFill>
                <a:latin typeface="Times New Roman"/>
                <a:cs typeface="Times New Roman"/>
              </a:rPr>
            </a:br>
            <a:r>
              <a:rPr lang="en-US" sz="2000" b="1" cap="none" spc="-85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lang="en-US" sz="2000" cap="none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lang="en-US" sz="2000" cap="none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C00000"/>
                </a:solidFill>
                <a:latin typeface="Times New Roman"/>
                <a:cs typeface="Times New Roman"/>
              </a:rPr>
              <a:t>the inspection</a:t>
            </a:r>
            <a:r>
              <a:rPr lang="en-US" sz="2000" cap="none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5" dirty="0">
                <a:solidFill>
                  <a:srgbClr val="C00000"/>
                </a:solidFill>
                <a:latin typeface="Times New Roman"/>
                <a:cs typeface="Times New Roman"/>
              </a:rPr>
              <a:t> tin</a:t>
            </a:r>
            <a:r>
              <a:rPr lang="en-US" sz="2000" cap="none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C00000"/>
                </a:solidFill>
                <a:latin typeface="Times New Roman"/>
                <a:cs typeface="Times New Roman"/>
              </a:rPr>
              <a:t>plate</a:t>
            </a:r>
            <a:r>
              <a:rPr lang="en-US" sz="2000" cap="none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C00000"/>
                </a:solidFill>
                <a:latin typeface="Times New Roman"/>
                <a:cs typeface="Times New Roman"/>
              </a:rPr>
              <a:t>produced</a:t>
            </a:r>
            <a:r>
              <a:rPr lang="en-US" sz="2000" cap="none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C00000"/>
                </a:solidFill>
                <a:latin typeface="Times New Roman"/>
                <a:cs typeface="Times New Roman"/>
              </a:rPr>
              <a:t>by a</a:t>
            </a:r>
            <a:r>
              <a:rPr lang="en-US" sz="2000" cap="none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C00000"/>
                </a:solidFill>
                <a:latin typeface="Times New Roman"/>
                <a:cs typeface="Times New Roman"/>
              </a:rPr>
              <a:t>continuous</a:t>
            </a:r>
            <a:r>
              <a:rPr lang="en-US" sz="2000" cap="none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C00000"/>
                </a:solidFill>
                <a:latin typeface="Times New Roman"/>
                <a:cs typeface="Times New Roman"/>
              </a:rPr>
              <a:t>electrolytic</a:t>
            </a:r>
            <a:r>
              <a:rPr lang="en-US" sz="2000" cap="none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C00000"/>
                </a:solidFill>
                <a:latin typeface="Times New Roman"/>
                <a:cs typeface="Times New Roman"/>
              </a:rPr>
              <a:t>process,</a:t>
            </a:r>
            <a:r>
              <a:rPr lang="en-US" sz="2000" cap="none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C00000"/>
                </a:solidFill>
                <a:latin typeface="Times New Roman"/>
                <a:cs typeface="Times New Roman"/>
              </a:rPr>
              <a:t>0.2</a:t>
            </a:r>
            <a:r>
              <a:rPr lang="en-US" sz="2000" cap="none" spc="-5" dirty="0">
                <a:solidFill>
                  <a:srgbClr val="C00000"/>
                </a:solidFill>
                <a:latin typeface="Times New Roman"/>
                <a:cs typeface="Times New Roman"/>
              </a:rPr>
              <a:t> imperfections</a:t>
            </a:r>
            <a:r>
              <a:rPr lang="en-US" sz="2000" cap="none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C00000"/>
                </a:solidFill>
                <a:latin typeface="Times New Roman"/>
                <a:cs typeface="Times New Roman"/>
              </a:rPr>
              <a:t>is </a:t>
            </a:r>
            <a:r>
              <a:rPr lang="en-US" sz="2000" cap="none" spc="-48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C00000"/>
                </a:solidFill>
                <a:latin typeface="Times New Roman"/>
                <a:cs typeface="Times New Roman"/>
              </a:rPr>
              <a:t>spotted</a:t>
            </a:r>
            <a:r>
              <a:rPr lang="en-US" sz="2000" cap="none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C00000"/>
                </a:solidFill>
                <a:latin typeface="Times New Roman"/>
                <a:cs typeface="Times New Roman"/>
              </a:rPr>
              <a:t>per</a:t>
            </a:r>
            <a:r>
              <a:rPr lang="en-US" sz="2000" cap="none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C00000"/>
                </a:solidFill>
                <a:latin typeface="Times New Roman"/>
                <a:cs typeface="Times New Roman"/>
              </a:rPr>
              <a:t>minute,</a:t>
            </a:r>
            <a:r>
              <a:rPr lang="en-US" sz="2000" cap="none" dirty="0">
                <a:solidFill>
                  <a:srgbClr val="C00000"/>
                </a:solidFill>
                <a:latin typeface="Times New Roman"/>
                <a:cs typeface="Times New Roman"/>
              </a:rPr>
              <a:t> on</a:t>
            </a:r>
            <a:r>
              <a:rPr lang="en-US" sz="2000" cap="none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C00000"/>
                </a:solidFill>
                <a:latin typeface="Times New Roman"/>
                <a:cs typeface="Times New Roman"/>
              </a:rPr>
              <a:t>average.</a:t>
            </a:r>
            <a:r>
              <a:rPr lang="en-US" sz="2000" cap="none" spc="-30" dirty="0">
                <a:solidFill>
                  <a:srgbClr val="C00000"/>
                </a:solidFill>
                <a:latin typeface="Times New Roman"/>
                <a:cs typeface="Times New Roman"/>
              </a:rPr>
              <a:t> F</a:t>
            </a:r>
            <a:r>
              <a:rPr lang="en-US" sz="2000" cap="none" dirty="0">
                <a:solidFill>
                  <a:srgbClr val="C00000"/>
                </a:solidFill>
                <a:latin typeface="Times New Roman"/>
                <a:cs typeface="Times New Roman"/>
              </a:rPr>
              <a:t>ind</a:t>
            </a:r>
            <a:r>
              <a:rPr lang="en-US" sz="2000" cap="none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C00000"/>
                </a:solidFill>
                <a:latin typeface="Times New Roman"/>
                <a:cs typeface="Times New Roman"/>
              </a:rPr>
              <a:t>probabilities</a:t>
            </a:r>
            <a:r>
              <a:rPr lang="en-US" sz="2000" cap="none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C00000"/>
                </a:solidFill>
                <a:latin typeface="Times New Roman"/>
                <a:cs typeface="Times New Roman"/>
              </a:rPr>
              <a:t>spotting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45991" y="68567"/>
            <a:ext cx="5577840" cy="747395"/>
            <a:chOff x="3745991" y="68567"/>
            <a:chExt cx="5577840" cy="7473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991" y="68567"/>
              <a:ext cx="5577840" cy="66142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1263" y="73139"/>
              <a:ext cx="1985772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71899" y="94488"/>
              <a:ext cx="5476240" cy="559435"/>
            </a:xfrm>
            <a:custGeom>
              <a:avLst/>
              <a:gdLst/>
              <a:ahLst/>
              <a:cxnLst/>
              <a:rect l="l" t="t" r="r" b="b"/>
              <a:pathLst>
                <a:path w="5476240" h="559435">
                  <a:moveTo>
                    <a:pt x="5382514" y="0"/>
                  </a:moveTo>
                  <a:lnTo>
                    <a:pt x="93217" y="0"/>
                  </a:lnTo>
                  <a:lnTo>
                    <a:pt x="56953" y="7332"/>
                  </a:lnTo>
                  <a:lnTo>
                    <a:pt x="27320" y="27320"/>
                  </a:lnTo>
                  <a:lnTo>
                    <a:pt x="7332" y="56953"/>
                  </a:lnTo>
                  <a:lnTo>
                    <a:pt x="0" y="93217"/>
                  </a:lnTo>
                  <a:lnTo>
                    <a:pt x="0" y="466089"/>
                  </a:lnTo>
                  <a:lnTo>
                    <a:pt x="7332" y="502354"/>
                  </a:lnTo>
                  <a:lnTo>
                    <a:pt x="27320" y="531987"/>
                  </a:lnTo>
                  <a:lnTo>
                    <a:pt x="56953" y="551975"/>
                  </a:lnTo>
                  <a:lnTo>
                    <a:pt x="93217" y="559307"/>
                  </a:lnTo>
                  <a:lnTo>
                    <a:pt x="5382514" y="559307"/>
                  </a:lnTo>
                  <a:lnTo>
                    <a:pt x="5418778" y="551975"/>
                  </a:lnTo>
                  <a:lnTo>
                    <a:pt x="5448411" y="531987"/>
                  </a:lnTo>
                  <a:lnTo>
                    <a:pt x="5468399" y="502354"/>
                  </a:lnTo>
                  <a:lnTo>
                    <a:pt x="5475732" y="466089"/>
                  </a:lnTo>
                  <a:lnTo>
                    <a:pt x="5475732" y="93217"/>
                  </a:lnTo>
                  <a:lnTo>
                    <a:pt x="5468399" y="56953"/>
                  </a:lnTo>
                  <a:lnTo>
                    <a:pt x="5448411" y="27320"/>
                  </a:lnTo>
                  <a:lnTo>
                    <a:pt x="5418778" y="7332"/>
                  </a:lnTo>
                  <a:lnTo>
                    <a:pt x="5382514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00600" y="158877"/>
            <a:ext cx="297179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dirty="0"/>
              <a:t>       </a:t>
            </a:r>
            <a:r>
              <a:rPr sz="1800" dirty="0"/>
              <a:t>Appli</a:t>
            </a:r>
            <a:r>
              <a:rPr sz="1800" spc="-20" dirty="0"/>
              <a:t>c</a:t>
            </a:r>
            <a:r>
              <a:rPr sz="1800" spc="-25" dirty="0"/>
              <a:t>a</a:t>
            </a:r>
            <a:r>
              <a:rPr sz="1800" dirty="0"/>
              <a:t>tions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0900" y="775843"/>
            <a:ext cx="9937115" cy="1957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Predicting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sales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particular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days/times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year.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Supply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demand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estimations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stocking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products.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50000"/>
              </a:lnSpc>
              <a:spcBef>
                <a:spcPts val="101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Service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industries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prepare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influx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customers,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hire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temporary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additional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supplies,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make </a:t>
            </a:r>
            <a:r>
              <a:rPr sz="2000" spc="-10" dirty="0">
                <a:latin typeface="Times New Roman"/>
                <a:cs typeface="Times New Roman"/>
              </a:rPr>
              <a:t>alternative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reroute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customers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needed.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9783" y="2781898"/>
            <a:ext cx="3250692" cy="320649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280661" y="4106417"/>
            <a:ext cx="3985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7395" algn="l"/>
                <a:tab pos="998855" algn="l"/>
                <a:tab pos="2132330" algn="l"/>
                <a:tab pos="2370455" algn="l"/>
                <a:tab pos="3543935" algn="l"/>
                <a:tab pos="3870325" algn="l"/>
              </a:tabLst>
            </a:pPr>
            <a:r>
              <a:rPr sz="1800" spc="-5" dirty="0">
                <a:latin typeface="Times New Roman"/>
                <a:cs typeface="Times New Roman"/>
              </a:rPr>
              <a:t>Figure	1	</a:t>
            </a:r>
            <a:r>
              <a:rPr sz="1800" spc="-1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20" dirty="0">
                <a:latin typeface="Times New Roman"/>
                <a:cs typeface="Times New Roman"/>
              </a:rPr>
              <a:t>o</a:t>
            </a:r>
            <a:r>
              <a:rPr sz="1800" spc="-5" dirty="0">
                <a:latin typeface="Times New Roman"/>
                <a:cs typeface="Times New Roman"/>
              </a:rPr>
              <a:t>d</a:t>
            </a:r>
            <a:r>
              <a:rPr sz="1800" spc="-20" dirty="0">
                <a:latin typeface="Times New Roman"/>
                <a:cs typeface="Times New Roman"/>
              </a:rPr>
              <a:t>u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	a	p</a:t>
            </a:r>
            <a:r>
              <a:rPr sz="1800" spc="-10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-1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-10" dirty="0">
                <a:latin typeface="Times New Roman"/>
                <a:cs typeface="Times New Roman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raph	of	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14968" y="4106417"/>
            <a:ext cx="2570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9755" algn="l"/>
                <a:tab pos="1162050" algn="l"/>
                <a:tab pos="1699895" algn="l"/>
              </a:tabLst>
            </a:pPr>
            <a:r>
              <a:rPr sz="1800" spc="-10" dirty="0">
                <a:latin typeface="Times New Roman"/>
                <a:cs typeface="Times New Roman"/>
              </a:rPr>
              <a:t>Petri	</a:t>
            </a:r>
            <a:r>
              <a:rPr sz="1800" dirty="0">
                <a:latin typeface="Times New Roman"/>
                <a:cs typeface="Times New Roman"/>
              </a:rPr>
              <a:t>plate	</a:t>
            </a:r>
            <a:r>
              <a:rPr sz="1800" spc="-15" dirty="0">
                <a:latin typeface="Times New Roman"/>
                <a:cs typeface="Times New Roman"/>
              </a:rPr>
              <a:t>with	</a:t>
            </a:r>
            <a:r>
              <a:rPr sz="1800" b="1" spc="-10" dirty="0">
                <a:latin typeface="Times New Roman"/>
                <a:cs typeface="Times New Roman"/>
              </a:rPr>
              <a:t>bacterial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0661" y="4380738"/>
            <a:ext cx="68040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colonies</a:t>
            </a:r>
            <a:r>
              <a:rPr sz="1800" spc="-10" dirty="0">
                <a:latin typeface="Times New Roman"/>
                <a:cs typeface="Times New Roman"/>
              </a:rPr>
              <a:t>, which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10" dirty="0">
                <a:latin typeface="Times New Roman"/>
                <a:cs typeface="Times New Roman"/>
              </a:rPr>
              <a:t>visible under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microscope </a:t>
            </a:r>
            <a:r>
              <a:rPr sz="1800" dirty="0">
                <a:latin typeface="Times New Roman"/>
                <a:cs typeface="Times New Roman"/>
              </a:rPr>
              <a:t>as dark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spots.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plate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divided </a:t>
            </a:r>
            <a:r>
              <a:rPr sz="1800" spc="-10" dirty="0">
                <a:latin typeface="Times New Roman"/>
                <a:cs typeface="Times New Roman"/>
              </a:rPr>
              <a:t>into </a:t>
            </a:r>
            <a:r>
              <a:rPr sz="1800" spc="-15" dirty="0">
                <a:latin typeface="Times New Roman"/>
                <a:cs typeface="Times New Roman"/>
              </a:rPr>
              <a:t>small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squares. The </a:t>
            </a:r>
            <a:r>
              <a:rPr sz="1800" spc="-5" dirty="0">
                <a:latin typeface="Times New Roman"/>
                <a:cs typeface="Times New Roman"/>
              </a:rPr>
              <a:t>observed numbers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10" dirty="0">
                <a:latin typeface="Times New Roman"/>
                <a:cs typeface="Times New Roman"/>
              </a:rPr>
              <a:t>squares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exactly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dark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spots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Poisson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distribution.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05200" y="57911"/>
            <a:ext cx="6517005" cy="748665"/>
            <a:chOff x="3505200" y="57911"/>
            <a:chExt cx="6517005" cy="7486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5200" y="57911"/>
              <a:ext cx="6516624" cy="6629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8255" y="63995"/>
              <a:ext cx="1810511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1107" y="83819"/>
              <a:ext cx="6414770" cy="561340"/>
            </a:xfrm>
            <a:custGeom>
              <a:avLst/>
              <a:gdLst/>
              <a:ahLst/>
              <a:cxnLst/>
              <a:rect l="l" t="t" r="r" b="b"/>
              <a:pathLst>
                <a:path w="6414770" h="561340">
                  <a:moveTo>
                    <a:pt x="6321044" y="0"/>
                  </a:moveTo>
                  <a:lnTo>
                    <a:pt x="93471" y="0"/>
                  </a:lnTo>
                  <a:lnTo>
                    <a:pt x="57114" y="7354"/>
                  </a:lnTo>
                  <a:lnTo>
                    <a:pt x="27400" y="27400"/>
                  </a:lnTo>
                  <a:lnTo>
                    <a:pt x="7354" y="57114"/>
                  </a:lnTo>
                  <a:lnTo>
                    <a:pt x="0" y="93472"/>
                  </a:lnTo>
                  <a:lnTo>
                    <a:pt x="0" y="467359"/>
                  </a:lnTo>
                  <a:lnTo>
                    <a:pt x="7354" y="503717"/>
                  </a:lnTo>
                  <a:lnTo>
                    <a:pt x="27400" y="533431"/>
                  </a:lnTo>
                  <a:lnTo>
                    <a:pt x="57114" y="553477"/>
                  </a:lnTo>
                  <a:lnTo>
                    <a:pt x="93471" y="560831"/>
                  </a:lnTo>
                  <a:lnTo>
                    <a:pt x="6321044" y="560831"/>
                  </a:lnTo>
                  <a:lnTo>
                    <a:pt x="6357401" y="553477"/>
                  </a:lnTo>
                  <a:lnTo>
                    <a:pt x="6387115" y="533431"/>
                  </a:lnTo>
                  <a:lnTo>
                    <a:pt x="6407161" y="503717"/>
                  </a:lnTo>
                  <a:lnTo>
                    <a:pt x="6414516" y="467359"/>
                  </a:lnTo>
                  <a:lnTo>
                    <a:pt x="6414516" y="93472"/>
                  </a:lnTo>
                  <a:lnTo>
                    <a:pt x="6407161" y="57114"/>
                  </a:lnTo>
                  <a:lnTo>
                    <a:pt x="6387115" y="27400"/>
                  </a:lnTo>
                  <a:lnTo>
                    <a:pt x="6357401" y="7354"/>
                  </a:lnTo>
                  <a:lnTo>
                    <a:pt x="6321044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81600" y="149097"/>
            <a:ext cx="2590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</a:t>
            </a:r>
            <a:r>
              <a:rPr spc="-35" dirty="0"/>
              <a:t>R</a:t>
            </a:r>
            <a:r>
              <a:rPr dirty="0"/>
              <a:t>Y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60933" y="1215135"/>
            <a:ext cx="5904865" cy="12604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session,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concept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Poisson</a:t>
            </a:r>
            <a:r>
              <a:rPr sz="1800" dirty="0">
                <a:latin typeface="Times New Roman"/>
                <a:cs typeface="Times New Roman"/>
              </a:rPr>
              <a:t> distribution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has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described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Define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Poisson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distribution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Applications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Poisson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distribution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4598BE9-BD78-4C1A-902E-0BA786164A9D}" vid="{1551CBD6-114D-4A17-981D-82FBB9D549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26</TotalTime>
  <Words>982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Arial MT</vt:lpstr>
      <vt:lpstr>BioRhyme ExtraBold</vt:lpstr>
      <vt:lpstr>Calibri</vt:lpstr>
      <vt:lpstr>Georgia</vt:lpstr>
      <vt:lpstr>Gill Sans MT</vt:lpstr>
      <vt:lpstr>Lucida Sans Unicode</vt:lpstr>
      <vt:lpstr>Poppins</vt:lpstr>
      <vt:lpstr>Tahoma</vt:lpstr>
      <vt:lpstr>Times New Roman</vt:lpstr>
      <vt:lpstr>Trebuchet MS</vt:lpstr>
      <vt:lpstr>Gallery</vt:lpstr>
      <vt:lpstr>                   Department of CSE H</vt:lpstr>
      <vt:lpstr>AIM OF THE SESSION</vt:lpstr>
      <vt:lpstr>Poisson distribution</vt:lpstr>
      <vt:lpstr>Poisson distribution</vt:lpstr>
      <vt:lpstr>Poisson distribution</vt:lpstr>
      <vt:lpstr>Examples</vt:lpstr>
      <vt:lpstr>Case Study 1    Example 1:   In the inspection of tin plate produced by a continuous electrolytic process, 0.2 imperfections is  spotted per minute, on average. Find the probabilities of spotting</vt:lpstr>
      <vt:lpstr>       Applications</vt:lpstr>
      <vt:lpstr>SUMMARY</vt:lpstr>
      <vt:lpstr>SELF-ASSESSMENT QUESTIONS</vt:lpstr>
      <vt:lpstr>TERMINAL QUESTIONS</vt:lpstr>
      <vt:lpstr>TERMINAL QUESTIONS</vt:lpstr>
      <vt:lpstr>REFERENCES FOR FURTHER LEARNING OF THE SESSION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: FUNDMENTALS OF ORGANIZATIONAL BEHAVIOUR</dc:title>
  <dc:creator>Younus Sayyad</dc:creator>
  <cp:lastModifiedBy>DELL</cp:lastModifiedBy>
  <cp:revision>6</cp:revision>
  <dcterms:created xsi:type="dcterms:W3CDTF">2023-05-09T15:35:29Z</dcterms:created>
  <dcterms:modified xsi:type="dcterms:W3CDTF">2023-11-29T04:57:14Z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2023-05-09T00:00:00Z</vt:filetime>
  </property>
</Properties>
</file>