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300" r:id="rId3"/>
    <p:sldId id="258" r:id="rId4"/>
    <p:sldId id="312" r:id="rId5"/>
    <p:sldId id="313" r:id="rId6"/>
    <p:sldId id="288" r:id="rId7"/>
    <p:sldId id="306" r:id="rId8"/>
    <p:sldId id="317" r:id="rId9"/>
    <p:sldId id="309" r:id="rId10"/>
    <p:sldId id="315" r:id="rId11"/>
    <p:sldId id="318" r:id="rId12"/>
    <p:sldId id="290" r:id="rId13"/>
    <p:sldId id="310" r:id="rId14"/>
    <p:sldId id="307" r:id="rId15"/>
    <p:sldId id="305" r:id="rId16"/>
    <p:sldId id="308" r:id="rId17"/>
    <p:sldId id="287" r:id="rId18"/>
    <p:sldId id="314" r:id="rId19"/>
    <p:sldId id="301" r:id="rId20"/>
    <p:sldId id="316" r:id="rId21"/>
    <p:sldId id="302" r:id="rId22"/>
    <p:sldId id="303" r:id="rId23"/>
    <p:sldId id="30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6CDB74D4-5E76-4C47-E7AA-61E2C648C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C962EDA-0A3B-5C3A-C8DF-7672C339CF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C80489-5F61-FA08-A147-AE43BE9C49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2D387C-1469-6716-E148-98BDCB6976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9155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078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3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8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6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40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>
            <a:spLocks noGrp="1"/>
          </p:cNvSpPr>
          <p:nvPr>
            <p:ph type="pic" idx="2"/>
          </p:nvPr>
        </p:nvSpPr>
        <p:spPr>
          <a:xfrm>
            <a:off x="0" y="0"/>
            <a:ext cx="5467350" cy="598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355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5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4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28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7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6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8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3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77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BABCCC1-BF11-4F37-963E-1BCD5B23FD72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="" xmlns:a16="http://schemas.microsoft.com/office/drawing/2014/main" id="{D33DD7EC-6054-A5D7-0F93-3916702EC90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DB6D7A70-9470-38A5-6785-933F5C089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="" xmlns:a16="http://schemas.microsoft.com/office/drawing/2014/main" id="{A51BE3ED-273E-B0A1-FC3A-EE01E1A92D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8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babilitycourse.com/chapter5/5_1_0_joint_distributions.php" TargetMode="External"/><Relationship Id="rId2" Type="http://schemas.openxmlformats.org/officeDocument/2006/relationships/hyperlink" Target="http://www.alextsun.com/files/Prob_Stat_for_CS_Book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yjus.com/maths/joint-probability" TargetMode="External"/><Relationship Id="rId5" Type="http://schemas.openxmlformats.org/officeDocument/2006/relationships/hyperlink" Target="https://www.statisticshowto.com/joint-probability-distribution" TargetMode="External"/><Relationship Id="rId4" Type="http://schemas.openxmlformats.org/officeDocument/2006/relationships/hyperlink" Target="https://www.probabilitycourse.com/chapter5/5_2_0_continuous_vars.php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3.wdp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A69B8D-BF65-4ADD-F76F-77EA72FFCB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Poppins" pitchFamily="2" charset="77"/>
              </a:rPr>
              <a:t>Department of CSE Honors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Poppins" pitchFamily="2" charset="77"/>
              </a:rPr>
              <a:t/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Poppins" pitchFamily="2" charset="77"/>
              </a:rPr>
            </a:br>
            <a:r>
              <a:rPr kumimoji="0" lang="en-US" sz="3200" b="1" i="0" u="none" strike="noStrike" kern="1200" cap="all" spc="0" normalizeH="0" baseline="0" noProof="0" dirty="0">
                <a:ln/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Poppins" panose="00000500000000000000" pitchFamily="2" charset="0"/>
                <a:sym typeface="BioRhyme ExtraBold"/>
              </a:rPr>
              <a:t>COURSE NAME: </a:t>
            </a:r>
            <a:br>
              <a:rPr kumimoji="0" lang="en-US" sz="3200" b="1" i="0" u="none" strike="noStrike" kern="1200" cap="all" spc="0" normalizeH="0" baseline="0" noProof="0" dirty="0">
                <a:ln/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Poppins" panose="00000500000000000000" pitchFamily="2" charset="0"/>
                <a:sym typeface="BioRhyme ExtraBold"/>
              </a:rPr>
            </a:br>
            <a:r>
              <a:rPr kumimoji="0" lang="en-US" sz="2000" b="1" i="0" u="none" strike="noStrike" kern="1200" cap="all" spc="0" normalizeH="0" baseline="0" noProof="0" dirty="0">
                <a:ln/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Poppins" panose="00000500000000000000" pitchFamily="2" charset="0"/>
                <a:sym typeface="BioRhyme ExtraBold"/>
              </a:rPr>
              <a:t>Probability, Statistics and Queuing Theory</a:t>
            </a:r>
            <a:r>
              <a:rPr kumimoji="0" lang="en-US" sz="3200" b="1" i="0" u="none" strike="noStrike" kern="1200" cap="all" spc="0" normalizeH="0" baseline="0" noProof="0" dirty="0">
                <a:ln/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Poppins" panose="00000500000000000000" pitchFamily="2" charset="0"/>
                <a:sym typeface="BioRhyme ExtraBold"/>
              </a:rPr>
              <a:t/>
            </a:r>
            <a:br>
              <a:rPr kumimoji="0" lang="en-US" sz="3200" b="1" i="0" u="none" strike="noStrike" kern="1200" cap="all" spc="0" normalizeH="0" baseline="0" noProof="0" dirty="0">
                <a:ln/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Poppins" panose="00000500000000000000" pitchFamily="2" charset="0"/>
                <a:sym typeface="BioRhyme ExtraBold"/>
              </a:rPr>
            </a:br>
            <a:r>
              <a:rPr kumimoji="0" lang="en-US" sz="3200" b="1" i="0" u="none" strike="noStrike" kern="1200" cap="all" spc="0" normalizeH="0" baseline="0" noProof="0" dirty="0">
                <a:ln/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Poppins" panose="00000500000000000000" pitchFamily="2" charset="0"/>
                <a:sym typeface="BioRhyme ExtraBold"/>
              </a:rPr>
              <a:t>COURSE CODE: </a:t>
            </a:r>
            <a:r>
              <a:rPr lang="en-US" sz="3200" b="1" dirty="0">
                <a:ln/>
                <a:solidFill>
                  <a:srgbClr val="C00000"/>
                </a:solidFill>
                <a:latin typeface="Calibri"/>
                <a:ea typeface="+mn-ea"/>
                <a:cs typeface="Poppins" panose="00000500000000000000" pitchFamily="2" charset="0"/>
                <a:sym typeface="BioRhyme ExtraBold"/>
              </a:rPr>
              <a:t>22MT2005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640656-3048-2A08-BF39-81705306F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793150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IN" sz="2400" b="1" cap="none" dirty="0">
                <a:solidFill>
                  <a:srgbClr val="C00000"/>
                </a:solidFill>
                <a:latin typeface="Calibri"/>
                <a:cs typeface="Poppins" pitchFamily="2" charset="77"/>
              </a:rPr>
              <a:t>Topic:</a:t>
            </a:r>
          </a:p>
          <a:p>
            <a:pPr algn="ctr">
              <a:spcBef>
                <a:spcPts val="0"/>
              </a:spcBef>
            </a:pPr>
            <a:r>
              <a:rPr lang="en-US" sz="2900" b="1" cap="none" dirty="0">
                <a:solidFill>
                  <a:srgbClr val="C00000"/>
                </a:solidFill>
                <a:latin typeface="Calibri"/>
                <a:cs typeface="Poppins" pitchFamily="2" charset="77"/>
              </a:rPr>
              <a:t>Joint Random Variables, Marginal Probability Functions, Independent Random Variables</a:t>
            </a:r>
          </a:p>
          <a:p>
            <a:pPr algn="ctr">
              <a:spcBef>
                <a:spcPts val="0"/>
              </a:spcBef>
            </a:pPr>
            <a:endParaRPr lang="en-IN" sz="2400" b="1" cap="none" dirty="0">
              <a:solidFill>
                <a:srgbClr val="C00000"/>
              </a:solidFill>
              <a:latin typeface="Calibri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0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8F856FF-F503-4557-10AF-ED88DCF0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10</a:t>
            </a:fld>
            <a:endParaRPr lang="en-IN"/>
          </a:p>
        </p:txBody>
      </p:sp>
      <p:sp>
        <p:nvSpPr>
          <p:cNvPr id="5" name="Rounded Rectangle 17">
            <a:extLst>
              <a:ext uri="{FF2B5EF4-FFF2-40B4-BE49-F238E27FC236}">
                <a16:creationId xmlns="" xmlns:a16="http://schemas.microsoft.com/office/drawing/2014/main" id="{46C6B397-4E86-F79E-0418-1252937FAB12}"/>
              </a:ext>
            </a:extLst>
          </p:cNvPr>
          <p:cNvSpPr/>
          <p:nvPr/>
        </p:nvSpPr>
        <p:spPr>
          <a:xfrm>
            <a:off x="3294684" y="160798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PROPERTIES OF THE JOINT CDF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8BB6232-8D78-ABAA-7BD8-1BB8CA0B7D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0029" y="938718"/>
            <a:ext cx="10136727" cy="316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7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BCE0FCA-D9BE-2B89-ED7B-16EDA5047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11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6882C6B-1A33-D03B-8046-33BAE0000D4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6F4F2"/>
              </a:clrFrom>
              <a:clrTo>
                <a:srgbClr val="F6F4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38389" y="848737"/>
            <a:ext cx="9159108" cy="4589619"/>
          </a:xfrm>
          <a:prstGeom prst="rect">
            <a:avLst/>
          </a:prstGeom>
        </p:spPr>
      </p:pic>
      <p:sp>
        <p:nvSpPr>
          <p:cNvPr id="9" name="Rounded Rectangle 17">
            <a:extLst>
              <a:ext uri="{FF2B5EF4-FFF2-40B4-BE49-F238E27FC236}">
                <a16:creationId xmlns="" xmlns:a16="http://schemas.microsoft.com/office/drawing/2014/main" id="{300B6FB5-77A7-688E-EA0C-671D62514F5F}"/>
              </a:ext>
            </a:extLst>
          </p:cNvPr>
          <p:cNvSpPr/>
          <p:nvPr/>
        </p:nvSpPr>
        <p:spPr>
          <a:xfrm>
            <a:off x="3294684" y="160798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PROPERTIES OF THE JOINT CDF</a:t>
            </a:r>
          </a:p>
        </p:txBody>
      </p:sp>
    </p:spTree>
    <p:extLst>
      <p:ext uri="{BB962C8B-B14F-4D97-AF65-F5344CB8AC3E}">
        <p14:creationId xmlns:p14="http://schemas.microsoft.com/office/powerpoint/2010/main" val="399293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=""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Example (Discrete)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4D5D23E-B5C8-0E57-0B38-0CB84D791F28}"/>
              </a:ext>
            </a:extLst>
          </p:cNvPr>
          <p:cNvSpPr txBox="1"/>
          <p:nvPr/>
        </p:nvSpPr>
        <p:spPr>
          <a:xfrm>
            <a:off x="629920" y="891461"/>
            <a:ext cx="10718800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scanners are needed for an experiment. Of the five available, two have electronic defects, another one has a defect in the memory, and two are in good working order. Two units are selected at random.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a) Find the joint probability distribution of X1=the number with electronic defects, and X2 = the number with a defect in memory. b) Find the probability of 0 or 1 total defects among the two selected. c) Find the marginal probability distribution of X1. d) Find the conditional probability distribution of X1 given X2=0.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a) Joint distribution of X1 and X2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AutoNum type="alphaLcParenR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lphaLcParenR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lphaLcParenR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lphaLcParenR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lphaLcParenR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lphaLcParenR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 symbolically the joint distribution of X1 and X2 is</a:t>
            </a:r>
          </a:p>
          <a:p>
            <a:r>
              <a:rPr lang="en-US" sz="2000" b="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="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x1</a:t>
            </a:r>
            <a:r>
              <a:rPr lang="en-US" sz="20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× </a:t>
            </a:r>
            <a:r>
              <a:rPr lang="en-US" sz="2000" b="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="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x2</a:t>
            </a:r>
            <a:r>
              <a:rPr lang="en-US" sz="20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× </a:t>
            </a:r>
            <a:r>
              <a:rPr lang="en-US" sz="2000" b="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="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x1-x2</a:t>
            </a:r>
            <a:r>
              <a:rPr lang="en-US" sz="20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x1 = 0,1,2, x = 0,1 and 0 ≤ x1 + x2 ≤ 2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2400" b="0" i="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b="0" i="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or-IN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AC6387BA-E24F-B155-BA1D-CA5A36ACE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050637"/>
              </p:ext>
            </p:extLst>
          </p:nvPr>
        </p:nvGraphicFramePr>
        <p:xfrm>
          <a:off x="4185921" y="2697480"/>
          <a:ext cx="4551678" cy="14630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37423">
                  <a:extLst>
                    <a:ext uri="{9D8B030D-6E8A-4147-A177-3AD203B41FA5}">
                      <a16:colId xmlns="" xmlns:a16="http://schemas.microsoft.com/office/drawing/2014/main" val="4071959221"/>
                    </a:ext>
                  </a:extLst>
                </a:gridCol>
                <a:gridCol w="349640">
                  <a:extLst>
                    <a:ext uri="{9D8B030D-6E8A-4147-A177-3AD203B41FA5}">
                      <a16:colId xmlns="" xmlns:a16="http://schemas.microsoft.com/office/drawing/2014/main" val="1970643153"/>
                    </a:ext>
                  </a:extLst>
                </a:gridCol>
                <a:gridCol w="1605336">
                  <a:extLst>
                    <a:ext uri="{9D8B030D-6E8A-4147-A177-3AD203B41FA5}">
                      <a16:colId xmlns="" xmlns:a16="http://schemas.microsoft.com/office/drawing/2014/main" val="3046540119"/>
                    </a:ext>
                  </a:extLst>
                </a:gridCol>
                <a:gridCol w="822960">
                  <a:extLst>
                    <a:ext uri="{9D8B030D-6E8A-4147-A177-3AD203B41FA5}">
                      <a16:colId xmlns="" xmlns:a16="http://schemas.microsoft.com/office/drawing/2014/main" val="392683528"/>
                    </a:ext>
                  </a:extLst>
                </a:gridCol>
                <a:gridCol w="1036319">
                  <a:extLst>
                    <a:ext uri="{9D8B030D-6E8A-4147-A177-3AD203B41FA5}">
                      <a16:colId xmlns="" xmlns:a16="http://schemas.microsoft.com/office/drawing/2014/main" val="22611232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IN" sz="18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X1 </a:t>
                      </a:r>
                      <a:endParaRPr lang="or-IN" sz="1800" b="1" dirty="0"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or-IN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or-IN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or-IN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0685415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X2 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or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or-IN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 </a:t>
                      </a:r>
                      <a:endParaRPr lang="or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or-IN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 </a:t>
                      </a:r>
                      <a:endParaRPr lang="or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or-IN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</a:t>
                      </a:r>
                      <a:endParaRPr lang="or-IN" sz="18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277958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</a:p>
                    <a:p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or-IN" sz="18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 </a:t>
                      </a:r>
                      <a:endParaRPr lang="or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or-IN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1/10 </a:t>
                      </a:r>
                      <a:endParaRPr lang="or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or-IN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4/10 </a:t>
                      </a:r>
                      <a:endParaRPr lang="or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or-IN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1/10</a:t>
                      </a:r>
                      <a:endParaRPr lang="or-IN" sz="18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353753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or-IN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or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or-IN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2/10 </a:t>
                      </a:r>
                      <a:endParaRPr lang="or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or-IN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2/10 </a:t>
                      </a:r>
                      <a:endParaRPr lang="or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or-IN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or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44431576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9FAC5039-548A-EE2D-1CED-5FFF20B6B63D}"/>
              </a:ext>
            </a:extLst>
          </p:cNvPr>
          <p:cNvCxnSpPr/>
          <p:nvPr/>
        </p:nvCxnSpPr>
        <p:spPr>
          <a:xfrm>
            <a:off x="729574" y="5126476"/>
            <a:ext cx="17412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2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="" xmlns:a16="http://schemas.microsoft.com/office/drawing/2014/main" id="{79BD11F0-C182-3366-A492-05A8C12E2D18}"/>
              </a:ext>
            </a:extLst>
          </p:cNvPr>
          <p:cNvSpPr/>
          <p:nvPr/>
        </p:nvSpPr>
        <p:spPr>
          <a:xfrm>
            <a:off x="313212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(Discrete)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770AE0C6-EF87-D0DD-3305-936276D48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3601"/>
            <a:ext cx="10515600" cy="5201534"/>
          </a:xfrm>
        </p:spPr>
        <p:txBody>
          <a:bodyPr/>
          <a:lstStyle/>
          <a:p>
            <a:pPr marL="0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b) Probability of total defects is 0 and 1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=P(x1=0 and x2=0) + P(x1=0 and x2=1) + P(x1=1 and x2=0)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=1/10 + 2/10 + 4/10 =0.7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c) Marginal probability distribution of X1 and X2 Let f 1(x1) and f2(x2) be the marginal distribution of X1 and X2 respectively. They are shown in the following table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or-IN" sz="18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6752C1AD-9529-F5DE-42E5-1062EC4A8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526455"/>
              </p:ext>
            </p:extLst>
          </p:nvPr>
        </p:nvGraphicFramePr>
        <p:xfrm>
          <a:off x="2577831" y="3172173"/>
          <a:ext cx="5445759" cy="2194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1922">
                  <a:extLst>
                    <a:ext uri="{9D8B030D-6E8A-4147-A177-3AD203B41FA5}">
                      <a16:colId xmlns="" xmlns:a16="http://schemas.microsoft.com/office/drawing/2014/main" val="2559482222"/>
                    </a:ext>
                  </a:extLst>
                </a:gridCol>
                <a:gridCol w="539289">
                  <a:extLst>
                    <a:ext uri="{9D8B030D-6E8A-4147-A177-3AD203B41FA5}">
                      <a16:colId xmlns="" xmlns:a16="http://schemas.microsoft.com/office/drawing/2014/main" val="3212861703"/>
                    </a:ext>
                  </a:extLst>
                </a:gridCol>
                <a:gridCol w="867092">
                  <a:extLst>
                    <a:ext uri="{9D8B030D-6E8A-4147-A177-3AD203B41FA5}">
                      <a16:colId xmlns="" xmlns:a16="http://schemas.microsoft.com/office/drawing/2014/main" val="2161984829"/>
                    </a:ext>
                  </a:extLst>
                </a:gridCol>
                <a:gridCol w="1089152">
                  <a:extLst>
                    <a:ext uri="{9D8B030D-6E8A-4147-A177-3AD203B41FA5}">
                      <a16:colId xmlns="" xmlns:a16="http://schemas.microsoft.com/office/drawing/2014/main" val="3172381001"/>
                    </a:ext>
                  </a:extLst>
                </a:gridCol>
                <a:gridCol w="1089152">
                  <a:extLst>
                    <a:ext uri="{9D8B030D-6E8A-4147-A177-3AD203B41FA5}">
                      <a16:colId xmlns="" xmlns:a16="http://schemas.microsoft.com/office/drawing/2014/main" val="3769503028"/>
                    </a:ext>
                  </a:extLst>
                </a:gridCol>
                <a:gridCol w="1089152">
                  <a:extLst>
                    <a:ext uri="{9D8B030D-6E8A-4147-A177-3AD203B41FA5}">
                      <a16:colId xmlns="" xmlns:a16="http://schemas.microsoft.com/office/drawing/2014/main" val="3696858498"/>
                    </a:ext>
                  </a:extLst>
                </a:gridCol>
              </a:tblGrid>
              <a:tr h="304244">
                <a:tc gridSpan="2"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x1</a:t>
                      </a:r>
                      <a:endParaRPr lang="or-IN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or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or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f(x2)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2462947"/>
                  </a:ext>
                </a:extLst>
              </a:tr>
              <a:tr h="304244">
                <a:tc rowSpan="4"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or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or-IN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or-IN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 </a:t>
                      </a:r>
                      <a:endParaRPr lang="or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or-IN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</a:t>
                      </a:r>
                      <a:endParaRPr lang="or-IN" sz="18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or-IN" sz="18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91692949"/>
                  </a:ext>
                </a:extLst>
              </a:tr>
              <a:tr h="304244">
                <a:tc vMerge="1"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x2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or-IN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1/10 </a:t>
                      </a:r>
                      <a:endParaRPr lang="or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or-IN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4/10 </a:t>
                      </a:r>
                      <a:endParaRPr lang="or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or-IN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1/10</a:t>
                      </a:r>
                      <a:endParaRPr lang="or-IN" sz="18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or-IN" sz="18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61921834"/>
                  </a:ext>
                </a:extLst>
              </a:tr>
              <a:tr h="304244">
                <a:tc vMerge="1">
                  <a:txBody>
                    <a:bodyPr/>
                    <a:lstStyle/>
                    <a:p>
                      <a:endParaRPr lang="or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or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or-IN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2/10 </a:t>
                      </a:r>
                      <a:endParaRPr lang="or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or-IN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2/10 </a:t>
                      </a:r>
                      <a:endParaRPr lang="or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or-IN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or-IN" sz="18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or-IN" sz="18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174886689"/>
                  </a:ext>
                </a:extLst>
              </a:tr>
              <a:tr h="304244">
                <a:tc vMerge="1">
                  <a:txBody>
                    <a:bodyPr/>
                    <a:lstStyle/>
                    <a:p>
                      <a:endParaRPr lang="en-IN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or-IN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3/10 </a:t>
                      </a:r>
                      <a:endParaRPr lang="or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or-IN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6/10 </a:t>
                      </a:r>
                      <a:endParaRPr lang="or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or-IN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1/10</a:t>
                      </a:r>
                      <a:endParaRPr lang="or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or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25306914"/>
                  </a:ext>
                </a:extLst>
              </a:tr>
              <a:tr h="304244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f(x1)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or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or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or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or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3018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6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=""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(Discrete)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5F181E1-A8AD-E58A-5EC9-F8E4D5595B7F}"/>
              </a:ext>
            </a:extLst>
          </p:cNvPr>
          <p:cNvSpPr txBox="1"/>
          <p:nvPr/>
        </p:nvSpPr>
        <p:spPr>
          <a:xfrm>
            <a:off x="1554480" y="1094155"/>
            <a:ext cx="966216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d) The conditional distribution of X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NewRomanPSMT"/>
              </a:rPr>
              <a:t>1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given X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NewRomanPSMT"/>
              </a:rPr>
              <a:t>2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=x is defined as</a:t>
            </a:r>
          </a:p>
          <a:p>
            <a:endParaRPr lang="en-US" dirty="0">
              <a:solidFill>
                <a:srgbClr val="000000"/>
              </a:solidFill>
              <a:latin typeface="TimesNewRomanPSMT"/>
            </a:endParaRPr>
          </a:p>
          <a:p>
            <a:endParaRPr lang="en-US" dirty="0">
              <a:solidFill>
                <a:srgbClr val="000000"/>
              </a:solidFill>
              <a:latin typeface="TimesNewRomanPSMT"/>
            </a:endParaRPr>
          </a:p>
          <a:p>
            <a:endParaRPr lang="en-US" dirty="0">
              <a:solidFill>
                <a:srgbClr val="000000"/>
              </a:solidFill>
              <a:latin typeface="TimesNewRomanPSMT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The conditional distribution of X 1 given X2=0 is given by</a:t>
            </a:r>
            <a:r>
              <a:rPr lang="en-US" dirty="0"/>
              <a:t> </a:t>
            </a:r>
            <a:br>
              <a:rPr lang="en-US" dirty="0"/>
            </a:br>
            <a:endParaRPr lang="en-US" dirty="0">
              <a:solidFill>
                <a:srgbClr val="000000"/>
              </a:solidFill>
              <a:latin typeface="TimesNewRomanPSMT"/>
            </a:endParaRPr>
          </a:p>
          <a:p>
            <a:endParaRPr lang="en-US" dirty="0">
              <a:solidFill>
                <a:srgbClr val="000000"/>
              </a:solidFill>
              <a:latin typeface="TimesNewRomanPSMT"/>
            </a:endParaRPr>
          </a:p>
          <a:p>
            <a:endParaRPr lang="en-US" dirty="0">
              <a:solidFill>
                <a:srgbClr val="000000"/>
              </a:solidFill>
              <a:latin typeface="TimesNewRomanPSMT"/>
            </a:endParaRPr>
          </a:p>
          <a:p>
            <a:endParaRPr lang="en-US" dirty="0">
              <a:solidFill>
                <a:srgbClr val="000000"/>
              </a:solidFill>
              <a:latin typeface="TimesNewRomanPSMT"/>
            </a:endParaRPr>
          </a:p>
          <a:p>
            <a:endParaRPr lang="en-US" dirty="0">
              <a:solidFill>
                <a:srgbClr val="000000"/>
              </a:solidFill>
              <a:latin typeface="TimesNewRomanPSMT"/>
            </a:endParaRPr>
          </a:p>
          <a:p>
            <a:endParaRPr lang="en-US" dirty="0">
              <a:solidFill>
                <a:srgbClr val="000000"/>
              </a:solidFill>
              <a:latin typeface="TimesNewRomanPSMT"/>
            </a:endParaRPr>
          </a:p>
          <a:p>
            <a:endParaRPr lang="en-US" dirty="0">
              <a:solidFill>
                <a:srgbClr val="000000"/>
              </a:solidFill>
              <a:latin typeface="TimesNewRomanPSMT"/>
            </a:endParaRPr>
          </a:p>
          <a:p>
            <a:endParaRPr lang="en-US" dirty="0">
              <a:solidFill>
                <a:srgbClr val="000000"/>
              </a:solidFill>
              <a:latin typeface="TimesNewRomanPSMT"/>
            </a:endParaRPr>
          </a:p>
          <a:p>
            <a:endParaRPr lang="en-US" dirty="0">
              <a:solidFill>
                <a:srgbClr val="000000"/>
              </a:solidFill>
              <a:latin typeface="TimesNewRomanPSMT"/>
            </a:endParaRPr>
          </a:p>
          <a:p>
            <a:r>
              <a:rPr lang="en-US" dirty="0"/>
              <a:t> </a:t>
            </a:r>
            <a:br>
              <a:rPr lang="en-US" dirty="0"/>
            </a:br>
            <a:endParaRPr lang="or-IN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A029D946-ED80-9B89-8DA2-594FEFF9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870" y="1523401"/>
            <a:ext cx="2314575" cy="600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02E31450-FB96-CBF3-64F6-F309FF233A0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CF4"/>
              </a:clrFrom>
              <a:clrTo>
                <a:srgbClr val="FFFC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26559" y="2552722"/>
            <a:ext cx="3365555" cy="233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4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=""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341013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(Continuous)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4" name="Rectangle 8">
            <a:extLst>
              <a:ext uri="{FF2B5EF4-FFF2-40B4-BE49-F238E27FC236}">
                <a16:creationId xmlns="" xmlns:a16="http://schemas.microsoft.com/office/drawing/2014/main" id="{185A13D4-C69D-51C5-A686-957EEFBB7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480" y="3738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or-IN"/>
          </a:p>
        </p:txBody>
      </p:sp>
      <p:sp>
        <p:nvSpPr>
          <p:cNvPr id="5" name="Rectangle 9">
            <a:extLst>
              <a:ext uri="{FF2B5EF4-FFF2-40B4-BE49-F238E27FC236}">
                <a16:creationId xmlns="" xmlns:a16="http://schemas.microsoft.com/office/drawing/2014/main" id="{365EF4D1-2791-19C6-B39B-751E3ACD2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480" y="4623118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or-IN" sz="1600" b="0" i="0" u="none" strike="noStrike" cap="none" normalizeH="0" baseline="0">
                <a:ln>
                  <a:noFill/>
                </a:ln>
                <a:solidFill>
                  <a:srgbClr val="3A3A3A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Open Sans" panose="020B0606030504020204" pitchFamily="34" charset="0"/>
              </a:rPr>
              <a:t> </a:t>
            </a:r>
            <a:endParaRPr kumimoji="0" lang="en-US" altLang="or-I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or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="" xmlns:a16="http://schemas.microsoft.com/office/drawing/2014/main" id="{E915BA62-E93E-6E40-40D7-5466EB2B6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5540" y="6426518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or-IN"/>
          </a:p>
        </p:txBody>
      </p:sp>
      <p:sp>
        <p:nvSpPr>
          <p:cNvPr id="8" name="Rectangle 11">
            <a:extLst>
              <a:ext uri="{FF2B5EF4-FFF2-40B4-BE49-F238E27FC236}">
                <a16:creationId xmlns="" xmlns:a16="http://schemas.microsoft.com/office/drawing/2014/main" id="{430D3447-359C-00B2-A7F2-FDFEF2018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480" y="7232968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or-IN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5F2E448-7D2B-765B-E5B8-5510CD913BD4}"/>
              </a:ext>
            </a:extLst>
          </p:cNvPr>
          <p:cNvSpPr txBox="1"/>
          <p:nvPr/>
        </p:nvSpPr>
        <p:spPr>
          <a:xfrm>
            <a:off x="1371601" y="926442"/>
            <a:ext cx="985638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Given the joint density function</a:t>
            </a:r>
          </a:p>
          <a:p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 (x, y) =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								where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 &lt; x &lt; 2, 0 &lt; y &lt; 1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g(x), h(y), f(x/y), and evaluate P((1/4 &lt; 𝑋 &lt; 1/2) / Y = 1/3 ).</a:t>
            </a:r>
          </a:p>
          <a:p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Solution: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definition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						 							= (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1+3y</a:t>
            </a:r>
            <a:r>
              <a:rPr lang="en-IN" sz="1800" b="0" i="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)/2 , 0 &lt; y &lt; 1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or-IN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E4CEB5CC-5129-0AF5-6A7F-913D1128137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CF4"/>
              </a:clrFrom>
              <a:clrTo>
                <a:srgbClr val="FFFC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09950" y="1313962"/>
            <a:ext cx="2267099" cy="9888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A0083D53-88BB-D8F9-4E62-73166023E42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CF4"/>
              </a:clrFrom>
              <a:clrTo>
                <a:srgbClr val="FFFC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4059" y="3181995"/>
            <a:ext cx="4032841" cy="8514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D5B58DD7-76FF-D313-DD67-1466D01A91A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CF4"/>
              </a:clrFrom>
              <a:clrTo>
                <a:srgbClr val="FFFC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34863" y="3037048"/>
            <a:ext cx="4648572" cy="98884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9530DD91-31C5-E06C-0A41-8E20E8AE40B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CF4"/>
              </a:clrFrom>
              <a:clrTo>
                <a:srgbClr val="FFFC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97387" y="4551690"/>
            <a:ext cx="4032841" cy="87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5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=""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96356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(Continuous)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2F3E5B5-31F8-C9A4-BDAA-2DFA0A8C6330}"/>
              </a:ext>
            </a:extLst>
          </p:cNvPr>
          <p:cNvSpPr txBox="1"/>
          <p:nvPr/>
        </p:nvSpPr>
        <p:spPr>
          <a:xfrm>
            <a:off x="1475268" y="958057"/>
            <a:ext cx="97314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Therefore, </a:t>
            </a:r>
          </a:p>
          <a:p>
            <a:endParaRPr lang="en-IN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So, 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F62EEBD-53F9-7F9B-87C2-A2844204EE8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CF4"/>
              </a:clrFrom>
              <a:clrTo>
                <a:srgbClr val="FFFC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0034" y="2720308"/>
            <a:ext cx="5201449" cy="6053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423BB943-336D-9650-EDF9-9E122A0BBE6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CF4"/>
              </a:clrFrom>
              <a:clrTo>
                <a:srgbClr val="FFFC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03144" y="3532352"/>
            <a:ext cx="4067507" cy="10109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4AE7E3C1-2492-168D-D354-119AAFA32A1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CF4"/>
              </a:clrFrom>
              <a:clrTo>
                <a:srgbClr val="FFFC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0034" y="1463050"/>
            <a:ext cx="4876870" cy="60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3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="" xmlns:a16="http://schemas.microsoft.com/office/drawing/2014/main" id="{01FA19A5-9588-483E-843E-C76873B71790}"/>
              </a:ext>
            </a:extLst>
          </p:cNvPr>
          <p:cNvSpPr/>
          <p:nvPr/>
        </p:nvSpPr>
        <p:spPr>
          <a:xfrm>
            <a:off x="3530991" y="84408"/>
            <a:ext cx="6414867" cy="56010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Related Formulas</a:t>
            </a:r>
          </a:p>
        </p:txBody>
      </p:sp>
      <p:pic>
        <p:nvPicPr>
          <p:cNvPr id="17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68F0ACB7-D9E3-3923-8F1B-4E1A01D28BB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EBD8"/>
              </a:clrFrom>
              <a:clrTo>
                <a:srgbClr val="FFEBD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5040" y="1052704"/>
            <a:ext cx="10678160" cy="348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7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D530FB3-3B44-9496-2B7A-5D09940EC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055"/>
            <a:ext cx="10515600" cy="2919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session, the concepts of Jointly distributed random variables and its applications have discussed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Define Joint probability distribution function for discrete and continuous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Applications of Joint random variables in various applications of real life have observed.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or-IN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Rounded Rectangle 17">
            <a:extLst>
              <a:ext uri="{FF2B5EF4-FFF2-40B4-BE49-F238E27FC236}">
                <a16:creationId xmlns="" xmlns:a16="http://schemas.microsoft.com/office/drawing/2014/main" id="{962A183A-6ECB-8B2A-7DBA-B24D4F6D87BB}"/>
              </a:ext>
            </a:extLst>
          </p:cNvPr>
          <p:cNvSpPr/>
          <p:nvPr/>
        </p:nvSpPr>
        <p:spPr>
          <a:xfrm>
            <a:off x="3276991" y="155528"/>
            <a:ext cx="6414867" cy="56010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200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="" xmlns:a16="http://schemas.microsoft.com/office/drawing/2014/main" id="{ED7FD29D-BBDE-078E-D487-E57247CDB50D}"/>
              </a:ext>
            </a:extLst>
          </p:cNvPr>
          <p:cNvSpPr/>
          <p:nvPr/>
        </p:nvSpPr>
        <p:spPr>
          <a:xfrm>
            <a:off x="3390636" y="94783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SELF-ASSESSMENT QUESTIONS</a:t>
            </a:r>
          </a:p>
        </p:txBody>
      </p:sp>
      <p:sp>
        <p:nvSpPr>
          <p:cNvPr id="7" name="Google Shape;502;p17">
            <a:extLst>
              <a:ext uri="{FF2B5EF4-FFF2-40B4-BE49-F238E27FC236}">
                <a16:creationId xmlns="" xmlns:a16="http://schemas.microsoft.com/office/drawing/2014/main" id="{AE3D0AA7-0A5F-7BD6-7BC7-1D38F326B8B4}"/>
              </a:ext>
            </a:extLst>
          </p:cNvPr>
          <p:cNvSpPr/>
          <p:nvPr/>
        </p:nvSpPr>
        <p:spPr>
          <a:xfrm>
            <a:off x="1009895" y="865762"/>
            <a:ext cx="10172210" cy="937638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following two-way table shows the results of a survey that asked 238 people which movie genre they liked best. What is the probability that a given individual is female and prefers Drama as their favorite movie genre?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1" name="Rounded Rectangle 17">
            <a:extLst>
              <a:ext uri="{FF2B5EF4-FFF2-40B4-BE49-F238E27FC236}">
                <a16:creationId xmlns="" xmlns:a16="http://schemas.microsoft.com/office/drawing/2014/main" id="{5D8B791C-9B35-CF16-C192-D202E0DB9A60}"/>
              </a:ext>
            </a:extLst>
          </p:cNvPr>
          <p:cNvSpPr/>
          <p:nvPr/>
        </p:nvSpPr>
        <p:spPr>
          <a:xfrm>
            <a:off x="1026828" y="1977905"/>
            <a:ext cx="2901705" cy="145109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lang="or-IN" sz="16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58/238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defTabSz="914400">
              <a:lnSpc>
                <a:spcPct val="150000"/>
              </a:lnSpc>
              <a:buFontTx/>
              <a:buAutoNum type="alphaLcParenBoth"/>
              <a:defRPr/>
            </a:pPr>
            <a:r>
              <a:rPr lang="or-IN" sz="16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25/116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lang="or-IN" sz="16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25/238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lang="or-IN" sz="16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58/116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Google Shape;502;p17">
            <a:extLst>
              <a:ext uri="{FF2B5EF4-FFF2-40B4-BE49-F238E27FC236}">
                <a16:creationId xmlns="" xmlns:a16="http://schemas.microsoft.com/office/drawing/2014/main" id="{BB41B87C-BE5F-4BF2-531D-57DC21D1A451}"/>
              </a:ext>
            </a:extLst>
          </p:cNvPr>
          <p:cNvSpPr/>
          <p:nvPr/>
        </p:nvSpPr>
        <p:spPr>
          <a:xfrm>
            <a:off x="1009895" y="3470358"/>
            <a:ext cx="10172210" cy="879675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-Regular"/>
                <a:ea typeface="+mn-ea"/>
                <a:cs typeface="+mn-cs"/>
              </a:rPr>
              <a:t>The following two-way table shows the exam scores of 64 students in a class based on how many hours they spent studying. What is the probability that a given individual studies for 2 hours and receives a score between 91 and 100?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14" name="Rounded Rectangle 17">
            <a:extLst>
              <a:ext uri="{FF2B5EF4-FFF2-40B4-BE49-F238E27FC236}">
                <a16:creationId xmlns="" xmlns:a16="http://schemas.microsoft.com/office/drawing/2014/main" id="{7E00138C-2256-5D01-E821-A57ADA3BBCB0}"/>
              </a:ext>
            </a:extLst>
          </p:cNvPr>
          <p:cNvSpPr/>
          <p:nvPr/>
        </p:nvSpPr>
        <p:spPr>
          <a:xfrm>
            <a:off x="1026828" y="4521138"/>
            <a:ext cx="2901705" cy="14711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3/64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8/64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3/14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2640945-4C89-6C2A-52BB-91FD15CFC01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60712" y="1856777"/>
            <a:ext cx="3974115" cy="155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64A914-1FE5-79B0-2B0D-F3AA45896C5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3686" y="4361543"/>
            <a:ext cx="3456031" cy="173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0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="" xmlns:a16="http://schemas.microsoft.com/office/drawing/2014/main" id="{D530E72E-233E-E443-1A84-D3CD02ECB889}"/>
              </a:ext>
            </a:extLst>
          </p:cNvPr>
          <p:cNvSpPr/>
          <p:nvPr/>
        </p:nvSpPr>
        <p:spPr>
          <a:xfrm>
            <a:off x="4471372" y="84408"/>
            <a:ext cx="3011576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AIM OF THE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7C61438-200D-827A-D4DD-5B5127AFA187}"/>
              </a:ext>
            </a:extLst>
          </p:cNvPr>
          <p:cNvSpPr txBox="1"/>
          <p:nvPr/>
        </p:nvSpPr>
        <p:spPr>
          <a:xfrm>
            <a:off x="1752599" y="689854"/>
            <a:ext cx="8791576" cy="46487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cap="rnd">
            <a:solidFill>
              <a:schemeClr val="accent1">
                <a:lumMod val="20000"/>
                <a:lumOff val="80000"/>
              </a:schemeClr>
            </a:solidFill>
            <a:round/>
          </a:ln>
          <a:effectLst>
            <a:outerShdw blurRad="50800" dist="38100" algn="l" rotWithShape="0">
              <a:schemeClr val="accent1">
                <a:lumMod val="40000"/>
                <a:lumOff val="60000"/>
                <a:alpha val="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familiarize students with the basic concept of Jointly distributed random variables</a:t>
            </a:r>
          </a:p>
        </p:txBody>
      </p:sp>
      <p:sp>
        <p:nvSpPr>
          <p:cNvPr id="7" name="Rounded Rectangle 17">
            <a:extLst>
              <a:ext uri="{FF2B5EF4-FFF2-40B4-BE49-F238E27FC236}">
                <a16:creationId xmlns="" xmlns:a16="http://schemas.microsoft.com/office/drawing/2014/main" id="{7F3AABB0-F8BA-C900-B6BF-45F4B58E9490}"/>
              </a:ext>
            </a:extLst>
          </p:cNvPr>
          <p:cNvSpPr/>
          <p:nvPr/>
        </p:nvSpPr>
        <p:spPr>
          <a:xfrm>
            <a:off x="4212971" y="1360284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INSTRUCTIONAL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B5EAD4E-C007-9DE7-A40A-12802D3C9611}"/>
              </a:ext>
            </a:extLst>
          </p:cNvPr>
          <p:cNvSpPr txBox="1"/>
          <p:nvPr/>
        </p:nvSpPr>
        <p:spPr>
          <a:xfrm>
            <a:off x="1752600" y="1872669"/>
            <a:ext cx="8791575" cy="20645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Session is designed to: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Define Joint random variables and their probability functions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Describe Marginal and conditional functions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List out the properties of independence of jointly distributed random variables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Describe the applications of discrete and continuous for jointly distributed random variables</a:t>
            </a:r>
            <a:endParaRPr lang="en-US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Graphic 10" descr="Bullseye outline">
            <a:extLst>
              <a:ext uri="{FF2B5EF4-FFF2-40B4-BE49-F238E27FC236}">
                <a16:creationId xmlns="" xmlns:a16="http://schemas.microsoft.com/office/drawing/2014/main" id="{AB75B03E-9C0C-0AF7-2A76-D8618F8F99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425" y="542349"/>
            <a:ext cx="914400" cy="914400"/>
          </a:xfrm>
          <a:prstGeom prst="rect">
            <a:avLst/>
          </a:prstGeom>
        </p:spPr>
      </p:pic>
      <p:pic>
        <p:nvPicPr>
          <p:cNvPr id="27" name="Graphic 26" descr="Presentation with checklist outline">
            <a:extLst>
              <a:ext uri="{FF2B5EF4-FFF2-40B4-BE49-F238E27FC236}">
                <a16:creationId xmlns="" xmlns:a16="http://schemas.microsoft.com/office/drawing/2014/main" id="{1E9F25CA-EF99-00B6-5FFA-810D1F1806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279" y="1799392"/>
            <a:ext cx="914400" cy="914400"/>
          </a:xfrm>
          <a:prstGeom prst="rect">
            <a:avLst/>
          </a:prstGeom>
        </p:spPr>
      </p:pic>
      <p:sp>
        <p:nvSpPr>
          <p:cNvPr id="29" name="Rounded Rectangle 17">
            <a:extLst>
              <a:ext uri="{FF2B5EF4-FFF2-40B4-BE49-F238E27FC236}">
                <a16:creationId xmlns="" xmlns:a16="http://schemas.microsoft.com/office/drawing/2014/main" id="{6652A33D-9A9E-3EAC-0CAE-113901ECA179}"/>
              </a:ext>
            </a:extLst>
          </p:cNvPr>
          <p:cNvSpPr/>
          <p:nvPr/>
        </p:nvSpPr>
        <p:spPr>
          <a:xfrm>
            <a:off x="4212971" y="4058896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 OUTCOMES</a:t>
            </a:r>
          </a:p>
        </p:txBody>
      </p:sp>
      <p:pic>
        <p:nvPicPr>
          <p:cNvPr id="31" name="Graphic 30" descr="Idea outline">
            <a:extLst>
              <a:ext uri="{FF2B5EF4-FFF2-40B4-BE49-F238E27FC236}">
                <a16:creationId xmlns="" xmlns:a16="http://schemas.microsoft.com/office/drawing/2014/main" id="{5F765FC3-60CF-297F-C1BD-F5A7B8B943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130" y="4449594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0BB8E68-8B73-12DE-615E-1091F19A9A9A}"/>
              </a:ext>
            </a:extLst>
          </p:cNvPr>
          <p:cNvSpPr txBox="1"/>
          <p:nvPr/>
        </p:nvSpPr>
        <p:spPr>
          <a:xfrm>
            <a:off x="1752600" y="4581876"/>
            <a:ext cx="8791575" cy="139974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the end of this session, you should be able to: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Define joint random variables and their properties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Describe Probability functions of jointly random variables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Summarize the discrete and continuous case of jointly distributed 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138860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="" xmlns:a16="http://schemas.microsoft.com/office/drawing/2014/main" id="{ED7FD29D-BBDE-078E-D487-E57247CDB50D}"/>
              </a:ext>
            </a:extLst>
          </p:cNvPr>
          <p:cNvSpPr/>
          <p:nvPr/>
        </p:nvSpPr>
        <p:spPr>
          <a:xfrm>
            <a:off x="3390636" y="94783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SELF-ASSESSMENT QUESTIONS</a:t>
            </a:r>
          </a:p>
        </p:txBody>
      </p:sp>
      <p:sp>
        <p:nvSpPr>
          <p:cNvPr id="7" name="Google Shape;502;p17">
            <a:extLst>
              <a:ext uri="{FF2B5EF4-FFF2-40B4-BE49-F238E27FC236}">
                <a16:creationId xmlns="" xmlns:a16="http://schemas.microsoft.com/office/drawing/2014/main" id="{AE3D0AA7-0A5F-7BD6-7BC7-1D38F326B8B4}"/>
              </a:ext>
            </a:extLst>
          </p:cNvPr>
          <p:cNvSpPr/>
          <p:nvPr/>
        </p:nvSpPr>
        <p:spPr>
          <a:xfrm>
            <a:off x="1009895" y="703687"/>
            <a:ext cx="10172210" cy="1099714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3. 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-Regular"/>
                <a:ea typeface="+mn-ea"/>
                <a:cs typeface="+mn-cs"/>
              </a:rPr>
              <a:t>he following two-way table shows the results of a survey that asked 238 people which movie genre they liked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-Regular"/>
                <a:ea typeface="+mn-ea"/>
                <a:cs typeface="+mn-cs"/>
              </a:rPr>
              <a:t>best:What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-Regular"/>
                <a:ea typeface="+mn-ea"/>
                <a:cs typeface="+mn-cs"/>
              </a:rPr>
              <a:t> is the marginal distribution for movie genre (in percentages) for Drama?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11" name="Rounded Rectangle 17">
            <a:extLst>
              <a:ext uri="{FF2B5EF4-FFF2-40B4-BE49-F238E27FC236}">
                <a16:creationId xmlns="" xmlns:a16="http://schemas.microsoft.com/office/drawing/2014/main" id="{5D8B791C-9B35-CF16-C192-D202E0DB9A60}"/>
              </a:ext>
            </a:extLst>
          </p:cNvPr>
          <p:cNvSpPr/>
          <p:nvPr/>
        </p:nvSpPr>
        <p:spPr>
          <a:xfrm>
            <a:off x="1026828" y="1977905"/>
            <a:ext cx="2901705" cy="145109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19.7%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43.3%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37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%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None of these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Google Shape;502;p17">
            <a:extLst>
              <a:ext uri="{FF2B5EF4-FFF2-40B4-BE49-F238E27FC236}">
                <a16:creationId xmlns="" xmlns:a16="http://schemas.microsoft.com/office/drawing/2014/main" id="{BB41B87C-BE5F-4BF2-531D-57DC21D1A451}"/>
              </a:ext>
            </a:extLst>
          </p:cNvPr>
          <p:cNvSpPr/>
          <p:nvPr/>
        </p:nvSpPr>
        <p:spPr>
          <a:xfrm>
            <a:off x="1026828" y="3603504"/>
            <a:ext cx="10172210" cy="710244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4.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-Regular"/>
                <a:ea typeface="+mn-ea"/>
                <a:cs typeface="+mn-cs"/>
              </a:rPr>
              <a:t>What is the marginal distribution for gender (in percentages)?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14" name="Rounded Rectangle 17">
            <a:extLst>
              <a:ext uri="{FF2B5EF4-FFF2-40B4-BE49-F238E27FC236}">
                <a16:creationId xmlns="" xmlns:a16="http://schemas.microsoft.com/office/drawing/2014/main" id="{7E00138C-2256-5D01-E821-A57ADA3BBCB0}"/>
              </a:ext>
            </a:extLst>
          </p:cNvPr>
          <p:cNvSpPr/>
          <p:nvPr/>
        </p:nvSpPr>
        <p:spPr>
          <a:xfrm>
            <a:off x="1026828" y="4406189"/>
            <a:ext cx="2901705" cy="164582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Male: 51.3%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Female:48.7%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Calibri"/>
              </a:rPr>
              <a:t>Both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 (a) and (b)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None of the above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F432F3C-6980-7E36-3374-A85A878545B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44373" y="1873286"/>
            <a:ext cx="4305097" cy="164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="" xmlns:a16="http://schemas.microsoft.com/office/drawing/2014/main" id="{045E056E-10BD-0B9E-4ACE-A3F54C31FD9F}"/>
              </a:ext>
            </a:extLst>
          </p:cNvPr>
          <p:cNvSpPr/>
          <p:nvPr/>
        </p:nvSpPr>
        <p:spPr>
          <a:xfrm>
            <a:off x="3390636" y="94783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TERMINAL QUESTIONS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0492" y="600076"/>
            <a:ext cx="10428068" cy="3372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Explain the joint probability distribution and marginal probability distributions.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 out formulas for joint probability distribution and marginal probability distributions.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Suppose (X, Y ) takes values on the square [0, 1]×[1, 2] with joint pdf f(x, y) =8/3x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y. Find the marginal pdf’s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(x)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(y).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joint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cdf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F(x, y) = ½ (x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y+xy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on [0, 1] ×[0, 1].Find the marginal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cdf’s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use 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(x) to compute          P(X &lt; 0.5).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Suppose X has range [0, 1/2], Y has range [0, 1] and f(x, y) = 96x</a:t>
            </a:r>
            <a:r>
              <a:rPr lang="en-US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then X and Y are independent.  Find the marginal densities functions of the f(x, y).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28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="" xmlns:a16="http://schemas.microsoft.com/office/drawing/2014/main" id="{045E056E-10BD-0B9E-4ACE-A3F54C31FD9F}"/>
              </a:ext>
            </a:extLst>
          </p:cNvPr>
          <p:cNvSpPr/>
          <p:nvPr/>
        </p:nvSpPr>
        <p:spPr>
          <a:xfrm>
            <a:off x="2161308" y="93891"/>
            <a:ext cx="7368771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 FOR FURTHER LEARNING OF THE SESSION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0332" y="1167618"/>
            <a:ext cx="10214708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 Books: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Section 5.1, 5.2 of TS1:  Alex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Tsun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Probability &amp; Statistics with Applications to Computing (Available at: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http://www.alextsun.com/files/Prob_Stat_for_CS_Book.pdf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Hossein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Pishro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-Nik, Introduction to Probability, Statistics, and Random Processes-Kappa Research, LLC (2014)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 S Trivedi, Probability and Statistics with Reliability, Queuing and Computer Science Applications, Wiley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Sites and Web links: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https://www.probabilitycourse.com/chapter5/5_1_0_joint_distributions.php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https://www.probabilitycourse.com/chapter5/5_2_0_continuous_vars.php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https://www.statisticshowto.com/joint-probability-distribution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https://byjus.com/maths/joint-probability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2073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3">
            <a:extLst>
              <a:ext uri="{FF2B5EF4-FFF2-40B4-BE49-F238E27FC236}">
                <a16:creationId xmlns="" xmlns:a16="http://schemas.microsoft.com/office/drawing/2014/main" id="{5E3C7501-7C11-2D08-1576-6A0C2C3FE579}"/>
              </a:ext>
            </a:extLst>
          </p:cNvPr>
          <p:cNvSpPr/>
          <p:nvPr/>
        </p:nvSpPr>
        <p:spPr>
          <a:xfrm>
            <a:off x="2602523" y="1856934"/>
            <a:ext cx="7920111" cy="2883877"/>
          </a:xfrm>
          <a:prstGeom prst="roundRect">
            <a:avLst/>
          </a:prstGeom>
          <a:solidFill>
            <a:srgbClr val="ED7D31"/>
          </a:solidFill>
          <a:ln w="19050" cap="flat" cmpd="sng" algn="ctr">
            <a:noFill/>
            <a:prstDash val="solid"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THANK YOU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Team – PSQT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pic>
        <p:nvPicPr>
          <p:cNvPr id="6" name="Picture 2" descr="KL Deemed to be University Logo"/>
          <p:cNvPicPr>
            <a:picLocks noChangeAspect="1" noChangeArrowheads="1"/>
          </p:cNvPicPr>
          <p:nvPr/>
        </p:nvPicPr>
        <p:blipFill rotWithShape="1">
          <a:blip r:embed="rId2"/>
          <a:srcRect r="26763"/>
          <a:stretch/>
        </p:blipFill>
        <p:spPr bwMode="auto">
          <a:xfrm>
            <a:off x="5514534" y="2560321"/>
            <a:ext cx="2369626" cy="10832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=""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3263704" y="84673"/>
            <a:ext cx="6639951" cy="478035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JOINT PROBABILITY DISTRIBUTIONS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61710" y="947461"/>
            <a:ext cx="10253330" cy="409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000" kern="100" dirty="0">
                <a:solidFill>
                  <a:srgbClr val="3B44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real life, we are often interested in several random variables that are related to each other. For example,</a:t>
            </a:r>
          </a:p>
          <a:p>
            <a:pPr algn="just">
              <a:lnSpc>
                <a:spcPct val="120000"/>
              </a:lnSpc>
            </a:pPr>
            <a:r>
              <a:rPr lang="en-US" sz="2000" kern="100" dirty="0">
                <a:solidFill>
                  <a:srgbClr val="3B44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suppose that we choose a random family, and we would like to study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kern="100" dirty="0">
                <a:solidFill>
                  <a:srgbClr val="3B44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number of people in the family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kern="100" dirty="0">
                <a:solidFill>
                  <a:srgbClr val="3B44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household income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kern="100" dirty="0">
                <a:solidFill>
                  <a:srgbClr val="3B44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ages of the family members etc.</a:t>
            </a:r>
          </a:p>
          <a:p>
            <a:pPr algn="just">
              <a:lnSpc>
                <a:spcPct val="120000"/>
              </a:lnSpc>
            </a:pPr>
            <a:r>
              <a:rPr lang="en-US" sz="2000" kern="100" dirty="0">
                <a:solidFill>
                  <a:srgbClr val="3B44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of these is a random variable, and we suspect that they are dependent.</a:t>
            </a:r>
          </a:p>
          <a:p>
            <a:pPr algn="just">
              <a:lnSpc>
                <a:spcPct val="120000"/>
              </a:lnSpc>
            </a:pPr>
            <a:r>
              <a:rPr lang="en-US" sz="2000" kern="100" dirty="0">
                <a:solidFill>
                  <a:srgbClr val="3B44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session, we will learn tools to study joint distributions of two or more random variables.</a:t>
            </a:r>
          </a:p>
          <a:p>
            <a:pPr algn="just">
              <a:lnSpc>
                <a:spcPct val="120000"/>
              </a:lnSpc>
            </a:pPr>
            <a:r>
              <a:rPr lang="en-US" sz="2000" kern="100" dirty="0">
                <a:solidFill>
                  <a:srgbClr val="3B44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concepts are extensions of what we studied for one random variable in the previous classes.</a:t>
            </a:r>
          </a:p>
          <a:p>
            <a:pPr algn="just">
              <a:lnSpc>
                <a:spcPct val="120000"/>
              </a:lnSpc>
            </a:pPr>
            <a:endParaRPr lang="en-US" sz="2000" kern="100" dirty="0">
              <a:solidFill>
                <a:srgbClr val="3B444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20000"/>
              </a:lnSpc>
            </a:pPr>
            <a:endParaRPr lang="en-US" sz="2000" kern="100" dirty="0">
              <a:solidFill>
                <a:srgbClr val="3B444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05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044D8F-1ED0-6ECB-A017-C575D3812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8985"/>
            <a:ext cx="10515600" cy="4351338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2000" kern="100" dirty="0">
                <a:solidFill>
                  <a:srgbClr val="3B44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A and B be two random variables which are defined on a probability space. The probability distribution that gives the probability that each of A and B falls in any particular range or discrete set of values specified for that variable is defined as the bivariate joint probability distribution for A and B.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000" kern="100" dirty="0">
                <a:solidFill>
                  <a:srgbClr val="3B44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concept when extended to more than two random variables, it is called a multivariate probability distribution.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000" kern="100" dirty="0">
                <a:solidFill>
                  <a:srgbClr val="3B44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random variables can be discrete or continuous.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000" kern="100" dirty="0">
                <a:solidFill>
                  <a:srgbClr val="3B44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session, we will look at an illustration of a joint probability distribution of two discrete variables.</a:t>
            </a:r>
          </a:p>
        </p:txBody>
      </p:sp>
      <p:sp>
        <p:nvSpPr>
          <p:cNvPr id="2" name="Rounded Rectangle 17">
            <a:extLst>
              <a:ext uri="{FF2B5EF4-FFF2-40B4-BE49-F238E27FC236}">
                <a16:creationId xmlns="" xmlns:a16="http://schemas.microsoft.com/office/drawing/2014/main" id="{AE51A705-9845-499D-552F-B69C389C4105}"/>
              </a:ext>
            </a:extLst>
          </p:cNvPr>
          <p:cNvSpPr/>
          <p:nvPr/>
        </p:nvSpPr>
        <p:spPr>
          <a:xfrm>
            <a:off x="3263704" y="84673"/>
            <a:ext cx="6639951" cy="478035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JOINT PROBABILITY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88433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="" xmlns:a16="http://schemas.microsoft.com/office/drawing/2014/main" id="{0C50E38A-F697-FF19-89D3-5D99C640CE26}"/>
              </a:ext>
            </a:extLst>
          </p:cNvPr>
          <p:cNvSpPr/>
          <p:nvPr/>
        </p:nvSpPr>
        <p:spPr>
          <a:xfrm>
            <a:off x="6230620" y="3210711"/>
            <a:ext cx="762000" cy="4570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or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637161-C35E-3FC3-EF77-0E2B77801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62708"/>
            <a:ext cx="10597587" cy="5438558"/>
          </a:xfrm>
        </p:spPr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Let X and Y be two discrete random variables.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Let their </a:t>
            </a: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joint probability mass function</a:t>
            </a: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be denoted as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                     		F(</a:t>
            </a:r>
            <a:r>
              <a:rPr lang="en-US" sz="18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x,y</a:t>
            </a: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) = P(X = x, Y = y)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The main purpose of the joint distribution is to look for a relationship between the two variables.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The following table (joint PMF) shows the probabilities for events X and Y happening at the same time.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800" baseline="300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We can use the joint PMF table to find probabilities.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For example: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Question: What is the probability for Y = 2 and X = 3?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Answer: Look at the table for the intersection of Y = 2 and X = 3.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The answer is </a:t>
            </a: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1/6, </a:t>
            </a: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from the above matrix.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Similar idea of joint distribution exists for continuous random variables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rgbClr val="333333"/>
              </a:solidFill>
              <a:highlight>
                <a:srgbClr val="F6F4F2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Verdana"/>
            </a:endParaRPr>
          </a:p>
          <a:p>
            <a:pPr marL="0" indent="0">
              <a:buNone/>
            </a:pPr>
            <a:endParaRPr lang="or-IN" sz="18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Google Shape;258;p20">
            <a:extLst>
              <a:ext uri="{FF2B5EF4-FFF2-40B4-BE49-F238E27FC236}">
                <a16:creationId xmlns="" xmlns:a16="http://schemas.microsoft.com/office/drawing/2014/main" id="{A301864E-E015-798B-B4F3-F5890F3620E6}"/>
              </a:ext>
            </a:extLst>
          </p:cNvPr>
          <p:cNvPicPr preferRelativeResize="0"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4553220" y="2519981"/>
            <a:ext cx="2264140" cy="13814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E3D0816F-A6B7-F9EF-89E8-6B70EF75A2F2}"/>
              </a:ext>
            </a:extLst>
          </p:cNvPr>
          <p:cNvCxnSpPr/>
          <p:nvPr/>
        </p:nvCxnSpPr>
        <p:spPr>
          <a:xfrm>
            <a:off x="4358640" y="3429000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20654C66-15F3-0B91-99E9-CBEA85900671}"/>
              </a:ext>
            </a:extLst>
          </p:cNvPr>
          <p:cNvCxnSpPr/>
          <p:nvPr/>
        </p:nvCxnSpPr>
        <p:spPr>
          <a:xfrm>
            <a:off x="6492240" y="2448560"/>
            <a:ext cx="0" cy="294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ounded Rectangle 17">
            <a:extLst>
              <a:ext uri="{FF2B5EF4-FFF2-40B4-BE49-F238E27FC236}">
                <a16:creationId xmlns="" xmlns:a16="http://schemas.microsoft.com/office/drawing/2014/main" id="{047D80D7-2499-34CE-CC53-A408E8BC05E8}"/>
              </a:ext>
            </a:extLst>
          </p:cNvPr>
          <p:cNvSpPr/>
          <p:nvPr/>
        </p:nvSpPr>
        <p:spPr>
          <a:xfrm>
            <a:off x="3263704" y="84673"/>
            <a:ext cx="6639951" cy="478035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JOINT PROBABILITY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57014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857C532-21C4-0212-C3EF-8D03F2CF3300}"/>
              </a:ext>
            </a:extLst>
          </p:cNvPr>
          <p:cNvSpPr txBox="1"/>
          <p:nvPr/>
        </p:nvSpPr>
        <p:spPr>
          <a:xfrm>
            <a:off x="983847" y="760934"/>
            <a:ext cx="10486663" cy="505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Joint Probability distributions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If X and Y are two discrete random variables, the probability distribution for their simultaneous occurrence can be represented by a function with values</a:t>
            </a:r>
          </a:p>
          <a:p>
            <a:pPr>
              <a:lnSpc>
                <a:spcPct val="120000"/>
              </a:lnSpc>
            </a:pPr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f(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x,y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= P(X=x, Y=y);</a:t>
            </a:r>
          </a:p>
          <a:p>
            <a:pPr>
              <a:lnSpc>
                <a:spcPct val="120000"/>
              </a:lnSpc>
            </a:pPr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function f(x, y) is a joint Probability distribution or Probability mass function of the random variables X and Y if</a:t>
            </a:r>
          </a:p>
          <a:p>
            <a:pPr>
              <a:lnSpc>
                <a:spcPct val="120000"/>
              </a:lnSpc>
            </a:pPr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f(</a:t>
            </a:r>
            <a:r>
              <a:rPr lang="en-IN" sz="1800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x,y</a:t>
            </a:r>
            <a:r>
              <a:rPr lang="en-IN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)≥ 0 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all x and y</a:t>
            </a:r>
          </a:p>
          <a:p>
            <a:pPr>
              <a:lnSpc>
                <a:spcPct val="120000"/>
              </a:lnSpc>
            </a:pPr>
            <a:r>
              <a:rPr lang="en-IN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ii)</a:t>
            </a:r>
          </a:p>
          <a:p>
            <a:pPr>
              <a:lnSpc>
                <a:spcPct val="120000"/>
              </a:lnSpc>
            </a:pPr>
            <a:endParaRPr lang="en-IN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IN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iii) P(X=</a:t>
            </a:r>
            <a:r>
              <a:rPr lang="en-IN" sz="1800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x,Y</a:t>
            </a:r>
            <a:r>
              <a:rPr lang="en-IN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=y)=f(</a:t>
            </a:r>
            <a:r>
              <a:rPr lang="en-IN" sz="1800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x,y</a:t>
            </a:r>
            <a:r>
              <a:rPr lang="en-IN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Joint density function: </a:t>
            </a:r>
            <a:r>
              <a:rPr lang="en-IN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function f(x, y) is a joint density function </a:t>
            </a:r>
          </a:p>
          <a:p>
            <a:pPr>
              <a:lnSpc>
                <a:spcPct val="120000"/>
              </a:lnSpc>
            </a:pPr>
            <a:r>
              <a:rPr lang="en-IN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 continuous random variables X and Y if </a:t>
            </a:r>
          </a:p>
          <a:p>
            <a:pPr>
              <a:lnSpc>
                <a:spcPct val="120000"/>
              </a:lnSpc>
            </a:pPr>
            <a:r>
              <a:rPr lang="en-IN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f(</a:t>
            </a:r>
            <a:r>
              <a:rPr lang="en-IN" sz="1800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x,y</a:t>
            </a:r>
            <a:r>
              <a:rPr lang="en-IN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)≥ 0 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all x and y, where A is the range of </a:t>
            </a:r>
            <a:r>
              <a:rPr lang="en-IN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XxY</a:t>
            </a:r>
            <a:endParaRPr lang="en-IN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en-IN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en-IN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D0C7F2D-85C2-F88C-7C16-4F25BF8E687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CF4"/>
              </a:clrFrom>
              <a:clrTo>
                <a:srgbClr val="FFFC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9113" y="2800350"/>
            <a:ext cx="1790700" cy="628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1C6E68D-4739-351F-312F-37D48DC630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CF4"/>
              </a:clrFrom>
              <a:clrTo>
                <a:srgbClr val="FFFCF4">
                  <a:alpha val="0"/>
                </a:srgbClr>
              </a:clrTo>
            </a:clrChange>
          </a:blip>
          <a:srcRect b="35145"/>
          <a:stretch/>
        </p:blipFill>
        <p:spPr>
          <a:xfrm>
            <a:off x="1524000" y="4767376"/>
            <a:ext cx="2705100" cy="9019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FD4D9CD-827D-AAC7-227D-A0BBC71345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CF4"/>
              </a:clrFrom>
              <a:clrTo>
                <a:srgbClr val="FFFCF4">
                  <a:alpha val="0"/>
                </a:srgbClr>
              </a:clrTo>
            </a:clrChange>
          </a:blip>
          <a:srcRect t="64855"/>
          <a:stretch/>
        </p:blipFill>
        <p:spPr>
          <a:xfrm>
            <a:off x="4389120" y="4907891"/>
            <a:ext cx="2705100" cy="488746"/>
          </a:xfrm>
          <a:prstGeom prst="rect">
            <a:avLst/>
          </a:prstGeom>
        </p:spPr>
      </p:pic>
      <p:sp>
        <p:nvSpPr>
          <p:cNvPr id="12" name="Rounded Rectangle 17">
            <a:extLst>
              <a:ext uri="{FF2B5EF4-FFF2-40B4-BE49-F238E27FC236}">
                <a16:creationId xmlns="" xmlns:a16="http://schemas.microsoft.com/office/drawing/2014/main" id="{CFE1A9ED-9212-1279-D8C0-4AA6449102E9}"/>
              </a:ext>
            </a:extLst>
          </p:cNvPr>
          <p:cNvSpPr/>
          <p:nvPr/>
        </p:nvSpPr>
        <p:spPr>
          <a:xfrm>
            <a:off x="3324664" y="156073"/>
            <a:ext cx="6639951" cy="478035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JOINT PROBABILITY DISTRIBUTIONS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F6D7C386-DCC2-4288-324B-730BAEAACE6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26467" y="2800350"/>
            <a:ext cx="3660353" cy="2940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CB17E54-238C-7F5A-5420-63F8C92BE9CA}"/>
              </a:ext>
            </a:extLst>
          </p:cNvPr>
          <p:cNvSpPr txBox="1"/>
          <p:nvPr/>
        </p:nvSpPr>
        <p:spPr>
          <a:xfrm>
            <a:off x="6611823" y="2154019"/>
            <a:ext cx="4946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1" dirty="0">
                <a:solidFill>
                  <a:srgbClr val="333333"/>
                </a:solidFill>
                <a:effectLst/>
              </a:rPr>
              <a:t>F</a:t>
            </a:r>
            <a:r>
              <a:rPr lang="en-US" sz="1100" b="0" i="1" dirty="0">
                <a:solidFill>
                  <a:srgbClr val="333333"/>
                </a:solidFill>
                <a:effectLst/>
              </a:rPr>
              <a:t>XY </a:t>
            </a:r>
            <a:r>
              <a:rPr lang="en-US" sz="1800" b="0" i="1" dirty="0">
                <a:solidFill>
                  <a:srgbClr val="333333"/>
                </a:solidFill>
                <a:effectLst/>
              </a:rPr>
              <a:t>(x, y) is the probability that (X, Y ) belongs to the shaded region. The dots are the pairs (x</a:t>
            </a:r>
            <a:r>
              <a:rPr lang="en-US" sz="1100" b="0" i="1" dirty="0">
                <a:solidFill>
                  <a:srgbClr val="333333"/>
                </a:solidFill>
                <a:effectLst/>
              </a:rPr>
              <a:t>i</a:t>
            </a:r>
            <a:r>
              <a:rPr lang="en-US" sz="1800" b="0" i="1" dirty="0">
                <a:solidFill>
                  <a:srgbClr val="333333"/>
                </a:solidFill>
                <a:effectLst/>
              </a:rPr>
              <a:t>, </a:t>
            </a:r>
            <a:r>
              <a:rPr lang="en-US" sz="1800" b="0" i="1" dirty="0" err="1">
                <a:solidFill>
                  <a:srgbClr val="333333"/>
                </a:solidFill>
                <a:effectLst/>
              </a:rPr>
              <a:t>y</a:t>
            </a:r>
            <a:r>
              <a:rPr lang="en-US" sz="1100" b="0" i="1" dirty="0" err="1">
                <a:solidFill>
                  <a:srgbClr val="333333"/>
                </a:solidFill>
                <a:effectLst/>
              </a:rPr>
              <a:t>j</a:t>
            </a:r>
            <a:r>
              <a:rPr lang="en-US" sz="1800" b="0" i="1" dirty="0">
                <a:solidFill>
                  <a:srgbClr val="333333"/>
                </a:solidFill>
                <a:effectLst/>
              </a:rPr>
              <a:t>) in R</a:t>
            </a:r>
            <a:r>
              <a:rPr lang="en-US" sz="1100" b="0" i="1" dirty="0">
                <a:solidFill>
                  <a:srgbClr val="333333"/>
                </a:solidFill>
                <a:effectLst/>
              </a:rPr>
              <a:t>XY </a:t>
            </a:r>
            <a:endParaRPr lang="or-IN" i="1" dirty="0"/>
          </a:p>
        </p:txBody>
      </p:sp>
    </p:spTree>
    <p:extLst>
      <p:ext uri="{BB962C8B-B14F-4D97-AF65-F5344CB8AC3E}">
        <p14:creationId xmlns:p14="http://schemas.microsoft.com/office/powerpoint/2010/main" val="6803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7">
            <a:extLst>
              <a:ext uri="{FF2B5EF4-FFF2-40B4-BE49-F238E27FC236}">
                <a16:creationId xmlns="" xmlns:a16="http://schemas.microsoft.com/office/drawing/2014/main" id="{AD45308D-761A-04FE-AD1B-91A50EC4ACB6}"/>
              </a:ext>
            </a:extLst>
          </p:cNvPr>
          <p:cNvSpPr/>
          <p:nvPr/>
        </p:nvSpPr>
        <p:spPr>
          <a:xfrm>
            <a:off x="3263704" y="84673"/>
            <a:ext cx="6639951" cy="478035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JOINT PROBABILITY DISTRIBUTIONS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FE16AB1-3FB7-3D7A-F08A-97EBC11998FD}"/>
              </a:ext>
            </a:extLst>
          </p:cNvPr>
          <p:cNvSpPr txBox="1"/>
          <p:nvPr/>
        </p:nvSpPr>
        <p:spPr>
          <a:xfrm>
            <a:off x="1011677" y="854055"/>
            <a:ext cx="10326883" cy="5286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Marginal Distribution: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Marginal Distribution of X alone and of Y alone are 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Conditional distribution: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X and Y be two random variables, discrete or continuous. The conditional distribution of the random variable Y given that X =x is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Similarly, the conditional distribution of the random variable X given that Y=y is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Statistical Independence: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random variables X and Y, discrete or continuous with joint probability distribution of f(x, y) and marginal distributions g(x) and h(y), respectively. </a:t>
            </a:r>
          </a:p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random variables X and Y are said to be 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statistically independent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and only if 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f(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x,y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)=g(x)h(y)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all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x,y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within their range.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or-IN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977AA2F7-D7C6-39DA-93AD-0DD84945643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CF4"/>
              </a:clrFrom>
              <a:clrTo>
                <a:srgbClr val="FFFC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31076" y="3076575"/>
            <a:ext cx="3057525" cy="7048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6E156581-6D6A-61B0-FB16-5EB3C3025AE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CF4"/>
              </a:clrFrom>
              <a:clrTo>
                <a:srgbClr val="FFFC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19145" y="4149988"/>
            <a:ext cx="3124200" cy="571500"/>
          </a:xfrm>
          <a:prstGeom prst="rect">
            <a:avLst/>
          </a:prstGeom>
        </p:spPr>
      </p:pic>
      <p:graphicFrame>
        <p:nvGraphicFramePr>
          <p:cNvPr id="24" name="Table 24">
            <a:extLst>
              <a:ext uri="{FF2B5EF4-FFF2-40B4-BE49-F238E27FC236}">
                <a16:creationId xmlns="" xmlns:a16="http://schemas.microsoft.com/office/drawing/2014/main" id="{6E35DCFB-F19E-138F-DAEC-5AC9E73D9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826961"/>
              </p:ext>
            </p:extLst>
          </p:nvPr>
        </p:nvGraphicFramePr>
        <p:xfrm>
          <a:off x="1619371" y="1328920"/>
          <a:ext cx="8128000" cy="12362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9">
                  <a:extLst>
                    <a:ext uri="{9D8B030D-6E8A-4147-A177-3AD203B41FA5}">
                      <a16:colId xmlns="" xmlns:a16="http://schemas.microsoft.com/office/drawing/2014/main" val="3436715776"/>
                    </a:ext>
                  </a:extLst>
                </a:gridCol>
                <a:gridCol w="4321931">
                  <a:extLst>
                    <a:ext uri="{9D8B030D-6E8A-4147-A177-3AD203B41FA5}">
                      <a16:colId xmlns="" xmlns:a16="http://schemas.microsoft.com/office/drawing/2014/main" val="3182729191"/>
                    </a:ext>
                  </a:extLst>
                </a:gridCol>
              </a:tblGrid>
              <a:tr h="1236253"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rgbClr val="000000"/>
                          </a:solidFill>
                          <a:effectLst/>
                        </a:rPr>
                        <a:t>for the discrete case</a:t>
                      </a:r>
                      <a:r>
                        <a:rPr lang="en-IN" sz="1800" b="1" dirty="0"/>
                        <a:t> 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</a:rPr>
                        <a:t>       g(x) = Σ</a:t>
                      </a:r>
                      <a:r>
                        <a:rPr lang="en-US" sz="1800" b="0" baseline="-25000" dirty="0">
                          <a:solidFill>
                            <a:srgbClr val="000000"/>
                          </a:solidFill>
                          <a:effectLst/>
                        </a:rPr>
                        <a:t>𝑦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</a:rPr>
                        <a:t> 𝑓(𝑥, 𝑦) and</a:t>
                      </a:r>
                      <a:r>
                        <a:rPr lang="en-US" sz="1800" dirty="0"/>
                        <a:t> </a:t>
                      </a:r>
                    </a:p>
                    <a:p>
                      <a:r>
                        <a:rPr lang="en-IN" sz="1800" b="0" dirty="0">
                          <a:solidFill>
                            <a:srgbClr val="000000"/>
                          </a:solidFill>
                          <a:effectLst/>
                        </a:rPr>
                        <a:t>       h(y) = </a:t>
                      </a:r>
                      <a:r>
                        <a:rPr lang="el-GR" sz="1800" b="0" dirty="0">
                          <a:solidFill>
                            <a:srgbClr val="000000"/>
                          </a:solidFill>
                          <a:effectLst/>
                        </a:rPr>
                        <a:t>Σ</a:t>
                      </a:r>
                      <a:r>
                        <a:rPr lang="el-GR" sz="1800" b="0" baseline="-25000" dirty="0">
                          <a:solidFill>
                            <a:srgbClr val="000000"/>
                          </a:solidFill>
                          <a:effectLst/>
                        </a:rPr>
                        <a:t>𝑥</a:t>
                      </a:r>
                      <a:r>
                        <a:rPr lang="el-GR" sz="1800" b="0" dirty="0">
                          <a:solidFill>
                            <a:srgbClr val="000000"/>
                          </a:solidFill>
                          <a:effectLst/>
                        </a:rPr>
                        <a:t>𝑓(𝑥, 𝑦)</a:t>
                      </a:r>
                      <a:r>
                        <a:rPr lang="el-GR" sz="1800" dirty="0"/>
                        <a:t> </a:t>
                      </a:r>
                      <a:endParaRPr lang="en-IN" sz="1800" dirty="0"/>
                    </a:p>
                    <a:p>
                      <a:r>
                        <a:rPr lang="en-US" sz="1800" dirty="0"/>
                        <a:t> </a:t>
                      </a:r>
                      <a:endParaRPr lang="or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rgbClr val="000000"/>
                          </a:solidFill>
                          <a:effectLst/>
                        </a:rPr>
                        <a:t>for the continuous case</a:t>
                      </a:r>
                      <a:r>
                        <a:rPr lang="en-IN" sz="1800" b="1" dirty="0"/>
                        <a:t> </a:t>
                      </a:r>
                    </a:p>
                    <a:p>
                      <a:endParaRPr lang="or-IN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1179349"/>
                  </a:ext>
                </a:extLst>
              </a:tr>
            </a:tbl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978F4E92-1499-87EA-0947-183A0466D20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AE7E0"/>
              </a:clrFrom>
              <a:clrTo>
                <a:srgbClr val="EAE7E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42756" y="1730431"/>
            <a:ext cx="2238375" cy="3524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7BC18E5C-851B-F870-7B9B-6E0705898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2756" y="2110968"/>
            <a:ext cx="18383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3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394A18-2AD8-5F50-E274-D18CFD58F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217" y="797668"/>
            <a:ext cx="10612877" cy="520429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some cases, the probability distribution of one random variable will not be affected by the distribution of another random variable defined on the same sample space.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those cases, the joint distribution functions have a very simple form, and we refer to the random variables as independent.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Discrete random variables  X</a:t>
            </a:r>
            <a:r>
              <a:rPr lang="en-US" sz="1800" baseline="-25000" dirty="0">
                <a:latin typeface="Calibri" panose="020F0502020204030204" pitchFamily="34" charset="0"/>
                <a:ea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,X</a:t>
            </a:r>
            <a:r>
              <a:rPr lang="en-US" sz="1800" baseline="-25000" dirty="0">
                <a:latin typeface="Calibri" panose="020F0502020204030204" pitchFamily="34" charset="0"/>
                <a:ea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,…,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</a:rPr>
              <a:t>X</a:t>
            </a:r>
            <a:r>
              <a:rPr lang="en-US" sz="1800" baseline="-25000" dirty="0" err="1">
                <a:latin typeface="Calibri" panose="020F0502020204030204" pitchFamily="34" charset="0"/>
                <a:ea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   are independent if the joint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</a:rPr>
              <a:t>pmf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 factors into a product of the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</a:rPr>
              <a:t>marginal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</a:rPr>
              <a:t>pmf’s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It is equivalent to check that this condition holds for the cumulative distribution functions.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In terms of events as follows: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In the above, we use the idea that if  X  and  Y are independent, then the event that  X  takes on a given value  x   is independent of the event that Y takes the value  y.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</a:rPr>
              <a:t>Note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: If  X and Y are independent random variables, then  E[XY]=E[X] E[Y] .</a:t>
            </a:r>
            <a:endParaRPr lang="or-IN" sz="18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C39565-E4B3-AA0C-7BF5-406074CC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8</a:t>
            </a:fld>
            <a:endParaRPr lang="en-IN"/>
          </a:p>
        </p:txBody>
      </p:sp>
      <p:sp>
        <p:nvSpPr>
          <p:cNvPr id="5" name="Rounded Rectangle 17">
            <a:extLst>
              <a:ext uri="{FF2B5EF4-FFF2-40B4-BE49-F238E27FC236}">
                <a16:creationId xmlns="" xmlns:a16="http://schemas.microsoft.com/office/drawing/2014/main" id="{4098DCA0-9CCE-45DC-DB4B-828BAB1C0920}"/>
              </a:ext>
            </a:extLst>
          </p:cNvPr>
          <p:cNvSpPr/>
          <p:nvPr/>
        </p:nvSpPr>
        <p:spPr>
          <a:xfrm>
            <a:off x="3263704" y="84673"/>
            <a:ext cx="6639951" cy="478035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INDEPENDENT RANDOM VARIABLES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46012A1-0A53-1AE4-5527-E7B61D6A3BB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AFFFB"/>
              </a:clrFrom>
              <a:clrTo>
                <a:srgbClr val="FAFF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4175" y="2745553"/>
            <a:ext cx="5654959" cy="4675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03CC00A-1EE7-D140-8BA1-80CE3285C6C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48229" y="4277513"/>
            <a:ext cx="90868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2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="" xmlns:a16="http://schemas.microsoft.com/office/drawing/2014/main" id="{A6BA56E9-681A-F376-1248-06639C4203A3}"/>
              </a:ext>
            </a:extLst>
          </p:cNvPr>
          <p:cNvSpPr/>
          <p:nvPr/>
        </p:nvSpPr>
        <p:spPr>
          <a:xfrm>
            <a:off x="3294684" y="16204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Properties of Expectation and Variance</a:t>
            </a:r>
          </a:p>
        </p:txBody>
      </p:sp>
      <p:sp>
        <p:nvSpPr>
          <p:cNvPr id="2" name="Rounded Rectangle 17">
            <a:extLst>
              <a:ext uri="{FF2B5EF4-FFF2-40B4-BE49-F238E27FC236}">
                <a16:creationId xmlns="" xmlns:a16="http://schemas.microsoft.com/office/drawing/2014/main" id="{D7A3FD03-D698-A085-F769-5CB8AA1212BB}"/>
              </a:ext>
            </a:extLst>
          </p:cNvPr>
          <p:cNvSpPr/>
          <p:nvPr/>
        </p:nvSpPr>
        <p:spPr>
          <a:xfrm>
            <a:off x="3294684" y="160798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IMPORTANT FACTS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0354ED5-49E8-D690-6D5F-7A029CDA65DA}"/>
              </a:ext>
            </a:extLst>
          </p:cNvPr>
          <p:cNvSpPr txBox="1"/>
          <p:nvPr/>
        </p:nvSpPr>
        <p:spPr>
          <a:xfrm>
            <a:off x="782320" y="1096033"/>
            <a:ext cx="10891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TimesNewRomanPS-BoldMT"/>
              </a:rPr>
              <a:t>Mean of a joint probability Distribution: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Let X and Y be random variables with joint probability Distribution f(x, y). The mean or expected value of the random variable g(X, Y) is</a:t>
            </a:r>
            <a:r>
              <a:rPr lang="en-US" dirty="0"/>
              <a:t> </a:t>
            </a:r>
            <a:br>
              <a:rPr lang="en-US" dirty="0"/>
            </a:br>
            <a:endParaRPr lang="en-US" b="1" dirty="0">
              <a:ea typeface="Cambria" panose="02040503050406030204" pitchFamily="18" charset="0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if X and y are discrete</a:t>
            </a:r>
            <a:r>
              <a:rPr lang="en-US" dirty="0"/>
              <a:t> </a:t>
            </a:r>
            <a:br>
              <a:rPr lang="en-US" dirty="0"/>
            </a:br>
            <a:endParaRPr lang="en-US" b="1" dirty="0">
              <a:ea typeface="Cambria" panose="02040503050406030204" pitchFamily="18" charset="0"/>
            </a:endParaRPr>
          </a:p>
          <a:p>
            <a:endParaRPr lang="en-US" b="1" dirty="0">
              <a:ea typeface="Cambria" panose="02040503050406030204" pitchFamily="18" charset="0"/>
            </a:endParaRPr>
          </a:p>
          <a:p>
            <a:endParaRPr lang="en-US" b="1" dirty="0">
              <a:ea typeface="Cambria" panose="02040503050406030204" pitchFamily="18" charset="0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if X and y are continuous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ea typeface="Cambria" panose="02040503050406030204" pitchFamily="18" charset="0"/>
              </a:rPr>
              <a:t>	</a:t>
            </a:r>
            <a:endParaRPr lang="or-IN" b="1" dirty="0">
              <a:ea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10609CD-EC2A-D0F7-0D0A-2A65B5BE590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5952" y="2560924"/>
            <a:ext cx="4321737" cy="6630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9793DD-C5B9-1CAA-63D1-9598CD443CD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8080" y="3601425"/>
            <a:ext cx="4657479" cy="8461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A4961D7D-FFF1-56E4-6C29-691B8D32B1B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03884" y="1722706"/>
            <a:ext cx="3702314" cy="27911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6A5EC28-E4B4-5885-AD14-29B463B66267}"/>
              </a:ext>
            </a:extLst>
          </p:cNvPr>
          <p:cNvSpPr txBox="1"/>
          <p:nvPr/>
        </p:nvSpPr>
        <p:spPr>
          <a:xfrm>
            <a:off x="7402749" y="4567036"/>
            <a:ext cx="45269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Many sample observations (</a:t>
            </a:r>
            <a:r>
              <a:rPr lang="en-US" sz="1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black</a:t>
            </a:r>
            <a:r>
              <a:rPr 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are shown from a joint probability distribution. The marginal densities are shown as 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well</a:t>
            </a:r>
            <a:r>
              <a:rPr 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or-IN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902A5A1-C6DB-ED73-B683-00772BC7A15F}"/>
              </a:ext>
            </a:extLst>
          </p:cNvPr>
          <p:cNvSpPr txBox="1"/>
          <p:nvPr/>
        </p:nvSpPr>
        <p:spPr>
          <a:xfrm>
            <a:off x="697959" y="4463544"/>
            <a:ext cx="6104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Joint Cumulative Distribution Functions (Joint </a:t>
            </a: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cdf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endParaRPr lang="or-IN" b="1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BED9014-A88B-09EF-0D41-8625827EBEA4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9006" y="4961827"/>
            <a:ext cx="48863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2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4598BE9-BD78-4C1A-902E-0BA786164A9D}" vid="{1551CBD6-114D-4A17-981D-82FBB9D549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Words>1519</Words>
  <Application>Microsoft Office PowerPoint</Application>
  <PresentationFormat>Widescreen</PresentationFormat>
  <Paragraphs>253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Arial</vt:lpstr>
      <vt:lpstr>BioRhyme ExtraBold</vt:lpstr>
      <vt:lpstr>Calibri</vt:lpstr>
      <vt:lpstr>Cambria</vt:lpstr>
      <vt:lpstr>Gill Sans MT</vt:lpstr>
      <vt:lpstr>Kalinga</vt:lpstr>
      <vt:lpstr>Open Sans</vt:lpstr>
      <vt:lpstr>Poppins</vt:lpstr>
      <vt:lpstr>Roboto-Regular</vt:lpstr>
      <vt:lpstr>Times New Roman</vt:lpstr>
      <vt:lpstr>TimesNewRomanPS-BoldMT</vt:lpstr>
      <vt:lpstr>TimesNewRomanPSMT</vt:lpstr>
      <vt:lpstr>Verdana</vt:lpstr>
      <vt:lpstr>Gallery</vt:lpstr>
      <vt:lpstr>Department of CSE Honors COURSE NAME:  Probability, Statistics and Queuing Theory COURSE CODE: 22MT2005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Sasanko Sekhar Gantayat</dc:creator>
  <cp:lastModifiedBy>DELL</cp:lastModifiedBy>
  <cp:revision>14</cp:revision>
  <dcterms:created xsi:type="dcterms:W3CDTF">2023-05-05T04:53:13Z</dcterms:created>
  <dcterms:modified xsi:type="dcterms:W3CDTF">2023-08-09T18:12:29Z</dcterms:modified>
</cp:coreProperties>
</file>