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-" TargetMode="External"/><Relationship Id="rId4" Type="http://schemas.openxmlformats.org/officeDocument/2006/relationships/hyperlink" Target="http://www.alextsun.com/files/Prob_Stat_for_CS_Book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5;p16">
            <a:extLst>
              <a:ext uri="{FF2B5EF4-FFF2-40B4-BE49-F238E27FC236}">
                <a16:creationId xmlns="" xmlns:a16="http://schemas.microsoft.com/office/drawing/2014/main" id="{EAE5284B-6592-6439-A9E3-FB4C11736330}"/>
              </a:ext>
            </a:extLst>
          </p:cNvPr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>
            <a:extLst>
              <a:ext uri="{FF2B5EF4-FFF2-40B4-BE49-F238E27FC236}">
                <a16:creationId xmlns="" xmlns:a16="http://schemas.microsoft.com/office/drawing/2014/main" id="{7E5D9586-2596-AFDE-C6CD-EB9D46EF6105}"/>
              </a:ext>
            </a:extLst>
          </p:cNvPr>
          <p:cNvSpPr/>
          <p:nvPr/>
        </p:nvSpPr>
        <p:spPr>
          <a:xfrm>
            <a:off x="8725341" y="5390753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- 11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Google Shape;476;p16">
            <a:extLst>
              <a:ext uri="{FF2B5EF4-FFF2-40B4-BE49-F238E27FC236}">
                <a16:creationId xmlns="" xmlns:a16="http://schemas.microsoft.com/office/drawing/2014/main" id="{35479337-BA54-1523-8CAB-6D28DF3628B5}"/>
              </a:ext>
            </a:extLst>
          </p:cNvPr>
          <p:cNvSpPr txBox="1"/>
          <p:nvPr/>
        </p:nvSpPr>
        <p:spPr>
          <a:xfrm>
            <a:off x="1490796" y="2466916"/>
            <a:ext cx="9469661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22MT2005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Measures</a:t>
            </a:r>
            <a:r>
              <a:rPr lang="en-IN" sz="4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lang="en-IN" sz="4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Central</a:t>
            </a:r>
            <a:r>
              <a:rPr lang="en-IN" sz="44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Tendency</a:t>
            </a:r>
            <a:r>
              <a:rPr lang="en-IN" sz="4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lang="en-IN" sz="4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Dispersion</a:t>
            </a:r>
            <a:endParaRPr lang="en-US" sz="4000" b="1" dirty="0">
              <a:solidFill>
                <a:srgbClr val="FF0000"/>
              </a:solidFill>
              <a:effectLst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366898" y="682270"/>
            <a:ext cx="6864350" cy="9366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Advantages</a:t>
            </a:r>
            <a:r>
              <a:rPr sz="20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disadvantages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measure</a:t>
            </a:r>
            <a:r>
              <a:rPr sz="2000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central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tendency</a:t>
            </a:r>
            <a:endParaRPr sz="2000">
              <a:latin typeface="Times New Roman"/>
              <a:cs typeface="Times New Roman"/>
            </a:endParaRPr>
          </a:p>
          <a:p>
            <a:pPr marR="379730" algn="ctr">
              <a:lnSpc>
                <a:spcPct val="100000"/>
              </a:lnSpc>
              <a:spcBef>
                <a:spcPts val="819"/>
              </a:spcBef>
            </a:pP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3282" y="2011426"/>
            <a:ext cx="138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282" y="2414752"/>
            <a:ext cx="473265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Its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result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will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not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be</a:t>
            </a:r>
            <a:r>
              <a:rPr sz="2000" b="1" spc="409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affected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by</a:t>
            </a:r>
            <a:r>
              <a:rPr sz="2000" b="1" spc="4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extreme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values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open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3545" algn="l"/>
                <a:tab pos="1129665" algn="l"/>
                <a:tab pos="1705610" algn="l"/>
                <a:tab pos="2284730" algn="l"/>
                <a:tab pos="3475354" algn="l"/>
                <a:tab pos="3858260" algn="l"/>
                <a:tab pos="44646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f	</a:t>
            </a:r>
            <a:r>
              <a:rPr sz="2000" b="1" spc="-15" dirty="0">
                <a:latin typeface="Times New Roman"/>
                <a:cs typeface="Times New Roman"/>
              </a:rPr>
              <a:t>d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ta	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	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t	g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ou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ed,	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	</a:t>
            </a:r>
            <a:r>
              <a:rPr sz="2000" b="1" spc="-1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an	be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determined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easily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6919" y="2011426"/>
            <a:ext cx="16789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Disad</a:t>
            </a:r>
            <a:r>
              <a:rPr sz="2000" b="1" spc="5" dirty="0">
                <a:solidFill>
                  <a:srgbClr val="00330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2000" b="1" spc="5" dirty="0">
                <a:solidFill>
                  <a:srgbClr val="003300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ag</a:t>
            </a:r>
            <a:r>
              <a:rPr sz="2000" b="1" spc="-15" dirty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6919" y="2604643"/>
            <a:ext cx="4767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has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supplemented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other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statistics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6919" y="3290442"/>
            <a:ext cx="5354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 difficult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obtain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accurate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estimate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6919" y="3900296"/>
            <a:ext cx="5259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mode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values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are </a:t>
            </a:r>
            <a:r>
              <a:rPr sz="2000" b="1" spc="-5" dirty="0">
                <a:latin typeface="Times New Roman"/>
                <a:cs typeface="Times New Roman"/>
              </a:rPr>
              <a:t>classified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6919" y="4509896"/>
            <a:ext cx="137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distributi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2">
            <a:extLst>
              <a:ext uri="{FF2B5EF4-FFF2-40B4-BE49-F238E27FC236}">
                <a16:creationId xmlns="" xmlns:a16="http://schemas.microsoft.com/office/drawing/2014/main" id="{9146C4B4-9C75-2BFD-6998-2A4671314DCF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20" name="object 3">
              <a:extLst>
                <a:ext uri="{FF2B5EF4-FFF2-40B4-BE49-F238E27FC236}">
                  <a16:creationId xmlns="" xmlns:a16="http://schemas.microsoft.com/office/drawing/2014/main" id="{836D1D78-EA9A-5203-8BEC-D4854E1B5C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21" name="object 4">
              <a:extLst>
                <a:ext uri="{FF2B5EF4-FFF2-40B4-BE49-F238E27FC236}">
                  <a16:creationId xmlns="" xmlns:a16="http://schemas.microsoft.com/office/drawing/2014/main" id="{7196969C-E46F-7321-D362-5D852CA4C0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22" name="object 5">
              <a:extLst>
                <a:ext uri="{FF2B5EF4-FFF2-40B4-BE49-F238E27FC236}">
                  <a16:creationId xmlns="" xmlns:a16="http://schemas.microsoft.com/office/drawing/2014/main" id="{2E562DD1-B9A5-27A3-ED11-720BBEB34BC3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3" name="object 6">
            <a:extLst>
              <a:ext uri="{FF2B5EF4-FFF2-40B4-BE49-F238E27FC236}">
                <a16:creationId xmlns="" xmlns:a16="http://schemas.microsoft.com/office/drawing/2014/main" id="{B17325A9-29A1-6796-FBE4-E2D34081D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3708" y="973048"/>
            <a:ext cx="1126299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3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Dispersion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variation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items”.----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L.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Bowely</a:t>
            </a:r>
            <a:endParaRPr sz="20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“The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term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dispersion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indicate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facts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within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given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group,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items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differ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one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size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other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words,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lack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uniformity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their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sizes”.---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W.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I. King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2851" y="3139185"/>
          <a:ext cx="10704195" cy="165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985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462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2">
            <a:extLst>
              <a:ext uri="{FF2B5EF4-FFF2-40B4-BE49-F238E27FC236}">
                <a16:creationId xmlns="" xmlns:a16="http://schemas.microsoft.com/office/drawing/2014/main" id="{1D66B6D8-2C4D-8E04-CF3D-1F87F008990A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4" name="object 3">
              <a:extLst>
                <a:ext uri="{FF2B5EF4-FFF2-40B4-BE49-F238E27FC236}">
                  <a16:creationId xmlns="" xmlns:a16="http://schemas.microsoft.com/office/drawing/2014/main" id="{1677B7D4-7DA8-2B24-8308-F2167E9414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="" xmlns:a16="http://schemas.microsoft.com/office/drawing/2014/main" id="{70E08EE9-69C5-1B74-5825-6AAC8B6F5C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="" xmlns:a16="http://schemas.microsoft.com/office/drawing/2014/main" id="{FC656F0D-DDE8-F0EA-D073-451FA146FA3F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70257FBF-8831-5A98-3923-13AC2E6E7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0" y="697991"/>
            <a:ext cx="4969764" cy="2906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5217" y="3604591"/>
            <a:ext cx="6526530" cy="22523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Purpose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dispersion:</a:t>
            </a:r>
            <a:endParaRPr sz="1800" dirty="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236854" algn="l"/>
              </a:tabLst>
            </a:pP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compare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two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series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regard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their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variability.</a:t>
            </a:r>
            <a:endParaRPr sz="200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62890" algn="l"/>
              </a:tabLst>
            </a:pP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serve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basis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 the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variability.</a:t>
            </a:r>
            <a:endParaRPr sz="200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62890" algn="l"/>
              </a:tabLst>
            </a:pP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determine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reliability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average.</a:t>
            </a:r>
            <a:endParaRPr sz="200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62890" algn="l"/>
              </a:tabLst>
            </a:pP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facilitate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computation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other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statistical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3" name="object 2">
            <a:extLst>
              <a:ext uri="{FF2B5EF4-FFF2-40B4-BE49-F238E27FC236}">
                <a16:creationId xmlns="" xmlns:a16="http://schemas.microsoft.com/office/drawing/2014/main" id="{F14CCCB3-9299-60F8-4993-9A9630DD592B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4" name="object 3">
              <a:extLst>
                <a:ext uri="{FF2B5EF4-FFF2-40B4-BE49-F238E27FC236}">
                  <a16:creationId xmlns="" xmlns:a16="http://schemas.microsoft.com/office/drawing/2014/main" id="{6AD0839F-6EA8-3F05-2C50-19BB206201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="" xmlns:a16="http://schemas.microsoft.com/office/drawing/2014/main" id="{0F33FE19-943A-64DE-8693-E594AE78489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="" xmlns:a16="http://schemas.microsoft.com/office/drawing/2014/main" id="{AA5F8536-19B3-4128-FBC5-2BEA625342B7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06CAB4F3-FE6E-0D23-B4D3-C48026331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58190" y="767537"/>
            <a:ext cx="5650865" cy="450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Properties</a:t>
            </a:r>
            <a:r>
              <a:rPr sz="20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Good</a:t>
            </a:r>
            <a:r>
              <a:rPr sz="20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</a:t>
            </a:r>
            <a:r>
              <a:rPr sz="2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dispersion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90000"/>
              <a:buAutoNum type="arabicPeriod"/>
              <a:tabLst>
                <a:tab pos="2413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simple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 understand.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easy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rigidly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defined.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based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observations.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fluctuations.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suitable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further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algebraic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treatment.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should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affected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extreme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observations.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2" name="object 2">
            <a:extLst>
              <a:ext uri="{FF2B5EF4-FFF2-40B4-BE49-F238E27FC236}">
                <a16:creationId xmlns="" xmlns:a16="http://schemas.microsoft.com/office/drawing/2014/main" id="{E0118D9D-972C-625F-F280-F0E71F6B2484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3" name="object 3">
              <a:extLst>
                <a:ext uri="{FF2B5EF4-FFF2-40B4-BE49-F238E27FC236}">
                  <a16:creationId xmlns="" xmlns:a16="http://schemas.microsoft.com/office/drawing/2014/main" id="{9B55450B-33C1-3719-BB92-F16102BBD7C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4" name="object 4">
              <a:extLst>
                <a:ext uri="{FF2B5EF4-FFF2-40B4-BE49-F238E27FC236}">
                  <a16:creationId xmlns="" xmlns:a16="http://schemas.microsoft.com/office/drawing/2014/main" id="{23CD9C9E-0E6C-6FC9-9EEF-4E7DA407C69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="" xmlns:a16="http://schemas.microsoft.com/office/drawing/2014/main" id="{EE2B8B79-7149-0E96-BEBA-F57BA752BEBD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="" xmlns:a16="http://schemas.microsoft.com/office/drawing/2014/main" id="{AECA6650-0D8D-7925-5D1F-CCB92F942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3304" y="3153155"/>
            <a:ext cx="4419600" cy="33147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9411" y="0"/>
              <a:ext cx="3614928" cy="7269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46641" y="31844"/>
            <a:ext cx="5373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MEASURES</a:t>
            </a:r>
            <a:r>
              <a:rPr spc="-5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OF</a:t>
            </a:r>
            <a:r>
              <a:rPr spc="-25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Dispersion</a:t>
            </a:r>
          </a:p>
        </p:txBody>
      </p:sp>
      <p:sp>
        <p:nvSpPr>
          <p:cNvPr id="9" name="object 9"/>
          <p:cNvSpPr/>
          <p:nvPr/>
        </p:nvSpPr>
        <p:spPr>
          <a:xfrm>
            <a:off x="2143505" y="1455419"/>
            <a:ext cx="6781800" cy="219075"/>
          </a:xfrm>
          <a:custGeom>
            <a:avLst/>
            <a:gdLst/>
            <a:ahLst/>
            <a:cxnLst/>
            <a:rect l="l" t="t" r="r" b="b"/>
            <a:pathLst>
              <a:path w="6781800" h="219075">
                <a:moveTo>
                  <a:pt x="0" y="218693"/>
                </a:moveTo>
                <a:lnTo>
                  <a:pt x="6781800" y="218693"/>
                </a:lnTo>
              </a:path>
              <a:path w="6781800" h="219075">
                <a:moveTo>
                  <a:pt x="3810000" y="0"/>
                </a:moveTo>
                <a:lnTo>
                  <a:pt x="3810000" y="21869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8344" y="987552"/>
            <a:ext cx="1842135" cy="467995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95"/>
              </a:spcBef>
            </a:pPr>
            <a:r>
              <a:rPr sz="2400" b="1" spc="-15" dirty="0">
                <a:latin typeface="Arial"/>
                <a:cs typeface="Arial"/>
              </a:rPr>
              <a:t>Variation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3814" y="167411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07252" y="1978151"/>
            <a:ext cx="1524000" cy="711835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  <a:p>
            <a:pPr marL="19113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Deviation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23781" y="1672589"/>
            <a:ext cx="0" cy="306070"/>
          </a:xfrm>
          <a:custGeom>
            <a:avLst/>
            <a:gdLst/>
            <a:ahLst/>
            <a:cxnLst/>
            <a:rect l="l" t="t" r="r" b="b"/>
            <a:pathLst>
              <a:path h="306069">
                <a:moveTo>
                  <a:pt x="0" y="0"/>
                </a:moveTo>
                <a:lnTo>
                  <a:pt x="0" y="3055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91143" y="1978151"/>
            <a:ext cx="1675130" cy="711835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Coefficient</a:t>
            </a:r>
            <a:endParaRPr sz="20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Variation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79194" y="1664589"/>
            <a:ext cx="1229360" cy="727075"/>
            <a:chOff x="1679194" y="1664589"/>
            <a:chExt cx="1229360" cy="727075"/>
          </a:xfrm>
        </p:grpSpPr>
        <p:sp>
          <p:nvSpPr>
            <p:cNvPr id="16" name="object 16"/>
            <p:cNvSpPr/>
            <p:nvPr/>
          </p:nvSpPr>
          <p:spPr>
            <a:xfrm>
              <a:off x="2143506" y="1674114"/>
              <a:ext cx="0" cy="304165"/>
            </a:xfrm>
            <a:custGeom>
              <a:avLst/>
              <a:gdLst/>
              <a:ahLst/>
              <a:cxnLst/>
              <a:rect l="l" t="t" r="r" b="b"/>
              <a:pathLst>
                <a:path h="304164">
                  <a:moveTo>
                    <a:pt x="0" y="0"/>
                  </a:moveTo>
                  <a:lnTo>
                    <a:pt x="0" y="3040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5544" y="1978152"/>
              <a:ext cx="1216660" cy="407034"/>
            </a:xfrm>
            <a:custGeom>
              <a:avLst/>
              <a:gdLst/>
              <a:ahLst/>
              <a:cxnLst/>
              <a:rect l="l" t="t" r="r" b="b"/>
              <a:pathLst>
                <a:path w="1216660" h="407035">
                  <a:moveTo>
                    <a:pt x="1216152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1216152" y="406908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5544" y="1978152"/>
              <a:ext cx="1216660" cy="407034"/>
            </a:xfrm>
            <a:custGeom>
              <a:avLst/>
              <a:gdLst/>
              <a:ahLst/>
              <a:cxnLst/>
              <a:rect l="l" t="t" r="r" b="b"/>
              <a:pathLst>
                <a:path w="1216660" h="407035">
                  <a:moveTo>
                    <a:pt x="0" y="406908"/>
                  </a:moveTo>
                  <a:lnTo>
                    <a:pt x="1216152" y="406908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5544" y="1978151"/>
            <a:ext cx="1216660" cy="40703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7911" y="1978151"/>
            <a:ext cx="1371600" cy="407034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300"/>
              </a:spcBef>
            </a:pPr>
            <a:r>
              <a:rPr sz="2000" b="1" spc="-15" dirty="0">
                <a:latin typeface="Arial"/>
                <a:cs typeface="Arial"/>
              </a:rPr>
              <a:t>Variance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53711" y="167335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831" y="3623005"/>
            <a:ext cx="48037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5"/>
              </a:spcBef>
              <a:buClr>
                <a:srgbClr val="944F71"/>
              </a:buClr>
              <a:buSzPct val="55000"/>
              <a:buFont typeface="Wingdings"/>
              <a:buChar char=""/>
              <a:tabLst>
                <a:tab pos="127635" algn="l"/>
              </a:tabLst>
            </a:pPr>
            <a:r>
              <a:rPr sz="2000" dirty="0">
                <a:latin typeface="Times New Roman"/>
                <a:cs typeface="Times New Roman"/>
              </a:rPr>
              <a:t>Measures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44F71"/>
                </a:solidFill>
                <a:latin typeface="Times New Roman"/>
                <a:cs typeface="Times New Roman"/>
              </a:rPr>
              <a:t>spread</a:t>
            </a:r>
            <a:r>
              <a:rPr sz="2000" b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944F71"/>
                </a:solidFill>
                <a:latin typeface="Times New Roman"/>
                <a:cs typeface="Times New Roman"/>
              </a:rPr>
              <a:t>variability</a:t>
            </a:r>
            <a:r>
              <a:rPr sz="2000" b="1" spc="-4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b="1" dirty="0">
                <a:solidFill>
                  <a:srgbClr val="944F71"/>
                </a:solidFill>
                <a:latin typeface="Times New Roman"/>
                <a:cs typeface="Times New Roman"/>
              </a:rPr>
              <a:t>dispersion</a:t>
            </a:r>
            <a:r>
              <a:rPr sz="2000" b="1" spc="-3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21895" y="962545"/>
            <a:ext cx="6693534" cy="3601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Range</a:t>
            </a:r>
            <a:endParaRPr sz="2000" dirty="0">
              <a:latin typeface="Times New Roman"/>
              <a:cs typeface="Times New Roman"/>
            </a:endParaRPr>
          </a:p>
          <a:p>
            <a:pPr marL="429895" indent="-117475">
              <a:lnSpc>
                <a:spcPct val="100000"/>
              </a:lnSpc>
              <a:spcBef>
                <a:spcPts val="1789"/>
              </a:spcBef>
              <a:buSzPct val="95000"/>
              <a:buFont typeface="Wingdings"/>
              <a:buChar char=""/>
              <a:tabLst>
                <a:tab pos="43053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Simplest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 dirty="0">
              <a:latin typeface="Times New Roman"/>
              <a:cs typeface="Times New Roman"/>
            </a:endParaRPr>
          </a:p>
          <a:p>
            <a:pPr marL="429895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430530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largest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smallest </a:t>
            </a:r>
            <a:r>
              <a:rPr sz="2000" dirty="0">
                <a:latin typeface="Times New Roman"/>
                <a:cs typeface="Times New Roman"/>
              </a:rPr>
              <a:t>values: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763645">
              <a:lnSpc>
                <a:spcPct val="100000"/>
              </a:lnSpc>
              <a:tabLst>
                <a:tab pos="5635625" algn="l"/>
              </a:tabLst>
            </a:pPr>
            <a:r>
              <a:rPr sz="3000" baseline="13888" dirty="0">
                <a:latin typeface="Times New Roman"/>
                <a:cs typeface="Times New Roman"/>
              </a:rPr>
              <a:t>Range</a:t>
            </a:r>
            <a:r>
              <a:rPr sz="3000" spc="-7" baseline="13888" dirty="0">
                <a:latin typeface="Times New Roman"/>
                <a:cs typeface="Times New Roman"/>
              </a:rPr>
              <a:t> </a:t>
            </a:r>
            <a:r>
              <a:rPr sz="3000" baseline="13888" dirty="0">
                <a:latin typeface="Times New Roman"/>
                <a:cs typeface="Times New Roman"/>
              </a:rPr>
              <a:t>=</a:t>
            </a:r>
            <a:r>
              <a:rPr sz="3000" spc="-7" baseline="13888" dirty="0">
                <a:latin typeface="Times New Roman"/>
                <a:cs typeface="Times New Roman"/>
              </a:rPr>
              <a:t> </a:t>
            </a:r>
            <a:r>
              <a:rPr sz="3000" spc="7" baseline="13888" dirty="0">
                <a:latin typeface="Times New Roman"/>
                <a:cs typeface="Times New Roman"/>
              </a:rPr>
              <a:t>X</a:t>
            </a:r>
            <a:r>
              <a:rPr sz="1300" spc="5" dirty="0">
                <a:latin typeface="Times New Roman"/>
                <a:cs typeface="Times New Roman"/>
              </a:rPr>
              <a:t>largest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3000" baseline="13888" dirty="0">
                <a:latin typeface="Times New Roman"/>
                <a:cs typeface="Times New Roman"/>
              </a:rPr>
              <a:t>–	</a:t>
            </a:r>
            <a:r>
              <a:rPr sz="3000" spc="15" baseline="13888" dirty="0">
                <a:latin typeface="Times New Roman"/>
                <a:cs typeface="Times New Roman"/>
              </a:rPr>
              <a:t>X</a:t>
            </a:r>
            <a:r>
              <a:rPr sz="1300" spc="10" dirty="0">
                <a:latin typeface="Times New Roman"/>
                <a:cs typeface="Times New Roman"/>
              </a:rPr>
              <a:t>smallest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55"/>
              </a:spcBef>
            </a:pP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spc="-10" dirty="0">
                <a:latin typeface="Calibri"/>
                <a:cs typeface="Calibri"/>
              </a:rPr>
              <a:t>(approximately)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squared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deviations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</a:p>
          <a:p>
            <a:pPr marL="4819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944F71"/>
                </a:solidFill>
                <a:latin typeface="Calibri"/>
                <a:cs typeface="Calibri"/>
              </a:rPr>
              <a:t>Sample</a:t>
            </a:r>
            <a:r>
              <a:rPr sz="1800" spc="-30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4F71"/>
                </a:solidFill>
                <a:latin typeface="Calibri"/>
                <a:cs typeface="Calibri"/>
              </a:rPr>
              <a:t>variance: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2838" y="5980887"/>
            <a:ext cx="635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" dirty="0">
                <a:latin typeface="Arial MT"/>
                <a:cs typeface="Arial MT"/>
              </a:rPr>
              <a:t>i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8273" y="5833059"/>
            <a:ext cx="3352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X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1950" spc="7" baseline="25641" dirty="0">
                <a:latin typeface="Arial MT"/>
                <a:cs typeface="Arial MT"/>
              </a:rPr>
              <a:t>th</a:t>
            </a:r>
            <a:r>
              <a:rPr sz="1950" spc="27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5690" y="492056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691" y="0"/>
                </a:lnTo>
              </a:path>
            </a:pathLst>
          </a:custGeom>
          <a:ln w="12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7744" y="4698096"/>
            <a:ext cx="2435225" cy="10090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8260" marR="5080" indent="-36195">
              <a:lnSpc>
                <a:spcPct val="138900"/>
              </a:lnSpc>
              <a:spcBef>
                <a:spcPts val="320"/>
              </a:spcBef>
              <a:tabLst>
                <a:tab pos="615950" algn="l"/>
              </a:tabLst>
            </a:pPr>
            <a:r>
              <a:rPr sz="3600" baseline="-4629" dirty="0">
                <a:latin typeface="Arial MT"/>
                <a:cs typeface="Arial MT"/>
              </a:rPr>
              <a:t>X</a:t>
            </a:r>
            <a:r>
              <a:rPr sz="3600" spc="315" baseline="-462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	arithmetic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sample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9023" y="4877942"/>
            <a:ext cx="1292860" cy="15240"/>
          </a:xfrm>
          <a:custGeom>
            <a:avLst/>
            <a:gdLst/>
            <a:ahLst/>
            <a:cxnLst/>
            <a:rect l="l" t="t" r="r" b="b"/>
            <a:pathLst>
              <a:path w="1292859" h="15239">
                <a:moveTo>
                  <a:pt x="1292352" y="0"/>
                </a:moveTo>
                <a:lnTo>
                  <a:pt x="0" y="0"/>
                </a:lnTo>
                <a:lnTo>
                  <a:pt x="0" y="15239"/>
                </a:lnTo>
                <a:lnTo>
                  <a:pt x="1292352" y="15239"/>
                </a:lnTo>
                <a:lnTo>
                  <a:pt x="129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1906" y="4606925"/>
            <a:ext cx="713105" cy="212090"/>
          </a:xfrm>
          <a:custGeom>
            <a:avLst/>
            <a:gdLst/>
            <a:ahLst/>
            <a:cxnLst/>
            <a:rect l="l" t="t" r="r" b="b"/>
            <a:pathLst>
              <a:path w="713104" h="212089">
                <a:moveTo>
                  <a:pt x="645541" y="0"/>
                </a:moveTo>
                <a:lnTo>
                  <a:pt x="642493" y="8508"/>
                </a:lnTo>
                <a:lnTo>
                  <a:pt x="654778" y="13819"/>
                </a:lnTo>
                <a:lnTo>
                  <a:pt x="665337" y="21177"/>
                </a:lnTo>
                <a:lnTo>
                  <a:pt x="686728" y="55322"/>
                </a:lnTo>
                <a:lnTo>
                  <a:pt x="693801" y="104775"/>
                </a:lnTo>
                <a:lnTo>
                  <a:pt x="693015" y="123443"/>
                </a:lnTo>
                <a:lnTo>
                  <a:pt x="681227" y="169163"/>
                </a:lnTo>
                <a:lnTo>
                  <a:pt x="654921" y="197738"/>
                </a:lnTo>
                <a:lnTo>
                  <a:pt x="642874" y="203073"/>
                </a:lnTo>
                <a:lnTo>
                  <a:pt x="645541" y="211708"/>
                </a:lnTo>
                <a:lnTo>
                  <a:pt x="686010" y="187706"/>
                </a:lnTo>
                <a:lnTo>
                  <a:pt x="708739" y="143287"/>
                </a:lnTo>
                <a:lnTo>
                  <a:pt x="713104" y="105918"/>
                </a:lnTo>
                <a:lnTo>
                  <a:pt x="712009" y="86483"/>
                </a:lnTo>
                <a:lnTo>
                  <a:pt x="695578" y="37083"/>
                </a:lnTo>
                <a:lnTo>
                  <a:pt x="660896" y="5526"/>
                </a:lnTo>
                <a:lnTo>
                  <a:pt x="645541" y="0"/>
                </a:lnTo>
                <a:close/>
              </a:path>
              <a:path w="713104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6889" y="4708601"/>
            <a:ext cx="549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Cambria Math"/>
                <a:cs typeface="Cambria Math"/>
              </a:rPr>
              <a:t>𝑆</a:t>
            </a:r>
            <a:r>
              <a:rPr sz="1950" spc="-292" baseline="27777" dirty="0">
                <a:latin typeface="Cambria Math"/>
                <a:cs typeface="Cambria Math"/>
              </a:rPr>
              <a:t>22</a:t>
            </a:r>
            <a:r>
              <a:rPr sz="1950" spc="5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70547" y="4876165"/>
            <a:ext cx="1292860" cy="15240"/>
          </a:xfrm>
          <a:custGeom>
            <a:avLst/>
            <a:gdLst/>
            <a:ahLst/>
            <a:cxnLst/>
            <a:rect l="l" t="t" r="r" b="b"/>
            <a:pathLst>
              <a:path w="1292859" h="15239">
                <a:moveTo>
                  <a:pt x="1292352" y="0"/>
                </a:moveTo>
                <a:lnTo>
                  <a:pt x="0" y="0"/>
                </a:lnTo>
                <a:lnTo>
                  <a:pt x="0" y="15240"/>
                </a:lnTo>
                <a:lnTo>
                  <a:pt x="1292352" y="15240"/>
                </a:lnTo>
                <a:lnTo>
                  <a:pt x="129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8756" y="4654118"/>
            <a:ext cx="3009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355" dirty="0">
                <a:latin typeface="Cambria Math"/>
                <a:cs typeface="Cambria Math"/>
              </a:rPr>
              <a:t>i</a:t>
            </a:r>
            <a:r>
              <a:rPr sz="1300" spc="55" dirty="0">
                <a:latin typeface="Cambria Math"/>
                <a:cs typeface="Cambria Math"/>
              </a:rPr>
              <a:t>i</a:t>
            </a:r>
            <a:r>
              <a:rPr sz="1300" spc="-965" dirty="0">
                <a:latin typeface="Cambria Math"/>
                <a:cs typeface="Cambria Math"/>
              </a:rPr>
              <a:t>=</a:t>
            </a:r>
            <a:r>
              <a:rPr sz="1300" spc="-40" dirty="0">
                <a:latin typeface="Cambria Math"/>
                <a:cs typeface="Cambria Math"/>
              </a:rPr>
              <a:t>=</a:t>
            </a:r>
            <a:r>
              <a:rPr sz="1300" spc="-700" dirty="0">
                <a:latin typeface="Cambria Math"/>
                <a:cs typeface="Cambria Math"/>
              </a:rPr>
              <a:t>1</a:t>
            </a: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1813" y="4527626"/>
            <a:ext cx="344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Cambria Math"/>
                <a:cs typeface="Cambria Math"/>
              </a:rPr>
              <a:t>σσ</a:t>
            </a:r>
            <a:r>
              <a:rPr sz="1950" spc="-337" baseline="27777" dirty="0">
                <a:latin typeface="Cambria Math"/>
                <a:cs typeface="Cambria Math"/>
              </a:rPr>
              <a:t>n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23430" y="4605146"/>
            <a:ext cx="713105" cy="212090"/>
          </a:xfrm>
          <a:custGeom>
            <a:avLst/>
            <a:gdLst/>
            <a:ahLst/>
            <a:cxnLst/>
            <a:rect l="l" t="t" r="r" b="b"/>
            <a:pathLst>
              <a:path w="713104" h="212089">
                <a:moveTo>
                  <a:pt x="645541" y="0"/>
                </a:moveTo>
                <a:lnTo>
                  <a:pt x="642493" y="8508"/>
                </a:lnTo>
                <a:lnTo>
                  <a:pt x="654778" y="13819"/>
                </a:lnTo>
                <a:lnTo>
                  <a:pt x="665337" y="21177"/>
                </a:lnTo>
                <a:lnTo>
                  <a:pt x="686728" y="55322"/>
                </a:lnTo>
                <a:lnTo>
                  <a:pt x="693801" y="104775"/>
                </a:lnTo>
                <a:lnTo>
                  <a:pt x="693015" y="123443"/>
                </a:lnTo>
                <a:lnTo>
                  <a:pt x="681227" y="169163"/>
                </a:lnTo>
                <a:lnTo>
                  <a:pt x="654921" y="197738"/>
                </a:lnTo>
                <a:lnTo>
                  <a:pt x="642874" y="203072"/>
                </a:lnTo>
                <a:lnTo>
                  <a:pt x="645541" y="211708"/>
                </a:lnTo>
                <a:lnTo>
                  <a:pt x="686010" y="187652"/>
                </a:lnTo>
                <a:lnTo>
                  <a:pt x="708739" y="143271"/>
                </a:lnTo>
                <a:lnTo>
                  <a:pt x="713104" y="105917"/>
                </a:lnTo>
                <a:lnTo>
                  <a:pt x="712009" y="86465"/>
                </a:lnTo>
                <a:lnTo>
                  <a:pt x="695578" y="37083"/>
                </a:lnTo>
                <a:lnTo>
                  <a:pt x="660896" y="5526"/>
                </a:lnTo>
                <a:lnTo>
                  <a:pt x="645541" y="0"/>
                </a:lnTo>
                <a:close/>
              </a:path>
              <a:path w="713104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0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6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59117" y="4536770"/>
            <a:ext cx="64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50" dirty="0">
                <a:latin typeface="Cambria Math"/>
                <a:cs typeface="Cambria Math"/>
              </a:rPr>
              <a:t>x</a:t>
            </a:r>
            <a:r>
              <a:rPr sz="1800" spc="15" dirty="0">
                <a:latin typeface="Cambria Math"/>
                <a:cs typeface="Cambria Math"/>
              </a:rPr>
              <a:t>x</a:t>
            </a:r>
            <a:r>
              <a:rPr sz="1950" spc="-509" baseline="-14957" dirty="0">
                <a:latin typeface="Cambria Math"/>
                <a:cs typeface="Cambria Math"/>
              </a:rPr>
              <a:t>i</a:t>
            </a:r>
            <a:r>
              <a:rPr sz="1950" spc="97" baseline="-14957" dirty="0">
                <a:latin typeface="Cambria Math"/>
                <a:cs typeface="Cambria Math"/>
              </a:rPr>
              <a:t>i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195" baseline="-14957" dirty="0">
                <a:latin typeface="Cambria Math"/>
                <a:cs typeface="Cambria Math"/>
              </a:rPr>
              <a:t> </a:t>
            </a:r>
            <a:r>
              <a:rPr sz="1800" spc="-1335" dirty="0">
                <a:latin typeface="Cambria Math"/>
                <a:cs typeface="Cambria Math"/>
              </a:rPr>
              <a:t>−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860" dirty="0">
                <a:latin typeface="Cambria Math"/>
                <a:cs typeface="Cambria Math"/>
              </a:rPr>
              <a:t>x</a:t>
            </a:r>
            <a:r>
              <a:rPr sz="1800" dirty="0">
                <a:latin typeface="Cambria Math"/>
                <a:cs typeface="Cambria Math"/>
              </a:rPr>
              <a:t>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4790" y="451230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4808" y="4862906"/>
            <a:ext cx="158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25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4369" y="4708601"/>
            <a:ext cx="256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𝑜𝑟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3840" y="5805932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mbria Math"/>
                <a:cs typeface="Cambria Math"/>
              </a:rPr>
              <a:t>𝑆</a:t>
            </a:r>
            <a:r>
              <a:rPr sz="1950" spc="97" baseline="27777" dirty="0">
                <a:latin typeface="Cambria Math"/>
                <a:cs typeface="Cambria Math"/>
              </a:rPr>
              <a:t>2</a:t>
            </a:r>
            <a:r>
              <a:rPr sz="1950" spc="32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9023" y="5972632"/>
            <a:ext cx="1292860" cy="15240"/>
          </a:xfrm>
          <a:custGeom>
            <a:avLst/>
            <a:gdLst/>
            <a:ahLst/>
            <a:cxnLst/>
            <a:rect l="l" t="t" r="r" b="b"/>
            <a:pathLst>
              <a:path w="1292859" h="15239">
                <a:moveTo>
                  <a:pt x="1292352" y="0"/>
                </a:moveTo>
                <a:lnTo>
                  <a:pt x="0" y="0"/>
                </a:lnTo>
                <a:lnTo>
                  <a:pt x="0" y="15240"/>
                </a:lnTo>
                <a:lnTo>
                  <a:pt x="1292352" y="15240"/>
                </a:lnTo>
                <a:lnTo>
                  <a:pt x="129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18756" y="5749544"/>
            <a:ext cx="2978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i</a:t>
            </a:r>
            <a:r>
              <a:rPr sz="1300" spc="-3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1813" y="553923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54" baseline="-20061" dirty="0">
                <a:latin typeface="Cambria Math"/>
                <a:cs typeface="Cambria Math"/>
              </a:rPr>
              <a:t>σ</a:t>
            </a:r>
            <a:r>
              <a:rPr sz="1300" spc="170" dirty="0"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21906" y="5701601"/>
            <a:ext cx="713105" cy="212090"/>
          </a:xfrm>
          <a:custGeom>
            <a:avLst/>
            <a:gdLst/>
            <a:ahLst/>
            <a:cxnLst/>
            <a:rect l="l" t="t" r="r" b="b"/>
            <a:pathLst>
              <a:path w="713104" h="212089">
                <a:moveTo>
                  <a:pt x="645541" y="0"/>
                </a:moveTo>
                <a:lnTo>
                  <a:pt x="642493" y="8597"/>
                </a:lnTo>
                <a:lnTo>
                  <a:pt x="654778" y="13917"/>
                </a:lnTo>
                <a:lnTo>
                  <a:pt x="665337" y="21282"/>
                </a:lnTo>
                <a:lnTo>
                  <a:pt x="686728" y="55414"/>
                </a:lnTo>
                <a:lnTo>
                  <a:pt x="693801" y="104813"/>
                </a:lnTo>
                <a:lnTo>
                  <a:pt x="693015" y="123491"/>
                </a:lnTo>
                <a:lnTo>
                  <a:pt x="681227" y="169227"/>
                </a:lnTo>
                <a:lnTo>
                  <a:pt x="654921" y="197807"/>
                </a:lnTo>
                <a:lnTo>
                  <a:pt x="642874" y="203149"/>
                </a:lnTo>
                <a:lnTo>
                  <a:pt x="645541" y="211747"/>
                </a:lnTo>
                <a:lnTo>
                  <a:pt x="686010" y="187715"/>
                </a:lnTo>
                <a:lnTo>
                  <a:pt x="708739" y="143336"/>
                </a:lnTo>
                <a:lnTo>
                  <a:pt x="713104" y="105930"/>
                </a:lnTo>
                <a:lnTo>
                  <a:pt x="712009" y="86521"/>
                </a:lnTo>
                <a:lnTo>
                  <a:pt x="695578" y="37122"/>
                </a:lnTo>
                <a:lnTo>
                  <a:pt x="660896" y="5548"/>
                </a:lnTo>
                <a:lnTo>
                  <a:pt x="645541" y="0"/>
                </a:lnTo>
                <a:close/>
              </a:path>
              <a:path w="713104" h="212089">
                <a:moveTo>
                  <a:pt x="67564" y="0"/>
                </a:moveTo>
                <a:lnTo>
                  <a:pt x="27166" y="24108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4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59117" y="5632196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x</a:t>
            </a:r>
            <a:r>
              <a:rPr sz="1950" spc="75" baseline="-14957" dirty="0">
                <a:latin typeface="Cambria Math"/>
                <a:cs typeface="Cambria Math"/>
              </a:rPr>
              <a:t>i</a:t>
            </a:r>
            <a:r>
              <a:rPr sz="1950" spc="2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7843266" y="560933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5165" y="5958332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5" name="object 3">
            <a:extLst>
              <a:ext uri="{FF2B5EF4-FFF2-40B4-BE49-F238E27FC236}">
                <a16:creationId xmlns="" xmlns:a16="http://schemas.microsoft.com/office/drawing/2014/main" id="{A7CAE55A-F807-C2C1-4298-5719D3A4A0DE}"/>
              </a:ext>
            </a:extLst>
          </p:cNvPr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36" name="object 4">
              <a:extLst>
                <a:ext uri="{FF2B5EF4-FFF2-40B4-BE49-F238E27FC236}">
                  <a16:creationId xmlns="" xmlns:a16="http://schemas.microsoft.com/office/drawing/2014/main" id="{D24043EF-E23A-9867-7E9E-A045D4CB75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37" name="object 5">
              <a:extLst>
                <a:ext uri="{FF2B5EF4-FFF2-40B4-BE49-F238E27FC236}">
                  <a16:creationId xmlns="" xmlns:a16="http://schemas.microsoft.com/office/drawing/2014/main" id="{59B010B7-FAB1-8203-3C96-AE9A9BD6F8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9411" y="0"/>
              <a:ext cx="3614928" cy="726948"/>
            </a:xfrm>
            <a:prstGeom prst="rect">
              <a:avLst/>
            </a:prstGeom>
          </p:spPr>
        </p:pic>
        <p:sp>
          <p:nvSpPr>
            <p:cNvPr id="38" name="object 6">
              <a:extLst>
                <a:ext uri="{FF2B5EF4-FFF2-40B4-BE49-F238E27FC236}">
                  <a16:creationId xmlns="" xmlns:a16="http://schemas.microsoft.com/office/drawing/2014/main" id="{867D9B1B-A7D2-0E51-BDD9-7E5AE5B9212D}"/>
                </a:ext>
              </a:extLst>
            </p:cNvPr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7">
            <a:extLst>
              <a:ext uri="{FF2B5EF4-FFF2-40B4-BE49-F238E27FC236}">
                <a16:creationId xmlns="" xmlns:a16="http://schemas.microsoft.com/office/drawing/2014/main" id="{A88DD094-70C2-91E9-B4DD-826F15FDA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641" y="31844"/>
            <a:ext cx="5373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MEASURES</a:t>
            </a:r>
            <a:r>
              <a:rPr spc="-5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OF</a:t>
            </a:r>
            <a:r>
              <a:rPr spc="-25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Dispersion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7654" y="721808"/>
            <a:ext cx="1555750" cy="12687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885"/>
              </a:spcBef>
              <a:tabLst>
                <a:tab pos="868680" algn="l"/>
              </a:tabLst>
            </a:pPr>
            <a:r>
              <a:rPr sz="2400" b="1" spc="-5" dirty="0">
                <a:latin typeface="Arial"/>
                <a:cs typeface="Arial"/>
              </a:rPr>
              <a:t>Sample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	(X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513838" y="1598803"/>
            <a:ext cx="535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533525" algn="l"/>
                <a:tab pos="2295525" algn="l"/>
                <a:tab pos="2969895" algn="l"/>
                <a:tab pos="3645535" algn="l"/>
                <a:tab pos="4323715" algn="l"/>
                <a:tab pos="4999990" algn="l"/>
              </a:tabLst>
            </a:pPr>
            <a:r>
              <a:rPr sz="2400" b="1" spc="-5" dirty="0">
                <a:solidFill>
                  <a:srgbClr val="944F71"/>
                </a:solidFill>
                <a:latin typeface="Arial"/>
                <a:cs typeface="Arial"/>
              </a:rPr>
              <a:t>10	12	14	15	17	18	18	24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="" xmlns:a16="http://schemas.microsoft.com/office/drawing/2014/main" id="{1AA40291-88BE-D5BC-729E-914E5774E068}"/>
              </a:ext>
            </a:extLst>
          </p:cNvPr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14" name="object 4">
              <a:extLst>
                <a:ext uri="{FF2B5EF4-FFF2-40B4-BE49-F238E27FC236}">
                  <a16:creationId xmlns="" xmlns:a16="http://schemas.microsoft.com/office/drawing/2014/main" id="{B681AE7B-CEEE-5F97-195C-155F67BBEE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15" name="object 5">
              <a:extLst>
                <a:ext uri="{FF2B5EF4-FFF2-40B4-BE49-F238E27FC236}">
                  <a16:creationId xmlns="" xmlns:a16="http://schemas.microsoft.com/office/drawing/2014/main" id="{06872387-38F8-3AE5-1867-36AA029BD08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9411" y="0"/>
              <a:ext cx="3614928" cy="726948"/>
            </a:xfrm>
            <a:prstGeom prst="rect">
              <a:avLst/>
            </a:prstGeom>
          </p:spPr>
        </p:pic>
        <p:sp>
          <p:nvSpPr>
            <p:cNvPr id="16" name="object 6">
              <a:extLst>
                <a:ext uri="{FF2B5EF4-FFF2-40B4-BE49-F238E27FC236}">
                  <a16:creationId xmlns="" xmlns:a16="http://schemas.microsoft.com/office/drawing/2014/main" id="{FFC21EA6-DC3B-6A63-066E-A9357982E24B}"/>
                </a:ext>
              </a:extLst>
            </p:cNvPr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7">
            <a:extLst>
              <a:ext uri="{FF2B5EF4-FFF2-40B4-BE49-F238E27FC236}">
                <a16:creationId xmlns="" xmlns:a16="http://schemas.microsoft.com/office/drawing/2014/main" id="{8375BFCA-C69C-1455-0E63-A33738D7D1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641" y="31844"/>
            <a:ext cx="5373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MEASURES</a:t>
            </a:r>
            <a:r>
              <a:rPr spc="-5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OF</a:t>
            </a:r>
            <a:r>
              <a:rPr spc="-25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Dispersion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5305" y="0"/>
            <a:ext cx="9643274" cy="1642495"/>
            <a:chOff x="1855305" y="0"/>
            <a:chExt cx="9643274" cy="107899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55305" y="94488"/>
              <a:ext cx="9567202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3843" y="57150"/>
            <a:ext cx="885245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00"/>
                </a:solidFill>
              </a:rPr>
              <a:t>ACTIVITIES/ </a:t>
            </a:r>
            <a:r>
              <a:rPr sz="2800" b="1" spc="-5" dirty="0">
                <a:solidFill>
                  <a:srgbClr val="FFFF00"/>
                </a:solidFill>
              </a:rPr>
              <a:t>CASE</a:t>
            </a:r>
            <a:r>
              <a:rPr sz="2800" b="1" spc="-10" dirty="0">
                <a:solidFill>
                  <a:srgbClr val="FFFF00"/>
                </a:solidFill>
              </a:rPr>
              <a:t> STUDIES/</a:t>
            </a:r>
            <a:r>
              <a:rPr sz="2800" b="1" spc="-20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IMPORTANT</a:t>
            </a:r>
            <a:r>
              <a:rPr sz="2800" b="1" spc="10" dirty="0">
                <a:solidFill>
                  <a:srgbClr val="FFFF00"/>
                </a:solidFill>
              </a:rPr>
              <a:t> </a:t>
            </a:r>
            <a:r>
              <a:rPr sz="2800" b="1" spc="-35" dirty="0">
                <a:solidFill>
                  <a:srgbClr val="FFFF00"/>
                </a:solidFill>
              </a:rPr>
              <a:t>FACTS</a:t>
            </a:r>
            <a:r>
              <a:rPr sz="2800" b="1" spc="-30" dirty="0">
                <a:solidFill>
                  <a:srgbClr val="FFFF00"/>
                </a:solidFill>
              </a:rPr>
              <a:t> RELATED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40" dirty="0">
                <a:solidFill>
                  <a:srgbClr val="FFFF00"/>
                </a:solidFill>
              </a:rPr>
              <a:t>TO</a:t>
            </a:r>
            <a:r>
              <a:rPr sz="2800" b="1" spc="-5" dirty="0">
                <a:solidFill>
                  <a:srgbClr val="FFFF00"/>
                </a:solidFill>
              </a:rPr>
              <a:t> THE </a:t>
            </a:r>
            <a:r>
              <a:rPr sz="2800" b="1" spc="-530" dirty="0">
                <a:solidFill>
                  <a:srgbClr val="FFFF00"/>
                </a:solidFill>
              </a:rPr>
              <a:t> </a:t>
            </a:r>
            <a:r>
              <a:rPr sz="28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560" y="2061275"/>
            <a:ext cx="9271635" cy="383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Study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Variance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Standard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Following </a:t>
            </a:r>
            <a:r>
              <a:rPr sz="1800" spc="-5" dirty="0">
                <a:latin typeface="Times New Roman"/>
                <a:cs typeface="Times New Roman"/>
              </a:rPr>
              <a:t>Numbers:</a:t>
            </a:r>
            <a:r>
              <a:rPr sz="1800" dirty="0">
                <a:latin typeface="Times New Roman"/>
                <a:cs typeface="Times New Roman"/>
              </a:rPr>
              <a:t> 1, 3,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10.</a:t>
            </a:r>
          </a:p>
          <a:p>
            <a:pPr marL="508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mean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46/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8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Step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1: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(1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5.75), (3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 5.75),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(5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5.75),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(5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 5.75),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(6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5.75), (7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5.75),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(9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5.75),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(10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 5.75)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-4.75,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-2.75,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-0.75,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-0.75,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0.25,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1.25,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3.25,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4.25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Step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2: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Squaring 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above values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get,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22.563,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7.563,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0.563,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0.563,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0.063,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1.563,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10.563,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18.063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Step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3: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22.563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7.563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0.563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0.563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0.063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1.563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10.563 +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18.063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61.504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Step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4: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8, therefore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variance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(σ</a:t>
            </a:r>
            <a:r>
              <a:rPr sz="1800" baseline="25462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61.504/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8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7.69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(3sf)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Now,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deviation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(σ)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2.77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(3sf)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29895" y="878966"/>
            <a:ext cx="10920095" cy="10401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Study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length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similar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crystals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measured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mm)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chemistry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experiment.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Calculate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standard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deviation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coefficient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observations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taken.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00147" y="2202052"/>
          <a:ext cx="6169659" cy="3896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2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24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72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Crystal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74980">
                        <a:lnSpc>
                          <a:spcPts val="2355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(mm)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Crystal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74980">
                        <a:lnSpc>
                          <a:spcPts val="2355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(mm)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2452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326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2452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326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452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2325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2453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236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2389"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85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0"/>
                        </a:lnSpc>
                        <a:spcBef>
                          <a:spcPts val="8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3" name="object 2">
            <a:extLst>
              <a:ext uri="{FF2B5EF4-FFF2-40B4-BE49-F238E27FC236}">
                <a16:creationId xmlns="" xmlns:a16="http://schemas.microsoft.com/office/drawing/2014/main" id="{AFD6C401-BCBA-5D24-CDC7-BCB4B30AD46F}"/>
              </a:ext>
            </a:extLst>
          </p:cNvPr>
          <p:cNvGrpSpPr/>
          <p:nvPr/>
        </p:nvGrpSpPr>
        <p:grpSpPr>
          <a:xfrm>
            <a:off x="1855305" y="0"/>
            <a:ext cx="9643274" cy="1642495"/>
            <a:chOff x="1855305" y="0"/>
            <a:chExt cx="9643274" cy="1078991"/>
          </a:xfrm>
        </p:grpSpPr>
        <p:pic>
          <p:nvPicPr>
            <p:cNvPr id="14" name="object 3">
              <a:extLst>
                <a:ext uri="{FF2B5EF4-FFF2-40B4-BE49-F238E27FC236}">
                  <a16:creationId xmlns="" xmlns:a16="http://schemas.microsoft.com/office/drawing/2014/main" id="{B08A7D4F-5C75-7693-0FF6-1CBDDA4A66D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="" xmlns:a16="http://schemas.microsoft.com/office/drawing/2014/main" id="{6CE737F6-D67F-61DB-D7B8-E7E1997817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="" xmlns:a16="http://schemas.microsoft.com/office/drawing/2014/main" id="{3BC927C0-71BC-BEBB-0E6E-0DD6D0449D33}"/>
                </a:ext>
              </a:extLst>
            </p:cNvPr>
            <p:cNvSpPr/>
            <p:nvPr/>
          </p:nvSpPr>
          <p:spPr>
            <a:xfrm>
              <a:off x="1855305" y="94488"/>
              <a:ext cx="9567202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1BD728F7-1C37-2DFC-CC62-A5A943985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3843" y="57150"/>
            <a:ext cx="885245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00"/>
                </a:solidFill>
              </a:rPr>
              <a:t>ACTIVITIES/ </a:t>
            </a:r>
            <a:r>
              <a:rPr sz="2800" b="1" spc="-5" dirty="0">
                <a:solidFill>
                  <a:srgbClr val="FFFF00"/>
                </a:solidFill>
              </a:rPr>
              <a:t>CASE</a:t>
            </a:r>
            <a:r>
              <a:rPr sz="2800" b="1" spc="-10" dirty="0">
                <a:solidFill>
                  <a:srgbClr val="FFFF00"/>
                </a:solidFill>
              </a:rPr>
              <a:t> STUDIES/</a:t>
            </a:r>
            <a:r>
              <a:rPr sz="2800" b="1" spc="-20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IMPORTANT</a:t>
            </a:r>
            <a:r>
              <a:rPr sz="2800" b="1" spc="10" dirty="0">
                <a:solidFill>
                  <a:srgbClr val="FFFF00"/>
                </a:solidFill>
              </a:rPr>
              <a:t> </a:t>
            </a:r>
            <a:r>
              <a:rPr sz="2800" b="1" spc="-35" dirty="0">
                <a:solidFill>
                  <a:srgbClr val="FFFF00"/>
                </a:solidFill>
              </a:rPr>
              <a:t>FACTS</a:t>
            </a:r>
            <a:r>
              <a:rPr sz="2800" b="1" spc="-30" dirty="0">
                <a:solidFill>
                  <a:srgbClr val="FFFF00"/>
                </a:solidFill>
              </a:rPr>
              <a:t> RELATED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40" dirty="0">
                <a:solidFill>
                  <a:srgbClr val="FFFF00"/>
                </a:solidFill>
              </a:rPr>
              <a:t>TO</a:t>
            </a:r>
            <a:r>
              <a:rPr sz="2800" b="1" spc="-5" dirty="0">
                <a:solidFill>
                  <a:srgbClr val="FFFF00"/>
                </a:solidFill>
              </a:rPr>
              <a:t> THE </a:t>
            </a:r>
            <a:r>
              <a:rPr sz="2800" b="1" spc="-530" dirty="0">
                <a:solidFill>
                  <a:srgbClr val="FFFF00"/>
                </a:solidFill>
              </a:rPr>
              <a:t> </a:t>
            </a:r>
            <a:r>
              <a:rPr sz="2800" b="1" spc="-10" dirty="0">
                <a:solidFill>
                  <a:srgbClr val="FFFF00"/>
                </a:solidFill>
              </a:rPr>
              <a:t>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38" y="6668033"/>
            <a:ext cx="87185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Y K.</a:t>
            </a:r>
            <a:r>
              <a:rPr sz="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VI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CT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535" y="895350"/>
            <a:ext cx="4747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l</a:t>
            </a:r>
            <a:r>
              <a:rPr sz="1800" b="1" spc="-20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ti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ru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ta</a:t>
            </a:r>
            <a:r>
              <a:rPr sz="1800" spc="-25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25" dirty="0">
                <a:latin typeface="Times New Roman"/>
                <a:cs typeface="Times New Roman"/>
              </a:rPr>
              <a:t>v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el</a:t>
            </a:r>
            <a:r>
              <a:rPr sz="1800" spc="-25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25102"/>
              </p:ext>
            </p:extLst>
          </p:nvPr>
        </p:nvGraphicFramePr>
        <p:xfrm>
          <a:off x="412318" y="1339723"/>
          <a:ext cx="5562600" cy="494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Crystal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(mm)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Crystal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(mm)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69630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859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859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383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∑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7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120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∑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(x</a:t>
                      </a:r>
                      <a:r>
                        <a:rPr sz="1200" spc="-7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14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A)</a:t>
                      </a:r>
                      <a:r>
                        <a:rPr sz="1200" spc="-7" baseline="2430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120" baseline="24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383459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∑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12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140/20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61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714235" y="1478407"/>
            <a:ext cx="424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imes New Roman"/>
                <a:cs typeface="Times New Roman"/>
              </a:rPr>
              <a:t>Now,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Standard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Deviation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3102" y="2328494"/>
            <a:ext cx="561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.D.=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14917" y="2223642"/>
            <a:ext cx="915035" cy="510540"/>
          </a:xfrm>
          <a:custGeom>
            <a:avLst/>
            <a:gdLst/>
            <a:ahLst/>
            <a:cxnLst/>
            <a:rect l="l" t="t" r="r" b="b"/>
            <a:pathLst>
              <a:path w="915034" h="510539">
                <a:moveTo>
                  <a:pt x="915035" y="272796"/>
                </a:moveTo>
                <a:lnTo>
                  <a:pt x="168275" y="272796"/>
                </a:lnTo>
                <a:lnTo>
                  <a:pt x="168275" y="288036"/>
                </a:lnTo>
                <a:lnTo>
                  <a:pt x="915035" y="288036"/>
                </a:lnTo>
                <a:lnTo>
                  <a:pt x="915035" y="272796"/>
                </a:lnTo>
                <a:close/>
              </a:path>
              <a:path w="915034" h="510539">
                <a:moveTo>
                  <a:pt x="915035" y="0"/>
                </a:moveTo>
                <a:lnTo>
                  <a:pt x="168275" y="0"/>
                </a:lnTo>
                <a:lnTo>
                  <a:pt x="168275" y="254"/>
                </a:lnTo>
                <a:lnTo>
                  <a:pt x="141224" y="254"/>
                </a:lnTo>
                <a:lnTo>
                  <a:pt x="94742" y="469646"/>
                </a:lnTo>
                <a:lnTo>
                  <a:pt x="38735" y="366014"/>
                </a:lnTo>
                <a:lnTo>
                  <a:pt x="0" y="386334"/>
                </a:lnTo>
                <a:lnTo>
                  <a:pt x="4318" y="394335"/>
                </a:lnTo>
                <a:lnTo>
                  <a:pt x="24765" y="383540"/>
                </a:lnTo>
                <a:lnTo>
                  <a:pt x="93726" y="510159"/>
                </a:lnTo>
                <a:lnTo>
                  <a:pt x="104013" y="510159"/>
                </a:lnTo>
                <a:lnTo>
                  <a:pt x="153670" y="15113"/>
                </a:lnTo>
                <a:lnTo>
                  <a:pt x="168275" y="15240"/>
                </a:lnTo>
                <a:lnTo>
                  <a:pt x="915035" y="15240"/>
                </a:lnTo>
                <a:lnTo>
                  <a:pt x="91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67418" y="2322702"/>
            <a:ext cx="7493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95" dirty="0">
                <a:latin typeface="Cambria Math"/>
                <a:cs typeface="Cambria Math"/>
              </a:rPr>
              <a:t>i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6361" y="2255647"/>
            <a:ext cx="817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42" baseline="2136" dirty="0">
                <a:latin typeface="Cambria Math"/>
                <a:cs typeface="Cambria Math"/>
              </a:rPr>
              <a:t>σ</a:t>
            </a:r>
            <a:r>
              <a:rPr sz="1300" spc="95" dirty="0">
                <a:latin typeface="Cambria Math"/>
                <a:cs typeface="Cambria Math"/>
              </a:rPr>
              <a:t>(X</a:t>
            </a:r>
            <a:r>
              <a:rPr sz="1300" spc="105" dirty="0">
                <a:latin typeface="Cambria Math"/>
                <a:cs typeface="Cambria Math"/>
              </a:rPr>
              <a:t> </a:t>
            </a:r>
            <a:r>
              <a:rPr sz="1300" spc="35" dirty="0">
                <a:latin typeface="Cambria Math"/>
                <a:cs typeface="Cambria Math"/>
              </a:rPr>
              <a:t>−A)</a:t>
            </a:r>
            <a:r>
              <a:rPr sz="1575" spc="52" baseline="21164" dirty="0">
                <a:latin typeface="Cambria Math"/>
                <a:cs typeface="Cambria Math"/>
              </a:rPr>
              <a:t>2</a:t>
            </a:r>
            <a:endParaRPr sz="1575" baseline="2116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2657" y="2504313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0" dirty="0"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1006" y="2328494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31069" y="2238882"/>
            <a:ext cx="459740" cy="510540"/>
          </a:xfrm>
          <a:custGeom>
            <a:avLst/>
            <a:gdLst/>
            <a:ahLst/>
            <a:cxnLst/>
            <a:rect l="l" t="t" r="r" b="b"/>
            <a:pathLst>
              <a:path w="459740" h="510539">
                <a:moveTo>
                  <a:pt x="459359" y="257556"/>
                </a:moveTo>
                <a:lnTo>
                  <a:pt x="168275" y="257556"/>
                </a:lnTo>
                <a:lnTo>
                  <a:pt x="168275" y="272796"/>
                </a:lnTo>
                <a:lnTo>
                  <a:pt x="459359" y="272796"/>
                </a:lnTo>
                <a:lnTo>
                  <a:pt x="459359" y="257556"/>
                </a:lnTo>
                <a:close/>
              </a:path>
              <a:path w="459740" h="510539">
                <a:moveTo>
                  <a:pt x="459359" y="0"/>
                </a:moveTo>
                <a:lnTo>
                  <a:pt x="168275" y="0"/>
                </a:lnTo>
                <a:lnTo>
                  <a:pt x="168275" y="254"/>
                </a:lnTo>
                <a:lnTo>
                  <a:pt x="141224" y="254"/>
                </a:lnTo>
                <a:lnTo>
                  <a:pt x="94742" y="469646"/>
                </a:lnTo>
                <a:lnTo>
                  <a:pt x="38735" y="366014"/>
                </a:lnTo>
                <a:lnTo>
                  <a:pt x="0" y="386334"/>
                </a:lnTo>
                <a:lnTo>
                  <a:pt x="4318" y="394335"/>
                </a:lnTo>
                <a:lnTo>
                  <a:pt x="24765" y="383540"/>
                </a:lnTo>
                <a:lnTo>
                  <a:pt x="93726" y="510159"/>
                </a:lnTo>
                <a:lnTo>
                  <a:pt x="104013" y="510159"/>
                </a:lnTo>
                <a:lnTo>
                  <a:pt x="153670" y="15113"/>
                </a:lnTo>
                <a:lnTo>
                  <a:pt x="459359" y="15240"/>
                </a:lnTo>
                <a:lnTo>
                  <a:pt x="459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88294" y="2255647"/>
            <a:ext cx="318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178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9" y="6655333"/>
            <a:ext cx="34480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EATE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37063" y="2504313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4235" y="2871596"/>
            <a:ext cx="438023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=2.9832(mm)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Times New Roman"/>
                <a:cs typeface="Times New Roman"/>
              </a:rPr>
              <a:t>We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calculate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coefficient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variation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557655" algn="ctr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C.V.=(S.D./A)×100</a:t>
            </a:r>
            <a:endParaRPr sz="1800">
              <a:latin typeface="Times New Roman"/>
              <a:cs typeface="Times New Roman"/>
            </a:endParaRPr>
          </a:p>
          <a:p>
            <a:pPr marL="1558290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Times New Roman"/>
                <a:cs typeface="Times New Roman"/>
              </a:rPr>
              <a:t>=(2.9832/7)×100</a:t>
            </a:r>
            <a:endParaRPr sz="1800">
              <a:latin typeface="Times New Roman"/>
              <a:cs typeface="Times New Roman"/>
            </a:endParaRPr>
          </a:p>
          <a:p>
            <a:pPr marL="1557655" algn="ctr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Times New Roman"/>
                <a:cs typeface="Times New Roman"/>
              </a:rPr>
              <a:t>=42.62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">
            <a:extLst>
              <a:ext uri="{FF2B5EF4-FFF2-40B4-BE49-F238E27FC236}">
                <a16:creationId xmlns="" xmlns:a16="http://schemas.microsoft.com/office/drawing/2014/main" id="{AA0781FA-CD90-9DE6-E8E1-F615FC4016DD}"/>
              </a:ext>
            </a:extLst>
          </p:cNvPr>
          <p:cNvGrpSpPr/>
          <p:nvPr/>
        </p:nvGrpSpPr>
        <p:grpSpPr>
          <a:xfrm>
            <a:off x="1892598" y="0"/>
            <a:ext cx="9643274" cy="1072641"/>
            <a:chOff x="1855305" y="0"/>
            <a:chExt cx="9643274" cy="1078991"/>
          </a:xfrm>
        </p:grpSpPr>
        <p:pic>
          <p:nvPicPr>
            <p:cNvPr id="26" name="object 3">
              <a:extLst>
                <a:ext uri="{FF2B5EF4-FFF2-40B4-BE49-F238E27FC236}">
                  <a16:creationId xmlns="" xmlns:a16="http://schemas.microsoft.com/office/drawing/2014/main" id="{B5E32E81-8E5A-D565-B75E-E72B72BB0A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27" name="object 4">
              <a:extLst>
                <a:ext uri="{FF2B5EF4-FFF2-40B4-BE49-F238E27FC236}">
                  <a16:creationId xmlns="" xmlns:a16="http://schemas.microsoft.com/office/drawing/2014/main" id="{B2BF6257-C517-70D9-07C7-F334A7026E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28" name="object 5">
              <a:extLst>
                <a:ext uri="{FF2B5EF4-FFF2-40B4-BE49-F238E27FC236}">
                  <a16:creationId xmlns="" xmlns:a16="http://schemas.microsoft.com/office/drawing/2014/main" id="{E6B6DA34-9751-08CD-2E67-1AC60B1A7038}"/>
                </a:ext>
              </a:extLst>
            </p:cNvPr>
            <p:cNvSpPr/>
            <p:nvPr/>
          </p:nvSpPr>
          <p:spPr>
            <a:xfrm>
              <a:off x="1855305" y="94488"/>
              <a:ext cx="9567202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="" xmlns:a16="http://schemas.microsoft.com/office/drawing/2014/main" id="{A2A7C917-CE97-55C0-BD91-7D6278249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3843" y="57150"/>
            <a:ext cx="885245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</a:rPr>
              <a:t>ACTIVITIES/ </a:t>
            </a:r>
            <a:r>
              <a:rPr sz="2400" b="1" spc="-5" dirty="0">
                <a:solidFill>
                  <a:srgbClr val="FFFF00"/>
                </a:solidFill>
              </a:rPr>
              <a:t>CASE</a:t>
            </a:r>
            <a:r>
              <a:rPr sz="2400" b="1" spc="-10" dirty="0">
                <a:solidFill>
                  <a:srgbClr val="FFFF00"/>
                </a:solidFill>
              </a:rPr>
              <a:t> STUDIES/</a:t>
            </a:r>
            <a:r>
              <a:rPr sz="2400" b="1" spc="-20" dirty="0">
                <a:solidFill>
                  <a:srgbClr val="FFFF00"/>
                </a:solidFill>
              </a:rPr>
              <a:t> </a:t>
            </a:r>
            <a:r>
              <a:rPr sz="2400" b="1" spc="-30" dirty="0">
                <a:solidFill>
                  <a:srgbClr val="FFFF00"/>
                </a:solidFill>
              </a:rPr>
              <a:t>IMPORTANT</a:t>
            </a:r>
            <a:r>
              <a:rPr sz="2400" b="1" spc="10" dirty="0">
                <a:solidFill>
                  <a:srgbClr val="FFFF00"/>
                </a:solidFill>
              </a:rPr>
              <a:t> </a:t>
            </a:r>
            <a:r>
              <a:rPr sz="2400" b="1" spc="-35" dirty="0">
                <a:solidFill>
                  <a:srgbClr val="FFFF00"/>
                </a:solidFill>
              </a:rPr>
              <a:t>FACTS</a:t>
            </a:r>
            <a:r>
              <a:rPr sz="2400" b="1" spc="-30" dirty="0">
                <a:solidFill>
                  <a:srgbClr val="FFFF00"/>
                </a:solidFill>
              </a:rPr>
              <a:t> RELATED</a:t>
            </a:r>
            <a:r>
              <a:rPr sz="2400" b="1" spc="-5" dirty="0">
                <a:solidFill>
                  <a:srgbClr val="FFFF00"/>
                </a:solidFill>
              </a:rPr>
              <a:t> </a:t>
            </a:r>
            <a:r>
              <a:rPr sz="2400" b="1" spc="-40" dirty="0">
                <a:solidFill>
                  <a:srgbClr val="FFFF00"/>
                </a:solidFill>
              </a:rPr>
              <a:t>TO</a:t>
            </a:r>
            <a:r>
              <a:rPr sz="2400" b="1" spc="-5" dirty="0">
                <a:solidFill>
                  <a:srgbClr val="FFFF00"/>
                </a:solidFill>
              </a:rPr>
              <a:t> THE </a:t>
            </a:r>
            <a:r>
              <a:rPr sz="2400" b="1" spc="-530" dirty="0">
                <a:solidFill>
                  <a:srgbClr val="FFFF00"/>
                </a:solidFill>
              </a:rPr>
              <a:t> </a:t>
            </a:r>
            <a:r>
              <a:rPr sz="2400" b="1" spc="-10" dirty="0">
                <a:solidFill>
                  <a:srgbClr val="FFFF00"/>
                </a:solidFill>
              </a:rPr>
              <a:t>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323" y="1702295"/>
            <a:ext cx="8075930" cy="5110480"/>
            <a:chOff x="4116323" y="1702295"/>
            <a:chExt cx="8075930" cy="5110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84276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the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70" dirty="0">
                <a:latin typeface="Lucida Sans Unicode"/>
                <a:cs typeface="Lucida Sans Unicode"/>
              </a:rPr>
              <a:t>basic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concept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of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measures</a:t>
            </a:r>
            <a:r>
              <a:rPr sz="1600" spc="-50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of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central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tendency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and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dispersion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6879" y="2380488"/>
            <a:ext cx="8929370" cy="1737360"/>
            <a:chOff x="1706879" y="2380488"/>
            <a:chExt cx="8929370" cy="17373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787" y="2380488"/>
              <a:ext cx="8903208" cy="1680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879" y="2549652"/>
              <a:ext cx="8420100" cy="15681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599" y="2438400"/>
              <a:ext cx="8791956" cy="1569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52600" y="2438400"/>
            <a:ext cx="8792210" cy="1569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Demonstrate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median 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dispersion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dirty="0">
                <a:latin typeface="Arial MT"/>
                <a:cs typeface="Arial MT"/>
              </a:rPr>
              <a:t>List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average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variation 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characteristics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central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tendency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dispersion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0" name="object 20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4" name="object 24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186428" y="4143743"/>
            <a:ext cx="3973195" cy="742315"/>
            <a:chOff x="4186428" y="4143743"/>
            <a:chExt cx="3973195" cy="74231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12336" y="4248911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44"/>
            <a:ext cx="9583420" cy="1484630"/>
            <a:chOff x="1053092" y="4713744"/>
            <a:chExt cx="9583420" cy="148463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787" y="4713744"/>
              <a:ext cx="8903208" cy="14356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879" y="4870716"/>
              <a:ext cx="6144768" cy="13274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9" y="4771644"/>
              <a:ext cx="8791956" cy="13243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0" dirty="0">
                <a:latin typeface="Arial MT"/>
                <a:cs typeface="Arial MT"/>
              </a:rPr>
              <a:t> you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various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central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tendency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Summarize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average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variance.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43" name="object 6">
            <a:extLst>
              <a:ext uri="{FF2B5EF4-FFF2-40B4-BE49-F238E27FC236}">
                <a16:creationId xmlns="" xmlns:a16="http://schemas.microsoft.com/office/drawing/2014/main" id="{38A10985-B727-5F36-9A60-15B322B4BC80}"/>
              </a:ext>
            </a:extLst>
          </p:cNvPr>
          <p:cNvGrpSpPr/>
          <p:nvPr/>
        </p:nvGrpSpPr>
        <p:grpSpPr>
          <a:xfrm>
            <a:off x="4445507" y="0"/>
            <a:ext cx="4227005" cy="721360"/>
            <a:chOff x="4445508" y="0"/>
            <a:chExt cx="3114040" cy="721360"/>
          </a:xfrm>
        </p:grpSpPr>
        <p:pic>
          <p:nvPicPr>
            <p:cNvPr id="44" name="object 7">
              <a:extLst>
                <a:ext uri="{FF2B5EF4-FFF2-40B4-BE49-F238E27FC236}">
                  <a16:creationId xmlns="" xmlns:a16="http://schemas.microsoft.com/office/drawing/2014/main" id="{617AA1CA-D4C5-2D6E-3691-B981BDD88F3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45" name="object 8">
              <a:extLst>
                <a:ext uri="{FF2B5EF4-FFF2-40B4-BE49-F238E27FC236}">
                  <a16:creationId xmlns="" xmlns:a16="http://schemas.microsoft.com/office/drawing/2014/main" id="{EB81B8B7-0E68-66E3-CA7F-B698491D9E03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46" name="object 9">
              <a:extLst>
                <a:ext uri="{FF2B5EF4-FFF2-40B4-BE49-F238E27FC236}">
                  <a16:creationId xmlns="" xmlns:a16="http://schemas.microsoft.com/office/drawing/2014/main" id="{E10B8DE9-9CB1-9DDF-4E2D-0FE91D7FBE1A}"/>
                </a:ext>
              </a:extLst>
            </p:cNvPr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10">
            <a:extLst>
              <a:ext uri="{FF2B5EF4-FFF2-40B4-BE49-F238E27FC236}">
                <a16:creationId xmlns="" xmlns:a16="http://schemas.microsoft.com/office/drawing/2014/main" id="{517F1A02-09CA-DA4D-3933-2BCD9C277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3899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</a:rPr>
              <a:t>AIM</a:t>
            </a:r>
            <a:r>
              <a:rPr sz="2800" spc="-45" dirty="0">
                <a:solidFill>
                  <a:schemeClr val="bg1"/>
                </a:solidFill>
              </a:rPr>
              <a:t> </a:t>
            </a:r>
            <a:r>
              <a:rPr sz="2800" spc="-5" dirty="0">
                <a:solidFill>
                  <a:schemeClr val="bg1"/>
                </a:solidFill>
              </a:rPr>
              <a:t>OF</a:t>
            </a:r>
            <a:r>
              <a:rPr sz="2800" spc="-25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THE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7043" y="158877"/>
            <a:ext cx="234455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XAMPL</a:t>
            </a:r>
            <a:r>
              <a:rPr spc="-2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677" y="695071"/>
            <a:ext cx="11589385" cy="552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Example:</a:t>
            </a:r>
            <a:r>
              <a:rPr sz="1800" b="1" spc="3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runs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scored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Sachin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matches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140,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153,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148, 150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154</a:t>
            </a:r>
            <a:r>
              <a:rPr sz="1800" spc="-30" dirty="0">
                <a:latin typeface="Times New Roman"/>
                <a:cs typeface="Times New Roman"/>
              </a:rPr>
              <a:t> respectively.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mean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Runs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scored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Sachin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matches: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140,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153,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148,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150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154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521710" marR="3358515" indent="-48895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Means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runs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runs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matches/5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140+153+148+150+1545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7455/5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149.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 marR="175260">
              <a:lnSpc>
                <a:spcPct val="150100"/>
              </a:lnSpc>
            </a:pPr>
            <a:r>
              <a:rPr sz="1800" b="1" spc="-15" dirty="0">
                <a:latin typeface="Times New Roman"/>
                <a:cs typeface="Times New Roman"/>
              </a:rPr>
              <a:t>Example: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Suppose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restaurant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collects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two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weeks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sends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recycling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plant.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collected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are: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97,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77,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58,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63,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72,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47,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94,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43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68.</a:t>
            </a:r>
            <a:endParaRPr sz="1800">
              <a:latin typeface="Times New Roman"/>
              <a:cs typeface="Times New Roman"/>
            </a:endParaRPr>
          </a:p>
          <a:p>
            <a:pPr marL="76200" marR="901065">
              <a:lnSpc>
                <a:spcPct val="150000"/>
              </a:lnSpc>
              <a:spcBef>
                <a:spcPts val="1200"/>
              </a:spcBef>
            </a:pPr>
            <a:r>
              <a:rPr sz="1800" spc="-15" dirty="0">
                <a:latin typeface="Times New Roman"/>
                <a:cs typeface="Times New Roman"/>
              </a:rPr>
              <a:t>Now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median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numbers.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step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median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arrange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either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ascending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order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descending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 marL="76200" marR="55880">
              <a:lnSpc>
                <a:spcPct val="150000"/>
              </a:lnSpc>
              <a:spcBef>
                <a:spcPts val="1200"/>
              </a:spcBef>
            </a:pPr>
            <a:r>
              <a:rPr sz="1800" spc="-15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arranging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ascending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order,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31,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43,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47,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58,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63,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68,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72,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77,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94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97.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total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numbers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formula</a:t>
            </a:r>
            <a:endParaRPr sz="1800">
              <a:latin typeface="Times New Roman"/>
              <a:cs typeface="Times New Roman"/>
            </a:endParaRPr>
          </a:p>
          <a:p>
            <a:pPr marL="412686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latin typeface="Times New Roman"/>
                <a:cs typeface="Times New Roman"/>
              </a:rPr>
              <a:t>Median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((n/2)</a:t>
            </a:r>
            <a:r>
              <a:rPr sz="1800" spc="-7" baseline="25462" dirty="0">
                <a:latin typeface="Times New Roman"/>
                <a:cs typeface="Times New Roman"/>
              </a:rPr>
              <a:t>th</a:t>
            </a:r>
            <a:r>
              <a:rPr sz="1800" spc="405" baseline="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(n/2+1)</a:t>
            </a:r>
            <a:r>
              <a:rPr sz="1800" spc="-7" baseline="25462" dirty="0">
                <a:latin typeface="Times New Roman"/>
                <a:cs typeface="Times New Roman"/>
              </a:rPr>
              <a:t>th</a:t>
            </a:r>
            <a:r>
              <a:rPr sz="1800" spc="-37" baseline="25462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terms)/2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  <a:tabLst>
                <a:tab pos="9297035" algn="l"/>
              </a:tabLst>
            </a:pPr>
            <a:r>
              <a:rPr sz="1800" spc="-15" dirty="0">
                <a:latin typeface="Times New Roman"/>
                <a:cs typeface="Times New Roman"/>
              </a:rPr>
              <a:t>Since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</a:t>
            </a:r>
            <a:r>
              <a:rPr sz="1800" spc="-15" baseline="25462" dirty="0">
                <a:latin typeface="Times New Roman"/>
                <a:cs typeface="Times New Roman"/>
              </a:rPr>
              <a:t>th</a:t>
            </a:r>
            <a:r>
              <a:rPr sz="1800" spc="-30" baseline="25462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68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8</a:t>
            </a:r>
            <a:r>
              <a:rPr sz="1800" spc="-22" baseline="25462" dirty="0">
                <a:latin typeface="Times New Roman"/>
                <a:cs typeface="Times New Roman"/>
              </a:rPr>
              <a:t>th</a:t>
            </a:r>
            <a:r>
              <a:rPr sz="1800" spc="-15" dirty="0">
                <a:latin typeface="Times New Roman"/>
                <a:cs typeface="Times New Roman"/>
              </a:rPr>
              <a:t>term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72.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Now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two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middle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terms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68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72,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hence	</a:t>
            </a:r>
            <a:r>
              <a:rPr sz="1800" spc="-15" dirty="0">
                <a:latin typeface="Times New Roman"/>
                <a:cs typeface="Times New Roman"/>
              </a:rPr>
              <a:t>Median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68+722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70.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4803913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3548" y="149097"/>
            <a:ext cx="2559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SUMMA</a:t>
            </a:r>
            <a:r>
              <a:rPr spc="-35" dirty="0">
                <a:solidFill>
                  <a:srgbClr val="FFFF00"/>
                </a:solidFill>
              </a:rPr>
              <a:t>R</a:t>
            </a:r>
            <a:r>
              <a:rPr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1999" y="1252575"/>
            <a:ext cx="89757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4911090" indent="-572135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Described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central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tendency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Described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variation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Range,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interquartile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coefficient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variation,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80" y="893089"/>
            <a:ext cx="11475720" cy="5919470"/>
            <a:chOff x="716280" y="893089"/>
            <a:chExt cx="11475720" cy="5919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893089"/>
              <a:ext cx="10745724" cy="10956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0412" y="1092707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4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3"/>
                  </a:lnTo>
                  <a:lnTo>
                    <a:pt x="9918319" y="710183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6"/>
                  </a:lnTo>
                  <a:lnTo>
                    <a:pt x="10171176" y="252856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364991" y="0"/>
            <a:ext cx="6295844" cy="742315"/>
            <a:chOff x="3364991" y="0"/>
            <a:chExt cx="5512435" cy="7423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38142" y="85725"/>
            <a:ext cx="629569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SELF-ASSESSMENT</a:t>
            </a:r>
            <a:r>
              <a:rPr sz="2500" b="1" spc="-70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QUESTIONS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2913" y="1283589"/>
            <a:ext cx="903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measurements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spread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scatter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1267" y="1952244"/>
            <a:ext cx="3759835" cy="1748155"/>
            <a:chOff x="1001267" y="1952244"/>
            <a:chExt cx="3759835" cy="1748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267" y="1952244"/>
              <a:ext cx="3759707" cy="1748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795" y="2154936"/>
              <a:ext cx="3380232" cy="14051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175" y="1978152"/>
              <a:ext cx="3657600" cy="16459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86078" y="2224785"/>
            <a:ext cx="3027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4447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dispersion</a:t>
            </a:r>
            <a:endParaRPr sz="1800">
              <a:latin typeface="Calibri"/>
              <a:cs typeface="Calibri"/>
            </a:endParaRPr>
          </a:p>
          <a:p>
            <a:pPr marL="254000" indent="-241935">
              <a:lnSpc>
                <a:spcPct val="100000"/>
              </a:lnSpc>
              <a:buAutoNum type="alphaLcParenR"/>
              <a:tabLst>
                <a:tab pos="2546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central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tendency</a:t>
            </a:r>
            <a:endParaRPr sz="1800">
              <a:latin typeface="Calibri"/>
              <a:cs typeface="Calibri"/>
            </a:endParaRPr>
          </a:p>
          <a:p>
            <a:pPr marL="231775" indent="-219710">
              <a:lnSpc>
                <a:spcPct val="100000"/>
              </a:lnSpc>
              <a:buAutoNum type="alphaLcParenR"/>
              <a:tabLst>
                <a:tab pos="23241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skewness</a:t>
            </a:r>
            <a:endParaRPr sz="1800">
              <a:latin typeface="Calibri"/>
              <a:cs typeface="Calibri"/>
            </a:endParaRPr>
          </a:p>
          <a:p>
            <a:pPr marL="254000" indent="-241935">
              <a:lnSpc>
                <a:spcPct val="100000"/>
              </a:lnSpc>
              <a:buAutoNum type="alphaLcParenR"/>
              <a:tabLst>
                <a:tab pos="2546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kurtosis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6280" y="3621049"/>
            <a:ext cx="10746105" cy="2910840"/>
            <a:chOff x="716280" y="3621049"/>
            <a:chExt cx="10746105" cy="29108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3621049"/>
              <a:ext cx="10745724" cy="1095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0412" y="3820668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4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3"/>
                  </a:lnTo>
                  <a:lnTo>
                    <a:pt x="9918319" y="710183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6"/>
                  </a:lnTo>
                  <a:lnTo>
                    <a:pt x="10171176" y="252856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504" y="4701552"/>
              <a:ext cx="3003804" cy="17480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508" y="4764024"/>
              <a:ext cx="952512" cy="17678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0412" y="4727448"/>
              <a:ext cx="2901696" cy="16459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62913" y="3874134"/>
            <a:ext cx="971804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examination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69,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68,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67,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3.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measures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variation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examination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361950" indent="-344170">
              <a:lnSpc>
                <a:spcPct val="100000"/>
              </a:lnSpc>
              <a:buAutoNum type="alphaLcParenBoth"/>
              <a:tabLst>
                <a:tab pos="36258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67</a:t>
            </a:r>
            <a:endParaRPr sz="1800">
              <a:latin typeface="Calibri"/>
              <a:cs typeface="Calibri"/>
            </a:endParaRPr>
          </a:p>
          <a:p>
            <a:pPr marL="361950" indent="-34417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6258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68</a:t>
            </a:r>
            <a:endParaRPr sz="1800">
              <a:latin typeface="Calibri"/>
              <a:cs typeface="Calibri"/>
            </a:endParaRPr>
          </a:p>
          <a:p>
            <a:pPr marL="361950" indent="-34417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6258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69</a:t>
            </a:r>
            <a:endParaRPr sz="1800">
              <a:latin typeface="Calibri"/>
              <a:cs typeface="Calibri"/>
            </a:endParaRPr>
          </a:p>
          <a:p>
            <a:pPr marL="361950" indent="-344170">
              <a:lnSpc>
                <a:spcPct val="100000"/>
              </a:lnSpc>
              <a:spcBef>
                <a:spcPts val="1005"/>
              </a:spcBef>
              <a:buAutoNum type="alphaLcParenBoth"/>
              <a:tabLst>
                <a:tab pos="36258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122" y="85725"/>
            <a:ext cx="4426226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TERMINAL</a:t>
            </a:r>
            <a:r>
              <a:rPr sz="2500" b="1" spc="-6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119" y="1383919"/>
            <a:ext cx="7763509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dirty="0">
                <a:latin typeface="Calibri"/>
                <a:cs typeface="Calibri"/>
              </a:rPr>
              <a:t>Describe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various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measures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central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tendency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dispersion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List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characteristics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good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average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Summarize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role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descriptive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statistics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Times New Roman"/>
                <a:cs typeface="Times New Roman"/>
              </a:rPr>
              <a:t>24, 25,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28, 31,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33, 33,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36,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42, 42,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48, 51,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57, 57,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68,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75, 79,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79, 79,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85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2200"/>
              </a:lnSpc>
              <a:spcBef>
                <a:spcPts val="1110"/>
              </a:spcBef>
              <a:buFont typeface="Calibri"/>
              <a:buAutoNum type="arabicPeriod" startAt="5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Five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golf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scores 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scores,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(a) the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dirty="0">
                <a:latin typeface="Times New Roman"/>
                <a:cs typeface="Times New Roman"/>
              </a:rPr>
              <a:t> (b)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median</a:t>
            </a:r>
            <a:r>
              <a:rPr sz="1800" dirty="0">
                <a:latin typeface="Times New Roman"/>
                <a:cs typeface="Times New Roman"/>
              </a:rPr>
              <a:t> (c) the </a:t>
            </a:r>
            <a:r>
              <a:rPr sz="1800" spc="-5" dirty="0">
                <a:latin typeface="Times New Roman"/>
                <a:cs typeface="Times New Roman"/>
              </a:rPr>
              <a:t>mode</a:t>
            </a:r>
            <a:r>
              <a:rPr sz="1800" dirty="0">
                <a:latin typeface="Times New Roman"/>
                <a:cs typeface="Times New Roman"/>
              </a:rPr>
              <a:t> (d)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799" y="0"/>
            <a:ext cx="9634897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193" y="81788"/>
            <a:ext cx="932693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REFERENCES</a:t>
            </a:r>
            <a:r>
              <a:rPr sz="2500" b="1" spc="-4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FOR</a:t>
            </a:r>
            <a:r>
              <a:rPr sz="2500" b="1" spc="-2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FURTHER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LEARNING OF</a:t>
            </a:r>
            <a:r>
              <a:rPr sz="2500" b="1" spc="-2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THE</a:t>
            </a:r>
            <a:r>
              <a:rPr sz="2500" b="1" spc="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875" y="787908"/>
            <a:ext cx="10964545" cy="37299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Chapter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Applications: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John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Font typeface="Calibri"/>
              <a:buAutoNum type="arabicPeriod" startAt="3"/>
              <a:tabLst>
                <a:tab pos="238760" algn="l"/>
                <a:tab pos="2755900" algn="l"/>
              </a:tabLst>
            </a:pP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3.1.1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TS1:	</a:t>
            </a:r>
            <a:r>
              <a:rPr sz="1800" spc="-5" dirty="0">
                <a:latin typeface="Arial MT"/>
                <a:cs typeface="Arial MT"/>
              </a:rPr>
              <a:t>Alex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Tsun,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Probability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Statistics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Computing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(Available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http://www.alextsun.com/files/Prob_Stat_for_CS_Book.pdf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Video: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https</a:t>
            </a:r>
            <a:r>
              <a:rPr sz="1800" spc="-15" dirty="0">
                <a:latin typeface="Calibri"/>
                <a:cs typeface="Calibri"/>
                <a:hlinkClick r:id="rId5"/>
              </a:rPr>
              <a:t>://w</a:t>
            </a:r>
            <a:r>
              <a:rPr sz="1800" spc="-15" dirty="0">
                <a:latin typeface="Calibri"/>
                <a:cs typeface="Calibri"/>
              </a:rPr>
              <a:t>ww.</a:t>
            </a:r>
            <a:r>
              <a:rPr sz="1800" spc="-15" dirty="0">
                <a:latin typeface="Calibri"/>
                <a:cs typeface="Calibri"/>
                <a:hlinkClick r:id="rId5"/>
              </a:rPr>
              <a:t>youtube.com/watch?v=-</a:t>
            </a:r>
            <a:r>
              <a:rPr sz="1800" spc="105" dirty="0">
                <a:latin typeface="Calibri"/>
                <a:cs typeface="Calibri"/>
                <a:hlinkClick r:id="rId5"/>
              </a:rPr>
              <a:t> </a:t>
            </a:r>
            <a:r>
              <a:rPr sz="1800" spc="-10" dirty="0">
                <a:latin typeface="Calibri"/>
                <a:cs typeface="Calibri"/>
              </a:rPr>
              <a:t>5sOBWV0qH8&amp;list=PLeB45KifGiuHesi4PALNZSYZFhViVGQJK&amp;index=19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536262" y="1803925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>
                <a:latin typeface="Poppins" pitchFamily="2" charset="77"/>
                <a:cs typeface="Poppins" pitchFamily="2" charset="77"/>
              </a:rPr>
              <a:t>PSQT </a:t>
            </a:r>
            <a:r>
              <a:rPr lang="en-US" sz="2400" b="1" smtClean="0">
                <a:latin typeface="Poppins" pitchFamily="2" charset="77"/>
                <a:cs typeface="Poppins" pitchFamily="2" charset="77"/>
              </a:rPr>
              <a:t>EVEN </a:t>
            </a:r>
            <a:r>
              <a:rPr lang="en-US" sz="2400" b="1">
                <a:latin typeface="Poppins" pitchFamily="2" charset="77"/>
                <a:cs typeface="Poppins" pitchFamily="2" charset="77"/>
              </a:rPr>
              <a:t>SEM </a:t>
            </a:r>
            <a:r>
              <a:rPr lang="en-US" sz="2400" b="1" smtClean="0">
                <a:latin typeface="Poppins" pitchFamily="2" charset="77"/>
                <a:cs typeface="Poppins" pitchFamily="2" charset="77"/>
              </a:rPr>
              <a:t>2023-24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7426" y="0"/>
            <a:ext cx="7700285" cy="1404730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530193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MEASURES</a:t>
            </a:r>
            <a:r>
              <a:rPr b="1" spc="-55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OF</a:t>
            </a:r>
            <a:r>
              <a:rPr b="1" spc="-35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CENTRAL</a:t>
            </a:r>
            <a:r>
              <a:rPr b="1" spc="-40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TENDENCY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3385" y="1557159"/>
            <a:ext cx="113652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 of central tendency is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single value that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attempts to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describe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set of data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identifying the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central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position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within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set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data.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such,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measures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central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tendency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are</a:t>
            </a:r>
            <a:r>
              <a:rPr sz="2000" spc="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sometimes</a:t>
            </a:r>
            <a:r>
              <a:rPr sz="2000" spc="4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2000" spc="-48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measures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central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location.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There</a:t>
            </a:r>
            <a:r>
              <a:rPr sz="2000" spc="-4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are</a:t>
            </a:r>
            <a:r>
              <a:rPr sz="2000" spc="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five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 different</a:t>
            </a:r>
            <a:r>
              <a:rPr sz="2000" spc="-4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types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00"/>
                </a:solidFill>
                <a:latin typeface="Times New Roman"/>
                <a:cs typeface="Times New Roman"/>
              </a:rPr>
              <a:t>averages:</a:t>
            </a:r>
            <a:endParaRPr sz="2000" dirty="0">
              <a:latin typeface="Times New Roman"/>
              <a:cs typeface="Times New Roman"/>
            </a:endParaRPr>
          </a:p>
          <a:p>
            <a:pPr marL="375285" lvl="1" indent="-302895" algn="just">
              <a:lnSpc>
                <a:spcPct val="100000"/>
              </a:lnSpc>
              <a:spcBef>
                <a:spcPts val="1205"/>
              </a:spcBef>
              <a:buAutoNum type="romanLcParenBoth"/>
              <a:tabLst>
                <a:tab pos="375920" algn="l"/>
              </a:tabLst>
            </a:pP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Mean</a:t>
            </a:r>
            <a:endParaRPr sz="2000" dirty="0">
              <a:latin typeface="Times New Roman"/>
              <a:cs typeface="Times New Roman"/>
            </a:endParaRPr>
          </a:p>
          <a:p>
            <a:pPr marL="443865" lvl="1" indent="-371475" algn="just">
              <a:lnSpc>
                <a:spcPct val="100000"/>
              </a:lnSpc>
              <a:spcBef>
                <a:spcPts val="1200"/>
              </a:spcBef>
              <a:buAutoNum type="romanLcParenBoth"/>
              <a:tabLst>
                <a:tab pos="444500" algn="l"/>
              </a:tabLst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Median</a:t>
            </a:r>
            <a:endParaRPr sz="2000" dirty="0">
              <a:latin typeface="Times New Roman"/>
              <a:cs typeface="Times New Roman"/>
            </a:endParaRPr>
          </a:p>
          <a:p>
            <a:pPr marL="515620" lvl="1" indent="-442595" algn="just">
              <a:lnSpc>
                <a:spcPct val="100000"/>
              </a:lnSpc>
              <a:spcBef>
                <a:spcPts val="1200"/>
              </a:spcBef>
              <a:buAutoNum type="romanLcParenBoth"/>
              <a:tabLst>
                <a:tab pos="515620" algn="l"/>
              </a:tabLst>
            </a:pP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Mode.</a:t>
            </a:r>
            <a:endParaRPr sz="2000" dirty="0">
              <a:latin typeface="Times New Roman"/>
              <a:cs typeface="Times New Roman"/>
            </a:endParaRPr>
          </a:p>
          <a:p>
            <a:pPr marL="504825" lvl="1" indent="-429259" algn="just">
              <a:lnSpc>
                <a:spcPct val="100000"/>
              </a:lnSpc>
              <a:spcBef>
                <a:spcPts val="1200"/>
              </a:spcBef>
              <a:buAutoNum type="romanLcParenBoth"/>
              <a:tabLst>
                <a:tab pos="505459" algn="l"/>
              </a:tabLst>
            </a:pP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Geometric</a:t>
            </a:r>
            <a:r>
              <a:rPr sz="2000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Mean</a:t>
            </a:r>
            <a:endParaRPr sz="2000" dirty="0">
              <a:latin typeface="Times New Roman"/>
              <a:cs typeface="Times New Roman"/>
            </a:endParaRPr>
          </a:p>
          <a:p>
            <a:pPr marL="498475" lvl="1" indent="-422909" algn="just">
              <a:lnSpc>
                <a:spcPct val="100000"/>
              </a:lnSpc>
              <a:spcBef>
                <a:spcPts val="1200"/>
              </a:spcBef>
              <a:buAutoNum type="romanLcParenBoth"/>
              <a:tabLst>
                <a:tab pos="499109" algn="l"/>
              </a:tabLst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Harmonic</a:t>
            </a:r>
            <a:r>
              <a:rPr sz="2000" spc="-5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Mean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48310" y="606880"/>
            <a:ext cx="11295380" cy="37553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55"/>
              </a:spcBef>
            </a:pP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Arithmetic</a:t>
            </a:r>
            <a:r>
              <a:rPr sz="2000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Mean</a:t>
            </a:r>
            <a:endParaRPr sz="20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Arithmetic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mean</a:t>
            </a:r>
            <a:r>
              <a:rPr sz="20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also</a:t>
            </a:r>
            <a:r>
              <a:rPr sz="20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called</a:t>
            </a:r>
            <a:r>
              <a:rPr sz="2000" spc="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arithmetic</a:t>
            </a:r>
            <a:r>
              <a:rPr sz="20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average.</a:t>
            </a:r>
            <a:r>
              <a:rPr sz="2000" spc="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most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commonly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0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</a:t>
            </a:r>
            <a:r>
              <a:rPr sz="20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central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tendency.</a:t>
            </a:r>
            <a:endParaRPr sz="2000" dirty="0">
              <a:latin typeface="Times New Roman"/>
              <a:cs typeface="Times New Roman"/>
            </a:endParaRPr>
          </a:p>
          <a:p>
            <a:pPr marL="144145" marR="114935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Arithmetic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average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series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obtained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dividing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total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various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item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its 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number. </a:t>
            </a:r>
            <a:r>
              <a:rPr sz="2000" spc="-48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Mean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Ungrouped</a:t>
            </a:r>
            <a:r>
              <a:rPr sz="2000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data:</a:t>
            </a:r>
            <a:endParaRPr sz="20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Let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x be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variable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takes values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950" baseline="-21367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,………,x</a:t>
            </a:r>
            <a:r>
              <a:rPr sz="1950" baseline="-21367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950" spc="209" baseline="-21367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over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‘n’</a:t>
            </a:r>
            <a:r>
              <a:rPr sz="20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items,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then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arithmetic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mean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given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Example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Marks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obtained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by 6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students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given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below: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20,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15,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23,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22,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25,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20.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Calculate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mean.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Solution: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4223" y="3945635"/>
            <a:ext cx="4824983" cy="27249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3" name="object 2">
            <a:extLst>
              <a:ext uri="{FF2B5EF4-FFF2-40B4-BE49-F238E27FC236}">
                <a16:creationId xmlns="" xmlns:a16="http://schemas.microsoft.com/office/drawing/2014/main" id="{1ED3C185-AA3F-EABC-32DE-307D3BCDA83E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4" name="object 3">
              <a:extLst>
                <a:ext uri="{FF2B5EF4-FFF2-40B4-BE49-F238E27FC236}">
                  <a16:creationId xmlns="" xmlns:a16="http://schemas.microsoft.com/office/drawing/2014/main" id="{081634CD-8F30-196C-BA6E-CC386B5CBC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="" xmlns:a16="http://schemas.microsoft.com/office/drawing/2014/main" id="{A1ED83AB-54DF-5538-84C8-38F32A40A0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="" xmlns:a16="http://schemas.microsoft.com/office/drawing/2014/main" id="{F89C4096-FF41-5F58-F3A5-11A29DFF7B5B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2B13C6E9-2569-8F95-92BE-CA03744D2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181856"/>
            <a:ext cx="8481060" cy="23134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8267" y="722502"/>
            <a:ext cx="11530330" cy="326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Median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15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median</a:t>
            </a:r>
            <a:r>
              <a:rPr sz="20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middle</a:t>
            </a:r>
            <a:r>
              <a:rPr sz="20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20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sorted,</a:t>
            </a:r>
            <a:r>
              <a:rPr sz="2000" spc="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ascending</a:t>
            </a:r>
            <a:r>
              <a:rPr sz="20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0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descending,</a:t>
            </a:r>
            <a:r>
              <a:rPr sz="20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list</a:t>
            </a:r>
            <a:r>
              <a:rPr sz="2000" spc="2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numbers</a:t>
            </a:r>
            <a:r>
              <a:rPr sz="2000" spc="2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spc="2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0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000" spc="-48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descriptive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than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average.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median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sometimes</a:t>
            </a:r>
            <a:r>
              <a:rPr sz="200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0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0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opposed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mean</a:t>
            </a:r>
            <a:r>
              <a:rPr sz="2000" spc="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r>
              <a:rPr sz="20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20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0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outliers</a:t>
            </a:r>
            <a:r>
              <a:rPr sz="200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sequence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might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skew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average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So Median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only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central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tendency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only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qualitative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(ordinal)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Median</a:t>
            </a:r>
            <a:r>
              <a:rPr sz="2000" spc="-3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Ungrouped</a:t>
            </a:r>
            <a:r>
              <a:rPr sz="2000" spc="-4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Data: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3" name="object 2">
            <a:extLst>
              <a:ext uri="{FF2B5EF4-FFF2-40B4-BE49-F238E27FC236}">
                <a16:creationId xmlns="" xmlns:a16="http://schemas.microsoft.com/office/drawing/2014/main" id="{B284289A-D16A-9563-62CA-D717EC685E85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4" name="object 3">
              <a:extLst>
                <a:ext uri="{FF2B5EF4-FFF2-40B4-BE49-F238E27FC236}">
                  <a16:creationId xmlns="" xmlns:a16="http://schemas.microsoft.com/office/drawing/2014/main" id="{C2817EBE-07BF-434C-8E0F-B2F1E9F4CA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="" xmlns:a16="http://schemas.microsoft.com/office/drawing/2014/main" id="{0D5D642D-560E-90E1-A835-0F1924D6AB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="" xmlns:a16="http://schemas.microsoft.com/office/drawing/2014/main" id="{82DD4FF3-CD0B-A450-96F1-FC0D4BE6FCB6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054DAE42-1E5B-779E-E911-9C34EA52E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51892" y="623773"/>
            <a:ext cx="7643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0795" algn="l"/>
              </a:tabLst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Example:	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Calculate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Median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following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3,13,11,15,5,4,2,3,2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1098803"/>
            <a:ext cx="4251960" cy="22204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3564127"/>
            <a:ext cx="79762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Calculate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Median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fom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following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85,96,76,108,85,80,100,85,70,95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39" y="4160518"/>
            <a:ext cx="5175504" cy="26273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5" name="object 2">
            <a:extLst>
              <a:ext uri="{FF2B5EF4-FFF2-40B4-BE49-F238E27FC236}">
                <a16:creationId xmlns="" xmlns:a16="http://schemas.microsoft.com/office/drawing/2014/main" id="{FFD33A0F-CB87-6119-DD11-F7AC5CE9E082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6" name="object 3">
              <a:extLst>
                <a:ext uri="{FF2B5EF4-FFF2-40B4-BE49-F238E27FC236}">
                  <a16:creationId xmlns="" xmlns:a16="http://schemas.microsoft.com/office/drawing/2014/main" id="{D6ED61A0-C291-BA8C-A94C-F3892F181C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7" name="object 4">
              <a:extLst>
                <a:ext uri="{FF2B5EF4-FFF2-40B4-BE49-F238E27FC236}">
                  <a16:creationId xmlns="" xmlns:a16="http://schemas.microsoft.com/office/drawing/2014/main" id="{FB8169D4-7902-9176-5524-377EEFD24D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="" xmlns:a16="http://schemas.microsoft.com/office/drawing/2014/main" id="{B8F5C9B0-0BBD-7F76-DEA0-581F2F364D43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9" name="object 6">
            <a:extLst>
              <a:ext uri="{FF2B5EF4-FFF2-40B4-BE49-F238E27FC236}">
                <a16:creationId xmlns="" xmlns:a16="http://schemas.microsoft.com/office/drawing/2014/main" id="{12EF5B19-4285-41E5-04C9-E8A0B6BC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3072" y="836168"/>
            <a:ext cx="10538460" cy="307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Mode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ungrouped</a:t>
            </a:r>
            <a:r>
              <a:rPr sz="2000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854519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Mode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 observation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occurs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maximum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times.	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denoted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‘z’.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Calculate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following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data 85,96,76,108,85,80,100,85,70,95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given</a:t>
            </a:r>
            <a:r>
              <a:rPr sz="2000" spc="-3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observation</a:t>
            </a:r>
            <a:r>
              <a:rPr sz="2000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85</a:t>
            </a:r>
            <a:r>
              <a:rPr sz="2000" spc="-1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occurs</a:t>
            </a:r>
            <a:r>
              <a:rPr sz="2000" spc="-3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maximum</a:t>
            </a:r>
            <a:r>
              <a:rPr sz="2000" spc="1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Times New Roman"/>
                <a:cs typeface="Times New Roman"/>
              </a:rPr>
              <a:t>number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00"/>
                </a:solidFill>
                <a:latin typeface="Times New Roman"/>
                <a:cs typeface="Times New Roman"/>
              </a:rPr>
              <a:t>times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00"/>
                </a:solidFill>
                <a:latin typeface="Times New Roman"/>
                <a:cs typeface="Times New Roman"/>
              </a:rPr>
              <a:t>(i.e.,</a:t>
            </a:r>
            <a:r>
              <a:rPr sz="2000" spc="-1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Therefore</a:t>
            </a:r>
            <a:r>
              <a:rPr sz="2000" spc="-6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00"/>
                </a:solidFill>
                <a:latin typeface="Times New Roman"/>
                <a:cs typeface="Times New Roman"/>
              </a:rPr>
              <a:t>Mode=85.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37DDD84-FA70-A7DC-ECA8-180F6985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2" name="object 2">
            <a:extLst>
              <a:ext uri="{FF2B5EF4-FFF2-40B4-BE49-F238E27FC236}">
                <a16:creationId xmlns="" xmlns:a16="http://schemas.microsoft.com/office/drawing/2014/main" id="{3361AB84-6671-9D3B-77A0-1B3871E0C094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13" name="object 3">
              <a:extLst>
                <a:ext uri="{FF2B5EF4-FFF2-40B4-BE49-F238E27FC236}">
                  <a16:creationId xmlns="" xmlns:a16="http://schemas.microsoft.com/office/drawing/2014/main" id="{81B232AE-4F55-5C4B-E0DB-94FB37D48B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4" name="object 4">
              <a:extLst>
                <a:ext uri="{FF2B5EF4-FFF2-40B4-BE49-F238E27FC236}">
                  <a16:creationId xmlns="" xmlns:a16="http://schemas.microsoft.com/office/drawing/2014/main" id="{F2CDE80A-5999-669B-1C51-972729EDEA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="" xmlns:a16="http://schemas.microsoft.com/office/drawing/2014/main" id="{DD28079E-8A10-2B93-ABCE-2C6FF789E9AA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="" xmlns:a16="http://schemas.microsoft.com/office/drawing/2014/main" id="{9179E999-C2B8-F1B5-F7D9-001A616156DE}"/>
              </a:ext>
            </a:extLst>
          </p:cNvPr>
          <p:cNvSpPr txBox="1">
            <a:spLocks/>
          </p:cNvSpPr>
          <p:nvPr/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500" b="1" spc="-5">
                <a:solidFill>
                  <a:srgbClr val="FFFF00"/>
                </a:solidFill>
              </a:rPr>
              <a:t>MEASURES</a:t>
            </a:r>
            <a:r>
              <a:rPr lang="en-IN" sz="2500" b="1" spc="-55">
                <a:solidFill>
                  <a:srgbClr val="FFFF00"/>
                </a:solidFill>
              </a:rPr>
              <a:t> </a:t>
            </a:r>
            <a:r>
              <a:rPr lang="en-IN" sz="2500" b="1" spc="-5">
                <a:solidFill>
                  <a:srgbClr val="FFFF00"/>
                </a:solidFill>
              </a:rPr>
              <a:t>OF</a:t>
            </a:r>
            <a:r>
              <a:rPr lang="en-IN" sz="2500" b="1" spc="-35">
                <a:solidFill>
                  <a:srgbClr val="FFFF00"/>
                </a:solidFill>
              </a:rPr>
              <a:t> </a:t>
            </a:r>
            <a:r>
              <a:rPr lang="en-IN" sz="2500" b="1" spc="-5">
                <a:solidFill>
                  <a:srgbClr val="FFFF00"/>
                </a:solidFill>
              </a:rPr>
              <a:t>CENTRAL</a:t>
            </a:r>
            <a:r>
              <a:rPr lang="en-IN" sz="2500" b="1" spc="-40">
                <a:solidFill>
                  <a:srgbClr val="FFFF00"/>
                </a:solidFill>
              </a:rPr>
              <a:t> </a:t>
            </a:r>
            <a:r>
              <a:rPr lang="en-IN" sz="2500" b="1" spc="-5">
                <a:solidFill>
                  <a:srgbClr val="FFFF00"/>
                </a:solidFill>
              </a:rPr>
              <a:t>TENDENCY</a:t>
            </a:r>
            <a:endParaRPr lang="en-IN" sz="2500" b="1" spc="-5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366898" y="682270"/>
            <a:ext cx="6864350" cy="9366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Advantages</a:t>
            </a:r>
            <a:r>
              <a:rPr sz="20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disadvantages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measure</a:t>
            </a:r>
            <a:r>
              <a:rPr sz="2000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central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tendency</a:t>
            </a:r>
            <a:endParaRPr sz="2000">
              <a:latin typeface="Times New Roman"/>
              <a:cs typeface="Times New Roman"/>
            </a:endParaRPr>
          </a:p>
          <a:p>
            <a:pPr marR="379730" algn="ctr">
              <a:lnSpc>
                <a:spcPct val="100000"/>
              </a:lnSpc>
              <a:spcBef>
                <a:spcPts val="819"/>
              </a:spcBef>
            </a:pP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02158" y="2017242"/>
            <a:ext cx="3700145" cy="98298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6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compute.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158" y="3202686"/>
            <a:ext cx="2385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rigidly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58" y="4269181"/>
            <a:ext cx="4713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158" y="4803140"/>
            <a:ext cx="343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comparison.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1769" y="1736826"/>
            <a:ext cx="4268470" cy="98298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Disadvantages: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unduly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affected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extreme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1769" y="2921584"/>
            <a:ext cx="3171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sometimes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un-realistic.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158" y="3455670"/>
            <a:ext cx="108597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24855" indent="-343535">
              <a:lnSpc>
                <a:spcPts val="2305"/>
              </a:lnSpc>
              <a:spcBef>
                <a:spcPts val="105"/>
              </a:spcBef>
              <a:buFont typeface="Wingdings"/>
              <a:buChar char=""/>
              <a:tabLst>
                <a:tab pos="5824855" algn="l"/>
                <a:tab pos="582549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leads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confusion.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1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amenable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algebraic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manipulations.</a:t>
            </a:r>
            <a:endParaRPr sz="2000">
              <a:latin typeface="Times New Roman"/>
              <a:cs typeface="Times New Roman"/>
            </a:endParaRPr>
          </a:p>
          <a:p>
            <a:pPr marL="5824855" lvl="1" indent="-343535">
              <a:lnSpc>
                <a:spcPts val="2195"/>
              </a:lnSpc>
              <a:buFont typeface="Wingdings"/>
              <a:buChar char=""/>
              <a:tabLst>
                <a:tab pos="5824855" algn="l"/>
                <a:tab pos="5825490" algn="l"/>
              </a:tabLst>
            </a:pPr>
            <a:r>
              <a:rPr sz="2000" dirty="0">
                <a:latin typeface="Times New Roman"/>
                <a:cs typeface="Times New Roman"/>
              </a:rPr>
              <a:t>Suitable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quantitative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1769" y="4370933"/>
            <a:ext cx="5628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  <a:tab pos="640080" algn="l"/>
                <a:tab pos="1444625" algn="l"/>
                <a:tab pos="1814195" algn="l"/>
                <a:tab pos="2673350" algn="l"/>
                <a:tab pos="3057525" algn="l"/>
                <a:tab pos="4130675" algn="l"/>
                <a:tab pos="5019040" algn="l"/>
                <a:tab pos="5359400" algn="l"/>
              </a:tabLst>
            </a:pPr>
            <a:r>
              <a:rPr sz="2000" dirty="0">
                <a:latin typeface="Times New Roman"/>
                <a:cs typeface="Times New Roman"/>
              </a:rPr>
              <a:t>It	c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nnot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ocat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y	gr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phi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al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hod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5" dirty="0">
                <a:latin typeface="Times New Roman"/>
                <a:cs typeface="Times New Roman"/>
              </a:rPr>
              <a:t>by  </a:t>
            </a:r>
            <a:r>
              <a:rPr sz="2000" dirty="0">
                <a:latin typeface="Times New Roman"/>
                <a:cs typeface="Times New Roman"/>
              </a:rPr>
              <a:t>observations.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">
            <a:extLst>
              <a:ext uri="{FF2B5EF4-FFF2-40B4-BE49-F238E27FC236}">
                <a16:creationId xmlns="" xmlns:a16="http://schemas.microsoft.com/office/drawing/2014/main" id="{DFFFEFA2-5478-6587-3FC9-6DCDC2A01683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21" name="object 3">
              <a:extLst>
                <a:ext uri="{FF2B5EF4-FFF2-40B4-BE49-F238E27FC236}">
                  <a16:creationId xmlns="" xmlns:a16="http://schemas.microsoft.com/office/drawing/2014/main" id="{D03E15B6-9769-C24D-E25E-881D9A7B798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22" name="object 4">
              <a:extLst>
                <a:ext uri="{FF2B5EF4-FFF2-40B4-BE49-F238E27FC236}">
                  <a16:creationId xmlns="" xmlns:a16="http://schemas.microsoft.com/office/drawing/2014/main" id="{A054D147-E5B1-5A53-CBC1-3A926351B7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23" name="object 5">
              <a:extLst>
                <a:ext uri="{FF2B5EF4-FFF2-40B4-BE49-F238E27FC236}">
                  <a16:creationId xmlns="" xmlns:a16="http://schemas.microsoft.com/office/drawing/2014/main" id="{368D39DB-8ABA-AF11-1CB5-CE8A9842DB58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="" xmlns:a16="http://schemas.microsoft.com/office/drawing/2014/main" id="{D4B17028-5ABB-610A-0C6C-4B111A01E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18717" y="2051050"/>
            <a:ext cx="138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2917" y="2687777"/>
            <a:ext cx="536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917" y="3221863"/>
            <a:ext cx="5041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It’s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affected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extreme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917" y="3603218"/>
            <a:ext cx="541782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determined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inspection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17" y="4746116"/>
            <a:ext cx="3637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graphically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6898" y="682270"/>
            <a:ext cx="6864350" cy="1342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Advantages</a:t>
            </a:r>
            <a:r>
              <a:rPr sz="20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disadvantages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measure</a:t>
            </a:r>
            <a:r>
              <a:rPr sz="2000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central</a:t>
            </a:r>
            <a:r>
              <a:rPr sz="2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tendency</a:t>
            </a:r>
            <a:endParaRPr sz="2000">
              <a:latin typeface="Times New Roman"/>
              <a:cs typeface="Times New Roman"/>
            </a:endParaRPr>
          </a:p>
          <a:p>
            <a:pPr marR="382905" algn="ctr">
              <a:lnSpc>
                <a:spcPct val="100000"/>
              </a:lnSpc>
              <a:spcBef>
                <a:spcPts val="819"/>
              </a:spcBef>
            </a:pP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Median</a:t>
            </a:r>
            <a:endParaRPr sz="2800">
              <a:latin typeface="Times New Roman"/>
              <a:cs typeface="Times New Roman"/>
            </a:endParaRPr>
          </a:p>
          <a:p>
            <a:pPr marL="3982720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003300"/>
                </a:solidFill>
                <a:latin typeface="Times New Roman"/>
                <a:cs typeface="Times New Roman"/>
              </a:rPr>
              <a:t>Disadvantages: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734" y="2020290"/>
            <a:ext cx="5870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  <a:tab pos="671195" algn="l"/>
                <a:tab pos="1265555" algn="l"/>
                <a:tab pos="1750060" algn="l"/>
                <a:tab pos="2149475" algn="l"/>
                <a:tab pos="3731260" algn="l"/>
                <a:tab pos="4441825" algn="l"/>
                <a:tab pos="4812030" algn="l"/>
                <a:tab pos="5111115" algn="l"/>
              </a:tabLst>
            </a:pPr>
            <a:r>
              <a:rPr sz="2000" dirty="0">
                <a:latin typeface="Times New Roman"/>
                <a:cs typeface="Times New Roman"/>
              </a:rPr>
              <a:t>It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ay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ntat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	v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lue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	i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nor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 </a:t>
            </a:r>
            <a:r>
              <a:rPr sz="2000" spc="-5" dirty="0">
                <a:latin typeface="Times New Roman"/>
                <a:cs typeface="Times New Roman"/>
              </a:rPr>
              <a:t>extreme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7734" y="3010083"/>
            <a:ext cx="587184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can’t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determined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precisely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falls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7734" y="4001617"/>
            <a:ext cx="587057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useful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extreme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7734" y="5144516"/>
            <a:ext cx="5168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algebraic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treatment.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">
            <a:extLst>
              <a:ext uri="{FF2B5EF4-FFF2-40B4-BE49-F238E27FC236}">
                <a16:creationId xmlns="" xmlns:a16="http://schemas.microsoft.com/office/drawing/2014/main" id="{0A27B817-6AA9-1CDA-CC1D-0E60B2A93570}"/>
              </a:ext>
            </a:extLst>
          </p:cNvPr>
          <p:cNvGrpSpPr/>
          <p:nvPr/>
        </p:nvGrpSpPr>
        <p:grpSpPr>
          <a:xfrm>
            <a:off x="2597426" y="0"/>
            <a:ext cx="7700285" cy="808383"/>
            <a:chOff x="3238500" y="22847"/>
            <a:chExt cx="6741159" cy="742315"/>
          </a:xfrm>
        </p:grpSpPr>
        <p:pic>
          <p:nvPicPr>
            <p:cNvPr id="22" name="object 3">
              <a:extLst>
                <a:ext uri="{FF2B5EF4-FFF2-40B4-BE49-F238E27FC236}">
                  <a16:creationId xmlns="" xmlns:a16="http://schemas.microsoft.com/office/drawing/2014/main" id="{7EB312B0-4448-AB62-C98E-76F742B3AD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23" name="object 4">
              <a:extLst>
                <a:ext uri="{FF2B5EF4-FFF2-40B4-BE49-F238E27FC236}">
                  <a16:creationId xmlns="" xmlns:a16="http://schemas.microsoft.com/office/drawing/2014/main" id="{023CBB55-1D7B-9709-CF4E-755C53D02C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22847"/>
              <a:ext cx="4847844" cy="742200"/>
            </a:xfrm>
            <a:prstGeom prst="rect">
              <a:avLst/>
            </a:prstGeom>
          </p:spPr>
        </p:pic>
        <p:sp>
          <p:nvSpPr>
            <p:cNvPr id="24" name="object 5">
              <a:extLst>
                <a:ext uri="{FF2B5EF4-FFF2-40B4-BE49-F238E27FC236}">
                  <a16:creationId xmlns="" xmlns:a16="http://schemas.microsoft.com/office/drawing/2014/main" id="{2CD2F86C-26C3-4ADB-46A2-DD071A42807A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8C13CC2E-96CF-8A7B-EF32-D18C23ECE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322" y="108026"/>
            <a:ext cx="672520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MEASURES</a:t>
            </a:r>
            <a:r>
              <a:rPr sz="2500" b="1" spc="-5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OF</a:t>
            </a:r>
            <a:r>
              <a:rPr sz="2500" b="1" spc="-3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CENTRAL</a:t>
            </a:r>
            <a:r>
              <a:rPr sz="2500" b="1" spc="-4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dm" id="{621A0A58-C558-4592-8A5A-A4BD8AFF6A56}" vid="{23CB49E9-CEB1-4499-926C-7E13066DA7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90</TotalTime>
  <Words>2118</Words>
  <Application>Microsoft Office PowerPoint</Application>
  <PresentationFormat>Widescreen</PresentationFormat>
  <Paragraphs>462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MT</vt:lpstr>
      <vt:lpstr>BioRhyme ExtraBold</vt:lpstr>
      <vt:lpstr>Calibri</vt:lpstr>
      <vt:lpstr>Cambria Math</vt:lpstr>
      <vt:lpstr>Gill Sans MT</vt:lpstr>
      <vt:lpstr>Lucida Sans Unicode</vt:lpstr>
      <vt:lpstr>Poppins</vt:lpstr>
      <vt:lpstr>Times New Roman</vt:lpstr>
      <vt:lpstr>Wingdings</vt:lpstr>
      <vt:lpstr>Gallery</vt:lpstr>
      <vt:lpstr>PowerPoint Presentation</vt:lpstr>
      <vt:lpstr>AIM OF THE SESSION</vt:lpstr>
      <vt:lpstr>MEASURES OF CENTRAL TENDENCY</vt:lpstr>
      <vt:lpstr>MEASURES OF CENTRAL TENDENCY</vt:lpstr>
      <vt:lpstr>MEASURES OF CENTRAL TENDENCY</vt:lpstr>
      <vt:lpstr>MEASURES OF CENTRAL TENDENCY</vt:lpstr>
      <vt:lpstr>PowerPoint Presentation</vt:lpstr>
      <vt:lpstr>MEASURES OF CENTRAL TENDENCY</vt:lpstr>
      <vt:lpstr>MEASURES OF CENTRAL TENDENCY</vt:lpstr>
      <vt:lpstr>MEASURES OF CENTRAL TENDENCY</vt:lpstr>
      <vt:lpstr>MEASURES OF CENTRAL TENDENCY</vt:lpstr>
      <vt:lpstr>MEASURES OF CENTRAL TENDENCY</vt:lpstr>
      <vt:lpstr>MEASURES OF CENTRAL TENDENCY</vt:lpstr>
      <vt:lpstr>MEASURES OF Dispersion</vt:lpstr>
      <vt:lpstr>MEASURES OF Dispersion</vt:lpstr>
      <vt:lpstr>MEASURES OF Dispersion</vt:lpstr>
      <vt:lpstr>ACTIVITIES/ CASE STUDIES/ IMPORTANT FACTS RELATED TO THE  SESSION</vt:lpstr>
      <vt:lpstr>ACTIVITIES/ CASE STUDIES/ IMPORTANT FACTS RELATED TO THE  SESSION</vt:lpstr>
      <vt:lpstr>ACTIVITIES/ CASE STUDIES/ IMPORTANT FACTS RELATED TO THE  SESSION</vt:lpstr>
      <vt:lpstr>EXAMPLES</vt:lpstr>
      <vt:lpstr>SUMMARY</vt:lpstr>
      <vt:lpstr>SELF-ASSESSMENT QUESTIONS</vt:lpstr>
      <vt:lpstr>TERMINAL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DELL</cp:lastModifiedBy>
  <cp:revision>34</cp:revision>
  <dcterms:created xsi:type="dcterms:W3CDTF">2023-05-02T08:21:09Z</dcterms:created>
  <dcterms:modified xsi:type="dcterms:W3CDTF">2023-12-01T04:30:51Z</dcterms:modified>
</cp:coreProperties>
</file>