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57" r:id="rId3"/>
    <p:sldId id="258" r:id="rId4"/>
    <p:sldId id="274" r:id="rId5"/>
    <p:sldId id="275" r:id="rId6"/>
    <p:sldId id="284" r:id="rId7"/>
    <p:sldId id="285" r:id="rId8"/>
    <p:sldId id="286" r:id="rId9"/>
    <p:sldId id="287" r:id="rId10"/>
    <p:sldId id="288" r:id="rId11"/>
    <p:sldId id="289" r:id="rId12"/>
    <p:sldId id="290" r:id="rId13"/>
    <p:sldId id="291" r:id="rId14"/>
    <p:sldId id="283" r:id="rId15"/>
    <p:sldId id="271" r:id="rId16"/>
    <p:sldId id="272"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xmlns=""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01-12-2023</a:t>
            </a:fld>
            <a:endParaRPr lang="en-IN"/>
          </a:p>
        </p:txBody>
      </p:sp>
      <p:sp>
        <p:nvSpPr>
          <p:cNvPr id="4" name="Footer Placeholder 3">
            <a:extLst>
              <a:ext uri="{FF2B5EF4-FFF2-40B4-BE49-F238E27FC236}">
                <a16:creationId xmlns:a16="http://schemas.microsoft.com/office/drawing/2014/main" xmlns=""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xmlns=""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xmlns=""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xmlns=""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xmlns=""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spoken-tutorial.org/watch/R/Introduction+to+basics+of+R/English/Methods%20of%20studying%20correlation%203" TargetMode="External"/><Relationship Id="rId2" Type="http://schemas.openxmlformats.org/officeDocument/2006/relationships/hyperlink" Target="https://www.statisticshowto.com/probability-and-statistics/correlation-coefficient-formula/" TargetMode="External"/><Relationship Id="rId1" Type="http://schemas.openxmlformats.org/officeDocument/2006/relationships/slideLayout" Target="../slideLayouts/slideLayout7.xml"/><Relationship Id="rId4" Type="http://schemas.openxmlformats.org/officeDocument/2006/relationships/hyperlink" Target="https://nptel.ac.in/courses/105105150/24"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69B8D-BF65-4ADD-F76F-77EA72FFCB8F}"/>
              </a:ext>
            </a:extLst>
          </p:cNvPr>
          <p:cNvSpPr>
            <a:spLocks noGrp="1"/>
          </p:cNvSpPr>
          <p:nvPr>
            <p:ph type="ctrTitle"/>
          </p:nvPr>
        </p:nvSpPr>
        <p:spPr>
          <a:xfrm>
            <a:off x="3252820" y="192698"/>
            <a:ext cx="6213910" cy="954784"/>
          </a:xfrm>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Department of CSE H</a:t>
            </a:r>
            <a:br>
              <a:rPr lang="en-US" sz="3600" b="1" dirty="0">
                <a:solidFill>
                  <a:srgbClr val="C00000"/>
                </a:solidFill>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F640656-3048-2A08-BF39-81705306F79A}"/>
              </a:ext>
            </a:extLst>
          </p:cNvPr>
          <p:cNvSpPr>
            <a:spLocks noGrp="1"/>
          </p:cNvSpPr>
          <p:nvPr>
            <p:ph type="subTitle" idx="1"/>
          </p:nvPr>
        </p:nvSpPr>
        <p:spPr>
          <a:xfrm>
            <a:off x="1610957" y="1307956"/>
            <a:ext cx="8637072" cy="1327668"/>
          </a:xfrm>
        </p:spPr>
        <p:txBody>
          <a:bodyPr>
            <a:normAutofit fontScale="25000" lnSpcReduction="20000"/>
          </a:bodyPr>
          <a:lstStyle/>
          <a:p>
            <a:pPr marR="0" lvl="0" indent="0" algn="ctr">
              <a:spcBef>
                <a:spcPts val="0"/>
              </a:spcBef>
              <a:spcAft>
                <a:spcPts val="0"/>
              </a:spcAft>
              <a:buNone/>
            </a:pPr>
            <a:r>
              <a:rPr lang="en-US" sz="8000" b="1" cap="all" dirty="0">
                <a:ln/>
                <a:solidFill>
                  <a:srgbClr val="C00000"/>
                </a:solidFill>
                <a:latin typeface="Times New Roman" panose="02020603050405020304" pitchFamily="18" charset="0"/>
                <a:cs typeface="Times New Roman" panose="02020603050405020304" pitchFamily="18" charset="0"/>
                <a:sym typeface="BioRhyme ExtraBold"/>
              </a:rPr>
              <a:t>Probability statistics and queuing theory</a:t>
            </a:r>
          </a:p>
          <a:p>
            <a:pPr lvl="0" algn="ctr">
              <a:spcBef>
                <a:spcPts val="0"/>
              </a:spcBef>
            </a:pPr>
            <a:r>
              <a:rPr lang="en-US" sz="8000" b="1" smtClean="0">
                <a:ln/>
                <a:solidFill>
                  <a:srgbClr val="C00000"/>
                </a:solidFill>
                <a:latin typeface="Times New Roman" panose="02020603050405020304" pitchFamily="18" charset="0"/>
                <a:cs typeface="Times New Roman" panose="02020603050405020304" pitchFamily="18" charset="0"/>
                <a:sym typeface="BioRhyme ExtraBold"/>
              </a:rPr>
              <a:t>22MT2005</a:t>
            </a:r>
          </a:p>
          <a:p>
            <a:pPr lvl="0" algn="ctr">
              <a:spcBef>
                <a:spcPts val="0"/>
              </a:spcBef>
            </a:pPr>
            <a:endPar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r>
              <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rPr>
              <a:t>Topic </a:t>
            </a:r>
          </a:p>
          <a:p>
            <a:pPr marR="0" lvl="0" indent="0" algn="ctr">
              <a:spcBef>
                <a:spcPts val="0"/>
              </a:spcBef>
              <a:spcAft>
                <a:spcPts val="0"/>
              </a:spcAft>
              <a:buNone/>
            </a:pPr>
            <a:endParaRPr lang="en-US" sz="8000" b="1" dirty="0">
              <a:solidFill>
                <a:schemeClr val="bg1">
                  <a:lumMod val="50000"/>
                </a:schemeClr>
              </a:solidFill>
              <a:latin typeface="Times New Roman" panose="02020603050405020304" pitchFamily="18" charset="0"/>
              <a:ea typeface="BioRhyme ExtraBold"/>
              <a:cs typeface="Times New Roman" panose="02020603050405020304" pitchFamily="18" charset="0"/>
              <a:sym typeface="BioRhyme ExtraBold"/>
            </a:endParaRPr>
          </a:p>
          <a:p>
            <a:pPr marR="0" lvl="0" indent="0" algn="ctr">
              <a:spcBef>
                <a:spcPts val="0"/>
              </a:spcBef>
              <a:spcAft>
                <a:spcPts val="0"/>
              </a:spcAft>
              <a:buNone/>
            </a:pPr>
            <a:r>
              <a:rPr lang="en-US" sz="8000" b="1" dirty="0">
                <a:solidFill>
                  <a:srgbClr val="C00000"/>
                </a:solidFill>
                <a:latin typeface="Times New Roman" panose="02020603050405020304" pitchFamily="18" charset="0"/>
                <a:ea typeface="BioRhyme ExtraBold"/>
                <a:cs typeface="Times New Roman" panose="02020603050405020304" pitchFamily="18" charset="0"/>
                <a:sym typeface="BioRhyme ExtraBold"/>
              </a:rPr>
              <a:t>CORRELATION ANALYSIS</a:t>
            </a:r>
          </a:p>
          <a:p>
            <a:endParaRPr lang="en-IN" dirty="0"/>
          </a:p>
        </p:txBody>
      </p:sp>
      <p:sp>
        <p:nvSpPr>
          <p:cNvPr id="4" name="Google Shape;502;p17">
            <a:extLst>
              <a:ext uri="{FF2B5EF4-FFF2-40B4-BE49-F238E27FC236}">
                <a16:creationId xmlns:a16="http://schemas.microsoft.com/office/drawing/2014/main" xmlns="" id="{693FD536-93EB-5E4F-7A27-C3F8EC80A456}"/>
              </a:ext>
            </a:extLst>
          </p:cNvPr>
          <p:cNvSpPr/>
          <p:nvPr/>
        </p:nvSpPr>
        <p:spPr>
          <a:xfrm>
            <a:off x="4563281" y="4222377"/>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- 12</a:t>
            </a:r>
            <a:endParaRPr sz="2400" dirty="0">
              <a:solidFill>
                <a:schemeClr val="lt1"/>
              </a:solidFill>
              <a:ea typeface="Calibri"/>
              <a:cs typeface="Poppins" panose="00000500000000000000" pitchFamily="2" charset="0"/>
              <a:sym typeface="Calibri"/>
            </a:endParaRPr>
          </a:p>
        </p:txBody>
      </p:sp>
    </p:spTree>
    <p:extLst>
      <p:ext uri="{BB962C8B-B14F-4D97-AF65-F5344CB8AC3E}">
        <p14:creationId xmlns:p14="http://schemas.microsoft.com/office/powerpoint/2010/main"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D9ECB3E-63E8-B022-C1FD-65E876F1A505}"/>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3" name="Rounded Rectangle 17">
            <a:extLst>
              <a:ext uri="{FF2B5EF4-FFF2-40B4-BE49-F238E27FC236}">
                <a16:creationId xmlns:a16="http://schemas.microsoft.com/office/drawing/2014/main" xmlns="" id="{93CE6873-1297-50FD-C61F-B7A369B8BB90}"/>
              </a:ext>
            </a:extLst>
          </p:cNvPr>
          <p:cNvSpPr/>
          <p:nvPr/>
        </p:nvSpPr>
        <p:spPr>
          <a:xfrm>
            <a:off x="2274963" y="94372"/>
            <a:ext cx="9147998" cy="72155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IMPORTANT FACTS RELATED TO THE SESSION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F48B4EAC-0B11-0FFC-34C1-CAD13830640E}"/>
                  </a:ext>
                </a:extLst>
              </p:cNvPr>
              <p:cNvSpPr txBox="1"/>
              <p:nvPr/>
            </p:nvSpPr>
            <p:spPr>
              <a:xfrm>
                <a:off x="407469" y="523633"/>
                <a:ext cx="11377060" cy="5688737"/>
              </a:xfrm>
              <a:prstGeom prst="rect">
                <a:avLst/>
              </a:prstGeom>
              <a:noFill/>
            </p:spPr>
            <p:txBody>
              <a:bodyPr wrap="square" rtlCol="0">
                <a:spAutoFit/>
              </a:bodyPr>
              <a:lstStyle/>
              <a:p>
                <a:pPr>
                  <a:lnSpc>
                    <a:spcPct val="150000"/>
                  </a:lnSpc>
                  <a:spcAft>
                    <a:spcPts val="1000"/>
                  </a:spcAft>
                  <a:tabLst>
                    <a:tab pos="1811020" algn="l"/>
                    <a:tab pos="2303780" algn="l"/>
                    <a:tab pos="2865755" algn="ctr"/>
                    <a:tab pos="352552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Properties of 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-1</a:t>
                </a:r>
                <a14:m>
                  <m:oMath xmlns:m="http://schemas.openxmlformats.org/officeDocument/2006/math">
                    <m:r>
                      <a:rPr lang="en-US" sz="18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r</m:t>
                    </m:r>
                    <m:r>
                      <a:rPr lang="en-US" sz="18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r=1 if all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paris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(x</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lie exactly on a straight line having the slope.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 is a perfect linear relationship with positive slope.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r&gt;0 if the pattern in the scatter diagram runs from lower left to upper right.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r&lt;0 if the pattern in the scatter diagram runs from upper left to lower right.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r=-1 if all pairs (x</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lie exactly on a straight line having a negative slope, that is, perfect linear relationship with a negative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r=0 if there is no relationship.</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A value of r near -1 or +1 describes strong linear relations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A value of r close to zero implies that the linear association is weak. There may still be a strong association along a curve.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48B4EAC-0B11-0FFC-34C1-CAD13830640E}"/>
                  </a:ext>
                </a:extLst>
              </p:cNvPr>
              <p:cNvSpPr txBox="1">
                <a:spLocks noRot="1" noChangeAspect="1" noMove="1" noResize="1" noEditPoints="1" noAdjustHandles="1" noChangeArrowheads="1" noChangeShapeType="1" noTextEdit="1"/>
              </p:cNvSpPr>
              <p:nvPr/>
            </p:nvSpPr>
            <p:spPr>
              <a:xfrm>
                <a:off x="407469" y="523633"/>
                <a:ext cx="11377060" cy="5688737"/>
              </a:xfrm>
              <a:prstGeom prst="rect">
                <a:avLst/>
              </a:prstGeom>
              <a:blipFill>
                <a:blip r:embed="rId2"/>
                <a:stretch>
                  <a:fillRect l="-482" b="-750"/>
                </a:stretch>
              </a:blipFill>
            </p:spPr>
            <p:txBody>
              <a:bodyPr/>
              <a:lstStyle/>
              <a:p>
                <a:r>
                  <a:rPr lang="en-IN">
                    <a:noFill/>
                  </a:rPr>
                  <a:t> </a:t>
                </a:r>
              </a:p>
            </p:txBody>
          </p:sp>
        </mc:Fallback>
      </mc:AlternateContent>
    </p:spTree>
    <p:extLst>
      <p:ext uri="{BB962C8B-B14F-4D97-AF65-F5344CB8AC3E}">
        <p14:creationId xmlns:p14="http://schemas.microsoft.com/office/powerpoint/2010/main" val="127500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830DB87-FE85-65F5-B676-CF763C36AA78}"/>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3" name="Rounded Rectangle 17">
            <a:extLst>
              <a:ext uri="{FF2B5EF4-FFF2-40B4-BE49-F238E27FC236}">
                <a16:creationId xmlns:a16="http://schemas.microsoft.com/office/drawing/2014/main" xmlns="" id="{544EE821-5CA8-4C2C-AEE8-DF6B429F48D4}"/>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
        <p:nvSpPr>
          <p:cNvPr id="4" name="TextBox 3">
            <a:extLst>
              <a:ext uri="{FF2B5EF4-FFF2-40B4-BE49-F238E27FC236}">
                <a16:creationId xmlns:a16="http://schemas.microsoft.com/office/drawing/2014/main" xmlns="" id="{E84344FB-977B-2780-2DF5-2315E4DCFBFC}"/>
              </a:ext>
            </a:extLst>
          </p:cNvPr>
          <p:cNvSpPr txBox="1"/>
          <p:nvPr/>
        </p:nvSpPr>
        <p:spPr>
          <a:xfrm>
            <a:off x="148263" y="682747"/>
            <a:ext cx="11122487" cy="1623008"/>
          </a:xfrm>
          <a:prstGeom prst="rect">
            <a:avLst/>
          </a:prstGeom>
          <a:noFill/>
        </p:spPr>
        <p:txBody>
          <a:bodyPr wrap="square" rtlCol="0">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researcher wished to determine if a person’s age is related to the number of hours he or she exercises per week. The data obtained from a sample is given. State your opinion based on Karl Pearson’s coefficient of correlation for the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Age x: 	    18	26	32	38	52	59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Hours y:  10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       5</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effectLst/>
                <a:latin typeface="Times New Roman" panose="02020603050405020304" pitchFamily="18" charset="0"/>
                <a:ea typeface="Times New Roman" panose="02020603050405020304" pitchFamily="18" charset="0"/>
                <a:cs typeface="Times New Roman" panose="02020603050405020304" pitchFamily="18" charset="0"/>
              </a:rPr>
              <a:t>  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	1.5	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6203C57-3EA2-2F54-DE68-F3F4D7A6488C}"/>
              </a:ext>
            </a:extLst>
          </p:cNvPr>
          <p:cNvSpPr txBox="1"/>
          <p:nvPr/>
        </p:nvSpPr>
        <p:spPr>
          <a:xfrm>
            <a:off x="152688" y="2182866"/>
            <a:ext cx="6097712" cy="567271"/>
          </a:xfrm>
          <a:prstGeom prst="rect">
            <a:avLst/>
          </a:prstGeom>
          <a:noFill/>
        </p:spPr>
        <p:txBody>
          <a:bodyPr wrap="square">
            <a:spAutoFit/>
          </a:bodyPr>
          <a:lstStyle/>
          <a:p>
            <a:pPr>
              <a:lnSpc>
                <a:spcPct val="200000"/>
              </a:lnSpc>
              <a:spcAft>
                <a:spcPts val="1000"/>
              </a:spcAft>
              <a:tabLst>
                <a:tab pos="2286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xmlns="" id="{772C32B0-773C-3747-83A7-1AFAD1755F46}"/>
              </a:ext>
            </a:extLst>
          </p:cNvPr>
          <p:cNvGraphicFramePr>
            <a:graphicFrameLocks noGrp="1"/>
          </p:cNvGraphicFramePr>
          <p:nvPr>
            <p:extLst>
              <p:ext uri="{D42A27DB-BD31-4B8C-83A1-F6EECF244321}">
                <p14:modId xmlns:p14="http://schemas.microsoft.com/office/powerpoint/2010/main" val="3898966353"/>
              </p:ext>
            </p:extLst>
          </p:nvPr>
        </p:nvGraphicFramePr>
        <p:xfrm>
          <a:off x="2600011" y="2285558"/>
          <a:ext cx="6811223" cy="3811712"/>
        </p:xfrm>
        <a:graphic>
          <a:graphicData uri="http://schemas.openxmlformats.org/drawingml/2006/table">
            <a:tbl>
              <a:tblPr firstRow="1" firstCol="1" bandRow="1">
                <a:tableStyleId>{5C22544A-7EE6-4342-B048-85BDC9FD1C3A}</a:tableStyleId>
              </a:tblPr>
              <a:tblGrid>
                <a:gridCol w="1034099">
                  <a:extLst>
                    <a:ext uri="{9D8B030D-6E8A-4147-A177-3AD203B41FA5}">
                      <a16:colId xmlns:a16="http://schemas.microsoft.com/office/drawing/2014/main" xmlns="" val="4140530425"/>
                    </a:ext>
                  </a:extLst>
                </a:gridCol>
                <a:gridCol w="1156096">
                  <a:extLst>
                    <a:ext uri="{9D8B030D-6E8A-4147-A177-3AD203B41FA5}">
                      <a16:colId xmlns:a16="http://schemas.microsoft.com/office/drawing/2014/main" xmlns="" val="2890360063"/>
                    </a:ext>
                  </a:extLst>
                </a:gridCol>
                <a:gridCol w="1160291">
                  <a:extLst>
                    <a:ext uri="{9D8B030D-6E8A-4147-A177-3AD203B41FA5}">
                      <a16:colId xmlns:a16="http://schemas.microsoft.com/office/drawing/2014/main" xmlns="" val="4029332734"/>
                    </a:ext>
                  </a:extLst>
                </a:gridCol>
                <a:gridCol w="1150223">
                  <a:extLst>
                    <a:ext uri="{9D8B030D-6E8A-4147-A177-3AD203B41FA5}">
                      <a16:colId xmlns:a16="http://schemas.microsoft.com/office/drawing/2014/main" xmlns="" val="3963005328"/>
                    </a:ext>
                  </a:extLst>
                </a:gridCol>
                <a:gridCol w="1155257">
                  <a:extLst>
                    <a:ext uri="{9D8B030D-6E8A-4147-A177-3AD203B41FA5}">
                      <a16:colId xmlns:a16="http://schemas.microsoft.com/office/drawing/2014/main" xmlns="" val="2362423867"/>
                    </a:ext>
                  </a:extLst>
                </a:gridCol>
                <a:gridCol w="1155257">
                  <a:extLst>
                    <a:ext uri="{9D8B030D-6E8A-4147-A177-3AD203B41FA5}">
                      <a16:colId xmlns:a16="http://schemas.microsoft.com/office/drawing/2014/main" xmlns="" val="3182372599"/>
                    </a:ext>
                  </a:extLst>
                </a:gridCol>
              </a:tblGrid>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Age x</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Hours y</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Xy</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x</a:t>
                      </a:r>
                      <a:r>
                        <a:rPr lang="en-IN" sz="2000" baseline="30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y</a:t>
                      </a:r>
                      <a:r>
                        <a:rPr lang="en-IN" sz="2000" baseline="30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1141368"/>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18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180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324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100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74431049"/>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26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130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676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25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2183971"/>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32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64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1024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328550076"/>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38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114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1444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504193774"/>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52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78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2704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2.25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79533519"/>
                  </a:ext>
                </a:extLst>
              </a:tr>
              <a:tr h="433225">
                <a:tc>
                  <a:txBody>
                    <a:bodyPr/>
                    <a:lstStyle/>
                    <a:p>
                      <a:pPr>
                        <a:lnSpc>
                          <a:spcPct val="115000"/>
                        </a:lnSpc>
                        <a:spcAft>
                          <a:spcPts val="1000"/>
                        </a:spcAft>
                      </a:pPr>
                      <a:r>
                        <a:rPr lang="en-IN" sz="11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ctr"/>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59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59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3481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81631625"/>
                  </a:ext>
                </a:extLst>
              </a:tr>
              <a:tr h="779137">
                <a:tc>
                  <a:txBody>
                    <a:bodyPr/>
                    <a:lstStyle/>
                    <a:p>
                      <a:pPr algn="ctr">
                        <a:lnSpc>
                          <a:spcPct val="200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Total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225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22.5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a:effectLst/>
                          <a:latin typeface="Times New Roman" panose="02020603050405020304" pitchFamily="18" charset="0"/>
                          <a:cs typeface="Times New Roman" panose="02020603050405020304" pitchFamily="18" charset="0"/>
                        </a:rPr>
                        <a:t>625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9653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228600" algn="l"/>
                        </a:tabLst>
                      </a:pPr>
                      <a:r>
                        <a:rPr lang="en-IN" sz="2000" dirty="0">
                          <a:effectLst/>
                          <a:latin typeface="Times New Roman" panose="02020603050405020304" pitchFamily="18" charset="0"/>
                          <a:cs typeface="Times New Roman" panose="02020603050405020304" pitchFamily="18" charset="0"/>
                        </a:rPr>
                        <a:t>141.25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07455932"/>
                  </a:ext>
                </a:extLst>
              </a:tr>
            </a:tbl>
          </a:graphicData>
        </a:graphic>
      </p:graphicFrame>
    </p:spTree>
    <p:extLst>
      <p:ext uri="{BB962C8B-B14F-4D97-AF65-F5344CB8AC3E}">
        <p14:creationId xmlns:p14="http://schemas.microsoft.com/office/powerpoint/2010/main" val="228550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41E3459-39B0-2E84-58CC-84ADC15E0AA3}"/>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3" name="Rounded Rectangle 17">
            <a:extLst>
              <a:ext uri="{FF2B5EF4-FFF2-40B4-BE49-F238E27FC236}">
                <a16:creationId xmlns:a16="http://schemas.microsoft.com/office/drawing/2014/main" xmlns="" id="{427D8B9E-448A-A2D5-8B16-2C440E779592}"/>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F48D1F2B-4101-607E-6441-F3B47A09429B}"/>
                  </a:ext>
                </a:extLst>
              </p:cNvPr>
              <p:cNvSpPr txBox="1"/>
              <p:nvPr/>
            </p:nvSpPr>
            <p:spPr>
              <a:xfrm>
                <a:off x="396826" y="493248"/>
                <a:ext cx="11119206" cy="5628207"/>
              </a:xfrm>
              <a:prstGeom prst="rect">
                <a:avLst/>
              </a:prstGeom>
              <a:noFill/>
            </p:spPr>
            <p:txBody>
              <a:bodyPr wrap="square">
                <a:spAutoFit/>
              </a:bodyPr>
              <a:lstStyle/>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Here N=6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Mean of x=</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=225/6=37.5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Mean of y=</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=22.5/6=3.75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Standard deviation of x (S.D. of x) = </a:t>
                </a:r>
                <a14:m>
                  <m:oMath xmlns:m="http://schemas.openxmlformats.org/officeDocument/2006/math">
                    <m:rad>
                      <m:radPr>
                        <m:deg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e>
                                  <m:sup>
                                    <m:r>
                                      <a:rPr lang="en-US" sz="2400">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e>
                            </m:d>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=14.2332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Standard deviation of y (S. D. of y)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e>
                                  <m:sup>
                                    <m:r>
                                      <a:rPr lang="en-US" sz="2400">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e>
                            </m:d>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=3.0788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Covariance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xy</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e>
                    </m:d>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bHide m:val="on"/>
                                <m:sup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e>
                            </m:nary>
                          </m:num>
                          <m:den>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N</m:t>
                            </m:r>
                          </m:den>
                        </m:f>
                      </m:e>
                    </m:d>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-36.4583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Correlation (r) = </a:t>
                </a:r>
                <a14:m>
                  <m:oMath xmlns:m="http://schemas.openxmlformats.org/officeDocument/2006/math">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covariance</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num>
                      <m:den>
                        <m:d>
                          <m:d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S</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D</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x</m:t>
                            </m:r>
                          </m:e>
                        </m:d>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S</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D</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of</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2400">
                            <a:effectLst/>
                            <a:latin typeface="Cambria Math" panose="02040503050406030204" pitchFamily="18" charset="0"/>
                            <a:ea typeface="Times New Roman" panose="02020603050405020304" pitchFamily="18" charset="0"/>
                            <a:cs typeface="Times New Roman" panose="02020603050405020304" pitchFamily="18" charset="0"/>
                          </a:rPr>
                          <m:t>y</m:t>
                        </m:r>
                        <m:r>
                          <a:rPr lang="en-US" sz="240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-0.8320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There is negative relationship exists between the age and the hours of exercise of the persons. Based on the above data, we conclude that, if the age of person increases then the exercise hours decreases.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48D1F2B-4101-607E-6441-F3B47A09429B}"/>
                  </a:ext>
                </a:extLst>
              </p:cNvPr>
              <p:cNvSpPr txBox="1">
                <a:spLocks noRot="1" noChangeAspect="1" noMove="1" noResize="1" noEditPoints="1" noAdjustHandles="1" noChangeArrowheads="1" noChangeShapeType="1" noTextEdit="1"/>
              </p:cNvSpPr>
              <p:nvPr/>
            </p:nvSpPr>
            <p:spPr>
              <a:xfrm>
                <a:off x="396826" y="493248"/>
                <a:ext cx="11119206" cy="5628207"/>
              </a:xfrm>
              <a:prstGeom prst="rect">
                <a:avLst/>
              </a:prstGeom>
              <a:blipFill>
                <a:blip r:embed="rId2"/>
                <a:stretch>
                  <a:fillRect l="-493" t="-758" r="-274" b="-975"/>
                </a:stretch>
              </a:blipFill>
            </p:spPr>
            <p:txBody>
              <a:bodyPr/>
              <a:lstStyle/>
              <a:p>
                <a:r>
                  <a:rPr lang="en-IN">
                    <a:noFill/>
                  </a:rPr>
                  <a:t> </a:t>
                </a:r>
              </a:p>
            </p:txBody>
          </p:sp>
        </mc:Fallback>
      </mc:AlternateContent>
    </p:spTree>
    <p:extLst>
      <p:ext uri="{BB962C8B-B14F-4D97-AF65-F5344CB8AC3E}">
        <p14:creationId xmlns:p14="http://schemas.microsoft.com/office/powerpoint/2010/main" val="16841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47ED6DB0-E09E-7E0C-0630-9C0773700BE0}"/>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3" name="Rounded Rectangle 17">
            <a:extLst>
              <a:ext uri="{FF2B5EF4-FFF2-40B4-BE49-F238E27FC236}">
                <a16:creationId xmlns:a16="http://schemas.microsoft.com/office/drawing/2014/main" xmlns="" id="{03E95876-6996-9022-A4F5-B4F9BB626565}"/>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sp>
        <p:nvSpPr>
          <p:cNvPr id="4" name="TextBox 3">
            <a:extLst>
              <a:ext uri="{FF2B5EF4-FFF2-40B4-BE49-F238E27FC236}">
                <a16:creationId xmlns:a16="http://schemas.microsoft.com/office/drawing/2014/main" xmlns="" id="{B57C039F-0578-1215-1232-F1BD73D6D870}"/>
              </a:ext>
            </a:extLst>
          </p:cNvPr>
          <p:cNvSpPr txBox="1"/>
          <p:nvPr/>
        </p:nvSpPr>
        <p:spPr>
          <a:xfrm>
            <a:off x="482135" y="1084797"/>
            <a:ext cx="10829712" cy="1425583"/>
          </a:xfrm>
          <a:prstGeom prst="rect">
            <a:avLst/>
          </a:prstGeom>
          <a:noFill/>
        </p:spPr>
        <p:txBody>
          <a:bodyPr wrap="square">
            <a:spAutoFit/>
          </a:bodyPr>
          <a:lstStyle/>
          <a:p>
            <a:pPr marL="342900" indent="-342900">
              <a:lnSpc>
                <a:spcPct val="150000"/>
              </a:lnSpc>
              <a:buAutoNum type="arabicPeriod"/>
            </a:pPr>
            <a:r>
              <a:rPr lang="en-US" sz="2000" b="0" i="0" dirty="0">
                <a:effectLst/>
                <a:latin typeface="Times New Roman" panose="02020603050405020304" pitchFamily="18" charset="0"/>
                <a:cs typeface="Times New Roman" panose="02020603050405020304" pitchFamily="18" charset="0"/>
              </a:rPr>
              <a:t>Define correlation and its types.</a:t>
            </a:r>
          </a:p>
          <a:p>
            <a:pPr marL="342900" indent="-342900">
              <a:lnSpc>
                <a:spcPct val="150000"/>
              </a:lnSpc>
              <a:buAutoNum type="arabicPeriod"/>
            </a:pPr>
            <a:r>
              <a:rPr lang="en-US" sz="2000" b="0" i="0" dirty="0">
                <a:effectLst/>
                <a:latin typeface="Times New Roman" panose="02020603050405020304" pitchFamily="18" charset="0"/>
                <a:cs typeface="Times New Roman" panose="02020603050405020304" pitchFamily="18" charset="0"/>
              </a:rPr>
              <a:t>Describe different methods of studying correlation.</a:t>
            </a:r>
          </a:p>
          <a:p>
            <a:pPr marL="342900" indent="-342900">
              <a:lnSpc>
                <a:spcPct val="150000"/>
              </a:lnSpc>
              <a:buAutoNum type="arabicPeriod"/>
            </a:pPr>
            <a:r>
              <a:rPr lang="en-US" sz="2000" dirty="0">
                <a:latin typeface="Times New Roman" panose="02020603050405020304" pitchFamily="18" charset="0"/>
                <a:cs typeface="Times New Roman" panose="02020603050405020304" pitchFamily="18" charset="0"/>
              </a:rPr>
              <a:t>Summarize the concept of Karlpearson’s correlation coefficient with appropriate conclusions</a:t>
            </a:r>
            <a:r>
              <a:rPr lang="en-US" sz="1800" dirty="0">
                <a:latin typeface="Arial" panose="020B0604020202020204" pitchFamily="34" charset="0"/>
              </a:rPr>
              <a:t>. </a:t>
            </a:r>
            <a:endParaRPr lang="en-US" sz="1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7487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1C975106-1E11-3813-BD55-9051CBBB7F4A}"/>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5" name="Rounded Rectangle 17">
            <a:extLst>
              <a:ext uri="{FF2B5EF4-FFF2-40B4-BE49-F238E27FC236}">
                <a16:creationId xmlns:a16="http://schemas.microsoft.com/office/drawing/2014/main" xmlns="" id="{792B294C-320F-8878-17E0-346BFAE64A58}"/>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8" name="Google Shape;502;p17">
            <a:extLst>
              <a:ext uri="{FF2B5EF4-FFF2-40B4-BE49-F238E27FC236}">
                <a16:creationId xmlns:a16="http://schemas.microsoft.com/office/drawing/2014/main" xmlns="" id="{4ED70A6D-0D3A-7657-FEDB-EB2E74E8EAE1}"/>
              </a:ext>
            </a:extLst>
          </p:cNvPr>
          <p:cNvSpPr/>
          <p:nvPr/>
        </p:nvSpPr>
        <p:spPr>
          <a:xfrm>
            <a:off x="792906" y="5984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fontAlgn="base"/>
            <a:r>
              <a:rPr lang="en-US" dirty="0"/>
              <a:t>The range of simple correlation coefficient is </a:t>
            </a:r>
            <a:endParaRPr lang="en-IN" dirty="0"/>
          </a:p>
        </p:txBody>
      </p:sp>
      <p:sp>
        <p:nvSpPr>
          <p:cNvPr id="9" name="Rounded Rectangle 17">
            <a:extLst>
              <a:ext uri="{FF2B5EF4-FFF2-40B4-BE49-F238E27FC236}">
                <a16:creationId xmlns:a16="http://schemas.microsoft.com/office/drawing/2014/main" xmlns="" id="{D58A8CFF-43E6-B686-EF7A-55B00AB5407C}"/>
              </a:ext>
            </a:extLst>
          </p:cNvPr>
          <p:cNvSpPr/>
          <p:nvPr/>
        </p:nvSpPr>
        <p:spPr>
          <a:xfrm>
            <a:off x="792906" y="1400054"/>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0 to ∞</a:t>
            </a:r>
            <a:r>
              <a:rPr lang="en-US" sz="1600" dirty="0">
                <a:latin typeface="Arial" panose="020B0604020202020204" pitchFamily="34" charset="0"/>
              </a:rPr>
              <a:t>…</a:t>
            </a:r>
          </a:p>
          <a:p>
            <a:pPr marL="342900" indent="-342900">
              <a:lnSpc>
                <a:spcPct val="150000"/>
              </a:lnSpc>
              <a:buAutoNum type="alphaLcParenBoth"/>
            </a:pPr>
            <a:r>
              <a:rPr lang="en-US" dirty="0"/>
              <a:t>-∞ to ∞</a:t>
            </a:r>
          </a:p>
          <a:p>
            <a:pPr marL="342900" indent="-342900">
              <a:lnSpc>
                <a:spcPct val="150000"/>
              </a:lnSpc>
              <a:buAutoNum type="alphaLcParenBoth"/>
            </a:pPr>
            <a:r>
              <a:rPr lang="en-US" dirty="0"/>
              <a:t>0 to 1</a:t>
            </a:r>
          </a:p>
          <a:p>
            <a:pPr marL="342900" indent="-342900">
              <a:lnSpc>
                <a:spcPct val="150000"/>
              </a:lnSpc>
              <a:buAutoNum type="alphaLcParenBoth"/>
            </a:pPr>
            <a:r>
              <a:rPr lang="en-US" dirty="0"/>
              <a:t>-1 to 1</a:t>
            </a:r>
            <a:endParaRPr lang="en-US" sz="1600" dirty="0"/>
          </a:p>
        </p:txBody>
      </p:sp>
      <p:sp>
        <p:nvSpPr>
          <p:cNvPr id="10" name="Google Shape;502;p17">
            <a:extLst>
              <a:ext uri="{FF2B5EF4-FFF2-40B4-BE49-F238E27FC236}">
                <a16:creationId xmlns:a16="http://schemas.microsoft.com/office/drawing/2014/main" xmlns="" id="{3843488C-AB01-AAA0-4C28-677F56FEDE3C}"/>
              </a:ext>
            </a:extLst>
          </p:cNvPr>
          <p:cNvSpPr/>
          <p:nvPr/>
        </p:nvSpPr>
        <p:spPr>
          <a:xfrm>
            <a:off x="792906" y="3346465"/>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startAt="2"/>
            </a:pPr>
            <a:r>
              <a:rPr lang="en-US" dirty="0"/>
              <a:t>If </a:t>
            </a:r>
            <a:r>
              <a:rPr lang="en-US" dirty="0" err="1"/>
              <a:t>ρ</a:t>
            </a:r>
            <a:r>
              <a:rPr lang="en-US" baseline="-25000" dirty="0" err="1"/>
              <a:t>xy</a:t>
            </a:r>
            <a:r>
              <a:rPr lang="en-US" dirty="0"/>
              <a:t>=-1, the relation between x and y is of the type:</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xmlns="" id="{B881BC29-04C1-B24A-CBC2-7CE5F3308354}"/>
              </a:ext>
            </a:extLst>
          </p:cNvPr>
          <p:cNvSpPr/>
          <p:nvPr/>
        </p:nvSpPr>
        <p:spPr>
          <a:xfrm>
            <a:off x="1842385" y="4260746"/>
            <a:ext cx="4912278"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 when Y increases, X also increases</a:t>
            </a:r>
            <a:endParaRPr lang="en-IN" dirty="0"/>
          </a:p>
          <a:p>
            <a:r>
              <a:rPr lang="en-US" dirty="0"/>
              <a:t>b) When Y decreases, X also decreases</a:t>
            </a:r>
            <a:endParaRPr lang="en-IN" dirty="0"/>
          </a:p>
          <a:p>
            <a:r>
              <a:rPr lang="en-US" dirty="0"/>
              <a:t>c) X is equal to –Y</a:t>
            </a:r>
            <a:endParaRPr lang="en-IN" dirty="0"/>
          </a:p>
          <a:p>
            <a:r>
              <a:rPr lang="en-US" dirty="0"/>
              <a:t>d) when Y increases, X proportionately decreases</a:t>
            </a:r>
            <a:endParaRPr lang="en-IN" dirty="0"/>
          </a:p>
        </p:txBody>
      </p:sp>
    </p:spTree>
    <p:extLst>
      <p:ext uri="{BB962C8B-B14F-4D97-AF65-F5344CB8AC3E}">
        <p14:creationId xmlns:p14="http://schemas.microsoft.com/office/powerpoint/2010/main" val="324669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075A4DC-11B3-C503-31F7-CAD2B44DC81C}"/>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3" name="Rounded Rectangle 17">
            <a:extLst>
              <a:ext uri="{FF2B5EF4-FFF2-40B4-BE49-F238E27FC236}">
                <a16:creationId xmlns:a16="http://schemas.microsoft.com/office/drawing/2014/main" xmlns="" id="{B09FB0E1-67CE-71E0-74E9-7825BAF6D2E2}"/>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6" name="TextBox 5">
            <a:extLst>
              <a:ext uri="{FF2B5EF4-FFF2-40B4-BE49-F238E27FC236}">
                <a16:creationId xmlns:a16="http://schemas.microsoft.com/office/drawing/2014/main" xmlns="" id="{6D005248-3EB4-8833-A9E4-886EC32B275E}"/>
              </a:ext>
            </a:extLst>
          </p:cNvPr>
          <p:cNvSpPr txBox="1"/>
          <p:nvPr/>
        </p:nvSpPr>
        <p:spPr>
          <a:xfrm>
            <a:off x="587140" y="883914"/>
            <a:ext cx="10799545" cy="562718"/>
          </a:xfrm>
          <a:prstGeom prst="rect">
            <a:avLst/>
          </a:prstGeom>
          <a:noFill/>
        </p:spPr>
        <p:txBody>
          <a:bodyPr wrap="square">
            <a:spAutoFit/>
          </a:bodyPr>
          <a:lstStyle/>
          <a:p>
            <a:pPr>
              <a:lnSpc>
                <a:spcPct val="200000"/>
              </a:lnSpc>
            </a:pPr>
            <a:r>
              <a:rPr lang="en-US" b="1" dirty="0"/>
              <a:t>. </a:t>
            </a: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4CFF38A-66A7-0E6D-75F3-239189CFC690}"/>
              </a:ext>
            </a:extLst>
          </p:cNvPr>
          <p:cNvSpPr txBox="1"/>
          <p:nvPr/>
        </p:nvSpPr>
        <p:spPr>
          <a:xfrm>
            <a:off x="805315" y="644263"/>
            <a:ext cx="10688917" cy="2784737"/>
          </a:xfrm>
          <a:prstGeom prst="rect">
            <a:avLst/>
          </a:prstGeom>
          <a:noFill/>
        </p:spPr>
        <p:txBody>
          <a:bodyPr wrap="square" rtlCol="0">
            <a:spAutoFit/>
          </a:bodyPr>
          <a:lstStyle/>
          <a:p>
            <a:pPr>
              <a:lnSpc>
                <a:spcPct val="200000"/>
              </a:lnSpc>
            </a:pPr>
            <a:r>
              <a:rPr lang="en-US" b="1" dirty="0"/>
              <a:t>1. </a:t>
            </a:r>
            <a:r>
              <a:rPr lang="en-US" dirty="0"/>
              <a:t>Describe different methods of studying correlation</a:t>
            </a:r>
          </a:p>
          <a:p>
            <a:pPr>
              <a:lnSpc>
                <a:spcPct val="200000"/>
              </a:lnSpc>
            </a:pPr>
            <a:r>
              <a:rPr lang="en-US" dirty="0"/>
              <a:t>2. List out the properties of correlation</a:t>
            </a:r>
          </a:p>
          <a:p>
            <a:pPr marL="342900" indent="-342900">
              <a:lnSpc>
                <a:spcPct val="200000"/>
              </a:lnSpc>
            </a:pPr>
            <a:r>
              <a:rPr lang="en-US" dirty="0"/>
              <a:t>3. Summarize the way of representing the relationship between two variables using Scatter diagram method.</a:t>
            </a:r>
          </a:p>
          <a:p>
            <a:pPr marL="342900" indent="-342900">
              <a:lnSpc>
                <a:spcPct val="200000"/>
              </a:lnSpc>
            </a:pPr>
            <a:r>
              <a:rPr lang="en-US" b="1" dirty="0"/>
              <a:t>4. </a:t>
            </a:r>
            <a:r>
              <a:rPr lang="en-US" sz="1800" dirty="0">
                <a:effectLst/>
                <a:latin typeface="Times New Roman" panose="02020603050405020304" pitchFamily="18" charset="0"/>
                <a:ea typeface="Times New Roman" panose="02020603050405020304" pitchFamily="18" charset="0"/>
              </a:rPr>
              <a:t>A study of the amount of rainfall and the quantity of air pollution removed produced the following data</a:t>
            </a:r>
            <a:endParaRPr lang="en-US" b="1" dirty="0"/>
          </a:p>
          <a:p>
            <a:pPr marL="342900" indent="-342900">
              <a:lnSpc>
                <a:spcPct val="200000"/>
              </a:lnSpc>
            </a:pPr>
            <a:endParaRPr lang="en-US" b="1" dirty="0"/>
          </a:p>
        </p:txBody>
      </p:sp>
      <p:graphicFrame>
        <p:nvGraphicFramePr>
          <p:cNvPr id="5" name="Table 4">
            <a:extLst>
              <a:ext uri="{FF2B5EF4-FFF2-40B4-BE49-F238E27FC236}">
                <a16:creationId xmlns:a16="http://schemas.microsoft.com/office/drawing/2014/main" xmlns="" id="{2C6E0612-7797-0E37-3ABE-A0656593414D}"/>
              </a:ext>
            </a:extLst>
          </p:cNvPr>
          <p:cNvGraphicFramePr>
            <a:graphicFrameLocks noGrp="1"/>
          </p:cNvGraphicFramePr>
          <p:nvPr>
            <p:extLst>
              <p:ext uri="{D42A27DB-BD31-4B8C-83A1-F6EECF244321}">
                <p14:modId xmlns:p14="http://schemas.microsoft.com/office/powerpoint/2010/main" val="2763893916"/>
              </p:ext>
            </p:extLst>
          </p:nvPr>
        </p:nvGraphicFramePr>
        <p:xfrm>
          <a:off x="3559628" y="3307244"/>
          <a:ext cx="6095999" cy="1203416"/>
        </p:xfrm>
        <a:graphic>
          <a:graphicData uri="http://schemas.openxmlformats.org/drawingml/2006/table">
            <a:tbl>
              <a:tblPr firstRow="1" firstCol="1" bandRow="1">
                <a:tableStyleId>{5C22544A-7EE6-4342-B048-85BDC9FD1C3A}</a:tableStyleId>
              </a:tblPr>
              <a:tblGrid>
                <a:gridCol w="3271279">
                  <a:extLst>
                    <a:ext uri="{9D8B030D-6E8A-4147-A177-3AD203B41FA5}">
                      <a16:colId xmlns:a16="http://schemas.microsoft.com/office/drawing/2014/main" xmlns="" val="685146458"/>
                    </a:ext>
                  </a:extLst>
                </a:gridCol>
                <a:gridCol w="564944">
                  <a:extLst>
                    <a:ext uri="{9D8B030D-6E8A-4147-A177-3AD203B41FA5}">
                      <a16:colId xmlns:a16="http://schemas.microsoft.com/office/drawing/2014/main" xmlns="" val="612629907"/>
                    </a:ext>
                  </a:extLst>
                </a:gridCol>
                <a:gridCol w="564944">
                  <a:extLst>
                    <a:ext uri="{9D8B030D-6E8A-4147-A177-3AD203B41FA5}">
                      <a16:colId xmlns:a16="http://schemas.microsoft.com/office/drawing/2014/main" xmlns="" val="104690839"/>
                    </a:ext>
                  </a:extLst>
                </a:gridCol>
                <a:gridCol w="564944">
                  <a:extLst>
                    <a:ext uri="{9D8B030D-6E8A-4147-A177-3AD203B41FA5}">
                      <a16:colId xmlns:a16="http://schemas.microsoft.com/office/drawing/2014/main" xmlns="" val="3893917673"/>
                    </a:ext>
                  </a:extLst>
                </a:gridCol>
                <a:gridCol w="564944">
                  <a:extLst>
                    <a:ext uri="{9D8B030D-6E8A-4147-A177-3AD203B41FA5}">
                      <a16:colId xmlns:a16="http://schemas.microsoft.com/office/drawing/2014/main" xmlns="" val="364713693"/>
                    </a:ext>
                  </a:extLst>
                </a:gridCol>
                <a:gridCol w="564944">
                  <a:extLst>
                    <a:ext uri="{9D8B030D-6E8A-4147-A177-3AD203B41FA5}">
                      <a16:colId xmlns:a16="http://schemas.microsoft.com/office/drawing/2014/main" xmlns="" val="2218324766"/>
                    </a:ext>
                  </a:extLst>
                </a:gridCol>
              </a:tblGrid>
              <a:tr h="530506">
                <a:tc>
                  <a:txBody>
                    <a:bodyPr/>
                    <a:lstStyle/>
                    <a:p>
                      <a:pP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Daily rainfall, x (0.01cm)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4.3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4.5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5.9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5.6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6.1</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37234986"/>
                  </a:ext>
                </a:extLst>
              </a:tr>
              <a:tr h="618748">
                <a:tc>
                  <a:txBody>
                    <a:bodyPr/>
                    <a:lstStyle/>
                    <a:p>
                      <a:pP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Particulate removed, y (ug/m</a:t>
                      </a:r>
                      <a:r>
                        <a:rPr lang="en-IN" sz="2000" baseline="30000" dirty="0">
                          <a:effectLst/>
                          <a:latin typeface="Times New Roman" panose="02020603050405020304" pitchFamily="18" charset="0"/>
                          <a:cs typeface="Times New Roman" panose="02020603050405020304" pitchFamily="18" charset="0"/>
                        </a:rPr>
                        <a:t>3</a:t>
                      </a:r>
                      <a:r>
                        <a:rPr lang="en-IN"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a:effectLst/>
                          <a:latin typeface="Times New Roman" panose="02020603050405020304" pitchFamily="18" charset="0"/>
                          <a:cs typeface="Times New Roman" panose="02020603050405020304" pitchFamily="18" charset="0"/>
                        </a:rPr>
                        <a:t>126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121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116</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118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tabLst>
                          <a:tab pos="457200" algn="l"/>
                          <a:tab pos="606425" algn="l"/>
                          <a:tab pos="914400" algn="l"/>
                          <a:tab pos="1371600" algn="l"/>
                          <a:tab pos="1828800" algn="l"/>
                        </a:tabLst>
                      </a:pPr>
                      <a:r>
                        <a:rPr lang="en-IN" sz="2000" dirty="0">
                          <a:effectLst/>
                          <a:latin typeface="Times New Roman" panose="02020603050405020304" pitchFamily="18" charset="0"/>
                          <a:cs typeface="Times New Roman" panose="02020603050405020304" pitchFamily="18" charset="0"/>
                        </a:rPr>
                        <a:t>114</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437382817"/>
                  </a:ext>
                </a:extLst>
              </a:tr>
            </a:tbl>
          </a:graphicData>
        </a:graphic>
      </p:graphicFrame>
      <p:sp>
        <p:nvSpPr>
          <p:cNvPr id="7" name="TextBox 6">
            <a:extLst>
              <a:ext uri="{FF2B5EF4-FFF2-40B4-BE49-F238E27FC236}">
                <a16:creationId xmlns:a16="http://schemas.microsoft.com/office/drawing/2014/main" xmlns="" id="{E6FED8B1-EBD4-F570-4B42-74290307906E}"/>
              </a:ext>
            </a:extLst>
          </p:cNvPr>
          <p:cNvSpPr txBox="1"/>
          <p:nvPr/>
        </p:nvSpPr>
        <p:spPr>
          <a:xfrm>
            <a:off x="744356" y="4850163"/>
            <a:ext cx="6096000" cy="878895"/>
          </a:xfrm>
          <a:prstGeom prst="rect">
            <a:avLst/>
          </a:prstGeom>
          <a:noFill/>
        </p:spPr>
        <p:txBody>
          <a:bodyPr wrap="square">
            <a:spAutoFit/>
          </a:bodyPr>
          <a:lstStyle/>
          <a:p>
            <a:pPr marL="342900" lvl="0" indent="-342900">
              <a:lnSpc>
                <a:spcPct val="150000"/>
              </a:lnSpc>
              <a:buFont typeface="+mj-lt"/>
              <a:buAutoNum type="romanLcParenR"/>
              <a:tabLst>
                <a:tab pos="1811020" algn="l"/>
                <a:tab pos="2303780" algn="l"/>
                <a:tab pos="2865755" algn="ctr"/>
                <a:tab pos="35255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Make a scatter plot for the given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mj-lt"/>
              <a:buAutoNum type="romanLcParenR"/>
              <a:tabLst>
                <a:tab pos="1811020" algn="l"/>
                <a:tab pos="2303780" algn="l"/>
                <a:tab pos="2865755" algn="ctr"/>
                <a:tab pos="35255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Determine the correlation coefficient for the given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94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9106B96-7EDA-EA96-BD9D-3BD5912BE2CF}"/>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3" name="Rounded Rectangle 17">
            <a:extLst>
              <a:ext uri="{FF2B5EF4-FFF2-40B4-BE49-F238E27FC236}">
                <a16:creationId xmlns:a16="http://schemas.microsoft.com/office/drawing/2014/main" xmlns="" id="{D1AB1BC3-8958-2A68-5EBF-29B22A89C99B}"/>
              </a:ext>
            </a:extLst>
          </p:cNvPr>
          <p:cNvSpPr/>
          <p:nvPr/>
        </p:nvSpPr>
        <p:spPr>
          <a:xfrm>
            <a:off x="2358531" y="63283"/>
            <a:ext cx="8219821" cy="81525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xmlns="" id="{1AFC3107-7C69-9073-2D5F-B1ADC5C19103}"/>
              </a:ext>
            </a:extLst>
          </p:cNvPr>
          <p:cNvSpPr txBox="1"/>
          <p:nvPr/>
        </p:nvSpPr>
        <p:spPr>
          <a:xfrm>
            <a:off x="484746" y="1323387"/>
            <a:ext cx="11222506" cy="4522905"/>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Chapter 1 of TP1: William Feller, An Introduction to Probability Theory and Its Applications: Volume 1, Third Edition, 1968 by John Wiley &amp; </a:t>
            </a:r>
            <a:r>
              <a:rPr lang="en-US" dirty="0" err="1"/>
              <a:t>Sons,Inc</a:t>
            </a:r>
            <a:r>
              <a:rPr lang="en-US" dirty="0"/>
              <a:t>.</a:t>
            </a:r>
          </a:p>
          <a:p>
            <a:pPr>
              <a:lnSpc>
                <a:spcPct val="150000"/>
              </a:lnSpc>
            </a:pPr>
            <a:r>
              <a:rPr lang="en-US" dirty="0"/>
              <a:t>2. </a:t>
            </a:r>
            <a:r>
              <a:rPr lang="en-IN" dirty="0"/>
              <a:t>Richard A Johnson, </a:t>
            </a:r>
            <a:r>
              <a:rPr lang="en-US" dirty="0"/>
              <a:t>Miller&amp; Freund’s Probability and statistics for Engineers, PHI, New Delhi, 11th Edition (2011). </a:t>
            </a:r>
          </a:p>
          <a:p>
            <a:pPr>
              <a:lnSpc>
                <a:spcPct val="150000"/>
              </a:lnSpc>
            </a:pPr>
            <a:endParaRPr lang="en-US" dirty="0"/>
          </a:p>
          <a:p>
            <a:pPr>
              <a:lnSpc>
                <a:spcPct val="150000"/>
              </a:lnSpc>
            </a:pPr>
            <a:r>
              <a:rPr lang="en-US" b="1" dirty="0"/>
              <a:t>Sites and Web links:</a:t>
            </a:r>
          </a:p>
          <a:p>
            <a:pPr marL="342900" lvl="0" indent="-342900">
              <a:lnSpc>
                <a:spcPct val="115000"/>
              </a:lnSpc>
              <a:buFont typeface="+mj-lt"/>
              <a:buAutoNum type="arabicPeriod"/>
            </a:pP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https://www.statisticshowto.com/probability-and-statistics/correlation-coefficient-formula/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b="0" i="0" u="none" strike="noStrike" baseline="0" dirty="0">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2. </a:t>
            </a:r>
            <a:r>
              <a:rPr lang="en-US" sz="1800" b="0" i="0" u="none" strike="noStrike" baseline="0" dirty="0">
                <a:solidFill>
                  <a:srgbClr val="000000"/>
                </a:solidFill>
                <a:latin typeface="Times New Roman" panose="02020603050405020304" pitchFamily="18" charset="0"/>
                <a:hlinkClick r:id="rId3"/>
              </a:rPr>
              <a:t>https://spoken-tutorial.org/watch/R/Introduction+to+basics+of+R/English/Methods of studying correlation</a:t>
            </a:r>
          </a:p>
          <a:p>
            <a:r>
              <a:rPr lang="en-US" sz="1800" b="0" i="0" u="none" strike="noStrike" baseline="0" dirty="0">
                <a:solidFill>
                  <a:srgbClr val="000000"/>
                </a:solidFill>
                <a:latin typeface="Times New Roman" panose="02020603050405020304" pitchFamily="18" charset="0"/>
                <a:hlinkClick r:id="rId3"/>
              </a:rPr>
              <a:t> 3</a:t>
            </a:r>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hlinkClick r:id="rId4"/>
              </a:rPr>
              <a:t>https://nptel.ac.in/courses/105105150/24</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p>
          <a:p>
            <a:pPr>
              <a:lnSpc>
                <a:spcPct val="150000"/>
              </a:lnSpc>
            </a:pPr>
            <a:endParaRPr lang="en-US" sz="1800" dirty="0">
              <a:latin typeface="Arial"/>
              <a:cs typeface="Arial"/>
            </a:endParaRPr>
          </a:p>
          <a:p>
            <a:pPr>
              <a:lnSpc>
                <a:spcPct val="150000"/>
              </a:lnSpc>
            </a:pPr>
            <a:endParaRPr lang="en-US" dirty="0"/>
          </a:p>
        </p:txBody>
      </p:sp>
    </p:spTree>
    <p:extLst>
      <p:ext uri="{BB962C8B-B14F-4D97-AF65-F5344CB8AC3E}">
        <p14:creationId xmlns:p14="http://schemas.microsoft.com/office/powerpoint/2010/main" val="37886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E792BE84-3448-2348-B352-CD5BC083E5FD}"/>
              </a:ext>
            </a:extLst>
          </p:cNvPr>
          <p:cNvSpPr/>
          <p:nvPr/>
        </p:nvSpPr>
        <p:spPr>
          <a:xfrm>
            <a:off x="2536262" y="1803925"/>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t>
            </a:r>
            <a:r>
              <a:rPr lang="en-US" sz="2400" b="1">
                <a:latin typeface="Poppins" pitchFamily="2" charset="77"/>
                <a:cs typeface="Poppins" pitchFamily="2" charset="77"/>
              </a:rPr>
              <a:t>PSQT </a:t>
            </a:r>
            <a:r>
              <a:rPr lang="en-US" sz="2400" b="1" smtClean="0">
                <a:latin typeface="Poppins" pitchFamily="2" charset="77"/>
                <a:cs typeface="Poppins" pitchFamily="2" charset="77"/>
              </a:rPr>
              <a:t>EVEN </a:t>
            </a:r>
            <a:r>
              <a:rPr lang="en-US" sz="2400" b="1">
                <a:latin typeface="Poppins" pitchFamily="2" charset="77"/>
                <a:cs typeface="Poppins" pitchFamily="2" charset="77"/>
              </a:rPr>
              <a:t>SEM </a:t>
            </a:r>
            <a:r>
              <a:rPr lang="en-US" sz="2400" b="1" smtClean="0">
                <a:latin typeface="Poppins" pitchFamily="2" charset="77"/>
                <a:cs typeface="Poppins" pitchFamily="2" charset="77"/>
              </a:rPr>
              <a:t>2023-24</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extLst>
      <p:ext uri="{BB962C8B-B14F-4D97-AF65-F5344CB8AC3E}">
        <p14:creationId xmlns:p14="http://schemas.microsoft.com/office/powerpoint/2010/main" val="1724483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98023604-A461-DA38-CB05-6A44C3345CA3}"/>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6" name="Rounded Rectangle 17">
            <a:extLst>
              <a:ext uri="{FF2B5EF4-FFF2-40B4-BE49-F238E27FC236}">
                <a16:creationId xmlns:a16="http://schemas.microsoft.com/office/drawing/2014/main" xmlns="" id="{C359EA92-49CC-7B1C-32A9-DDD193A2F85D}"/>
              </a:ext>
            </a:extLst>
          </p:cNvPr>
          <p:cNvSpPr/>
          <p:nvPr/>
        </p:nvSpPr>
        <p:spPr>
          <a:xfrm>
            <a:off x="3046383" y="1807062"/>
            <a:ext cx="5288213" cy="50357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7" name="Rounded Rectangle 17">
            <a:extLst>
              <a:ext uri="{FF2B5EF4-FFF2-40B4-BE49-F238E27FC236}">
                <a16:creationId xmlns:a16="http://schemas.microsoft.com/office/drawing/2014/main" xmlns="" id="{34C76C9C-9CD4-D371-5CC2-40AB3027439B}"/>
              </a:ext>
            </a:extLst>
          </p:cNvPr>
          <p:cNvSpPr/>
          <p:nvPr/>
        </p:nvSpPr>
        <p:spPr>
          <a:xfrm>
            <a:off x="3682478" y="162642"/>
            <a:ext cx="3883734" cy="37524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pic>
        <p:nvPicPr>
          <p:cNvPr id="8" name="Graphic 7" descr="Bullseye outline">
            <a:extLst>
              <a:ext uri="{FF2B5EF4-FFF2-40B4-BE49-F238E27FC236}">
                <a16:creationId xmlns:a16="http://schemas.microsoft.com/office/drawing/2014/main" xmlns="" id="{C078C773-C698-6661-7D57-69950F8F7C9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9114" y="537882"/>
            <a:ext cx="914400" cy="914400"/>
          </a:xfrm>
          <a:prstGeom prst="rect">
            <a:avLst/>
          </a:prstGeom>
        </p:spPr>
      </p:pic>
      <p:pic>
        <p:nvPicPr>
          <p:cNvPr id="9" name="Graphic 8" descr="Presentation with checklist outline">
            <a:extLst>
              <a:ext uri="{FF2B5EF4-FFF2-40B4-BE49-F238E27FC236}">
                <a16:creationId xmlns:a16="http://schemas.microsoft.com/office/drawing/2014/main" xmlns="" id="{7DFF5314-82CD-C5BF-57DF-2AD7B03688E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223149" y="2514600"/>
            <a:ext cx="914400" cy="914400"/>
          </a:xfrm>
          <a:prstGeom prst="rect">
            <a:avLst/>
          </a:prstGeom>
        </p:spPr>
      </p:pic>
      <p:sp>
        <p:nvSpPr>
          <p:cNvPr id="11" name="Rounded Rectangle 17">
            <a:extLst>
              <a:ext uri="{FF2B5EF4-FFF2-40B4-BE49-F238E27FC236}">
                <a16:creationId xmlns:a16="http://schemas.microsoft.com/office/drawing/2014/main" xmlns="" id="{F16019D1-B6A8-7394-2964-E032B20E0225}"/>
              </a:ext>
            </a:extLst>
          </p:cNvPr>
          <p:cNvSpPr/>
          <p:nvPr/>
        </p:nvSpPr>
        <p:spPr>
          <a:xfrm>
            <a:off x="3961959" y="4245063"/>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12" name="Graphic 11" descr="Idea outline">
            <a:extLst>
              <a:ext uri="{FF2B5EF4-FFF2-40B4-BE49-F238E27FC236}">
                <a16:creationId xmlns:a16="http://schemas.microsoft.com/office/drawing/2014/main" xmlns="" id="{40ADD52C-BF40-B484-4FD3-535677BD207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23149" y="4920374"/>
            <a:ext cx="914400" cy="914400"/>
          </a:xfrm>
          <a:prstGeom prst="rect">
            <a:avLst/>
          </a:prstGeom>
        </p:spPr>
      </p:pic>
      <p:sp>
        <p:nvSpPr>
          <p:cNvPr id="5" name="TextBox 4">
            <a:extLst>
              <a:ext uri="{FF2B5EF4-FFF2-40B4-BE49-F238E27FC236}">
                <a16:creationId xmlns:a16="http://schemas.microsoft.com/office/drawing/2014/main" xmlns="" id="{35EEC103-7FF1-CF1B-606F-172A94A79B4B}"/>
              </a:ext>
            </a:extLst>
          </p:cNvPr>
          <p:cNvSpPr txBox="1"/>
          <p:nvPr/>
        </p:nvSpPr>
        <p:spPr>
          <a:xfrm>
            <a:off x="1254511" y="645877"/>
            <a:ext cx="10731286" cy="83099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correlation and different methods of studying correlation. </a:t>
            </a:r>
          </a:p>
          <a:p>
            <a:pPr>
              <a:lnSpc>
                <a:spcPct val="150000"/>
              </a:lnSpc>
            </a:pPr>
            <a:endParaRPr lang="en-US" sz="1600" b="0" i="0" dirty="0">
              <a:effectLst/>
              <a:latin typeface="Poppins"/>
              <a:cs typeface="Poppins"/>
            </a:endParaRPr>
          </a:p>
        </p:txBody>
      </p:sp>
      <p:sp>
        <p:nvSpPr>
          <p:cNvPr id="10" name="TextBox 9">
            <a:extLst>
              <a:ext uri="{FF2B5EF4-FFF2-40B4-BE49-F238E27FC236}">
                <a16:creationId xmlns:a16="http://schemas.microsoft.com/office/drawing/2014/main" xmlns="" id="{67A8F1CB-7E3F-7AE4-79F9-36DC6DC237E7}"/>
              </a:ext>
            </a:extLst>
          </p:cNvPr>
          <p:cNvSpPr txBox="1"/>
          <p:nvPr/>
        </p:nvSpPr>
        <p:spPr>
          <a:xfrm>
            <a:off x="2224366" y="2433534"/>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the correlation and its types with suitable examples </a:t>
            </a:r>
          </a:p>
          <a:p>
            <a:pPr marL="342900" indent="-342900">
              <a:buAutoNum type="arabicPeriod"/>
            </a:pPr>
            <a:r>
              <a:rPr lang="en-US" sz="1600" b="0" i="0" dirty="0">
                <a:effectLst/>
                <a:latin typeface="Arial" panose="020B0604020202020204" pitchFamily="34" charset="0"/>
              </a:rPr>
              <a:t>Describe different methods of studying correlation </a:t>
            </a:r>
          </a:p>
          <a:p>
            <a:pPr marL="342900" indent="-342900">
              <a:buAutoNum type="arabicPeriod"/>
            </a:pPr>
            <a:r>
              <a:rPr lang="en-US" sz="1600" b="0" i="0" dirty="0">
                <a:effectLst/>
                <a:latin typeface="Arial" panose="020B0604020202020204" pitchFamily="34" charset="0"/>
              </a:rPr>
              <a:t>List out </a:t>
            </a:r>
            <a:r>
              <a:rPr lang="en-US" sz="1600" dirty="0">
                <a:latin typeface="Arial" panose="020B0604020202020204" pitchFamily="34" charset="0"/>
              </a:rPr>
              <a:t>the properties of correlation</a:t>
            </a:r>
            <a:endParaRPr lang="en-US" sz="1600" b="0" i="0" dirty="0">
              <a:effectLst/>
              <a:latin typeface="Arial" panose="020B0604020202020204" pitchFamily="34" charset="0"/>
            </a:endParaRPr>
          </a:p>
          <a:p>
            <a:pPr marL="342900" indent="-342900">
              <a:buAutoNum type="arabicPeriod"/>
            </a:pPr>
            <a:r>
              <a:rPr lang="en-US" sz="1600" b="0" i="0" dirty="0">
                <a:effectLst/>
                <a:latin typeface="Arial"/>
                <a:cs typeface="Arial"/>
              </a:rPr>
              <a:t>Describe the Karlpearson’s correlation coefficient. </a:t>
            </a:r>
            <a:endParaRPr lang="en-US" sz="1600" dirty="0">
              <a:latin typeface="Arial"/>
              <a:cs typeface="Arial"/>
            </a:endParaRPr>
          </a:p>
        </p:txBody>
      </p:sp>
      <p:sp>
        <p:nvSpPr>
          <p:cNvPr id="13" name="TextBox 12">
            <a:extLst>
              <a:ext uri="{FF2B5EF4-FFF2-40B4-BE49-F238E27FC236}">
                <a16:creationId xmlns:a16="http://schemas.microsoft.com/office/drawing/2014/main" xmlns="" id="{11CBDFD3-F02F-9ED0-2C6A-C80E600FEE65}"/>
              </a:ext>
            </a:extLst>
          </p:cNvPr>
          <p:cNvSpPr txBox="1"/>
          <p:nvPr/>
        </p:nvSpPr>
        <p:spPr>
          <a:xfrm>
            <a:off x="2224366" y="4715854"/>
            <a:ext cx="9345390"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correlation and its types.</a:t>
            </a:r>
          </a:p>
          <a:p>
            <a:pPr marL="342900" indent="-342900">
              <a:buAutoNum type="arabicPeriod"/>
            </a:pPr>
            <a:r>
              <a:rPr lang="en-US" sz="1600" b="0" i="0" dirty="0">
                <a:effectLst/>
                <a:latin typeface="Arial" panose="020B0604020202020204" pitchFamily="34" charset="0"/>
              </a:rPr>
              <a:t>Describe different methods of studying correlation.</a:t>
            </a:r>
          </a:p>
          <a:p>
            <a:pPr marL="342900" indent="-342900">
              <a:buAutoNum type="arabicPeriod"/>
            </a:pPr>
            <a:r>
              <a:rPr lang="en-US" sz="1600" dirty="0">
                <a:latin typeface="Arial" panose="020B0604020202020204" pitchFamily="34" charset="0"/>
              </a:rPr>
              <a:t>Summarize the concept of Karlpearson’s correlation coefficient with appropriate conclusions. </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8503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5" grpId="0" animBg="1"/>
      <p:bldP spid="1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A87EC6F3-F451-02CD-B8CC-9D57B9AEF41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4" name="TextBox 3">
            <a:extLst>
              <a:ext uri="{FF2B5EF4-FFF2-40B4-BE49-F238E27FC236}">
                <a16:creationId xmlns:a16="http://schemas.microsoft.com/office/drawing/2014/main" xmlns="" id="{AB2BF4C6-A077-DA36-ACD8-DDFFF051DEC5}"/>
              </a:ext>
            </a:extLst>
          </p:cNvPr>
          <p:cNvSpPr txBox="1"/>
          <p:nvPr/>
        </p:nvSpPr>
        <p:spPr>
          <a:xfrm>
            <a:off x="631115" y="1242536"/>
            <a:ext cx="610496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3" name="Rounded Rectangle 17">
            <a:extLst>
              <a:ext uri="{FF2B5EF4-FFF2-40B4-BE49-F238E27FC236}">
                <a16:creationId xmlns:a16="http://schemas.microsoft.com/office/drawing/2014/main" xmlns="" id="{38764298-0F4D-35B6-794D-B46BB4677FEF}"/>
              </a:ext>
            </a:extLst>
          </p:cNvPr>
          <p:cNvSpPr/>
          <p:nvPr/>
        </p:nvSpPr>
        <p:spPr>
          <a:xfrm>
            <a:off x="3416104" y="2370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CORRELATON</a:t>
            </a:r>
          </a:p>
        </p:txBody>
      </p:sp>
      <p:sp>
        <p:nvSpPr>
          <p:cNvPr id="7" name="Rectangle 6">
            <a:extLst>
              <a:ext uri="{FF2B5EF4-FFF2-40B4-BE49-F238E27FC236}">
                <a16:creationId xmlns:a16="http://schemas.microsoft.com/office/drawing/2014/main" xmlns="" id="{0CB484E4-0DC5-BC4A-2946-9D7EA5BB3684}"/>
              </a:ext>
            </a:extLst>
          </p:cNvPr>
          <p:cNvSpPr/>
          <p:nvPr/>
        </p:nvSpPr>
        <p:spPr>
          <a:xfrm>
            <a:off x="234460" y="805438"/>
            <a:ext cx="11469859" cy="5115311"/>
          </a:xfrm>
          <a:prstGeom prst="rect">
            <a:avLst/>
          </a:prstGeom>
        </p:spPr>
        <p:txBody>
          <a:bodyPr wrap="square">
            <a:spAutoFit/>
          </a:bodyPr>
          <a:lstStyle/>
          <a:p>
            <a:pPr algn="just">
              <a:lnSpc>
                <a:spcPct val="200000"/>
              </a:lnSpc>
            </a:pPr>
            <a:r>
              <a:rPr lang="en-US" sz="2000" b="1" dirty="0">
                <a:latin typeface="Times New Roman" pitchFamily="18" charset="0"/>
                <a:cs typeface="Times New Roman" pitchFamily="18" charset="0"/>
              </a:rPr>
              <a:t>Correlation analysis</a:t>
            </a:r>
            <a:r>
              <a:rPr lang="en-US" sz="2000" dirty="0">
                <a:latin typeface="Times New Roman" pitchFamily="18" charset="0"/>
                <a:cs typeface="Times New Roman" pitchFamily="18" charset="0"/>
              </a:rPr>
              <a:t> attempts to measure the strength of such r relationships between two variables by means of a single number called a </a:t>
            </a:r>
            <a:r>
              <a:rPr lang="en-US" sz="2000" b="1" dirty="0">
                <a:latin typeface="Times New Roman" pitchFamily="18" charset="0"/>
                <a:cs typeface="Times New Roman" pitchFamily="18" charset="0"/>
              </a:rPr>
              <a:t>correlation coefficient</a:t>
            </a:r>
            <a:r>
              <a:rPr lang="en-US" sz="2000" dirty="0">
                <a:latin typeface="Times New Roman" pitchFamily="18" charset="0"/>
                <a:cs typeface="Times New Roman" pitchFamily="18" charset="0"/>
              </a:rPr>
              <a:t>.</a:t>
            </a:r>
          </a:p>
          <a:p>
            <a:pPr algn="just">
              <a:lnSpc>
                <a:spcPct val="200000"/>
              </a:lnSpc>
            </a:pPr>
            <a:r>
              <a:rPr lang="en-US" sz="2000" b="1" dirty="0">
                <a:latin typeface="Times New Roman" pitchFamily="18" charset="0"/>
                <a:cs typeface="Times New Roman" pitchFamily="18" charset="0"/>
              </a:rPr>
              <a:t>Types of Correlation</a:t>
            </a:r>
          </a:p>
          <a:p>
            <a:pPr>
              <a:lnSpc>
                <a:spcPct val="150000"/>
              </a:lnSpc>
            </a:pPr>
            <a:r>
              <a:rPr lang="en-US" sz="2000" dirty="0">
                <a:latin typeface="Times New Roman" pitchFamily="18" charset="0"/>
                <a:cs typeface="Times New Roman" pitchFamily="18" charset="0"/>
              </a:rPr>
              <a:t>Strong Positive Correlation The value of Y clearly increases as the value of X increases.</a:t>
            </a:r>
            <a:endParaRPr lang="en-IN"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Strong Negative Correlation The value of Y clearly decreases as the value of X increases.</a:t>
            </a:r>
            <a:endParaRPr lang="en-IN"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Weak Positive Correlation The value of Y increases slightly as the value of X increases.</a:t>
            </a:r>
            <a:endParaRPr lang="en-IN"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Weak Negative Correlation The value of Y decreases slightly as the value of X increases.</a:t>
            </a:r>
            <a:endParaRPr lang="en-IN"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Complex Correlation The value of Y seems to be related to the value of X, but the relationship is not easily determined.</a:t>
            </a:r>
            <a:endParaRPr lang="en-IN"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No Correlation  there is no connection between the two variables.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28774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FCFD453-EAC2-740B-72F6-7C45235E760E}"/>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Rounded Rectangle 17">
            <a:extLst>
              <a:ext uri="{FF2B5EF4-FFF2-40B4-BE49-F238E27FC236}">
                <a16:creationId xmlns:a16="http://schemas.microsoft.com/office/drawing/2014/main" xmlns="" id="{D3C2FA9B-E3BE-8B0E-717D-81DACBF442BF}"/>
              </a:ext>
            </a:extLst>
          </p:cNvPr>
          <p:cNvSpPr/>
          <p:nvPr/>
        </p:nvSpPr>
        <p:spPr>
          <a:xfrm>
            <a:off x="3473653" y="103600"/>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CORRELATON</a:t>
            </a:r>
          </a:p>
        </p:txBody>
      </p:sp>
      <p:sp>
        <p:nvSpPr>
          <p:cNvPr id="7" name="Rectangle 6">
            <a:extLst>
              <a:ext uri="{FF2B5EF4-FFF2-40B4-BE49-F238E27FC236}">
                <a16:creationId xmlns:a16="http://schemas.microsoft.com/office/drawing/2014/main" xmlns="" id="{A6410854-E94F-2829-A63B-169F7C1FD3DD}"/>
              </a:ext>
            </a:extLst>
          </p:cNvPr>
          <p:cNvSpPr/>
          <p:nvPr/>
        </p:nvSpPr>
        <p:spPr>
          <a:xfrm>
            <a:off x="347003" y="843113"/>
            <a:ext cx="6096000" cy="2492990"/>
          </a:xfrm>
          <a:prstGeom prst="rect">
            <a:avLst/>
          </a:prstGeom>
        </p:spPr>
        <p:txBody>
          <a:bodyPr>
            <a:spAutoFit/>
          </a:bodyPr>
          <a:lstStyle/>
          <a:p>
            <a:r>
              <a:rPr lang="en-US" sz="2000" b="1" dirty="0">
                <a:latin typeface="Times New Roman" pitchFamily="18" charset="0"/>
                <a:cs typeface="Times New Roman" pitchFamily="18" charset="0"/>
              </a:rPr>
              <a:t>Methods of studying correlation</a:t>
            </a:r>
          </a:p>
          <a:p>
            <a:endParaRPr lang="en-US" sz="2000" b="1" dirty="0">
              <a:latin typeface="Times New Roman" pitchFamily="18" charset="0"/>
              <a:cs typeface="Times New Roman" pitchFamily="18" charset="0"/>
            </a:endParaRPr>
          </a:p>
          <a:p>
            <a:pPr marL="342900" indent="-342900">
              <a:lnSpc>
                <a:spcPct val="150000"/>
              </a:lnSpc>
              <a:buAutoNum type="arabicPeriod"/>
            </a:pPr>
            <a:r>
              <a:rPr lang="en-US" sz="2000" dirty="0">
                <a:latin typeface="Times New Roman" pitchFamily="18" charset="0"/>
                <a:cs typeface="Times New Roman" pitchFamily="18" charset="0"/>
              </a:rPr>
              <a:t>Scatter Diagram Method</a:t>
            </a:r>
          </a:p>
          <a:p>
            <a:pPr marL="342900" indent="-342900">
              <a:lnSpc>
                <a:spcPct val="150000"/>
              </a:lnSpc>
              <a:buAutoNum type="arabicPeriod"/>
            </a:pPr>
            <a:r>
              <a:rPr lang="en-US" sz="2000" dirty="0">
                <a:latin typeface="Times New Roman" pitchFamily="18" charset="0"/>
                <a:cs typeface="Times New Roman" pitchFamily="18" charset="0"/>
              </a:rPr>
              <a:t>Karlpearson’s Correlation coefficient</a:t>
            </a:r>
          </a:p>
          <a:p>
            <a:pPr marL="342900" indent="-342900">
              <a:lnSpc>
                <a:spcPct val="150000"/>
              </a:lnSpc>
              <a:buAutoNum type="arabicPeriod"/>
            </a:pPr>
            <a:r>
              <a:rPr lang="en-US" sz="2000" dirty="0">
                <a:latin typeface="Times New Roman" pitchFamily="18" charset="0"/>
                <a:cs typeface="Times New Roman" pitchFamily="18" charset="0"/>
              </a:rPr>
              <a:t>Spearman’s Rank correlation</a:t>
            </a:r>
          </a:p>
          <a:p>
            <a:pPr marL="342900" indent="-342900">
              <a:lnSpc>
                <a:spcPct val="150000"/>
              </a:lnSpc>
            </a:pPr>
            <a:endParaRPr lang="en-US" sz="2000"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xmlns="" id="{9DF8863B-B956-97D7-9124-56F713FA72C6}"/>
              </a:ext>
            </a:extLst>
          </p:cNvPr>
          <p:cNvSpPr/>
          <p:nvPr/>
        </p:nvSpPr>
        <p:spPr>
          <a:xfrm>
            <a:off x="208547" y="2895950"/>
            <a:ext cx="11483926" cy="2862322"/>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SCATTER DIAGRAM</a:t>
            </a:r>
            <a:endParaRPr lang="en-IN"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Scatter diagram also called scatter plot, scatter diagram, dot diagram or scatter is one way to study the relationship between two variables. When the pair of values (X</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Y</a:t>
            </a:r>
            <a:r>
              <a:rPr lang="en-US" sz="2000"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=1, 2, …, n are plotted on a graph paper, the points show the pattern in which they lie. Such a diagram is known as scatter diagram. If these points lie on a straight line, it is expected that there is a linear relationship between X and Y, otherwise not.  It is a pictorial representation of the data. They tell us the direction of the relationship between two variables.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27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11D244E-2BEF-F086-8FA3-8464D49574A8}"/>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ounded Rectangle 17">
            <a:extLst>
              <a:ext uri="{FF2B5EF4-FFF2-40B4-BE49-F238E27FC236}">
                <a16:creationId xmlns:a16="http://schemas.microsoft.com/office/drawing/2014/main" xmlns="" id="{900BBFB1-CD3C-1735-49CC-0372576D57BB}"/>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Scatter diagram method</a:t>
            </a:r>
          </a:p>
        </p:txBody>
      </p:sp>
      <p:sp>
        <p:nvSpPr>
          <p:cNvPr id="6" name="Rectangle 3">
            <a:extLst>
              <a:ext uri="{FF2B5EF4-FFF2-40B4-BE49-F238E27FC236}">
                <a16:creationId xmlns:a16="http://schemas.microsoft.com/office/drawing/2014/main" xmlns="" id="{473778E5-70B0-0CD9-3F66-529505127607}"/>
              </a:ext>
            </a:extLst>
          </p:cNvPr>
          <p:cNvSpPr>
            <a:spLocks noChangeArrowheads="1"/>
          </p:cNvSpPr>
          <p:nvPr/>
        </p:nvSpPr>
        <p:spPr bwMode="auto">
          <a:xfrm>
            <a:off x="356085" y="507493"/>
            <a:ext cx="11451771"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Use a scatter diagram to examine theories about cause-and-effect relationships and to search for root causes of an identified problem. Use a scatter diagram to design a control system to ensure that gains from quality improvement efforts are maintained.</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4">
            <a:extLst>
              <a:ext uri="{FF2B5EF4-FFF2-40B4-BE49-F238E27FC236}">
                <a16:creationId xmlns:a16="http://schemas.microsoft.com/office/drawing/2014/main" xmlns="" id="{B0BC416D-960D-F066-725A-F3C1AE357DE9}"/>
              </a:ext>
            </a:extLst>
          </p:cNvPr>
          <p:cNvSpPr>
            <a:spLocks noChangeArrowheads="1"/>
          </p:cNvSpPr>
          <p:nvPr/>
        </p:nvSpPr>
        <p:spPr bwMode="auto">
          <a:xfrm>
            <a:off x="356085" y="1992910"/>
            <a:ext cx="11774659"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Positive correlation: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 the increase of one variable affects the increase of another variable, i.e., two variables are in the same direction then it is said to be positive correlation.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5">
            <a:extLst>
              <a:ext uri="{FF2B5EF4-FFF2-40B4-BE49-F238E27FC236}">
                <a16:creationId xmlns:a16="http://schemas.microsoft.com/office/drawing/2014/main" xmlns="" id="{40E0028C-7C84-0189-87EA-442EDB5C097B}"/>
              </a:ext>
            </a:extLst>
          </p:cNvPr>
          <p:cNvSpPr>
            <a:spLocks noChangeArrowheads="1"/>
          </p:cNvSpPr>
          <p:nvPr/>
        </p:nvSpPr>
        <p:spPr bwMode="auto">
          <a:xfrm>
            <a:off x="356085" y="3209364"/>
            <a:ext cx="6654019" cy="960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 r=+1 indicates that perfect positive correlation.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If r&gt;0 indicates that positive correlation.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9" name="Picture 6">
            <a:extLst>
              <a:ext uri="{FF2B5EF4-FFF2-40B4-BE49-F238E27FC236}">
                <a16:creationId xmlns:a16="http://schemas.microsoft.com/office/drawing/2014/main" xmlns="" id="{B57F09F3-0DDF-341E-8126-7BD0C91CD44D}"/>
              </a:ext>
            </a:extLst>
          </p:cNvPr>
          <p:cNvPicPr>
            <a:picLocks noChangeAspect="1" noChangeArrowheads="1"/>
          </p:cNvPicPr>
          <p:nvPr/>
        </p:nvPicPr>
        <p:blipFill>
          <a:blip r:embed="rId2"/>
          <a:srcRect/>
          <a:stretch>
            <a:fillRect/>
          </a:stretch>
        </p:blipFill>
        <p:spPr bwMode="auto">
          <a:xfrm>
            <a:off x="6243414" y="3234520"/>
            <a:ext cx="5410200" cy="2143125"/>
          </a:xfrm>
          <a:prstGeom prst="rect">
            <a:avLst/>
          </a:prstGeom>
          <a:noFill/>
          <a:ln w="9525">
            <a:noFill/>
            <a:miter lim="800000"/>
            <a:headEnd/>
            <a:tailEnd/>
          </a:ln>
          <a:effectLst/>
        </p:spPr>
      </p:pic>
    </p:spTree>
    <p:extLst>
      <p:ext uri="{BB962C8B-B14F-4D97-AF65-F5344CB8AC3E}">
        <p14:creationId xmlns:p14="http://schemas.microsoft.com/office/powerpoint/2010/main" val="21353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91DF464-A1F2-620E-937F-D443D1FF4249}"/>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3" name="Rectangle 1">
            <a:extLst>
              <a:ext uri="{FF2B5EF4-FFF2-40B4-BE49-F238E27FC236}">
                <a16:creationId xmlns:a16="http://schemas.microsoft.com/office/drawing/2014/main" xmlns="" id="{965F7332-F17C-7AAE-3D52-485E6E531EAA}"/>
              </a:ext>
            </a:extLst>
          </p:cNvPr>
          <p:cNvSpPr>
            <a:spLocks noChangeArrowheads="1"/>
          </p:cNvSpPr>
          <p:nvPr/>
        </p:nvSpPr>
        <p:spPr bwMode="auto">
          <a:xfrm>
            <a:off x="307143" y="459268"/>
            <a:ext cx="11577711" cy="18836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defTabSz="914400" fontAlgn="base">
              <a:lnSpc>
                <a:spcPct val="150000"/>
              </a:lnSpc>
              <a:spcBef>
                <a:spcPct val="0"/>
              </a:spcBef>
              <a:spcAft>
                <a:spcPct val="0"/>
              </a:spcAft>
            </a:pPr>
            <a:r>
              <a:rPr lang="en-US" sz="2000" b="1" dirty="0">
                <a:solidFill>
                  <a:prstClr val="black"/>
                </a:solidFill>
                <a:latin typeface="Times New Roman" pitchFamily="18" charset="0"/>
                <a:ea typeface="Times New Roman" pitchFamily="18" charset="0"/>
                <a:cs typeface="Times New Roman" pitchFamily="18" charset="0"/>
              </a:rPr>
              <a:t>Negative correlation: </a:t>
            </a:r>
            <a:r>
              <a:rPr lang="en-US" sz="2000" dirty="0">
                <a:solidFill>
                  <a:prstClr val="black"/>
                </a:solidFill>
                <a:latin typeface="Times New Roman" pitchFamily="18" charset="0"/>
                <a:ea typeface="Times New Roman" pitchFamily="18" charset="0"/>
                <a:cs typeface="Times New Roman" pitchFamily="18" charset="0"/>
              </a:rPr>
              <a:t>If the increase of one variable affects the decrease of another variable, i.e., two variables are in the opposite direction then it is said to be negative correlation.</a:t>
            </a:r>
            <a:endParaRPr lang="en-US" sz="2000" dirty="0">
              <a:solidFill>
                <a:prstClr val="black"/>
              </a:solidFill>
              <a:latin typeface="Times New Roman" pitchFamily="18" charset="0"/>
              <a:cs typeface="Times New Roman" pitchFamily="18" charset="0"/>
            </a:endParaRPr>
          </a:p>
          <a:p>
            <a:pPr algn="just" defTabSz="914400" eaLnBrk="0" fontAlgn="base" hangingPunct="0">
              <a:lnSpc>
                <a:spcPct val="150000"/>
              </a:lnSpc>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If r=-1 indicates that perfect negative correlation.</a:t>
            </a:r>
            <a:endParaRPr lang="en-US" sz="2000" dirty="0">
              <a:solidFill>
                <a:prstClr val="black"/>
              </a:solidFill>
              <a:latin typeface="Times New Roman" pitchFamily="18" charset="0"/>
              <a:cs typeface="Times New Roman" pitchFamily="18" charset="0"/>
            </a:endParaRPr>
          </a:p>
          <a:p>
            <a:pPr algn="just" defTabSz="914400" eaLnBrk="0" fontAlgn="base" hangingPunct="0">
              <a:lnSpc>
                <a:spcPct val="150000"/>
              </a:lnSpc>
              <a:spcBef>
                <a:spcPct val="0"/>
              </a:spcBef>
              <a:spcAft>
                <a:spcPct val="0"/>
              </a:spcAft>
            </a:pPr>
            <a:r>
              <a:rPr lang="en-US" sz="2000" dirty="0">
                <a:solidFill>
                  <a:prstClr val="black"/>
                </a:solidFill>
                <a:latin typeface="Times New Roman" pitchFamily="18" charset="0"/>
                <a:ea typeface="Times New Roman" pitchFamily="18" charset="0"/>
                <a:cs typeface="Times New Roman" pitchFamily="18" charset="0"/>
              </a:rPr>
              <a:t>If r&lt;0 indicates that negative correlation.</a:t>
            </a:r>
            <a:endParaRPr lang="en-US" sz="2000" dirty="0">
              <a:solidFill>
                <a:prstClr val="black"/>
              </a:solidFill>
              <a:latin typeface="Times New Roman" pitchFamily="18" charset="0"/>
              <a:cs typeface="Times New Roman" pitchFamily="18" charset="0"/>
            </a:endParaRPr>
          </a:p>
        </p:txBody>
      </p:sp>
      <p:sp>
        <p:nvSpPr>
          <p:cNvPr id="4" name="Rounded Rectangle 17">
            <a:extLst>
              <a:ext uri="{FF2B5EF4-FFF2-40B4-BE49-F238E27FC236}">
                <a16:creationId xmlns:a16="http://schemas.microsoft.com/office/drawing/2014/main" xmlns="" id="{AAB5151B-B249-30A8-478E-C9A9AD5709D4}"/>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Scatter Diagram method</a:t>
            </a:r>
          </a:p>
        </p:txBody>
      </p:sp>
      <p:sp>
        <p:nvSpPr>
          <p:cNvPr id="5" name="Rectangle 5">
            <a:extLst>
              <a:ext uri="{FF2B5EF4-FFF2-40B4-BE49-F238E27FC236}">
                <a16:creationId xmlns:a16="http://schemas.microsoft.com/office/drawing/2014/main" xmlns="" id="{3DE6E583-82D0-A15B-682E-A655829271A3}"/>
              </a:ext>
            </a:extLst>
          </p:cNvPr>
          <p:cNvSpPr>
            <a:spLocks noChangeArrowheads="1"/>
          </p:cNvSpPr>
          <p:nvPr/>
        </p:nvSpPr>
        <p:spPr bwMode="auto">
          <a:xfrm>
            <a:off x="306278" y="3040840"/>
            <a:ext cx="11281037"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Zero correlation: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There is no existence of any relationship between two variables is called zero correlation.</a:t>
            </a:r>
          </a:p>
          <a:p>
            <a:pPr fontAlgn="base">
              <a:spcBef>
                <a:spcPct val="0"/>
              </a:spcBef>
              <a:spcAft>
                <a:spcPct val="0"/>
              </a:spcAft>
            </a:pPr>
            <a:endParaRPr lang="en-US" sz="2000" dirty="0">
              <a:latin typeface="Times New Roman" pitchFamily="18" charset="0"/>
              <a:ea typeface="Times New Roman" pitchFamily="18" charset="0"/>
              <a:cs typeface="Times New Roman" pitchFamily="18" charset="0"/>
            </a:endParaRPr>
          </a:p>
          <a:p>
            <a:pPr fontAlgn="base">
              <a:spcBef>
                <a:spcPct val="0"/>
              </a:spcBef>
              <a:spcAft>
                <a:spcPct val="0"/>
              </a:spcAft>
            </a:pPr>
            <a:r>
              <a:rPr lang="en-US" sz="2000" dirty="0">
                <a:latin typeface="Times New Roman" pitchFamily="18" charset="0"/>
                <a:ea typeface="Times New Roman" pitchFamily="18" charset="0"/>
                <a:cs typeface="Times New Roman" pitchFamily="18" charset="0"/>
              </a:rPr>
              <a:t>If r=0 indicates that zero correlation or no correlation between the two variables.</a:t>
            </a:r>
            <a:endParaRPr lang="en-US" sz="32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xmlns="" id="{E301ADBF-CF7D-70D9-A536-E48347E56F50}"/>
              </a:ext>
            </a:extLst>
          </p:cNvPr>
          <p:cNvPicPr>
            <a:picLocks noChangeAspect="1" noChangeArrowheads="1"/>
          </p:cNvPicPr>
          <p:nvPr/>
        </p:nvPicPr>
        <p:blipFill>
          <a:blip r:embed="rId2"/>
          <a:srcRect/>
          <a:stretch>
            <a:fillRect/>
          </a:stretch>
        </p:blipFill>
        <p:spPr bwMode="auto">
          <a:xfrm>
            <a:off x="6781252" y="1568422"/>
            <a:ext cx="4195250" cy="1472418"/>
          </a:xfrm>
          <a:prstGeom prst="rect">
            <a:avLst/>
          </a:prstGeom>
          <a:noFill/>
          <a:ln w="9525">
            <a:noFill/>
            <a:miter lim="800000"/>
            <a:headEnd/>
            <a:tailEnd/>
          </a:ln>
          <a:effectLst/>
        </p:spPr>
      </p:pic>
      <p:pic>
        <p:nvPicPr>
          <p:cNvPr id="7" name="Picture 7">
            <a:extLst>
              <a:ext uri="{FF2B5EF4-FFF2-40B4-BE49-F238E27FC236}">
                <a16:creationId xmlns:a16="http://schemas.microsoft.com/office/drawing/2014/main" xmlns="" id="{E212E5D9-A22E-87B8-AAC6-F188A12143C2}"/>
              </a:ext>
            </a:extLst>
          </p:cNvPr>
          <p:cNvPicPr>
            <a:picLocks noChangeAspect="1" noChangeArrowheads="1"/>
          </p:cNvPicPr>
          <p:nvPr/>
        </p:nvPicPr>
        <p:blipFill>
          <a:blip r:embed="rId3"/>
          <a:srcRect/>
          <a:stretch>
            <a:fillRect/>
          </a:stretch>
        </p:blipFill>
        <p:spPr bwMode="auto">
          <a:xfrm>
            <a:off x="6781252" y="4013672"/>
            <a:ext cx="4657725" cy="2019300"/>
          </a:xfrm>
          <a:prstGeom prst="rect">
            <a:avLst/>
          </a:prstGeom>
          <a:noFill/>
          <a:ln w="9525">
            <a:noFill/>
            <a:miter lim="800000"/>
            <a:headEnd/>
            <a:tailEnd/>
          </a:ln>
          <a:effectLst/>
        </p:spPr>
      </p:pic>
    </p:spTree>
    <p:extLst>
      <p:ext uri="{BB962C8B-B14F-4D97-AF65-F5344CB8AC3E}">
        <p14:creationId xmlns:p14="http://schemas.microsoft.com/office/powerpoint/2010/main" val="67791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3FC982ED-7614-8449-A999-F055343A21DA}"/>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3" name="Rounded Rectangle 17">
            <a:extLst>
              <a:ext uri="{FF2B5EF4-FFF2-40B4-BE49-F238E27FC236}">
                <a16:creationId xmlns:a16="http://schemas.microsoft.com/office/drawing/2014/main" xmlns="" id="{FE72F793-44A7-F83A-0CB2-213458479027}"/>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Scatter Diagram method</a:t>
            </a:r>
          </a:p>
        </p:txBody>
      </p:sp>
      <p:sp>
        <p:nvSpPr>
          <p:cNvPr id="4" name="Rectangle 1">
            <a:extLst>
              <a:ext uri="{FF2B5EF4-FFF2-40B4-BE49-F238E27FC236}">
                <a16:creationId xmlns:a16="http://schemas.microsoft.com/office/drawing/2014/main" xmlns="" id="{456AD687-68DA-87F7-E4A6-3570B9A49C10}"/>
              </a:ext>
            </a:extLst>
          </p:cNvPr>
          <p:cNvSpPr>
            <a:spLocks noChangeArrowheads="1"/>
          </p:cNvSpPr>
          <p:nvPr/>
        </p:nvSpPr>
        <p:spPr bwMode="auto">
          <a:xfrm>
            <a:off x="246743" y="769257"/>
            <a:ext cx="11727543" cy="54784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How to use it: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Collect data</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Gather 50 to 100 paired samples of data that show a possible relationship.</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Draw the diagram</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Draw roughly equal horizontal and vertical axes of the diagram, creating a square plotting area.</a:t>
            </a:r>
            <a:r>
              <a:rPr kumimoji="0" lang="en-US" sz="2000"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Label the axes in convenient multiples (1, 2, 5, etc.) increasing on the horizontal axes from left to right and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the vertical axis from bottom to top. Label both axes.</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Plot the paired data</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Plot the data on the chart, using concentric circles to indicate repeated data</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Title and label the diagram</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Interpret the data</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Scatter diagrams will generally show one of six possible correlations</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between the variables:</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144966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70593FAB-D92B-8FD9-7B82-56D99EA8083E}"/>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3" name="Rounded Rectangle 17">
            <a:extLst>
              <a:ext uri="{FF2B5EF4-FFF2-40B4-BE49-F238E27FC236}">
                <a16:creationId xmlns:a16="http://schemas.microsoft.com/office/drawing/2014/main" xmlns="" id="{EFF39AE1-099E-4CE9-8FC6-5FDF28AD6E8A}"/>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Karlpearson’s correlation coefficient</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xmlns="" id="{883E57B2-8436-9093-4E0E-A1D0B4C6CF71}"/>
                  </a:ext>
                </a:extLst>
              </p:cNvPr>
              <p:cNvSpPr>
                <a:spLocks noChangeArrowheads="1"/>
              </p:cNvSpPr>
              <p:nvPr/>
            </p:nvSpPr>
            <p:spPr bwMode="auto">
              <a:xfrm>
                <a:off x="340626" y="499404"/>
                <a:ext cx="11684000" cy="53999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tab pos="1811338" algn="l"/>
                    <a:tab pos="2303463" algn="l"/>
                    <a:tab pos="2865438" algn="ctr"/>
                    <a:tab pos="3525838"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 the regression we have assumed that the independent regressor variable x is a physical or scientific variable but not a random variable. But in the applications of regression technique it is more realistic to assume that both X and Y are random variables and the measurements {(x</a:t>
                </a:r>
                <a:r>
                  <a:rPr kumimoji="0" lang="en-US" sz="2000" b="0" i="0" u="none" strike="noStrike" cap="none" normalizeH="0" baseline="-30000" dirty="0">
                    <a:ln>
                      <a:noFill/>
                    </a:ln>
                    <a:solidFill>
                      <a:schemeClr val="tx1"/>
                    </a:solidFill>
                    <a:effectLst/>
                    <a:latin typeface="Times New Roman" pitchFamily="18" charset="0"/>
                    <a:ea typeface="Times New Roman" pitchFamily="18" charset="0"/>
                    <a:cs typeface="Times New Roman" pitchFamily="18" charset="0"/>
                  </a:rPr>
                  <a:t>i</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y</a:t>
                </a:r>
                <a:r>
                  <a:rPr kumimoji="0" lang="en-US" sz="2000" b="0" i="0" u="none" strike="noStrike" cap="none" normalizeH="0" baseline="-30000" dirty="0" err="1">
                    <a:ln>
                      <a:noFill/>
                    </a:ln>
                    <a:solidFill>
                      <a:schemeClr val="tx1"/>
                    </a:solidFill>
                    <a:effectLst/>
                    <a:latin typeface="Times New Roman" pitchFamily="18" charset="0"/>
                    <a:ea typeface="Times New Roman" pitchFamily="18" charset="0"/>
                    <a:cs typeface="Times New Roman" pitchFamily="18" charset="0"/>
                  </a:rPr>
                  <a:t>i</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=1,2,..,n} are observations from a population having the density f(</a:t>
                </a:r>
                <a:r>
                  <a:rPr kumimoji="0" lang="en-US"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x,y</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1" fontAlgn="base" latinLnBrk="0" hangingPunct="1">
                  <a:lnSpc>
                    <a:spcPct val="150000"/>
                  </a:lnSpc>
                  <a:spcBef>
                    <a:spcPct val="0"/>
                  </a:spcBef>
                  <a:spcAft>
                    <a:spcPct val="0"/>
                  </a:spcAft>
                  <a:buClrTx/>
                  <a:buSzTx/>
                  <a:buFontTx/>
                  <a:buNone/>
                  <a:tabLst>
                    <a:tab pos="1811338" algn="l"/>
                    <a:tab pos="2303463" algn="l"/>
                    <a:tab pos="2865438" algn="ctr"/>
                    <a:tab pos="3525838"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 instance, </a:t>
                </a:r>
                <a:r>
                  <a:rPr kumimoji="0" lang="en-US" sz="2000" b="0" i="0" u="none" strike="noStrike" cap="none" normalizeH="0" baseline="0" dirty="0">
                    <a:ln>
                      <a:noFill/>
                    </a:ln>
                    <a:effectLst/>
                    <a:latin typeface="Times New Roman" pitchFamily="18" charset="0"/>
                    <a:ea typeface="Times New Roman" pitchFamily="18" charset="0"/>
                    <a:cs typeface="Times New Roman" pitchFamily="18" charset="0"/>
                  </a:rPr>
                  <a:t>if</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we studied the relationship between impurities in the air and incidence of a certain disease, input and output of wastewater treatment plant or the relationship between the textile strength and the hardness of aluminum between the textile strength and the hardness of aluminum. </a:t>
                </a:r>
              </a:p>
              <a:p>
                <a:pPr algn="just" fontAlgn="base">
                  <a:lnSpc>
                    <a:spcPct val="150000"/>
                  </a:lnSpc>
                  <a:spcBef>
                    <a:spcPct val="0"/>
                  </a:spcBef>
                  <a:spcAft>
                    <a:spcPct val="0"/>
                  </a:spcAft>
                  <a:tabLst>
                    <a:tab pos="1811338" algn="l"/>
                    <a:tab pos="2303463" algn="l"/>
                    <a:tab pos="2865438" algn="ctr"/>
                    <a:tab pos="3525838" algn="l"/>
                  </a:tabLst>
                </a:pPr>
                <a:r>
                  <a:rPr lang="en-US" sz="2000" b="1" dirty="0"/>
                  <a:t>Correlation coefficient for </a:t>
                </a:r>
                <a:r>
                  <a:rPr lang="en-US" sz="2000" b="1" dirty="0">
                    <a:latin typeface="Times New Roman" panose="02020603050405020304" pitchFamily="18" charset="0"/>
                    <a:cs typeface="Times New Roman" panose="02020603050405020304" pitchFamily="18" charset="0"/>
                  </a:rPr>
                  <a:t>ungrouped data: </a:t>
                </a:r>
                <a:r>
                  <a:rPr lang="en-US" sz="2000" dirty="0">
                    <a:latin typeface="Times New Roman" panose="02020603050405020304" pitchFamily="18" charset="0"/>
                    <a:cs typeface="Times New Roman" panose="02020603050405020304" pitchFamily="18" charset="0"/>
                  </a:rPr>
                  <a:t>The measure of linear association between two variables x and y is estimated by the sample correlation coefficient r, where</a:t>
                </a:r>
              </a:p>
              <a:p>
                <a:pPr algn="ctr" fontAlgn="base">
                  <a:spcBef>
                    <a:spcPct val="0"/>
                  </a:spcBef>
                  <a:spcAft>
                    <a:spcPct val="0"/>
                  </a:spcAft>
                  <a:tabLst>
                    <a:tab pos="1811338" algn="l"/>
                    <a:tab pos="2303463" algn="l"/>
                    <a:tab pos="2865438" algn="ctr"/>
                    <a:tab pos="3525838" algn="l"/>
                  </a:tabLst>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Times New Roman" pitchFamily="18" charset="0"/>
                        </a:rPr>
                        <m:t>r</m:t>
                      </m:r>
                      <m:r>
                        <a:rPr lang="en-US" sz="2000" b="0" i="0" smtClean="0">
                          <a:latin typeface="Cambria Math" panose="02040503050406030204" pitchFamily="18" charset="0"/>
                          <a:cs typeface="Times New Roman" pitchFamily="18" charset="0"/>
                        </a:rPr>
                        <m:t>=</m:t>
                      </m:r>
                      <m:f>
                        <m:fPr>
                          <m:ctrlPr>
                            <a:rPr lang="en-US" sz="2000" i="1" smtClean="0">
                              <a:latin typeface="Cambria Math" panose="02040503050406030204" pitchFamily="18" charset="0"/>
                              <a:cs typeface="Times New Roman" pitchFamily="18" charset="0"/>
                            </a:rPr>
                          </m:ctrlPr>
                        </m:fPr>
                        <m:num>
                          <m:r>
                            <m:rPr>
                              <m:sty m:val="p"/>
                            </m:rPr>
                            <a:rPr lang="en-US" sz="2000" b="0" i="0" smtClean="0">
                              <a:latin typeface="Cambria Math" panose="02040503050406030204" pitchFamily="18" charset="0"/>
                              <a:cs typeface="Times New Roman" pitchFamily="18" charset="0"/>
                            </a:rPr>
                            <m:t>Covariance</m:t>
                          </m:r>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x</m:t>
                          </m:r>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y</m:t>
                          </m:r>
                          <m:r>
                            <a:rPr lang="en-US" sz="2000" b="0" i="0" smtClean="0">
                              <a:latin typeface="Cambria Math" panose="02040503050406030204" pitchFamily="18" charset="0"/>
                              <a:cs typeface="Times New Roman" pitchFamily="18" charset="0"/>
                            </a:rPr>
                            <m:t>)</m:t>
                          </m:r>
                        </m:num>
                        <m:den>
                          <m:r>
                            <m:rPr>
                              <m:sty m:val="p"/>
                            </m:rPr>
                            <a:rPr lang="en-US" sz="2000" b="0" i="0" smtClean="0">
                              <a:latin typeface="Cambria Math" panose="02040503050406030204" pitchFamily="18" charset="0"/>
                              <a:cs typeface="Times New Roman" pitchFamily="18" charset="0"/>
                            </a:rPr>
                            <m:t>S</m:t>
                          </m:r>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D</m:t>
                          </m:r>
                          <m:d>
                            <m:dPr>
                              <m:ctrlPr>
                                <a:rPr lang="en-US" sz="2000" b="0" i="1" smtClean="0">
                                  <a:latin typeface="Cambria Math" panose="02040503050406030204" pitchFamily="18" charset="0"/>
                                  <a:cs typeface="Times New Roman" pitchFamily="18" charset="0"/>
                                </a:rPr>
                              </m:ctrlPr>
                            </m:dPr>
                            <m:e>
                              <m:r>
                                <m:rPr>
                                  <m:sty m:val="p"/>
                                </m:rPr>
                                <a:rPr lang="en-US" sz="2000" b="0" i="0" smtClean="0">
                                  <a:latin typeface="Cambria Math" panose="02040503050406030204" pitchFamily="18" charset="0"/>
                                  <a:cs typeface="Times New Roman" pitchFamily="18" charset="0"/>
                                </a:rPr>
                                <m:t>X</m:t>
                              </m:r>
                            </m:e>
                          </m:d>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S</m:t>
                          </m:r>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D</m:t>
                          </m:r>
                          <m:r>
                            <a:rPr lang="en-US" sz="2000" b="0" i="0" smtClean="0">
                              <a:latin typeface="Cambria Math" panose="02040503050406030204" pitchFamily="18" charset="0"/>
                              <a:cs typeface="Times New Roman" pitchFamily="18" charset="0"/>
                            </a:rPr>
                            <m:t>.(</m:t>
                          </m:r>
                          <m:r>
                            <m:rPr>
                              <m:sty m:val="p"/>
                            </m:rPr>
                            <a:rPr lang="en-US" sz="2000" b="0" i="0" smtClean="0">
                              <a:latin typeface="Cambria Math" panose="02040503050406030204" pitchFamily="18" charset="0"/>
                              <a:cs typeface="Times New Roman" pitchFamily="18" charset="0"/>
                            </a:rPr>
                            <m:t>y</m:t>
                          </m:r>
                          <m:r>
                            <a:rPr lang="en-US" sz="2000" b="0" i="0" smtClean="0">
                              <a:latin typeface="Cambria Math" panose="02040503050406030204" pitchFamily="18" charset="0"/>
                              <a:cs typeface="Times New Roman" pitchFamily="18" charset="0"/>
                            </a:rPr>
                            <m:t>)</m:t>
                          </m:r>
                        </m:den>
                      </m:f>
                    </m:oMath>
                  </m:oMathPara>
                </a14:m>
                <a:endParaRPr lang="en-US" sz="2000" dirty="0"/>
              </a:p>
              <a:p>
                <a:pPr fontAlgn="base">
                  <a:spcBef>
                    <a:spcPct val="0"/>
                  </a:spcBef>
                  <a:spcAft>
                    <a:spcPct val="0"/>
                  </a:spcAft>
                  <a:tabLst>
                    <a:tab pos="1811338" algn="l"/>
                    <a:tab pos="2303463" algn="l"/>
                    <a:tab pos="2865438" algn="ctr"/>
                    <a:tab pos="3525838" algn="l"/>
                  </a:tabLst>
                </a:pPr>
                <a:r>
                  <a:rPr lang="en-US" sz="1800" dirty="0">
                    <a:effectLst/>
                    <a:latin typeface="Times New Roman" panose="02020603050405020304" pitchFamily="18" charset="0"/>
                    <a:ea typeface="Times New Roman" panose="02020603050405020304" pitchFamily="18" charset="0"/>
                  </a:rPr>
                  <a:t>Covariance (</a:t>
                </a:r>
                <a:r>
                  <a:rPr lang="en-US" sz="1800" dirty="0" err="1">
                    <a:effectLst/>
                    <a:latin typeface="Times New Roman" panose="02020603050405020304" pitchFamily="18" charset="0"/>
                    <a:ea typeface="Times New Roman" panose="02020603050405020304" pitchFamily="18" charset="0"/>
                  </a:rPr>
                  <a:t>x,y</a:t>
                </a:r>
                <a:r>
                  <a:rPr lang="en-US" sz="180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cs typeface="Times New Roman" panose="02020603050405020304" pitchFamily="18" charset="0"/>
                          </a:rPr>
                        </m:ctrlPr>
                      </m:fPr>
                      <m:num>
                        <m:nary>
                          <m:naryPr>
                            <m:chr m:val="∑"/>
                            <m:limLoc m:val="undOvr"/>
                            <m:subHide m:val="on"/>
                            <m:supHide m:val="on"/>
                            <m:ctrlPr>
                              <a:rPr lang="en-IN" sz="1800" i="1">
                                <a:effectLst/>
                                <a:latin typeface="Cambria Math" panose="02040503050406030204" pitchFamily="18" charset="0"/>
                                <a:cs typeface="Times New Roman" panose="02020603050405020304" pitchFamily="18" charset="0"/>
                              </a:rPr>
                            </m:ctrlPr>
                          </m:naryPr>
                          <m:sub/>
                          <m:sup/>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xy</m:t>
                            </m:r>
                          </m:e>
                        </m:nary>
                      </m:num>
                      <m:den>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N</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i="1">
                            <a:effectLst/>
                            <a:latin typeface="Cambria Math" panose="02040503050406030204" pitchFamily="18" charset="0"/>
                            <a:cs typeface="Times New Roman" panose="02020603050405020304" pitchFamily="18" charset="0"/>
                          </a:rPr>
                        </m:ctrlPr>
                      </m:dPr>
                      <m:e>
                        <m:f>
                          <m:fPr>
                            <m:ctrlPr>
                              <a:rPr lang="en-IN" sz="1800" i="1">
                                <a:effectLst/>
                                <a:latin typeface="Cambria Math" panose="02040503050406030204" pitchFamily="18" charset="0"/>
                                <a:cs typeface="Times New Roman" panose="02020603050405020304" pitchFamily="18" charset="0"/>
                              </a:rPr>
                            </m:ctrlPr>
                          </m:fPr>
                          <m:num>
                            <m:nary>
                              <m:naryPr>
                                <m:chr m:val="∑"/>
                                <m:limLoc m:val="undOvr"/>
                                <m:subHide m:val="on"/>
                                <m:supHide m:val="on"/>
                                <m:ctrlPr>
                                  <a:rPr lang="en-IN" sz="1800" i="1">
                                    <a:effectLst/>
                                    <a:latin typeface="Cambria Math" panose="02040503050406030204" pitchFamily="18" charset="0"/>
                                    <a:cs typeface="Times New Roman" panose="02020603050405020304" pitchFamily="18" charset="0"/>
                                  </a:rPr>
                                </m:ctrlPr>
                              </m:naryPr>
                              <m:sub/>
                              <m:sup/>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x</m:t>
                                </m:r>
                              </m:e>
                            </m:nary>
                          </m:num>
                          <m:den>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N</m:t>
                            </m:r>
                          </m:den>
                        </m:f>
                      </m:e>
                    </m:d>
                    <m:d>
                      <m:dPr>
                        <m:ctrlPr>
                          <a:rPr lang="en-IN" sz="1800" i="1">
                            <a:effectLst/>
                            <a:latin typeface="Cambria Math" panose="02040503050406030204" pitchFamily="18" charset="0"/>
                            <a:cs typeface="Times New Roman" panose="02020603050405020304" pitchFamily="18" charset="0"/>
                          </a:rPr>
                        </m:ctrlPr>
                      </m:dPr>
                      <m:e>
                        <m:f>
                          <m:fPr>
                            <m:ctrlPr>
                              <a:rPr lang="en-IN" sz="1800" i="1">
                                <a:effectLst/>
                                <a:latin typeface="Cambria Math" panose="02040503050406030204" pitchFamily="18" charset="0"/>
                                <a:cs typeface="Times New Roman" panose="02020603050405020304" pitchFamily="18" charset="0"/>
                              </a:rPr>
                            </m:ctrlPr>
                          </m:fPr>
                          <m:num>
                            <m:nary>
                              <m:naryPr>
                                <m:chr m:val="∑"/>
                                <m:limLoc m:val="undOvr"/>
                                <m:subHide m:val="on"/>
                                <m:supHide m:val="on"/>
                                <m:ctrlPr>
                                  <a:rPr lang="en-IN" sz="1800" i="1">
                                    <a:effectLst/>
                                    <a:latin typeface="Cambria Math" panose="02040503050406030204" pitchFamily="18" charset="0"/>
                                    <a:cs typeface="Times New Roman" panose="02020603050405020304" pitchFamily="18" charset="0"/>
                                  </a:rPr>
                                </m:ctrlPr>
                              </m:naryPr>
                              <m:sub/>
                              <m:sup/>
                              <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y</m:t>
                                </m:r>
                              </m:e>
                            </m:nary>
                          </m:num>
                          <m:den>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N</m:t>
                            </m:r>
                          </m:den>
                        </m:f>
                      </m:e>
                    </m:d>
                  </m:oMath>
                </a14:m>
                <a:r>
                  <a:rPr lang="en-US" sz="1800" dirty="0">
                    <a:effectLst/>
                    <a:latin typeface="Times New Roman" panose="02020603050405020304" pitchFamily="18" charset="0"/>
                    <a:ea typeface="Times New Roman" panose="02020603050405020304" pitchFamily="18" charset="0"/>
                  </a:rPr>
                  <a:t> , </a:t>
                </a:r>
                <a:r>
                  <a:rPr lang="en-US" dirty="0"/>
                  <a:t>Standard deviation of x (S.D. of x) = </a:t>
                </a:r>
                <a14:m>
                  <m:oMath xmlns:m="http://schemas.openxmlformats.org/officeDocument/2006/math">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m:rPr>
                                        <m:sty m:val="p"/>
                                      </m:rPr>
                                      <a:rPr lang="en-US">
                                        <a:latin typeface="Cambria Math" panose="02040503050406030204" pitchFamily="18" charset="0"/>
                                      </a:rPr>
                                      <m:t>x</m:t>
                                    </m:r>
                                  </m:e>
                                  <m:sup>
                                    <m:r>
                                      <a:rPr lang="en-US">
                                        <a:latin typeface="Cambria Math" panose="02040503050406030204" pitchFamily="18" charset="0"/>
                                      </a:rPr>
                                      <m:t>2</m:t>
                                    </m:r>
                                  </m:sup>
                                </m:sSup>
                              </m:e>
                            </m:nary>
                          </m:num>
                          <m:den>
                            <m:r>
                              <m:rPr>
                                <m:sty m:val="p"/>
                              </m:rPr>
                              <a:rPr lang="en-US">
                                <a:latin typeface="Cambria Math" panose="02040503050406030204" pitchFamily="18" charset="0"/>
                              </a:rPr>
                              <m:t>N</m:t>
                            </m:r>
                          </m:den>
                        </m:f>
                        <m:r>
                          <a:rPr lang="en-US"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r>
                                          <m:rPr>
                                            <m:sty m:val="p"/>
                                          </m:rPr>
                                          <a:rPr lang="en-US">
                                            <a:latin typeface="Cambria Math" panose="02040503050406030204" pitchFamily="18" charset="0"/>
                                          </a:rPr>
                                          <m:t>x</m:t>
                                        </m:r>
                                      </m:e>
                                    </m:nary>
                                  </m:num>
                                  <m:den>
                                    <m:r>
                                      <m:rPr>
                                        <m:sty m:val="p"/>
                                      </m:rPr>
                                      <a:rPr lang="en-US">
                                        <a:latin typeface="Cambria Math" panose="02040503050406030204" pitchFamily="18" charset="0"/>
                                      </a:rPr>
                                      <m:t>N</m:t>
                                    </m:r>
                                  </m:den>
                                </m:f>
                              </m:e>
                            </m:d>
                          </m:e>
                          <m:sup>
                            <m:r>
                              <a:rPr lang="en-US" i="1">
                                <a:latin typeface="Cambria Math" panose="02040503050406030204" pitchFamily="18" charset="0"/>
                              </a:rPr>
                              <m:t>2</m:t>
                            </m:r>
                          </m:sup>
                        </m:sSup>
                      </m:e>
                    </m:rad>
                  </m:oMath>
                </a14:m>
                <a:r>
                  <a:rPr lang="en-IN" sz="2000" dirty="0"/>
                  <a:t>, </a:t>
                </a:r>
              </a:p>
              <a:p>
                <a:pPr fontAlgn="base">
                  <a:spcBef>
                    <a:spcPct val="0"/>
                  </a:spcBef>
                  <a:spcAft>
                    <a:spcPct val="0"/>
                  </a:spcAft>
                  <a:tabLst>
                    <a:tab pos="1811338" algn="l"/>
                    <a:tab pos="2303463" algn="l"/>
                    <a:tab pos="2865438" algn="ctr"/>
                    <a:tab pos="3525838" algn="l"/>
                  </a:tabLst>
                </a:pPr>
                <a:r>
                  <a:rPr lang="en-US" dirty="0"/>
                  <a:t>Standard deviation of y (S. D. of y) =</a:t>
                </a:r>
                <a14:m>
                  <m:oMath xmlns:m="http://schemas.openxmlformats.org/officeDocument/2006/math">
                    <m:r>
                      <a:rPr lang="en-US" i="1">
                        <a:latin typeface="Cambria Math" panose="02040503050406030204" pitchFamily="18" charset="0"/>
                      </a:rPr>
                      <m:t> </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sSup>
                                  <m:sSupPr>
                                    <m:ctrlPr>
                                      <a:rPr lang="en-IN" i="1">
                                        <a:latin typeface="Cambria Math" panose="02040503050406030204" pitchFamily="18" charset="0"/>
                                      </a:rPr>
                                    </m:ctrlPr>
                                  </m:sSupPr>
                                  <m:e>
                                    <m:r>
                                      <m:rPr>
                                        <m:sty m:val="p"/>
                                      </m:rPr>
                                      <a:rPr lang="en-US">
                                        <a:latin typeface="Cambria Math" panose="02040503050406030204" pitchFamily="18" charset="0"/>
                                      </a:rPr>
                                      <m:t>y</m:t>
                                    </m:r>
                                  </m:e>
                                  <m:sup>
                                    <m:r>
                                      <a:rPr lang="en-US">
                                        <a:latin typeface="Cambria Math" panose="02040503050406030204" pitchFamily="18" charset="0"/>
                                      </a:rPr>
                                      <m:t>2</m:t>
                                    </m:r>
                                  </m:sup>
                                </m:sSup>
                              </m:e>
                            </m:nary>
                          </m:num>
                          <m:den>
                            <m:r>
                              <m:rPr>
                                <m:sty m:val="p"/>
                              </m:rPr>
                              <a:rPr lang="en-US">
                                <a:latin typeface="Cambria Math" panose="02040503050406030204" pitchFamily="18" charset="0"/>
                              </a:rPr>
                              <m:t>N</m:t>
                            </m:r>
                          </m:den>
                        </m:f>
                        <m:r>
                          <a:rPr lang="en-US" i="1">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nary>
                                      <m:naryPr>
                                        <m:chr m:val="∑"/>
                                        <m:limLoc m:val="undOvr"/>
                                        <m:subHide m:val="on"/>
                                        <m:supHide m:val="on"/>
                                        <m:ctrlPr>
                                          <a:rPr lang="en-IN" i="1">
                                            <a:latin typeface="Cambria Math" panose="02040503050406030204" pitchFamily="18" charset="0"/>
                                          </a:rPr>
                                        </m:ctrlPr>
                                      </m:naryPr>
                                      <m:sub/>
                                      <m:sup/>
                                      <m:e>
                                        <m:r>
                                          <m:rPr>
                                            <m:sty m:val="p"/>
                                          </m:rPr>
                                          <a:rPr lang="en-US">
                                            <a:latin typeface="Cambria Math" panose="02040503050406030204" pitchFamily="18" charset="0"/>
                                          </a:rPr>
                                          <m:t>y</m:t>
                                        </m:r>
                                      </m:e>
                                    </m:nary>
                                  </m:num>
                                  <m:den>
                                    <m:r>
                                      <m:rPr>
                                        <m:sty m:val="p"/>
                                      </m:rPr>
                                      <a:rPr lang="en-US">
                                        <a:latin typeface="Cambria Math" panose="02040503050406030204" pitchFamily="18" charset="0"/>
                                      </a:rPr>
                                      <m:t>N</m:t>
                                    </m:r>
                                  </m:den>
                                </m:f>
                              </m:e>
                            </m:d>
                          </m:e>
                          <m:sup>
                            <m:r>
                              <a:rPr lang="en-US" i="1">
                                <a:latin typeface="Cambria Math" panose="02040503050406030204" pitchFamily="18" charset="0"/>
                              </a:rPr>
                              <m:t>2</m:t>
                            </m:r>
                          </m:sup>
                        </m:sSup>
                      </m:e>
                    </m:rad>
                  </m:oMath>
                </a14:m>
                <a:endParaRPr lang="en-IN" sz="2000" dirty="0"/>
              </a:p>
            </p:txBody>
          </p:sp>
        </mc:Choice>
        <mc:Fallback xmlns="">
          <p:sp>
            <p:nvSpPr>
              <p:cNvPr id="4" name="Rectangle 1">
                <a:extLst>
                  <a:ext uri="{FF2B5EF4-FFF2-40B4-BE49-F238E27FC236}">
                    <a16:creationId xmlns:a16="http://schemas.microsoft.com/office/drawing/2014/main" id="{883E57B2-8436-9093-4E0E-A1D0B4C6CF71}"/>
                  </a:ext>
                </a:extLst>
              </p:cNvPr>
              <p:cNvSpPr>
                <a:spLocks noRot="1" noChangeAspect="1" noMove="1" noResize="1" noEditPoints="1" noAdjustHandles="1" noChangeArrowheads="1" noChangeShapeType="1" noTextEdit="1"/>
              </p:cNvSpPr>
              <p:nvPr/>
            </p:nvSpPr>
            <p:spPr bwMode="auto">
              <a:xfrm>
                <a:off x="340626" y="499404"/>
                <a:ext cx="11684000" cy="5399940"/>
              </a:xfrm>
              <a:prstGeom prst="rect">
                <a:avLst/>
              </a:prstGeom>
              <a:blipFill>
                <a:blip r:embed="rId2"/>
                <a:stretch>
                  <a:fillRect l="-574" t="-113" r="-469"/>
                </a:stretch>
              </a:blipFill>
              <a:ln w="9525">
                <a:noFill/>
                <a:miter lim="800000"/>
                <a:headEnd/>
                <a:tailEnd/>
              </a:ln>
              <a:effectLst/>
            </p:spPr>
            <p:txBody>
              <a:bodyPr/>
              <a:lstStyle/>
              <a:p>
                <a:r>
                  <a:rPr lang="en-IN">
                    <a:noFill/>
                  </a:rPr>
                  <a:t> </a:t>
                </a:r>
              </a:p>
            </p:txBody>
          </p:sp>
        </mc:Fallback>
      </mc:AlternateContent>
    </p:spTree>
    <p:extLst>
      <p:ext uri="{BB962C8B-B14F-4D97-AF65-F5344CB8AC3E}">
        <p14:creationId xmlns:p14="http://schemas.microsoft.com/office/powerpoint/2010/main" val="4783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E612401D-BA53-4595-3D04-F1C626F5F446}"/>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3" name="Rounded Rectangle 17">
            <a:extLst>
              <a:ext uri="{FF2B5EF4-FFF2-40B4-BE49-F238E27FC236}">
                <a16:creationId xmlns:a16="http://schemas.microsoft.com/office/drawing/2014/main" xmlns="" id="{6708688E-E83F-828C-D398-1EB71E09B7A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Karlpearson’s correlation coefficient</a:t>
            </a:r>
          </a:p>
        </p:txBody>
      </p:sp>
      <p:pic>
        <p:nvPicPr>
          <p:cNvPr id="4" name="Picture 6">
            <a:extLst>
              <a:ext uri="{FF2B5EF4-FFF2-40B4-BE49-F238E27FC236}">
                <a16:creationId xmlns:a16="http://schemas.microsoft.com/office/drawing/2014/main" xmlns="" id="{D97DB172-BC2E-AF08-A445-E82A406672D7}"/>
              </a:ext>
            </a:extLst>
          </p:cNvPr>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121964" y="739368"/>
            <a:ext cx="3727645" cy="891336"/>
          </a:xfrm>
          <a:prstGeom prst="rect">
            <a:avLst/>
          </a:prstGeom>
          <a:noFill/>
        </p:spPr>
      </p:pic>
      <p:sp>
        <p:nvSpPr>
          <p:cNvPr id="5" name="TextBox 4">
            <a:extLst>
              <a:ext uri="{FF2B5EF4-FFF2-40B4-BE49-F238E27FC236}">
                <a16:creationId xmlns:a16="http://schemas.microsoft.com/office/drawing/2014/main" xmlns="" id="{373F532E-DF8F-0EAD-1D97-4FC1AD8FBA39}"/>
              </a:ext>
            </a:extLst>
          </p:cNvPr>
          <p:cNvSpPr txBox="1"/>
          <p:nvPr/>
        </p:nvSpPr>
        <p:spPr>
          <a:xfrm>
            <a:off x="403797" y="1458944"/>
            <a:ext cx="6097712" cy="463397"/>
          </a:xfrm>
          <a:prstGeom prst="rect">
            <a:avLst/>
          </a:prstGeom>
          <a:noFill/>
        </p:spPr>
        <p:txBody>
          <a:bodyPr wrap="square">
            <a:spAutoFit/>
          </a:bodyPr>
          <a:lstStyle/>
          <a:p>
            <a:pPr>
              <a:lnSpc>
                <a:spcPct val="150000"/>
              </a:lnSpc>
              <a:spcAft>
                <a:spcPts val="1000"/>
              </a:spcAft>
              <a:tabLst>
                <a:tab pos="1811020" algn="l"/>
                <a:tab pos="2303780" algn="l"/>
                <a:tab pos="2865755" algn="ctr"/>
                <a:tab pos="352552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is called the Pearson product-moment correlation coefficient.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79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96</TotalTime>
  <Words>1428</Words>
  <Application>Microsoft Office PowerPoint</Application>
  <PresentationFormat>Widescreen</PresentationFormat>
  <Paragraphs>210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BioRhyme ExtraBold</vt:lpstr>
      <vt:lpstr>Calibri</vt:lpstr>
      <vt:lpstr>Cambria Math</vt:lpstr>
      <vt:lpstr>Gill Sans MT</vt:lpstr>
      <vt:lpstr>Poppins</vt:lpstr>
      <vt:lpstr>Times New Roman</vt:lpstr>
      <vt:lpstr>Wingdings</vt:lpstr>
      <vt:lpstr>Gallery</vt:lpstr>
      <vt:lpstr>Department of CSE 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PC8</dc:creator>
  <cp:lastModifiedBy>DELL</cp:lastModifiedBy>
  <cp:revision>8</cp:revision>
  <dcterms:created xsi:type="dcterms:W3CDTF">2023-05-02T05:08:37Z</dcterms:created>
  <dcterms:modified xsi:type="dcterms:W3CDTF">2023-12-01T04:30:37Z</dcterms:modified>
</cp:coreProperties>
</file>