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8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CDB74D4-5E76-4C47-E7AA-61E2C648C8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C962EDA-0A3B-5C3A-C8DF-7672C339CF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D750-AD1D-4C03-A026-1768137CC901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EC80489-5F61-FA08-A147-AE43BE9C49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2D387C-1469-6716-E148-98BDCB6976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566E6-FD90-4AE7-9488-620D46A96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39155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6BB4A-8EA9-40D4-95BF-21E04B247614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DDA1-7BB7-447A-97DE-AE5425C8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078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98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6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4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52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4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8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7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6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8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3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77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CBABCCC1-BF11-4F37-963E-1BCD5B23FD72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xmlns="" id="{D33DD7EC-6054-A5D7-0F93-3916702EC90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B6D7A70-9470-38A5-6785-933F5C0892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/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xmlns="" id="{A51BE3ED-273E-B0A1-FC3A-EE01E1A92D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/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8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poken-tutorial.org/watch/R/Introduction+to+basics+of+R/English/Methods%20of%20studying%20correlation%203" TargetMode="External"/><Relationship Id="rId2" Type="http://schemas.openxmlformats.org/officeDocument/2006/relationships/hyperlink" Target="https://www.statisticshowto.com/probability-and-statistics/correlation-coefficient-formula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hyperlink" Target="https://nptel.ac.in/courses/105105150/24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75;p16">
            <a:extLst>
              <a:ext uri="{FF2B5EF4-FFF2-40B4-BE49-F238E27FC236}">
                <a16:creationId xmlns:a16="http://schemas.microsoft.com/office/drawing/2014/main" xmlns="" id="{EAE5284B-6592-6439-A9E3-FB4C11736330}"/>
              </a:ext>
            </a:extLst>
          </p:cNvPr>
          <p:cNvSpPr txBox="1"/>
          <p:nvPr/>
        </p:nvSpPr>
        <p:spPr>
          <a:xfrm>
            <a:off x="3521611" y="772055"/>
            <a:ext cx="4595447" cy="707846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cs typeface="Poppins" pitchFamily="2" charset="77"/>
              </a:rPr>
              <a:t>Department of CSE</a:t>
            </a:r>
          </a:p>
        </p:txBody>
      </p:sp>
      <p:sp>
        <p:nvSpPr>
          <p:cNvPr id="6" name="Google Shape;502;p17">
            <a:extLst>
              <a:ext uri="{FF2B5EF4-FFF2-40B4-BE49-F238E27FC236}">
                <a16:creationId xmlns:a16="http://schemas.microsoft.com/office/drawing/2014/main" xmlns="" id="{7E5D9586-2596-AFDE-C6CD-EB9D46EF6105}"/>
              </a:ext>
            </a:extLst>
          </p:cNvPr>
          <p:cNvSpPr/>
          <p:nvPr/>
        </p:nvSpPr>
        <p:spPr>
          <a:xfrm>
            <a:off x="8725341" y="5390753"/>
            <a:ext cx="2235116" cy="453054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ea typeface="Calibri"/>
                <a:cs typeface="Poppins" panose="00000500000000000000" pitchFamily="2" charset="0"/>
                <a:sym typeface="Calibri"/>
              </a:rPr>
              <a:t>Session - 13</a:t>
            </a:r>
            <a:endParaRPr sz="2400" dirty="0">
              <a:solidFill>
                <a:schemeClr val="lt1"/>
              </a:solidFill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2" name="Google Shape;476;p16">
            <a:extLst>
              <a:ext uri="{FF2B5EF4-FFF2-40B4-BE49-F238E27FC236}">
                <a16:creationId xmlns:a16="http://schemas.microsoft.com/office/drawing/2014/main" xmlns="" id="{35479337-BA54-1523-8CAB-6D28DF3628B5}"/>
              </a:ext>
            </a:extLst>
          </p:cNvPr>
          <p:cNvSpPr txBox="1"/>
          <p:nvPr/>
        </p:nvSpPr>
        <p:spPr>
          <a:xfrm>
            <a:off x="1490796" y="2466916"/>
            <a:ext cx="9469661" cy="180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Probability statistics and queuing theory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22MT2005</a:t>
            </a:r>
            <a:endParaRPr lang="en-US" sz="2000" b="1" dirty="0">
              <a:solidFill>
                <a:schemeClr val="bg1">
                  <a:lumMod val="50000"/>
                </a:schemeClr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ea typeface="BioRhyme ExtraBold"/>
                <a:cs typeface="Poppins" panose="00000500000000000000" pitchFamily="2" charset="0"/>
                <a:sym typeface="BioRhyme ExtraBold"/>
              </a:rPr>
              <a:t>Topic: </a:t>
            </a:r>
          </a:p>
          <a:p>
            <a:pPr marL="1270" algn="ctr">
              <a:lnSpc>
                <a:spcPct val="100000"/>
              </a:lnSpc>
            </a:pPr>
            <a:r>
              <a:rPr lang="en-IN" sz="35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SPEARMAN’S</a:t>
            </a:r>
            <a:r>
              <a:rPr lang="en-IN" sz="3500" b="1" spc="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IN" sz="35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RANK</a:t>
            </a:r>
            <a:r>
              <a:rPr lang="en-IN" sz="35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IN" sz="35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CORRELATION</a:t>
            </a:r>
            <a:endParaRPr lang="en-IN" sz="3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3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7"/>
          <p:cNvGrpSpPr/>
          <p:nvPr/>
        </p:nvGrpSpPr>
        <p:grpSpPr>
          <a:xfrm>
            <a:off x="301752" y="614197"/>
            <a:ext cx="10746105" cy="1096010"/>
            <a:chOff x="301752" y="614197"/>
            <a:chExt cx="10746105" cy="109601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1752" y="614197"/>
              <a:ext cx="10745724" cy="109560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95884" y="813815"/>
              <a:ext cx="10171430" cy="710565"/>
            </a:xfrm>
            <a:custGeom>
              <a:avLst/>
              <a:gdLst/>
              <a:ahLst/>
              <a:cxnLst/>
              <a:rect l="l" t="t" r="r" b="b"/>
              <a:pathLst>
                <a:path w="10171430" h="710565">
                  <a:moveTo>
                    <a:pt x="9918319" y="0"/>
                  </a:moveTo>
                  <a:lnTo>
                    <a:pt x="252907" y="0"/>
                  </a:lnTo>
                  <a:lnTo>
                    <a:pt x="207447" y="4076"/>
                  </a:lnTo>
                  <a:lnTo>
                    <a:pt x="164661" y="15828"/>
                  </a:lnTo>
                  <a:lnTo>
                    <a:pt x="125261" y="34539"/>
                  </a:lnTo>
                  <a:lnTo>
                    <a:pt x="89963" y="59493"/>
                  </a:lnTo>
                  <a:lnTo>
                    <a:pt x="59481" y="89975"/>
                  </a:lnTo>
                  <a:lnTo>
                    <a:pt x="34529" y="125269"/>
                  </a:lnTo>
                  <a:lnTo>
                    <a:pt x="15822" y="164657"/>
                  </a:lnTo>
                  <a:lnTo>
                    <a:pt x="4074" y="207425"/>
                  </a:lnTo>
                  <a:lnTo>
                    <a:pt x="0" y="252857"/>
                  </a:lnTo>
                  <a:lnTo>
                    <a:pt x="0" y="457326"/>
                  </a:lnTo>
                  <a:lnTo>
                    <a:pt x="4074" y="502758"/>
                  </a:lnTo>
                  <a:lnTo>
                    <a:pt x="15822" y="545526"/>
                  </a:lnTo>
                  <a:lnTo>
                    <a:pt x="34529" y="584914"/>
                  </a:lnTo>
                  <a:lnTo>
                    <a:pt x="59481" y="620208"/>
                  </a:lnTo>
                  <a:lnTo>
                    <a:pt x="89963" y="650690"/>
                  </a:lnTo>
                  <a:lnTo>
                    <a:pt x="125261" y="675644"/>
                  </a:lnTo>
                  <a:lnTo>
                    <a:pt x="164661" y="694355"/>
                  </a:lnTo>
                  <a:lnTo>
                    <a:pt x="207447" y="706107"/>
                  </a:lnTo>
                  <a:lnTo>
                    <a:pt x="252907" y="710184"/>
                  </a:lnTo>
                  <a:lnTo>
                    <a:pt x="9918319" y="710184"/>
                  </a:lnTo>
                  <a:lnTo>
                    <a:pt x="9963750" y="706107"/>
                  </a:lnTo>
                  <a:lnTo>
                    <a:pt x="10006518" y="694355"/>
                  </a:lnTo>
                  <a:lnTo>
                    <a:pt x="10045906" y="675644"/>
                  </a:lnTo>
                  <a:lnTo>
                    <a:pt x="10081200" y="650690"/>
                  </a:lnTo>
                  <a:lnTo>
                    <a:pt x="10111682" y="620208"/>
                  </a:lnTo>
                  <a:lnTo>
                    <a:pt x="10136636" y="584914"/>
                  </a:lnTo>
                  <a:lnTo>
                    <a:pt x="10155347" y="545526"/>
                  </a:lnTo>
                  <a:lnTo>
                    <a:pt x="10167099" y="502758"/>
                  </a:lnTo>
                  <a:lnTo>
                    <a:pt x="10171176" y="457326"/>
                  </a:lnTo>
                  <a:lnTo>
                    <a:pt x="10171176" y="252857"/>
                  </a:lnTo>
                  <a:lnTo>
                    <a:pt x="10167099" y="207425"/>
                  </a:lnTo>
                  <a:lnTo>
                    <a:pt x="10155347" y="164657"/>
                  </a:lnTo>
                  <a:lnTo>
                    <a:pt x="10136636" y="125269"/>
                  </a:lnTo>
                  <a:lnTo>
                    <a:pt x="10111682" y="89975"/>
                  </a:lnTo>
                  <a:lnTo>
                    <a:pt x="10081200" y="59493"/>
                  </a:lnTo>
                  <a:lnTo>
                    <a:pt x="10045906" y="34539"/>
                  </a:lnTo>
                  <a:lnTo>
                    <a:pt x="10006518" y="15828"/>
                  </a:lnTo>
                  <a:lnTo>
                    <a:pt x="9963750" y="4076"/>
                  </a:lnTo>
                  <a:lnTo>
                    <a:pt x="9918319" y="0"/>
                  </a:lnTo>
                  <a:close/>
                </a:path>
              </a:pathLst>
            </a:custGeom>
            <a:solidFill>
              <a:srgbClr val="E847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22680" y="866978"/>
            <a:ext cx="31584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ρ</a:t>
            </a:r>
            <a:r>
              <a:rPr sz="1800" spc="-7" baseline="-20833" dirty="0">
                <a:latin typeface="Calibri"/>
                <a:cs typeface="Calibri"/>
              </a:rPr>
              <a:t>xy</a:t>
            </a:r>
            <a:r>
              <a:rPr sz="1800" spc="-5" dirty="0">
                <a:latin typeface="Calibri"/>
                <a:cs typeface="Calibri"/>
              </a:rPr>
              <a:t>=0,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y</a:t>
            </a:r>
            <a:r>
              <a:rPr sz="1800" spc="-10" dirty="0">
                <a:latin typeface="Calibri"/>
                <a:cs typeface="Calibri"/>
              </a:rPr>
              <a:t> are: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45236" y="1601724"/>
            <a:ext cx="5427345" cy="1754505"/>
            <a:chOff x="745236" y="1601724"/>
            <a:chExt cx="5427345" cy="175450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236" y="1601724"/>
              <a:ext cx="5426964" cy="174802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4672" y="1729740"/>
              <a:ext cx="2371343" cy="162610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1144" y="1627632"/>
              <a:ext cx="5324856" cy="164591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930960" y="1678076"/>
            <a:ext cx="2059305" cy="148907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60"/>
              </a:spcBef>
              <a:buAutoNum type="alphaLcParenBoth"/>
              <a:tabLst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Linearly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related</a:t>
            </a:r>
            <a:endParaRPr sz="16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960"/>
              </a:spcBef>
              <a:buAutoNum type="alphaLcParenBoth"/>
              <a:tabLst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Independent</a:t>
            </a:r>
            <a:endParaRPr sz="16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960"/>
              </a:spcBef>
              <a:buAutoNum type="alphaLcParenBoth"/>
              <a:tabLst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Not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linearly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related</a:t>
            </a:r>
            <a:endParaRPr sz="16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960"/>
              </a:spcBef>
              <a:buAutoNum type="alphaLcParenBoth"/>
              <a:tabLst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None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the above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07911" y="3299447"/>
            <a:ext cx="10747375" cy="1096010"/>
            <a:chOff x="385572" y="3384829"/>
            <a:chExt cx="10747375" cy="109601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5572" y="3384829"/>
              <a:ext cx="10747248" cy="109560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79704" y="3584448"/>
              <a:ext cx="10172700" cy="710565"/>
            </a:xfrm>
            <a:custGeom>
              <a:avLst/>
              <a:gdLst/>
              <a:ahLst/>
              <a:cxnLst/>
              <a:rect l="l" t="t" r="r" b="b"/>
              <a:pathLst>
                <a:path w="10172700" h="710564">
                  <a:moveTo>
                    <a:pt x="9919843" y="0"/>
                  </a:moveTo>
                  <a:lnTo>
                    <a:pt x="252920" y="0"/>
                  </a:lnTo>
                  <a:lnTo>
                    <a:pt x="207456" y="4076"/>
                  </a:lnTo>
                  <a:lnTo>
                    <a:pt x="164667" y="15828"/>
                  </a:lnTo>
                  <a:lnTo>
                    <a:pt x="125265" y="34539"/>
                  </a:lnTo>
                  <a:lnTo>
                    <a:pt x="89965" y="59493"/>
                  </a:lnTo>
                  <a:lnTo>
                    <a:pt x="59482" y="89975"/>
                  </a:lnTo>
                  <a:lnTo>
                    <a:pt x="34530" y="125269"/>
                  </a:lnTo>
                  <a:lnTo>
                    <a:pt x="15822" y="164657"/>
                  </a:lnTo>
                  <a:lnTo>
                    <a:pt x="4074" y="207425"/>
                  </a:lnTo>
                  <a:lnTo>
                    <a:pt x="0" y="252856"/>
                  </a:lnTo>
                  <a:lnTo>
                    <a:pt x="0" y="457326"/>
                  </a:lnTo>
                  <a:lnTo>
                    <a:pt x="4074" y="502758"/>
                  </a:lnTo>
                  <a:lnTo>
                    <a:pt x="15822" y="545526"/>
                  </a:lnTo>
                  <a:lnTo>
                    <a:pt x="34530" y="584914"/>
                  </a:lnTo>
                  <a:lnTo>
                    <a:pt x="59482" y="620208"/>
                  </a:lnTo>
                  <a:lnTo>
                    <a:pt x="89965" y="650690"/>
                  </a:lnTo>
                  <a:lnTo>
                    <a:pt x="125265" y="675644"/>
                  </a:lnTo>
                  <a:lnTo>
                    <a:pt x="164667" y="694355"/>
                  </a:lnTo>
                  <a:lnTo>
                    <a:pt x="207456" y="706107"/>
                  </a:lnTo>
                  <a:lnTo>
                    <a:pt x="252920" y="710183"/>
                  </a:lnTo>
                  <a:lnTo>
                    <a:pt x="9919843" y="710183"/>
                  </a:lnTo>
                  <a:lnTo>
                    <a:pt x="9965274" y="706107"/>
                  </a:lnTo>
                  <a:lnTo>
                    <a:pt x="10008042" y="694355"/>
                  </a:lnTo>
                  <a:lnTo>
                    <a:pt x="10047430" y="675644"/>
                  </a:lnTo>
                  <a:lnTo>
                    <a:pt x="10082724" y="650690"/>
                  </a:lnTo>
                  <a:lnTo>
                    <a:pt x="10113206" y="620208"/>
                  </a:lnTo>
                  <a:lnTo>
                    <a:pt x="10138160" y="584914"/>
                  </a:lnTo>
                  <a:lnTo>
                    <a:pt x="10156871" y="545526"/>
                  </a:lnTo>
                  <a:lnTo>
                    <a:pt x="10168623" y="502758"/>
                  </a:lnTo>
                  <a:lnTo>
                    <a:pt x="10172700" y="457326"/>
                  </a:lnTo>
                  <a:lnTo>
                    <a:pt x="10172700" y="252856"/>
                  </a:lnTo>
                  <a:lnTo>
                    <a:pt x="10168623" y="207425"/>
                  </a:lnTo>
                  <a:lnTo>
                    <a:pt x="10156871" y="164657"/>
                  </a:lnTo>
                  <a:lnTo>
                    <a:pt x="10138160" y="125269"/>
                  </a:lnTo>
                  <a:lnTo>
                    <a:pt x="10113206" y="89975"/>
                  </a:lnTo>
                  <a:lnTo>
                    <a:pt x="10082724" y="59493"/>
                  </a:lnTo>
                  <a:lnTo>
                    <a:pt x="10047430" y="34539"/>
                  </a:lnTo>
                  <a:lnTo>
                    <a:pt x="10008042" y="15828"/>
                  </a:lnTo>
                  <a:lnTo>
                    <a:pt x="9965274" y="4076"/>
                  </a:lnTo>
                  <a:lnTo>
                    <a:pt x="9919843" y="0"/>
                  </a:lnTo>
                  <a:close/>
                </a:path>
              </a:pathLst>
            </a:custGeom>
            <a:solidFill>
              <a:srgbClr val="E847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07719" y="3775659"/>
            <a:ext cx="49098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-5" dirty="0">
                <a:latin typeface="Calibri"/>
                <a:cs typeface="Calibri"/>
              </a:rPr>
              <a:t> ρ</a:t>
            </a:r>
            <a:r>
              <a:rPr sz="1800" spc="-7" baseline="-20833" dirty="0">
                <a:latin typeface="Calibri"/>
                <a:cs typeface="Calibri"/>
              </a:rPr>
              <a:t>xy</a:t>
            </a:r>
            <a:r>
              <a:rPr sz="1800" spc="-5" dirty="0">
                <a:latin typeface="Calibri"/>
                <a:cs typeface="Calibri"/>
              </a:rPr>
              <a:t>=-1,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 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 is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type: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58323" y="4308072"/>
            <a:ext cx="5748528" cy="2028226"/>
            <a:chOff x="653795" y="4684788"/>
            <a:chExt cx="5748528" cy="1866887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3795" y="4684788"/>
              <a:ext cx="5748528" cy="174802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5799" y="4727448"/>
              <a:ext cx="5036820" cy="182422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9703" y="4710684"/>
              <a:ext cx="5646420" cy="153266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839520" y="4277210"/>
            <a:ext cx="4680585" cy="1941088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0"/>
              </a:spcBef>
              <a:buAutoNum type="alphaLcParenBoth"/>
              <a:tabLst>
                <a:tab pos="35560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when Y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increases,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also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increases…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AutoNum type="alphaLcParenBoth"/>
              <a:tabLst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When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decreases,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decreases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AutoNum type="alphaLcParenBoth"/>
              <a:tabLst>
                <a:tab pos="35560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equal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–Y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AutoNum type="alphaLcParenBoth"/>
              <a:tabLst>
                <a:tab pos="35560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increases,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proportionately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decreases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  <p:grpSp>
        <p:nvGrpSpPr>
          <p:cNvPr id="29" name="object 5">
            <a:extLst>
              <a:ext uri="{FF2B5EF4-FFF2-40B4-BE49-F238E27FC236}">
                <a16:creationId xmlns:a16="http://schemas.microsoft.com/office/drawing/2014/main" xmlns="" id="{A44D32B3-4258-17F6-C43D-362306E5554B}"/>
              </a:ext>
            </a:extLst>
          </p:cNvPr>
          <p:cNvGrpSpPr/>
          <p:nvPr/>
        </p:nvGrpSpPr>
        <p:grpSpPr>
          <a:xfrm>
            <a:off x="3364991" y="0"/>
            <a:ext cx="6295844" cy="742315"/>
            <a:chOff x="3364991" y="0"/>
            <a:chExt cx="5512435" cy="742315"/>
          </a:xfrm>
        </p:grpSpPr>
        <p:pic>
          <p:nvPicPr>
            <p:cNvPr id="30" name="object 6">
              <a:extLst>
                <a:ext uri="{FF2B5EF4-FFF2-40B4-BE49-F238E27FC236}">
                  <a16:creationId xmlns:a16="http://schemas.microsoft.com/office/drawing/2014/main" xmlns="" id="{5A3DBBA8-920F-669B-BD4E-6D41648A4C4D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64991" y="68567"/>
              <a:ext cx="5512308" cy="515124"/>
            </a:xfrm>
            <a:prstGeom prst="rect">
              <a:avLst/>
            </a:prstGeom>
          </p:spPr>
        </p:pic>
        <p:pic>
          <p:nvPicPr>
            <p:cNvPr id="31" name="object 7">
              <a:extLst>
                <a:ext uri="{FF2B5EF4-FFF2-40B4-BE49-F238E27FC236}">
                  <a16:creationId xmlns:a16="http://schemas.microsoft.com/office/drawing/2014/main" xmlns="" id="{A969F10C-AF3C-D55B-6273-8A6313E35765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83735" y="0"/>
              <a:ext cx="4271771" cy="742188"/>
            </a:xfrm>
            <a:prstGeom prst="rect">
              <a:avLst/>
            </a:prstGeom>
          </p:spPr>
        </p:pic>
        <p:sp>
          <p:nvSpPr>
            <p:cNvPr id="32" name="object 8">
              <a:extLst>
                <a:ext uri="{FF2B5EF4-FFF2-40B4-BE49-F238E27FC236}">
                  <a16:creationId xmlns:a16="http://schemas.microsoft.com/office/drawing/2014/main" xmlns="" id="{088D2961-02E4-2BA7-5C78-1566C5793007}"/>
                </a:ext>
              </a:extLst>
            </p:cNvPr>
            <p:cNvSpPr/>
            <p:nvPr/>
          </p:nvSpPr>
          <p:spPr>
            <a:xfrm>
              <a:off x="3390899" y="94488"/>
              <a:ext cx="5410200" cy="413384"/>
            </a:xfrm>
            <a:custGeom>
              <a:avLst/>
              <a:gdLst/>
              <a:ahLst/>
              <a:cxnLst/>
              <a:rect l="l" t="t" r="r" b="b"/>
              <a:pathLst>
                <a:path w="5410200" h="413384">
                  <a:moveTo>
                    <a:pt x="5341366" y="0"/>
                  </a:moveTo>
                  <a:lnTo>
                    <a:pt x="68834" y="0"/>
                  </a:lnTo>
                  <a:lnTo>
                    <a:pt x="42058" y="5415"/>
                  </a:lnTo>
                  <a:lnTo>
                    <a:pt x="20177" y="20177"/>
                  </a:lnTo>
                  <a:lnTo>
                    <a:pt x="5415" y="42058"/>
                  </a:lnTo>
                  <a:lnTo>
                    <a:pt x="0" y="68833"/>
                  </a:lnTo>
                  <a:lnTo>
                    <a:pt x="0" y="344169"/>
                  </a:lnTo>
                  <a:lnTo>
                    <a:pt x="5415" y="370945"/>
                  </a:lnTo>
                  <a:lnTo>
                    <a:pt x="20177" y="392826"/>
                  </a:lnTo>
                  <a:lnTo>
                    <a:pt x="42058" y="407588"/>
                  </a:lnTo>
                  <a:lnTo>
                    <a:pt x="68834" y="413003"/>
                  </a:lnTo>
                  <a:lnTo>
                    <a:pt x="5341366" y="413003"/>
                  </a:lnTo>
                  <a:lnTo>
                    <a:pt x="5368141" y="407588"/>
                  </a:lnTo>
                  <a:lnTo>
                    <a:pt x="5390022" y="392826"/>
                  </a:lnTo>
                  <a:lnTo>
                    <a:pt x="5404784" y="370945"/>
                  </a:lnTo>
                  <a:lnTo>
                    <a:pt x="5410200" y="344169"/>
                  </a:lnTo>
                  <a:lnTo>
                    <a:pt x="5410200" y="68833"/>
                  </a:lnTo>
                  <a:lnTo>
                    <a:pt x="5404784" y="42058"/>
                  </a:lnTo>
                  <a:lnTo>
                    <a:pt x="5390022" y="20177"/>
                  </a:lnTo>
                  <a:lnTo>
                    <a:pt x="5368141" y="5415"/>
                  </a:lnTo>
                  <a:lnTo>
                    <a:pt x="5341366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FFFF00"/>
                </a:solidFill>
              </a:endParaRPr>
            </a:p>
          </p:txBody>
        </p:sp>
      </p:grpSp>
      <p:sp>
        <p:nvSpPr>
          <p:cNvPr id="33" name="object 9">
            <a:extLst>
              <a:ext uri="{FF2B5EF4-FFF2-40B4-BE49-F238E27FC236}">
                <a16:creationId xmlns:a16="http://schemas.microsoft.com/office/drawing/2014/main" xmlns="" id="{3E00A3A4-6CE6-75E5-6917-8D4B84156A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8142" y="85725"/>
            <a:ext cx="6295699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FFFF00"/>
                </a:solidFill>
              </a:rPr>
              <a:t>SELF-ASSESSMENT</a:t>
            </a:r>
            <a:r>
              <a:rPr sz="2500" b="1" spc="-70" dirty="0">
                <a:solidFill>
                  <a:srgbClr val="FFFF00"/>
                </a:solidFill>
              </a:rPr>
              <a:t> </a:t>
            </a:r>
            <a:r>
              <a:rPr sz="2500" b="1" spc="-10" dirty="0">
                <a:solidFill>
                  <a:srgbClr val="FFFF00"/>
                </a:solidFill>
              </a:rPr>
              <a:t>QUESTIONS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54558" y="812672"/>
            <a:ext cx="8303259" cy="1910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8445" indent="-229235">
              <a:lnSpc>
                <a:spcPct val="100000"/>
              </a:lnSpc>
              <a:spcBef>
                <a:spcPts val="100"/>
              </a:spcBef>
              <a:buFont typeface="Calibri"/>
              <a:buAutoNum type="arabicPeriod"/>
              <a:tabLst>
                <a:tab pos="259079" algn="l"/>
              </a:tabLst>
            </a:pPr>
            <a:r>
              <a:rPr sz="1800" spc="-10" dirty="0">
                <a:latin typeface="Calibri"/>
                <a:cs typeface="Calibri"/>
              </a:rPr>
              <a:t>Describe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Spearman’s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rank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correlation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untied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ranks</a:t>
            </a:r>
            <a:r>
              <a:rPr sz="1800" spc="-5" dirty="0">
                <a:latin typeface="Calibri"/>
                <a:cs typeface="Calibri"/>
              </a:rPr>
              <a:t> 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suitable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AutoNum type="arabicPeriod"/>
            </a:pPr>
            <a:endParaRPr sz="1750">
              <a:latin typeface="Calibri"/>
              <a:cs typeface="Calibri"/>
            </a:endParaRPr>
          </a:p>
          <a:p>
            <a:pPr marL="255270" indent="-226060">
              <a:lnSpc>
                <a:spcPct val="100000"/>
              </a:lnSpc>
              <a:buAutoNum type="arabicPeriod"/>
              <a:tabLst>
                <a:tab pos="255904" algn="l"/>
              </a:tabLst>
            </a:pPr>
            <a:r>
              <a:rPr sz="1800" spc="-10" dirty="0">
                <a:latin typeface="Calibri"/>
                <a:cs typeface="Calibri"/>
              </a:rPr>
              <a:t>List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properties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Spearman’s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rank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correlation</a:t>
            </a:r>
            <a:endParaRPr sz="1800">
              <a:latin typeface="Calibri"/>
              <a:cs typeface="Calibri"/>
            </a:endParaRPr>
          </a:p>
          <a:p>
            <a:pPr marL="241300" marR="1330960" indent="-241300">
              <a:lnSpc>
                <a:spcPts val="4240"/>
              </a:lnSpc>
              <a:spcBef>
                <a:spcPts val="180"/>
              </a:spcBef>
              <a:buAutoNum type="arabicPeriod"/>
              <a:tabLst>
                <a:tab pos="241300" algn="l"/>
                <a:tab pos="1104900" algn="l"/>
                <a:tab pos="1734820" algn="l"/>
                <a:tab pos="2305050" algn="l"/>
                <a:tab pos="2876550" algn="l"/>
                <a:tab pos="3448050" algn="l"/>
                <a:tab pos="4077335" algn="l"/>
                <a:tab pos="4648835" algn="l"/>
                <a:tab pos="5220335" algn="l"/>
                <a:tab pos="5792470" algn="l"/>
                <a:tab pos="6363970" algn="l"/>
              </a:tabLst>
            </a:pPr>
            <a:r>
              <a:rPr sz="1800" dirty="0">
                <a:latin typeface="Times New Roman"/>
                <a:cs typeface="Times New Roman"/>
              </a:rPr>
              <a:t>.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Karlpearon’s </a:t>
            </a:r>
            <a:r>
              <a:rPr sz="1800" dirty="0">
                <a:latin typeface="Times New Roman"/>
                <a:cs typeface="Times New Roman"/>
              </a:rPr>
              <a:t>correlation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(r) for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following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0.636</a:t>
            </a:r>
            <a:r>
              <a:rPr sz="1800" dirty="0">
                <a:latin typeface="Times New Roman"/>
                <a:cs typeface="Times New Roman"/>
              </a:rPr>
              <a:t>.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x:	</a:t>
            </a:r>
            <a:r>
              <a:rPr sz="1800" dirty="0">
                <a:latin typeface="Times New Roman"/>
                <a:cs typeface="Times New Roman"/>
              </a:rPr>
              <a:t>0.05	0.14	0.24	0.30	0.47	0.52	0.57	0.61	0.67	0.72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90817" y="2961208"/>
            <a:ext cx="99821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3565" algn="l"/>
              </a:tabLst>
            </a:pPr>
            <a:r>
              <a:rPr sz="1800" spc="-5" dirty="0">
                <a:latin typeface="Times New Roman"/>
                <a:cs typeface="Times New Roman"/>
              </a:rPr>
              <a:t>4</a:t>
            </a:r>
            <a:r>
              <a:rPr sz="1800" spc="5" dirty="0">
                <a:latin typeface="Times New Roman"/>
                <a:cs typeface="Times New Roman"/>
              </a:rPr>
              <a:t>.</a:t>
            </a:r>
            <a:r>
              <a:rPr sz="1800" spc="-5" dirty="0">
                <a:latin typeface="Times New Roman"/>
                <a:cs typeface="Times New Roman"/>
              </a:rPr>
              <a:t>0</a:t>
            </a:r>
            <a:r>
              <a:rPr sz="1800" dirty="0">
                <a:latin typeface="Times New Roman"/>
                <a:cs typeface="Times New Roman"/>
              </a:rPr>
              <a:t>1	</a:t>
            </a:r>
            <a:r>
              <a:rPr sz="1800" spc="-5" dirty="0">
                <a:latin typeface="Times New Roman"/>
                <a:cs typeface="Times New Roman"/>
              </a:rPr>
              <a:t>9</a:t>
            </a:r>
            <a:r>
              <a:rPr sz="1800" spc="5" dirty="0">
                <a:latin typeface="Times New Roman"/>
                <a:cs typeface="Times New Roman"/>
              </a:rPr>
              <a:t>.</a:t>
            </a:r>
            <a:r>
              <a:rPr sz="1800" spc="-5" dirty="0">
                <a:latin typeface="Times New Roman"/>
                <a:cs typeface="Times New Roman"/>
              </a:rPr>
              <a:t>63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4558" y="2961208"/>
            <a:ext cx="5693410" cy="1251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4380">
              <a:lnSpc>
                <a:spcPct val="100000"/>
              </a:lnSpc>
              <a:spcBef>
                <a:spcPts val="100"/>
              </a:spcBef>
              <a:tabLst>
                <a:tab pos="1104900" algn="l"/>
                <a:tab pos="1734820" algn="l"/>
                <a:tab pos="2305050" algn="l"/>
                <a:tab pos="2934335" algn="l"/>
                <a:tab pos="3505835" algn="l"/>
                <a:tab pos="4077335" algn="l"/>
                <a:tab pos="4648835" algn="l"/>
                <a:tab pos="5278120" algn="l"/>
              </a:tabLst>
            </a:pPr>
            <a:r>
              <a:rPr sz="1800" spc="20" dirty="0">
                <a:latin typeface="Times New Roman"/>
                <a:cs typeface="Times New Roman"/>
              </a:rPr>
              <a:t>y</a:t>
            </a:r>
            <a:r>
              <a:rPr sz="1800" dirty="0">
                <a:latin typeface="Times New Roman"/>
                <a:cs typeface="Times New Roman"/>
              </a:rPr>
              <a:t>:	1</a:t>
            </a:r>
            <a:r>
              <a:rPr sz="1800" spc="5" dirty="0">
                <a:latin typeface="Times New Roman"/>
                <a:cs typeface="Times New Roman"/>
              </a:rPr>
              <a:t>.</a:t>
            </a:r>
            <a:r>
              <a:rPr sz="1800" spc="-5" dirty="0">
                <a:latin typeface="Times New Roman"/>
                <a:cs typeface="Times New Roman"/>
              </a:rPr>
              <a:t>0</a:t>
            </a:r>
            <a:r>
              <a:rPr sz="1800" dirty="0">
                <a:latin typeface="Times New Roman"/>
                <a:cs typeface="Times New Roman"/>
              </a:rPr>
              <a:t>8	</a:t>
            </a:r>
            <a:r>
              <a:rPr sz="1800" spc="-5" dirty="0">
                <a:latin typeface="Times New Roman"/>
                <a:cs typeface="Times New Roman"/>
              </a:rPr>
              <a:t>1</a:t>
            </a:r>
            <a:r>
              <a:rPr sz="1800" spc="5" dirty="0">
                <a:latin typeface="Times New Roman"/>
                <a:cs typeface="Times New Roman"/>
              </a:rPr>
              <a:t>.</a:t>
            </a:r>
            <a:r>
              <a:rPr sz="1800" spc="-5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Times New Roman"/>
                <a:cs typeface="Times New Roman"/>
              </a:rPr>
              <a:t>5	</a:t>
            </a:r>
            <a:r>
              <a:rPr sz="1800" spc="-5" dirty="0">
                <a:latin typeface="Times New Roman"/>
                <a:cs typeface="Times New Roman"/>
              </a:rPr>
              <a:t>1</a:t>
            </a:r>
            <a:r>
              <a:rPr sz="1800" spc="5" dirty="0">
                <a:latin typeface="Times New Roman"/>
                <a:cs typeface="Times New Roman"/>
              </a:rPr>
              <a:t>.</a:t>
            </a:r>
            <a:r>
              <a:rPr sz="1800" spc="-5" dirty="0">
                <a:latin typeface="Times New Roman"/>
                <a:cs typeface="Times New Roman"/>
              </a:rPr>
              <a:t>2</a:t>
            </a:r>
            <a:r>
              <a:rPr sz="1800" dirty="0">
                <a:latin typeface="Times New Roman"/>
                <a:cs typeface="Times New Roman"/>
              </a:rPr>
              <a:t>7	</a:t>
            </a:r>
            <a:r>
              <a:rPr sz="1800" spc="-5" dirty="0">
                <a:latin typeface="Times New Roman"/>
                <a:cs typeface="Times New Roman"/>
              </a:rPr>
              <a:t>1</a:t>
            </a:r>
            <a:r>
              <a:rPr sz="1800" spc="5" dirty="0">
                <a:latin typeface="Times New Roman"/>
                <a:cs typeface="Times New Roman"/>
              </a:rPr>
              <a:t>.</a:t>
            </a:r>
            <a:r>
              <a:rPr sz="1800" spc="-5" dirty="0">
                <a:latin typeface="Times New Roman"/>
                <a:cs typeface="Times New Roman"/>
              </a:rPr>
              <a:t>3</a:t>
            </a:r>
            <a:r>
              <a:rPr sz="1800" dirty="0">
                <a:latin typeface="Times New Roman"/>
                <a:cs typeface="Times New Roman"/>
              </a:rPr>
              <a:t>3	</a:t>
            </a:r>
            <a:r>
              <a:rPr sz="1800" spc="-5" dirty="0">
                <a:latin typeface="Times New Roman"/>
                <a:cs typeface="Times New Roman"/>
              </a:rPr>
              <a:t>1</a:t>
            </a:r>
            <a:r>
              <a:rPr sz="1800" spc="5" dirty="0">
                <a:latin typeface="Times New Roman"/>
                <a:cs typeface="Times New Roman"/>
              </a:rPr>
              <a:t>.</a:t>
            </a:r>
            <a:r>
              <a:rPr sz="1800" spc="-5" dirty="0">
                <a:latin typeface="Times New Roman"/>
                <a:cs typeface="Times New Roman"/>
              </a:rPr>
              <a:t>4</a:t>
            </a:r>
            <a:r>
              <a:rPr sz="1800" dirty="0">
                <a:latin typeface="Times New Roman"/>
                <a:cs typeface="Times New Roman"/>
              </a:rPr>
              <a:t>1	</a:t>
            </a:r>
            <a:r>
              <a:rPr sz="1800" spc="-5" dirty="0">
                <a:latin typeface="Times New Roman"/>
                <a:cs typeface="Times New Roman"/>
              </a:rPr>
              <a:t>1</a:t>
            </a:r>
            <a:r>
              <a:rPr sz="1800" spc="5" dirty="0">
                <a:latin typeface="Times New Roman"/>
                <a:cs typeface="Times New Roman"/>
              </a:rPr>
              <a:t>.</a:t>
            </a:r>
            <a:r>
              <a:rPr sz="1800" spc="-5" dirty="0">
                <a:latin typeface="Times New Roman"/>
                <a:cs typeface="Times New Roman"/>
              </a:rPr>
              <a:t>4</a:t>
            </a:r>
            <a:r>
              <a:rPr sz="1800" dirty="0">
                <a:latin typeface="Times New Roman"/>
                <a:cs typeface="Times New Roman"/>
              </a:rPr>
              <a:t>6	</a:t>
            </a:r>
            <a:r>
              <a:rPr sz="1800" spc="-5" dirty="0">
                <a:latin typeface="Times New Roman"/>
                <a:cs typeface="Times New Roman"/>
              </a:rPr>
              <a:t>1</a:t>
            </a:r>
            <a:r>
              <a:rPr sz="1800" spc="5" dirty="0">
                <a:latin typeface="Times New Roman"/>
                <a:cs typeface="Times New Roman"/>
              </a:rPr>
              <a:t>.</a:t>
            </a:r>
            <a:r>
              <a:rPr sz="1800" spc="-5" dirty="0">
                <a:latin typeface="Times New Roman"/>
                <a:cs typeface="Times New Roman"/>
              </a:rPr>
              <a:t>5</a:t>
            </a:r>
            <a:r>
              <a:rPr sz="1800" dirty="0">
                <a:latin typeface="Times New Roman"/>
                <a:cs typeface="Times New Roman"/>
              </a:rPr>
              <a:t>4	</a:t>
            </a:r>
            <a:r>
              <a:rPr sz="1800" spc="-5" dirty="0">
                <a:latin typeface="Times New Roman"/>
                <a:cs typeface="Times New Roman"/>
              </a:rPr>
              <a:t>2</a:t>
            </a:r>
            <a:r>
              <a:rPr sz="1800" spc="5" dirty="0">
                <a:latin typeface="Times New Roman"/>
                <a:cs typeface="Times New Roman"/>
              </a:rPr>
              <a:t>.</a:t>
            </a:r>
            <a:r>
              <a:rPr sz="1800" dirty="0">
                <a:latin typeface="Times New Roman"/>
                <a:cs typeface="Times New Roman"/>
              </a:rPr>
              <a:t>72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romanLcParenBoth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Calculate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Spearman’s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rank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correlation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 this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data.</a:t>
            </a: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AutoNum type="romanLcParenBoth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What </a:t>
            </a:r>
            <a:r>
              <a:rPr sz="1800" dirty="0">
                <a:latin typeface="Times New Roman"/>
                <a:cs typeface="Times New Roman"/>
              </a:rPr>
              <a:t>advantage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ρ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brought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problem?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4558" y="4337513"/>
            <a:ext cx="11268075" cy="10991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5" dirty="0">
                <a:latin typeface="Times New Roman"/>
                <a:cs typeface="Times New Roman"/>
              </a:rPr>
              <a:t>4.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Twelve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recruits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were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subjected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selection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test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ascertain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their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suitability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certain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course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training.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At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end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training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were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given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proficiency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test.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marks</a:t>
            </a:r>
            <a:r>
              <a:rPr sz="1800" dirty="0">
                <a:latin typeface="Times New Roman"/>
                <a:cs typeface="Times New Roman"/>
              </a:rPr>
              <a:t> secure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recruits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selection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test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(x)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proficiency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test</a:t>
            </a:r>
            <a:r>
              <a:rPr sz="1800" spc="-5" dirty="0">
                <a:latin typeface="Times New Roman"/>
                <a:cs typeface="Times New Roman"/>
              </a:rPr>
              <a:t> (Y)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given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below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4558" y="5414118"/>
            <a:ext cx="546735" cy="781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x:</a:t>
            </a:r>
            <a:r>
              <a:rPr sz="1800" spc="3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65</a:t>
            </a: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800" spc="10" dirty="0">
                <a:latin typeface="Times New Roman"/>
                <a:cs typeface="Times New Roman"/>
              </a:rPr>
              <a:t>y:</a:t>
            </a:r>
            <a:r>
              <a:rPr sz="1800" spc="3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68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204366" y="5414118"/>
            <a:ext cx="4826635" cy="781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  <a:tab pos="927100" algn="l"/>
                <a:tab pos="1440815" algn="l"/>
                <a:tab pos="1898014" algn="l"/>
                <a:tab pos="2413000" algn="l"/>
                <a:tab pos="2870200" algn="l"/>
                <a:tab pos="3269615" algn="l"/>
                <a:tab pos="3670300" algn="l"/>
                <a:tab pos="4127500" algn="l"/>
                <a:tab pos="4526915" algn="l"/>
              </a:tabLst>
            </a:pPr>
            <a:r>
              <a:rPr sz="1800" dirty="0">
                <a:latin typeface="Times New Roman"/>
                <a:cs typeface="Times New Roman"/>
              </a:rPr>
              <a:t>63	67	64	68	62	70	66	68	67	69	71</a:t>
            </a:r>
          </a:p>
          <a:p>
            <a:pPr marL="12700">
              <a:lnSpc>
                <a:spcPct val="100000"/>
              </a:lnSpc>
              <a:spcBef>
                <a:spcPts val="1335"/>
              </a:spcBef>
              <a:tabLst>
                <a:tab pos="469900" algn="l"/>
                <a:tab pos="927100" algn="l"/>
                <a:tab pos="1440815" algn="l"/>
                <a:tab pos="1898014" algn="l"/>
                <a:tab pos="2413000" algn="l"/>
                <a:tab pos="2870200" algn="l"/>
                <a:tab pos="3269615" algn="l"/>
                <a:tab pos="3670300" algn="l"/>
                <a:tab pos="4127500" algn="l"/>
                <a:tab pos="4584700" algn="l"/>
              </a:tabLst>
            </a:pPr>
            <a:r>
              <a:rPr sz="1800" dirty="0">
                <a:latin typeface="Times New Roman"/>
                <a:cs typeface="Times New Roman"/>
              </a:rPr>
              <a:t>66	68	65	69	66	68	65	71	67	68	70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192736" y="5561418"/>
            <a:ext cx="4163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aseline="-20833" dirty="0">
                <a:solidFill>
                  <a:srgbClr val="F1F1F1"/>
                </a:solidFill>
                <a:latin typeface="Calibri"/>
                <a:cs typeface="Calibri"/>
              </a:rPr>
              <a:t>C</a:t>
            </a:r>
            <a:r>
              <a:rPr sz="1200" spc="-7" baseline="-20833" dirty="0">
                <a:solidFill>
                  <a:srgbClr val="F1F1F1"/>
                </a:solidFill>
                <a:latin typeface="Calibri"/>
                <a:cs typeface="Calibri"/>
              </a:rPr>
              <a:t>R</a:t>
            </a:r>
            <a:r>
              <a:rPr sz="1200" baseline="-20833" dirty="0">
                <a:solidFill>
                  <a:srgbClr val="F1F1F1"/>
                </a:solidFill>
                <a:latin typeface="Calibri"/>
                <a:cs typeface="Calibri"/>
              </a:rPr>
              <a:t>EATE</a:t>
            </a:r>
            <a:r>
              <a:rPr sz="1200" spc="-82" baseline="-20833" dirty="0">
                <a:solidFill>
                  <a:srgbClr val="F1F1F1"/>
                </a:solidFill>
                <a:latin typeface="Calibri"/>
                <a:cs typeface="Calibri"/>
              </a:rPr>
              <a:t>D</a:t>
            </a:r>
            <a:r>
              <a:rPr sz="1800" spc="-1019" dirty="0">
                <a:latin typeface="Times New Roman"/>
                <a:cs typeface="Times New Roman"/>
              </a:rPr>
              <a:t>C</a:t>
            </a:r>
            <a:r>
              <a:rPr sz="1200" spc="-15" baseline="-20833" dirty="0">
                <a:solidFill>
                  <a:srgbClr val="F1F1F1"/>
                </a:solidFill>
                <a:latin typeface="Calibri"/>
                <a:cs typeface="Calibri"/>
              </a:rPr>
              <a:t>B</a:t>
            </a:r>
            <a:r>
              <a:rPr sz="1200" baseline="-20833" dirty="0">
                <a:solidFill>
                  <a:srgbClr val="F1F1F1"/>
                </a:solidFill>
                <a:latin typeface="Calibri"/>
                <a:cs typeface="Calibri"/>
              </a:rPr>
              <a:t>Y </a:t>
            </a:r>
            <a:r>
              <a:rPr sz="1200" spc="-615" baseline="-20833" dirty="0">
                <a:solidFill>
                  <a:srgbClr val="F1F1F1"/>
                </a:solidFill>
                <a:latin typeface="Calibri"/>
                <a:cs typeface="Calibri"/>
              </a:rPr>
              <a:t>K</a:t>
            </a:r>
            <a:r>
              <a:rPr sz="1800" spc="-395" dirty="0">
                <a:latin typeface="Times New Roman"/>
                <a:cs typeface="Times New Roman"/>
              </a:rPr>
              <a:t>a</a:t>
            </a:r>
            <a:r>
              <a:rPr sz="1200" baseline="-20833" dirty="0">
                <a:solidFill>
                  <a:srgbClr val="F1F1F1"/>
                </a:solidFill>
                <a:latin typeface="Calibri"/>
                <a:cs typeface="Calibri"/>
              </a:rPr>
              <a:t>.</a:t>
            </a:r>
            <a:r>
              <a:rPr sz="1200" spc="-37" baseline="-20833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200" spc="-644" baseline="-20833" dirty="0">
                <a:solidFill>
                  <a:srgbClr val="F1F1F1"/>
                </a:solidFill>
                <a:latin typeface="Calibri"/>
                <a:cs typeface="Calibri"/>
              </a:rPr>
              <a:t>V</a:t>
            </a:r>
            <a:r>
              <a:rPr sz="1800" spc="-75" dirty="0">
                <a:latin typeface="Times New Roman"/>
                <a:cs typeface="Times New Roman"/>
              </a:rPr>
              <a:t>l</a:t>
            </a:r>
            <a:r>
              <a:rPr sz="1200" spc="-187" baseline="-20833" dirty="0">
                <a:solidFill>
                  <a:srgbClr val="F1F1F1"/>
                </a:solidFill>
                <a:latin typeface="Calibri"/>
                <a:cs typeface="Calibri"/>
              </a:rPr>
              <a:t>I</a:t>
            </a:r>
            <a:r>
              <a:rPr sz="1800" spc="-680" dirty="0">
                <a:latin typeface="Times New Roman"/>
                <a:cs typeface="Times New Roman"/>
              </a:rPr>
              <a:t>c</a:t>
            </a:r>
            <a:r>
              <a:rPr sz="1200" baseline="-20833" dirty="0">
                <a:solidFill>
                  <a:srgbClr val="F1F1F1"/>
                </a:solidFill>
                <a:latin typeface="Calibri"/>
                <a:cs typeface="Calibri"/>
              </a:rPr>
              <a:t>C</a:t>
            </a:r>
            <a:r>
              <a:rPr sz="1200" spc="-225" baseline="-20833" dirty="0">
                <a:solidFill>
                  <a:srgbClr val="F1F1F1"/>
                </a:solidFill>
                <a:latin typeface="Calibri"/>
                <a:cs typeface="Calibri"/>
              </a:rPr>
              <a:t>T</a:t>
            </a:r>
            <a:r>
              <a:rPr sz="1800" spc="-750" dirty="0">
                <a:latin typeface="Times New Roman"/>
                <a:cs typeface="Times New Roman"/>
              </a:rPr>
              <a:t>u</a:t>
            </a:r>
            <a:r>
              <a:rPr sz="1200" spc="-7" baseline="-20833" dirty="0">
                <a:solidFill>
                  <a:srgbClr val="F1F1F1"/>
                </a:solidFill>
                <a:latin typeface="Calibri"/>
                <a:cs typeface="Calibri"/>
              </a:rPr>
              <a:t>O</a:t>
            </a:r>
            <a:r>
              <a:rPr sz="1200" spc="-330" baseline="-20833" dirty="0">
                <a:solidFill>
                  <a:srgbClr val="F1F1F1"/>
                </a:solidFill>
                <a:latin typeface="Calibri"/>
                <a:cs typeface="Calibri"/>
              </a:rPr>
              <a:t>R</a:t>
            </a:r>
            <a:r>
              <a:rPr sz="1800" spc="-135" dirty="0">
                <a:latin typeface="Times New Roman"/>
                <a:cs typeface="Times New Roman"/>
              </a:rPr>
              <a:t>l</a:t>
            </a:r>
            <a:r>
              <a:rPr sz="1200" spc="-450" baseline="-20833" dirty="0">
                <a:solidFill>
                  <a:srgbClr val="F1F1F1"/>
                </a:solidFill>
                <a:latin typeface="Calibri"/>
                <a:cs typeface="Calibri"/>
              </a:rPr>
              <a:t>B</a:t>
            </a:r>
            <a:r>
              <a:rPr sz="1800" spc="-509" dirty="0">
                <a:latin typeface="Times New Roman"/>
                <a:cs typeface="Times New Roman"/>
              </a:rPr>
              <a:t>a</a:t>
            </a:r>
            <a:r>
              <a:rPr sz="1200" baseline="-20833" dirty="0">
                <a:solidFill>
                  <a:srgbClr val="F1F1F1"/>
                </a:solidFill>
                <a:latin typeface="Calibri"/>
                <a:cs typeface="Calibri"/>
              </a:rPr>
              <a:t>A</a:t>
            </a:r>
            <a:r>
              <a:rPr sz="1200" spc="-600" baseline="-20833" dirty="0">
                <a:solidFill>
                  <a:srgbClr val="F1F1F1"/>
                </a:solidFill>
                <a:latin typeface="Calibri"/>
                <a:cs typeface="Calibri"/>
              </a:rPr>
              <a:t>B</a:t>
            </a:r>
            <a:r>
              <a:rPr sz="1800" spc="-110" dirty="0">
                <a:latin typeface="Times New Roman"/>
                <a:cs typeface="Times New Roman"/>
              </a:rPr>
              <a:t>t</a:t>
            </a:r>
            <a:r>
              <a:rPr sz="1200" spc="-607" baseline="-20833" dirty="0">
                <a:solidFill>
                  <a:srgbClr val="F1F1F1"/>
                </a:solidFill>
                <a:latin typeface="Calibri"/>
                <a:cs typeface="Calibri"/>
              </a:rPr>
              <a:t>U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spc="-40" dirty="0">
                <a:latin typeface="Times New Roman"/>
                <a:cs typeface="Times New Roman"/>
              </a:rPr>
              <a:t>f</a:t>
            </a:r>
            <a:r>
              <a:rPr sz="1800" dirty="0">
                <a:latin typeface="Times New Roman"/>
                <a:cs typeface="Times New Roman"/>
              </a:rPr>
              <a:t>fi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nt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rank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corre</a:t>
            </a:r>
            <a:r>
              <a:rPr sz="1800" spc="5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ion.</a:t>
            </a:r>
          </a:p>
        </p:txBody>
      </p:sp>
      <p:grpSp>
        <p:nvGrpSpPr>
          <p:cNvPr id="17" name="object 2">
            <a:extLst>
              <a:ext uri="{FF2B5EF4-FFF2-40B4-BE49-F238E27FC236}">
                <a16:creationId xmlns:a16="http://schemas.microsoft.com/office/drawing/2014/main" xmlns="" id="{960BB66A-5BFA-F679-EBE1-1D4EF597F9E8}"/>
              </a:ext>
            </a:extLst>
          </p:cNvPr>
          <p:cNvGrpSpPr/>
          <p:nvPr/>
        </p:nvGrpSpPr>
        <p:grpSpPr>
          <a:xfrm>
            <a:off x="3364991" y="0"/>
            <a:ext cx="5512435" cy="742315"/>
            <a:chOff x="3364991" y="0"/>
            <a:chExt cx="5512435" cy="742315"/>
          </a:xfrm>
        </p:grpSpPr>
        <p:pic>
          <p:nvPicPr>
            <p:cNvPr id="18" name="object 3">
              <a:extLst>
                <a:ext uri="{FF2B5EF4-FFF2-40B4-BE49-F238E27FC236}">
                  <a16:creationId xmlns:a16="http://schemas.microsoft.com/office/drawing/2014/main" xmlns="" id="{B6D3D8B9-F609-3FBB-1929-D03AE0D5B78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4991" y="68567"/>
              <a:ext cx="5512308" cy="515124"/>
            </a:xfrm>
            <a:prstGeom prst="rect">
              <a:avLst/>
            </a:prstGeom>
          </p:spPr>
        </p:pic>
        <p:pic>
          <p:nvPicPr>
            <p:cNvPr id="19" name="object 4">
              <a:extLst>
                <a:ext uri="{FF2B5EF4-FFF2-40B4-BE49-F238E27FC236}">
                  <a16:creationId xmlns:a16="http://schemas.microsoft.com/office/drawing/2014/main" xmlns="" id="{5F347870-F747-B797-7385-4D2296DE706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7511" y="0"/>
              <a:ext cx="3285743" cy="742188"/>
            </a:xfrm>
            <a:prstGeom prst="rect">
              <a:avLst/>
            </a:prstGeom>
          </p:spPr>
        </p:pic>
        <p:sp>
          <p:nvSpPr>
            <p:cNvPr id="20" name="object 5">
              <a:extLst>
                <a:ext uri="{FF2B5EF4-FFF2-40B4-BE49-F238E27FC236}">
                  <a16:creationId xmlns:a16="http://schemas.microsoft.com/office/drawing/2014/main" xmlns="" id="{B2D6AAC9-882A-861F-87A6-7D16A548A766}"/>
                </a:ext>
              </a:extLst>
            </p:cNvPr>
            <p:cNvSpPr/>
            <p:nvPr/>
          </p:nvSpPr>
          <p:spPr>
            <a:xfrm>
              <a:off x="3390899" y="94488"/>
              <a:ext cx="5410200" cy="413384"/>
            </a:xfrm>
            <a:custGeom>
              <a:avLst/>
              <a:gdLst/>
              <a:ahLst/>
              <a:cxnLst/>
              <a:rect l="l" t="t" r="r" b="b"/>
              <a:pathLst>
                <a:path w="5410200" h="413384">
                  <a:moveTo>
                    <a:pt x="5341366" y="0"/>
                  </a:moveTo>
                  <a:lnTo>
                    <a:pt x="68834" y="0"/>
                  </a:lnTo>
                  <a:lnTo>
                    <a:pt x="42058" y="5415"/>
                  </a:lnTo>
                  <a:lnTo>
                    <a:pt x="20177" y="20177"/>
                  </a:lnTo>
                  <a:lnTo>
                    <a:pt x="5415" y="42058"/>
                  </a:lnTo>
                  <a:lnTo>
                    <a:pt x="0" y="68833"/>
                  </a:lnTo>
                  <a:lnTo>
                    <a:pt x="0" y="344169"/>
                  </a:lnTo>
                  <a:lnTo>
                    <a:pt x="5415" y="370945"/>
                  </a:lnTo>
                  <a:lnTo>
                    <a:pt x="20177" y="392826"/>
                  </a:lnTo>
                  <a:lnTo>
                    <a:pt x="42058" y="407588"/>
                  </a:lnTo>
                  <a:lnTo>
                    <a:pt x="68834" y="413003"/>
                  </a:lnTo>
                  <a:lnTo>
                    <a:pt x="5341366" y="413003"/>
                  </a:lnTo>
                  <a:lnTo>
                    <a:pt x="5368141" y="407588"/>
                  </a:lnTo>
                  <a:lnTo>
                    <a:pt x="5390022" y="392826"/>
                  </a:lnTo>
                  <a:lnTo>
                    <a:pt x="5404784" y="370945"/>
                  </a:lnTo>
                  <a:lnTo>
                    <a:pt x="5410200" y="344169"/>
                  </a:lnTo>
                  <a:lnTo>
                    <a:pt x="5410200" y="68833"/>
                  </a:lnTo>
                  <a:lnTo>
                    <a:pt x="5404784" y="42058"/>
                  </a:lnTo>
                  <a:lnTo>
                    <a:pt x="5390022" y="20177"/>
                  </a:lnTo>
                  <a:lnTo>
                    <a:pt x="5368141" y="5415"/>
                  </a:lnTo>
                  <a:lnTo>
                    <a:pt x="5341366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6">
            <a:extLst>
              <a:ext uri="{FF2B5EF4-FFF2-40B4-BE49-F238E27FC236}">
                <a16:creationId xmlns:a16="http://schemas.microsoft.com/office/drawing/2014/main" xmlns="" id="{D95F5EF8-F249-C1A5-8D45-87A4839EF1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90122" y="85725"/>
            <a:ext cx="4426226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FFFF00"/>
                </a:solidFill>
              </a:rPr>
              <a:t>TERMINAL</a:t>
            </a:r>
            <a:r>
              <a:rPr sz="2500" b="1" spc="-65" dirty="0">
                <a:solidFill>
                  <a:srgbClr val="FFFF00"/>
                </a:solidFill>
              </a:rPr>
              <a:t> </a:t>
            </a:r>
            <a:r>
              <a:rPr sz="2500" b="1" spc="-5" dirty="0">
                <a:solidFill>
                  <a:srgbClr val="FFFF00"/>
                </a:solidFill>
              </a:rPr>
              <a:t>QUESTIONS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550875" y="787908"/>
            <a:ext cx="10964545" cy="340867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b="1" spc="-15" dirty="0">
                <a:latin typeface="Calibri"/>
                <a:cs typeface="Calibri"/>
              </a:rPr>
              <a:t>Reference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Books: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50000"/>
              </a:lnSpc>
              <a:spcBef>
                <a:spcPts val="5"/>
              </a:spcBef>
              <a:buAutoNum type="arabicPeriod"/>
              <a:tabLst>
                <a:tab pos="238125" algn="l"/>
              </a:tabLst>
            </a:pPr>
            <a:r>
              <a:rPr sz="1800" spc="-5" dirty="0">
                <a:latin typeface="Calibri"/>
                <a:cs typeface="Calibri"/>
              </a:rPr>
              <a:t>Chapter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TP1: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William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Feller,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Introduction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Probability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Theory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Its </a:t>
            </a:r>
            <a:r>
              <a:rPr sz="1800" spc="-5" dirty="0">
                <a:latin typeface="Calibri"/>
                <a:cs typeface="Calibri"/>
              </a:rPr>
              <a:t>Applications: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Volume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Third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Edition,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1968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dirty="0">
                <a:latin typeface="Calibri"/>
                <a:cs typeface="Calibri"/>
              </a:rPr>
              <a:t> John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Wiley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Sons,Inc.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38760" algn="l"/>
              </a:tabLst>
            </a:pPr>
            <a:r>
              <a:rPr sz="1800" spc="-10" dirty="0">
                <a:latin typeface="Calibri"/>
                <a:cs typeface="Calibri"/>
              </a:rPr>
              <a:t>Richard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Johnson,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Miller&amp;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Freund’s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Probability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statistics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Engineers,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PHI,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Delhi,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11th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Edition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(2011).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Sites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Web </a:t>
            </a:r>
            <a:r>
              <a:rPr sz="1800" b="1" spc="-5" dirty="0">
                <a:latin typeface="Calibri"/>
                <a:cs typeface="Calibri"/>
              </a:rPr>
              <a:t>links: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05"/>
              </a:spcBef>
              <a:buClr>
                <a:srgbClr val="0000FF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1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https://www.statisticshowto.com/probability-and-statistics/correlation-coefficient-formula/</a:t>
            </a:r>
            <a:endParaRPr sz="1800">
              <a:latin typeface="Calibri"/>
              <a:cs typeface="Calibri"/>
            </a:endParaRPr>
          </a:p>
          <a:p>
            <a:pPr marL="297815" indent="-229870">
              <a:lnSpc>
                <a:spcPct val="100000"/>
              </a:lnSpc>
              <a:spcBef>
                <a:spcPts val="200"/>
              </a:spcBef>
              <a:buClr>
                <a:srgbClr val="000000"/>
              </a:buClr>
              <a:buAutoNum type="arabicPeriod"/>
              <a:tabLst>
                <a:tab pos="298450" algn="l"/>
              </a:tabLst>
            </a:pPr>
            <a:r>
              <a:rPr sz="18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https://spoken-tutorial.org/watch/R/Introduction+to+basics+of+R/English/Methods</a:t>
            </a:r>
            <a:r>
              <a:rPr sz="1800" u="sng" spc="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1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of</a:t>
            </a:r>
            <a:r>
              <a:rPr sz="1800" u="sng" spc="7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1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studying</a:t>
            </a:r>
            <a:r>
              <a:rPr sz="1800" u="sng" spc="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1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correlation</a:t>
            </a:r>
            <a:endParaRPr sz="1800">
              <a:latin typeface="Times New Roman"/>
              <a:cs typeface="Times New Roman"/>
            </a:endParaRPr>
          </a:p>
          <a:p>
            <a:pPr marL="297815" indent="-285750">
              <a:lnSpc>
                <a:spcPct val="100000"/>
              </a:lnSpc>
              <a:buAutoNum type="arabicPeriod"/>
              <a:tabLst>
                <a:tab pos="298450" algn="l"/>
              </a:tabLst>
            </a:pPr>
            <a:r>
              <a:rPr sz="1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https://nptel.ac.in/courses/105105150/24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  <p:grpSp>
        <p:nvGrpSpPr>
          <p:cNvPr id="12" name="object 2">
            <a:extLst>
              <a:ext uri="{FF2B5EF4-FFF2-40B4-BE49-F238E27FC236}">
                <a16:creationId xmlns:a16="http://schemas.microsoft.com/office/drawing/2014/main" xmlns="" id="{EE9E2A2E-590F-45E0-8D8B-05E5FBB962C6}"/>
              </a:ext>
            </a:extLst>
          </p:cNvPr>
          <p:cNvGrpSpPr/>
          <p:nvPr/>
        </p:nvGrpSpPr>
        <p:grpSpPr>
          <a:xfrm>
            <a:off x="2225799" y="0"/>
            <a:ext cx="9634897" cy="739140"/>
            <a:chOff x="2116835" y="0"/>
            <a:chExt cx="7244080" cy="739140"/>
          </a:xfrm>
        </p:grpSpPr>
        <p:pic>
          <p:nvPicPr>
            <p:cNvPr id="13" name="object 3">
              <a:extLst>
                <a:ext uri="{FF2B5EF4-FFF2-40B4-BE49-F238E27FC236}">
                  <a16:creationId xmlns:a16="http://schemas.microsoft.com/office/drawing/2014/main" xmlns="" id="{79650994-D5EE-92C2-78F1-E19FC9A7420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35123" y="68554"/>
              <a:ext cx="7206996" cy="513613"/>
            </a:xfrm>
            <a:prstGeom prst="rect">
              <a:avLst/>
            </a:prstGeom>
          </p:spPr>
        </p:pic>
        <p:pic>
          <p:nvPicPr>
            <p:cNvPr id="14" name="object 4">
              <a:extLst>
                <a:ext uri="{FF2B5EF4-FFF2-40B4-BE49-F238E27FC236}">
                  <a16:creationId xmlns:a16="http://schemas.microsoft.com/office/drawing/2014/main" xmlns="" id="{14481B4F-9CAD-9C45-8F29-677FDA40CD61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16835" y="0"/>
              <a:ext cx="7243571" cy="739139"/>
            </a:xfrm>
            <a:prstGeom prst="rect">
              <a:avLst/>
            </a:prstGeom>
          </p:spPr>
        </p:pic>
        <p:sp>
          <p:nvSpPr>
            <p:cNvPr id="15" name="object 5">
              <a:extLst>
                <a:ext uri="{FF2B5EF4-FFF2-40B4-BE49-F238E27FC236}">
                  <a16:creationId xmlns:a16="http://schemas.microsoft.com/office/drawing/2014/main" xmlns="" id="{A38D0BFB-59E8-3124-062F-C05BE5BB3489}"/>
                </a:ext>
              </a:extLst>
            </p:cNvPr>
            <p:cNvSpPr/>
            <p:nvPr/>
          </p:nvSpPr>
          <p:spPr>
            <a:xfrm>
              <a:off x="2161031" y="94488"/>
              <a:ext cx="7105015" cy="411480"/>
            </a:xfrm>
            <a:custGeom>
              <a:avLst/>
              <a:gdLst/>
              <a:ahLst/>
              <a:cxnLst/>
              <a:rect l="l" t="t" r="r" b="b"/>
              <a:pathLst>
                <a:path w="7105015" h="411480">
                  <a:moveTo>
                    <a:pt x="7036308" y="0"/>
                  </a:moveTo>
                  <a:lnTo>
                    <a:pt x="68580" y="0"/>
                  </a:lnTo>
                  <a:lnTo>
                    <a:pt x="41898" y="5393"/>
                  </a:lnTo>
                  <a:lnTo>
                    <a:pt x="20097" y="20097"/>
                  </a:lnTo>
                  <a:lnTo>
                    <a:pt x="5393" y="41898"/>
                  </a:lnTo>
                  <a:lnTo>
                    <a:pt x="0" y="68579"/>
                  </a:lnTo>
                  <a:lnTo>
                    <a:pt x="0" y="342899"/>
                  </a:lnTo>
                  <a:lnTo>
                    <a:pt x="5393" y="369581"/>
                  </a:lnTo>
                  <a:lnTo>
                    <a:pt x="20097" y="391382"/>
                  </a:lnTo>
                  <a:lnTo>
                    <a:pt x="41898" y="406086"/>
                  </a:lnTo>
                  <a:lnTo>
                    <a:pt x="68580" y="411479"/>
                  </a:lnTo>
                  <a:lnTo>
                    <a:pt x="7036308" y="411479"/>
                  </a:lnTo>
                  <a:lnTo>
                    <a:pt x="7062989" y="406086"/>
                  </a:lnTo>
                  <a:lnTo>
                    <a:pt x="7084790" y="391382"/>
                  </a:lnTo>
                  <a:lnTo>
                    <a:pt x="7099494" y="369581"/>
                  </a:lnTo>
                  <a:lnTo>
                    <a:pt x="7104888" y="342899"/>
                  </a:lnTo>
                  <a:lnTo>
                    <a:pt x="7104888" y="68579"/>
                  </a:lnTo>
                  <a:lnTo>
                    <a:pt x="7099494" y="41898"/>
                  </a:lnTo>
                  <a:lnTo>
                    <a:pt x="7084790" y="20097"/>
                  </a:lnTo>
                  <a:lnTo>
                    <a:pt x="7062989" y="5393"/>
                  </a:lnTo>
                  <a:lnTo>
                    <a:pt x="7036308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6">
            <a:extLst>
              <a:ext uri="{FF2B5EF4-FFF2-40B4-BE49-F238E27FC236}">
                <a16:creationId xmlns:a16="http://schemas.microsoft.com/office/drawing/2014/main" xmlns="" id="{27FE8851-1F93-BF71-4D24-56EABD2DFF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4193" y="81788"/>
            <a:ext cx="9326932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FFFF00"/>
                </a:solidFill>
              </a:rPr>
              <a:t>REFERENCES</a:t>
            </a:r>
            <a:r>
              <a:rPr sz="2500" b="1" spc="-45" dirty="0">
                <a:solidFill>
                  <a:srgbClr val="FFFF00"/>
                </a:solidFill>
              </a:rPr>
              <a:t> </a:t>
            </a:r>
            <a:r>
              <a:rPr sz="2500" b="1" spc="-10" dirty="0">
                <a:solidFill>
                  <a:srgbClr val="FFFF00"/>
                </a:solidFill>
              </a:rPr>
              <a:t>FOR</a:t>
            </a:r>
            <a:r>
              <a:rPr sz="2500" b="1" spc="-25" dirty="0">
                <a:solidFill>
                  <a:srgbClr val="FFFF00"/>
                </a:solidFill>
              </a:rPr>
              <a:t> </a:t>
            </a:r>
            <a:r>
              <a:rPr sz="2500" b="1" spc="-10" dirty="0">
                <a:solidFill>
                  <a:srgbClr val="FFFF00"/>
                </a:solidFill>
              </a:rPr>
              <a:t>FURTHER</a:t>
            </a:r>
            <a:r>
              <a:rPr sz="2500" b="1" spc="-15" dirty="0">
                <a:solidFill>
                  <a:srgbClr val="FFFF00"/>
                </a:solidFill>
              </a:rPr>
              <a:t> </a:t>
            </a:r>
            <a:r>
              <a:rPr sz="2500" b="1" spc="-5" dirty="0">
                <a:solidFill>
                  <a:srgbClr val="FFFF00"/>
                </a:solidFill>
              </a:rPr>
              <a:t>LEARNING OF</a:t>
            </a:r>
            <a:r>
              <a:rPr sz="2500" b="1" spc="-20" dirty="0">
                <a:solidFill>
                  <a:srgbClr val="FFFF00"/>
                </a:solidFill>
              </a:rPr>
              <a:t> </a:t>
            </a:r>
            <a:r>
              <a:rPr sz="2500" b="1" spc="-5" dirty="0">
                <a:solidFill>
                  <a:srgbClr val="FFFF00"/>
                </a:solidFill>
              </a:rPr>
              <a:t>THE</a:t>
            </a:r>
            <a:r>
              <a:rPr sz="2500" b="1" spc="5" dirty="0">
                <a:solidFill>
                  <a:srgbClr val="FFFF00"/>
                </a:solidFill>
              </a:rPr>
              <a:t> </a:t>
            </a:r>
            <a:r>
              <a:rPr sz="2500" b="1" spc="-10" dirty="0">
                <a:solidFill>
                  <a:srgbClr val="FFFF00"/>
                </a:solidFill>
              </a:rPr>
              <a:t>SESSION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77083" y="1830323"/>
            <a:ext cx="9615170" cy="4982210"/>
            <a:chOff x="2577083" y="1830323"/>
            <a:chExt cx="9615170" cy="49822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7083" y="1830323"/>
              <a:ext cx="8022335" cy="298704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57955" y="1900427"/>
              <a:ext cx="6259067" cy="25709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602991" y="1856231"/>
              <a:ext cx="7920355" cy="2885440"/>
            </a:xfrm>
            <a:custGeom>
              <a:avLst/>
              <a:gdLst/>
              <a:ahLst/>
              <a:cxnLst/>
              <a:rect l="l" t="t" r="r" b="b"/>
              <a:pathLst>
                <a:path w="7920355" h="2885440">
                  <a:moveTo>
                    <a:pt x="7439406" y="0"/>
                  </a:moveTo>
                  <a:lnTo>
                    <a:pt x="480821" y="0"/>
                  </a:lnTo>
                  <a:lnTo>
                    <a:pt x="431659" y="2482"/>
                  </a:lnTo>
                  <a:lnTo>
                    <a:pt x="383917" y="9768"/>
                  </a:lnTo>
                  <a:lnTo>
                    <a:pt x="337837" y="21616"/>
                  </a:lnTo>
                  <a:lnTo>
                    <a:pt x="293661" y="37784"/>
                  </a:lnTo>
                  <a:lnTo>
                    <a:pt x="251630" y="58031"/>
                  </a:lnTo>
                  <a:lnTo>
                    <a:pt x="211987" y="82115"/>
                  </a:lnTo>
                  <a:lnTo>
                    <a:pt x="174971" y="109794"/>
                  </a:lnTo>
                  <a:lnTo>
                    <a:pt x="140827" y="140827"/>
                  </a:lnTo>
                  <a:lnTo>
                    <a:pt x="109794" y="174971"/>
                  </a:lnTo>
                  <a:lnTo>
                    <a:pt x="82115" y="211987"/>
                  </a:lnTo>
                  <a:lnTo>
                    <a:pt x="58031" y="251630"/>
                  </a:lnTo>
                  <a:lnTo>
                    <a:pt x="37784" y="293661"/>
                  </a:lnTo>
                  <a:lnTo>
                    <a:pt x="21616" y="337837"/>
                  </a:lnTo>
                  <a:lnTo>
                    <a:pt x="9768" y="383917"/>
                  </a:lnTo>
                  <a:lnTo>
                    <a:pt x="2482" y="431659"/>
                  </a:lnTo>
                  <a:lnTo>
                    <a:pt x="0" y="480821"/>
                  </a:lnTo>
                  <a:lnTo>
                    <a:pt x="0" y="2404110"/>
                  </a:lnTo>
                  <a:lnTo>
                    <a:pt x="2482" y="2453272"/>
                  </a:lnTo>
                  <a:lnTo>
                    <a:pt x="9768" y="2501014"/>
                  </a:lnTo>
                  <a:lnTo>
                    <a:pt x="21616" y="2547094"/>
                  </a:lnTo>
                  <a:lnTo>
                    <a:pt x="37784" y="2591270"/>
                  </a:lnTo>
                  <a:lnTo>
                    <a:pt x="58031" y="2633301"/>
                  </a:lnTo>
                  <a:lnTo>
                    <a:pt x="82115" y="2672944"/>
                  </a:lnTo>
                  <a:lnTo>
                    <a:pt x="109794" y="2709960"/>
                  </a:lnTo>
                  <a:lnTo>
                    <a:pt x="140827" y="2744104"/>
                  </a:lnTo>
                  <a:lnTo>
                    <a:pt x="174971" y="2775137"/>
                  </a:lnTo>
                  <a:lnTo>
                    <a:pt x="211987" y="2802816"/>
                  </a:lnTo>
                  <a:lnTo>
                    <a:pt x="251630" y="2826900"/>
                  </a:lnTo>
                  <a:lnTo>
                    <a:pt x="293661" y="2847147"/>
                  </a:lnTo>
                  <a:lnTo>
                    <a:pt x="337837" y="2863315"/>
                  </a:lnTo>
                  <a:lnTo>
                    <a:pt x="383917" y="2875163"/>
                  </a:lnTo>
                  <a:lnTo>
                    <a:pt x="431659" y="2882449"/>
                  </a:lnTo>
                  <a:lnTo>
                    <a:pt x="480821" y="2884931"/>
                  </a:lnTo>
                  <a:lnTo>
                    <a:pt x="7439406" y="2884931"/>
                  </a:lnTo>
                  <a:lnTo>
                    <a:pt x="7488568" y="2882449"/>
                  </a:lnTo>
                  <a:lnTo>
                    <a:pt x="7536310" y="2875163"/>
                  </a:lnTo>
                  <a:lnTo>
                    <a:pt x="7582390" y="2863315"/>
                  </a:lnTo>
                  <a:lnTo>
                    <a:pt x="7626566" y="2847147"/>
                  </a:lnTo>
                  <a:lnTo>
                    <a:pt x="7668597" y="2826900"/>
                  </a:lnTo>
                  <a:lnTo>
                    <a:pt x="7708240" y="2802816"/>
                  </a:lnTo>
                  <a:lnTo>
                    <a:pt x="7745256" y="2775137"/>
                  </a:lnTo>
                  <a:lnTo>
                    <a:pt x="7779400" y="2744104"/>
                  </a:lnTo>
                  <a:lnTo>
                    <a:pt x="7810433" y="2709960"/>
                  </a:lnTo>
                  <a:lnTo>
                    <a:pt x="7838112" y="2672944"/>
                  </a:lnTo>
                  <a:lnTo>
                    <a:pt x="7862196" y="2633301"/>
                  </a:lnTo>
                  <a:lnTo>
                    <a:pt x="7882443" y="2591270"/>
                  </a:lnTo>
                  <a:lnTo>
                    <a:pt x="7898611" y="2547094"/>
                  </a:lnTo>
                  <a:lnTo>
                    <a:pt x="7910459" y="2501014"/>
                  </a:lnTo>
                  <a:lnTo>
                    <a:pt x="7917745" y="2453272"/>
                  </a:lnTo>
                  <a:lnTo>
                    <a:pt x="7920228" y="2404110"/>
                  </a:lnTo>
                  <a:lnTo>
                    <a:pt x="7920228" y="480821"/>
                  </a:lnTo>
                  <a:lnTo>
                    <a:pt x="7917745" y="431659"/>
                  </a:lnTo>
                  <a:lnTo>
                    <a:pt x="7910459" y="383917"/>
                  </a:lnTo>
                  <a:lnTo>
                    <a:pt x="7898611" y="337837"/>
                  </a:lnTo>
                  <a:lnTo>
                    <a:pt x="7882443" y="293661"/>
                  </a:lnTo>
                  <a:lnTo>
                    <a:pt x="7862196" y="251630"/>
                  </a:lnTo>
                  <a:lnTo>
                    <a:pt x="7838112" y="211987"/>
                  </a:lnTo>
                  <a:lnTo>
                    <a:pt x="7810433" y="174971"/>
                  </a:lnTo>
                  <a:lnTo>
                    <a:pt x="7779400" y="140827"/>
                  </a:lnTo>
                  <a:lnTo>
                    <a:pt x="7745256" y="109794"/>
                  </a:lnTo>
                  <a:lnTo>
                    <a:pt x="7708240" y="82115"/>
                  </a:lnTo>
                  <a:lnTo>
                    <a:pt x="7668597" y="58031"/>
                  </a:lnTo>
                  <a:lnTo>
                    <a:pt x="7626566" y="37784"/>
                  </a:lnTo>
                  <a:lnTo>
                    <a:pt x="7582390" y="21616"/>
                  </a:lnTo>
                  <a:lnTo>
                    <a:pt x="7536310" y="9768"/>
                  </a:lnTo>
                  <a:lnTo>
                    <a:pt x="7488568" y="2482"/>
                  </a:lnTo>
                  <a:lnTo>
                    <a:pt x="743940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52730" y="1982215"/>
            <a:ext cx="302007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ahoma"/>
                <a:cs typeface="Tahoma"/>
              </a:rPr>
              <a:t>TH</a:t>
            </a:r>
            <a:r>
              <a:rPr b="1" spc="-15" dirty="0">
                <a:latin typeface="Tahoma"/>
                <a:cs typeface="Tahoma"/>
              </a:rPr>
              <a:t>A</a:t>
            </a:r>
            <a:r>
              <a:rPr b="1" spc="-25" dirty="0">
                <a:latin typeface="Tahoma"/>
                <a:cs typeface="Tahoma"/>
              </a:rPr>
              <a:t>NK</a:t>
            </a:r>
            <a:r>
              <a:rPr b="1" spc="-190" dirty="0">
                <a:latin typeface="Tahoma"/>
                <a:cs typeface="Tahoma"/>
              </a:rPr>
              <a:t> </a:t>
            </a:r>
            <a:r>
              <a:rPr b="1" spc="-15" dirty="0">
                <a:latin typeface="Tahoma"/>
                <a:cs typeface="Tahoma"/>
              </a:rPr>
              <a:t>YOU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654933" y="3811270"/>
            <a:ext cx="5817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10" dirty="0">
                <a:solidFill>
                  <a:srgbClr val="FFFFFF"/>
                </a:solidFill>
                <a:latin typeface="Tahoma"/>
                <a:cs typeface="Tahoma"/>
              </a:rPr>
              <a:t>Team</a:t>
            </a:r>
            <a:r>
              <a:rPr sz="2400" b="1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785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2400" b="1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30" dirty="0">
                <a:solidFill>
                  <a:srgbClr val="FFFFFF"/>
                </a:solidFill>
                <a:latin typeface="Tahoma"/>
                <a:cs typeface="Tahoma"/>
              </a:rPr>
              <a:t>PSQ</a:t>
            </a:r>
            <a:r>
              <a:rPr sz="2400" b="1" spc="-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sz="2400" b="1" spc="-70" dirty="0" smtClean="0">
                <a:solidFill>
                  <a:srgbClr val="FFFFFF"/>
                </a:solidFill>
                <a:latin typeface="Tahoma"/>
                <a:cs typeface="Tahoma"/>
              </a:rPr>
              <a:t>EVEN </a:t>
            </a:r>
            <a:r>
              <a:rPr sz="2400" b="1" spc="-50" dirty="0" smtClean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2400" b="1" spc="-65" dirty="0" smtClean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400" b="1" spc="-114" dirty="0" smtClean="0">
                <a:solidFill>
                  <a:srgbClr val="FFFFFF"/>
                </a:solidFill>
                <a:latin typeface="Tahoma"/>
                <a:cs typeface="Tahoma"/>
              </a:rPr>
              <a:t>EST</a:t>
            </a:r>
            <a:r>
              <a:rPr sz="2400" b="1" spc="-125" dirty="0" smtClean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-180" dirty="0" smtClean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b="1" spc="-195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95" dirty="0">
                <a:solidFill>
                  <a:srgbClr val="FFFFFF"/>
                </a:solidFill>
                <a:latin typeface="Tahoma"/>
                <a:cs typeface="Tahoma"/>
              </a:rPr>
              <a:t>20</a:t>
            </a:r>
            <a:r>
              <a:rPr sz="2400" b="1" spc="-10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lang="en-IN" sz="2400" b="1" spc="-15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2400" b="1" spc="355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2400" b="1" spc="-12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lang="en-IN" sz="2400" b="1" spc="-125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2400" dirty="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13832" y="2560320"/>
            <a:ext cx="3236975" cy="108356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16323" y="1702295"/>
            <a:ext cx="8075930" cy="5110480"/>
            <a:chOff x="4116323" y="1702295"/>
            <a:chExt cx="8075930" cy="51104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4611" y="1781581"/>
              <a:ext cx="3973067" cy="4922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6323" y="1702295"/>
              <a:ext cx="4006596" cy="742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160519" y="1807464"/>
              <a:ext cx="3870960" cy="390525"/>
            </a:xfrm>
            <a:custGeom>
              <a:avLst/>
              <a:gdLst/>
              <a:ahLst/>
              <a:cxnLst/>
              <a:rect l="l" t="t" r="r" b="b"/>
              <a:pathLst>
                <a:path w="3870959" h="390525">
                  <a:moveTo>
                    <a:pt x="3805935" y="0"/>
                  </a:moveTo>
                  <a:lnTo>
                    <a:pt x="65024" y="0"/>
                  </a:lnTo>
                  <a:lnTo>
                    <a:pt x="39701" y="5105"/>
                  </a:lnTo>
                  <a:lnTo>
                    <a:pt x="19034" y="19034"/>
                  </a:lnTo>
                  <a:lnTo>
                    <a:pt x="5105" y="39701"/>
                  </a:lnTo>
                  <a:lnTo>
                    <a:pt x="0" y="65024"/>
                  </a:lnTo>
                  <a:lnTo>
                    <a:pt x="0" y="325120"/>
                  </a:lnTo>
                  <a:lnTo>
                    <a:pt x="5105" y="350442"/>
                  </a:lnTo>
                  <a:lnTo>
                    <a:pt x="19034" y="371109"/>
                  </a:lnTo>
                  <a:lnTo>
                    <a:pt x="39701" y="385038"/>
                  </a:lnTo>
                  <a:lnTo>
                    <a:pt x="65024" y="390144"/>
                  </a:lnTo>
                  <a:lnTo>
                    <a:pt x="3805935" y="390144"/>
                  </a:lnTo>
                  <a:lnTo>
                    <a:pt x="3831258" y="385038"/>
                  </a:lnTo>
                  <a:lnTo>
                    <a:pt x="3851925" y="371109"/>
                  </a:lnTo>
                  <a:lnTo>
                    <a:pt x="3865854" y="350442"/>
                  </a:lnTo>
                  <a:lnTo>
                    <a:pt x="3870959" y="325120"/>
                  </a:lnTo>
                  <a:lnTo>
                    <a:pt x="3870959" y="65024"/>
                  </a:lnTo>
                  <a:lnTo>
                    <a:pt x="3865854" y="39701"/>
                  </a:lnTo>
                  <a:lnTo>
                    <a:pt x="3851925" y="19034"/>
                  </a:lnTo>
                  <a:lnTo>
                    <a:pt x="3831258" y="5105"/>
                  </a:lnTo>
                  <a:lnTo>
                    <a:pt x="3805935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684276"/>
            <a:ext cx="10732008" cy="79705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14400" y="684276"/>
            <a:ext cx="10732135" cy="797560"/>
          </a:xfrm>
          <a:prstGeom prst="rect">
            <a:avLst/>
          </a:prstGeom>
          <a:ln w="9525">
            <a:solidFill>
              <a:srgbClr val="DEEBF7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19"/>
              </a:spcBef>
            </a:pPr>
            <a:r>
              <a:rPr sz="1600" spc="-55" dirty="0">
                <a:latin typeface="Lucida Sans Unicode"/>
                <a:cs typeface="Lucida Sans Unicode"/>
              </a:rPr>
              <a:t>To</a:t>
            </a:r>
            <a:r>
              <a:rPr sz="1600" spc="-75" dirty="0">
                <a:latin typeface="Lucida Sans Unicode"/>
                <a:cs typeface="Lucida Sans Unicode"/>
              </a:rPr>
              <a:t> </a:t>
            </a:r>
            <a:r>
              <a:rPr sz="1600" spc="50" dirty="0">
                <a:latin typeface="Lucida Sans Unicode"/>
                <a:cs typeface="Lucida Sans Unicode"/>
              </a:rPr>
              <a:t>fami</a:t>
            </a:r>
            <a:r>
              <a:rPr sz="1600" spc="-70" dirty="0">
                <a:latin typeface="Lucida Sans Unicode"/>
                <a:cs typeface="Lucida Sans Unicode"/>
              </a:rPr>
              <a:t>li</a:t>
            </a:r>
            <a:r>
              <a:rPr sz="1600" spc="75" dirty="0">
                <a:latin typeface="Lucida Sans Unicode"/>
                <a:cs typeface="Lucida Sans Unicode"/>
              </a:rPr>
              <a:t>a</a:t>
            </a:r>
            <a:r>
              <a:rPr sz="1600" spc="60" dirty="0">
                <a:latin typeface="Lucida Sans Unicode"/>
                <a:cs typeface="Lucida Sans Unicode"/>
              </a:rPr>
              <a:t>r</a:t>
            </a:r>
            <a:r>
              <a:rPr sz="1600" spc="-90" dirty="0">
                <a:latin typeface="Lucida Sans Unicode"/>
                <a:cs typeface="Lucida Sans Unicode"/>
              </a:rPr>
              <a:t>i</a:t>
            </a:r>
            <a:r>
              <a:rPr sz="1600" spc="-170" dirty="0">
                <a:latin typeface="Lucida Sans Unicode"/>
                <a:cs typeface="Lucida Sans Unicode"/>
              </a:rPr>
              <a:t>z</a:t>
            </a:r>
            <a:r>
              <a:rPr sz="1600" spc="95" dirty="0">
                <a:latin typeface="Lucida Sans Unicode"/>
                <a:cs typeface="Lucida Sans Unicode"/>
              </a:rPr>
              <a:t>e</a:t>
            </a:r>
            <a:r>
              <a:rPr sz="1600" spc="-114" dirty="0">
                <a:latin typeface="Lucida Sans Unicode"/>
                <a:cs typeface="Lucida Sans Unicode"/>
              </a:rPr>
              <a:t> </a:t>
            </a:r>
            <a:r>
              <a:rPr sz="1600" dirty="0">
                <a:latin typeface="Lucida Sans Unicode"/>
                <a:cs typeface="Lucida Sans Unicode"/>
              </a:rPr>
              <a:t>s</a:t>
            </a:r>
            <a:r>
              <a:rPr sz="1600" spc="-10" dirty="0">
                <a:latin typeface="Lucida Sans Unicode"/>
                <a:cs typeface="Lucida Sans Unicode"/>
              </a:rPr>
              <a:t>t</a:t>
            </a:r>
            <a:r>
              <a:rPr sz="1600" spc="35" dirty="0">
                <a:latin typeface="Lucida Sans Unicode"/>
                <a:cs typeface="Lucida Sans Unicode"/>
              </a:rPr>
              <a:t>udents</a:t>
            </a:r>
            <a:r>
              <a:rPr sz="1600" spc="-30" dirty="0">
                <a:latin typeface="Lucida Sans Unicode"/>
                <a:cs typeface="Lucida Sans Unicode"/>
              </a:rPr>
              <a:t> </a:t>
            </a:r>
            <a:r>
              <a:rPr sz="1600" spc="5" dirty="0">
                <a:latin typeface="Lucida Sans Unicode"/>
                <a:cs typeface="Lucida Sans Unicode"/>
              </a:rPr>
              <a:t>with</a:t>
            </a:r>
            <a:r>
              <a:rPr sz="1600" spc="-70" dirty="0">
                <a:latin typeface="Lucida Sans Unicode"/>
                <a:cs typeface="Lucida Sans Unicode"/>
              </a:rPr>
              <a:t> </a:t>
            </a:r>
            <a:r>
              <a:rPr sz="1600" spc="35" dirty="0">
                <a:latin typeface="Lucida Sans Unicode"/>
                <a:cs typeface="Lucida Sans Unicode"/>
              </a:rPr>
              <a:t>the</a:t>
            </a:r>
            <a:r>
              <a:rPr sz="1600" spc="-75" dirty="0">
                <a:latin typeface="Lucida Sans Unicode"/>
                <a:cs typeface="Lucida Sans Unicode"/>
              </a:rPr>
              <a:t> </a:t>
            </a:r>
            <a:r>
              <a:rPr sz="1600" spc="90" dirty="0">
                <a:latin typeface="Lucida Sans Unicode"/>
                <a:cs typeface="Lucida Sans Unicode"/>
              </a:rPr>
              <a:t>conc</a:t>
            </a:r>
            <a:r>
              <a:rPr sz="1600" spc="50" dirty="0">
                <a:latin typeface="Lucida Sans Unicode"/>
                <a:cs typeface="Lucida Sans Unicode"/>
              </a:rPr>
              <a:t>ept</a:t>
            </a:r>
            <a:r>
              <a:rPr sz="1600" spc="-60" dirty="0">
                <a:latin typeface="Lucida Sans Unicode"/>
                <a:cs typeface="Lucida Sans Unicode"/>
              </a:rPr>
              <a:t> </a:t>
            </a:r>
            <a:r>
              <a:rPr sz="1600" spc="-15" dirty="0">
                <a:latin typeface="Lucida Sans Unicode"/>
                <a:cs typeface="Lucida Sans Unicode"/>
              </a:rPr>
              <a:t>of</a:t>
            </a:r>
            <a:r>
              <a:rPr sz="1600" spc="-125" dirty="0">
                <a:latin typeface="Lucida Sans Unicode"/>
                <a:cs typeface="Lucida Sans Unicode"/>
              </a:rPr>
              <a:t> </a:t>
            </a:r>
            <a:r>
              <a:rPr sz="1600" spc="75" dirty="0">
                <a:latin typeface="Lucida Sans Unicode"/>
                <a:cs typeface="Lucida Sans Unicode"/>
              </a:rPr>
              <a:t>Spear</a:t>
            </a:r>
            <a:r>
              <a:rPr sz="1600" spc="140" dirty="0">
                <a:latin typeface="Lucida Sans Unicode"/>
                <a:cs typeface="Lucida Sans Unicode"/>
              </a:rPr>
              <a:t>mn</a:t>
            </a:r>
            <a:r>
              <a:rPr sz="1600" spc="80" dirty="0">
                <a:latin typeface="Lucida Sans Unicode"/>
                <a:cs typeface="Lucida Sans Unicode"/>
              </a:rPr>
              <a:t>a</a:t>
            </a:r>
            <a:r>
              <a:rPr sz="1600" spc="-60" dirty="0">
                <a:latin typeface="Lucida Sans Unicode"/>
                <a:cs typeface="Lucida Sans Unicode"/>
              </a:rPr>
              <a:t>’</a:t>
            </a:r>
            <a:r>
              <a:rPr sz="1600" spc="-85" dirty="0">
                <a:latin typeface="Lucida Sans Unicode"/>
                <a:cs typeface="Lucida Sans Unicode"/>
              </a:rPr>
              <a:t>s</a:t>
            </a:r>
            <a:r>
              <a:rPr sz="1600" spc="-35" dirty="0">
                <a:latin typeface="Lucida Sans Unicode"/>
                <a:cs typeface="Lucida Sans Unicode"/>
              </a:rPr>
              <a:t> </a:t>
            </a:r>
            <a:r>
              <a:rPr sz="1600" spc="10" dirty="0">
                <a:latin typeface="Lucida Sans Unicode"/>
                <a:cs typeface="Lucida Sans Unicode"/>
              </a:rPr>
              <a:t>rank</a:t>
            </a:r>
            <a:r>
              <a:rPr sz="1600" spc="-70" dirty="0">
                <a:latin typeface="Lucida Sans Unicode"/>
                <a:cs typeface="Lucida Sans Unicode"/>
              </a:rPr>
              <a:t> </a:t>
            </a:r>
            <a:r>
              <a:rPr sz="1600" spc="15" dirty="0">
                <a:latin typeface="Lucida Sans Unicode"/>
                <a:cs typeface="Lucida Sans Unicode"/>
              </a:rPr>
              <a:t>corr</a:t>
            </a:r>
            <a:r>
              <a:rPr sz="1600" spc="85" dirty="0">
                <a:latin typeface="Lucida Sans Unicode"/>
                <a:cs typeface="Lucida Sans Unicode"/>
              </a:rPr>
              <a:t>e</a:t>
            </a:r>
            <a:r>
              <a:rPr sz="1600" spc="15" dirty="0">
                <a:latin typeface="Lucida Sans Unicode"/>
                <a:cs typeface="Lucida Sans Unicode"/>
              </a:rPr>
              <a:t>lation</a:t>
            </a:r>
            <a:r>
              <a:rPr sz="1600" spc="-70" dirty="0">
                <a:latin typeface="Lucida Sans Unicode"/>
                <a:cs typeface="Lucida Sans Unicode"/>
              </a:rPr>
              <a:t> </a:t>
            </a:r>
            <a:r>
              <a:rPr sz="1600" spc="95" dirty="0">
                <a:latin typeface="Lucida Sans Unicode"/>
                <a:cs typeface="Lucida Sans Unicode"/>
              </a:rPr>
              <a:t>co</a:t>
            </a:r>
            <a:r>
              <a:rPr sz="1600" spc="85" dirty="0">
                <a:latin typeface="Lucida Sans Unicode"/>
                <a:cs typeface="Lucida Sans Unicode"/>
              </a:rPr>
              <a:t>e</a:t>
            </a:r>
            <a:r>
              <a:rPr sz="1600" spc="-65" dirty="0">
                <a:latin typeface="Lucida Sans Unicode"/>
                <a:cs typeface="Lucida Sans Unicode"/>
              </a:rPr>
              <a:t>ffi</a:t>
            </a:r>
            <a:r>
              <a:rPr sz="1600" spc="45" dirty="0">
                <a:latin typeface="Lucida Sans Unicode"/>
                <a:cs typeface="Lucida Sans Unicode"/>
              </a:rPr>
              <a:t>cie</a:t>
            </a:r>
            <a:r>
              <a:rPr sz="1600" spc="60" dirty="0">
                <a:latin typeface="Lucida Sans Unicode"/>
                <a:cs typeface="Lucida Sans Unicode"/>
              </a:rPr>
              <a:t>n</a:t>
            </a:r>
            <a:r>
              <a:rPr sz="1600" spc="-20" dirty="0">
                <a:latin typeface="Lucida Sans Unicode"/>
                <a:cs typeface="Lucida Sans Unicode"/>
              </a:rPr>
              <a:t>t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13935" y="1787397"/>
            <a:ext cx="356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INSTRUCTIONAL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OBJECTIVES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706879" y="2380488"/>
            <a:ext cx="8929370" cy="1737360"/>
            <a:chOff x="1706879" y="2380488"/>
            <a:chExt cx="8929370" cy="173736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32787" y="2380488"/>
              <a:ext cx="8903208" cy="168097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6879" y="2549652"/>
              <a:ext cx="8101583" cy="15681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2599" y="2438400"/>
              <a:ext cx="8791956" cy="156972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752600" y="2438400"/>
            <a:ext cx="8792210" cy="1569720"/>
          </a:xfrm>
          <a:prstGeom prst="rect">
            <a:avLst/>
          </a:prstGeom>
          <a:ln w="9525">
            <a:solidFill>
              <a:srgbClr val="DEEBF7"/>
            </a:solidFill>
          </a:ln>
        </p:spPr>
        <p:txBody>
          <a:bodyPr vert="horz" wrap="square" lIns="0" tIns="2089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45"/>
              </a:spcBef>
            </a:pPr>
            <a:r>
              <a:rPr sz="1600" spc="-45" dirty="0">
                <a:latin typeface="Lucida Sans Unicode"/>
                <a:cs typeface="Lucida Sans Unicode"/>
              </a:rPr>
              <a:t>This</a:t>
            </a:r>
            <a:r>
              <a:rPr sz="1600" spc="-80" dirty="0">
                <a:latin typeface="Lucida Sans Unicode"/>
                <a:cs typeface="Lucida Sans Unicode"/>
              </a:rPr>
              <a:t> </a:t>
            </a:r>
            <a:r>
              <a:rPr sz="1600" spc="85" dirty="0">
                <a:latin typeface="Lucida Sans Unicode"/>
                <a:cs typeface="Lucida Sans Unicode"/>
              </a:rPr>
              <a:t>S</a:t>
            </a:r>
            <a:r>
              <a:rPr sz="1600" spc="75" dirty="0">
                <a:latin typeface="Lucida Sans Unicode"/>
                <a:cs typeface="Lucida Sans Unicode"/>
              </a:rPr>
              <a:t>e</a:t>
            </a:r>
            <a:r>
              <a:rPr sz="1600" spc="10" dirty="0">
                <a:latin typeface="Lucida Sans Unicode"/>
                <a:cs typeface="Lucida Sans Unicode"/>
              </a:rPr>
              <a:t>ss</a:t>
            </a:r>
            <a:r>
              <a:rPr sz="1600" spc="-5" dirty="0">
                <a:latin typeface="Lucida Sans Unicode"/>
                <a:cs typeface="Lucida Sans Unicode"/>
              </a:rPr>
              <a:t>ion</a:t>
            </a:r>
            <a:r>
              <a:rPr sz="1600" spc="-65" dirty="0">
                <a:latin typeface="Lucida Sans Unicode"/>
                <a:cs typeface="Lucida Sans Unicode"/>
              </a:rPr>
              <a:t> </a:t>
            </a:r>
            <a:r>
              <a:rPr sz="1600" spc="-30" dirty="0">
                <a:latin typeface="Lucida Sans Unicode"/>
                <a:cs typeface="Lucida Sans Unicode"/>
              </a:rPr>
              <a:t>is</a:t>
            </a:r>
            <a:r>
              <a:rPr sz="1600" spc="-80" dirty="0">
                <a:latin typeface="Lucida Sans Unicode"/>
                <a:cs typeface="Lucida Sans Unicode"/>
              </a:rPr>
              <a:t> </a:t>
            </a:r>
            <a:r>
              <a:rPr sz="1600" spc="35" dirty="0">
                <a:latin typeface="Lucida Sans Unicode"/>
                <a:cs typeface="Lucida Sans Unicode"/>
              </a:rPr>
              <a:t>design</a:t>
            </a:r>
            <a:r>
              <a:rPr sz="1600" spc="85" dirty="0">
                <a:latin typeface="Lucida Sans Unicode"/>
                <a:cs typeface="Lucida Sans Unicode"/>
              </a:rPr>
              <a:t>ed</a:t>
            </a:r>
            <a:r>
              <a:rPr sz="1600" spc="-55" dirty="0">
                <a:latin typeface="Lucida Sans Unicode"/>
                <a:cs typeface="Lucida Sans Unicode"/>
              </a:rPr>
              <a:t> </a:t>
            </a:r>
            <a:r>
              <a:rPr sz="1600" spc="-50" dirty="0">
                <a:latin typeface="Lucida Sans Unicode"/>
                <a:cs typeface="Lucida Sans Unicode"/>
              </a:rPr>
              <a:t>to:</a:t>
            </a:r>
            <a:endParaRPr sz="1600">
              <a:latin typeface="Lucida Sans Unicode"/>
              <a:cs typeface="Lucida Sans Unicode"/>
            </a:endParaRPr>
          </a:p>
          <a:p>
            <a:pPr marL="434340" indent="-34353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34340" algn="l"/>
                <a:tab pos="434975" algn="l"/>
              </a:tabLst>
            </a:pPr>
            <a:r>
              <a:rPr sz="1600" spc="-5" dirty="0">
                <a:latin typeface="Arial MT"/>
                <a:cs typeface="Arial MT"/>
              </a:rPr>
              <a:t>Demonstrate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difference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between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Karlpearson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and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Spearman’s rank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correlation</a:t>
            </a:r>
            <a:endParaRPr sz="1600">
              <a:latin typeface="Arial MT"/>
              <a:cs typeface="Arial MT"/>
            </a:endParaRPr>
          </a:p>
          <a:p>
            <a:pPr marL="434340" indent="-343535">
              <a:lnSpc>
                <a:spcPct val="100000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600" spc="-5" dirty="0">
                <a:latin typeface="Arial MT"/>
                <a:cs typeface="Arial MT"/>
              </a:rPr>
              <a:t>Describe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detail </a:t>
            </a:r>
            <a:r>
              <a:rPr sz="1600" spc="-10" dirty="0">
                <a:latin typeface="Arial MT"/>
                <a:cs typeface="Arial MT"/>
              </a:rPr>
              <a:t>about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tied </a:t>
            </a:r>
            <a:r>
              <a:rPr sz="1600" spc="-10" dirty="0">
                <a:latin typeface="Arial MT"/>
                <a:cs typeface="Arial MT"/>
              </a:rPr>
              <a:t>and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untied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ranks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Spearman’s</a:t>
            </a:r>
            <a:r>
              <a:rPr sz="1600" spc="-5" dirty="0">
                <a:latin typeface="Arial MT"/>
                <a:cs typeface="Arial MT"/>
              </a:rPr>
              <a:t> rank</a:t>
            </a:r>
            <a:endParaRPr sz="1600">
              <a:latin typeface="Arial MT"/>
              <a:cs typeface="Arial MT"/>
            </a:endParaRPr>
          </a:p>
          <a:p>
            <a:pPr marL="434340" indent="-343535">
              <a:lnSpc>
                <a:spcPct val="100000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600" dirty="0">
                <a:latin typeface="Arial MT"/>
                <a:cs typeface="Arial MT"/>
              </a:rPr>
              <a:t>List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out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properties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correlation</a:t>
            </a:r>
            <a:endParaRPr sz="1600">
              <a:latin typeface="Arial MT"/>
              <a:cs typeface="Arial MT"/>
            </a:endParaRPr>
          </a:p>
          <a:p>
            <a:pPr marL="434340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34340" algn="l"/>
                <a:tab pos="434975" algn="l"/>
              </a:tabLst>
            </a:pPr>
            <a:r>
              <a:rPr sz="1600" spc="-5" dirty="0">
                <a:latin typeface="Arial MT"/>
                <a:cs typeface="Arial MT"/>
              </a:rPr>
              <a:t>Describe 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Spearman’s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rank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correlation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with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examples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0123" y="706845"/>
            <a:ext cx="737235" cy="735330"/>
            <a:chOff x="100123" y="706845"/>
            <a:chExt cx="737235" cy="735330"/>
          </a:xfrm>
        </p:grpSpPr>
        <p:sp>
          <p:nvSpPr>
            <p:cNvPr id="20" name="object 20"/>
            <p:cNvSpPr/>
            <p:nvPr/>
          </p:nvSpPr>
          <p:spPr>
            <a:xfrm>
              <a:off x="100114" y="753820"/>
              <a:ext cx="689610" cy="688340"/>
            </a:xfrm>
            <a:custGeom>
              <a:avLst/>
              <a:gdLst/>
              <a:ahLst/>
              <a:cxnLst/>
              <a:rect l="l" t="t" r="r" b="b"/>
              <a:pathLst>
                <a:path w="689610" h="688340">
                  <a:moveTo>
                    <a:pt x="566483" y="343979"/>
                  </a:moveTo>
                  <a:lnTo>
                    <a:pt x="561962" y="299491"/>
                  </a:lnTo>
                  <a:lnTo>
                    <a:pt x="548436" y="256438"/>
                  </a:lnTo>
                  <a:lnTo>
                    <a:pt x="525881" y="216230"/>
                  </a:lnTo>
                  <a:lnTo>
                    <a:pt x="512343" y="229743"/>
                  </a:lnTo>
                  <a:lnTo>
                    <a:pt x="534136" y="271145"/>
                  </a:lnTo>
                  <a:lnTo>
                    <a:pt x="545592" y="314985"/>
                  </a:lnTo>
                  <a:lnTo>
                    <a:pt x="547027" y="359549"/>
                  </a:lnTo>
                  <a:lnTo>
                    <a:pt x="538772" y="403161"/>
                  </a:lnTo>
                  <a:lnTo>
                    <a:pt x="521131" y="444131"/>
                  </a:lnTo>
                  <a:lnTo>
                    <a:pt x="494436" y="480758"/>
                  </a:lnTo>
                  <a:lnTo>
                    <a:pt x="459016" y="511365"/>
                  </a:lnTo>
                  <a:lnTo>
                    <a:pt x="417537" y="533133"/>
                  </a:lnTo>
                  <a:lnTo>
                    <a:pt x="373646" y="544576"/>
                  </a:lnTo>
                  <a:lnTo>
                    <a:pt x="329006" y="546011"/>
                  </a:lnTo>
                  <a:lnTo>
                    <a:pt x="285318" y="537756"/>
                  </a:lnTo>
                  <a:lnTo>
                    <a:pt x="244297" y="520153"/>
                  </a:lnTo>
                  <a:lnTo>
                    <a:pt x="207606" y="493496"/>
                  </a:lnTo>
                  <a:lnTo>
                    <a:pt x="176949" y="458127"/>
                  </a:lnTo>
                  <a:lnTo>
                    <a:pt x="155155" y="416712"/>
                  </a:lnTo>
                  <a:lnTo>
                    <a:pt x="143700" y="372884"/>
                  </a:lnTo>
                  <a:lnTo>
                    <a:pt x="142265" y="328307"/>
                  </a:lnTo>
                  <a:lnTo>
                    <a:pt x="150520" y="284695"/>
                  </a:lnTo>
                  <a:lnTo>
                    <a:pt x="168160" y="243725"/>
                  </a:lnTo>
                  <a:lnTo>
                    <a:pt x="194856" y="207098"/>
                  </a:lnTo>
                  <a:lnTo>
                    <a:pt x="230289" y="176491"/>
                  </a:lnTo>
                  <a:lnTo>
                    <a:pt x="273939" y="153936"/>
                  </a:lnTo>
                  <a:lnTo>
                    <a:pt x="320725" y="142659"/>
                  </a:lnTo>
                  <a:lnTo>
                    <a:pt x="368566" y="142659"/>
                  </a:lnTo>
                  <a:lnTo>
                    <a:pt x="415353" y="153936"/>
                  </a:lnTo>
                  <a:lnTo>
                    <a:pt x="459016" y="176491"/>
                  </a:lnTo>
                  <a:lnTo>
                    <a:pt x="472541" y="162966"/>
                  </a:lnTo>
                  <a:lnTo>
                    <a:pt x="433400" y="140906"/>
                  </a:lnTo>
                  <a:lnTo>
                    <a:pt x="391922" y="127469"/>
                  </a:lnTo>
                  <a:lnTo>
                    <a:pt x="349338" y="122453"/>
                  </a:lnTo>
                  <a:lnTo>
                    <a:pt x="306882" y="125653"/>
                  </a:lnTo>
                  <a:lnTo>
                    <a:pt x="265811" y="136842"/>
                  </a:lnTo>
                  <a:lnTo>
                    <a:pt x="227368" y="155816"/>
                  </a:lnTo>
                  <a:lnTo>
                    <a:pt x="192786" y="182346"/>
                  </a:lnTo>
                  <a:lnTo>
                    <a:pt x="163322" y="216230"/>
                  </a:lnTo>
                  <a:lnTo>
                    <a:pt x="141224" y="255308"/>
                  </a:lnTo>
                  <a:lnTo>
                    <a:pt x="127762" y="296722"/>
                  </a:lnTo>
                  <a:lnTo>
                    <a:pt x="122745" y="339255"/>
                  </a:lnTo>
                  <a:lnTo>
                    <a:pt x="125945" y="381635"/>
                  </a:lnTo>
                  <a:lnTo>
                    <a:pt x="137160" y="422643"/>
                  </a:lnTo>
                  <a:lnTo>
                    <a:pt x="156146" y="461035"/>
                  </a:lnTo>
                  <a:lnTo>
                    <a:pt x="182727" y="495554"/>
                  </a:lnTo>
                  <a:lnTo>
                    <a:pt x="216662" y="524979"/>
                  </a:lnTo>
                  <a:lnTo>
                    <a:pt x="255790" y="547052"/>
                  </a:lnTo>
                  <a:lnTo>
                    <a:pt x="297268" y="560489"/>
                  </a:lnTo>
                  <a:lnTo>
                    <a:pt x="339864" y="565492"/>
                  </a:lnTo>
                  <a:lnTo>
                    <a:pt x="382308" y="562305"/>
                  </a:lnTo>
                  <a:lnTo>
                    <a:pt x="423379" y="551116"/>
                  </a:lnTo>
                  <a:lnTo>
                    <a:pt x="461835" y="532142"/>
                  </a:lnTo>
                  <a:lnTo>
                    <a:pt x="496404" y="505612"/>
                  </a:lnTo>
                  <a:lnTo>
                    <a:pt x="525881" y="471728"/>
                  </a:lnTo>
                  <a:lnTo>
                    <a:pt x="548436" y="431520"/>
                  </a:lnTo>
                  <a:lnTo>
                    <a:pt x="561962" y="388467"/>
                  </a:lnTo>
                  <a:lnTo>
                    <a:pt x="566483" y="343979"/>
                  </a:lnTo>
                  <a:close/>
                </a:path>
                <a:path w="689610" h="688340">
                  <a:moveTo>
                    <a:pt x="689051" y="344030"/>
                  </a:moveTo>
                  <a:lnTo>
                    <a:pt x="686066" y="298881"/>
                  </a:lnTo>
                  <a:lnTo>
                    <a:pt x="677125" y="254330"/>
                  </a:lnTo>
                  <a:lnTo>
                    <a:pt x="662241" y="211010"/>
                  </a:lnTo>
                  <a:lnTo>
                    <a:pt x="641388" y="169494"/>
                  </a:lnTo>
                  <a:lnTo>
                    <a:pt x="619264" y="169494"/>
                  </a:lnTo>
                  <a:lnTo>
                    <a:pt x="642124" y="211937"/>
                  </a:lnTo>
                  <a:lnTo>
                    <a:pt x="658139" y="256133"/>
                  </a:lnTo>
                  <a:lnTo>
                    <a:pt x="667448" y="301396"/>
                  </a:lnTo>
                  <a:lnTo>
                    <a:pt x="670217" y="347014"/>
                  </a:lnTo>
                  <a:lnTo>
                    <a:pt x="666597" y="392328"/>
                  </a:lnTo>
                  <a:lnTo>
                    <a:pt x="656742" y="436613"/>
                  </a:lnTo>
                  <a:lnTo>
                    <a:pt x="640803" y="479183"/>
                  </a:lnTo>
                  <a:lnTo>
                    <a:pt x="618934" y="519353"/>
                  </a:lnTo>
                  <a:lnTo>
                    <a:pt x="591299" y="556412"/>
                  </a:lnTo>
                  <a:lnTo>
                    <a:pt x="558050" y="589673"/>
                  </a:lnTo>
                  <a:lnTo>
                    <a:pt x="519341" y="618451"/>
                  </a:lnTo>
                  <a:lnTo>
                    <a:pt x="476846" y="641273"/>
                  </a:lnTo>
                  <a:lnTo>
                    <a:pt x="432574" y="657263"/>
                  </a:lnTo>
                  <a:lnTo>
                    <a:pt x="387248" y="666559"/>
                  </a:lnTo>
                  <a:lnTo>
                    <a:pt x="341553" y="669315"/>
                  </a:lnTo>
                  <a:lnTo>
                    <a:pt x="296176" y="665695"/>
                  </a:lnTo>
                  <a:lnTo>
                    <a:pt x="251828" y="655853"/>
                  </a:lnTo>
                  <a:lnTo>
                    <a:pt x="209181" y="639940"/>
                  </a:lnTo>
                  <a:lnTo>
                    <a:pt x="168960" y="618121"/>
                  </a:lnTo>
                  <a:lnTo>
                    <a:pt x="131838" y="590524"/>
                  </a:lnTo>
                  <a:lnTo>
                    <a:pt x="98526" y="557326"/>
                  </a:lnTo>
                  <a:lnTo>
                    <a:pt x="69710" y="518680"/>
                  </a:lnTo>
                  <a:lnTo>
                    <a:pt x="46850" y="476237"/>
                  </a:lnTo>
                  <a:lnTo>
                    <a:pt x="30848" y="432041"/>
                  </a:lnTo>
                  <a:lnTo>
                    <a:pt x="21539" y="386791"/>
                  </a:lnTo>
                  <a:lnTo>
                    <a:pt x="18770" y="341160"/>
                  </a:lnTo>
                  <a:lnTo>
                    <a:pt x="22390" y="295846"/>
                  </a:lnTo>
                  <a:lnTo>
                    <a:pt x="32245" y="251561"/>
                  </a:lnTo>
                  <a:lnTo>
                    <a:pt x="48183" y="208991"/>
                  </a:lnTo>
                  <a:lnTo>
                    <a:pt x="70040" y="168821"/>
                  </a:lnTo>
                  <a:lnTo>
                    <a:pt x="97675" y="131762"/>
                  </a:lnTo>
                  <a:lnTo>
                    <a:pt x="130924" y="98501"/>
                  </a:lnTo>
                  <a:lnTo>
                    <a:pt x="169633" y="69723"/>
                  </a:lnTo>
                  <a:lnTo>
                    <a:pt x="210921" y="47485"/>
                  </a:lnTo>
                  <a:lnTo>
                    <a:pt x="254279" y="31584"/>
                  </a:lnTo>
                  <a:lnTo>
                    <a:pt x="299034" y="22059"/>
                  </a:lnTo>
                  <a:lnTo>
                    <a:pt x="344487" y="18872"/>
                  </a:lnTo>
                  <a:lnTo>
                    <a:pt x="389940" y="22059"/>
                  </a:lnTo>
                  <a:lnTo>
                    <a:pt x="434695" y="31584"/>
                  </a:lnTo>
                  <a:lnTo>
                    <a:pt x="478066" y="47485"/>
                  </a:lnTo>
                  <a:lnTo>
                    <a:pt x="519341" y="69723"/>
                  </a:lnTo>
                  <a:lnTo>
                    <a:pt x="519341" y="47637"/>
                  </a:lnTo>
                  <a:lnTo>
                    <a:pt x="477469" y="26657"/>
                  </a:lnTo>
                  <a:lnTo>
                    <a:pt x="434187" y="11823"/>
                  </a:lnTo>
                  <a:lnTo>
                    <a:pt x="390055" y="2984"/>
                  </a:lnTo>
                  <a:lnTo>
                    <a:pt x="345655" y="0"/>
                  </a:lnTo>
                  <a:lnTo>
                    <a:pt x="301523" y="2730"/>
                  </a:lnTo>
                  <a:lnTo>
                    <a:pt x="258241" y="11023"/>
                  </a:lnTo>
                  <a:lnTo>
                    <a:pt x="216369" y="24739"/>
                  </a:lnTo>
                  <a:lnTo>
                    <a:pt x="176453" y="43726"/>
                  </a:lnTo>
                  <a:lnTo>
                    <a:pt x="139065" y="67843"/>
                  </a:lnTo>
                  <a:lnTo>
                    <a:pt x="104775" y="96939"/>
                  </a:lnTo>
                  <a:lnTo>
                    <a:pt x="74129" y="130873"/>
                  </a:lnTo>
                  <a:lnTo>
                    <a:pt x="47701" y="169494"/>
                  </a:lnTo>
                  <a:lnTo>
                    <a:pt x="26695" y="211315"/>
                  </a:lnTo>
                  <a:lnTo>
                    <a:pt x="11836" y="254520"/>
                  </a:lnTo>
                  <a:lnTo>
                    <a:pt x="2984" y="298577"/>
                  </a:lnTo>
                  <a:lnTo>
                    <a:pt x="0" y="342925"/>
                  </a:lnTo>
                  <a:lnTo>
                    <a:pt x="2730" y="386981"/>
                  </a:lnTo>
                  <a:lnTo>
                    <a:pt x="11036" y="430199"/>
                  </a:lnTo>
                  <a:lnTo>
                    <a:pt x="24777" y="472020"/>
                  </a:lnTo>
                  <a:lnTo>
                    <a:pt x="43789" y="511873"/>
                  </a:lnTo>
                  <a:lnTo>
                    <a:pt x="67932" y="549198"/>
                  </a:lnTo>
                  <a:lnTo>
                    <a:pt x="97066" y="583438"/>
                  </a:lnTo>
                  <a:lnTo>
                    <a:pt x="131051" y="614045"/>
                  </a:lnTo>
                  <a:lnTo>
                    <a:pt x="169735" y="640435"/>
                  </a:lnTo>
                  <a:lnTo>
                    <a:pt x="211620" y="661403"/>
                  </a:lnTo>
                  <a:lnTo>
                    <a:pt x="254889" y="676236"/>
                  </a:lnTo>
                  <a:lnTo>
                    <a:pt x="299021" y="685076"/>
                  </a:lnTo>
                  <a:lnTo>
                    <a:pt x="343420" y="688060"/>
                  </a:lnTo>
                  <a:lnTo>
                    <a:pt x="387553" y="685330"/>
                  </a:lnTo>
                  <a:lnTo>
                    <a:pt x="430834" y="677037"/>
                  </a:lnTo>
                  <a:lnTo>
                    <a:pt x="472719" y="663321"/>
                  </a:lnTo>
                  <a:lnTo>
                    <a:pt x="512635" y="644334"/>
                  </a:lnTo>
                  <a:lnTo>
                    <a:pt x="550011" y="620229"/>
                  </a:lnTo>
                  <a:lnTo>
                    <a:pt x="584314" y="591134"/>
                  </a:lnTo>
                  <a:lnTo>
                    <a:pt x="614959" y="557199"/>
                  </a:lnTo>
                  <a:lnTo>
                    <a:pt x="641388" y="518566"/>
                  </a:lnTo>
                  <a:lnTo>
                    <a:pt x="662241" y="477062"/>
                  </a:lnTo>
                  <a:lnTo>
                    <a:pt x="677125" y="433730"/>
                  </a:lnTo>
                  <a:lnTo>
                    <a:pt x="686066" y="389191"/>
                  </a:lnTo>
                  <a:lnTo>
                    <a:pt x="689051" y="344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5875" y="998583"/>
              <a:ext cx="198176" cy="1979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34554" y="706845"/>
              <a:ext cx="402590" cy="401320"/>
            </a:xfrm>
            <a:custGeom>
              <a:avLst/>
              <a:gdLst/>
              <a:ahLst/>
              <a:cxnLst/>
              <a:rect l="l" t="t" r="r" b="b"/>
              <a:pathLst>
                <a:path w="402590" h="401319">
                  <a:moveTo>
                    <a:pt x="312665" y="0"/>
                  </a:moveTo>
                  <a:lnTo>
                    <a:pt x="304958" y="0"/>
                  </a:lnTo>
                  <a:lnTo>
                    <a:pt x="302562" y="941"/>
                  </a:lnTo>
                  <a:lnTo>
                    <a:pt x="300795" y="2745"/>
                  </a:lnTo>
                  <a:lnTo>
                    <a:pt x="214185" y="89208"/>
                  </a:lnTo>
                  <a:lnTo>
                    <a:pt x="213196" y="91601"/>
                  </a:lnTo>
                  <a:lnTo>
                    <a:pt x="213188" y="174918"/>
                  </a:lnTo>
                  <a:lnTo>
                    <a:pt x="3849" y="383943"/>
                  </a:lnTo>
                  <a:lnTo>
                    <a:pt x="102" y="387559"/>
                  </a:lnTo>
                  <a:lnTo>
                    <a:pt x="0" y="393512"/>
                  </a:lnTo>
                  <a:lnTo>
                    <a:pt x="7235" y="400995"/>
                  </a:lnTo>
                  <a:lnTo>
                    <a:pt x="13205" y="401097"/>
                  </a:lnTo>
                  <a:lnTo>
                    <a:pt x="17180" y="397254"/>
                  </a:lnTo>
                  <a:lnTo>
                    <a:pt x="226519" y="188230"/>
                  </a:lnTo>
                  <a:lnTo>
                    <a:pt x="309962" y="188222"/>
                  </a:lnTo>
                  <a:lnTo>
                    <a:pt x="312358" y="187233"/>
                  </a:lnTo>
                  <a:lnTo>
                    <a:pt x="330208" y="169404"/>
                  </a:lnTo>
                  <a:lnTo>
                    <a:pt x="245373" y="169404"/>
                  </a:lnTo>
                  <a:lnTo>
                    <a:pt x="258704" y="156093"/>
                  </a:lnTo>
                  <a:lnTo>
                    <a:pt x="232042" y="156093"/>
                  </a:lnTo>
                  <a:lnTo>
                    <a:pt x="232042" y="97993"/>
                  </a:lnTo>
                  <a:lnTo>
                    <a:pt x="297959" y="32159"/>
                  </a:lnTo>
                  <a:lnTo>
                    <a:pt x="316883" y="32159"/>
                  </a:lnTo>
                  <a:lnTo>
                    <a:pt x="316883" y="4157"/>
                  </a:lnTo>
                  <a:lnTo>
                    <a:pt x="312665" y="0"/>
                  </a:lnTo>
                  <a:close/>
                </a:path>
                <a:path w="402590" h="401319">
                  <a:moveTo>
                    <a:pt x="396172" y="103515"/>
                  </a:moveTo>
                  <a:lnTo>
                    <a:pt x="369477" y="103515"/>
                  </a:lnTo>
                  <a:lnTo>
                    <a:pt x="303560" y="169404"/>
                  </a:lnTo>
                  <a:lnTo>
                    <a:pt x="330208" y="169404"/>
                  </a:lnTo>
                  <a:lnTo>
                    <a:pt x="396172" y="103515"/>
                  </a:lnTo>
                  <a:close/>
                </a:path>
                <a:path w="402590" h="401319">
                  <a:moveTo>
                    <a:pt x="316883" y="32159"/>
                  </a:moveTo>
                  <a:lnTo>
                    <a:pt x="297959" y="32159"/>
                  </a:lnTo>
                  <a:lnTo>
                    <a:pt x="298029" y="90204"/>
                  </a:lnTo>
                  <a:lnTo>
                    <a:pt x="232042" y="156093"/>
                  </a:lnTo>
                  <a:lnTo>
                    <a:pt x="258704" y="156093"/>
                  </a:lnTo>
                  <a:lnTo>
                    <a:pt x="311361" y="103515"/>
                  </a:lnTo>
                  <a:lnTo>
                    <a:pt x="396172" y="103515"/>
                  </a:lnTo>
                  <a:lnTo>
                    <a:pt x="398936" y="100754"/>
                  </a:lnTo>
                  <a:lnTo>
                    <a:pt x="401686" y="98064"/>
                  </a:lnTo>
                  <a:lnTo>
                    <a:pt x="402471" y="94009"/>
                  </a:lnTo>
                  <a:lnTo>
                    <a:pt x="400862" y="90204"/>
                  </a:lnTo>
                  <a:lnTo>
                    <a:pt x="399565" y="86981"/>
                  </a:lnTo>
                  <a:lnTo>
                    <a:pt x="396120" y="84690"/>
                  </a:lnTo>
                  <a:lnTo>
                    <a:pt x="316883" y="84690"/>
                  </a:lnTo>
                  <a:lnTo>
                    <a:pt x="316883" y="32159"/>
                  </a:lnTo>
                  <a:close/>
                </a:path>
                <a:path w="402590" h="401319">
                  <a:moveTo>
                    <a:pt x="396108" y="84682"/>
                  </a:moveTo>
                  <a:lnTo>
                    <a:pt x="392337" y="84690"/>
                  </a:lnTo>
                  <a:lnTo>
                    <a:pt x="396120" y="846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948611" y="2558056"/>
            <a:ext cx="637540" cy="471170"/>
            <a:chOff x="948611" y="2558056"/>
            <a:chExt cx="637540" cy="471170"/>
          </a:xfrm>
        </p:grpSpPr>
        <p:sp>
          <p:nvSpPr>
            <p:cNvPr id="24" name="object 24"/>
            <p:cNvSpPr/>
            <p:nvPr/>
          </p:nvSpPr>
          <p:spPr>
            <a:xfrm>
              <a:off x="948601" y="2558059"/>
              <a:ext cx="637540" cy="471170"/>
            </a:xfrm>
            <a:custGeom>
              <a:avLst/>
              <a:gdLst/>
              <a:ahLst/>
              <a:cxnLst/>
              <a:rect l="l" t="t" r="r" b="b"/>
              <a:pathLst>
                <a:path w="637540" h="471169">
                  <a:moveTo>
                    <a:pt x="339369" y="310603"/>
                  </a:moveTo>
                  <a:lnTo>
                    <a:pt x="179120" y="310603"/>
                  </a:lnTo>
                  <a:lnTo>
                    <a:pt x="179120" y="329425"/>
                  </a:lnTo>
                  <a:lnTo>
                    <a:pt x="339369" y="329425"/>
                  </a:lnTo>
                  <a:lnTo>
                    <a:pt x="339369" y="310603"/>
                  </a:lnTo>
                  <a:close/>
                </a:path>
                <a:path w="637540" h="471169">
                  <a:moveTo>
                    <a:pt x="339369" y="188239"/>
                  </a:moveTo>
                  <a:lnTo>
                    <a:pt x="179120" y="188239"/>
                  </a:lnTo>
                  <a:lnTo>
                    <a:pt x="179120" y="207060"/>
                  </a:lnTo>
                  <a:lnTo>
                    <a:pt x="339369" y="207060"/>
                  </a:lnTo>
                  <a:lnTo>
                    <a:pt x="339369" y="188239"/>
                  </a:lnTo>
                  <a:close/>
                </a:path>
                <a:path w="637540" h="471169">
                  <a:moveTo>
                    <a:pt x="637324" y="47040"/>
                  </a:moveTo>
                  <a:lnTo>
                    <a:pt x="358228" y="47040"/>
                  </a:lnTo>
                  <a:lnTo>
                    <a:pt x="358228" y="4165"/>
                  </a:lnTo>
                  <a:lnTo>
                    <a:pt x="354012" y="0"/>
                  </a:lnTo>
                  <a:lnTo>
                    <a:pt x="343598" y="0"/>
                  </a:lnTo>
                  <a:lnTo>
                    <a:pt x="339369" y="4165"/>
                  </a:lnTo>
                  <a:lnTo>
                    <a:pt x="339369" y="47040"/>
                  </a:lnTo>
                  <a:lnTo>
                    <a:pt x="4229" y="47040"/>
                  </a:lnTo>
                  <a:lnTo>
                    <a:pt x="0" y="51257"/>
                  </a:lnTo>
                  <a:lnTo>
                    <a:pt x="0" y="61645"/>
                  </a:lnTo>
                  <a:lnTo>
                    <a:pt x="4229" y="65862"/>
                  </a:lnTo>
                  <a:lnTo>
                    <a:pt x="47142" y="65862"/>
                  </a:lnTo>
                  <a:lnTo>
                    <a:pt x="47142" y="451789"/>
                  </a:lnTo>
                  <a:lnTo>
                    <a:pt x="4229" y="451789"/>
                  </a:lnTo>
                  <a:lnTo>
                    <a:pt x="0" y="456006"/>
                  </a:lnTo>
                  <a:lnTo>
                    <a:pt x="0" y="466394"/>
                  </a:lnTo>
                  <a:lnTo>
                    <a:pt x="4229" y="470611"/>
                  </a:lnTo>
                  <a:lnTo>
                    <a:pt x="213741" y="470611"/>
                  </a:lnTo>
                  <a:lnTo>
                    <a:pt x="232562" y="451789"/>
                  </a:lnTo>
                  <a:lnTo>
                    <a:pt x="65989" y="451789"/>
                  </a:lnTo>
                  <a:lnTo>
                    <a:pt x="65989" y="65862"/>
                  </a:lnTo>
                  <a:lnTo>
                    <a:pt x="618502" y="65862"/>
                  </a:lnTo>
                  <a:lnTo>
                    <a:pt x="637324" y="470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7305" y="2711388"/>
              <a:ext cx="122734" cy="91614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4186428" y="4143743"/>
            <a:ext cx="3973195" cy="742315"/>
            <a:chOff x="4186428" y="4143743"/>
            <a:chExt cx="3973195" cy="742315"/>
          </a:xfrm>
        </p:grpSpPr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86428" y="4223029"/>
              <a:ext cx="3973068" cy="49222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43044" y="4143743"/>
              <a:ext cx="3259836" cy="7422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212336" y="4248911"/>
              <a:ext cx="3870960" cy="390525"/>
            </a:xfrm>
            <a:custGeom>
              <a:avLst/>
              <a:gdLst/>
              <a:ahLst/>
              <a:cxnLst/>
              <a:rect l="l" t="t" r="r" b="b"/>
              <a:pathLst>
                <a:path w="3870959" h="390525">
                  <a:moveTo>
                    <a:pt x="3805936" y="0"/>
                  </a:moveTo>
                  <a:lnTo>
                    <a:pt x="65024" y="0"/>
                  </a:lnTo>
                  <a:lnTo>
                    <a:pt x="39701" y="5105"/>
                  </a:lnTo>
                  <a:lnTo>
                    <a:pt x="19034" y="19034"/>
                  </a:lnTo>
                  <a:lnTo>
                    <a:pt x="5105" y="39701"/>
                  </a:lnTo>
                  <a:lnTo>
                    <a:pt x="0" y="65024"/>
                  </a:lnTo>
                  <a:lnTo>
                    <a:pt x="0" y="325119"/>
                  </a:lnTo>
                  <a:lnTo>
                    <a:pt x="5105" y="350442"/>
                  </a:lnTo>
                  <a:lnTo>
                    <a:pt x="19034" y="371109"/>
                  </a:lnTo>
                  <a:lnTo>
                    <a:pt x="39701" y="385038"/>
                  </a:lnTo>
                  <a:lnTo>
                    <a:pt x="65024" y="390144"/>
                  </a:lnTo>
                  <a:lnTo>
                    <a:pt x="3805936" y="390144"/>
                  </a:lnTo>
                  <a:lnTo>
                    <a:pt x="3831258" y="385038"/>
                  </a:lnTo>
                  <a:lnTo>
                    <a:pt x="3851925" y="371109"/>
                  </a:lnTo>
                  <a:lnTo>
                    <a:pt x="3865854" y="350442"/>
                  </a:lnTo>
                  <a:lnTo>
                    <a:pt x="3870960" y="325119"/>
                  </a:lnTo>
                  <a:lnTo>
                    <a:pt x="3870960" y="65024"/>
                  </a:lnTo>
                  <a:lnTo>
                    <a:pt x="3865854" y="39701"/>
                  </a:lnTo>
                  <a:lnTo>
                    <a:pt x="3851925" y="19034"/>
                  </a:lnTo>
                  <a:lnTo>
                    <a:pt x="3831258" y="5105"/>
                  </a:lnTo>
                  <a:lnTo>
                    <a:pt x="3805936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739766" y="4230116"/>
            <a:ext cx="2817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OUTCOMES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53092" y="4713732"/>
            <a:ext cx="9583420" cy="1240790"/>
            <a:chOff x="1053092" y="4713732"/>
            <a:chExt cx="9583420" cy="1240790"/>
          </a:xfrm>
        </p:grpSpPr>
        <p:sp>
          <p:nvSpPr>
            <p:cNvPr id="32" name="object 32"/>
            <p:cNvSpPr/>
            <p:nvPr/>
          </p:nvSpPr>
          <p:spPr>
            <a:xfrm>
              <a:off x="1053084" y="4824971"/>
              <a:ext cx="641350" cy="760095"/>
            </a:xfrm>
            <a:custGeom>
              <a:avLst/>
              <a:gdLst/>
              <a:ahLst/>
              <a:cxnLst/>
              <a:rect l="l" t="t" r="r" b="b"/>
              <a:pathLst>
                <a:path w="641350" h="760095">
                  <a:moveTo>
                    <a:pt x="301663" y="442366"/>
                  </a:moveTo>
                  <a:lnTo>
                    <a:pt x="241325" y="442366"/>
                  </a:lnTo>
                  <a:lnTo>
                    <a:pt x="244182" y="453529"/>
                  </a:lnTo>
                  <a:lnTo>
                    <a:pt x="250761" y="462495"/>
                  </a:lnTo>
                  <a:lnTo>
                    <a:pt x="260159" y="468452"/>
                  </a:lnTo>
                  <a:lnTo>
                    <a:pt x="271500" y="470611"/>
                  </a:lnTo>
                  <a:lnTo>
                    <a:pt x="282841" y="468452"/>
                  </a:lnTo>
                  <a:lnTo>
                    <a:pt x="292239" y="462495"/>
                  </a:lnTo>
                  <a:lnTo>
                    <a:pt x="298805" y="453529"/>
                  </a:lnTo>
                  <a:lnTo>
                    <a:pt x="301663" y="442366"/>
                  </a:lnTo>
                  <a:close/>
                </a:path>
                <a:path w="641350" h="760095">
                  <a:moveTo>
                    <a:pt x="640930" y="435902"/>
                  </a:moveTo>
                  <a:lnTo>
                    <a:pt x="631596" y="411302"/>
                  </a:lnTo>
                  <a:lnTo>
                    <a:pt x="622058" y="394741"/>
                  </a:lnTo>
                  <a:lnTo>
                    <a:pt x="622058" y="441769"/>
                  </a:lnTo>
                  <a:lnTo>
                    <a:pt x="620293" y="448957"/>
                  </a:lnTo>
                  <a:lnTo>
                    <a:pt x="617461" y="454609"/>
                  </a:lnTo>
                  <a:lnTo>
                    <a:pt x="612749" y="457428"/>
                  </a:lnTo>
                  <a:lnTo>
                    <a:pt x="607085" y="459308"/>
                  </a:lnTo>
                  <a:lnTo>
                    <a:pt x="547700" y="459308"/>
                  </a:lnTo>
                  <a:lnTo>
                    <a:pt x="547700" y="536498"/>
                  </a:lnTo>
                  <a:lnTo>
                    <a:pt x="540423" y="572350"/>
                  </a:lnTo>
                  <a:lnTo>
                    <a:pt x="520598" y="601675"/>
                  </a:lnTo>
                  <a:lnTo>
                    <a:pt x="491236" y="621474"/>
                  </a:lnTo>
                  <a:lnTo>
                    <a:pt x="455320" y="628738"/>
                  </a:lnTo>
                  <a:lnTo>
                    <a:pt x="390271" y="628738"/>
                  </a:lnTo>
                  <a:lnTo>
                    <a:pt x="390271" y="741692"/>
                  </a:lnTo>
                  <a:lnTo>
                    <a:pt x="130098" y="741692"/>
                  </a:lnTo>
                  <a:lnTo>
                    <a:pt x="130098" y="512025"/>
                  </a:lnTo>
                  <a:lnTo>
                    <a:pt x="122555" y="506374"/>
                  </a:lnTo>
                  <a:lnTo>
                    <a:pt x="86423" y="472681"/>
                  </a:lnTo>
                  <a:lnTo>
                    <a:pt x="57543" y="433400"/>
                  </a:lnTo>
                  <a:lnTo>
                    <a:pt x="36347" y="389674"/>
                  </a:lnTo>
                  <a:lnTo>
                    <a:pt x="23304" y="342696"/>
                  </a:lnTo>
                  <a:lnTo>
                    <a:pt x="18859" y="293649"/>
                  </a:lnTo>
                  <a:lnTo>
                    <a:pt x="18859" y="274828"/>
                  </a:lnTo>
                  <a:lnTo>
                    <a:pt x="24460" y="228358"/>
                  </a:lnTo>
                  <a:lnTo>
                    <a:pt x="37668" y="184823"/>
                  </a:lnTo>
                  <a:lnTo>
                    <a:pt x="57746" y="144868"/>
                  </a:lnTo>
                  <a:lnTo>
                    <a:pt x="83997" y="109194"/>
                  </a:lnTo>
                  <a:lnTo>
                    <a:pt x="115709" y="78473"/>
                  </a:lnTo>
                  <a:lnTo>
                    <a:pt x="152158" y="53403"/>
                  </a:lnTo>
                  <a:lnTo>
                    <a:pt x="192633" y="34645"/>
                  </a:lnTo>
                  <a:lnTo>
                    <a:pt x="236423" y="22898"/>
                  </a:lnTo>
                  <a:lnTo>
                    <a:pt x="282803" y="18821"/>
                  </a:lnTo>
                  <a:lnTo>
                    <a:pt x="292239" y="18821"/>
                  </a:lnTo>
                  <a:lnTo>
                    <a:pt x="339636" y="24904"/>
                  </a:lnTo>
                  <a:lnTo>
                    <a:pt x="383933" y="38849"/>
                  </a:lnTo>
                  <a:lnTo>
                    <a:pt x="424421" y="59918"/>
                  </a:lnTo>
                  <a:lnTo>
                    <a:pt x="460362" y="87325"/>
                  </a:lnTo>
                  <a:lnTo>
                    <a:pt x="491058" y="120319"/>
                  </a:lnTo>
                  <a:lnTo>
                    <a:pt x="515759" y="158115"/>
                  </a:lnTo>
                  <a:lnTo>
                    <a:pt x="533755" y="199961"/>
                  </a:lnTo>
                  <a:lnTo>
                    <a:pt x="544334" y="245071"/>
                  </a:lnTo>
                  <a:lnTo>
                    <a:pt x="546760" y="292709"/>
                  </a:lnTo>
                  <a:lnTo>
                    <a:pt x="546760" y="303060"/>
                  </a:lnTo>
                  <a:lnTo>
                    <a:pt x="549592" y="307771"/>
                  </a:lnTo>
                  <a:lnTo>
                    <a:pt x="614629" y="420725"/>
                  </a:lnTo>
                  <a:lnTo>
                    <a:pt x="619226" y="427380"/>
                  </a:lnTo>
                  <a:lnTo>
                    <a:pt x="621703" y="434492"/>
                  </a:lnTo>
                  <a:lnTo>
                    <a:pt x="622058" y="441769"/>
                  </a:lnTo>
                  <a:lnTo>
                    <a:pt x="622058" y="394741"/>
                  </a:lnTo>
                  <a:lnTo>
                    <a:pt x="566559" y="298361"/>
                  </a:lnTo>
                  <a:lnTo>
                    <a:pt x="566508" y="292709"/>
                  </a:lnTo>
                  <a:lnTo>
                    <a:pt x="564502" y="247637"/>
                  </a:lnTo>
                  <a:lnTo>
                    <a:pt x="555320" y="203746"/>
                  </a:lnTo>
                  <a:lnTo>
                    <a:pt x="539572" y="162560"/>
                  </a:lnTo>
                  <a:lnTo>
                    <a:pt x="517842" y="124675"/>
                  </a:lnTo>
                  <a:lnTo>
                    <a:pt x="490664" y="90703"/>
                  </a:lnTo>
                  <a:lnTo>
                    <a:pt x="458635" y="61214"/>
                  </a:lnTo>
                  <a:lnTo>
                    <a:pt x="422300" y="36804"/>
                  </a:lnTo>
                  <a:lnTo>
                    <a:pt x="383857" y="18821"/>
                  </a:lnTo>
                  <a:lnTo>
                    <a:pt x="339013" y="5600"/>
                  </a:lnTo>
                  <a:lnTo>
                    <a:pt x="293179" y="0"/>
                  </a:lnTo>
                  <a:lnTo>
                    <a:pt x="282803" y="0"/>
                  </a:lnTo>
                  <a:lnTo>
                    <a:pt x="233070" y="4343"/>
                  </a:lnTo>
                  <a:lnTo>
                    <a:pt x="186182" y="16878"/>
                  </a:lnTo>
                  <a:lnTo>
                    <a:pt x="142875" y="36880"/>
                  </a:lnTo>
                  <a:lnTo>
                    <a:pt x="103886" y="63614"/>
                  </a:lnTo>
                  <a:lnTo>
                    <a:pt x="69989" y="96367"/>
                  </a:lnTo>
                  <a:lnTo>
                    <a:pt x="41897" y="134404"/>
                  </a:lnTo>
                  <a:lnTo>
                    <a:pt x="20370" y="176999"/>
                  </a:lnTo>
                  <a:lnTo>
                    <a:pt x="6159" y="223418"/>
                  </a:lnTo>
                  <a:lnTo>
                    <a:pt x="0" y="272948"/>
                  </a:lnTo>
                  <a:lnTo>
                    <a:pt x="0" y="293649"/>
                  </a:lnTo>
                  <a:lnTo>
                    <a:pt x="4787" y="346430"/>
                  </a:lnTo>
                  <a:lnTo>
                    <a:pt x="18796" y="396735"/>
                  </a:lnTo>
                  <a:lnTo>
                    <a:pt x="41541" y="443420"/>
                  </a:lnTo>
                  <a:lnTo>
                    <a:pt x="72517" y="485368"/>
                  </a:lnTo>
                  <a:lnTo>
                    <a:pt x="111239" y="521436"/>
                  </a:lnTo>
                  <a:lnTo>
                    <a:pt x="111239" y="759574"/>
                  </a:lnTo>
                  <a:lnTo>
                    <a:pt x="409130" y="759574"/>
                  </a:lnTo>
                  <a:lnTo>
                    <a:pt x="409130" y="741692"/>
                  </a:lnTo>
                  <a:lnTo>
                    <a:pt x="409130" y="646620"/>
                  </a:lnTo>
                  <a:lnTo>
                    <a:pt x="455320" y="646620"/>
                  </a:lnTo>
                  <a:lnTo>
                    <a:pt x="498551" y="637870"/>
                  </a:lnTo>
                  <a:lnTo>
                    <a:pt x="533920" y="614032"/>
                  </a:lnTo>
                  <a:lnTo>
                    <a:pt x="557796" y="578726"/>
                  </a:lnTo>
                  <a:lnTo>
                    <a:pt x="566559" y="535559"/>
                  </a:lnTo>
                  <a:lnTo>
                    <a:pt x="566559" y="477202"/>
                  </a:lnTo>
                  <a:lnTo>
                    <a:pt x="608037" y="477202"/>
                  </a:lnTo>
                  <a:lnTo>
                    <a:pt x="625246" y="470611"/>
                  </a:lnTo>
                  <a:lnTo>
                    <a:pt x="637501" y="456260"/>
                  </a:lnTo>
                  <a:lnTo>
                    <a:pt x="640930" y="4359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03922" y="4951069"/>
              <a:ext cx="241327" cy="24943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270852" y="5224978"/>
              <a:ext cx="109855" cy="19050"/>
            </a:xfrm>
            <a:custGeom>
              <a:avLst/>
              <a:gdLst/>
              <a:ahLst/>
              <a:cxnLst/>
              <a:rect l="l" t="t" r="r" b="b"/>
              <a:pathLst>
                <a:path w="109855" h="19050">
                  <a:moveTo>
                    <a:pt x="104638" y="0"/>
                  </a:moveTo>
                  <a:lnTo>
                    <a:pt x="99924" y="0"/>
                  </a:lnTo>
                  <a:lnTo>
                    <a:pt x="3770" y="0"/>
                  </a:lnTo>
                  <a:lnTo>
                    <a:pt x="0" y="3765"/>
                  </a:lnTo>
                  <a:lnTo>
                    <a:pt x="0" y="15060"/>
                  </a:lnTo>
                  <a:lnTo>
                    <a:pt x="3770" y="18825"/>
                  </a:lnTo>
                  <a:lnTo>
                    <a:pt x="105580" y="18825"/>
                  </a:lnTo>
                  <a:lnTo>
                    <a:pt x="109351" y="15060"/>
                  </a:lnTo>
                  <a:lnTo>
                    <a:pt x="109351" y="3765"/>
                  </a:lnTo>
                  <a:lnTo>
                    <a:pt x="1046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32787" y="4713732"/>
              <a:ext cx="8903208" cy="118873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06879" y="4870704"/>
              <a:ext cx="5908548" cy="108356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52599" y="4771644"/>
              <a:ext cx="8791956" cy="1077468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1752600" y="4771644"/>
            <a:ext cx="8792210" cy="1077595"/>
          </a:xfrm>
          <a:prstGeom prst="rect">
            <a:avLst/>
          </a:prstGeom>
          <a:ln w="9525">
            <a:solidFill>
              <a:srgbClr val="DEEBF7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 MT"/>
                <a:cs typeface="Arial MT"/>
              </a:rPr>
              <a:t>At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this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session,</a:t>
            </a:r>
            <a:r>
              <a:rPr sz="1600" spc="-10" dirty="0">
                <a:latin typeface="Arial MT"/>
                <a:cs typeface="Arial MT"/>
              </a:rPr>
              <a:t> you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should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 able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to:</a:t>
            </a:r>
            <a:endParaRPr sz="1600">
              <a:latin typeface="Arial MT"/>
              <a:cs typeface="Arial MT"/>
            </a:endParaRPr>
          </a:p>
          <a:p>
            <a:pPr marL="434340" indent="-343535">
              <a:lnSpc>
                <a:spcPts val="1885"/>
              </a:lnSpc>
              <a:spcBef>
                <a:spcPts val="600"/>
              </a:spcBef>
              <a:buAutoNum type="arabicPeriod"/>
              <a:tabLst>
                <a:tab pos="434340" algn="l"/>
                <a:tab pos="434975" algn="l"/>
              </a:tabLst>
            </a:pPr>
            <a:r>
              <a:rPr sz="1600" spc="-10" dirty="0">
                <a:latin typeface="Arial MT"/>
                <a:cs typeface="Arial MT"/>
              </a:rPr>
              <a:t>Define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Spearman’s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rank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correlation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coefficient</a:t>
            </a:r>
            <a:endParaRPr sz="1600">
              <a:latin typeface="Arial MT"/>
              <a:cs typeface="Arial MT"/>
            </a:endParaRPr>
          </a:p>
          <a:p>
            <a:pPr marL="434340" indent="-343535">
              <a:lnSpc>
                <a:spcPts val="1885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600" spc="-5" dirty="0">
                <a:latin typeface="Arial MT"/>
                <a:cs typeface="Arial MT"/>
              </a:rPr>
              <a:t>Summarize 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concept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different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methods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correlation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  <p:grpSp>
        <p:nvGrpSpPr>
          <p:cNvPr id="44" name="object 6">
            <a:extLst>
              <a:ext uri="{FF2B5EF4-FFF2-40B4-BE49-F238E27FC236}">
                <a16:creationId xmlns:a16="http://schemas.microsoft.com/office/drawing/2014/main" xmlns="" id="{2DD790B4-8B48-5C7A-F997-EA097C0DFB07}"/>
              </a:ext>
            </a:extLst>
          </p:cNvPr>
          <p:cNvGrpSpPr/>
          <p:nvPr/>
        </p:nvGrpSpPr>
        <p:grpSpPr>
          <a:xfrm>
            <a:off x="4445507" y="0"/>
            <a:ext cx="4227005" cy="721360"/>
            <a:chOff x="4445508" y="0"/>
            <a:chExt cx="3114040" cy="721360"/>
          </a:xfrm>
        </p:grpSpPr>
        <p:pic>
          <p:nvPicPr>
            <p:cNvPr id="45" name="object 7">
              <a:extLst>
                <a:ext uri="{FF2B5EF4-FFF2-40B4-BE49-F238E27FC236}">
                  <a16:creationId xmlns:a16="http://schemas.microsoft.com/office/drawing/2014/main" xmlns="" id="{21E6A7C1-97D1-81D8-E373-42A357E84B9A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45508" y="57873"/>
              <a:ext cx="3113532" cy="493814"/>
            </a:xfrm>
            <a:prstGeom prst="rect">
              <a:avLst/>
            </a:prstGeom>
          </p:spPr>
        </p:pic>
        <p:pic>
          <p:nvPicPr>
            <p:cNvPr id="46" name="object 8">
              <a:extLst>
                <a:ext uri="{FF2B5EF4-FFF2-40B4-BE49-F238E27FC236}">
                  <a16:creationId xmlns:a16="http://schemas.microsoft.com/office/drawing/2014/main" xmlns="" id="{837047D4-0803-A528-EED3-5478E1EBB152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72940" y="0"/>
              <a:ext cx="3057143" cy="720851"/>
            </a:xfrm>
            <a:prstGeom prst="rect">
              <a:avLst/>
            </a:prstGeom>
          </p:spPr>
        </p:pic>
        <p:sp>
          <p:nvSpPr>
            <p:cNvPr id="47" name="object 9">
              <a:extLst>
                <a:ext uri="{FF2B5EF4-FFF2-40B4-BE49-F238E27FC236}">
                  <a16:creationId xmlns:a16="http://schemas.microsoft.com/office/drawing/2014/main" xmlns="" id="{BFD33ED0-E799-67C3-D463-A781CDED2975}"/>
                </a:ext>
              </a:extLst>
            </p:cNvPr>
            <p:cNvSpPr/>
            <p:nvPr/>
          </p:nvSpPr>
          <p:spPr>
            <a:xfrm>
              <a:off x="4471416" y="83819"/>
              <a:ext cx="3011805" cy="391795"/>
            </a:xfrm>
            <a:custGeom>
              <a:avLst/>
              <a:gdLst/>
              <a:ahLst/>
              <a:cxnLst/>
              <a:rect l="l" t="t" r="r" b="b"/>
              <a:pathLst>
                <a:path w="3011804" h="391795">
                  <a:moveTo>
                    <a:pt x="2946145" y="0"/>
                  </a:moveTo>
                  <a:lnTo>
                    <a:pt x="65278" y="0"/>
                  </a:lnTo>
                  <a:lnTo>
                    <a:pt x="39862" y="5127"/>
                  </a:lnTo>
                  <a:lnTo>
                    <a:pt x="19113" y="19113"/>
                  </a:lnTo>
                  <a:lnTo>
                    <a:pt x="5127" y="39862"/>
                  </a:lnTo>
                  <a:lnTo>
                    <a:pt x="0" y="65277"/>
                  </a:lnTo>
                  <a:lnTo>
                    <a:pt x="0" y="326389"/>
                  </a:lnTo>
                  <a:lnTo>
                    <a:pt x="5127" y="351805"/>
                  </a:lnTo>
                  <a:lnTo>
                    <a:pt x="19113" y="372554"/>
                  </a:lnTo>
                  <a:lnTo>
                    <a:pt x="39862" y="386540"/>
                  </a:lnTo>
                  <a:lnTo>
                    <a:pt x="65278" y="391667"/>
                  </a:lnTo>
                  <a:lnTo>
                    <a:pt x="2946145" y="391667"/>
                  </a:lnTo>
                  <a:lnTo>
                    <a:pt x="2971561" y="386540"/>
                  </a:lnTo>
                  <a:lnTo>
                    <a:pt x="2992310" y="372554"/>
                  </a:lnTo>
                  <a:lnTo>
                    <a:pt x="3006296" y="351805"/>
                  </a:lnTo>
                  <a:lnTo>
                    <a:pt x="3011424" y="326389"/>
                  </a:lnTo>
                  <a:lnTo>
                    <a:pt x="3011424" y="65277"/>
                  </a:lnTo>
                  <a:lnTo>
                    <a:pt x="3006296" y="39862"/>
                  </a:lnTo>
                  <a:lnTo>
                    <a:pt x="2992310" y="19113"/>
                  </a:lnTo>
                  <a:lnTo>
                    <a:pt x="2971561" y="5127"/>
                  </a:lnTo>
                  <a:lnTo>
                    <a:pt x="2946145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10">
            <a:extLst>
              <a:ext uri="{FF2B5EF4-FFF2-40B4-BE49-F238E27FC236}">
                <a16:creationId xmlns:a16="http://schemas.microsoft.com/office/drawing/2014/main" xmlns="" id="{84360ACE-8109-AE96-89AA-94B8A3B612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69663" y="64389"/>
            <a:ext cx="389924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chemeClr val="bg1"/>
                </a:solidFill>
              </a:rPr>
              <a:t>AIM</a:t>
            </a:r>
            <a:r>
              <a:rPr sz="2800" spc="-45" dirty="0">
                <a:solidFill>
                  <a:schemeClr val="bg1"/>
                </a:solidFill>
              </a:rPr>
              <a:t> </a:t>
            </a:r>
            <a:r>
              <a:rPr sz="2800" spc="-5" dirty="0">
                <a:solidFill>
                  <a:schemeClr val="bg1"/>
                </a:solidFill>
              </a:rPr>
              <a:t>OF</a:t>
            </a:r>
            <a:r>
              <a:rPr sz="2800" spc="-25" dirty="0">
                <a:solidFill>
                  <a:schemeClr val="bg1"/>
                </a:solidFill>
              </a:rPr>
              <a:t> </a:t>
            </a:r>
            <a:r>
              <a:rPr sz="2800" spc="-10" dirty="0">
                <a:solidFill>
                  <a:schemeClr val="bg1"/>
                </a:solidFill>
              </a:rPr>
              <a:t>THE SESSION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05878" y="0"/>
            <a:ext cx="8229600" cy="737870"/>
            <a:chOff x="3447288" y="0"/>
            <a:chExt cx="6303645" cy="7378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7288" y="57886"/>
              <a:ext cx="6303264" cy="53190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0104" y="0"/>
              <a:ext cx="5437632" cy="7376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73196" y="83819"/>
              <a:ext cx="6201410" cy="429895"/>
            </a:xfrm>
            <a:custGeom>
              <a:avLst/>
              <a:gdLst/>
              <a:ahLst/>
              <a:cxnLst/>
              <a:rect l="l" t="t" r="r" b="b"/>
              <a:pathLst>
                <a:path w="6201409" h="429895">
                  <a:moveTo>
                    <a:pt x="6129528" y="0"/>
                  </a:moveTo>
                  <a:lnTo>
                    <a:pt x="71627" y="0"/>
                  </a:ln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7"/>
                  </a:lnTo>
                  <a:lnTo>
                    <a:pt x="0" y="358139"/>
                  </a:lnTo>
                  <a:lnTo>
                    <a:pt x="5637" y="385994"/>
                  </a:lnTo>
                  <a:lnTo>
                    <a:pt x="21002" y="408765"/>
                  </a:lnTo>
                  <a:lnTo>
                    <a:pt x="43773" y="424130"/>
                  </a:lnTo>
                  <a:lnTo>
                    <a:pt x="71627" y="429767"/>
                  </a:lnTo>
                  <a:lnTo>
                    <a:pt x="6129528" y="429767"/>
                  </a:lnTo>
                  <a:lnTo>
                    <a:pt x="6157382" y="424130"/>
                  </a:lnTo>
                  <a:lnTo>
                    <a:pt x="6180153" y="408765"/>
                  </a:lnTo>
                  <a:lnTo>
                    <a:pt x="6195518" y="385994"/>
                  </a:lnTo>
                  <a:lnTo>
                    <a:pt x="6201156" y="358139"/>
                  </a:lnTo>
                  <a:lnTo>
                    <a:pt x="6201156" y="71627"/>
                  </a:lnTo>
                  <a:lnTo>
                    <a:pt x="6195518" y="43773"/>
                  </a:lnTo>
                  <a:lnTo>
                    <a:pt x="6180153" y="21002"/>
                  </a:lnTo>
                  <a:lnTo>
                    <a:pt x="6157382" y="5637"/>
                  </a:lnTo>
                  <a:lnTo>
                    <a:pt x="6129528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39702" y="80517"/>
            <a:ext cx="8096129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20" dirty="0">
                <a:solidFill>
                  <a:srgbClr val="FFFF00"/>
                </a:solidFill>
              </a:rPr>
              <a:t>Spearman’s</a:t>
            </a:r>
            <a:r>
              <a:rPr sz="2500" b="1" spc="-15" dirty="0">
                <a:solidFill>
                  <a:srgbClr val="FFFF00"/>
                </a:solidFill>
              </a:rPr>
              <a:t> </a:t>
            </a:r>
            <a:r>
              <a:rPr sz="2500" b="1" spc="-5" dirty="0">
                <a:solidFill>
                  <a:srgbClr val="FFFF00"/>
                </a:solidFill>
              </a:rPr>
              <a:t>Rank</a:t>
            </a:r>
            <a:r>
              <a:rPr sz="2500" b="1" spc="-25" dirty="0">
                <a:solidFill>
                  <a:srgbClr val="FFFF00"/>
                </a:solidFill>
              </a:rPr>
              <a:t> </a:t>
            </a:r>
            <a:r>
              <a:rPr sz="2500" b="1" spc="-10" dirty="0">
                <a:solidFill>
                  <a:srgbClr val="FFFF00"/>
                </a:solidFill>
              </a:rPr>
              <a:t>Correlation</a:t>
            </a:r>
            <a:r>
              <a:rPr sz="2500" b="1" spc="-15" dirty="0">
                <a:solidFill>
                  <a:srgbClr val="FFFF00"/>
                </a:solidFill>
              </a:rPr>
              <a:t> </a:t>
            </a:r>
            <a:r>
              <a:rPr sz="2500" b="1" spc="-10" dirty="0">
                <a:solidFill>
                  <a:srgbClr val="FFFF00"/>
                </a:solidFill>
              </a:rPr>
              <a:t>Coefficient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455540" y="5076825"/>
            <a:ext cx="1846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525270" algn="l"/>
                <a:tab pos="1807845" algn="l"/>
              </a:tabLst>
            </a:pPr>
            <a:r>
              <a:rPr sz="1800" dirty="0">
                <a:latin typeface="Cambria Math"/>
                <a:cs typeface="Cambria Math"/>
              </a:rPr>
              <a:t>ρ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2700" u="heavy" baseline="2777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950" u="heavy" spc="97" baseline="38461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i	</a:t>
            </a:r>
            <a:endParaRPr sz="1950" baseline="38461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450713" y="4903089"/>
            <a:ext cx="665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6</a:t>
            </a:r>
            <a:r>
              <a:rPr sz="1800" spc="-90" dirty="0">
                <a:latin typeface="Cambria Math"/>
                <a:cs typeface="Cambria Math"/>
              </a:rPr>
              <a:t> </a:t>
            </a:r>
            <a:r>
              <a:rPr sz="2700" spc="367" baseline="1543" dirty="0">
                <a:latin typeface="Cambria Math"/>
                <a:cs typeface="Cambria Math"/>
              </a:rPr>
              <a:t>σ</a:t>
            </a:r>
            <a:r>
              <a:rPr sz="2700" spc="-150" baseline="1543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d</a:t>
            </a:r>
            <a:r>
              <a:rPr sz="1950" spc="60" baseline="32051" dirty="0">
                <a:latin typeface="Cambria Math"/>
                <a:cs typeface="Cambria Math"/>
              </a:rPr>
              <a:t>2</a:t>
            </a:r>
            <a:endParaRPr sz="1950" baseline="32051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75453" y="5229225"/>
            <a:ext cx="1028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mbria Math"/>
                <a:cs typeface="Cambria Math"/>
              </a:rPr>
              <a:t>n(n</a:t>
            </a:r>
            <a:r>
              <a:rPr sz="1950" spc="7" baseline="23504" dirty="0">
                <a:latin typeface="Cambria Math"/>
                <a:cs typeface="Cambria Math"/>
              </a:rPr>
              <a:t>2</a:t>
            </a:r>
            <a:r>
              <a:rPr sz="1950" spc="202" baseline="2350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1)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2831" y="685291"/>
            <a:ext cx="11377295" cy="3886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 algn="just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Rank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correlation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coefficient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for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untied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ranks:</a:t>
            </a:r>
            <a:endParaRPr sz="2000" dirty="0">
              <a:latin typeface="Times New Roman"/>
              <a:cs typeface="Times New Roman"/>
            </a:endParaRPr>
          </a:p>
          <a:p>
            <a:pPr marL="63500" marR="55880" algn="just">
              <a:lnSpc>
                <a:spcPct val="150000"/>
              </a:lnSpc>
              <a:spcBef>
                <a:spcPts val="775"/>
              </a:spcBef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group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individuals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may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arranged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order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merit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respect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some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characteristic.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same </a:t>
            </a:r>
            <a:r>
              <a:rPr sz="2000" spc="-4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group would give </a:t>
            </a:r>
            <a:r>
              <a:rPr sz="2000" spc="-10" dirty="0">
                <a:latin typeface="Times New Roman"/>
                <a:cs typeface="Times New Roman"/>
              </a:rPr>
              <a:t>different </a:t>
            </a:r>
            <a:r>
              <a:rPr sz="2000" spc="-5" dirty="0">
                <a:latin typeface="Times New Roman"/>
                <a:cs typeface="Times New Roman"/>
              </a:rPr>
              <a:t>orders for </a:t>
            </a:r>
            <a:r>
              <a:rPr sz="2000" spc="-10" dirty="0">
                <a:latin typeface="Times New Roman"/>
                <a:cs typeface="Times New Roman"/>
              </a:rPr>
              <a:t>different </a:t>
            </a:r>
            <a:r>
              <a:rPr sz="2000" spc="-5" dirty="0">
                <a:latin typeface="Times New Roman"/>
                <a:cs typeface="Times New Roman"/>
              </a:rPr>
              <a:t>characteristics. Considering the orders corresponding to </a:t>
            </a:r>
            <a:r>
              <a:rPr sz="2000" dirty="0">
                <a:latin typeface="Times New Roman"/>
                <a:cs typeface="Times New Roman"/>
              </a:rPr>
              <a:t>two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characteristics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and B,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correlation between these </a:t>
            </a:r>
            <a:r>
              <a:rPr sz="2000" dirty="0">
                <a:latin typeface="Times New Roman"/>
                <a:cs typeface="Times New Roman"/>
              </a:rPr>
              <a:t>n </a:t>
            </a:r>
            <a:r>
              <a:rPr sz="2000" spc="-5" dirty="0">
                <a:latin typeface="Times New Roman"/>
                <a:cs typeface="Times New Roman"/>
              </a:rPr>
              <a:t>pairs of </a:t>
            </a:r>
            <a:r>
              <a:rPr sz="2000" dirty="0">
                <a:latin typeface="Times New Roman"/>
                <a:cs typeface="Times New Roman"/>
              </a:rPr>
              <a:t>ranks </a:t>
            </a:r>
            <a:r>
              <a:rPr sz="2000" spc="-5" dirty="0">
                <a:latin typeface="Times New Roman"/>
                <a:cs typeface="Times New Roman"/>
              </a:rPr>
              <a:t>is called the rank correlation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characteristics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group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individuals.</a:t>
            </a:r>
            <a:endParaRPr sz="2000" dirty="0">
              <a:latin typeface="Times New Roman"/>
              <a:cs typeface="Times New Roman"/>
            </a:endParaRPr>
          </a:p>
          <a:p>
            <a:pPr marL="63500" marR="55880" indent="89535" algn="just">
              <a:lnSpc>
                <a:spcPct val="150000"/>
              </a:lnSpc>
              <a:spcBef>
                <a:spcPts val="1015"/>
              </a:spcBef>
            </a:pPr>
            <a:r>
              <a:rPr sz="2000" dirty="0">
                <a:latin typeface="Times New Roman"/>
                <a:cs typeface="Times New Roman"/>
              </a:rPr>
              <a:t>Let </a:t>
            </a:r>
            <a:r>
              <a:rPr sz="2000" spc="5" dirty="0">
                <a:latin typeface="Times New Roman"/>
                <a:cs typeface="Times New Roman"/>
              </a:rPr>
              <a:t>x</a:t>
            </a:r>
            <a:r>
              <a:rPr sz="1950" spc="7" baseline="-21367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, </a:t>
            </a:r>
            <a:r>
              <a:rPr sz="2000" dirty="0">
                <a:latin typeface="Times New Roman"/>
                <a:cs typeface="Times New Roman"/>
              </a:rPr>
              <a:t>y</a:t>
            </a:r>
            <a:r>
              <a:rPr sz="1950" baseline="-21367" dirty="0">
                <a:latin typeface="Times New Roman"/>
                <a:cs typeface="Times New Roman"/>
              </a:rPr>
              <a:t>i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the ranks of the ith individuals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B </a:t>
            </a:r>
            <a:r>
              <a:rPr sz="2000" spc="-15" dirty="0">
                <a:latin typeface="Times New Roman"/>
                <a:cs typeface="Times New Roman"/>
              </a:rPr>
              <a:t>respectively. </a:t>
            </a:r>
            <a:r>
              <a:rPr sz="2000" spc="-5" dirty="0">
                <a:latin typeface="Times New Roman"/>
                <a:cs typeface="Times New Roman"/>
              </a:rPr>
              <a:t>Assuming that no two individuals are </a:t>
            </a:r>
            <a:r>
              <a:rPr sz="2000" dirty="0">
                <a:latin typeface="Times New Roman"/>
                <a:cs typeface="Times New Roman"/>
              </a:rPr>
              <a:t> bracketed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equal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either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case,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each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variables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taking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...,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63500" algn="just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Hence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correlation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between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variables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5335015" y="4973954"/>
            <a:ext cx="1852295" cy="276225"/>
          </a:xfrm>
          <a:custGeom>
            <a:avLst/>
            <a:gdLst/>
            <a:ahLst/>
            <a:cxnLst/>
            <a:rect l="l" t="t" r="r" b="b"/>
            <a:pathLst>
              <a:path w="1852295" h="276225">
                <a:moveTo>
                  <a:pt x="1779142" y="0"/>
                </a:moveTo>
                <a:lnTo>
                  <a:pt x="1776349" y="9144"/>
                </a:lnTo>
                <a:lnTo>
                  <a:pt x="1789062" y="15765"/>
                </a:lnTo>
                <a:lnTo>
                  <a:pt x="1800145" y="25352"/>
                </a:lnTo>
                <a:lnTo>
                  <a:pt x="1823390" y="71614"/>
                </a:lnTo>
                <a:lnTo>
                  <a:pt x="1830335" y="113956"/>
                </a:lnTo>
                <a:lnTo>
                  <a:pt x="1831213" y="138176"/>
                </a:lnTo>
                <a:lnTo>
                  <a:pt x="1830335" y="162393"/>
                </a:lnTo>
                <a:lnTo>
                  <a:pt x="1823390" y="204684"/>
                </a:lnTo>
                <a:lnTo>
                  <a:pt x="1800145" y="250872"/>
                </a:lnTo>
                <a:lnTo>
                  <a:pt x="1776349" y="267081"/>
                </a:lnTo>
                <a:lnTo>
                  <a:pt x="1779142" y="276225"/>
                </a:lnTo>
                <a:lnTo>
                  <a:pt x="1822434" y="246060"/>
                </a:lnTo>
                <a:lnTo>
                  <a:pt x="1841124" y="208702"/>
                </a:lnTo>
                <a:lnTo>
                  <a:pt x="1850598" y="163415"/>
                </a:lnTo>
                <a:lnTo>
                  <a:pt x="1851787" y="138176"/>
                </a:lnTo>
                <a:lnTo>
                  <a:pt x="1850598" y="112863"/>
                </a:lnTo>
                <a:lnTo>
                  <a:pt x="1841124" y="67524"/>
                </a:lnTo>
                <a:lnTo>
                  <a:pt x="1822434" y="30164"/>
                </a:lnTo>
                <a:lnTo>
                  <a:pt x="1795573" y="6403"/>
                </a:lnTo>
                <a:lnTo>
                  <a:pt x="1779142" y="0"/>
                </a:lnTo>
                <a:close/>
              </a:path>
              <a:path w="1852295" h="276225">
                <a:moveTo>
                  <a:pt x="72644" y="0"/>
                </a:moveTo>
                <a:lnTo>
                  <a:pt x="29352" y="30164"/>
                </a:lnTo>
                <a:lnTo>
                  <a:pt x="10662" y="67524"/>
                </a:lnTo>
                <a:lnTo>
                  <a:pt x="1188" y="112863"/>
                </a:lnTo>
                <a:lnTo>
                  <a:pt x="0" y="138176"/>
                </a:lnTo>
                <a:lnTo>
                  <a:pt x="1188" y="163415"/>
                </a:lnTo>
                <a:lnTo>
                  <a:pt x="10662" y="208702"/>
                </a:lnTo>
                <a:lnTo>
                  <a:pt x="29352" y="246060"/>
                </a:lnTo>
                <a:lnTo>
                  <a:pt x="72644" y="276225"/>
                </a:lnTo>
                <a:lnTo>
                  <a:pt x="75437" y="267081"/>
                </a:lnTo>
                <a:lnTo>
                  <a:pt x="62743" y="260459"/>
                </a:lnTo>
                <a:lnTo>
                  <a:pt x="51704" y="250872"/>
                </a:lnTo>
                <a:lnTo>
                  <a:pt x="28449" y="204684"/>
                </a:lnTo>
                <a:lnTo>
                  <a:pt x="21453" y="162393"/>
                </a:lnTo>
                <a:lnTo>
                  <a:pt x="20574" y="138176"/>
                </a:lnTo>
                <a:lnTo>
                  <a:pt x="21453" y="113956"/>
                </a:lnTo>
                <a:lnTo>
                  <a:pt x="28449" y="71614"/>
                </a:lnTo>
                <a:lnTo>
                  <a:pt x="51704" y="25352"/>
                </a:lnTo>
                <a:lnTo>
                  <a:pt x="75437" y="9144"/>
                </a:lnTo>
                <a:lnTo>
                  <a:pt x="726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31208" y="4993640"/>
            <a:ext cx="291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249045" algn="l"/>
                <a:tab pos="1685289" algn="l"/>
                <a:tab pos="2874645" algn="l"/>
              </a:tabLst>
            </a:pPr>
            <a:r>
              <a:rPr sz="2700" baseline="-30864" dirty="0">
                <a:latin typeface="Cambria Math"/>
                <a:cs typeface="Cambria Math"/>
              </a:rPr>
              <a:t>ρ</a:t>
            </a:r>
            <a:r>
              <a:rPr sz="2700" spc="142" baseline="-30864" dirty="0">
                <a:latin typeface="Cambria Math"/>
                <a:cs typeface="Cambria Math"/>
              </a:rPr>
              <a:t> </a:t>
            </a:r>
            <a:r>
              <a:rPr sz="2700" baseline="-30864" dirty="0">
                <a:latin typeface="Cambria Math"/>
                <a:cs typeface="Cambria Math"/>
              </a:rPr>
              <a:t>=</a:t>
            </a:r>
            <a:r>
              <a:rPr sz="2700" spc="172" baseline="-30864" dirty="0">
                <a:latin typeface="Cambria Math"/>
                <a:cs typeface="Cambria Math"/>
              </a:rPr>
              <a:t> </a:t>
            </a:r>
            <a:r>
              <a:rPr sz="2700" baseline="-30864" dirty="0">
                <a:latin typeface="Cambria Math"/>
                <a:cs typeface="Cambria Math"/>
              </a:rPr>
              <a:t>1</a:t>
            </a:r>
            <a:r>
              <a:rPr sz="2700" spc="-7" baseline="-30864" dirty="0">
                <a:latin typeface="Cambria Math"/>
                <a:cs typeface="Cambria Math"/>
              </a:rPr>
              <a:t> </a:t>
            </a:r>
            <a:r>
              <a:rPr sz="2700" baseline="-30864" dirty="0">
                <a:latin typeface="Cambria Math"/>
                <a:cs typeface="Cambria Math"/>
              </a:rPr>
              <a:t>−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300" u="heavy" spc="3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i=1	</a:t>
            </a:r>
            <a:r>
              <a:rPr sz="1300" u="heavy" spc="6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i	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51120" y="4937252"/>
            <a:ext cx="19837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38505" algn="l"/>
              </a:tabLst>
            </a:pPr>
            <a:r>
              <a:rPr sz="1800" dirty="0">
                <a:latin typeface="Cambria Math"/>
                <a:cs typeface="Cambria Math"/>
              </a:rPr>
              <a:t>6 </a:t>
            </a:r>
            <a:r>
              <a:rPr sz="1800" spc="20" dirty="0">
                <a:latin typeface="Cambria Math"/>
                <a:cs typeface="Cambria Math"/>
              </a:rPr>
              <a:t> </a:t>
            </a:r>
            <a:r>
              <a:rPr sz="2700" spc="359" baseline="1543" dirty="0">
                <a:latin typeface="Cambria Math"/>
                <a:cs typeface="Cambria Math"/>
              </a:rPr>
              <a:t>σ</a:t>
            </a:r>
            <a:r>
              <a:rPr sz="1950" spc="150" baseline="32051" dirty="0">
                <a:latin typeface="Cambria Math"/>
                <a:cs typeface="Cambria Math"/>
              </a:rPr>
              <a:t>n</a:t>
            </a:r>
            <a:r>
              <a:rPr sz="1950" baseline="32051" dirty="0">
                <a:latin typeface="Cambria Math"/>
                <a:cs typeface="Cambria Math"/>
              </a:rPr>
              <a:t>	</a:t>
            </a:r>
            <a:r>
              <a:rPr sz="1800" spc="-5" dirty="0">
                <a:latin typeface="Cambria Math"/>
                <a:cs typeface="Cambria Math"/>
              </a:rPr>
              <a:t>d</a:t>
            </a:r>
            <a:r>
              <a:rPr sz="1950" spc="60" baseline="32051" dirty="0">
                <a:latin typeface="Cambria Math"/>
                <a:cs typeface="Cambria Math"/>
              </a:rPr>
              <a:t>2</a:t>
            </a:r>
            <a:r>
              <a:rPr sz="1950" baseline="32051" dirty="0">
                <a:latin typeface="Cambria Math"/>
                <a:cs typeface="Cambria Math"/>
              </a:rPr>
              <a:t> </a:t>
            </a:r>
            <a:r>
              <a:rPr sz="1950" spc="-135" baseline="32051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 </a:t>
            </a:r>
            <a:r>
              <a:rPr sz="1800" spc="-170" dirty="0">
                <a:latin typeface="Cambria Math"/>
                <a:cs typeface="Cambria Math"/>
              </a:rPr>
              <a:t>T</a:t>
            </a:r>
            <a:r>
              <a:rPr sz="1950" cap="small" spc="179" baseline="-14957" dirty="0">
                <a:latin typeface="Cambria Math"/>
                <a:cs typeface="Cambria Math"/>
              </a:rPr>
              <a:t>x</a:t>
            </a:r>
            <a:r>
              <a:rPr sz="1950" baseline="-14957" dirty="0">
                <a:latin typeface="Cambria Math"/>
                <a:cs typeface="Cambria Math"/>
              </a:rPr>
              <a:t> </a:t>
            </a:r>
            <a:r>
              <a:rPr sz="1950" spc="-150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-170" dirty="0">
                <a:latin typeface="Cambria Math"/>
                <a:cs typeface="Cambria Math"/>
              </a:rPr>
              <a:t>T</a:t>
            </a:r>
            <a:r>
              <a:rPr sz="1950" spc="150" baseline="-14957" dirty="0">
                <a:latin typeface="Cambria Math"/>
                <a:cs typeface="Cambria Math"/>
              </a:rPr>
              <a:t>y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84520" y="5274055"/>
            <a:ext cx="1028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mbria Math"/>
                <a:cs typeface="Cambria Math"/>
              </a:rPr>
              <a:t>n(n</a:t>
            </a:r>
            <a:r>
              <a:rPr sz="1950" spc="7" baseline="23504" dirty="0">
                <a:latin typeface="Cambria Math"/>
                <a:cs typeface="Cambria Math"/>
              </a:rPr>
              <a:t>2</a:t>
            </a:r>
            <a:r>
              <a:rPr sz="1950" spc="217" baseline="2350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25" dirty="0">
                <a:latin typeface="Cambria Math"/>
                <a:cs typeface="Cambria Math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1)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23110" y="5781724"/>
            <a:ext cx="193675" cy="18440"/>
          </a:xfrm>
          <a:custGeom>
            <a:avLst/>
            <a:gdLst/>
            <a:ahLst/>
            <a:cxnLst/>
            <a:rect l="l" t="t" r="r" b="b"/>
            <a:pathLst>
              <a:path w="193675" h="15239">
                <a:moveTo>
                  <a:pt x="193548" y="0"/>
                </a:moveTo>
                <a:lnTo>
                  <a:pt x="0" y="0"/>
                </a:lnTo>
                <a:lnTo>
                  <a:pt x="0" y="15240"/>
                </a:lnTo>
                <a:lnTo>
                  <a:pt x="193548" y="15240"/>
                </a:lnTo>
                <a:lnTo>
                  <a:pt x="1935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10917" y="5768117"/>
            <a:ext cx="220979" cy="27430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11249" y="5710205"/>
            <a:ext cx="1450340" cy="27430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033780" algn="l"/>
                <a:tab pos="1383030" algn="l"/>
              </a:tabLst>
            </a:pPr>
            <a:r>
              <a:rPr sz="1950" cap="small" spc="179" baseline="2136" dirty="0">
                <a:latin typeface="Cambria Math"/>
                <a:cs typeface="Cambria Math"/>
              </a:rPr>
              <a:t>x</a:t>
            </a:r>
            <a:r>
              <a:rPr sz="1950" spc="179" baseline="2136" dirty="0">
                <a:latin typeface="Cambria Math"/>
                <a:cs typeface="Cambria Math"/>
              </a:rPr>
              <a:t>	</a:t>
            </a:r>
            <a:r>
              <a:rPr sz="1950" spc="97" baseline="2136" dirty="0">
                <a:latin typeface="Cambria Math"/>
                <a:cs typeface="Cambria Math"/>
              </a:rPr>
              <a:t>i	</a:t>
            </a:r>
            <a:r>
              <a:rPr sz="1300" spc="65" dirty="0">
                <a:latin typeface="Cambria Math"/>
                <a:cs typeface="Cambria Math"/>
              </a:rPr>
              <a:t>i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7966" y="5585191"/>
            <a:ext cx="2883535" cy="3626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988694" algn="l"/>
              </a:tabLst>
            </a:pPr>
            <a:r>
              <a:rPr sz="1800" spc="-5" dirty="0">
                <a:latin typeface="Times New Roman"/>
                <a:cs typeface="Times New Roman"/>
              </a:rPr>
              <a:t>where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T	= 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950" spc="60" baseline="44871" dirty="0">
                <a:latin typeface="Cambria Math"/>
                <a:cs typeface="Cambria Math"/>
              </a:rPr>
              <a:t>1</a:t>
            </a:r>
            <a:r>
              <a:rPr sz="1950" baseline="44871" dirty="0">
                <a:latin typeface="Cambria Math"/>
                <a:cs typeface="Cambria Math"/>
              </a:rPr>
              <a:t> </a:t>
            </a:r>
            <a:r>
              <a:rPr sz="1950" spc="172" baseline="44871" dirty="0">
                <a:latin typeface="Cambria Math"/>
                <a:cs typeface="Cambria Math"/>
              </a:rPr>
              <a:t> </a:t>
            </a:r>
            <a:r>
              <a:rPr sz="2700" spc="367" baseline="1543" dirty="0">
                <a:latin typeface="Cambria Math"/>
                <a:cs typeface="Cambria Math"/>
              </a:rPr>
              <a:t>σ</a:t>
            </a:r>
            <a:r>
              <a:rPr sz="2700" spc="-150" baseline="1543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m</a:t>
            </a:r>
            <a:r>
              <a:rPr sz="1800" spc="1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(</a:t>
            </a:r>
            <a:r>
              <a:rPr sz="1800" dirty="0">
                <a:latin typeface="Cambria Math"/>
                <a:cs typeface="Cambria Math"/>
              </a:rPr>
              <a:t>m</a:t>
            </a:r>
            <a:r>
              <a:rPr sz="1950" spc="60" baseline="32051" dirty="0">
                <a:latin typeface="Cambria Math"/>
                <a:cs typeface="Cambria Math"/>
              </a:rPr>
              <a:t>2</a:t>
            </a:r>
            <a:r>
              <a:rPr sz="1950" baseline="32051" dirty="0">
                <a:latin typeface="Cambria Math"/>
                <a:cs typeface="Cambria Math"/>
              </a:rPr>
              <a:t> </a:t>
            </a:r>
            <a:r>
              <a:rPr sz="1950" spc="-157" baseline="32051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</a:t>
            </a:r>
            <a:r>
              <a:rPr sz="1800" spc="5" dirty="0">
                <a:latin typeface="Cambria Math"/>
                <a:cs typeface="Cambria Math"/>
              </a:rPr>
              <a:t>)</a:t>
            </a:r>
            <a:r>
              <a:rPr sz="1800" dirty="0">
                <a:latin typeface="Cambria Math"/>
                <a:cs typeface="Cambria Math"/>
              </a:rPr>
              <a:t>,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62221" y="5701061"/>
            <a:ext cx="121920" cy="27430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0" dirty="0">
                <a:latin typeface="Cambria Math"/>
                <a:cs typeface="Cambria Math"/>
              </a:rPr>
              <a:t>y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79797" y="5781724"/>
            <a:ext cx="193675" cy="18440"/>
          </a:xfrm>
          <a:custGeom>
            <a:avLst/>
            <a:gdLst/>
            <a:ahLst/>
            <a:cxnLst/>
            <a:rect l="l" t="t" r="r" b="b"/>
            <a:pathLst>
              <a:path w="193675" h="15239">
                <a:moveTo>
                  <a:pt x="193548" y="0"/>
                </a:moveTo>
                <a:lnTo>
                  <a:pt x="0" y="0"/>
                </a:lnTo>
                <a:lnTo>
                  <a:pt x="0" y="15240"/>
                </a:lnTo>
                <a:lnTo>
                  <a:pt x="193548" y="15240"/>
                </a:lnTo>
                <a:lnTo>
                  <a:pt x="1935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467859" y="5768117"/>
            <a:ext cx="220979" cy="27430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12</a:t>
            </a:r>
            <a:endParaRPr sz="1300" dirty="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5089652" y="5710205"/>
            <a:ext cx="425450" cy="27430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60045" algn="l"/>
              </a:tabLst>
            </a:pPr>
            <a:r>
              <a:rPr sz="1950" spc="97" baseline="2136" dirty="0">
                <a:latin typeface="Cambria Math"/>
                <a:cs typeface="Cambria Math"/>
              </a:rPr>
              <a:t>j	</a:t>
            </a:r>
            <a:r>
              <a:rPr sz="1300" spc="65" dirty="0">
                <a:latin typeface="Cambria Math"/>
                <a:cs typeface="Cambria Math"/>
              </a:rPr>
              <a:t>j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22521" y="5585191"/>
            <a:ext cx="2166620" cy="3626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21310" algn="l"/>
              </a:tabLst>
            </a:pPr>
            <a:r>
              <a:rPr sz="1800" dirty="0">
                <a:latin typeface="Cambria Math"/>
                <a:cs typeface="Cambria Math"/>
              </a:rPr>
              <a:t>T	= 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950" spc="60" baseline="44871" dirty="0">
                <a:latin typeface="Cambria Math"/>
                <a:cs typeface="Cambria Math"/>
              </a:rPr>
              <a:t>1</a:t>
            </a:r>
            <a:r>
              <a:rPr sz="1950" baseline="44871" dirty="0">
                <a:latin typeface="Cambria Math"/>
                <a:cs typeface="Cambria Math"/>
              </a:rPr>
              <a:t> </a:t>
            </a:r>
            <a:r>
              <a:rPr sz="1950" spc="172" baseline="44871" dirty="0">
                <a:latin typeface="Cambria Math"/>
                <a:cs typeface="Cambria Math"/>
              </a:rPr>
              <a:t> </a:t>
            </a:r>
            <a:r>
              <a:rPr sz="2700" spc="367" baseline="1543" dirty="0">
                <a:latin typeface="Cambria Math"/>
                <a:cs typeface="Cambria Math"/>
              </a:rPr>
              <a:t>σ</a:t>
            </a:r>
            <a:r>
              <a:rPr sz="2700" spc="-150" baseline="1543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m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(</a:t>
            </a:r>
            <a:r>
              <a:rPr sz="1800" dirty="0">
                <a:latin typeface="Cambria Math"/>
                <a:cs typeface="Cambria Math"/>
              </a:rPr>
              <a:t>m</a:t>
            </a:r>
            <a:r>
              <a:rPr sz="1950" spc="60" baseline="32051" dirty="0">
                <a:latin typeface="Cambria Math"/>
                <a:cs typeface="Cambria Math"/>
              </a:rPr>
              <a:t>2</a:t>
            </a:r>
            <a:r>
              <a:rPr sz="1950" baseline="32051" dirty="0">
                <a:latin typeface="Cambria Math"/>
                <a:cs typeface="Cambria Math"/>
              </a:rPr>
              <a:t> </a:t>
            </a:r>
            <a:r>
              <a:rPr sz="1950" spc="-157" baseline="32051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3624" y="867283"/>
            <a:ext cx="11353165" cy="3558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Rank correlation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coefficient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for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tied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ranks:</a:t>
            </a:r>
            <a:endParaRPr sz="1800">
              <a:latin typeface="Times New Roman"/>
              <a:cs typeface="Times New Roman"/>
            </a:endParaRPr>
          </a:p>
          <a:p>
            <a:pPr marL="12700" marR="5080" indent="55880">
              <a:lnSpc>
                <a:spcPct val="200000"/>
              </a:lnSpc>
              <a:spcBef>
                <a:spcPts val="640"/>
              </a:spcBef>
            </a:pPr>
            <a:r>
              <a:rPr sz="2000" dirty="0">
                <a:latin typeface="Times New Roman"/>
                <a:cs typeface="Times New Roman"/>
              </a:rPr>
              <a:t>Ranks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some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individuals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5" dirty="0">
                <a:latin typeface="Times New Roman"/>
                <a:cs typeface="Times New Roman"/>
              </a:rPr>
              <a:t> same.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some </a:t>
            </a:r>
            <a:r>
              <a:rPr sz="2000" dirty="0">
                <a:latin typeface="Times New Roman"/>
                <a:cs typeface="Times New Roman"/>
              </a:rPr>
              <a:t>of individuals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receive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same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rank,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ranks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said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tied. </a:t>
            </a:r>
            <a:r>
              <a:rPr sz="2000" dirty="0">
                <a:latin typeface="Times New Roman"/>
                <a:cs typeface="Times New Roman"/>
              </a:rPr>
              <a:t>Let us suppose that ranks of m individuals are </a:t>
            </a:r>
            <a:r>
              <a:rPr sz="2000" spc="-5" dirty="0">
                <a:latin typeface="Times New Roman"/>
                <a:cs typeface="Times New Roman"/>
              </a:rPr>
              <a:t>tied after </a:t>
            </a:r>
            <a:r>
              <a:rPr sz="2000" dirty="0">
                <a:latin typeface="Times New Roman"/>
                <a:cs typeface="Times New Roman"/>
              </a:rPr>
              <a:t>K ranks, hence they receive the ranks K+1,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K+2,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...,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K+m.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Since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ranks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tied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individuals,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should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assign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common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rank for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dirty="0">
                <a:latin typeface="Times New Roman"/>
                <a:cs typeface="Times New Roman"/>
              </a:rPr>
              <a:t> m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individuals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average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K+1,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K+2...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K+m.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Hence 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Spearman’s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rank </a:t>
            </a:r>
            <a:r>
              <a:rPr sz="2000" spc="-5" dirty="0">
                <a:latin typeface="Times New Roman"/>
                <a:cs typeface="Times New Roman"/>
              </a:rPr>
              <a:t>correlation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coefficient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formulae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tie</a:t>
            </a:r>
            <a:r>
              <a:rPr sz="2000" dirty="0">
                <a:latin typeface="Times New Roman"/>
                <a:cs typeface="Times New Roman"/>
              </a:rPr>
              <a:t> ranks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by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5" name="object 2">
            <a:extLst>
              <a:ext uri="{FF2B5EF4-FFF2-40B4-BE49-F238E27FC236}">
                <a16:creationId xmlns:a16="http://schemas.microsoft.com/office/drawing/2014/main" xmlns="" id="{B872B0B7-CC15-02A6-2647-21F326ECA78E}"/>
              </a:ext>
            </a:extLst>
          </p:cNvPr>
          <p:cNvGrpSpPr/>
          <p:nvPr/>
        </p:nvGrpSpPr>
        <p:grpSpPr>
          <a:xfrm>
            <a:off x="2305878" y="0"/>
            <a:ext cx="8229600" cy="737870"/>
            <a:chOff x="3447288" y="0"/>
            <a:chExt cx="6303645" cy="737870"/>
          </a:xfrm>
        </p:grpSpPr>
        <p:pic>
          <p:nvPicPr>
            <p:cNvPr id="26" name="object 3">
              <a:extLst>
                <a:ext uri="{FF2B5EF4-FFF2-40B4-BE49-F238E27FC236}">
                  <a16:creationId xmlns:a16="http://schemas.microsoft.com/office/drawing/2014/main" xmlns="" id="{AC3D0107-0A3F-3B9D-43CA-612844ACDE8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7288" y="57886"/>
              <a:ext cx="6303264" cy="531901"/>
            </a:xfrm>
            <a:prstGeom prst="rect">
              <a:avLst/>
            </a:prstGeom>
          </p:spPr>
        </p:pic>
        <p:pic>
          <p:nvPicPr>
            <p:cNvPr id="27" name="object 4">
              <a:extLst>
                <a:ext uri="{FF2B5EF4-FFF2-40B4-BE49-F238E27FC236}">
                  <a16:creationId xmlns:a16="http://schemas.microsoft.com/office/drawing/2014/main" xmlns="" id="{9090F9FA-F3C2-93CB-E791-321F99178EA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0104" y="0"/>
              <a:ext cx="5437632" cy="737615"/>
            </a:xfrm>
            <a:prstGeom prst="rect">
              <a:avLst/>
            </a:prstGeom>
          </p:spPr>
        </p:pic>
        <p:sp>
          <p:nvSpPr>
            <p:cNvPr id="28" name="object 5">
              <a:extLst>
                <a:ext uri="{FF2B5EF4-FFF2-40B4-BE49-F238E27FC236}">
                  <a16:creationId xmlns:a16="http://schemas.microsoft.com/office/drawing/2014/main" xmlns="" id="{9FCEABE8-141C-73BB-F515-D88FC60735D3}"/>
                </a:ext>
              </a:extLst>
            </p:cNvPr>
            <p:cNvSpPr/>
            <p:nvPr/>
          </p:nvSpPr>
          <p:spPr>
            <a:xfrm>
              <a:off x="3473196" y="83819"/>
              <a:ext cx="6201410" cy="429895"/>
            </a:xfrm>
            <a:custGeom>
              <a:avLst/>
              <a:gdLst/>
              <a:ahLst/>
              <a:cxnLst/>
              <a:rect l="l" t="t" r="r" b="b"/>
              <a:pathLst>
                <a:path w="6201409" h="429895">
                  <a:moveTo>
                    <a:pt x="6129528" y="0"/>
                  </a:moveTo>
                  <a:lnTo>
                    <a:pt x="71627" y="0"/>
                  </a:ln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7"/>
                  </a:lnTo>
                  <a:lnTo>
                    <a:pt x="0" y="358139"/>
                  </a:lnTo>
                  <a:lnTo>
                    <a:pt x="5637" y="385994"/>
                  </a:lnTo>
                  <a:lnTo>
                    <a:pt x="21002" y="408765"/>
                  </a:lnTo>
                  <a:lnTo>
                    <a:pt x="43773" y="424130"/>
                  </a:lnTo>
                  <a:lnTo>
                    <a:pt x="71627" y="429767"/>
                  </a:lnTo>
                  <a:lnTo>
                    <a:pt x="6129528" y="429767"/>
                  </a:lnTo>
                  <a:lnTo>
                    <a:pt x="6157382" y="424130"/>
                  </a:lnTo>
                  <a:lnTo>
                    <a:pt x="6180153" y="408765"/>
                  </a:lnTo>
                  <a:lnTo>
                    <a:pt x="6195518" y="385994"/>
                  </a:lnTo>
                  <a:lnTo>
                    <a:pt x="6201156" y="358139"/>
                  </a:lnTo>
                  <a:lnTo>
                    <a:pt x="6201156" y="71627"/>
                  </a:lnTo>
                  <a:lnTo>
                    <a:pt x="6195518" y="43773"/>
                  </a:lnTo>
                  <a:lnTo>
                    <a:pt x="6180153" y="21002"/>
                  </a:lnTo>
                  <a:lnTo>
                    <a:pt x="6157382" y="5637"/>
                  </a:lnTo>
                  <a:lnTo>
                    <a:pt x="6129528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6">
            <a:extLst>
              <a:ext uri="{FF2B5EF4-FFF2-40B4-BE49-F238E27FC236}">
                <a16:creationId xmlns:a16="http://schemas.microsoft.com/office/drawing/2014/main" xmlns="" id="{13ED92AE-6174-C32D-E3D9-EC01E2DAD6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9702" y="80517"/>
            <a:ext cx="8096129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20" dirty="0">
                <a:solidFill>
                  <a:srgbClr val="FFFF00"/>
                </a:solidFill>
              </a:rPr>
              <a:t>Spearman’s</a:t>
            </a:r>
            <a:r>
              <a:rPr sz="2500" b="1" spc="-15" dirty="0">
                <a:solidFill>
                  <a:srgbClr val="FFFF00"/>
                </a:solidFill>
              </a:rPr>
              <a:t> </a:t>
            </a:r>
            <a:r>
              <a:rPr sz="2500" b="1" spc="-5" dirty="0">
                <a:solidFill>
                  <a:srgbClr val="FFFF00"/>
                </a:solidFill>
              </a:rPr>
              <a:t>Rank</a:t>
            </a:r>
            <a:r>
              <a:rPr sz="2500" b="1" spc="-25" dirty="0">
                <a:solidFill>
                  <a:srgbClr val="FFFF00"/>
                </a:solidFill>
              </a:rPr>
              <a:t> </a:t>
            </a:r>
            <a:r>
              <a:rPr sz="2500" b="1" spc="-10" dirty="0">
                <a:solidFill>
                  <a:srgbClr val="FFFF00"/>
                </a:solidFill>
              </a:rPr>
              <a:t>Correlation</a:t>
            </a:r>
            <a:r>
              <a:rPr sz="2500" b="1" spc="-15" dirty="0">
                <a:solidFill>
                  <a:srgbClr val="FFFF00"/>
                </a:solidFill>
              </a:rPr>
              <a:t> </a:t>
            </a:r>
            <a:r>
              <a:rPr sz="2500" b="1" spc="-10" dirty="0">
                <a:solidFill>
                  <a:srgbClr val="FFFF00"/>
                </a:solidFill>
              </a:rPr>
              <a:t>Coefficient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49423" y="68554"/>
            <a:ext cx="9249410" cy="828040"/>
            <a:chOff x="2249423" y="68554"/>
            <a:chExt cx="9249410" cy="8280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9423" y="68554"/>
              <a:ext cx="9249156" cy="82298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64863" y="153911"/>
              <a:ext cx="6015228" cy="742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75331" y="94487"/>
              <a:ext cx="9147175" cy="721360"/>
            </a:xfrm>
            <a:custGeom>
              <a:avLst/>
              <a:gdLst/>
              <a:ahLst/>
              <a:cxnLst/>
              <a:rect l="l" t="t" r="r" b="b"/>
              <a:pathLst>
                <a:path w="9147175" h="721360">
                  <a:moveTo>
                    <a:pt x="9026906" y="0"/>
                  </a:moveTo>
                  <a:lnTo>
                    <a:pt x="120142" y="0"/>
                  </a:lnTo>
                  <a:lnTo>
                    <a:pt x="73402" y="9449"/>
                  </a:lnTo>
                  <a:lnTo>
                    <a:pt x="35210" y="35210"/>
                  </a:lnTo>
                  <a:lnTo>
                    <a:pt x="9449" y="73402"/>
                  </a:lnTo>
                  <a:lnTo>
                    <a:pt x="0" y="120141"/>
                  </a:lnTo>
                  <a:lnTo>
                    <a:pt x="0" y="600709"/>
                  </a:lnTo>
                  <a:lnTo>
                    <a:pt x="9449" y="647449"/>
                  </a:lnTo>
                  <a:lnTo>
                    <a:pt x="35210" y="685641"/>
                  </a:lnTo>
                  <a:lnTo>
                    <a:pt x="73402" y="711402"/>
                  </a:lnTo>
                  <a:lnTo>
                    <a:pt x="120142" y="720851"/>
                  </a:lnTo>
                  <a:lnTo>
                    <a:pt x="9026906" y="720851"/>
                  </a:lnTo>
                  <a:lnTo>
                    <a:pt x="9073645" y="711402"/>
                  </a:lnTo>
                  <a:lnTo>
                    <a:pt x="9111837" y="685641"/>
                  </a:lnTo>
                  <a:lnTo>
                    <a:pt x="9137598" y="647449"/>
                  </a:lnTo>
                  <a:lnTo>
                    <a:pt x="9147048" y="600709"/>
                  </a:lnTo>
                  <a:lnTo>
                    <a:pt x="9147048" y="120141"/>
                  </a:lnTo>
                  <a:lnTo>
                    <a:pt x="9137598" y="73402"/>
                  </a:lnTo>
                  <a:lnTo>
                    <a:pt x="9111837" y="35210"/>
                  </a:lnTo>
                  <a:lnTo>
                    <a:pt x="9073645" y="9449"/>
                  </a:lnTo>
                  <a:lnTo>
                    <a:pt x="9026906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35965" y="240029"/>
            <a:ext cx="858654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30" dirty="0">
                <a:solidFill>
                  <a:srgbClr val="FFFF00"/>
                </a:solidFill>
              </a:rPr>
              <a:t>IMPORTANT</a:t>
            </a:r>
            <a:r>
              <a:rPr sz="2800" b="1" spc="-10" dirty="0">
                <a:solidFill>
                  <a:srgbClr val="FFFF00"/>
                </a:solidFill>
              </a:rPr>
              <a:t> </a:t>
            </a:r>
            <a:r>
              <a:rPr sz="2800" b="1" spc="-30" dirty="0">
                <a:solidFill>
                  <a:srgbClr val="FFFF00"/>
                </a:solidFill>
              </a:rPr>
              <a:t>FACTS</a:t>
            </a:r>
            <a:r>
              <a:rPr sz="2800" b="1" spc="-25" dirty="0">
                <a:solidFill>
                  <a:srgbClr val="FFFF00"/>
                </a:solidFill>
              </a:rPr>
              <a:t> </a:t>
            </a:r>
            <a:r>
              <a:rPr sz="2800" b="1" spc="-30" dirty="0">
                <a:solidFill>
                  <a:srgbClr val="FFFF00"/>
                </a:solidFill>
              </a:rPr>
              <a:t>RELATED</a:t>
            </a:r>
            <a:r>
              <a:rPr sz="2800" b="1" spc="-10" dirty="0">
                <a:solidFill>
                  <a:srgbClr val="FFFF00"/>
                </a:solidFill>
              </a:rPr>
              <a:t> </a:t>
            </a:r>
            <a:r>
              <a:rPr sz="2800" b="1" spc="-40" dirty="0">
                <a:solidFill>
                  <a:srgbClr val="FFFF00"/>
                </a:solidFill>
              </a:rPr>
              <a:t>TO</a:t>
            </a:r>
            <a:r>
              <a:rPr sz="2800" b="1" spc="-15" dirty="0">
                <a:solidFill>
                  <a:srgbClr val="FFFF00"/>
                </a:solidFill>
              </a:rPr>
              <a:t> </a:t>
            </a:r>
            <a:r>
              <a:rPr sz="2800" b="1" spc="-5" dirty="0">
                <a:solidFill>
                  <a:srgbClr val="FFFF00"/>
                </a:solidFill>
              </a:rPr>
              <a:t>THE</a:t>
            </a:r>
            <a:r>
              <a:rPr sz="2800" b="1" spc="5" dirty="0">
                <a:solidFill>
                  <a:srgbClr val="FFFF00"/>
                </a:solidFill>
              </a:rPr>
              <a:t> </a:t>
            </a:r>
            <a:r>
              <a:rPr sz="2800" b="1" spc="-10" dirty="0">
                <a:solidFill>
                  <a:srgbClr val="FFFF00"/>
                </a:solidFill>
              </a:rPr>
              <a:t>SESSION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3550" y="841780"/>
            <a:ext cx="11264900" cy="5297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Properties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r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tabLst>
                <a:tab pos="431165" algn="l"/>
              </a:tabLst>
            </a:pPr>
            <a:r>
              <a:rPr sz="2000" dirty="0">
                <a:latin typeface="Times New Roman"/>
                <a:cs typeface="Times New Roman"/>
              </a:rPr>
              <a:t>1.	-1</a:t>
            </a:r>
            <a:r>
              <a:rPr sz="2000" dirty="0">
                <a:latin typeface="Cambria Math"/>
                <a:cs typeface="Cambria Math"/>
              </a:rPr>
              <a:t>≤</a:t>
            </a:r>
            <a:r>
              <a:rPr sz="2000" spc="8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ρ</a:t>
            </a:r>
            <a:r>
              <a:rPr sz="2000" spc="9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≤</a:t>
            </a:r>
            <a:r>
              <a:rPr sz="2000" dirty="0">
                <a:latin typeface="Times New Roman"/>
                <a:cs typeface="Times New Roman"/>
              </a:rPr>
              <a:t>1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495300" indent="-407034">
              <a:lnSpc>
                <a:spcPct val="100000"/>
              </a:lnSpc>
              <a:buFont typeface="Times New Roman"/>
              <a:buAutoNum type="arabicPeriod" startAt="2"/>
              <a:tabLst>
                <a:tab pos="495300" algn="l"/>
                <a:tab pos="495934" algn="l"/>
              </a:tabLst>
            </a:pPr>
            <a:r>
              <a:rPr sz="2000" dirty="0">
                <a:latin typeface="Cambria Math"/>
                <a:cs typeface="Cambria Math"/>
              </a:rPr>
              <a:t>ρ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&gt;0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pattern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scatter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diagram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lower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left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upper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right.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eriod" startAt="2"/>
            </a:pPr>
            <a:endParaRPr sz="1900" dirty="0">
              <a:latin typeface="Times New Roman"/>
              <a:cs typeface="Times New Roman"/>
            </a:endParaRPr>
          </a:p>
          <a:p>
            <a:pPr marL="342900" indent="-254635">
              <a:lnSpc>
                <a:spcPct val="100000"/>
              </a:lnSpc>
              <a:spcBef>
                <a:spcPts val="5"/>
              </a:spcBef>
              <a:buFont typeface="Times New Roman"/>
              <a:buAutoNum type="arabicPeriod" startAt="2"/>
              <a:tabLst>
                <a:tab pos="343535" algn="l"/>
              </a:tabLst>
            </a:pPr>
            <a:r>
              <a:rPr sz="2000" dirty="0">
                <a:latin typeface="Cambria Math"/>
                <a:cs typeface="Cambria Math"/>
              </a:rPr>
              <a:t>ρ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&lt;0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pattern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scatter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diagram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upper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left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lower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right.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eriod" startAt="2"/>
            </a:pPr>
            <a:endParaRPr sz="1900" dirty="0">
              <a:latin typeface="Times New Roman"/>
              <a:cs typeface="Times New Roman"/>
            </a:endParaRPr>
          </a:p>
          <a:p>
            <a:pPr marL="342900" indent="-254635">
              <a:lnSpc>
                <a:spcPct val="100000"/>
              </a:lnSpc>
              <a:buFont typeface="Times New Roman"/>
              <a:buAutoNum type="arabicPeriod" startAt="2"/>
              <a:tabLst>
                <a:tab pos="343535" algn="l"/>
              </a:tabLst>
            </a:pPr>
            <a:r>
              <a:rPr sz="2000" dirty="0">
                <a:latin typeface="Cambria Math"/>
                <a:cs typeface="Cambria Math"/>
              </a:rPr>
              <a:t>ρ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=-1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pairs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(x</a:t>
            </a:r>
            <a:r>
              <a:rPr sz="1950" spc="7" baseline="-21367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</a:t>
            </a:r>
            <a:r>
              <a:rPr sz="1950" baseline="-21367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exactly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straight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line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negative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slope,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perfect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linear</a:t>
            </a:r>
            <a:endParaRPr sz="2000" dirty="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relationship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negative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342900" indent="-254635">
              <a:lnSpc>
                <a:spcPct val="100000"/>
              </a:lnSpc>
              <a:buFont typeface="Times New Roman"/>
              <a:buAutoNum type="arabicPeriod" startAt="6"/>
              <a:tabLst>
                <a:tab pos="343535" algn="l"/>
              </a:tabLst>
            </a:pPr>
            <a:r>
              <a:rPr sz="2000" dirty="0">
                <a:latin typeface="Cambria Math"/>
                <a:cs typeface="Cambria Math"/>
              </a:rPr>
              <a:t>ρ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=0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 </a:t>
            </a:r>
            <a:r>
              <a:rPr sz="2000" spc="-5" dirty="0">
                <a:latin typeface="Times New Roman"/>
                <a:cs typeface="Times New Roman"/>
              </a:rPr>
              <a:t>relationship.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eriod" startAt="6"/>
            </a:pPr>
            <a:endParaRPr sz="1900" dirty="0">
              <a:latin typeface="Times New Roman"/>
              <a:cs typeface="Times New Roman"/>
            </a:endParaRPr>
          </a:p>
          <a:p>
            <a:pPr marL="327660" indent="-239395">
              <a:lnSpc>
                <a:spcPct val="100000"/>
              </a:lnSpc>
              <a:buAutoNum type="arabicPeriod" startAt="6"/>
              <a:tabLst>
                <a:tab pos="328295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mbria Math"/>
                <a:cs typeface="Cambria Math"/>
              </a:rPr>
              <a:t>ρ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near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-1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 +1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describes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strong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linear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relations</a:t>
            </a:r>
          </a:p>
          <a:p>
            <a:pPr marL="88900" marR="17780">
              <a:lnSpc>
                <a:spcPct val="150000"/>
              </a:lnSpc>
              <a:spcBef>
                <a:spcPts val="1000"/>
              </a:spcBef>
              <a:buAutoNum type="arabicPeriod" startAt="6"/>
              <a:tabLst>
                <a:tab pos="328295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Cambria Math"/>
                <a:cs typeface="Cambria Math"/>
              </a:rPr>
              <a:t>ρ</a:t>
            </a:r>
            <a:r>
              <a:rPr sz="2000" spc="7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close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zero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implies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linear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association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weak.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still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strong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association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along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curve.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629806"/>
            <a:ext cx="63182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1F1F1"/>
                </a:solidFill>
                <a:latin typeface="Calibri"/>
                <a:cs typeface="Calibri"/>
              </a:rPr>
              <a:t>C</a:t>
            </a:r>
            <a:r>
              <a:rPr sz="800" spc="-5" dirty="0">
                <a:solidFill>
                  <a:srgbClr val="F1F1F1"/>
                </a:solidFill>
                <a:latin typeface="Calibri"/>
                <a:cs typeface="Calibri"/>
              </a:rPr>
              <a:t>R</a:t>
            </a:r>
            <a:r>
              <a:rPr sz="800" dirty="0">
                <a:solidFill>
                  <a:srgbClr val="F1F1F1"/>
                </a:solidFill>
                <a:latin typeface="Calibri"/>
                <a:cs typeface="Calibri"/>
              </a:rPr>
              <a:t>EATED</a:t>
            </a:r>
            <a:r>
              <a:rPr sz="800" spc="-5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F1F1F1"/>
                </a:solidFill>
                <a:latin typeface="Calibri"/>
                <a:cs typeface="Calibri"/>
              </a:rPr>
              <a:t>B</a:t>
            </a:r>
            <a:r>
              <a:rPr sz="800" dirty="0">
                <a:solidFill>
                  <a:srgbClr val="F1F1F1"/>
                </a:solidFill>
                <a:latin typeface="Calibri"/>
                <a:cs typeface="Calibri"/>
              </a:rPr>
              <a:t>Y K.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7448" y="6668033"/>
            <a:ext cx="5003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800" spc="-5" dirty="0">
                <a:solidFill>
                  <a:srgbClr val="F1F1F1"/>
                </a:solidFill>
                <a:latin typeface="Calibri"/>
                <a:cs typeface="Calibri"/>
              </a:rPr>
              <a:t>VI</a:t>
            </a:r>
            <a:r>
              <a:rPr sz="800" dirty="0">
                <a:solidFill>
                  <a:srgbClr val="F1F1F1"/>
                </a:solidFill>
                <a:latin typeface="Calibri"/>
                <a:cs typeface="Calibri"/>
              </a:rPr>
              <a:t>CT</a:t>
            </a:r>
            <a:r>
              <a:rPr sz="800" spc="-5" dirty="0">
                <a:solidFill>
                  <a:srgbClr val="F1F1F1"/>
                </a:solidFill>
                <a:latin typeface="Calibri"/>
                <a:cs typeface="Calibri"/>
              </a:rPr>
              <a:t>O</a:t>
            </a:r>
            <a:r>
              <a:rPr sz="800" dirty="0">
                <a:solidFill>
                  <a:srgbClr val="F1F1F1"/>
                </a:solidFill>
                <a:latin typeface="Calibri"/>
                <a:cs typeface="Calibri"/>
              </a:rPr>
              <a:t>R</a:t>
            </a:r>
            <a:r>
              <a:rPr sz="800" spc="-3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F1F1F1"/>
                </a:solidFill>
                <a:latin typeface="Calibri"/>
                <a:cs typeface="Calibri"/>
              </a:rPr>
              <a:t>B</a:t>
            </a:r>
            <a:r>
              <a:rPr sz="800" dirty="0">
                <a:solidFill>
                  <a:srgbClr val="F1F1F1"/>
                </a:solidFill>
                <a:latin typeface="Calibri"/>
                <a:cs typeface="Calibri"/>
              </a:rPr>
              <a:t>AB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6898" y="6668033"/>
            <a:ext cx="660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800" dirty="0">
                <a:solidFill>
                  <a:srgbClr val="F1F1F1"/>
                </a:solidFill>
                <a:latin typeface="Calibri"/>
                <a:cs typeface="Calibri"/>
              </a:rPr>
              <a:t>U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45991" y="68567"/>
            <a:ext cx="5577840" cy="747395"/>
            <a:chOff x="3745991" y="68567"/>
            <a:chExt cx="5577840" cy="74739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5991" y="68567"/>
              <a:ext cx="5577840" cy="66142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1847" y="73139"/>
              <a:ext cx="1784603" cy="7422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771899" y="94488"/>
              <a:ext cx="5476240" cy="559435"/>
            </a:xfrm>
            <a:custGeom>
              <a:avLst/>
              <a:gdLst/>
              <a:ahLst/>
              <a:cxnLst/>
              <a:rect l="l" t="t" r="r" b="b"/>
              <a:pathLst>
                <a:path w="5476240" h="559435">
                  <a:moveTo>
                    <a:pt x="5382514" y="0"/>
                  </a:moveTo>
                  <a:lnTo>
                    <a:pt x="93217" y="0"/>
                  </a:lnTo>
                  <a:lnTo>
                    <a:pt x="56953" y="7332"/>
                  </a:lnTo>
                  <a:lnTo>
                    <a:pt x="27320" y="27320"/>
                  </a:lnTo>
                  <a:lnTo>
                    <a:pt x="7332" y="56953"/>
                  </a:lnTo>
                  <a:lnTo>
                    <a:pt x="0" y="93217"/>
                  </a:lnTo>
                  <a:lnTo>
                    <a:pt x="0" y="466089"/>
                  </a:lnTo>
                  <a:lnTo>
                    <a:pt x="7332" y="502354"/>
                  </a:lnTo>
                  <a:lnTo>
                    <a:pt x="27320" y="531987"/>
                  </a:lnTo>
                  <a:lnTo>
                    <a:pt x="56953" y="551975"/>
                  </a:lnTo>
                  <a:lnTo>
                    <a:pt x="93217" y="559307"/>
                  </a:lnTo>
                  <a:lnTo>
                    <a:pt x="5382514" y="559307"/>
                  </a:lnTo>
                  <a:lnTo>
                    <a:pt x="5418778" y="551975"/>
                  </a:lnTo>
                  <a:lnTo>
                    <a:pt x="5448411" y="531987"/>
                  </a:lnTo>
                  <a:lnTo>
                    <a:pt x="5468399" y="502354"/>
                  </a:lnTo>
                  <a:lnTo>
                    <a:pt x="5475732" y="466089"/>
                  </a:lnTo>
                  <a:lnTo>
                    <a:pt x="5475732" y="93217"/>
                  </a:lnTo>
                  <a:lnTo>
                    <a:pt x="5468399" y="56953"/>
                  </a:lnTo>
                  <a:lnTo>
                    <a:pt x="5448411" y="27320"/>
                  </a:lnTo>
                  <a:lnTo>
                    <a:pt x="5418778" y="7332"/>
                  </a:lnTo>
                  <a:lnTo>
                    <a:pt x="5382514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300796" y="128858"/>
            <a:ext cx="96032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1375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FF00"/>
                </a:solidFill>
              </a:rPr>
              <a:t>E</a:t>
            </a:r>
            <a:r>
              <a:rPr b="1" dirty="0">
                <a:solidFill>
                  <a:srgbClr val="FFFF00"/>
                </a:solidFill>
              </a:rPr>
              <a:t>XAMPL</a:t>
            </a:r>
            <a:r>
              <a:rPr b="1" spc="-25" dirty="0">
                <a:solidFill>
                  <a:srgbClr val="FFFF00"/>
                </a:solidFill>
              </a:rPr>
              <a:t>E</a:t>
            </a:r>
            <a:r>
              <a:rPr b="1" dirty="0">
                <a:solidFill>
                  <a:srgbClr val="FFFF00"/>
                </a:solidFill>
              </a:rP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71043" y="768222"/>
            <a:ext cx="7574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Example: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Compute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Spearman’s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rank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correlation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coefficient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following data</a:t>
            </a: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51993" y="1343786"/>
          <a:ext cx="3304537" cy="791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45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27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14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568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5691">
                <a:tc>
                  <a:txBody>
                    <a:bodyPr/>
                    <a:lstStyle/>
                    <a:p>
                      <a:pPr marL="31750">
                        <a:lnSpc>
                          <a:spcPts val="1964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X: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964"/>
                        </a:lnSpc>
                      </a:pP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691">
                <a:tc>
                  <a:txBody>
                    <a:bodyPr/>
                    <a:lstStyle/>
                    <a:p>
                      <a:pPr marL="31750">
                        <a:lnSpc>
                          <a:spcPts val="2090"/>
                        </a:lnSpc>
                        <a:spcBef>
                          <a:spcPts val="925"/>
                        </a:spcBef>
                      </a:pPr>
                      <a:r>
                        <a:rPr sz="1800" spc="-90" dirty="0">
                          <a:latin typeface="Times New Roman"/>
                          <a:cs typeface="Times New Roman"/>
                        </a:rPr>
                        <a:t>Y: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7475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2090"/>
                        </a:lnSpc>
                        <a:spcBef>
                          <a:spcPts val="9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7475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ts val="2090"/>
                        </a:lnSpc>
                        <a:spcBef>
                          <a:spcPts val="9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7475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2090"/>
                        </a:lnSpc>
                        <a:spcBef>
                          <a:spcPts val="9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7475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2090"/>
                        </a:lnSpc>
                        <a:spcBef>
                          <a:spcPts val="9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7475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9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7475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ts val="2090"/>
                        </a:lnSpc>
                        <a:spcBef>
                          <a:spcPts val="9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7475" marB="0">
                    <a:solidFill>
                      <a:srgbClr val="FFF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371043" y="2310765"/>
            <a:ext cx="914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076472"/>
              </p:ext>
            </p:extLst>
          </p:nvPr>
        </p:nvGraphicFramePr>
        <p:xfrm>
          <a:off x="716661" y="2606930"/>
          <a:ext cx="6403338" cy="3531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9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96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36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363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903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54472">
                <a:tc row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Ranks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12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Ranks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12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b="1" spc="-7" baseline="-2083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540" algn="ctr">
                        <a:lnSpc>
                          <a:spcPts val="1685"/>
                        </a:lnSpc>
                      </a:pPr>
                      <a:r>
                        <a:rPr sz="2700" b="1" spc="-7" baseline="-1697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b="1" spc="-7" baseline="-46296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955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513080">
                        <a:lnSpc>
                          <a:spcPts val="2120"/>
                        </a:lnSpc>
                        <a:spcBef>
                          <a:spcPts val="6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spc="-7" baseline="-20833" dirty="0">
                          <a:latin typeface="Times New Roman"/>
                          <a:cs typeface="Times New Roman"/>
                        </a:rPr>
                        <a:t>i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511809">
                        <a:lnSpc>
                          <a:spcPts val="2120"/>
                        </a:lnSpc>
                        <a:spcBef>
                          <a:spcPts val="65"/>
                        </a:spcBef>
                      </a:pPr>
                      <a:r>
                        <a:rPr sz="1800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spc="15" baseline="-20833" dirty="0">
                          <a:latin typeface="Times New Roman"/>
                          <a:cs typeface="Times New Roman"/>
                        </a:rPr>
                        <a:t>i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25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79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53403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53467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70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53403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53467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25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53403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53467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72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53403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53467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70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53403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53467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39627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53403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53467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3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R="339090" algn="ctr">
                        <a:lnSpc>
                          <a:spcPts val="1545"/>
                        </a:lnSpc>
                        <a:spcBef>
                          <a:spcPts val="200"/>
                        </a:spcBef>
                      </a:pPr>
                      <a:r>
                        <a:rPr sz="2700" baseline="1543" dirty="0">
                          <a:latin typeface="Cambria Math"/>
                          <a:cs typeface="Cambria Math"/>
                        </a:rPr>
                        <a:t>σ</a:t>
                      </a:r>
                      <a:r>
                        <a:rPr sz="2700" spc="-150" baseline="1543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5" dirty="0">
                          <a:latin typeface="Cambria Math"/>
                          <a:cs typeface="Cambria Math"/>
                        </a:rPr>
                        <a:t>𝒅</a:t>
                      </a:r>
                      <a:r>
                        <a:rPr sz="1950" spc="104" baseline="29914" dirty="0"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=2</a:t>
                      </a:r>
                    </a:p>
                    <a:p>
                      <a:pPr marR="283210" algn="ctr">
                        <a:lnSpc>
                          <a:spcPts val="590"/>
                        </a:lnSpc>
                      </a:pPr>
                      <a:r>
                        <a:rPr sz="1300" spc="5" dirty="0">
                          <a:latin typeface="Cambria Math"/>
                          <a:cs typeface="Cambria Math"/>
                        </a:rPr>
                        <a:t>𝒊</a:t>
                      </a:r>
                      <a:endParaRPr sz="1300" dirty="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8187181" y="3980433"/>
            <a:ext cx="665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6</a:t>
            </a:r>
            <a:r>
              <a:rPr sz="1800" spc="-90" dirty="0">
                <a:latin typeface="Cambria Math"/>
                <a:cs typeface="Cambria Math"/>
              </a:rPr>
              <a:t> </a:t>
            </a:r>
            <a:r>
              <a:rPr sz="2700" spc="367" baseline="1543" dirty="0">
                <a:latin typeface="Cambria Math"/>
                <a:cs typeface="Cambria Math"/>
              </a:rPr>
              <a:t>σ</a:t>
            </a:r>
            <a:r>
              <a:rPr sz="2700" spc="-150" baseline="1543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d</a:t>
            </a:r>
            <a:r>
              <a:rPr sz="1950" spc="60" baseline="32051" dirty="0">
                <a:latin typeface="Cambria Math"/>
                <a:cs typeface="Cambria Math"/>
              </a:rPr>
              <a:t>2</a:t>
            </a:r>
            <a:endParaRPr sz="1950" baseline="32051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197088" y="4376420"/>
            <a:ext cx="781685" cy="212090"/>
          </a:xfrm>
          <a:custGeom>
            <a:avLst/>
            <a:gdLst/>
            <a:ahLst/>
            <a:cxnLst/>
            <a:rect l="l" t="t" r="r" b="b"/>
            <a:pathLst>
              <a:path w="781684" h="212089">
                <a:moveTo>
                  <a:pt x="714120" y="0"/>
                </a:moveTo>
                <a:lnTo>
                  <a:pt x="711072" y="8635"/>
                </a:lnTo>
                <a:lnTo>
                  <a:pt x="723340" y="13946"/>
                </a:lnTo>
                <a:lnTo>
                  <a:pt x="733869" y="21304"/>
                </a:lnTo>
                <a:lnTo>
                  <a:pt x="755235" y="55429"/>
                </a:lnTo>
                <a:lnTo>
                  <a:pt x="762253" y="104774"/>
                </a:lnTo>
                <a:lnTo>
                  <a:pt x="761468" y="123443"/>
                </a:lnTo>
                <a:lnTo>
                  <a:pt x="749680" y="169163"/>
                </a:lnTo>
                <a:lnTo>
                  <a:pt x="723427" y="197792"/>
                </a:lnTo>
                <a:lnTo>
                  <a:pt x="711326" y="203199"/>
                </a:lnTo>
                <a:lnTo>
                  <a:pt x="714120" y="211708"/>
                </a:lnTo>
                <a:lnTo>
                  <a:pt x="754518" y="187705"/>
                </a:lnTo>
                <a:lnTo>
                  <a:pt x="777239" y="143335"/>
                </a:lnTo>
                <a:lnTo>
                  <a:pt x="781557" y="105917"/>
                </a:lnTo>
                <a:lnTo>
                  <a:pt x="780464" y="86536"/>
                </a:lnTo>
                <a:lnTo>
                  <a:pt x="764158" y="37083"/>
                </a:lnTo>
                <a:lnTo>
                  <a:pt x="729458" y="5544"/>
                </a:lnTo>
                <a:lnTo>
                  <a:pt x="714120" y="0"/>
                </a:lnTo>
                <a:close/>
              </a:path>
              <a:path w="781684" h="212089">
                <a:moveTo>
                  <a:pt x="67436" y="0"/>
                </a:moveTo>
                <a:lnTo>
                  <a:pt x="27092" y="24110"/>
                </a:lnTo>
                <a:lnTo>
                  <a:pt x="4317" y="68595"/>
                </a:lnTo>
                <a:lnTo>
                  <a:pt x="0" y="105917"/>
                </a:lnTo>
                <a:lnTo>
                  <a:pt x="1075" y="125370"/>
                </a:lnTo>
                <a:lnTo>
                  <a:pt x="17398" y="174751"/>
                </a:lnTo>
                <a:lnTo>
                  <a:pt x="52081" y="206184"/>
                </a:lnTo>
                <a:lnTo>
                  <a:pt x="67436" y="211708"/>
                </a:lnTo>
                <a:lnTo>
                  <a:pt x="70103" y="203199"/>
                </a:lnTo>
                <a:lnTo>
                  <a:pt x="58058" y="197792"/>
                </a:lnTo>
                <a:lnTo>
                  <a:pt x="47656" y="190325"/>
                </a:lnTo>
                <a:lnTo>
                  <a:pt x="26376" y="155638"/>
                </a:lnTo>
                <a:lnTo>
                  <a:pt x="19303" y="104774"/>
                </a:lnTo>
                <a:lnTo>
                  <a:pt x="20089" y="86723"/>
                </a:lnTo>
                <a:lnTo>
                  <a:pt x="31876" y="42163"/>
                </a:lnTo>
                <a:lnTo>
                  <a:pt x="58273" y="13946"/>
                </a:lnTo>
                <a:lnTo>
                  <a:pt x="70484" y="8635"/>
                </a:lnTo>
                <a:lnTo>
                  <a:pt x="67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011921" y="4306570"/>
            <a:ext cx="9315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n</a:t>
            </a:r>
            <a:r>
              <a:rPr sz="1800" spc="305" dirty="0">
                <a:latin typeface="Cambria Math"/>
                <a:cs typeface="Cambria Math"/>
              </a:rPr>
              <a:t> </a:t>
            </a:r>
            <a:r>
              <a:rPr sz="1800" spc="20" dirty="0">
                <a:latin typeface="Cambria Math"/>
                <a:cs typeface="Cambria Math"/>
              </a:rPr>
              <a:t>n</a:t>
            </a:r>
            <a:r>
              <a:rPr sz="1950" spc="30" baseline="23504" dirty="0">
                <a:latin typeface="Cambria Math"/>
                <a:cs typeface="Cambria Math"/>
              </a:rPr>
              <a:t>2</a:t>
            </a:r>
            <a:r>
              <a:rPr sz="1950" spc="225" baseline="2350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92009" y="4154170"/>
            <a:ext cx="2494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525270" algn="l"/>
                <a:tab pos="1805939" algn="l"/>
              </a:tabLst>
            </a:pPr>
            <a:r>
              <a:rPr sz="1800" dirty="0">
                <a:latin typeface="Cambria Math"/>
                <a:cs typeface="Cambria Math"/>
              </a:rPr>
              <a:t>ρ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2700" u="heavy" baseline="27777" dirty="0">
                <a:uFill>
                  <a:solidFill>
                    <a:srgbClr val="836967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950" u="heavy" spc="97" baseline="38461" dirty="0">
                <a:uFill>
                  <a:solidFill>
                    <a:srgbClr val="836967"/>
                  </a:solidFill>
                </a:uFill>
                <a:latin typeface="Cambria Math"/>
                <a:cs typeface="Cambria Math"/>
              </a:rPr>
              <a:t>i	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97846" y="4321302"/>
            <a:ext cx="949960" cy="267335"/>
            <a:chOff x="9697846" y="4321302"/>
            <a:chExt cx="949960" cy="267335"/>
          </a:xfrm>
        </p:grpSpPr>
        <p:sp>
          <p:nvSpPr>
            <p:cNvPr id="20" name="object 20"/>
            <p:cNvSpPr/>
            <p:nvPr/>
          </p:nvSpPr>
          <p:spPr>
            <a:xfrm>
              <a:off x="9697846" y="4321302"/>
              <a:ext cx="949960" cy="15240"/>
            </a:xfrm>
            <a:custGeom>
              <a:avLst/>
              <a:gdLst/>
              <a:ahLst/>
              <a:cxnLst/>
              <a:rect l="l" t="t" r="r" b="b"/>
              <a:pathLst>
                <a:path w="949959" h="15239">
                  <a:moveTo>
                    <a:pt x="949451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49451" y="15240"/>
                  </a:lnTo>
                  <a:lnTo>
                    <a:pt x="949451" y="0"/>
                  </a:lnTo>
                  <a:close/>
                </a:path>
              </a:pathLst>
            </a:custGeom>
            <a:solidFill>
              <a:srgbClr val="8369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844531" y="4376420"/>
              <a:ext cx="783590" cy="212090"/>
            </a:xfrm>
            <a:custGeom>
              <a:avLst/>
              <a:gdLst/>
              <a:ahLst/>
              <a:cxnLst/>
              <a:rect l="l" t="t" r="r" b="b"/>
              <a:pathLst>
                <a:path w="783590" h="212089">
                  <a:moveTo>
                    <a:pt x="715645" y="0"/>
                  </a:moveTo>
                  <a:lnTo>
                    <a:pt x="712597" y="8635"/>
                  </a:lnTo>
                  <a:lnTo>
                    <a:pt x="724864" y="13946"/>
                  </a:lnTo>
                  <a:lnTo>
                    <a:pt x="735393" y="21304"/>
                  </a:lnTo>
                  <a:lnTo>
                    <a:pt x="756759" y="55429"/>
                  </a:lnTo>
                  <a:lnTo>
                    <a:pt x="763777" y="104774"/>
                  </a:lnTo>
                  <a:lnTo>
                    <a:pt x="762992" y="123443"/>
                  </a:lnTo>
                  <a:lnTo>
                    <a:pt x="751204" y="169163"/>
                  </a:lnTo>
                  <a:lnTo>
                    <a:pt x="724951" y="197792"/>
                  </a:lnTo>
                  <a:lnTo>
                    <a:pt x="712851" y="203199"/>
                  </a:lnTo>
                  <a:lnTo>
                    <a:pt x="715645" y="211708"/>
                  </a:lnTo>
                  <a:lnTo>
                    <a:pt x="756042" y="187705"/>
                  </a:lnTo>
                  <a:lnTo>
                    <a:pt x="778764" y="143335"/>
                  </a:lnTo>
                  <a:lnTo>
                    <a:pt x="783082" y="105917"/>
                  </a:lnTo>
                  <a:lnTo>
                    <a:pt x="781988" y="86536"/>
                  </a:lnTo>
                  <a:lnTo>
                    <a:pt x="765683" y="37083"/>
                  </a:lnTo>
                  <a:lnTo>
                    <a:pt x="730982" y="5544"/>
                  </a:lnTo>
                  <a:lnTo>
                    <a:pt x="715645" y="0"/>
                  </a:lnTo>
                  <a:close/>
                </a:path>
                <a:path w="783590" h="212089">
                  <a:moveTo>
                    <a:pt x="67437" y="0"/>
                  </a:moveTo>
                  <a:lnTo>
                    <a:pt x="27092" y="24110"/>
                  </a:lnTo>
                  <a:lnTo>
                    <a:pt x="4318" y="68595"/>
                  </a:lnTo>
                  <a:lnTo>
                    <a:pt x="0" y="105917"/>
                  </a:lnTo>
                  <a:lnTo>
                    <a:pt x="1075" y="125370"/>
                  </a:lnTo>
                  <a:lnTo>
                    <a:pt x="17399" y="174751"/>
                  </a:lnTo>
                  <a:lnTo>
                    <a:pt x="52081" y="206184"/>
                  </a:lnTo>
                  <a:lnTo>
                    <a:pt x="67437" y="211708"/>
                  </a:lnTo>
                  <a:lnTo>
                    <a:pt x="70103" y="203199"/>
                  </a:lnTo>
                  <a:lnTo>
                    <a:pt x="58058" y="197792"/>
                  </a:lnTo>
                  <a:lnTo>
                    <a:pt x="47656" y="190325"/>
                  </a:lnTo>
                  <a:lnTo>
                    <a:pt x="26376" y="155638"/>
                  </a:lnTo>
                  <a:lnTo>
                    <a:pt x="19303" y="104774"/>
                  </a:lnTo>
                  <a:lnTo>
                    <a:pt x="20089" y="86723"/>
                  </a:lnTo>
                  <a:lnTo>
                    <a:pt x="31876" y="42163"/>
                  </a:lnTo>
                  <a:lnTo>
                    <a:pt x="58273" y="13946"/>
                  </a:lnTo>
                  <a:lnTo>
                    <a:pt x="70485" y="8635"/>
                  </a:lnTo>
                  <a:lnTo>
                    <a:pt x="674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901555" y="3980433"/>
            <a:ext cx="545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6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×</a:t>
            </a:r>
            <a:r>
              <a:rPr sz="1800" spc="-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661270" y="4306570"/>
            <a:ext cx="9315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6</a:t>
            </a:r>
            <a:r>
              <a:rPr sz="1800" spc="320" dirty="0">
                <a:latin typeface="Cambria Math"/>
                <a:cs typeface="Cambria Math"/>
              </a:rPr>
              <a:t> </a:t>
            </a:r>
            <a:r>
              <a:rPr sz="1800" spc="15" dirty="0">
                <a:latin typeface="Cambria Math"/>
                <a:cs typeface="Cambria Math"/>
              </a:rPr>
              <a:t>6</a:t>
            </a:r>
            <a:r>
              <a:rPr sz="1950" spc="22" baseline="23504" dirty="0">
                <a:latin typeface="Cambria Math"/>
                <a:cs typeface="Cambria Math"/>
              </a:rPr>
              <a:t>2</a:t>
            </a:r>
            <a:r>
              <a:rPr sz="1950" spc="240" baseline="2350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700131" y="4154170"/>
            <a:ext cx="990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0.9429.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45991" y="68567"/>
            <a:ext cx="5577840" cy="747395"/>
            <a:chOff x="3745991" y="68567"/>
            <a:chExt cx="5577840" cy="7473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5991" y="68567"/>
              <a:ext cx="5577840" cy="66142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1847" y="73139"/>
              <a:ext cx="1784603" cy="742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71899" y="94488"/>
              <a:ext cx="5476240" cy="559435"/>
            </a:xfrm>
            <a:custGeom>
              <a:avLst/>
              <a:gdLst/>
              <a:ahLst/>
              <a:cxnLst/>
              <a:rect l="l" t="t" r="r" b="b"/>
              <a:pathLst>
                <a:path w="5476240" h="559435">
                  <a:moveTo>
                    <a:pt x="5382514" y="0"/>
                  </a:moveTo>
                  <a:lnTo>
                    <a:pt x="93217" y="0"/>
                  </a:lnTo>
                  <a:lnTo>
                    <a:pt x="56953" y="7332"/>
                  </a:lnTo>
                  <a:lnTo>
                    <a:pt x="27320" y="27320"/>
                  </a:lnTo>
                  <a:lnTo>
                    <a:pt x="7332" y="56953"/>
                  </a:lnTo>
                  <a:lnTo>
                    <a:pt x="0" y="93217"/>
                  </a:lnTo>
                  <a:lnTo>
                    <a:pt x="0" y="466089"/>
                  </a:lnTo>
                  <a:lnTo>
                    <a:pt x="7332" y="502354"/>
                  </a:lnTo>
                  <a:lnTo>
                    <a:pt x="27320" y="531987"/>
                  </a:lnTo>
                  <a:lnTo>
                    <a:pt x="56953" y="551975"/>
                  </a:lnTo>
                  <a:lnTo>
                    <a:pt x="93217" y="559307"/>
                  </a:lnTo>
                  <a:lnTo>
                    <a:pt x="5382514" y="559307"/>
                  </a:lnTo>
                  <a:lnTo>
                    <a:pt x="5418778" y="551975"/>
                  </a:lnTo>
                  <a:lnTo>
                    <a:pt x="5448411" y="531987"/>
                  </a:lnTo>
                  <a:lnTo>
                    <a:pt x="5468399" y="502354"/>
                  </a:lnTo>
                  <a:lnTo>
                    <a:pt x="5475732" y="466089"/>
                  </a:lnTo>
                  <a:lnTo>
                    <a:pt x="5475732" y="93217"/>
                  </a:lnTo>
                  <a:lnTo>
                    <a:pt x="5468399" y="56953"/>
                  </a:lnTo>
                  <a:lnTo>
                    <a:pt x="5448411" y="27320"/>
                  </a:lnTo>
                  <a:lnTo>
                    <a:pt x="5418778" y="7332"/>
                  </a:lnTo>
                  <a:lnTo>
                    <a:pt x="5382514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50106" y="118589"/>
            <a:ext cx="96032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137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00"/>
                </a:solidFill>
              </a:rPr>
              <a:t>E</a:t>
            </a:r>
            <a:r>
              <a:rPr dirty="0">
                <a:solidFill>
                  <a:srgbClr val="FFFF00"/>
                </a:solidFill>
              </a:rPr>
              <a:t>XAMPL</a:t>
            </a:r>
            <a:r>
              <a:rPr spc="-25" dirty="0">
                <a:solidFill>
                  <a:srgbClr val="FFFF00"/>
                </a:solidFill>
              </a:rPr>
              <a:t>E</a:t>
            </a:r>
            <a:r>
              <a:rPr dirty="0">
                <a:solidFill>
                  <a:srgbClr val="FFFF00"/>
                </a:solidFill>
              </a:rPr>
              <a:t>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4447" y="808101"/>
            <a:ext cx="10055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Example: 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Marks of </a:t>
            </a:r>
            <a:r>
              <a:rPr sz="1800" spc="-75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Times New Roman"/>
                <a:cs typeface="Times New Roman"/>
              </a:rPr>
              <a:t>1 studen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two</a:t>
            </a:r>
            <a:r>
              <a:rPr sz="1800" dirty="0">
                <a:latin typeface="Times New Roman"/>
                <a:cs typeface="Times New Roman"/>
              </a:rPr>
              <a:t> subj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B 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giv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5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o</a:t>
            </a:r>
            <a:r>
              <a:rPr sz="1800" spc="-130" dirty="0">
                <a:latin typeface="Times New Roman"/>
                <a:cs typeface="Times New Roman"/>
              </a:rPr>
              <a:t>w</a:t>
            </a:r>
            <a:r>
              <a:rPr sz="1800" dirty="0">
                <a:latin typeface="Times New Roman"/>
                <a:cs typeface="Times New Roman"/>
              </a:rPr>
              <a:t>.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Obta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rank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corre</a:t>
            </a:r>
            <a:r>
              <a:rPr sz="1800" spc="5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ion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spc="-40" dirty="0">
                <a:latin typeface="Times New Roman"/>
                <a:cs typeface="Times New Roman"/>
              </a:rPr>
              <a:t>f</a:t>
            </a:r>
            <a:r>
              <a:rPr sz="1800" dirty="0">
                <a:latin typeface="Times New Roman"/>
                <a:cs typeface="Times New Roman"/>
              </a:rPr>
              <a:t>fi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nt.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55397" y="1383664"/>
          <a:ext cx="6810368" cy="12578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76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71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43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7086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1371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5656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13714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9149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95754">
                <a:tc>
                  <a:txBody>
                    <a:bodyPr/>
                    <a:lstStyle/>
                    <a:p>
                      <a:pPr marR="14604" algn="ct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Student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No: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ts val="1964"/>
                        </a:lnSpc>
                      </a:pP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2348"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Marks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A: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7475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7475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7475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7475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7475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marR="165735" algn="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7475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7475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7475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7475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7475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7475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7475" marB="0">
                    <a:solidFill>
                      <a:srgbClr val="FFF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9750">
                <a:tc>
                  <a:txBody>
                    <a:bodyPr/>
                    <a:lstStyle/>
                    <a:p>
                      <a:pPr marR="21590" algn="ctr">
                        <a:lnSpc>
                          <a:spcPts val="209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Marks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B: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2090"/>
                        </a:lnSpc>
                        <a:spcBef>
                          <a:spcPts val="6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2090"/>
                        </a:lnSpc>
                        <a:spcBef>
                          <a:spcPts val="6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ts val="2090"/>
                        </a:lnSpc>
                        <a:spcBef>
                          <a:spcPts val="6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ts val="2090"/>
                        </a:lnSpc>
                        <a:spcBef>
                          <a:spcPts val="6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ts val="2090"/>
                        </a:lnSpc>
                        <a:spcBef>
                          <a:spcPts val="6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90"/>
                        </a:lnSpc>
                        <a:spcBef>
                          <a:spcPts val="6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090"/>
                        </a:lnSpc>
                        <a:spcBef>
                          <a:spcPts val="6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ts val="2090"/>
                        </a:lnSpc>
                        <a:spcBef>
                          <a:spcPts val="6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090"/>
                        </a:lnSpc>
                        <a:spcBef>
                          <a:spcPts val="6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marR="43815" algn="ctr">
                        <a:lnSpc>
                          <a:spcPts val="2090"/>
                        </a:lnSpc>
                        <a:spcBef>
                          <a:spcPts val="6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2090"/>
                        </a:lnSpc>
                        <a:spcBef>
                          <a:spcPts val="6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solidFill>
                      <a:srgbClr val="FFF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18135" y="2794253"/>
            <a:ext cx="6630670" cy="1179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Solution: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</a:t>
            </a:r>
            <a:r>
              <a:rPr sz="1800" dirty="0">
                <a:latin typeface="Times New Roman"/>
                <a:cs typeface="Times New Roman"/>
              </a:rPr>
              <a:t> denote </a:t>
            </a:r>
            <a:r>
              <a:rPr sz="1800" spc="-5" dirty="0">
                <a:latin typeface="Times New Roman"/>
                <a:cs typeface="Times New Roman"/>
              </a:rPr>
              <a:t>ranks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two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subjects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B be x and </a:t>
            </a:r>
            <a:r>
              <a:rPr sz="1800" spc="-50" dirty="0">
                <a:latin typeface="Times New Roman"/>
                <a:cs typeface="Times New Roman"/>
              </a:rPr>
              <a:t>y.</a:t>
            </a:r>
            <a:endParaRPr sz="1800">
              <a:latin typeface="Times New Roman"/>
              <a:cs typeface="Times New Roman"/>
            </a:endParaRPr>
          </a:p>
          <a:p>
            <a:pPr marL="185420">
              <a:lnSpc>
                <a:spcPct val="100000"/>
              </a:lnSpc>
              <a:spcBef>
                <a:spcPts val="1595"/>
              </a:spcBef>
            </a:pPr>
            <a:r>
              <a:rPr sz="1800" spc="-15" dirty="0">
                <a:latin typeface="Times New Roman"/>
                <a:cs typeface="Times New Roman"/>
              </a:rPr>
              <a:t>n=11,</a:t>
            </a:r>
            <a:endParaRPr sz="1800">
              <a:latin typeface="Times New Roman"/>
              <a:cs typeface="Times New Roman"/>
            </a:endParaRPr>
          </a:p>
          <a:p>
            <a:pPr marL="185420">
              <a:lnSpc>
                <a:spcPct val="100000"/>
              </a:lnSpc>
              <a:spcBef>
                <a:spcPts val="1010"/>
              </a:spcBef>
            </a:pP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subject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A,</a:t>
            </a:r>
            <a:r>
              <a:rPr sz="1800" dirty="0">
                <a:latin typeface="Times New Roman"/>
                <a:cs typeface="Times New Roman"/>
              </a:rPr>
              <a:t> 25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repeated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twice 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36 repeated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twice i.e.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</a:t>
            </a:r>
            <a:r>
              <a:rPr sz="1800" baseline="-20833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Times New Roman"/>
                <a:cs typeface="Times New Roman"/>
              </a:rPr>
              <a:t>=2, </a:t>
            </a:r>
            <a:r>
              <a:rPr sz="1800" spc="-5" dirty="0">
                <a:latin typeface="Times New Roman"/>
                <a:cs typeface="Times New Roman"/>
              </a:rPr>
              <a:t>m</a:t>
            </a:r>
            <a:r>
              <a:rPr sz="1800" spc="-7" baseline="-20833" dirty="0">
                <a:latin typeface="Times New Roman"/>
                <a:cs typeface="Times New Roman"/>
              </a:rPr>
              <a:t>2</a:t>
            </a:r>
            <a:r>
              <a:rPr sz="1800" spc="-5" dirty="0">
                <a:latin typeface="Times New Roman"/>
                <a:cs typeface="Times New Roman"/>
              </a:rPr>
              <a:t>=2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10969" y="4340097"/>
            <a:ext cx="11747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cap="small" spc="120" dirty="0">
                <a:latin typeface="Cambria Math"/>
                <a:cs typeface="Cambria Math"/>
              </a:rPr>
              <a:t>x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6669" y="4231894"/>
            <a:ext cx="475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1465" algn="l"/>
              </a:tabLst>
            </a:pPr>
            <a:r>
              <a:rPr sz="1800" dirty="0">
                <a:latin typeface="Cambria Math"/>
                <a:cs typeface="Cambria Math"/>
              </a:rPr>
              <a:t>T	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22830" y="4399026"/>
            <a:ext cx="254635" cy="15240"/>
          </a:xfrm>
          <a:custGeom>
            <a:avLst/>
            <a:gdLst/>
            <a:ahLst/>
            <a:cxnLst/>
            <a:rect l="l" t="t" r="r" b="b"/>
            <a:pathLst>
              <a:path w="254635" h="15239">
                <a:moveTo>
                  <a:pt x="254507" y="0"/>
                </a:moveTo>
                <a:lnTo>
                  <a:pt x="0" y="0"/>
                </a:lnTo>
                <a:lnTo>
                  <a:pt x="0" y="15240"/>
                </a:lnTo>
                <a:lnTo>
                  <a:pt x="254507" y="15240"/>
                </a:lnTo>
                <a:lnTo>
                  <a:pt x="2545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33598" y="4349241"/>
            <a:ext cx="430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62585" algn="l"/>
              </a:tabLst>
            </a:pPr>
            <a:r>
              <a:rPr sz="1950" spc="97" baseline="2136" dirty="0">
                <a:latin typeface="Cambria Math"/>
                <a:cs typeface="Cambria Math"/>
              </a:rPr>
              <a:t>i	</a:t>
            </a:r>
            <a:r>
              <a:rPr sz="1300" spc="65" dirty="0">
                <a:latin typeface="Cambria Math"/>
                <a:cs typeface="Cambria Math"/>
              </a:rPr>
              <a:t>i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84119" y="4199889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03247" y="4231894"/>
            <a:ext cx="1741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0290" algn="l"/>
              </a:tabLst>
            </a:pPr>
            <a:r>
              <a:rPr sz="1800" spc="585" dirty="0">
                <a:latin typeface="Cambria Math"/>
                <a:cs typeface="Cambria Math"/>
              </a:rPr>
              <a:t>෍</a:t>
            </a:r>
            <a:r>
              <a:rPr sz="1800" spc="-1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m</a:t>
            </a:r>
            <a:r>
              <a:rPr sz="1800" spc="1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(m	−</a:t>
            </a:r>
            <a:r>
              <a:rPr sz="1800" spc="-45" dirty="0">
                <a:latin typeface="Cambria Math"/>
                <a:cs typeface="Cambria Math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1)</a:t>
            </a:r>
            <a:r>
              <a:rPr sz="1800" spc="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45763" y="4399026"/>
            <a:ext cx="254635" cy="15240"/>
          </a:xfrm>
          <a:custGeom>
            <a:avLst/>
            <a:gdLst/>
            <a:ahLst/>
            <a:cxnLst/>
            <a:rect l="l" t="t" r="r" b="b"/>
            <a:pathLst>
              <a:path w="254635" h="15239">
                <a:moveTo>
                  <a:pt x="254508" y="0"/>
                </a:moveTo>
                <a:lnTo>
                  <a:pt x="0" y="0"/>
                </a:lnTo>
                <a:lnTo>
                  <a:pt x="0" y="15240"/>
                </a:lnTo>
                <a:lnTo>
                  <a:pt x="254508" y="15240"/>
                </a:lnTo>
                <a:lnTo>
                  <a:pt x="2545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74266" y="4058157"/>
            <a:ext cx="2275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35505" algn="l"/>
              </a:tabLst>
            </a:pPr>
            <a:r>
              <a:rPr sz="1800" dirty="0">
                <a:latin typeface="Cambria Math"/>
                <a:cs typeface="Cambria Math"/>
              </a:rPr>
              <a:t>1	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10257" y="4384294"/>
            <a:ext cx="2402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35505" algn="l"/>
              </a:tabLst>
            </a:pPr>
            <a:r>
              <a:rPr sz="1800" dirty="0">
                <a:latin typeface="Cambria Math"/>
                <a:cs typeface="Cambria Math"/>
              </a:rPr>
              <a:t>12	</a:t>
            </a:r>
            <a:r>
              <a:rPr sz="1800" spc="-5" dirty="0">
                <a:latin typeface="Cambria Math"/>
                <a:cs typeface="Cambria Math"/>
              </a:rPr>
              <a:t>12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263898" y="4300219"/>
            <a:ext cx="50165" cy="212090"/>
          </a:xfrm>
          <a:custGeom>
            <a:avLst/>
            <a:gdLst/>
            <a:ahLst/>
            <a:cxnLst/>
            <a:rect l="l" t="t" r="r" b="b"/>
            <a:pathLst>
              <a:path w="50164" h="212089">
                <a:moveTo>
                  <a:pt x="49784" y="0"/>
                </a:moveTo>
                <a:lnTo>
                  <a:pt x="0" y="0"/>
                </a:lnTo>
                <a:lnTo>
                  <a:pt x="0" y="7620"/>
                </a:lnTo>
                <a:lnTo>
                  <a:pt x="0" y="204470"/>
                </a:lnTo>
                <a:lnTo>
                  <a:pt x="0" y="212090"/>
                </a:lnTo>
                <a:lnTo>
                  <a:pt x="49784" y="212090"/>
                </a:lnTo>
                <a:lnTo>
                  <a:pt x="49784" y="204470"/>
                </a:lnTo>
                <a:lnTo>
                  <a:pt x="18542" y="204470"/>
                </a:lnTo>
                <a:lnTo>
                  <a:pt x="18542" y="7620"/>
                </a:lnTo>
                <a:lnTo>
                  <a:pt x="49784" y="7620"/>
                </a:lnTo>
                <a:lnTo>
                  <a:pt x="4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31944" y="4301744"/>
            <a:ext cx="844550" cy="212090"/>
          </a:xfrm>
          <a:custGeom>
            <a:avLst/>
            <a:gdLst/>
            <a:ahLst/>
            <a:cxnLst/>
            <a:rect l="l" t="t" r="r" b="b"/>
            <a:pathLst>
              <a:path w="844550" h="212089">
                <a:moveTo>
                  <a:pt x="776604" y="0"/>
                </a:moveTo>
                <a:lnTo>
                  <a:pt x="773556" y="8635"/>
                </a:lnTo>
                <a:lnTo>
                  <a:pt x="785770" y="13946"/>
                </a:lnTo>
                <a:lnTo>
                  <a:pt x="796305" y="21304"/>
                </a:lnTo>
                <a:lnTo>
                  <a:pt x="817719" y="55431"/>
                </a:lnTo>
                <a:lnTo>
                  <a:pt x="824738" y="104901"/>
                </a:lnTo>
                <a:lnTo>
                  <a:pt x="823952" y="123570"/>
                </a:lnTo>
                <a:lnTo>
                  <a:pt x="812164" y="169290"/>
                </a:lnTo>
                <a:lnTo>
                  <a:pt x="785911" y="197865"/>
                </a:lnTo>
                <a:lnTo>
                  <a:pt x="773810" y="203199"/>
                </a:lnTo>
                <a:lnTo>
                  <a:pt x="776604" y="211835"/>
                </a:lnTo>
                <a:lnTo>
                  <a:pt x="817002" y="187707"/>
                </a:lnTo>
                <a:lnTo>
                  <a:pt x="839724" y="143335"/>
                </a:lnTo>
                <a:lnTo>
                  <a:pt x="844041" y="105917"/>
                </a:lnTo>
                <a:lnTo>
                  <a:pt x="842948" y="86536"/>
                </a:lnTo>
                <a:lnTo>
                  <a:pt x="826642" y="37083"/>
                </a:lnTo>
                <a:lnTo>
                  <a:pt x="791942" y="5544"/>
                </a:lnTo>
                <a:lnTo>
                  <a:pt x="776604" y="0"/>
                </a:lnTo>
                <a:close/>
              </a:path>
              <a:path w="844550" h="212089">
                <a:moveTo>
                  <a:pt x="67436" y="0"/>
                </a:moveTo>
                <a:lnTo>
                  <a:pt x="27092" y="24110"/>
                </a:lnTo>
                <a:lnTo>
                  <a:pt x="4317" y="68595"/>
                </a:lnTo>
                <a:lnTo>
                  <a:pt x="0" y="105917"/>
                </a:lnTo>
                <a:lnTo>
                  <a:pt x="1075" y="125370"/>
                </a:lnTo>
                <a:lnTo>
                  <a:pt x="17398" y="174751"/>
                </a:lnTo>
                <a:lnTo>
                  <a:pt x="52081" y="206238"/>
                </a:lnTo>
                <a:lnTo>
                  <a:pt x="67436" y="211835"/>
                </a:lnTo>
                <a:lnTo>
                  <a:pt x="70103" y="203199"/>
                </a:lnTo>
                <a:lnTo>
                  <a:pt x="58058" y="197865"/>
                </a:lnTo>
                <a:lnTo>
                  <a:pt x="47656" y="190436"/>
                </a:lnTo>
                <a:lnTo>
                  <a:pt x="26376" y="155765"/>
                </a:lnTo>
                <a:lnTo>
                  <a:pt x="19303" y="104901"/>
                </a:lnTo>
                <a:lnTo>
                  <a:pt x="20089" y="86776"/>
                </a:lnTo>
                <a:lnTo>
                  <a:pt x="31876" y="42163"/>
                </a:lnTo>
                <a:lnTo>
                  <a:pt x="58273" y="13946"/>
                </a:lnTo>
                <a:lnTo>
                  <a:pt x="70484" y="8635"/>
                </a:lnTo>
                <a:lnTo>
                  <a:pt x="67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87364" y="4300219"/>
            <a:ext cx="920115" cy="213360"/>
          </a:xfrm>
          <a:custGeom>
            <a:avLst/>
            <a:gdLst/>
            <a:ahLst/>
            <a:cxnLst/>
            <a:rect l="l" t="t" r="r" b="b"/>
            <a:pathLst>
              <a:path w="920115" h="213360">
                <a:moveTo>
                  <a:pt x="70485" y="10160"/>
                </a:moveTo>
                <a:lnTo>
                  <a:pt x="67437" y="1524"/>
                </a:lnTo>
                <a:lnTo>
                  <a:pt x="52095" y="7073"/>
                </a:lnTo>
                <a:lnTo>
                  <a:pt x="38646" y="15113"/>
                </a:lnTo>
                <a:lnTo>
                  <a:pt x="9740" y="53632"/>
                </a:lnTo>
                <a:lnTo>
                  <a:pt x="0" y="107442"/>
                </a:lnTo>
                <a:lnTo>
                  <a:pt x="1066" y="126898"/>
                </a:lnTo>
                <a:lnTo>
                  <a:pt x="17399" y="176276"/>
                </a:lnTo>
                <a:lnTo>
                  <a:pt x="52070" y="207772"/>
                </a:lnTo>
                <a:lnTo>
                  <a:pt x="67437" y="213360"/>
                </a:lnTo>
                <a:lnTo>
                  <a:pt x="70104" y="204724"/>
                </a:lnTo>
                <a:lnTo>
                  <a:pt x="58051" y="199390"/>
                </a:lnTo>
                <a:lnTo>
                  <a:pt x="47650" y="191960"/>
                </a:lnTo>
                <a:lnTo>
                  <a:pt x="26365" y="157289"/>
                </a:lnTo>
                <a:lnTo>
                  <a:pt x="19304" y="106426"/>
                </a:lnTo>
                <a:lnTo>
                  <a:pt x="20078" y="88303"/>
                </a:lnTo>
                <a:lnTo>
                  <a:pt x="31877" y="43688"/>
                </a:lnTo>
                <a:lnTo>
                  <a:pt x="58267" y="15481"/>
                </a:lnTo>
                <a:lnTo>
                  <a:pt x="70485" y="10160"/>
                </a:lnTo>
                <a:close/>
              </a:path>
              <a:path w="920115" h="213360">
                <a:moveTo>
                  <a:pt x="845566" y="107442"/>
                </a:moveTo>
                <a:lnTo>
                  <a:pt x="835748" y="53632"/>
                </a:lnTo>
                <a:lnTo>
                  <a:pt x="806907" y="15125"/>
                </a:lnTo>
                <a:lnTo>
                  <a:pt x="778129" y="1524"/>
                </a:lnTo>
                <a:lnTo>
                  <a:pt x="775081" y="10160"/>
                </a:lnTo>
                <a:lnTo>
                  <a:pt x="787285" y="15481"/>
                </a:lnTo>
                <a:lnTo>
                  <a:pt x="797826" y="22834"/>
                </a:lnTo>
                <a:lnTo>
                  <a:pt x="819238" y="56959"/>
                </a:lnTo>
                <a:lnTo>
                  <a:pt x="826262" y="106426"/>
                </a:lnTo>
                <a:lnTo>
                  <a:pt x="825474" y="125095"/>
                </a:lnTo>
                <a:lnTo>
                  <a:pt x="813689" y="170815"/>
                </a:lnTo>
                <a:lnTo>
                  <a:pt x="787425" y="199390"/>
                </a:lnTo>
                <a:lnTo>
                  <a:pt x="775335" y="204724"/>
                </a:lnTo>
                <a:lnTo>
                  <a:pt x="778129" y="213360"/>
                </a:lnTo>
                <a:lnTo>
                  <a:pt x="818515" y="189242"/>
                </a:lnTo>
                <a:lnTo>
                  <a:pt x="841248" y="144868"/>
                </a:lnTo>
                <a:lnTo>
                  <a:pt x="844486" y="126898"/>
                </a:lnTo>
                <a:lnTo>
                  <a:pt x="845566" y="107442"/>
                </a:lnTo>
                <a:close/>
              </a:path>
              <a:path w="920115" h="213360">
                <a:moveTo>
                  <a:pt x="919861" y="0"/>
                </a:moveTo>
                <a:lnTo>
                  <a:pt x="870077" y="0"/>
                </a:lnTo>
                <a:lnTo>
                  <a:pt x="870077" y="7620"/>
                </a:lnTo>
                <a:lnTo>
                  <a:pt x="901319" y="7620"/>
                </a:lnTo>
                <a:lnTo>
                  <a:pt x="901319" y="204470"/>
                </a:lnTo>
                <a:lnTo>
                  <a:pt x="870077" y="204470"/>
                </a:lnTo>
                <a:lnTo>
                  <a:pt x="870077" y="212090"/>
                </a:lnTo>
                <a:lnTo>
                  <a:pt x="919861" y="212090"/>
                </a:lnTo>
                <a:lnTo>
                  <a:pt x="919861" y="204470"/>
                </a:lnTo>
                <a:lnTo>
                  <a:pt x="919861" y="7620"/>
                </a:lnTo>
                <a:lnTo>
                  <a:pt x="9198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256404" y="4231894"/>
            <a:ext cx="3241675" cy="339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ts val="1535"/>
              </a:lnSpc>
              <a:spcBef>
                <a:spcPts val="100"/>
              </a:spcBef>
              <a:tabLst>
                <a:tab pos="1291590" algn="l"/>
                <a:tab pos="1905635" algn="l"/>
                <a:tab pos="2840355" algn="l"/>
              </a:tabLst>
            </a:pPr>
            <a:r>
              <a:rPr sz="1800" dirty="0">
                <a:latin typeface="Cambria Math"/>
                <a:cs typeface="Cambria Math"/>
              </a:rPr>
              <a:t>m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950" spc="802" baseline="-14957" dirty="0">
                <a:latin typeface="Cambria Math"/>
                <a:cs typeface="Cambria Math"/>
              </a:rPr>
              <a:t> </a:t>
            </a:r>
            <a:r>
              <a:rPr sz="1800" spc="20" dirty="0">
                <a:latin typeface="Cambria Math"/>
                <a:cs typeface="Cambria Math"/>
              </a:rPr>
              <a:t>m</a:t>
            </a:r>
            <a:r>
              <a:rPr sz="1950" spc="30" baseline="29914" dirty="0">
                <a:latin typeface="Cambria Math"/>
                <a:cs typeface="Cambria Math"/>
              </a:rPr>
              <a:t>2</a:t>
            </a:r>
            <a:r>
              <a:rPr sz="1950" spc="254" baseline="299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	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m	</a:t>
            </a:r>
            <a:r>
              <a:rPr sz="1800" spc="20" dirty="0">
                <a:latin typeface="Cambria Math"/>
                <a:cs typeface="Cambria Math"/>
              </a:rPr>
              <a:t>m</a:t>
            </a:r>
            <a:r>
              <a:rPr sz="1950" spc="30" baseline="29914" dirty="0">
                <a:latin typeface="Cambria Math"/>
                <a:cs typeface="Cambria Math"/>
              </a:rPr>
              <a:t>2</a:t>
            </a:r>
            <a:r>
              <a:rPr sz="1950" spc="270" baseline="299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	=</a:t>
            </a:r>
            <a:r>
              <a:rPr sz="1800" spc="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  <a:p>
            <a:pPr marL="636270">
              <a:lnSpc>
                <a:spcPts val="935"/>
              </a:lnSpc>
              <a:tabLst>
                <a:tab pos="1704339" algn="l"/>
                <a:tab pos="2096770" algn="l"/>
              </a:tabLst>
            </a:pPr>
            <a:r>
              <a:rPr sz="1300" spc="40" dirty="0">
                <a:latin typeface="Cambria Math"/>
                <a:cs typeface="Cambria Math"/>
              </a:rPr>
              <a:t>1	</a:t>
            </a:r>
            <a:r>
              <a:rPr sz="1950" spc="60" baseline="2136" dirty="0">
                <a:latin typeface="Cambria Math"/>
                <a:cs typeface="Cambria Math"/>
              </a:rPr>
              <a:t>2	</a:t>
            </a:r>
            <a:r>
              <a:rPr sz="1300" spc="40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6064" y="4865573"/>
            <a:ext cx="64941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subject </a:t>
            </a:r>
            <a:r>
              <a:rPr sz="1800" dirty="0">
                <a:latin typeface="Times New Roman"/>
                <a:cs typeface="Times New Roman"/>
              </a:rPr>
              <a:t>B, 68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repeated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twice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42</a:t>
            </a:r>
            <a:r>
              <a:rPr sz="1800" dirty="0">
                <a:latin typeface="Times New Roman"/>
                <a:cs typeface="Times New Roman"/>
              </a:rPr>
              <a:t> repeated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thrice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i.e.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m</a:t>
            </a:r>
            <a:r>
              <a:rPr sz="1800" spc="7" baseline="-20833" dirty="0">
                <a:latin typeface="Times New Roman"/>
                <a:cs typeface="Times New Roman"/>
              </a:rPr>
              <a:t>1</a:t>
            </a:r>
            <a:r>
              <a:rPr sz="1800" spc="5" dirty="0">
                <a:latin typeface="Times New Roman"/>
                <a:cs typeface="Times New Roman"/>
              </a:rPr>
              <a:t>=2,</a:t>
            </a:r>
            <a:r>
              <a:rPr sz="1800" spc="-5" dirty="0">
                <a:latin typeface="Times New Roman"/>
                <a:cs typeface="Times New Roman"/>
              </a:rPr>
              <a:t> m</a:t>
            </a:r>
            <a:r>
              <a:rPr sz="1800" spc="-7" baseline="-20833" dirty="0">
                <a:latin typeface="Times New Roman"/>
                <a:cs typeface="Times New Roman"/>
              </a:rPr>
              <a:t>2</a:t>
            </a:r>
            <a:r>
              <a:rPr sz="1800" spc="-5" dirty="0">
                <a:latin typeface="Times New Roman"/>
                <a:cs typeface="Times New Roman"/>
              </a:rPr>
              <a:t>=3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16707" y="5533745"/>
            <a:ext cx="12192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0" dirty="0">
                <a:latin typeface="Cambria Math"/>
                <a:cs typeface="Cambria Math"/>
              </a:rPr>
              <a:t>y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02407" y="5425541"/>
            <a:ext cx="4800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5910" algn="l"/>
              </a:tabLst>
            </a:pPr>
            <a:r>
              <a:rPr sz="1800" dirty="0">
                <a:latin typeface="Cambria Math"/>
                <a:cs typeface="Cambria Math"/>
              </a:rPr>
              <a:t>T	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532759" y="5592355"/>
            <a:ext cx="254635" cy="15240"/>
          </a:xfrm>
          <a:custGeom>
            <a:avLst/>
            <a:gdLst/>
            <a:ahLst/>
            <a:cxnLst/>
            <a:rect l="l" t="t" r="r" b="b"/>
            <a:pathLst>
              <a:path w="254635" h="15239">
                <a:moveTo>
                  <a:pt x="254508" y="0"/>
                </a:moveTo>
                <a:lnTo>
                  <a:pt x="0" y="0"/>
                </a:lnTo>
                <a:lnTo>
                  <a:pt x="0" y="15239"/>
                </a:lnTo>
                <a:lnTo>
                  <a:pt x="254508" y="15239"/>
                </a:lnTo>
                <a:lnTo>
                  <a:pt x="2545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584575" y="5251830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3520566" y="557794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12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43780" y="5542889"/>
            <a:ext cx="42672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61315" algn="l"/>
              </a:tabLst>
            </a:pPr>
            <a:r>
              <a:rPr sz="1950" spc="97" baseline="2136" dirty="0">
                <a:latin typeface="Cambria Math"/>
                <a:cs typeface="Cambria Math"/>
              </a:rPr>
              <a:t>j	</a:t>
            </a:r>
            <a:r>
              <a:rPr sz="1300" spc="65" dirty="0">
                <a:latin typeface="Cambria Math"/>
                <a:cs typeface="Cambria Math"/>
              </a:rPr>
              <a:t>j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92777" y="5393563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13175" y="5425541"/>
            <a:ext cx="2106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9020" algn="l"/>
              </a:tabLst>
            </a:pPr>
            <a:r>
              <a:rPr sz="1800" spc="585" dirty="0">
                <a:latin typeface="Cambria Math"/>
                <a:cs typeface="Cambria Math"/>
              </a:rPr>
              <a:t>෍</a:t>
            </a:r>
            <a:r>
              <a:rPr sz="1800" spc="-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m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(m	−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1)</a:t>
            </a:r>
            <a:r>
              <a:rPr sz="1800" spc="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7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2.5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45991" y="55314"/>
            <a:ext cx="5577840" cy="747395"/>
            <a:chOff x="3745991" y="68567"/>
            <a:chExt cx="5577840" cy="7473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5991" y="68567"/>
              <a:ext cx="5577840" cy="66142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1847" y="73139"/>
              <a:ext cx="1784603" cy="742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71899" y="94488"/>
              <a:ext cx="5476240" cy="559435"/>
            </a:xfrm>
            <a:custGeom>
              <a:avLst/>
              <a:gdLst/>
              <a:ahLst/>
              <a:cxnLst/>
              <a:rect l="l" t="t" r="r" b="b"/>
              <a:pathLst>
                <a:path w="5476240" h="559435">
                  <a:moveTo>
                    <a:pt x="5382514" y="0"/>
                  </a:moveTo>
                  <a:lnTo>
                    <a:pt x="93217" y="0"/>
                  </a:lnTo>
                  <a:lnTo>
                    <a:pt x="56953" y="7332"/>
                  </a:lnTo>
                  <a:lnTo>
                    <a:pt x="27320" y="27320"/>
                  </a:lnTo>
                  <a:lnTo>
                    <a:pt x="7332" y="56953"/>
                  </a:lnTo>
                  <a:lnTo>
                    <a:pt x="0" y="93217"/>
                  </a:lnTo>
                  <a:lnTo>
                    <a:pt x="0" y="466089"/>
                  </a:lnTo>
                  <a:lnTo>
                    <a:pt x="7332" y="502354"/>
                  </a:lnTo>
                  <a:lnTo>
                    <a:pt x="27320" y="531987"/>
                  </a:lnTo>
                  <a:lnTo>
                    <a:pt x="56953" y="551975"/>
                  </a:lnTo>
                  <a:lnTo>
                    <a:pt x="93217" y="559307"/>
                  </a:lnTo>
                  <a:lnTo>
                    <a:pt x="5382514" y="559307"/>
                  </a:lnTo>
                  <a:lnTo>
                    <a:pt x="5418778" y="551975"/>
                  </a:lnTo>
                  <a:lnTo>
                    <a:pt x="5448411" y="531987"/>
                  </a:lnTo>
                  <a:lnTo>
                    <a:pt x="5468399" y="502354"/>
                  </a:lnTo>
                  <a:lnTo>
                    <a:pt x="5475732" y="466089"/>
                  </a:lnTo>
                  <a:lnTo>
                    <a:pt x="5475732" y="93217"/>
                  </a:lnTo>
                  <a:lnTo>
                    <a:pt x="5468399" y="56953"/>
                  </a:lnTo>
                  <a:lnTo>
                    <a:pt x="5448411" y="27320"/>
                  </a:lnTo>
                  <a:lnTo>
                    <a:pt x="5418778" y="7332"/>
                  </a:lnTo>
                  <a:lnTo>
                    <a:pt x="5382514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58591" y="137401"/>
            <a:ext cx="96032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137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00"/>
                </a:solidFill>
              </a:rPr>
              <a:t>E</a:t>
            </a:r>
            <a:r>
              <a:rPr dirty="0">
                <a:solidFill>
                  <a:srgbClr val="FFFF00"/>
                </a:solidFill>
              </a:rPr>
              <a:t>XAMPL</a:t>
            </a:r>
            <a:r>
              <a:rPr spc="-25" dirty="0">
                <a:solidFill>
                  <a:srgbClr val="FFFF00"/>
                </a:solidFill>
              </a:rPr>
              <a:t>E</a:t>
            </a:r>
            <a:r>
              <a:rPr dirty="0">
                <a:solidFill>
                  <a:srgbClr val="FFFF00"/>
                </a:solidFill>
              </a:rPr>
              <a:t>S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648869"/>
              </p:ext>
            </p:extLst>
          </p:nvPr>
        </p:nvGraphicFramePr>
        <p:xfrm>
          <a:off x="2219960" y="738091"/>
          <a:ext cx="7752079" cy="4897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09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4652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513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Student</a:t>
                      </a:r>
                      <a:r>
                        <a:rPr sz="1400" b="1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Marks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Marks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Ranks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ts val="1664"/>
                        </a:lnSpc>
                        <a:spcBef>
                          <a:spcPts val="254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A=x</a:t>
                      </a:r>
                      <a:r>
                        <a:rPr sz="1350" b="1" baseline="-2160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350" baseline="-21604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Ranks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270" algn="ctr">
                        <a:lnSpc>
                          <a:spcPts val="1664"/>
                        </a:lnSpc>
                        <a:spcBef>
                          <a:spcPts val="254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B=y</a:t>
                      </a:r>
                      <a:r>
                        <a:rPr sz="1350" b="1" baseline="-2160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350" baseline="-21604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350" b="1" baseline="-2160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=x</a:t>
                      </a:r>
                      <a:r>
                        <a:rPr sz="1350" b="1" baseline="-2160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-y</a:t>
                      </a:r>
                      <a:r>
                        <a:rPr sz="1350" b="1" baseline="-2160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350" baseline="-21604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31190" marR="621665" algn="ctr">
                        <a:lnSpc>
                          <a:spcPct val="64100"/>
                        </a:lnSpc>
                        <a:spcBef>
                          <a:spcPts val="235"/>
                        </a:spcBef>
                      </a:pPr>
                      <a:r>
                        <a:rPr sz="2100" b="1" baseline="-1587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100" b="1" spc="-135" baseline="-1587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   </a:t>
                      </a:r>
                      <a:r>
                        <a:rPr sz="9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8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9.5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0.25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24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42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6.5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-1.5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2.25</a:t>
                      </a: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3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31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42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6.5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-1.5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2.25</a:t>
                      </a: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24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48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30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68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0.25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3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45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9.5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12.25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24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65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-4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532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42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530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45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61829"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  <a:spcBef>
                          <a:spcPts val="414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  <a:spcBef>
                          <a:spcPts val="414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60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60"/>
                        </a:lnSpc>
                        <a:spcBef>
                          <a:spcPts val="414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68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  <a:spcBef>
                          <a:spcPts val="414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60"/>
                        </a:lnSpc>
                        <a:spcBef>
                          <a:spcPts val="414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60"/>
                        </a:lnSpc>
                        <a:spcBef>
                          <a:spcPts val="414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60"/>
                        </a:lnSpc>
                        <a:spcBef>
                          <a:spcPts val="414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0.25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6838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ts val="1210"/>
                        </a:lnSpc>
                        <a:spcBef>
                          <a:spcPts val="1515"/>
                        </a:spcBef>
                      </a:pPr>
                      <a:r>
                        <a:rPr sz="1400" dirty="0">
                          <a:latin typeface="Cambria Math"/>
                          <a:cs typeface="Cambria Math"/>
                        </a:rPr>
                        <a:t>෍</a:t>
                      </a:r>
                      <a:r>
                        <a:rPr sz="1400" spc="-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50" dirty="0">
                          <a:latin typeface="Cambria Math"/>
                          <a:cs typeface="Cambria Math"/>
                        </a:rPr>
                        <a:t>𝑑</a:t>
                      </a:r>
                      <a:r>
                        <a:rPr sz="1500" baseline="33333" dirty="0">
                          <a:latin typeface="Cambria Math"/>
                          <a:cs typeface="Cambria Math"/>
                        </a:rPr>
                        <a:t>2  </a:t>
                      </a:r>
                      <a:r>
                        <a:rPr sz="14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400" spc="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latin typeface="Cambria Math"/>
                          <a:cs typeface="Cambria Math"/>
                        </a:rPr>
                        <a:t>35.5</a:t>
                      </a:r>
                    </a:p>
                    <a:p>
                      <a:pPr marR="227329" algn="ctr">
                        <a:lnSpc>
                          <a:spcPts val="730"/>
                        </a:lnSpc>
                      </a:pPr>
                      <a:r>
                        <a:rPr sz="1000" spc="40" dirty="0">
                          <a:latin typeface="Cambria Math"/>
                          <a:cs typeface="Cambria Math"/>
                        </a:rPr>
                        <a:t>𝑖</a:t>
                      </a:r>
                      <a:endParaRPr sz="1000" dirty="0">
                        <a:latin typeface="Cambria Math"/>
                        <a:cs typeface="Cambria Math"/>
                      </a:endParaRPr>
                    </a:p>
                  </a:txBody>
                  <a:tcPr marL="0" marR="0" marT="192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06105" y="5672153"/>
            <a:ext cx="42106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Rank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correlation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coefficient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tied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ranks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06517" y="5718650"/>
            <a:ext cx="7092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mbria Math"/>
                <a:cs typeface="Cambria Math"/>
              </a:rPr>
              <a:t>ρ</a:t>
            </a:r>
            <a:r>
              <a:rPr sz="1600" b="1" spc="6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Cambria Math"/>
                <a:cs typeface="Cambria Math"/>
              </a:rPr>
              <a:t>=</a:t>
            </a:r>
            <a:r>
              <a:rPr sz="1600" b="1" spc="7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Cambria Math"/>
                <a:cs typeface="Cambria Math"/>
              </a:rPr>
              <a:t>1</a:t>
            </a:r>
            <a:r>
              <a:rPr sz="1600" b="1" spc="-1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Cambria Math"/>
                <a:cs typeface="Cambria Math"/>
              </a:rPr>
              <a:t>−</a:t>
            </a:r>
            <a:endParaRPr sz="1600" b="1">
              <a:solidFill>
                <a:srgbClr val="C00000"/>
              </a:solidFill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46928" y="5667380"/>
            <a:ext cx="1308100" cy="215900"/>
          </a:xfrm>
          <a:custGeom>
            <a:avLst/>
            <a:gdLst/>
            <a:ahLst/>
            <a:cxnLst/>
            <a:rect l="l" t="t" r="r" b="b"/>
            <a:pathLst>
              <a:path w="1308100" h="215900">
                <a:moveTo>
                  <a:pt x="148590" y="5918"/>
                </a:moveTo>
                <a:lnTo>
                  <a:pt x="146812" y="0"/>
                </a:lnTo>
                <a:lnTo>
                  <a:pt x="136207" y="4140"/>
                </a:lnTo>
                <a:lnTo>
                  <a:pt x="126898" y="10629"/>
                </a:lnTo>
                <a:lnTo>
                  <a:pt x="106807" y="43624"/>
                </a:lnTo>
                <a:lnTo>
                  <a:pt x="99949" y="89357"/>
                </a:lnTo>
                <a:lnTo>
                  <a:pt x="100711" y="105651"/>
                </a:lnTo>
                <a:lnTo>
                  <a:pt x="112141" y="147891"/>
                </a:lnTo>
                <a:lnTo>
                  <a:pt x="146812" y="178574"/>
                </a:lnTo>
                <a:lnTo>
                  <a:pt x="148590" y="172656"/>
                </a:lnTo>
                <a:lnTo>
                  <a:pt x="140423" y="168414"/>
                </a:lnTo>
                <a:lnTo>
                  <a:pt x="133286" y="162217"/>
                </a:lnTo>
                <a:lnTo>
                  <a:pt x="115417" y="119341"/>
                </a:lnTo>
                <a:lnTo>
                  <a:pt x="113157" y="89281"/>
                </a:lnTo>
                <a:lnTo>
                  <a:pt x="113715" y="73685"/>
                </a:lnTo>
                <a:lnTo>
                  <a:pt x="122174" y="34569"/>
                </a:lnTo>
                <a:lnTo>
                  <a:pt x="140423" y="10185"/>
                </a:lnTo>
                <a:lnTo>
                  <a:pt x="148590" y="5918"/>
                </a:lnTo>
                <a:close/>
              </a:path>
              <a:path w="1308100" h="215900">
                <a:moveTo>
                  <a:pt x="1295527" y="89281"/>
                </a:moveTo>
                <a:lnTo>
                  <a:pt x="1288669" y="43624"/>
                </a:lnTo>
                <a:lnTo>
                  <a:pt x="1268564" y="10629"/>
                </a:lnTo>
                <a:lnTo>
                  <a:pt x="1248664" y="0"/>
                </a:lnTo>
                <a:lnTo>
                  <a:pt x="1246759" y="5918"/>
                </a:lnTo>
                <a:lnTo>
                  <a:pt x="1254975" y="10185"/>
                </a:lnTo>
                <a:lnTo>
                  <a:pt x="1262126" y="16370"/>
                </a:lnTo>
                <a:lnTo>
                  <a:pt x="1279982" y="59321"/>
                </a:lnTo>
                <a:lnTo>
                  <a:pt x="1282192" y="89357"/>
                </a:lnTo>
                <a:lnTo>
                  <a:pt x="1281633" y="105016"/>
                </a:lnTo>
                <a:lnTo>
                  <a:pt x="1273302" y="144030"/>
                </a:lnTo>
                <a:lnTo>
                  <a:pt x="1246759" y="172656"/>
                </a:lnTo>
                <a:lnTo>
                  <a:pt x="1248664" y="178574"/>
                </a:lnTo>
                <a:lnTo>
                  <a:pt x="1283335" y="147891"/>
                </a:lnTo>
                <a:lnTo>
                  <a:pt x="1294765" y="105651"/>
                </a:lnTo>
                <a:lnTo>
                  <a:pt x="1295527" y="89281"/>
                </a:lnTo>
                <a:close/>
              </a:path>
              <a:path w="1308100" h="215900">
                <a:moveTo>
                  <a:pt x="1307592" y="201612"/>
                </a:moveTo>
                <a:lnTo>
                  <a:pt x="0" y="201612"/>
                </a:lnTo>
                <a:lnTo>
                  <a:pt x="0" y="215328"/>
                </a:lnTo>
                <a:lnTo>
                  <a:pt x="1307592" y="215328"/>
                </a:lnTo>
                <a:lnTo>
                  <a:pt x="1307592" y="2016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b="1">
              <a:solidFill>
                <a:srgbClr val="C00000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84190" y="5639707"/>
            <a:ext cx="1363980" cy="254813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950" b="1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322580" marR="55880" indent="-259715">
              <a:lnSpc>
                <a:spcPct val="28499"/>
              </a:lnSpc>
              <a:tabLst>
                <a:tab pos="563245" algn="l"/>
              </a:tabLst>
            </a:pPr>
            <a:r>
              <a:rPr sz="1150" b="1" spc="35" dirty="0">
                <a:solidFill>
                  <a:srgbClr val="C00000"/>
                </a:solidFill>
                <a:latin typeface="Cambria Math"/>
                <a:cs typeface="Cambria Math"/>
              </a:rPr>
              <a:t>6 </a:t>
            </a:r>
            <a:r>
              <a:rPr sz="1150" b="1" spc="3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1725" b="1" spc="254" baseline="2415" dirty="0">
                <a:solidFill>
                  <a:srgbClr val="C00000"/>
                </a:solidFill>
                <a:latin typeface="Cambria Math"/>
                <a:cs typeface="Cambria Math"/>
              </a:rPr>
              <a:t>σ</a:t>
            </a:r>
            <a:r>
              <a:rPr sz="1425" b="1" spc="179" baseline="29239" dirty="0">
                <a:solidFill>
                  <a:srgbClr val="C00000"/>
                </a:solidFill>
                <a:latin typeface="Cambria Math"/>
                <a:cs typeface="Cambria Math"/>
              </a:rPr>
              <a:t>n</a:t>
            </a:r>
            <a:r>
              <a:rPr sz="1425" b="1" baseline="29239" dirty="0">
                <a:solidFill>
                  <a:srgbClr val="C00000"/>
                </a:solidFill>
                <a:latin typeface="Cambria Math"/>
                <a:cs typeface="Cambria Math"/>
              </a:rPr>
              <a:t>	</a:t>
            </a:r>
            <a:r>
              <a:rPr sz="1150" b="1" spc="90" dirty="0">
                <a:solidFill>
                  <a:srgbClr val="C00000"/>
                </a:solidFill>
                <a:latin typeface="Cambria Math"/>
                <a:cs typeface="Cambria Math"/>
              </a:rPr>
              <a:t>d</a:t>
            </a:r>
            <a:r>
              <a:rPr sz="1425" b="1" spc="135" baseline="29239" dirty="0">
                <a:solidFill>
                  <a:srgbClr val="C00000"/>
                </a:solidFill>
                <a:latin typeface="Cambria Math"/>
                <a:cs typeface="Cambria Math"/>
              </a:rPr>
              <a:t>2</a:t>
            </a:r>
            <a:r>
              <a:rPr sz="1150" b="1" spc="-10" dirty="0">
                <a:solidFill>
                  <a:srgbClr val="C00000"/>
                </a:solidFill>
                <a:latin typeface="Cambria Math"/>
                <a:cs typeface="Cambria Math"/>
              </a:rPr>
              <a:t>+</a:t>
            </a:r>
            <a:r>
              <a:rPr sz="1150" b="1" spc="70" dirty="0">
                <a:solidFill>
                  <a:srgbClr val="C00000"/>
                </a:solidFill>
                <a:latin typeface="Cambria Math"/>
                <a:cs typeface="Cambria Math"/>
              </a:rPr>
              <a:t>T</a:t>
            </a:r>
            <a:r>
              <a:rPr sz="1425" b="1" spc="240" baseline="-14619" dirty="0">
                <a:solidFill>
                  <a:srgbClr val="C00000"/>
                </a:solidFill>
                <a:latin typeface="Cambria Math"/>
                <a:cs typeface="Cambria Math"/>
              </a:rPr>
              <a:t>x</a:t>
            </a:r>
            <a:r>
              <a:rPr sz="1150" b="1" spc="-10" dirty="0">
                <a:solidFill>
                  <a:srgbClr val="C00000"/>
                </a:solidFill>
                <a:latin typeface="Cambria Math"/>
                <a:cs typeface="Cambria Math"/>
              </a:rPr>
              <a:t>+</a:t>
            </a:r>
            <a:r>
              <a:rPr sz="1150" b="1" spc="70" dirty="0">
                <a:solidFill>
                  <a:srgbClr val="C00000"/>
                </a:solidFill>
                <a:latin typeface="Cambria Math"/>
                <a:cs typeface="Cambria Math"/>
              </a:rPr>
              <a:t>T</a:t>
            </a:r>
            <a:r>
              <a:rPr sz="1425" b="1" spc="112" baseline="-14619" dirty="0">
                <a:solidFill>
                  <a:srgbClr val="C00000"/>
                </a:solidFill>
                <a:latin typeface="Cambria Math"/>
                <a:cs typeface="Cambria Math"/>
              </a:rPr>
              <a:t>y  </a:t>
            </a:r>
            <a:r>
              <a:rPr sz="950" b="1" spc="40" dirty="0">
                <a:solidFill>
                  <a:srgbClr val="C00000"/>
                </a:solidFill>
                <a:latin typeface="Cambria Math"/>
                <a:cs typeface="Cambria Math"/>
              </a:rPr>
              <a:t>i=1    </a:t>
            </a:r>
            <a:r>
              <a:rPr sz="950" b="1" spc="80" dirty="0">
                <a:solidFill>
                  <a:srgbClr val="C00000"/>
                </a:solidFill>
                <a:latin typeface="Cambria Math"/>
                <a:cs typeface="Cambria Math"/>
              </a:rPr>
              <a:t>i</a:t>
            </a:r>
            <a:endParaRPr sz="950" b="1" dirty="0">
              <a:solidFill>
                <a:srgbClr val="C00000"/>
              </a:solidFill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5971032" y="5875622"/>
            <a:ext cx="662305" cy="1917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150" b="1" spc="45" dirty="0">
                <a:solidFill>
                  <a:srgbClr val="C00000"/>
                </a:solidFill>
                <a:latin typeface="Cambria Math"/>
                <a:cs typeface="Cambria Math"/>
              </a:rPr>
              <a:t>n(n</a:t>
            </a:r>
            <a:r>
              <a:rPr sz="1425" b="1" spc="67" baseline="20467" dirty="0">
                <a:solidFill>
                  <a:srgbClr val="C00000"/>
                </a:solidFill>
                <a:latin typeface="Cambria Math"/>
                <a:cs typeface="Cambria Math"/>
              </a:rPr>
              <a:t>2</a:t>
            </a:r>
            <a:r>
              <a:rPr sz="1150" b="1" spc="45" dirty="0">
                <a:solidFill>
                  <a:srgbClr val="C00000"/>
                </a:solidFill>
                <a:latin typeface="Cambria Math"/>
                <a:cs typeface="Cambria Math"/>
              </a:rPr>
              <a:t>−1)</a:t>
            </a:r>
            <a:endParaRPr sz="1150" b="1">
              <a:solidFill>
                <a:srgbClr val="C00000"/>
              </a:solidFill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00747" y="5718650"/>
            <a:ext cx="83946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mbria Math"/>
                <a:cs typeface="Cambria Math"/>
              </a:rPr>
              <a:t>=</a:t>
            </a:r>
            <a:r>
              <a:rPr sz="1600" b="1" spc="3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Cambria Math"/>
                <a:cs typeface="Cambria Math"/>
              </a:rPr>
              <a:t>0.8137</a:t>
            </a:r>
            <a:endParaRPr sz="1600" b="1">
              <a:solidFill>
                <a:srgbClr val="C00000"/>
              </a:solidFill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05201" y="57911"/>
            <a:ext cx="4114800" cy="748665"/>
            <a:chOff x="3505200" y="57911"/>
            <a:chExt cx="6517005" cy="7486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5200" y="57911"/>
              <a:ext cx="6516624" cy="66294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8255" y="63995"/>
              <a:ext cx="1810511" cy="742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31107" y="83819"/>
              <a:ext cx="6414770" cy="561340"/>
            </a:xfrm>
            <a:custGeom>
              <a:avLst/>
              <a:gdLst/>
              <a:ahLst/>
              <a:cxnLst/>
              <a:rect l="l" t="t" r="r" b="b"/>
              <a:pathLst>
                <a:path w="6414770" h="561340">
                  <a:moveTo>
                    <a:pt x="6321044" y="0"/>
                  </a:moveTo>
                  <a:lnTo>
                    <a:pt x="93471" y="0"/>
                  </a:lnTo>
                  <a:lnTo>
                    <a:pt x="57114" y="7354"/>
                  </a:lnTo>
                  <a:lnTo>
                    <a:pt x="27400" y="27400"/>
                  </a:lnTo>
                  <a:lnTo>
                    <a:pt x="7354" y="57114"/>
                  </a:lnTo>
                  <a:lnTo>
                    <a:pt x="0" y="93472"/>
                  </a:lnTo>
                  <a:lnTo>
                    <a:pt x="0" y="467359"/>
                  </a:lnTo>
                  <a:lnTo>
                    <a:pt x="7354" y="503717"/>
                  </a:lnTo>
                  <a:lnTo>
                    <a:pt x="27400" y="533431"/>
                  </a:lnTo>
                  <a:lnTo>
                    <a:pt x="57114" y="553477"/>
                  </a:lnTo>
                  <a:lnTo>
                    <a:pt x="93471" y="560831"/>
                  </a:lnTo>
                  <a:lnTo>
                    <a:pt x="6321044" y="560831"/>
                  </a:lnTo>
                  <a:lnTo>
                    <a:pt x="6357401" y="553477"/>
                  </a:lnTo>
                  <a:lnTo>
                    <a:pt x="6387115" y="533431"/>
                  </a:lnTo>
                  <a:lnTo>
                    <a:pt x="6407161" y="503717"/>
                  </a:lnTo>
                  <a:lnTo>
                    <a:pt x="6414516" y="467359"/>
                  </a:lnTo>
                  <a:lnTo>
                    <a:pt x="6414516" y="93472"/>
                  </a:lnTo>
                  <a:lnTo>
                    <a:pt x="6407161" y="57114"/>
                  </a:lnTo>
                  <a:lnTo>
                    <a:pt x="6387115" y="27400"/>
                  </a:lnTo>
                  <a:lnTo>
                    <a:pt x="6357401" y="7354"/>
                  </a:lnTo>
                  <a:lnTo>
                    <a:pt x="6321044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FFFF00"/>
                </a:solidFill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92487" y="149097"/>
            <a:ext cx="293053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FF00"/>
                </a:solidFill>
              </a:rPr>
              <a:t>SUMMA</a:t>
            </a:r>
            <a:r>
              <a:rPr b="1" spc="-35" dirty="0">
                <a:solidFill>
                  <a:srgbClr val="FFFF00"/>
                </a:solidFill>
              </a:rPr>
              <a:t>R</a:t>
            </a:r>
            <a:r>
              <a:rPr b="1" dirty="0">
                <a:solidFill>
                  <a:srgbClr val="FFFF00"/>
                </a:solidFill>
              </a:rPr>
              <a:t>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61999" y="1488186"/>
            <a:ext cx="960183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session,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Spearman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Rank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Correlation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Untied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Tied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ranks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described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along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 </a:t>
            </a:r>
            <a:r>
              <a:rPr sz="2000" spc="-5" dirty="0"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wdm" id="{621A0A58-C558-4592-8A5A-A4BD8AFF6A56}" vid="{23CB49E9-CEB1-4499-926C-7E13066DA7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dwdm</Template>
  <TotalTime>111</TotalTime>
  <Words>1104</Words>
  <Application>Microsoft Office PowerPoint</Application>
  <PresentationFormat>Widescreen</PresentationFormat>
  <Paragraphs>341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Arial MT</vt:lpstr>
      <vt:lpstr>BioRhyme ExtraBold</vt:lpstr>
      <vt:lpstr>Calibri</vt:lpstr>
      <vt:lpstr>Cambria Math</vt:lpstr>
      <vt:lpstr>Gill Sans MT</vt:lpstr>
      <vt:lpstr>Lucida Sans Unicode</vt:lpstr>
      <vt:lpstr>Poppins</vt:lpstr>
      <vt:lpstr>Tahoma</vt:lpstr>
      <vt:lpstr>Times New Roman</vt:lpstr>
      <vt:lpstr>Trebuchet MS</vt:lpstr>
      <vt:lpstr>Gallery</vt:lpstr>
      <vt:lpstr>PowerPoint Presentation</vt:lpstr>
      <vt:lpstr>AIM OF THE SESSION</vt:lpstr>
      <vt:lpstr>Spearman’s Rank Correlation Coefficient</vt:lpstr>
      <vt:lpstr>Spearman’s Rank Correlation Coefficient</vt:lpstr>
      <vt:lpstr>IMPORTANT FACTS RELATED TO THE SESSION</vt:lpstr>
      <vt:lpstr>EXAMPLES</vt:lpstr>
      <vt:lpstr>EXAMPLES</vt:lpstr>
      <vt:lpstr>EXAMPLES</vt:lpstr>
      <vt:lpstr>SUMMARY</vt:lpstr>
      <vt:lpstr>SELF-ASSESSMENT QUESTIONS</vt:lpstr>
      <vt:lpstr>TERMINAL QUESTIONS</vt:lpstr>
      <vt:lpstr>REFERENCES FOR FURTHER LEARNING OF THE SESSION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 Rajesh Babu</dc:creator>
  <cp:lastModifiedBy>DELL</cp:lastModifiedBy>
  <cp:revision>44</cp:revision>
  <dcterms:created xsi:type="dcterms:W3CDTF">2023-05-02T08:21:09Z</dcterms:created>
  <dcterms:modified xsi:type="dcterms:W3CDTF">2023-12-01T04:31:33Z</dcterms:modified>
</cp:coreProperties>
</file>