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2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xmlns="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hyperlink" Target="https://nptel.ac.in/courses/105105150/24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oken-tutorial.org/watch/R/Introduction+to+basics+of+R/English/Methods%20of%20studying%20correlation%203" TargetMode="External"/><Relationship Id="rId5" Type="http://schemas.openxmlformats.org/officeDocument/2006/relationships/hyperlink" Target="http://www.khanacademy.org/math/statistics-probability/describing-relationships-quantitative-data/regression-" TargetMode="External"/><Relationship Id="rId4" Type="http://schemas.openxmlformats.org/officeDocument/2006/relationships/hyperlink" Target="https://www.statisticshowto.com/probability-and-statistics/correlation-coefficient-formula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5;p16">
            <a:extLst>
              <a:ext uri="{FF2B5EF4-FFF2-40B4-BE49-F238E27FC236}">
                <a16:creationId xmlns:a16="http://schemas.microsoft.com/office/drawing/2014/main" xmlns="" id="{EAE5284B-6592-6439-A9E3-FB4C11736330}"/>
              </a:ext>
            </a:extLst>
          </p:cNvPr>
          <p:cNvSpPr txBox="1"/>
          <p:nvPr/>
        </p:nvSpPr>
        <p:spPr>
          <a:xfrm>
            <a:off x="3521611" y="772055"/>
            <a:ext cx="4595447" cy="7078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cs typeface="Poppins" pitchFamily="2" charset="77"/>
              </a:rPr>
              <a:t>Department of CSE</a:t>
            </a:r>
          </a:p>
        </p:txBody>
      </p:sp>
      <p:sp>
        <p:nvSpPr>
          <p:cNvPr id="6" name="Google Shape;502;p17">
            <a:extLst>
              <a:ext uri="{FF2B5EF4-FFF2-40B4-BE49-F238E27FC236}">
                <a16:creationId xmlns:a16="http://schemas.microsoft.com/office/drawing/2014/main" xmlns="" id="{7E5D9586-2596-AFDE-C6CD-EB9D46EF6105}"/>
              </a:ext>
            </a:extLst>
          </p:cNvPr>
          <p:cNvSpPr/>
          <p:nvPr/>
        </p:nvSpPr>
        <p:spPr>
          <a:xfrm>
            <a:off x="8725341" y="5390753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Session - 14</a:t>
            </a:r>
            <a:endParaRPr sz="2400" dirty="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2" name="Google Shape;476;p16">
            <a:extLst>
              <a:ext uri="{FF2B5EF4-FFF2-40B4-BE49-F238E27FC236}">
                <a16:creationId xmlns:a16="http://schemas.microsoft.com/office/drawing/2014/main" xmlns="" id="{35479337-BA54-1523-8CAB-6D28DF3628B5}"/>
              </a:ext>
            </a:extLst>
          </p:cNvPr>
          <p:cNvSpPr txBox="1"/>
          <p:nvPr/>
        </p:nvSpPr>
        <p:spPr>
          <a:xfrm>
            <a:off x="1490796" y="2466916"/>
            <a:ext cx="9469661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Probability statistics and queuing theory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 smtClean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22MT2005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marL="2540" algn="ctr">
              <a:lnSpc>
                <a:spcPct val="100000"/>
              </a:lnSpc>
            </a:pPr>
            <a:r>
              <a:rPr lang="en-IN" sz="3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REGRESSION</a:t>
            </a:r>
            <a:endParaRPr lang="en-IN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5991" y="68567"/>
            <a:ext cx="5577840" cy="747395"/>
            <a:chOff x="3745991" y="68567"/>
            <a:chExt cx="5577840" cy="747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991" y="68567"/>
              <a:ext cx="5577840" cy="6614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1847" y="73139"/>
              <a:ext cx="1784603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71899" y="94488"/>
              <a:ext cx="5476240" cy="559435"/>
            </a:xfrm>
            <a:custGeom>
              <a:avLst/>
              <a:gdLst/>
              <a:ahLst/>
              <a:cxnLst/>
              <a:rect l="l" t="t" r="r" b="b"/>
              <a:pathLst>
                <a:path w="5476240" h="559435">
                  <a:moveTo>
                    <a:pt x="5382514" y="0"/>
                  </a:moveTo>
                  <a:lnTo>
                    <a:pt x="93217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7"/>
                  </a:lnTo>
                  <a:lnTo>
                    <a:pt x="0" y="466089"/>
                  </a:lnTo>
                  <a:lnTo>
                    <a:pt x="7332" y="502354"/>
                  </a:lnTo>
                  <a:lnTo>
                    <a:pt x="27320" y="531987"/>
                  </a:lnTo>
                  <a:lnTo>
                    <a:pt x="56953" y="551975"/>
                  </a:lnTo>
                  <a:lnTo>
                    <a:pt x="93217" y="559307"/>
                  </a:lnTo>
                  <a:lnTo>
                    <a:pt x="5382514" y="559307"/>
                  </a:lnTo>
                  <a:lnTo>
                    <a:pt x="5418778" y="551975"/>
                  </a:lnTo>
                  <a:lnTo>
                    <a:pt x="5448411" y="531987"/>
                  </a:lnTo>
                  <a:lnTo>
                    <a:pt x="5468399" y="502354"/>
                  </a:lnTo>
                  <a:lnTo>
                    <a:pt x="5475732" y="466089"/>
                  </a:lnTo>
                  <a:lnTo>
                    <a:pt x="5475732" y="93217"/>
                  </a:lnTo>
                  <a:lnTo>
                    <a:pt x="5468399" y="56953"/>
                  </a:lnTo>
                  <a:lnTo>
                    <a:pt x="5448411" y="27320"/>
                  </a:lnTo>
                  <a:lnTo>
                    <a:pt x="5418778" y="7332"/>
                  </a:lnTo>
                  <a:lnTo>
                    <a:pt x="5382514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3061" y="158877"/>
            <a:ext cx="22385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E</a:t>
            </a:r>
            <a:r>
              <a:rPr dirty="0">
                <a:solidFill>
                  <a:srgbClr val="FFFF00"/>
                </a:solidFill>
              </a:rPr>
              <a:t>XAMPL</a:t>
            </a:r>
            <a:r>
              <a:rPr spc="-25" dirty="0">
                <a:solidFill>
                  <a:srgbClr val="FFFF00"/>
                </a:solidFill>
              </a:rPr>
              <a:t>E</a:t>
            </a:r>
            <a:r>
              <a:rPr dirty="0">
                <a:solidFill>
                  <a:srgbClr val="FFFF00"/>
                </a:solidFill>
              </a:rPr>
              <a:t>S</a:t>
            </a:r>
          </a:p>
        </p:txBody>
      </p:sp>
      <p:sp>
        <p:nvSpPr>
          <p:cNvPr id="8" name="object 8"/>
          <p:cNvSpPr/>
          <p:nvPr/>
        </p:nvSpPr>
        <p:spPr>
          <a:xfrm>
            <a:off x="5902071" y="1415033"/>
            <a:ext cx="809625" cy="15240"/>
          </a:xfrm>
          <a:custGeom>
            <a:avLst/>
            <a:gdLst/>
            <a:ahLst/>
            <a:cxnLst/>
            <a:rect l="l" t="t" r="r" b="b"/>
            <a:pathLst>
              <a:path w="809625" h="15240">
                <a:moveTo>
                  <a:pt x="809244" y="0"/>
                </a:moveTo>
                <a:lnTo>
                  <a:pt x="0" y="0"/>
                </a:lnTo>
                <a:lnTo>
                  <a:pt x="0" y="15239"/>
                </a:lnTo>
                <a:lnTo>
                  <a:pt x="809244" y="15239"/>
                </a:lnTo>
                <a:lnTo>
                  <a:pt x="809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73853" y="5740425"/>
            <a:ext cx="1472565" cy="212090"/>
          </a:xfrm>
          <a:custGeom>
            <a:avLst/>
            <a:gdLst/>
            <a:ahLst/>
            <a:cxnLst/>
            <a:rect l="l" t="t" r="r" b="b"/>
            <a:pathLst>
              <a:path w="1472565" h="212089">
                <a:moveTo>
                  <a:pt x="1404493" y="0"/>
                </a:moveTo>
                <a:lnTo>
                  <a:pt x="1401572" y="8585"/>
                </a:lnTo>
                <a:lnTo>
                  <a:pt x="1413785" y="13909"/>
                </a:lnTo>
                <a:lnTo>
                  <a:pt x="1424320" y="21274"/>
                </a:lnTo>
                <a:lnTo>
                  <a:pt x="1445734" y="55401"/>
                </a:lnTo>
                <a:lnTo>
                  <a:pt x="1452752" y="104813"/>
                </a:lnTo>
                <a:lnTo>
                  <a:pt x="1451967" y="123484"/>
                </a:lnTo>
                <a:lnTo>
                  <a:pt x="1440179" y="169214"/>
                </a:lnTo>
                <a:lnTo>
                  <a:pt x="1413926" y="197805"/>
                </a:lnTo>
                <a:lnTo>
                  <a:pt x="1401826" y="203149"/>
                </a:lnTo>
                <a:lnTo>
                  <a:pt x="1404493" y="211734"/>
                </a:lnTo>
                <a:lnTo>
                  <a:pt x="1445015" y="187702"/>
                </a:lnTo>
                <a:lnTo>
                  <a:pt x="1467691" y="143329"/>
                </a:lnTo>
                <a:lnTo>
                  <a:pt x="1472056" y="105917"/>
                </a:lnTo>
                <a:lnTo>
                  <a:pt x="1470961" y="86508"/>
                </a:lnTo>
                <a:lnTo>
                  <a:pt x="1454530" y="37109"/>
                </a:lnTo>
                <a:lnTo>
                  <a:pt x="1419848" y="5541"/>
                </a:lnTo>
                <a:lnTo>
                  <a:pt x="1404493" y="0"/>
                </a:lnTo>
                <a:close/>
              </a:path>
              <a:path w="1472565" h="212089">
                <a:moveTo>
                  <a:pt x="67563" y="0"/>
                </a:moveTo>
                <a:lnTo>
                  <a:pt x="27219" y="24095"/>
                </a:lnTo>
                <a:lnTo>
                  <a:pt x="4381" y="68570"/>
                </a:lnTo>
                <a:lnTo>
                  <a:pt x="0" y="105917"/>
                </a:lnTo>
                <a:lnTo>
                  <a:pt x="1093" y="125372"/>
                </a:lnTo>
                <a:lnTo>
                  <a:pt x="17399" y="174739"/>
                </a:lnTo>
                <a:lnTo>
                  <a:pt x="52153" y="206200"/>
                </a:lnTo>
                <a:lnTo>
                  <a:pt x="67563" y="211734"/>
                </a:lnTo>
                <a:lnTo>
                  <a:pt x="70231" y="203149"/>
                </a:lnTo>
                <a:lnTo>
                  <a:pt x="58183" y="197805"/>
                </a:lnTo>
                <a:lnTo>
                  <a:pt x="47767" y="190368"/>
                </a:lnTo>
                <a:lnTo>
                  <a:pt x="26376" y="155687"/>
                </a:lnTo>
                <a:lnTo>
                  <a:pt x="19304" y="104813"/>
                </a:lnTo>
                <a:lnTo>
                  <a:pt x="20089" y="86743"/>
                </a:lnTo>
                <a:lnTo>
                  <a:pt x="31876" y="42125"/>
                </a:lnTo>
                <a:lnTo>
                  <a:pt x="58398" y="13909"/>
                </a:lnTo>
                <a:lnTo>
                  <a:pt x="70612" y="858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2790" y="879728"/>
            <a:ext cx="10291445" cy="5245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endParaRPr lang="en-GB" sz="1800" dirty="0" smtClean="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endParaRPr lang="en-GB" dirty="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endParaRPr lang="en-GB" sz="1800" dirty="0" smtClean="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r>
              <a:rPr sz="1800" dirty="0" smtClean="0">
                <a:latin typeface="Times New Roman"/>
                <a:cs typeface="Times New Roman"/>
              </a:rPr>
              <a:t>The</a:t>
            </a:r>
            <a:r>
              <a:rPr sz="1800" spc="-10" dirty="0" smtClean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fitted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height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=87.88+2.464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width.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45440" indent="-244475">
              <a:lnSpc>
                <a:spcPct val="100000"/>
              </a:lnSpc>
              <a:buAutoNum type="alphaLcParenR" startAt="2"/>
              <a:tabLst>
                <a:tab pos="346075" algn="l"/>
              </a:tabLst>
            </a:pPr>
            <a:r>
              <a:rPr sz="1800" spc="-15" dirty="0">
                <a:latin typeface="Times New Roman"/>
                <a:cs typeface="Times New Roman"/>
              </a:rPr>
              <a:t>Width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now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height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predictor,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</a:t>
            </a:r>
            <a:r>
              <a:rPr sz="1800" dirty="0">
                <a:latin typeface="Times New Roman"/>
                <a:cs typeface="Times New Roman"/>
              </a:rPr>
              <a:t> x 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 </a:t>
            </a:r>
            <a:r>
              <a:rPr sz="1800" spc="-5" dirty="0">
                <a:latin typeface="Times New Roman"/>
                <a:cs typeface="Times New Roman"/>
              </a:rPr>
              <a:t>must</a:t>
            </a:r>
            <a:r>
              <a:rPr sz="1800" dirty="0">
                <a:latin typeface="Times New Roman"/>
                <a:cs typeface="Times New Roman"/>
              </a:rPr>
              <a:t> be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interchanged.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lphaLcParenR" startAt="2"/>
            </a:pPr>
            <a:endParaRPr sz="1800" dirty="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Slope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17,840.1/66976.2=0.266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09982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mbria Math"/>
                <a:cs typeface="Cambria Math"/>
              </a:rPr>
              <a:t>𝑎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88.34 −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0.2664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×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88.34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6.944</a:t>
            </a:r>
            <a:endParaRPr sz="18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mbria Math"/>
              <a:cs typeface="Cambria Math"/>
            </a:endParaRPr>
          </a:p>
          <a:p>
            <a:pPr marL="128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fitted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width=6.944+0.266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height.</a:t>
            </a:r>
          </a:p>
          <a:p>
            <a:pPr marL="101600" marR="30480">
              <a:lnSpc>
                <a:spcPct val="196200"/>
              </a:lnSpc>
              <a:spcBef>
                <a:spcPts val="10"/>
              </a:spcBef>
              <a:buAutoNum type="alphaLcParenR" startAt="3"/>
              <a:tabLst>
                <a:tab pos="336550" algn="l"/>
              </a:tabLst>
            </a:pPr>
            <a:r>
              <a:rPr sz="1800" dirty="0">
                <a:latin typeface="Times New Roman"/>
                <a:cs typeface="Times New Roman"/>
              </a:rPr>
              <a:t>Here</a:t>
            </a:r>
            <a:r>
              <a:rPr sz="1800" spc="-5" dirty="0">
                <a:latin typeface="Times New Roman"/>
                <a:cs typeface="Times New Roman"/>
              </a:rPr>
              <a:t> we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construct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scatter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plot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include 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two</a:t>
            </a:r>
            <a:r>
              <a:rPr sz="1800" dirty="0">
                <a:latin typeface="Times New Roman"/>
                <a:cs typeface="Times New Roman"/>
              </a:rPr>
              <a:t> lines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regression.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line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(b)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written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Height </a:t>
            </a:r>
            <a:r>
              <a:rPr sz="1800" spc="-5" dirty="0">
                <a:latin typeface="Times New Roman"/>
                <a:cs typeface="Times New Roman"/>
              </a:rPr>
              <a:t>=-(6.944/0.266)+(1/0.266)width=-26.11+3.759width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tabLst>
                <a:tab pos="4980305" algn="l"/>
              </a:tabLst>
            </a:pPr>
            <a:r>
              <a:rPr sz="1800" spc="-5" dirty="0">
                <a:latin typeface="Times New Roman"/>
                <a:cs typeface="Times New Roman"/>
              </a:rPr>
              <a:t>Note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both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pass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through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 smtClean="0">
                <a:latin typeface="Times New Roman"/>
                <a:cs typeface="Times New Roman"/>
              </a:rPr>
              <a:t>point</a:t>
            </a:r>
            <a:endParaRPr sz="1750" dirty="0">
              <a:latin typeface="Cambria Math"/>
              <a:cs typeface="Cambria Math"/>
            </a:endParaRPr>
          </a:p>
          <a:p>
            <a:pPr marL="1016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chice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fitted line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depends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 variable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you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wish to predict.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177" y="988315"/>
            <a:ext cx="4663351" cy="759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27" y="5264922"/>
            <a:ext cx="5650201" cy="3023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05200" y="57911"/>
            <a:ext cx="6517005" cy="748665"/>
            <a:chOff x="3505200" y="57911"/>
            <a:chExt cx="6517005" cy="748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200" y="57911"/>
              <a:ext cx="6516624" cy="6629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8255" y="63995"/>
              <a:ext cx="1810511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1107" y="83819"/>
              <a:ext cx="6414770" cy="561340"/>
            </a:xfrm>
            <a:custGeom>
              <a:avLst/>
              <a:gdLst/>
              <a:ahLst/>
              <a:cxnLst/>
              <a:rect l="l" t="t" r="r" b="b"/>
              <a:pathLst>
                <a:path w="6414770" h="561340">
                  <a:moveTo>
                    <a:pt x="6321044" y="0"/>
                  </a:moveTo>
                  <a:lnTo>
                    <a:pt x="93471" y="0"/>
                  </a:lnTo>
                  <a:lnTo>
                    <a:pt x="57114" y="7354"/>
                  </a:lnTo>
                  <a:lnTo>
                    <a:pt x="27400" y="27400"/>
                  </a:lnTo>
                  <a:lnTo>
                    <a:pt x="7354" y="57114"/>
                  </a:lnTo>
                  <a:lnTo>
                    <a:pt x="0" y="93472"/>
                  </a:lnTo>
                  <a:lnTo>
                    <a:pt x="0" y="467359"/>
                  </a:lnTo>
                  <a:lnTo>
                    <a:pt x="7354" y="503717"/>
                  </a:lnTo>
                  <a:lnTo>
                    <a:pt x="27400" y="533431"/>
                  </a:lnTo>
                  <a:lnTo>
                    <a:pt x="57114" y="553477"/>
                  </a:lnTo>
                  <a:lnTo>
                    <a:pt x="93471" y="560831"/>
                  </a:lnTo>
                  <a:lnTo>
                    <a:pt x="6321044" y="560831"/>
                  </a:lnTo>
                  <a:lnTo>
                    <a:pt x="6357401" y="553477"/>
                  </a:lnTo>
                  <a:lnTo>
                    <a:pt x="6387115" y="533431"/>
                  </a:lnTo>
                  <a:lnTo>
                    <a:pt x="6407161" y="503717"/>
                  </a:lnTo>
                  <a:lnTo>
                    <a:pt x="6414516" y="467359"/>
                  </a:lnTo>
                  <a:lnTo>
                    <a:pt x="6414516" y="93472"/>
                  </a:lnTo>
                  <a:lnTo>
                    <a:pt x="6407161" y="57114"/>
                  </a:lnTo>
                  <a:lnTo>
                    <a:pt x="6387115" y="27400"/>
                  </a:lnTo>
                  <a:lnTo>
                    <a:pt x="6357401" y="7354"/>
                  </a:lnTo>
                  <a:lnTo>
                    <a:pt x="6321044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80383" y="149097"/>
            <a:ext cx="20426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SUMMA</a:t>
            </a:r>
            <a:r>
              <a:rPr spc="-35" dirty="0">
                <a:solidFill>
                  <a:srgbClr val="FFFF00"/>
                </a:solidFill>
              </a:rPr>
              <a:t>R</a:t>
            </a:r>
            <a:r>
              <a:rPr dirty="0">
                <a:solidFill>
                  <a:srgbClr val="FFFF00"/>
                </a:solidFill>
              </a:rPr>
              <a:t>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8411" y="980901"/>
            <a:ext cx="7230109" cy="1672589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session,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Define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related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correlation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discussed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Differentiate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nonlinear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squares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determining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coefficient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described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29949" y="0"/>
            <a:ext cx="9462178" cy="6812280"/>
            <a:chOff x="3364991" y="0"/>
            <a:chExt cx="8827135" cy="6812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4991" y="68567"/>
              <a:ext cx="5512308" cy="515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3735" y="0"/>
              <a:ext cx="4271771" cy="7421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90899" y="94488"/>
              <a:ext cx="5410200" cy="413384"/>
            </a:xfrm>
            <a:custGeom>
              <a:avLst/>
              <a:gdLst/>
              <a:ahLst/>
              <a:cxnLst/>
              <a:rect l="l" t="t" r="r" b="b"/>
              <a:pathLst>
                <a:path w="5410200" h="413384">
                  <a:moveTo>
                    <a:pt x="5341366" y="0"/>
                  </a:moveTo>
                  <a:lnTo>
                    <a:pt x="68834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3"/>
                  </a:lnTo>
                  <a:lnTo>
                    <a:pt x="0" y="344169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4" y="413003"/>
                  </a:lnTo>
                  <a:lnTo>
                    <a:pt x="5341366" y="413003"/>
                  </a:lnTo>
                  <a:lnTo>
                    <a:pt x="5368141" y="407588"/>
                  </a:lnTo>
                  <a:lnTo>
                    <a:pt x="5390022" y="392826"/>
                  </a:lnTo>
                  <a:lnTo>
                    <a:pt x="5404784" y="370945"/>
                  </a:lnTo>
                  <a:lnTo>
                    <a:pt x="5410200" y="344169"/>
                  </a:lnTo>
                  <a:lnTo>
                    <a:pt x="5410200" y="68833"/>
                  </a:lnTo>
                  <a:lnTo>
                    <a:pt x="5404784" y="42058"/>
                  </a:lnTo>
                  <a:lnTo>
                    <a:pt x="5390022" y="20177"/>
                  </a:lnTo>
                  <a:lnTo>
                    <a:pt x="5368141" y="5415"/>
                  </a:lnTo>
                  <a:lnTo>
                    <a:pt x="534136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27513" y="85725"/>
            <a:ext cx="6065115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00"/>
                </a:solidFill>
              </a:rPr>
              <a:t>SELF-ASSESSMENT</a:t>
            </a:r>
            <a:r>
              <a:rPr sz="2500" b="1" spc="-70" dirty="0">
                <a:solidFill>
                  <a:srgbClr val="FFFF00"/>
                </a:solidFill>
              </a:rPr>
              <a:t> </a:t>
            </a:r>
            <a:r>
              <a:rPr sz="2500" b="1" spc="-10" dirty="0">
                <a:solidFill>
                  <a:srgbClr val="FFFF00"/>
                </a:solidFill>
              </a:rPr>
              <a:t>QUESTIONS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01040" y="597433"/>
            <a:ext cx="10747375" cy="1096010"/>
            <a:chOff x="701040" y="597433"/>
            <a:chExt cx="10747375" cy="10960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040" y="597433"/>
              <a:ext cx="10747248" cy="10956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95172" y="797052"/>
              <a:ext cx="10172700" cy="710565"/>
            </a:xfrm>
            <a:custGeom>
              <a:avLst/>
              <a:gdLst/>
              <a:ahLst/>
              <a:cxnLst/>
              <a:rect l="l" t="t" r="r" b="b"/>
              <a:pathLst>
                <a:path w="10172700" h="710565">
                  <a:moveTo>
                    <a:pt x="9919843" y="0"/>
                  </a:moveTo>
                  <a:lnTo>
                    <a:pt x="252920" y="0"/>
                  </a:lnTo>
                  <a:lnTo>
                    <a:pt x="207456" y="4076"/>
                  </a:lnTo>
                  <a:lnTo>
                    <a:pt x="164667" y="15828"/>
                  </a:lnTo>
                  <a:lnTo>
                    <a:pt x="125265" y="34539"/>
                  </a:lnTo>
                  <a:lnTo>
                    <a:pt x="89965" y="59493"/>
                  </a:lnTo>
                  <a:lnTo>
                    <a:pt x="59482" y="89975"/>
                  </a:lnTo>
                  <a:lnTo>
                    <a:pt x="34530" y="125269"/>
                  </a:lnTo>
                  <a:lnTo>
                    <a:pt x="15822" y="164657"/>
                  </a:lnTo>
                  <a:lnTo>
                    <a:pt x="4074" y="207425"/>
                  </a:lnTo>
                  <a:lnTo>
                    <a:pt x="0" y="252857"/>
                  </a:lnTo>
                  <a:lnTo>
                    <a:pt x="0" y="457326"/>
                  </a:lnTo>
                  <a:lnTo>
                    <a:pt x="4074" y="502758"/>
                  </a:lnTo>
                  <a:lnTo>
                    <a:pt x="15822" y="545526"/>
                  </a:lnTo>
                  <a:lnTo>
                    <a:pt x="34530" y="584914"/>
                  </a:lnTo>
                  <a:lnTo>
                    <a:pt x="59482" y="620208"/>
                  </a:lnTo>
                  <a:lnTo>
                    <a:pt x="89965" y="650690"/>
                  </a:lnTo>
                  <a:lnTo>
                    <a:pt x="125265" y="675644"/>
                  </a:lnTo>
                  <a:lnTo>
                    <a:pt x="164667" y="694355"/>
                  </a:lnTo>
                  <a:lnTo>
                    <a:pt x="207456" y="706107"/>
                  </a:lnTo>
                  <a:lnTo>
                    <a:pt x="252920" y="710184"/>
                  </a:lnTo>
                  <a:lnTo>
                    <a:pt x="9919843" y="710184"/>
                  </a:lnTo>
                  <a:lnTo>
                    <a:pt x="9965274" y="706107"/>
                  </a:lnTo>
                  <a:lnTo>
                    <a:pt x="10008042" y="694355"/>
                  </a:lnTo>
                  <a:lnTo>
                    <a:pt x="10047430" y="675644"/>
                  </a:lnTo>
                  <a:lnTo>
                    <a:pt x="10082724" y="650690"/>
                  </a:lnTo>
                  <a:lnTo>
                    <a:pt x="10113206" y="620208"/>
                  </a:lnTo>
                  <a:lnTo>
                    <a:pt x="10138160" y="584914"/>
                  </a:lnTo>
                  <a:lnTo>
                    <a:pt x="10156871" y="545526"/>
                  </a:lnTo>
                  <a:lnTo>
                    <a:pt x="10168623" y="502758"/>
                  </a:lnTo>
                  <a:lnTo>
                    <a:pt x="10172700" y="457326"/>
                  </a:lnTo>
                  <a:lnTo>
                    <a:pt x="10172700" y="252857"/>
                  </a:lnTo>
                  <a:lnTo>
                    <a:pt x="10168623" y="207425"/>
                  </a:lnTo>
                  <a:lnTo>
                    <a:pt x="10156871" y="164657"/>
                  </a:lnTo>
                  <a:lnTo>
                    <a:pt x="10138160" y="125269"/>
                  </a:lnTo>
                  <a:lnTo>
                    <a:pt x="10113206" y="89975"/>
                  </a:lnTo>
                  <a:lnTo>
                    <a:pt x="10082724" y="59493"/>
                  </a:lnTo>
                  <a:lnTo>
                    <a:pt x="10047430" y="34539"/>
                  </a:lnTo>
                  <a:lnTo>
                    <a:pt x="10008042" y="15828"/>
                  </a:lnTo>
                  <a:lnTo>
                    <a:pt x="9965274" y="4076"/>
                  </a:lnTo>
                  <a:lnTo>
                    <a:pt x="9919843" y="0"/>
                  </a:lnTo>
                  <a:close/>
                </a:path>
              </a:pathLst>
            </a:custGeom>
            <a:solidFill>
              <a:srgbClr val="E84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48283" y="985520"/>
            <a:ext cx="6236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1.	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r>
              <a:rPr sz="1800" spc="-5" dirty="0">
                <a:latin typeface="Calibri"/>
                <a:cs typeface="Calibri"/>
              </a:rPr>
              <a:t> analysis,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16508" y="1677923"/>
            <a:ext cx="4864735" cy="1748155"/>
            <a:chOff x="1016508" y="1677923"/>
            <a:chExt cx="4864735" cy="174815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6508" y="1677923"/>
              <a:ext cx="4864608" cy="17480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988" y="1712975"/>
              <a:ext cx="3796284" cy="14127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2416" y="1703831"/>
              <a:ext cx="4762500" cy="164591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01013" y="1786509"/>
            <a:ext cx="34397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lphaLcParenR"/>
              <a:tabLst>
                <a:tab pos="354965" algn="l"/>
                <a:tab pos="35623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response,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dependent,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lphaLcParenR"/>
              <a:tabLst>
                <a:tab pos="354965" algn="l"/>
                <a:tab pos="35623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independent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…</a:t>
            </a:r>
            <a:endParaRPr sz="16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AutoNum type="alphaLcParenR"/>
              <a:tabLst>
                <a:tab pos="354965" algn="l"/>
                <a:tab pos="35623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intervening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lphaLcParenR"/>
              <a:tabLst>
                <a:tab pos="354965" algn="l"/>
                <a:tab pos="35623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usually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3504" y="3346729"/>
            <a:ext cx="10746105" cy="1096010"/>
            <a:chOff x="603504" y="3346729"/>
            <a:chExt cx="10746105" cy="109601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3504" y="3346729"/>
              <a:ext cx="10745724" cy="109560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97636" y="3546348"/>
              <a:ext cx="10171430" cy="710565"/>
            </a:xfrm>
            <a:custGeom>
              <a:avLst/>
              <a:gdLst/>
              <a:ahLst/>
              <a:cxnLst/>
              <a:rect l="l" t="t" r="r" b="b"/>
              <a:pathLst>
                <a:path w="10171430" h="710564">
                  <a:moveTo>
                    <a:pt x="9918319" y="0"/>
                  </a:moveTo>
                  <a:lnTo>
                    <a:pt x="252907" y="0"/>
                  </a:lnTo>
                  <a:lnTo>
                    <a:pt x="207447" y="4076"/>
                  </a:lnTo>
                  <a:lnTo>
                    <a:pt x="164661" y="15828"/>
                  </a:lnTo>
                  <a:lnTo>
                    <a:pt x="125261" y="34539"/>
                  </a:lnTo>
                  <a:lnTo>
                    <a:pt x="89963" y="59493"/>
                  </a:lnTo>
                  <a:lnTo>
                    <a:pt x="59481" y="89975"/>
                  </a:lnTo>
                  <a:lnTo>
                    <a:pt x="34529" y="125269"/>
                  </a:lnTo>
                  <a:lnTo>
                    <a:pt x="15822" y="164657"/>
                  </a:lnTo>
                  <a:lnTo>
                    <a:pt x="4074" y="207425"/>
                  </a:lnTo>
                  <a:lnTo>
                    <a:pt x="0" y="252856"/>
                  </a:lnTo>
                  <a:lnTo>
                    <a:pt x="0" y="457326"/>
                  </a:lnTo>
                  <a:lnTo>
                    <a:pt x="4074" y="502758"/>
                  </a:lnTo>
                  <a:lnTo>
                    <a:pt x="15822" y="545526"/>
                  </a:lnTo>
                  <a:lnTo>
                    <a:pt x="34529" y="584914"/>
                  </a:lnTo>
                  <a:lnTo>
                    <a:pt x="59481" y="620208"/>
                  </a:lnTo>
                  <a:lnTo>
                    <a:pt x="89963" y="650690"/>
                  </a:lnTo>
                  <a:lnTo>
                    <a:pt x="125261" y="675644"/>
                  </a:lnTo>
                  <a:lnTo>
                    <a:pt x="164661" y="694355"/>
                  </a:lnTo>
                  <a:lnTo>
                    <a:pt x="207447" y="706107"/>
                  </a:lnTo>
                  <a:lnTo>
                    <a:pt x="252907" y="710183"/>
                  </a:lnTo>
                  <a:lnTo>
                    <a:pt x="9918319" y="710183"/>
                  </a:lnTo>
                  <a:lnTo>
                    <a:pt x="9963750" y="706107"/>
                  </a:lnTo>
                  <a:lnTo>
                    <a:pt x="10006518" y="694355"/>
                  </a:lnTo>
                  <a:lnTo>
                    <a:pt x="10045906" y="675644"/>
                  </a:lnTo>
                  <a:lnTo>
                    <a:pt x="10081200" y="650690"/>
                  </a:lnTo>
                  <a:lnTo>
                    <a:pt x="10111682" y="620208"/>
                  </a:lnTo>
                  <a:lnTo>
                    <a:pt x="10136636" y="584914"/>
                  </a:lnTo>
                  <a:lnTo>
                    <a:pt x="10155347" y="545526"/>
                  </a:lnTo>
                  <a:lnTo>
                    <a:pt x="10167099" y="502758"/>
                  </a:lnTo>
                  <a:lnTo>
                    <a:pt x="10171175" y="457326"/>
                  </a:lnTo>
                  <a:lnTo>
                    <a:pt x="10171175" y="252856"/>
                  </a:lnTo>
                  <a:lnTo>
                    <a:pt x="10167099" y="207425"/>
                  </a:lnTo>
                  <a:lnTo>
                    <a:pt x="10155347" y="164657"/>
                  </a:lnTo>
                  <a:lnTo>
                    <a:pt x="10136636" y="125269"/>
                  </a:lnTo>
                  <a:lnTo>
                    <a:pt x="10111682" y="89975"/>
                  </a:lnTo>
                  <a:lnTo>
                    <a:pt x="10081200" y="59493"/>
                  </a:lnTo>
                  <a:lnTo>
                    <a:pt x="10045906" y="34539"/>
                  </a:lnTo>
                  <a:lnTo>
                    <a:pt x="10006518" y="15828"/>
                  </a:lnTo>
                  <a:lnTo>
                    <a:pt x="9963750" y="4076"/>
                  </a:lnTo>
                  <a:lnTo>
                    <a:pt x="9918319" y="0"/>
                  </a:lnTo>
                  <a:close/>
                </a:path>
              </a:pathLst>
            </a:custGeom>
            <a:solidFill>
              <a:srgbClr val="E84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49832" y="3599815"/>
            <a:ext cx="935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regression,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equation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describes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(y)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related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explanatory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(x) is: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71727" y="4540008"/>
            <a:ext cx="5081270" cy="1748155"/>
            <a:chOff x="871727" y="4540008"/>
            <a:chExt cx="5081270" cy="1748155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1727" y="4540008"/>
              <a:ext cx="5081016" cy="174802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2207" y="4739639"/>
              <a:ext cx="4805172" cy="141274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7635" y="4565903"/>
              <a:ext cx="4978908" cy="164592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056233" y="4812614"/>
            <a:ext cx="43980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lphaLcParenR"/>
              <a:tabLst>
                <a:tab pos="354965" algn="l"/>
                <a:tab pos="35623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correlation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54965" algn="l"/>
                <a:tab pos="35623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regression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lphaLcParenR"/>
              <a:tabLst>
                <a:tab pos="354965" algn="l"/>
                <a:tab pos="35623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compute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correlation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coefficient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lphaLcParenR"/>
              <a:tabLst>
                <a:tab pos="354965" algn="l"/>
                <a:tab pos="35623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None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alternatives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is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correct.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4991" y="0"/>
            <a:ext cx="5512435" cy="742315"/>
            <a:chOff x="3364991" y="0"/>
            <a:chExt cx="5512435" cy="742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4991" y="68567"/>
              <a:ext cx="5512308" cy="515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7511" y="0"/>
              <a:ext cx="3285743" cy="7421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90899" y="94488"/>
              <a:ext cx="5410200" cy="413384"/>
            </a:xfrm>
            <a:custGeom>
              <a:avLst/>
              <a:gdLst/>
              <a:ahLst/>
              <a:cxnLst/>
              <a:rect l="l" t="t" r="r" b="b"/>
              <a:pathLst>
                <a:path w="5410200" h="413384">
                  <a:moveTo>
                    <a:pt x="5341366" y="0"/>
                  </a:moveTo>
                  <a:lnTo>
                    <a:pt x="68834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3"/>
                  </a:lnTo>
                  <a:lnTo>
                    <a:pt x="0" y="344169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4" y="413003"/>
                  </a:lnTo>
                  <a:lnTo>
                    <a:pt x="5341366" y="413003"/>
                  </a:lnTo>
                  <a:lnTo>
                    <a:pt x="5368141" y="407588"/>
                  </a:lnTo>
                  <a:lnTo>
                    <a:pt x="5390022" y="392826"/>
                  </a:lnTo>
                  <a:lnTo>
                    <a:pt x="5404784" y="370945"/>
                  </a:lnTo>
                  <a:lnTo>
                    <a:pt x="5410200" y="344169"/>
                  </a:lnTo>
                  <a:lnTo>
                    <a:pt x="5410200" y="68833"/>
                  </a:lnTo>
                  <a:lnTo>
                    <a:pt x="5404784" y="42058"/>
                  </a:lnTo>
                  <a:lnTo>
                    <a:pt x="5390022" y="20177"/>
                  </a:lnTo>
                  <a:lnTo>
                    <a:pt x="5368141" y="5415"/>
                  </a:lnTo>
                  <a:lnTo>
                    <a:pt x="534136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68417" y="85725"/>
            <a:ext cx="432020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TERMINAL</a:t>
            </a:r>
            <a:r>
              <a:rPr spc="-65" dirty="0">
                <a:solidFill>
                  <a:srgbClr val="FFFF00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QUESTIONS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1548" y="617677"/>
            <a:ext cx="11339195" cy="222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Describe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linear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sz="1800" spc="-10" dirty="0">
                <a:latin typeface="Calibri"/>
                <a:cs typeface="Calibri"/>
              </a:rPr>
              <a:t>List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coefficients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practical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In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accompanying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tensile force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a </a:t>
            </a:r>
            <a:r>
              <a:rPr sz="1800" spc="-5" dirty="0">
                <a:latin typeface="Times New Roman"/>
                <a:cs typeface="Times New Roman"/>
              </a:rPr>
              <a:t>steel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specimen in thousands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pounds, 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resulting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elongation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thousandths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 inch: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59866" y="2980181"/>
          <a:ext cx="2670174" cy="654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65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94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6848">
                <a:tc>
                  <a:txBody>
                    <a:bodyPr/>
                    <a:lstStyle/>
                    <a:p>
                      <a:pPr marL="38735">
                        <a:lnSpc>
                          <a:spcPts val="1964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X:</a:t>
                      </a:r>
                      <a:r>
                        <a:rPr sz="1800" spc="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81915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7186">
                <a:tc>
                  <a:txBody>
                    <a:bodyPr/>
                    <a:lstStyle/>
                    <a:p>
                      <a:pPr marL="31750">
                        <a:lnSpc>
                          <a:spcPts val="2090"/>
                        </a:lnSpc>
                        <a:spcBef>
                          <a:spcPts val="385"/>
                        </a:spcBef>
                      </a:pPr>
                      <a:r>
                        <a:rPr sz="1800" spc="-17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ts val="209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209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2090"/>
                        </a:lnSpc>
                        <a:spcBef>
                          <a:spcPts val="38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63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solidFill>
                      <a:srgbClr val="FFFCF4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209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solidFill>
                      <a:srgbClr val="FFF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01548" y="3612007"/>
            <a:ext cx="11813540" cy="1910203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247015" indent="-234950">
              <a:lnSpc>
                <a:spcPct val="100000"/>
              </a:lnSpc>
              <a:spcBef>
                <a:spcPts val="1140"/>
              </a:spcBef>
              <a:buAutoNum type="alphaLcParenR"/>
              <a:tabLst>
                <a:tab pos="247650" algn="l"/>
              </a:tabLst>
            </a:pPr>
            <a:r>
              <a:rPr sz="1800" dirty="0">
                <a:latin typeface="Times New Roman"/>
                <a:cs typeface="Times New Roman"/>
              </a:rPr>
              <a:t>Graph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 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verify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 it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reasonable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assume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 the</a:t>
            </a:r>
            <a:r>
              <a:rPr sz="1800" spc="-5" dirty="0">
                <a:latin typeface="Times New Roman"/>
                <a:cs typeface="Times New Roman"/>
              </a:rPr>
              <a:t> regression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Y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linear.</a:t>
            </a:r>
            <a:endParaRPr sz="1800" dirty="0">
              <a:latin typeface="Times New Roman"/>
              <a:cs typeface="Times New Roman"/>
            </a:endParaRPr>
          </a:p>
          <a:p>
            <a:pPr marL="259715" indent="-247650">
              <a:lnSpc>
                <a:spcPct val="100000"/>
              </a:lnSpc>
              <a:spcBef>
                <a:spcPts val="1045"/>
              </a:spcBef>
              <a:buAutoNum type="alphaLcParenR"/>
              <a:tabLst>
                <a:tab pos="260350" algn="l"/>
              </a:tabLst>
            </a:pPr>
            <a:r>
              <a:rPr sz="1800" spc="-5" dirty="0">
                <a:latin typeface="Times New Roman"/>
                <a:cs typeface="Times New Roman"/>
              </a:rPr>
              <a:t>Find</a:t>
            </a:r>
            <a:r>
              <a:rPr sz="1800" dirty="0">
                <a:latin typeface="Times New Roman"/>
                <a:cs typeface="Times New Roman"/>
              </a:rPr>
              <a:t> the equation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least </a:t>
            </a:r>
            <a:r>
              <a:rPr sz="1800" spc="-5" dirty="0">
                <a:latin typeface="Times New Roman"/>
                <a:cs typeface="Times New Roman"/>
              </a:rPr>
              <a:t>squares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 to predict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elongation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 the tensile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force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3.5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thousand </a:t>
            </a:r>
            <a:r>
              <a:rPr sz="1800" spc="5" dirty="0">
                <a:latin typeface="Times New Roman"/>
                <a:cs typeface="Times New Roman"/>
              </a:rPr>
              <a:t>pounds.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900"/>
              </a:lnSpc>
            </a:pPr>
            <a:r>
              <a:rPr sz="1800" dirty="0">
                <a:latin typeface="Times New Roman"/>
                <a:cs typeface="Times New Roman"/>
              </a:rPr>
              <a:t>5) </a:t>
            </a:r>
            <a:r>
              <a:rPr sz="1800" spc="-5" dirty="0">
                <a:latin typeface="Times New Roman"/>
                <a:cs typeface="Times New Roman"/>
              </a:rPr>
              <a:t>A professor in </a:t>
            </a:r>
            <a:r>
              <a:rPr sz="1800" dirty="0">
                <a:latin typeface="Times New Roman"/>
                <a:cs typeface="Times New Roman"/>
              </a:rPr>
              <a:t>the school of </a:t>
            </a:r>
            <a:r>
              <a:rPr sz="1800" spc="-5" dirty="0">
                <a:latin typeface="Times New Roman"/>
                <a:cs typeface="Times New Roman"/>
              </a:rPr>
              <a:t>business </a:t>
            </a:r>
            <a:r>
              <a:rPr sz="1800" dirty="0">
                <a:latin typeface="Times New Roman"/>
                <a:cs typeface="Times New Roman"/>
              </a:rPr>
              <a:t>in a </a:t>
            </a:r>
            <a:r>
              <a:rPr sz="1800" spc="-5" dirty="0">
                <a:latin typeface="Times New Roman"/>
                <a:cs typeface="Times New Roman"/>
              </a:rPr>
              <a:t>university polled </a:t>
            </a:r>
            <a:r>
              <a:rPr sz="1800" dirty="0">
                <a:latin typeface="Times New Roman"/>
                <a:cs typeface="Times New Roman"/>
              </a:rPr>
              <a:t>a dozen </a:t>
            </a:r>
            <a:r>
              <a:rPr sz="1800" spc="-5" dirty="0">
                <a:latin typeface="Times New Roman"/>
                <a:cs typeface="Times New Roman"/>
              </a:rPr>
              <a:t>colleagues </a:t>
            </a:r>
            <a:r>
              <a:rPr sz="1800" dirty="0">
                <a:latin typeface="Times New Roman"/>
                <a:cs typeface="Times New Roman"/>
              </a:rPr>
              <a:t>about the </a:t>
            </a: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professional meetings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professors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attended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past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five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years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(x)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number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papers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submitted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by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those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refereed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journals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(y)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during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same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period.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summary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 are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-5" dirty="0">
                <a:latin typeface="Times New Roman"/>
                <a:cs typeface="Times New Roman"/>
              </a:rPr>
              <a:t> as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follows: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3346" y="5911697"/>
            <a:ext cx="1161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 Math"/>
                <a:cs typeface="Cambria Math"/>
              </a:rPr>
              <a:t>x</a:t>
            </a:r>
            <a:r>
              <a:rPr sz="1950" spc="89" baseline="-14957" dirty="0">
                <a:latin typeface="Cambria Math"/>
                <a:cs typeface="Cambria Math"/>
              </a:rPr>
              <a:t>i</a:t>
            </a:r>
            <a:r>
              <a:rPr sz="1800" spc="60" dirty="0">
                <a:latin typeface="Cambria Math"/>
                <a:cs typeface="Cambria Math"/>
              </a:rPr>
              <a:t>y</a:t>
            </a:r>
            <a:r>
              <a:rPr sz="1950" spc="89" baseline="-14957" dirty="0">
                <a:latin typeface="Cambria Math"/>
                <a:cs typeface="Cambria Math"/>
              </a:rPr>
              <a:t>i</a:t>
            </a:r>
            <a:r>
              <a:rPr sz="1950" spc="359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318.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64" y="5522210"/>
            <a:ext cx="4637551" cy="4889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16834" y="0"/>
            <a:ext cx="9664349" cy="739140"/>
            <a:chOff x="2116835" y="0"/>
            <a:chExt cx="7244080" cy="7391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5123" y="68554"/>
              <a:ext cx="7206996" cy="5136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6835" y="0"/>
              <a:ext cx="7243571" cy="7391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61031" y="94488"/>
              <a:ext cx="7105015" cy="411480"/>
            </a:xfrm>
            <a:custGeom>
              <a:avLst/>
              <a:gdLst/>
              <a:ahLst/>
              <a:cxnLst/>
              <a:rect l="l" t="t" r="r" b="b"/>
              <a:pathLst>
                <a:path w="7105015" h="411480">
                  <a:moveTo>
                    <a:pt x="7036308" y="0"/>
                  </a:moveTo>
                  <a:lnTo>
                    <a:pt x="68580" y="0"/>
                  </a:lnTo>
                  <a:lnTo>
                    <a:pt x="41898" y="5393"/>
                  </a:lnTo>
                  <a:lnTo>
                    <a:pt x="20097" y="20097"/>
                  </a:lnTo>
                  <a:lnTo>
                    <a:pt x="5393" y="41898"/>
                  </a:lnTo>
                  <a:lnTo>
                    <a:pt x="0" y="68579"/>
                  </a:lnTo>
                  <a:lnTo>
                    <a:pt x="0" y="342899"/>
                  </a:lnTo>
                  <a:lnTo>
                    <a:pt x="5393" y="369581"/>
                  </a:lnTo>
                  <a:lnTo>
                    <a:pt x="20097" y="391382"/>
                  </a:lnTo>
                  <a:lnTo>
                    <a:pt x="41898" y="406086"/>
                  </a:lnTo>
                  <a:lnTo>
                    <a:pt x="68580" y="411479"/>
                  </a:lnTo>
                  <a:lnTo>
                    <a:pt x="7036308" y="411479"/>
                  </a:lnTo>
                  <a:lnTo>
                    <a:pt x="7062989" y="406086"/>
                  </a:lnTo>
                  <a:lnTo>
                    <a:pt x="7084790" y="391382"/>
                  </a:lnTo>
                  <a:lnTo>
                    <a:pt x="7099494" y="369581"/>
                  </a:lnTo>
                  <a:lnTo>
                    <a:pt x="7104888" y="342899"/>
                  </a:lnTo>
                  <a:lnTo>
                    <a:pt x="7104888" y="68579"/>
                  </a:lnTo>
                  <a:lnTo>
                    <a:pt x="7099494" y="41898"/>
                  </a:lnTo>
                  <a:lnTo>
                    <a:pt x="7084790" y="20097"/>
                  </a:lnTo>
                  <a:lnTo>
                    <a:pt x="7062989" y="5393"/>
                  </a:lnTo>
                  <a:lnTo>
                    <a:pt x="7036308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4193" y="81788"/>
            <a:ext cx="900316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</a:rPr>
              <a:t>REFERENCES</a:t>
            </a:r>
            <a:r>
              <a:rPr sz="2800" spc="-45" dirty="0">
                <a:solidFill>
                  <a:srgbClr val="FFFF00"/>
                </a:solidFill>
              </a:rPr>
              <a:t> </a:t>
            </a:r>
            <a:r>
              <a:rPr sz="2800" spc="-10" dirty="0">
                <a:solidFill>
                  <a:srgbClr val="FFFF00"/>
                </a:solidFill>
              </a:rPr>
              <a:t>FOR</a:t>
            </a:r>
            <a:r>
              <a:rPr sz="2800" spc="-25" dirty="0">
                <a:solidFill>
                  <a:srgbClr val="FFFF00"/>
                </a:solidFill>
              </a:rPr>
              <a:t> </a:t>
            </a:r>
            <a:r>
              <a:rPr sz="2800" spc="-10" dirty="0">
                <a:solidFill>
                  <a:srgbClr val="FFFF00"/>
                </a:solidFill>
              </a:rPr>
              <a:t>FURTHER</a:t>
            </a:r>
            <a:r>
              <a:rPr sz="2800" spc="-15" dirty="0">
                <a:solidFill>
                  <a:srgbClr val="FFFF00"/>
                </a:solidFill>
              </a:rPr>
              <a:t> </a:t>
            </a:r>
            <a:r>
              <a:rPr sz="2800" spc="-5" dirty="0">
                <a:solidFill>
                  <a:srgbClr val="FFFF00"/>
                </a:solidFill>
              </a:rPr>
              <a:t>LEARNING OF</a:t>
            </a:r>
            <a:r>
              <a:rPr sz="2800" spc="-20" dirty="0">
                <a:solidFill>
                  <a:srgbClr val="FFFF00"/>
                </a:solidFill>
              </a:rPr>
              <a:t> </a:t>
            </a:r>
            <a:r>
              <a:rPr sz="2800" spc="-5" dirty="0">
                <a:solidFill>
                  <a:srgbClr val="FFFF00"/>
                </a:solidFill>
              </a:rPr>
              <a:t>THE</a:t>
            </a:r>
            <a:r>
              <a:rPr sz="2800" spc="5" dirty="0">
                <a:solidFill>
                  <a:srgbClr val="FFFF00"/>
                </a:solidFill>
              </a:rPr>
              <a:t> </a:t>
            </a:r>
            <a:r>
              <a:rPr sz="2800" spc="-10" dirty="0">
                <a:solidFill>
                  <a:srgbClr val="FFFF00"/>
                </a:solidFill>
              </a:rPr>
              <a:t>SESSION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0875" y="787908"/>
            <a:ext cx="10964545" cy="41414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15" dirty="0">
                <a:latin typeface="Calibri"/>
                <a:cs typeface="Calibri"/>
              </a:rPr>
              <a:t>Reference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Books: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  <a:buAutoNum type="arabicPeriod"/>
              <a:tabLst>
                <a:tab pos="238125" algn="l"/>
              </a:tabLst>
            </a:pPr>
            <a:r>
              <a:rPr sz="1800" spc="-5" dirty="0">
                <a:latin typeface="Calibri"/>
                <a:cs typeface="Calibri"/>
              </a:rPr>
              <a:t>Chapter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TP1: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William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Feller,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Introduction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Probability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 </a:t>
            </a:r>
            <a:r>
              <a:rPr sz="1800" spc="-5" dirty="0">
                <a:latin typeface="Calibri"/>
                <a:cs typeface="Calibri"/>
              </a:rPr>
              <a:t>Applications: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Volume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Third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Edition,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1968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John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Wiley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Sons,Inc.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38760" algn="l"/>
              </a:tabLst>
            </a:pPr>
            <a:r>
              <a:rPr sz="1800" spc="-10" dirty="0">
                <a:latin typeface="Calibri"/>
                <a:cs typeface="Calibri"/>
              </a:rPr>
              <a:t>Richard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Johnson,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Miller&amp;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Freund’s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statistics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Engineers,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PHI,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Delhi,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Edition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(2011).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Sites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Web </a:t>
            </a:r>
            <a:r>
              <a:rPr sz="1800" b="1" spc="-5" dirty="0">
                <a:latin typeface="Calibri"/>
                <a:cs typeface="Calibri"/>
              </a:rPr>
              <a:t>links:</a:t>
            </a:r>
            <a:endParaRPr sz="1800">
              <a:latin typeface="Calibri"/>
              <a:cs typeface="Calibri"/>
            </a:endParaRPr>
          </a:p>
          <a:p>
            <a:pPr marL="12700" marR="532765">
              <a:lnSpc>
                <a:spcPct val="150000"/>
              </a:lnSpc>
              <a:tabLst>
                <a:tab pos="355600" algn="l"/>
              </a:tabLst>
            </a:pPr>
            <a:r>
              <a:rPr sz="180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1.	</a:t>
            </a:r>
            <a:r>
              <a:rPr sz="1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https://www.statisticshowto.com/probability-and-statistics/correlation-coefficient-formula/ </a:t>
            </a:r>
            <a:r>
              <a:rPr sz="1800" spc="-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2.https://</a:t>
            </a:r>
            <a:r>
              <a:rPr sz="1800" spc="-5" dirty="0">
                <a:latin typeface="Times New Roman"/>
                <a:cs typeface="Times New Roman"/>
                <a:hlinkClick r:id="rId5"/>
              </a:rPr>
              <a:t>www.khanacademy.org/math/statistics-probability/describing-relationships-quantitative-data/regression- </a:t>
            </a:r>
            <a:r>
              <a:rPr sz="1800" dirty="0">
                <a:latin typeface="Times New Roman"/>
                <a:cs typeface="Times New Roman"/>
              </a:rPr>
              <a:t> library/v/introduction-to-residuals-and-least-squares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6"/>
              </a:rPr>
              <a:t>3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4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7"/>
              </a:rPr>
              <a:t>https://nptel.ac.in/courses/105105150/24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77083" y="1830323"/>
            <a:ext cx="9615170" cy="4982210"/>
            <a:chOff x="2577083" y="1830323"/>
            <a:chExt cx="9615170" cy="49822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7083" y="1830323"/>
              <a:ext cx="8022335" cy="29870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7955" y="1900427"/>
              <a:ext cx="6259067" cy="25709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02991" y="1856231"/>
              <a:ext cx="7920355" cy="2885440"/>
            </a:xfrm>
            <a:custGeom>
              <a:avLst/>
              <a:gdLst/>
              <a:ahLst/>
              <a:cxnLst/>
              <a:rect l="l" t="t" r="r" b="b"/>
              <a:pathLst>
                <a:path w="7920355" h="2885440">
                  <a:moveTo>
                    <a:pt x="7439406" y="0"/>
                  </a:moveTo>
                  <a:lnTo>
                    <a:pt x="480821" y="0"/>
                  </a:lnTo>
                  <a:lnTo>
                    <a:pt x="431659" y="2482"/>
                  </a:lnTo>
                  <a:lnTo>
                    <a:pt x="383917" y="9768"/>
                  </a:lnTo>
                  <a:lnTo>
                    <a:pt x="337837" y="21616"/>
                  </a:lnTo>
                  <a:lnTo>
                    <a:pt x="293661" y="37784"/>
                  </a:lnTo>
                  <a:lnTo>
                    <a:pt x="251630" y="58031"/>
                  </a:lnTo>
                  <a:lnTo>
                    <a:pt x="211987" y="82115"/>
                  </a:lnTo>
                  <a:lnTo>
                    <a:pt x="174971" y="109794"/>
                  </a:lnTo>
                  <a:lnTo>
                    <a:pt x="140827" y="140827"/>
                  </a:lnTo>
                  <a:lnTo>
                    <a:pt x="109794" y="174971"/>
                  </a:lnTo>
                  <a:lnTo>
                    <a:pt x="82115" y="211987"/>
                  </a:lnTo>
                  <a:lnTo>
                    <a:pt x="58031" y="251630"/>
                  </a:lnTo>
                  <a:lnTo>
                    <a:pt x="37784" y="293661"/>
                  </a:lnTo>
                  <a:lnTo>
                    <a:pt x="21616" y="337837"/>
                  </a:lnTo>
                  <a:lnTo>
                    <a:pt x="9768" y="383917"/>
                  </a:lnTo>
                  <a:lnTo>
                    <a:pt x="2482" y="431659"/>
                  </a:lnTo>
                  <a:lnTo>
                    <a:pt x="0" y="480821"/>
                  </a:lnTo>
                  <a:lnTo>
                    <a:pt x="0" y="2404110"/>
                  </a:lnTo>
                  <a:lnTo>
                    <a:pt x="2482" y="2453272"/>
                  </a:lnTo>
                  <a:lnTo>
                    <a:pt x="9768" y="2501014"/>
                  </a:lnTo>
                  <a:lnTo>
                    <a:pt x="21616" y="2547094"/>
                  </a:lnTo>
                  <a:lnTo>
                    <a:pt x="37784" y="2591270"/>
                  </a:lnTo>
                  <a:lnTo>
                    <a:pt x="58031" y="2633301"/>
                  </a:lnTo>
                  <a:lnTo>
                    <a:pt x="82115" y="2672944"/>
                  </a:lnTo>
                  <a:lnTo>
                    <a:pt x="109794" y="2709960"/>
                  </a:lnTo>
                  <a:lnTo>
                    <a:pt x="140827" y="2744104"/>
                  </a:lnTo>
                  <a:lnTo>
                    <a:pt x="174971" y="2775137"/>
                  </a:lnTo>
                  <a:lnTo>
                    <a:pt x="211987" y="2802816"/>
                  </a:lnTo>
                  <a:lnTo>
                    <a:pt x="251630" y="2826900"/>
                  </a:lnTo>
                  <a:lnTo>
                    <a:pt x="293661" y="2847147"/>
                  </a:lnTo>
                  <a:lnTo>
                    <a:pt x="337837" y="2863315"/>
                  </a:lnTo>
                  <a:lnTo>
                    <a:pt x="383917" y="2875163"/>
                  </a:lnTo>
                  <a:lnTo>
                    <a:pt x="431659" y="2882449"/>
                  </a:lnTo>
                  <a:lnTo>
                    <a:pt x="480821" y="2884931"/>
                  </a:lnTo>
                  <a:lnTo>
                    <a:pt x="7439406" y="2884931"/>
                  </a:lnTo>
                  <a:lnTo>
                    <a:pt x="7488568" y="2882449"/>
                  </a:lnTo>
                  <a:lnTo>
                    <a:pt x="7536310" y="2875163"/>
                  </a:lnTo>
                  <a:lnTo>
                    <a:pt x="7582390" y="2863315"/>
                  </a:lnTo>
                  <a:lnTo>
                    <a:pt x="7626566" y="2847147"/>
                  </a:lnTo>
                  <a:lnTo>
                    <a:pt x="7668597" y="2826900"/>
                  </a:lnTo>
                  <a:lnTo>
                    <a:pt x="7708240" y="2802816"/>
                  </a:lnTo>
                  <a:lnTo>
                    <a:pt x="7745256" y="2775137"/>
                  </a:lnTo>
                  <a:lnTo>
                    <a:pt x="7779400" y="2744104"/>
                  </a:lnTo>
                  <a:lnTo>
                    <a:pt x="7810433" y="2709960"/>
                  </a:lnTo>
                  <a:lnTo>
                    <a:pt x="7838112" y="2672944"/>
                  </a:lnTo>
                  <a:lnTo>
                    <a:pt x="7862196" y="2633301"/>
                  </a:lnTo>
                  <a:lnTo>
                    <a:pt x="7882443" y="2591270"/>
                  </a:lnTo>
                  <a:lnTo>
                    <a:pt x="7898611" y="2547094"/>
                  </a:lnTo>
                  <a:lnTo>
                    <a:pt x="7910459" y="2501014"/>
                  </a:lnTo>
                  <a:lnTo>
                    <a:pt x="7917745" y="2453272"/>
                  </a:lnTo>
                  <a:lnTo>
                    <a:pt x="7920228" y="2404110"/>
                  </a:lnTo>
                  <a:lnTo>
                    <a:pt x="7920228" y="480821"/>
                  </a:lnTo>
                  <a:lnTo>
                    <a:pt x="7917745" y="431659"/>
                  </a:lnTo>
                  <a:lnTo>
                    <a:pt x="7910459" y="383917"/>
                  </a:lnTo>
                  <a:lnTo>
                    <a:pt x="7898611" y="337837"/>
                  </a:lnTo>
                  <a:lnTo>
                    <a:pt x="7882443" y="293661"/>
                  </a:lnTo>
                  <a:lnTo>
                    <a:pt x="7862196" y="251630"/>
                  </a:lnTo>
                  <a:lnTo>
                    <a:pt x="7838112" y="211987"/>
                  </a:lnTo>
                  <a:lnTo>
                    <a:pt x="7810433" y="174971"/>
                  </a:lnTo>
                  <a:lnTo>
                    <a:pt x="7779400" y="140827"/>
                  </a:lnTo>
                  <a:lnTo>
                    <a:pt x="7745256" y="109794"/>
                  </a:lnTo>
                  <a:lnTo>
                    <a:pt x="7708240" y="82115"/>
                  </a:lnTo>
                  <a:lnTo>
                    <a:pt x="7668597" y="58031"/>
                  </a:lnTo>
                  <a:lnTo>
                    <a:pt x="7626566" y="37784"/>
                  </a:lnTo>
                  <a:lnTo>
                    <a:pt x="7582390" y="21616"/>
                  </a:lnTo>
                  <a:lnTo>
                    <a:pt x="7536310" y="9768"/>
                  </a:lnTo>
                  <a:lnTo>
                    <a:pt x="7488568" y="2482"/>
                  </a:lnTo>
                  <a:lnTo>
                    <a:pt x="743940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21357" y="1971359"/>
            <a:ext cx="311284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ahoma"/>
                <a:cs typeface="Tahoma"/>
              </a:rPr>
              <a:t>TH</a:t>
            </a:r>
            <a:r>
              <a:rPr b="1" spc="-15" dirty="0">
                <a:latin typeface="Tahoma"/>
                <a:cs typeface="Tahoma"/>
              </a:rPr>
              <a:t>A</a:t>
            </a:r>
            <a:r>
              <a:rPr b="1" spc="-25" dirty="0">
                <a:latin typeface="Tahoma"/>
                <a:cs typeface="Tahoma"/>
              </a:rPr>
              <a:t>NK</a:t>
            </a:r>
            <a:r>
              <a:rPr b="1" spc="-190" dirty="0">
                <a:latin typeface="Tahoma"/>
                <a:cs typeface="Tahoma"/>
              </a:rPr>
              <a:t> </a:t>
            </a:r>
            <a:r>
              <a:rPr b="1" spc="-15" dirty="0">
                <a:latin typeface="Tahoma"/>
                <a:cs typeface="Tahoma"/>
              </a:rPr>
              <a:t>YOU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54933" y="3811270"/>
            <a:ext cx="5817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r>
              <a:rPr sz="24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78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400" b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PSQ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2400" b="1" spc="-70" dirty="0" smtClean="0">
                <a:solidFill>
                  <a:srgbClr val="FFFFFF"/>
                </a:solidFill>
                <a:latin typeface="Tahoma"/>
                <a:cs typeface="Tahoma"/>
              </a:rPr>
              <a:t>EVEN</a:t>
            </a:r>
            <a:r>
              <a:rPr lang="en-IN" sz="2400" b="1" spc="-7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EST</a:t>
            </a:r>
            <a:r>
              <a:rPr sz="2400" b="1" spc="-1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95" dirty="0">
                <a:solidFill>
                  <a:srgbClr val="FFFFFF"/>
                </a:solidFill>
                <a:latin typeface="Tahoma"/>
                <a:cs typeface="Tahoma"/>
              </a:rPr>
              <a:t>20</a:t>
            </a:r>
            <a:r>
              <a:rPr sz="2400" b="1" spc="-10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lang="en-IN" sz="2400" b="1" spc="-1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2400" b="1" spc="35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400" b="1" spc="-12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lang="en-IN" sz="2400" b="1" spc="-12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3832" y="2560320"/>
            <a:ext cx="3236975" cy="108356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72972" y="4042074"/>
            <a:ext cx="8006080" cy="2708275"/>
            <a:chOff x="4186428" y="4104130"/>
            <a:chExt cx="8006080" cy="2708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6428" y="4223029"/>
              <a:ext cx="3973068" cy="4922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3044" y="4143743"/>
              <a:ext cx="3259836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12336" y="4248912"/>
              <a:ext cx="3870960" cy="390525"/>
            </a:xfrm>
            <a:custGeom>
              <a:avLst/>
              <a:gdLst/>
              <a:ahLst/>
              <a:cxnLst/>
              <a:rect l="l" t="t" r="r" b="b"/>
              <a:pathLst>
                <a:path w="3870959" h="390525">
                  <a:moveTo>
                    <a:pt x="3805936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325119"/>
                  </a:lnTo>
                  <a:lnTo>
                    <a:pt x="5105" y="350442"/>
                  </a:lnTo>
                  <a:lnTo>
                    <a:pt x="19034" y="371109"/>
                  </a:lnTo>
                  <a:lnTo>
                    <a:pt x="39701" y="385038"/>
                  </a:lnTo>
                  <a:lnTo>
                    <a:pt x="65024" y="390144"/>
                  </a:lnTo>
                  <a:lnTo>
                    <a:pt x="3805936" y="390144"/>
                  </a:lnTo>
                  <a:lnTo>
                    <a:pt x="3831258" y="385038"/>
                  </a:lnTo>
                  <a:lnTo>
                    <a:pt x="3851925" y="371109"/>
                  </a:lnTo>
                  <a:lnTo>
                    <a:pt x="3865854" y="350442"/>
                  </a:lnTo>
                  <a:lnTo>
                    <a:pt x="3870960" y="325119"/>
                  </a:lnTo>
                  <a:lnTo>
                    <a:pt x="3870960" y="65024"/>
                  </a:lnTo>
                  <a:lnTo>
                    <a:pt x="3865854" y="39701"/>
                  </a:lnTo>
                  <a:lnTo>
                    <a:pt x="3851925" y="19034"/>
                  </a:lnTo>
                  <a:lnTo>
                    <a:pt x="3831258" y="5105"/>
                  </a:lnTo>
                  <a:lnTo>
                    <a:pt x="380593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684276"/>
            <a:ext cx="10732008" cy="7970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14400" y="684276"/>
            <a:ext cx="10732135" cy="797560"/>
          </a:xfrm>
          <a:prstGeom prst="rect">
            <a:avLst/>
          </a:prstGeom>
          <a:ln w="9525">
            <a:solidFill>
              <a:srgbClr val="DEEBF7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19"/>
              </a:spcBef>
            </a:pPr>
            <a:r>
              <a:rPr sz="1600" spc="-55" dirty="0">
                <a:latin typeface="Lucida Sans Unicode"/>
                <a:cs typeface="Lucida Sans Unicode"/>
              </a:rPr>
              <a:t>To</a:t>
            </a:r>
            <a:r>
              <a:rPr sz="1600" spc="-75" dirty="0">
                <a:latin typeface="Lucida Sans Unicode"/>
                <a:cs typeface="Lucida Sans Unicode"/>
              </a:rPr>
              <a:t> </a:t>
            </a:r>
            <a:r>
              <a:rPr sz="1600" spc="5" dirty="0">
                <a:latin typeface="Lucida Sans Unicode"/>
                <a:cs typeface="Lucida Sans Unicode"/>
              </a:rPr>
              <a:t>familiarize</a:t>
            </a:r>
            <a:r>
              <a:rPr sz="1600" spc="-110" dirty="0">
                <a:latin typeface="Lucida Sans Unicode"/>
                <a:cs typeface="Lucida Sans Unicode"/>
              </a:rPr>
              <a:t> </a:t>
            </a:r>
            <a:r>
              <a:rPr sz="1600" spc="25" dirty="0">
                <a:latin typeface="Lucida Sans Unicode"/>
                <a:cs typeface="Lucida Sans Unicode"/>
              </a:rPr>
              <a:t>students</a:t>
            </a:r>
            <a:r>
              <a:rPr sz="1600" spc="-25" dirty="0">
                <a:latin typeface="Lucida Sans Unicode"/>
                <a:cs typeface="Lucida Sans Unicode"/>
              </a:rPr>
              <a:t> </a:t>
            </a:r>
            <a:r>
              <a:rPr sz="1600" spc="5" dirty="0">
                <a:latin typeface="Lucida Sans Unicode"/>
                <a:cs typeface="Lucida Sans Unicode"/>
              </a:rPr>
              <a:t>with</a:t>
            </a:r>
            <a:r>
              <a:rPr sz="1600" spc="-65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the</a:t>
            </a:r>
            <a:r>
              <a:rPr sz="1600" spc="-110" dirty="0">
                <a:latin typeface="Lucida Sans Unicode"/>
                <a:cs typeface="Lucida Sans Unicode"/>
              </a:rPr>
              <a:t> </a:t>
            </a:r>
            <a:r>
              <a:rPr sz="1600" spc="70" dirty="0">
                <a:latin typeface="Lucida Sans Unicode"/>
                <a:cs typeface="Lucida Sans Unicode"/>
              </a:rPr>
              <a:t>concept</a:t>
            </a:r>
            <a:r>
              <a:rPr sz="1600" spc="-55" dirty="0">
                <a:latin typeface="Lucida Sans Unicode"/>
                <a:cs typeface="Lucida Sans Unicode"/>
              </a:rPr>
              <a:t> </a:t>
            </a:r>
            <a:r>
              <a:rPr sz="1600" spc="-15" dirty="0">
                <a:latin typeface="Lucida Sans Unicode"/>
                <a:cs typeface="Lucida Sans Unicode"/>
              </a:rPr>
              <a:t>of</a:t>
            </a:r>
            <a:r>
              <a:rPr sz="1600" spc="-75" dirty="0">
                <a:latin typeface="Lucida Sans Unicode"/>
                <a:cs typeface="Lucida Sans Unicode"/>
              </a:rPr>
              <a:t> </a:t>
            </a:r>
            <a:r>
              <a:rPr sz="1600" spc="15" dirty="0">
                <a:latin typeface="Lucida Sans Unicode"/>
                <a:cs typeface="Lucida Sans Unicode"/>
              </a:rPr>
              <a:t>regression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45" dirty="0">
                <a:latin typeface="Lucida Sans Unicode"/>
                <a:cs typeface="Lucida Sans Unicode"/>
              </a:rPr>
              <a:t>analysis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16323" y="1702295"/>
            <a:ext cx="4006850" cy="742315"/>
            <a:chOff x="4116323" y="1702295"/>
            <a:chExt cx="4006850" cy="74231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4611" y="1781581"/>
              <a:ext cx="3973067" cy="49222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6323" y="1702295"/>
              <a:ext cx="4006596" cy="742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60519" y="1807464"/>
              <a:ext cx="3870960" cy="390525"/>
            </a:xfrm>
            <a:custGeom>
              <a:avLst/>
              <a:gdLst/>
              <a:ahLst/>
              <a:cxnLst/>
              <a:rect l="l" t="t" r="r" b="b"/>
              <a:pathLst>
                <a:path w="3870959" h="390525">
                  <a:moveTo>
                    <a:pt x="3805935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325120"/>
                  </a:lnTo>
                  <a:lnTo>
                    <a:pt x="5105" y="350442"/>
                  </a:lnTo>
                  <a:lnTo>
                    <a:pt x="19034" y="371109"/>
                  </a:lnTo>
                  <a:lnTo>
                    <a:pt x="39701" y="385038"/>
                  </a:lnTo>
                  <a:lnTo>
                    <a:pt x="65024" y="390144"/>
                  </a:lnTo>
                  <a:lnTo>
                    <a:pt x="3805935" y="390144"/>
                  </a:lnTo>
                  <a:lnTo>
                    <a:pt x="3831258" y="385038"/>
                  </a:lnTo>
                  <a:lnTo>
                    <a:pt x="3851925" y="371109"/>
                  </a:lnTo>
                  <a:lnTo>
                    <a:pt x="3865854" y="350442"/>
                  </a:lnTo>
                  <a:lnTo>
                    <a:pt x="3870959" y="325120"/>
                  </a:lnTo>
                  <a:lnTo>
                    <a:pt x="3870959" y="65024"/>
                  </a:lnTo>
                  <a:lnTo>
                    <a:pt x="3865854" y="39701"/>
                  </a:lnTo>
                  <a:lnTo>
                    <a:pt x="3851925" y="19034"/>
                  </a:lnTo>
                  <a:lnTo>
                    <a:pt x="3831258" y="5105"/>
                  </a:lnTo>
                  <a:lnTo>
                    <a:pt x="3805935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313935" y="1787397"/>
            <a:ext cx="356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INSTRUCTIONAL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06879" y="2380488"/>
            <a:ext cx="8929370" cy="1493520"/>
            <a:chOff x="1706879" y="2380488"/>
            <a:chExt cx="8929370" cy="149352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2787" y="2380488"/>
              <a:ext cx="8903208" cy="14356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879" y="2549652"/>
              <a:ext cx="6548628" cy="132435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2599" y="2438400"/>
              <a:ext cx="8791956" cy="132435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752600" y="2438400"/>
            <a:ext cx="8792210" cy="1324610"/>
          </a:xfrm>
          <a:prstGeom prst="rect">
            <a:avLst/>
          </a:prstGeom>
          <a:ln w="9525">
            <a:solidFill>
              <a:srgbClr val="DEEBF7"/>
            </a:solidFill>
          </a:ln>
        </p:spPr>
        <p:txBody>
          <a:bodyPr vert="horz" wrap="square" lIns="0" tIns="2089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45"/>
              </a:spcBef>
            </a:pPr>
            <a:r>
              <a:rPr sz="1600" spc="-45" dirty="0">
                <a:latin typeface="Lucida Sans Unicode"/>
                <a:cs typeface="Lucida Sans Unicode"/>
              </a:rPr>
              <a:t>This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85" dirty="0">
                <a:latin typeface="Lucida Sans Unicode"/>
                <a:cs typeface="Lucida Sans Unicode"/>
              </a:rPr>
              <a:t>S</a:t>
            </a:r>
            <a:r>
              <a:rPr sz="1600" spc="75" dirty="0">
                <a:latin typeface="Lucida Sans Unicode"/>
                <a:cs typeface="Lucida Sans Unicode"/>
              </a:rPr>
              <a:t>e</a:t>
            </a:r>
            <a:r>
              <a:rPr sz="1600" spc="10" dirty="0">
                <a:latin typeface="Lucida Sans Unicode"/>
                <a:cs typeface="Lucida Sans Unicode"/>
              </a:rPr>
              <a:t>ss</a:t>
            </a:r>
            <a:r>
              <a:rPr sz="1600" spc="-5" dirty="0">
                <a:latin typeface="Lucida Sans Unicode"/>
                <a:cs typeface="Lucida Sans Unicode"/>
              </a:rPr>
              <a:t>ion</a:t>
            </a:r>
            <a:r>
              <a:rPr sz="1600" spc="-65" dirty="0">
                <a:latin typeface="Lucida Sans Unicode"/>
                <a:cs typeface="Lucida Sans Unicode"/>
              </a:rPr>
              <a:t> </a:t>
            </a:r>
            <a:r>
              <a:rPr sz="1600" spc="-30" dirty="0">
                <a:latin typeface="Lucida Sans Unicode"/>
                <a:cs typeface="Lucida Sans Unicode"/>
              </a:rPr>
              <a:t>is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design</a:t>
            </a:r>
            <a:r>
              <a:rPr sz="1600" spc="85" dirty="0">
                <a:latin typeface="Lucida Sans Unicode"/>
                <a:cs typeface="Lucida Sans Unicode"/>
              </a:rPr>
              <a:t>ed</a:t>
            </a:r>
            <a:r>
              <a:rPr sz="1600" spc="-55" dirty="0">
                <a:latin typeface="Lucida Sans Unicode"/>
                <a:cs typeface="Lucida Sans Unicode"/>
              </a:rPr>
              <a:t> </a:t>
            </a:r>
            <a:r>
              <a:rPr sz="1600" spc="-50" dirty="0">
                <a:latin typeface="Lucida Sans Unicode"/>
                <a:cs typeface="Lucida Sans Unicode"/>
              </a:rPr>
              <a:t>to:</a:t>
            </a:r>
            <a:endParaRPr sz="1600">
              <a:latin typeface="Lucida Sans Unicode"/>
              <a:cs typeface="Lucida Sans Unicode"/>
            </a:endParaRPr>
          </a:p>
          <a:p>
            <a:pPr marL="434340" indent="-3435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Demonstrate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Linear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regression</a:t>
            </a:r>
            <a:endParaRPr sz="1600">
              <a:latin typeface="Arial MT"/>
              <a:cs typeface="Arial MT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Describe Linear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linear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regression</a:t>
            </a:r>
            <a:r>
              <a:rPr sz="1600" dirty="0">
                <a:latin typeface="Arial MT"/>
                <a:cs typeface="Arial MT"/>
              </a:rPr>
              <a:t> 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life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applications</a:t>
            </a:r>
            <a:endParaRPr sz="1600">
              <a:latin typeface="Arial MT"/>
              <a:cs typeface="Arial MT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600" dirty="0">
                <a:latin typeface="Arial MT"/>
                <a:cs typeface="Arial MT"/>
              </a:rPr>
              <a:t>List</a:t>
            </a:r>
            <a:r>
              <a:rPr sz="1600" spc="-5" dirty="0">
                <a:latin typeface="Arial MT"/>
                <a:cs typeface="Arial MT"/>
              </a:rPr>
              <a:t> out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two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regression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0123" y="706845"/>
            <a:ext cx="737235" cy="735330"/>
            <a:chOff x="100123" y="706845"/>
            <a:chExt cx="737235" cy="735330"/>
          </a:xfrm>
        </p:grpSpPr>
        <p:sp>
          <p:nvSpPr>
            <p:cNvPr id="24" name="object 24"/>
            <p:cNvSpPr/>
            <p:nvPr/>
          </p:nvSpPr>
          <p:spPr>
            <a:xfrm>
              <a:off x="100114" y="753820"/>
              <a:ext cx="689610" cy="688340"/>
            </a:xfrm>
            <a:custGeom>
              <a:avLst/>
              <a:gdLst/>
              <a:ahLst/>
              <a:cxnLst/>
              <a:rect l="l" t="t" r="r" b="b"/>
              <a:pathLst>
                <a:path w="689610" h="688340">
                  <a:moveTo>
                    <a:pt x="566483" y="343979"/>
                  </a:moveTo>
                  <a:lnTo>
                    <a:pt x="561962" y="299491"/>
                  </a:lnTo>
                  <a:lnTo>
                    <a:pt x="548436" y="256438"/>
                  </a:lnTo>
                  <a:lnTo>
                    <a:pt x="525881" y="216230"/>
                  </a:lnTo>
                  <a:lnTo>
                    <a:pt x="512343" y="229743"/>
                  </a:lnTo>
                  <a:lnTo>
                    <a:pt x="534136" y="271145"/>
                  </a:lnTo>
                  <a:lnTo>
                    <a:pt x="545592" y="314985"/>
                  </a:lnTo>
                  <a:lnTo>
                    <a:pt x="547027" y="359549"/>
                  </a:lnTo>
                  <a:lnTo>
                    <a:pt x="538772" y="403161"/>
                  </a:lnTo>
                  <a:lnTo>
                    <a:pt x="521131" y="444131"/>
                  </a:lnTo>
                  <a:lnTo>
                    <a:pt x="494436" y="480758"/>
                  </a:lnTo>
                  <a:lnTo>
                    <a:pt x="459016" y="511365"/>
                  </a:lnTo>
                  <a:lnTo>
                    <a:pt x="417537" y="533133"/>
                  </a:lnTo>
                  <a:lnTo>
                    <a:pt x="373646" y="544576"/>
                  </a:lnTo>
                  <a:lnTo>
                    <a:pt x="329006" y="546011"/>
                  </a:lnTo>
                  <a:lnTo>
                    <a:pt x="285318" y="537756"/>
                  </a:lnTo>
                  <a:lnTo>
                    <a:pt x="244297" y="520153"/>
                  </a:lnTo>
                  <a:lnTo>
                    <a:pt x="207606" y="493496"/>
                  </a:lnTo>
                  <a:lnTo>
                    <a:pt x="176949" y="458127"/>
                  </a:lnTo>
                  <a:lnTo>
                    <a:pt x="155155" y="416712"/>
                  </a:lnTo>
                  <a:lnTo>
                    <a:pt x="143700" y="372884"/>
                  </a:lnTo>
                  <a:lnTo>
                    <a:pt x="142265" y="328307"/>
                  </a:lnTo>
                  <a:lnTo>
                    <a:pt x="150520" y="284695"/>
                  </a:lnTo>
                  <a:lnTo>
                    <a:pt x="168160" y="243725"/>
                  </a:lnTo>
                  <a:lnTo>
                    <a:pt x="194856" y="207098"/>
                  </a:lnTo>
                  <a:lnTo>
                    <a:pt x="230289" y="176491"/>
                  </a:lnTo>
                  <a:lnTo>
                    <a:pt x="273939" y="153936"/>
                  </a:lnTo>
                  <a:lnTo>
                    <a:pt x="320725" y="142659"/>
                  </a:lnTo>
                  <a:lnTo>
                    <a:pt x="368566" y="142659"/>
                  </a:lnTo>
                  <a:lnTo>
                    <a:pt x="415353" y="153936"/>
                  </a:lnTo>
                  <a:lnTo>
                    <a:pt x="459016" y="176491"/>
                  </a:lnTo>
                  <a:lnTo>
                    <a:pt x="472541" y="162966"/>
                  </a:lnTo>
                  <a:lnTo>
                    <a:pt x="433400" y="140906"/>
                  </a:lnTo>
                  <a:lnTo>
                    <a:pt x="391922" y="127469"/>
                  </a:lnTo>
                  <a:lnTo>
                    <a:pt x="349338" y="122453"/>
                  </a:lnTo>
                  <a:lnTo>
                    <a:pt x="306882" y="125653"/>
                  </a:lnTo>
                  <a:lnTo>
                    <a:pt x="265811" y="136842"/>
                  </a:lnTo>
                  <a:lnTo>
                    <a:pt x="227368" y="155816"/>
                  </a:lnTo>
                  <a:lnTo>
                    <a:pt x="192786" y="182346"/>
                  </a:lnTo>
                  <a:lnTo>
                    <a:pt x="163322" y="216230"/>
                  </a:lnTo>
                  <a:lnTo>
                    <a:pt x="141224" y="255308"/>
                  </a:lnTo>
                  <a:lnTo>
                    <a:pt x="127762" y="296722"/>
                  </a:lnTo>
                  <a:lnTo>
                    <a:pt x="122745" y="339255"/>
                  </a:lnTo>
                  <a:lnTo>
                    <a:pt x="125945" y="381635"/>
                  </a:lnTo>
                  <a:lnTo>
                    <a:pt x="137160" y="422643"/>
                  </a:lnTo>
                  <a:lnTo>
                    <a:pt x="156146" y="461035"/>
                  </a:lnTo>
                  <a:lnTo>
                    <a:pt x="182727" y="495554"/>
                  </a:lnTo>
                  <a:lnTo>
                    <a:pt x="216662" y="524979"/>
                  </a:lnTo>
                  <a:lnTo>
                    <a:pt x="255790" y="547052"/>
                  </a:lnTo>
                  <a:lnTo>
                    <a:pt x="297268" y="560489"/>
                  </a:lnTo>
                  <a:lnTo>
                    <a:pt x="339864" y="565492"/>
                  </a:lnTo>
                  <a:lnTo>
                    <a:pt x="382308" y="562305"/>
                  </a:lnTo>
                  <a:lnTo>
                    <a:pt x="423379" y="551116"/>
                  </a:lnTo>
                  <a:lnTo>
                    <a:pt x="461835" y="532142"/>
                  </a:lnTo>
                  <a:lnTo>
                    <a:pt x="496404" y="505612"/>
                  </a:lnTo>
                  <a:lnTo>
                    <a:pt x="525881" y="471728"/>
                  </a:lnTo>
                  <a:lnTo>
                    <a:pt x="548436" y="431520"/>
                  </a:lnTo>
                  <a:lnTo>
                    <a:pt x="561962" y="388467"/>
                  </a:lnTo>
                  <a:lnTo>
                    <a:pt x="566483" y="343979"/>
                  </a:lnTo>
                  <a:close/>
                </a:path>
                <a:path w="689610" h="688340">
                  <a:moveTo>
                    <a:pt x="689051" y="344030"/>
                  </a:moveTo>
                  <a:lnTo>
                    <a:pt x="686066" y="298881"/>
                  </a:lnTo>
                  <a:lnTo>
                    <a:pt x="677125" y="254330"/>
                  </a:lnTo>
                  <a:lnTo>
                    <a:pt x="662241" y="211010"/>
                  </a:lnTo>
                  <a:lnTo>
                    <a:pt x="641388" y="169494"/>
                  </a:lnTo>
                  <a:lnTo>
                    <a:pt x="619264" y="169494"/>
                  </a:lnTo>
                  <a:lnTo>
                    <a:pt x="642124" y="211937"/>
                  </a:lnTo>
                  <a:lnTo>
                    <a:pt x="658139" y="256133"/>
                  </a:lnTo>
                  <a:lnTo>
                    <a:pt x="667448" y="301396"/>
                  </a:lnTo>
                  <a:lnTo>
                    <a:pt x="670217" y="347014"/>
                  </a:lnTo>
                  <a:lnTo>
                    <a:pt x="666597" y="392328"/>
                  </a:lnTo>
                  <a:lnTo>
                    <a:pt x="656742" y="436613"/>
                  </a:lnTo>
                  <a:lnTo>
                    <a:pt x="640803" y="479183"/>
                  </a:lnTo>
                  <a:lnTo>
                    <a:pt x="618934" y="519353"/>
                  </a:lnTo>
                  <a:lnTo>
                    <a:pt x="591299" y="556412"/>
                  </a:lnTo>
                  <a:lnTo>
                    <a:pt x="558050" y="589673"/>
                  </a:lnTo>
                  <a:lnTo>
                    <a:pt x="519341" y="618451"/>
                  </a:lnTo>
                  <a:lnTo>
                    <a:pt x="476846" y="641273"/>
                  </a:lnTo>
                  <a:lnTo>
                    <a:pt x="432574" y="657263"/>
                  </a:lnTo>
                  <a:lnTo>
                    <a:pt x="387248" y="666559"/>
                  </a:lnTo>
                  <a:lnTo>
                    <a:pt x="341553" y="669315"/>
                  </a:lnTo>
                  <a:lnTo>
                    <a:pt x="296176" y="665695"/>
                  </a:lnTo>
                  <a:lnTo>
                    <a:pt x="251828" y="655853"/>
                  </a:lnTo>
                  <a:lnTo>
                    <a:pt x="209181" y="639940"/>
                  </a:lnTo>
                  <a:lnTo>
                    <a:pt x="168960" y="618121"/>
                  </a:lnTo>
                  <a:lnTo>
                    <a:pt x="131838" y="590524"/>
                  </a:lnTo>
                  <a:lnTo>
                    <a:pt x="98526" y="557326"/>
                  </a:lnTo>
                  <a:lnTo>
                    <a:pt x="69710" y="518680"/>
                  </a:lnTo>
                  <a:lnTo>
                    <a:pt x="46850" y="476237"/>
                  </a:lnTo>
                  <a:lnTo>
                    <a:pt x="30848" y="432041"/>
                  </a:lnTo>
                  <a:lnTo>
                    <a:pt x="21539" y="386791"/>
                  </a:lnTo>
                  <a:lnTo>
                    <a:pt x="18770" y="341160"/>
                  </a:lnTo>
                  <a:lnTo>
                    <a:pt x="22390" y="295846"/>
                  </a:lnTo>
                  <a:lnTo>
                    <a:pt x="32245" y="251561"/>
                  </a:lnTo>
                  <a:lnTo>
                    <a:pt x="48183" y="208991"/>
                  </a:lnTo>
                  <a:lnTo>
                    <a:pt x="70040" y="168821"/>
                  </a:lnTo>
                  <a:lnTo>
                    <a:pt x="97675" y="131762"/>
                  </a:lnTo>
                  <a:lnTo>
                    <a:pt x="130924" y="98501"/>
                  </a:lnTo>
                  <a:lnTo>
                    <a:pt x="169633" y="69723"/>
                  </a:lnTo>
                  <a:lnTo>
                    <a:pt x="210921" y="47485"/>
                  </a:lnTo>
                  <a:lnTo>
                    <a:pt x="254279" y="31584"/>
                  </a:lnTo>
                  <a:lnTo>
                    <a:pt x="299034" y="22059"/>
                  </a:lnTo>
                  <a:lnTo>
                    <a:pt x="344487" y="18872"/>
                  </a:lnTo>
                  <a:lnTo>
                    <a:pt x="389940" y="22059"/>
                  </a:lnTo>
                  <a:lnTo>
                    <a:pt x="434695" y="31584"/>
                  </a:lnTo>
                  <a:lnTo>
                    <a:pt x="478066" y="47485"/>
                  </a:lnTo>
                  <a:lnTo>
                    <a:pt x="519341" y="69723"/>
                  </a:lnTo>
                  <a:lnTo>
                    <a:pt x="519341" y="47637"/>
                  </a:lnTo>
                  <a:lnTo>
                    <a:pt x="477469" y="26657"/>
                  </a:lnTo>
                  <a:lnTo>
                    <a:pt x="434187" y="11823"/>
                  </a:lnTo>
                  <a:lnTo>
                    <a:pt x="390055" y="2984"/>
                  </a:lnTo>
                  <a:lnTo>
                    <a:pt x="345655" y="0"/>
                  </a:lnTo>
                  <a:lnTo>
                    <a:pt x="301523" y="2730"/>
                  </a:lnTo>
                  <a:lnTo>
                    <a:pt x="258241" y="11023"/>
                  </a:lnTo>
                  <a:lnTo>
                    <a:pt x="216369" y="24739"/>
                  </a:lnTo>
                  <a:lnTo>
                    <a:pt x="176453" y="43726"/>
                  </a:lnTo>
                  <a:lnTo>
                    <a:pt x="139065" y="67843"/>
                  </a:lnTo>
                  <a:lnTo>
                    <a:pt x="104775" y="96939"/>
                  </a:lnTo>
                  <a:lnTo>
                    <a:pt x="74129" y="130873"/>
                  </a:lnTo>
                  <a:lnTo>
                    <a:pt x="47701" y="169494"/>
                  </a:lnTo>
                  <a:lnTo>
                    <a:pt x="26695" y="211315"/>
                  </a:lnTo>
                  <a:lnTo>
                    <a:pt x="11836" y="254520"/>
                  </a:lnTo>
                  <a:lnTo>
                    <a:pt x="2984" y="298577"/>
                  </a:lnTo>
                  <a:lnTo>
                    <a:pt x="0" y="342925"/>
                  </a:lnTo>
                  <a:lnTo>
                    <a:pt x="2730" y="386981"/>
                  </a:lnTo>
                  <a:lnTo>
                    <a:pt x="11036" y="430199"/>
                  </a:lnTo>
                  <a:lnTo>
                    <a:pt x="24777" y="472020"/>
                  </a:lnTo>
                  <a:lnTo>
                    <a:pt x="43789" y="511873"/>
                  </a:lnTo>
                  <a:lnTo>
                    <a:pt x="67932" y="549198"/>
                  </a:lnTo>
                  <a:lnTo>
                    <a:pt x="97066" y="583438"/>
                  </a:lnTo>
                  <a:lnTo>
                    <a:pt x="131051" y="614045"/>
                  </a:lnTo>
                  <a:lnTo>
                    <a:pt x="169735" y="640435"/>
                  </a:lnTo>
                  <a:lnTo>
                    <a:pt x="211620" y="661403"/>
                  </a:lnTo>
                  <a:lnTo>
                    <a:pt x="254889" y="676236"/>
                  </a:lnTo>
                  <a:lnTo>
                    <a:pt x="299021" y="685076"/>
                  </a:lnTo>
                  <a:lnTo>
                    <a:pt x="343420" y="688060"/>
                  </a:lnTo>
                  <a:lnTo>
                    <a:pt x="387553" y="685330"/>
                  </a:lnTo>
                  <a:lnTo>
                    <a:pt x="430834" y="677037"/>
                  </a:lnTo>
                  <a:lnTo>
                    <a:pt x="472719" y="663321"/>
                  </a:lnTo>
                  <a:lnTo>
                    <a:pt x="512635" y="644334"/>
                  </a:lnTo>
                  <a:lnTo>
                    <a:pt x="550011" y="620229"/>
                  </a:lnTo>
                  <a:lnTo>
                    <a:pt x="584314" y="591134"/>
                  </a:lnTo>
                  <a:lnTo>
                    <a:pt x="614959" y="557199"/>
                  </a:lnTo>
                  <a:lnTo>
                    <a:pt x="641388" y="518566"/>
                  </a:lnTo>
                  <a:lnTo>
                    <a:pt x="662241" y="477062"/>
                  </a:lnTo>
                  <a:lnTo>
                    <a:pt x="677125" y="433730"/>
                  </a:lnTo>
                  <a:lnTo>
                    <a:pt x="686066" y="389191"/>
                  </a:lnTo>
                  <a:lnTo>
                    <a:pt x="689051" y="344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5875" y="998583"/>
              <a:ext cx="198176" cy="19790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34554" y="706845"/>
              <a:ext cx="402590" cy="401320"/>
            </a:xfrm>
            <a:custGeom>
              <a:avLst/>
              <a:gdLst/>
              <a:ahLst/>
              <a:cxnLst/>
              <a:rect l="l" t="t" r="r" b="b"/>
              <a:pathLst>
                <a:path w="402590" h="401319">
                  <a:moveTo>
                    <a:pt x="312665" y="0"/>
                  </a:moveTo>
                  <a:lnTo>
                    <a:pt x="304958" y="0"/>
                  </a:lnTo>
                  <a:lnTo>
                    <a:pt x="302562" y="941"/>
                  </a:lnTo>
                  <a:lnTo>
                    <a:pt x="300795" y="2745"/>
                  </a:lnTo>
                  <a:lnTo>
                    <a:pt x="214185" y="89208"/>
                  </a:lnTo>
                  <a:lnTo>
                    <a:pt x="213196" y="91601"/>
                  </a:lnTo>
                  <a:lnTo>
                    <a:pt x="213188" y="174918"/>
                  </a:lnTo>
                  <a:lnTo>
                    <a:pt x="3849" y="383943"/>
                  </a:lnTo>
                  <a:lnTo>
                    <a:pt x="102" y="387559"/>
                  </a:lnTo>
                  <a:lnTo>
                    <a:pt x="0" y="393512"/>
                  </a:lnTo>
                  <a:lnTo>
                    <a:pt x="7235" y="400995"/>
                  </a:lnTo>
                  <a:lnTo>
                    <a:pt x="13205" y="401097"/>
                  </a:lnTo>
                  <a:lnTo>
                    <a:pt x="17180" y="397254"/>
                  </a:lnTo>
                  <a:lnTo>
                    <a:pt x="226519" y="188230"/>
                  </a:lnTo>
                  <a:lnTo>
                    <a:pt x="309962" y="188222"/>
                  </a:lnTo>
                  <a:lnTo>
                    <a:pt x="312358" y="187233"/>
                  </a:lnTo>
                  <a:lnTo>
                    <a:pt x="330208" y="169404"/>
                  </a:lnTo>
                  <a:lnTo>
                    <a:pt x="245373" y="169404"/>
                  </a:lnTo>
                  <a:lnTo>
                    <a:pt x="258704" y="156093"/>
                  </a:lnTo>
                  <a:lnTo>
                    <a:pt x="232042" y="156093"/>
                  </a:lnTo>
                  <a:lnTo>
                    <a:pt x="232042" y="97993"/>
                  </a:lnTo>
                  <a:lnTo>
                    <a:pt x="297959" y="32159"/>
                  </a:lnTo>
                  <a:lnTo>
                    <a:pt x="316883" y="32159"/>
                  </a:lnTo>
                  <a:lnTo>
                    <a:pt x="316883" y="4157"/>
                  </a:lnTo>
                  <a:lnTo>
                    <a:pt x="312665" y="0"/>
                  </a:lnTo>
                  <a:close/>
                </a:path>
                <a:path w="402590" h="401319">
                  <a:moveTo>
                    <a:pt x="396172" y="103515"/>
                  </a:moveTo>
                  <a:lnTo>
                    <a:pt x="369477" y="103515"/>
                  </a:lnTo>
                  <a:lnTo>
                    <a:pt x="303560" y="169404"/>
                  </a:lnTo>
                  <a:lnTo>
                    <a:pt x="330208" y="169404"/>
                  </a:lnTo>
                  <a:lnTo>
                    <a:pt x="396172" y="103515"/>
                  </a:lnTo>
                  <a:close/>
                </a:path>
                <a:path w="402590" h="401319">
                  <a:moveTo>
                    <a:pt x="316883" y="32159"/>
                  </a:moveTo>
                  <a:lnTo>
                    <a:pt x="297959" y="32159"/>
                  </a:lnTo>
                  <a:lnTo>
                    <a:pt x="298029" y="90204"/>
                  </a:lnTo>
                  <a:lnTo>
                    <a:pt x="232042" y="156093"/>
                  </a:lnTo>
                  <a:lnTo>
                    <a:pt x="258704" y="156093"/>
                  </a:lnTo>
                  <a:lnTo>
                    <a:pt x="311361" y="103515"/>
                  </a:lnTo>
                  <a:lnTo>
                    <a:pt x="396172" y="103515"/>
                  </a:lnTo>
                  <a:lnTo>
                    <a:pt x="398936" y="100754"/>
                  </a:lnTo>
                  <a:lnTo>
                    <a:pt x="401686" y="98064"/>
                  </a:lnTo>
                  <a:lnTo>
                    <a:pt x="402471" y="94009"/>
                  </a:lnTo>
                  <a:lnTo>
                    <a:pt x="400862" y="90204"/>
                  </a:lnTo>
                  <a:lnTo>
                    <a:pt x="399565" y="86981"/>
                  </a:lnTo>
                  <a:lnTo>
                    <a:pt x="396120" y="84690"/>
                  </a:lnTo>
                  <a:lnTo>
                    <a:pt x="316883" y="84690"/>
                  </a:lnTo>
                  <a:lnTo>
                    <a:pt x="316883" y="32159"/>
                  </a:lnTo>
                  <a:close/>
                </a:path>
                <a:path w="402590" h="401319">
                  <a:moveTo>
                    <a:pt x="396108" y="84682"/>
                  </a:moveTo>
                  <a:lnTo>
                    <a:pt x="392337" y="84690"/>
                  </a:lnTo>
                  <a:lnTo>
                    <a:pt x="396120" y="846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948611" y="2558056"/>
            <a:ext cx="637540" cy="471170"/>
            <a:chOff x="948611" y="2558056"/>
            <a:chExt cx="637540" cy="471170"/>
          </a:xfrm>
        </p:grpSpPr>
        <p:sp>
          <p:nvSpPr>
            <p:cNvPr id="28" name="object 28"/>
            <p:cNvSpPr/>
            <p:nvPr/>
          </p:nvSpPr>
          <p:spPr>
            <a:xfrm>
              <a:off x="948601" y="2558059"/>
              <a:ext cx="637540" cy="471170"/>
            </a:xfrm>
            <a:custGeom>
              <a:avLst/>
              <a:gdLst/>
              <a:ahLst/>
              <a:cxnLst/>
              <a:rect l="l" t="t" r="r" b="b"/>
              <a:pathLst>
                <a:path w="637540" h="471169">
                  <a:moveTo>
                    <a:pt x="339369" y="310603"/>
                  </a:moveTo>
                  <a:lnTo>
                    <a:pt x="179120" y="310603"/>
                  </a:lnTo>
                  <a:lnTo>
                    <a:pt x="179120" y="329425"/>
                  </a:lnTo>
                  <a:lnTo>
                    <a:pt x="339369" y="329425"/>
                  </a:lnTo>
                  <a:lnTo>
                    <a:pt x="339369" y="310603"/>
                  </a:lnTo>
                  <a:close/>
                </a:path>
                <a:path w="637540" h="471169">
                  <a:moveTo>
                    <a:pt x="339369" y="188239"/>
                  </a:moveTo>
                  <a:lnTo>
                    <a:pt x="179120" y="188239"/>
                  </a:lnTo>
                  <a:lnTo>
                    <a:pt x="179120" y="207060"/>
                  </a:lnTo>
                  <a:lnTo>
                    <a:pt x="339369" y="207060"/>
                  </a:lnTo>
                  <a:lnTo>
                    <a:pt x="339369" y="188239"/>
                  </a:lnTo>
                  <a:close/>
                </a:path>
                <a:path w="637540" h="471169">
                  <a:moveTo>
                    <a:pt x="637324" y="47040"/>
                  </a:moveTo>
                  <a:lnTo>
                    <a:pt x="358228" y="47040"/>
                  </a:lnTo>
                  <a:lnTo>
                    <a:pt x="358228" y="4165"/>
                  </a:lnTo>
                  <a:lnTo>
                    <a:pt x="354012" y="0"/>
                  </a:lnTo>
                  <a:lnTo>
                    <a:pt x="343598" y="0"/>
                  </a:lnTo>
                  <a:lnTo>
                    <a:pt x="339369" y="4165"/>
                  </a:lnTo>
                  <a:lnTo>
                    <a:pt x="339369" y="47040"/>
                  </a:lnTo>
                  <a:lnTo>
                    <a:pt x="4229" y="47040"/>
                  </a:lnTo>
                  <a:lnTo>
                    <a:pt x="0" y="51257"/>
                  </a:lnTo>
                  <a:lnTo>
                    <a:pt x="0" y="61645"/>
                  </a:lnTo>
                  <a:lnTo>
                    <a:pt x="4229" y="65862"/>
                  </a:lnTo>
                  <a:lnTo>
                    <a:pt x="47142" y="65862"/>
                  </a:lnTo>
                  <a:lnTo>
                    <a:pt x="47142" y="451789"/>
                  </a:lnTo>
                  <a:lnTo>
                    <a:pt x="4229" y="451789"/>
                  </a:lnTo>
                  <a:lnTo>
                    <a:pt x="0" y="456006"/>
                  </a:lnTo>
                  <a:lnTo>
                    <a:pt x="0" y="466394"/>
                  </a:lnTo>
                  <a:lnTo>
                    <a:pt x="4229" y="470611"/>
                  </a:lnTo>
                  <a:lnTo>
                    <a:pt x="213741" y="470611"/>
                  </a:lnTo>
                  <a:lnTo>
                    <a:pt x="232562" y="451789"/>
                  </a:lnTo>
                  <a:lnTo>
                    <a:pt x="65989" y="451789"/>
                  </a:lnTo>
                  <a:lnTo>
                    <a:pt x="65989" y="65862"/>
                  </a:lnTo>
                  <a:lnTo>
                    <a:pt x="618502" y="65862"/>
                  </a:lnTo>
                  <a:lnTo>
                    <a:pt x="637324" y="47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7305" y="2711388"/>
              <a:ext cx="122734" cy="9161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739766" y="4230116"/>
            <a:ext cx="2817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OUTCOMES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53092" y="4713719"/>
            <a:ext cx="9583420" cy="1728470"/>
            <a:chOff x="1053092" y="4713719"/>
            <a:chExt cx="9583420" cy="1728470"/>
          </a:xfrm>
        </p:grpSpPr>
        <p:sp>
          <p:nvSpPr>
            <p:cNvPr id="32" name="object 32"/>
            <p:cNvSpPr/>
            <p:nvPr/>
          </p:nvSpPr>
          <p:spPr>
            <a:xfrm>
              <a:off x="1053084" y="4824971"/>
              <a:ext cx="641350" cy="760095"/>
            </a:xfrm>
            <a:custGeom>
              <a:avLst/>
              <a:gdLst/>
              <a:ahLst/>
              <a:cxnLst/>
              <a:rect l="l" t="t" r="r" b="b"/>
              <a:pathLst>
                <a:path w="641350" h="760095">
                  <a:moveTo>
                    <a:pt x="301663" y="442366"/>
                  </a:moveTo>
                  <a:lnTo>
                    <a:pt x="241325" y="442366"/>
                  </a:lnTo>
                  <a:lnTo>
                    <a:pt x="244182" y="453529"/>
                  </a:lnTo>
                  <a:lnTo>
                    <a:pt x="250761" y="462495"/>
                  </a:lnTo>
                  <a:lnTo>
                    <a:pt x="260159" y="468452"/>
                  </a:lnTo>
                  <a:lnTo>
                    <a:pt x="271500" y="470611"/>
                  </a:lnTo>
                  <a:lnTo>
                    <a:pt x="282841" y="468452"/>
                  </a:lnTo>
                  <a:lnTo>
                    <a:pt x="292239" y="462495"/>
                  </a:lnTo>
                  <a:lnTo>
                    <a:pt x="298805" y="453529"/>
                  </a:lnTo>
                  <a:lnTo>
                    <a:pt x="301663" y="442366"/>
                  </a:lnTo>
                  <a:close/>
                </a:path>
                <a:path w="641350" h="760095">
                  <a:moveTo>
                    <a:pt x="640930" y="435902"/>
                  </a:moveTo>
                  <a:lnTo>
                    <a:pt x="631596" y="411302"/>
                  </a:lnTo>
                  <a:lnTo>
                    <a:pt x="622058" y="394741"/>
                  </a:lnTo>
                  <a:lnTo>
                    <a:pt x="622058" y="441769"/>
                  </a:lnTo>
                  <a:lnTo>
                    <a:pt x="620293" y="448957"/>
                  </a:lnTo>
                  <a:lnTo>
                    <a:pt x="617461" y="454609"/>
                  </a:lnTo>
                  <a:lnTo>
                    <a:pt x="612749" y="457428"/>
                  </a:lnTo>
                  <a:lnTo>
                    <a:pt x="607085" y="459308"/>
                  </a:lnTo>
                  <a:lnTo>
                    <a:pt x="547700" y="459308"/>
                  </a:lnTo>
                  <a:lnTo>
                    <a:pt x="547700" y="536498"/>
                  </a:lnTo>
                  <a:lnTo>
                    <a:pt x="540423" y="572350"/>
                  </a:lnTo>
                  <a:lnTo>
                    <a:pt x="520598" y="601675"/>
                  </a:lnTo>
                  <a:lnTo>
                    <a:pt x="491236" y="621474"/>
                  </a:lnTo>
                  <a:lnTo>
                    <a:pt x="455320" y="628738"/>
                  </a:lnTo>
                  <a:lnTo>
                    <a:pt x="390271" y="628738"/>
                  </a:lnTo>
                  <a:lnTo>
                    <a:pt x="390271" y="741692"/>
                  </a:lnTo>
                  <a:lnTo>
                    <a:pt x="130098" y="741692"/>
                  </a:lnTo>
                  <a:lnTo>
                    <a:pt x="130098" y="512025"/>
                  </a:lnTo>
                  <a:lnTo>
                    <a:pt x="122555" y="506374"/>
                  </a:lnTo>
                  <a:lnTo>
                    <a:pt x="86423" y="472681"/>
                  </a:lnTo>
                  <a:lnTo>
                    <a:pt x="57543" y="433400"/>
                  </a:lnTo>
                  <a:lnTo>
                    <a:pt x="36347" y="389674"/>
                  </a:lnTo>
                  <a:lnTo>
                    <a:pt x="23304" y="342696"/>
                  </a:lnTo>
                  <a:lnTo>
                    <a:pt x="18859" y="293649"/>
                  </a:lnTo>
                  <a:lnTo>
                    <a:pt x="18859" y="274828"/>
                  </a:lnTo>
                  <a:lnTo>
                    <a:pt x="24460" y="228358"/>
                  </a:lnTo>
                  <a:lnTo>
                    <a:pt x="37668" y="184823"/>
                  </a:lnTo>
                  <a:lnTo>
                    <a:pt x="57746" y="144868"/>
                  </a:lnTo>
                  <a:lnTo>
                    <a:pt x="83997" y="109194"/>
                  </a:lnTo>
                  <a:lnTo>
                    <a:pt x="115709" y="78473"/>
                  </a:lnTo>
                  <a:lnTo>
                    <a:pt x="152158" y="53403"/>
                  </a:lnTo>
                  <a:lnTo>
                    <a:pt x="192633" y="34645"/>
                  </a:lnTo>
                  <a:lnTo>
                    <a:pt x="236423" y="22898"/>
                  </a:lnTo>
                  <a:lnTo>
                    <a:pt x="282803" y="18821"/>
                  </a:lnTo>
                  <a:lnTo>
                    <a:pt x="292239" y="18821"/>
                  </a:lnTo>
                  <a:lnTo>
                    <a:pt x="339636" y="24904"/>
                  </a:lnTo>
                  <a:lnTo>
                    <a:pt x="383933" y="38849"/>
                  </a:lnTo>
                  <a:lnTo>
                    <a:pt x="424421" y="59918"/>
                  </a:lnTo>
                  <a:lnTo>
                    <a:pt x="460362" y="87325"/>
                  </a:lnTo>
                  <a:lnTo>
                    <a:pt x="491058" y="120319"/>
                  </a:lnTo>
                  <a:lnTo>
                    <a:pt x="515759" y="158115"/>
                  </a:lnTo>
                  <a:lnTo>
                    <a:pt x="533755" y="199961"/>
                  </a:lnTo>
                  <a:lnTo>
                    <a:pt x="544334" y="245071"/>
                  </a:lnTo>
                  <a:lnTo>
                    <a:pt x="546760" y="292709"/>
                  </a:lnTo>
                  <a:lnTo>
                    <a:pt x="546760" y="303060"/>
                  </a:lnTo>
                  <a:lnTo>
                    <a:pt x="549592" y="307771"/>
                  </a:lnTo>
                  <a:lnTo>
                    <a:pt x="614629" y="420725"/>
                  </a:lnTo>
                  <a:lnTo>
                    <a:pt x="619226" y="427380"/>
                  </a:lnTo>
                  <a:lnTo>
                    <a:pt x="621703" y="434492"/>
                  </a:lnTo>
                  <a:lnTo>
                    <a:pt x="622058" y="441769"/>
                  </a:lnTo>
                  <a:lnTo>
                    <a:pt x="622058" y="394741"/>
                  </a:lnTo>
                  <a:lnTo>
                    <a:pt x="566559" y="298361"/>
                  </a:lnTo>
                  <a:lnTo>
                    <a:pt x="566508" y="292709"/>
                  </a:lnTo>
                  <a:lnTo>
                    <a:pt x="564502" y="247637"/>
                  </a:lnTo>
                  <a:lnTo>
                    <a:pt x="555320" y="203746"/>
                  </a:lnTo>
                  <a:lnTo>
                    <a:pt x="539572" y="162560"/>
                  </a:lnTo>
                  <a:lnTo>
                    <a:pt x="517842" y="124675"/>
                  </a:lnTo>
                  <a:lnTo>
                    <a:pt x="490664" y="90703"/>
                  </a:lnTo>
                  <a:lnTo>
                    <a:pt x="458635" y="61214"/>
                  </a:lnTo>
                  <a:lnTo>
                    <a:pt x="422300" y="36804"/>
                  </a:lnTo>
                  <a:lnTo>
                    <a:pt x="383857" y="18821"/>
                  </a:lnTo>
                  <a:lnTo>
                    <a:pt x="339013" y="5600"/>
                  </a:lnTo>
                  <a:lnTo>
                    <a:pt x="293179" y="0"/>
                  </a:lnTo>
                  <a:lnTo>
                    <a:pt x="282803" y="0"/>
                  </a:lnTo>
                  <a:lnTo>
                    <a:pt x="233070" y="4343"/>
                  </a:lnTo>
                  <a:lnTo>
                    <a:pt x="186182" y="16878"/>
                  </a:lnTo>
                  <a:lnTo>
                    <a:pt x="142875" y="36880"/>
                  </a:lnTo>
                  <a:lnTo>
                    <a:pt x="103886" y="63614"/>
                  </a:lnTo>
                  <a:lnTo>
                    <a:pt x="69989" y="96367"/>
                  </a:lnTo>
                  <a:lnTo>
                    <a:pt x="41897" y="134404"/>
                  </a:lnTo>
                  <a:lnTo>
                    <a:pt x="20370" y="176999"/>
                  </a:lnTo>
                  <a:lnTo>
                    <a:pt x="6159" y="223418"/>
                  </a:lnTo>
                  <a:lnTo>
                    <a:pt x="0" y="272948"/>
                  </a:lnTo>
                  <a:lnTo>
                    <a:pt x="0" y="293649"/>
                  </a:lnTo>
                  <a:lnTo>
                    <a:pt x="4787" y="346430"/>
                  </a:lnTo>
                  <a:lnTo>
                    <a:pt x="18796" y="396735"/>
                  </a:lnTo>
                  <a:lnTo>
                    <a:pt x="41541" y="443420"/>
                  </a:lnTo>
                  <a:lnTo>
                    <a:pt x="72517" y="485368"/>
                  </a:lnTo>
                  <a:lnTo>
                    <a:pt x="111239" y="521436"/>
                  </a:lnTo>
                  <a:lnTo>
                    <a:pt x="111239" y="759574"/>
                  </a:lnTo>
                  <a:lnTo>
                    <a:pt x="409130" y="759574"/>
                  </a:lnTo>
                  <a:lnTo>
                    <a:pt x="409130" y="741692"/>
                  </a:lnTo>
                  <a:lnTo>
                    <a:pt x="409130" y="646620"/>
                  </a:lnTo>
                  <a:lnTo>
                    <a:pt x="455320" y="646620"/>
                  </a:lnTo>
                  <a:lnTo>
                    <a:pt x="498551" y="637870"/>
                  </a:lnTo>
                  <a:lnTo>
                    <a:pt x="533920" y="614032"/>
                  </a:lnTo>
                  <a:lnTo>
                    <a:pt x="557796" y="578726"/>
                  </a:lnTo>
                  <a:lnTo>
                    <a:pt x="566559" y="535559"/>
                  </a:lnTo>
                  <a:lnTo>
                    <a:pt x="566559" y="477202"/>
                  </a:lnTo>
                  <a:lnTo>
                    <a:pt x="608037" y="477202"/>
                  </a:lnTo>
                  <a:lnTo>
                    <a:pt x="625246" y="470611"/>
                  </a:lnTo>
                  <a:lnTo>
                    <a:pt x="637501" y="456260"/>
                  </a:lnTo>
                  <a:lnTo>
                    <a:pt x="640930" y="4359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3922" y="4951069"/>
              <a:ext cx="241327" cy="24943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270852" y="5224978"/>
              <a:ext cx="109855" cy="19050"/>
            </a:xfrm>
            <a:custGeom>
              <a:avLst/>
              <a:gdLst/>
              <a:ahLst/>
              <a:cxnLst/>
              <a:rect l="l" t="t" r="r" b="b"/>
              <a:pathLst>
                <a:path w="109855" h="19050">
                  <a:moveTo>
                    <a:pt x="104638" y="0"/>
                  </a:moveTo>
                  <a:lnTo>
                    <a:pt x="99924" y="0"/>
                  </a:lnTo>
                  <a:lnTo>
                    <a:pt x="3770" y="0"/>
                  </a:lnTo>
                  <a:lnTo>
                    <a:pt x="0" y="3765"/>
                  </a:lnTo>
                  <a:lnTo>
                    <a:pt x="0" y="15060"/>
                  </a:lnTo>
                  <a:lnTo>
                    <a:pt x="3770" y="18825"/>
                  </a:lnTo>
                  <a:lnTo>
                    <a:pt x="105580" y="18825"/>
                  </a:lnTo>
                  <a:lnTo>
                    <a:pt x="109351" y="15060"/>
                  </a:lnTo>
                  <a:lnTo>
                    <a:pt x="109351" y="3765"/>
                  </a:lnTo>
                  <a:lnTo>
                    <a:pt x="1046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32787" y="4713719"/>
              <a:ext cx="8903208" cy="168097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879" y="4870691"/>
              <a:ext cx="8889492" cy="157124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52599" y="4771643"/>
              <a:ext cx="8791956" cy="156972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752600" y="4559612"/>
            <a:ext cx="8792210" cy="1569720"/>
          </a:xfrm>
          <a:prstGeom prst="rect">
            <a:avLst/>
          </a:prstGeom>
          <a:ln w="9525">
            <a:solidFill>
              <a:srgbClr val="DEEBF7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session,</a:t>
            </a:r>
            <a:r>
              <a:rPr sz="1600" spc="-10" dirty="0">
                <a:latin typeface="Arial MT"/>
                <a:cs typeface="Arial MT"/>
              </a:rPr>
              <a:t> you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should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 able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to:</a:t>
            </a:r>
            <a:endParaRPr sz="1600" dirty="0">
              <a:latin typeface="Arial MT"/>
              <a:cs typeface="Arial MT"/>
            </a:endParaRPr>
          </a:p>
          <a:p>
            <a:pPr marL="434340" indent="-3435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Define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liner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regression</a:t>
            </a:r>
            <a:endParaRPr sz="1600" dirty="0">
              <a:latin typeface="Arial MT"/>
              <a:cs typeface="Arial MT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Describe 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method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least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squares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linear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linear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association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between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two</a:t>
            </a:r>
            <a:endParaRPr sz="1600" dirty="0">
              <a:latin typeface="Arial MT"/>
              <a:cs typeface="Arial MT"/>
            </a:endParaRPr>
          </a:p>
          <a:p>
            <a:pPr marL="434340">
              <a:lnSpc>
                <a:spcPts val="1885"/>
              </a:lnSpc>
            </a:pPr>
            <a:r>
              <a:rPr sz="1600" spc="-5" dirty="0">
                <a:latin typeface="Arial MT"/>
                <a:cs typeface="Arial MT"/>
              </a:rPr>
              <a:t>variables</a:t>
            </a:r>
            <a:endParaRPr sz="1600" dirty="0">
              <a:latin typeface="Arial MT"/>
              <a:cs typeface="Arial MT"/>
            </a:endParaRPr>
          </a:p>
          <a:p>
            <a:pPr marL="434340" indent="-343535">
              <a:lnSpc>
                <a:spcPts val="1885"/>
              </a:lnSpc>
              <a:buAutoNum type="arabicPeriod" startAt="3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Summarize 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difference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between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linear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non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linear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regression.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grpSp>
        <p:nvGrpSpPr>
          <p:cNvPr id="43" name="object 6">
            <a:extLst>
              <a:ext uri="{FF2B5EF4-FFF2-40B4-BE49-F238E27FC236}">
                <a16:creationId xmlns:a16="http://schemas.microsoft.com/office/drawing/2014/main" xmlns="" id="{D4097FA2-7401-563B-8ED2-A022C682EA89}"/>
              </a:ext>
            </a:extLst>
          </p:cNvPr>
          <p:cNvGrpSpPr/>
          <p:nvPr/>
        </p:nvGrpSpPr>
        <p:grpSpPr>
          <a:xfrm>
            <a:off x="4445507" y="0"/>
            <a:ext cx="4227005" cy="721360"/>
            <a:chOff x="4445508" y="0"/>
            <a:chExt cx="3114040" cy="721360"/>
          </a:xfrm>
        </p:grpSpPr>
        <p:pic>
          <p:nvPicPr>
            <p:cNvPr id="44" name="object 7">
              <a:extLst>
                <a:ext uri="{FF2B5EF4-FFF2-40B4-BE49-F238E27FC236}">
                  <a16:creationId xmlns:a16="http://schemas.microsoft.com/office/drawing/2014/main" xmlns="" id="{2B680659-5A8E-F3ED-2073-36BEF519BCAB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45508" y="57873"/>
              <a:ext cx="3113532" cy="493814"/>
            </a:xfrm>
            <a:prstGeom prst="rect">
              <a:avLst/>
            </a:prstGeom>
          </p:spPr>
        </p:pic>
        <p:pic>
          <p:nvPicPr>
            <p:cNvPr id="45" name="object 8">
              <a:extLst>
                <a:ext uri="{FF2B5EF4-FFF2-40B4-BE49-F238E27FC236}">
                  <a16:creationId xmlns:a16="http://schemas.microsoft.com/office/drawing/2014/main" xmlns="" id="{55E77375-2931-5CD5-E756-E70A8C566C2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72940" y="0"/>
              <a:ext cx="3057143" cy="720851"/>
            </a:xfrm>
            <a:prstGeom prst="rect">
              <a:avLst/>
            </a:prstGeom>
          </p:spPr>
        </p:pic>
        <p:sp>
          <p:nvSpPr>
            <p:cNvPr id="46" name="object 9">
              <a:extLst>
                <a:ext uri="{FF2B5EF4-FFF2-40B4-BE49-F238E27FC236}">
                  <a16:creationId xmlns:a16="http://schemas.microsoft.com/office/drawing/2014/main" xmlns="" id="{FE9F1AD4-269D-1B78-7A17-F39F00E997CE}"/>
                </a:ext>
              </a:extLst>
            </p:cNvPr>
            <p:cNvSpPr/>
            <p:nvPr/>
          </p:nvSpPr>
          <p:spPr>
            <a:xfrm>
              <a:off x="4471416" y="83819"/>
              <a:ext cx="3011805" cy="391795"/>
            </a:xfrm>
            <a:custGeom>
              <a:avLst/>
              <a:gdLst/>
              <a:ahLst/>
              <a:cxnLst/>
              <a:rect l="l" t="t" r="r" b="b"/>
              <a:pathLst>
                <a:path w="3011804" h="391795">
                  <a:moveTo>
                    <a:pt x="2946145" y="0"/>
                  </a:moveTo>
                  <a:lnTo>
                    <a:pt x="65278" y="0"/>
                  </a:lnTo>
                  <a:lnTo>
                    <a:pt x="39862" y="5127"/>
                  </a:lnTo>
                  <a:lnTo>
                    <a:pt x="19113" y="19113"/>
                  </a:lnTo>
                  <a:lnTo>
                    <a:pt x="5127" y="39862"/>
                  </a:lnTo>
                  <a:lnTo>
                    <a:pt x="0" y="65277"/>
                  </a:lnTo>
                  <a:lnTo>
                    <a:pt x="0" y="326389"/>
                  </a:lnTo>
                  <a:lnTo>
                    <a:pt x="5127" y="351805"/>
                  </a:lnTo>
                  <a:lnTo>
                    <a:pt x="19113" y="372554"/>
                  </a:lnTo>
                  <a:lnTo>
                    <a:pt x="39862" y="386540"/>
                  </a:lnTo>
                  <a:lnTo>
                    <a:pt x="65278" y="391667"/>
                  </a:lnTo>
                  <a:lnTo>
                    <a:pt x="2946145" y="391667"/>
                  </a:lnTo>
                  <a:lnTo>
                    <a:pt x="2971561" y="386540"/>
                  </a:lnTo>
                  <a:lnTo>
                    <a:pt x="2992310" y="372554"/>
                  </a:lnTo>
                  <a:lnTo>
                    <a:pt x="3006296" y="351805"/>
                  </a:lnTo>
                  <a:lnTo>
                    <a:pt x="3011424" y="326389"/>
                  </a:lnTo>
                  <a:lnTo>
                    <a:pt x="3011424" y="65277"/>
                  </a:lnTo>
                  <a:lnTo>
                    <a:pt x="3006296" y="39862"/>
                  </a:lnTo>
                  <a:lnTo>
                    <a:pt x="2992310" y="19113"/>
                  </a:lnTo>
                  <a:lnTo>
                    <a:pt x="2971561" y="5127"/>
                  </a:lnTo>
                  <a:lnTo>
                    <a:pt x="2946145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10">
            <a:extLst>
              <a:ext uri="{FF2B5EF4-FFF2-40B4-BE49-F238E27FC236}">
                <a16:creationId xmlns:a16="http://schemas.microsoft.com/office/drawing/2014/main" xmlns="" id="{4A8F0B9B-D56F-7399-E3F1-D11E344AE6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69663" y="64389"/>
            <a:ext cx="389924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chemeClr val="bg1"/>
                </a:solidFill>
              </a:rPr>
              <a:t>AIM</a:t>
            </a:r>
            <a:r>
              <a:rPr sz="2800" spc="-45" dirty="0">
                <a:solidFill>
                  <a:schemeClr val="bg1"/>
                </a:solidFill>
              </a:rPr>
              <a:t> </a:t>
            </a:r>
            <a:r>
              <a:rPr sz="2800" spc="-5" dirty="0">
                <a:solidFill>
                  <a:schemeClr val="bg1"/>
                </a:solidFill>
              </a:rPr>
              <a:t>OF</a:t>
            </a:r>
            <a:r>
              <a:rPr sz="2800" spc="-25" dirty="0">
                <a:solidFill>
                  <a:schemeClr val="bg1"/>
                </a:solidFill>
              </a:rPr>
              <a:t> </a:t>
            </a:r>
            <a:r>
              <a:rPr sz="2800" spc="-10" dirty="0">
                <a:solidFill>
                  <a:schemeClr val="bg1"/>
                </a:solidFill>
              </a:rPr>
              <a:t>THE SESSION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38500" y="22847"/>
            <a:ext cx="6741159" cy="742315"/>
            <a:chOff x="3238500" y="22847"/>
            <a:chExt cx="6741159" cy="742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0" y="59423"/>
              <a:ext cx="6740652" cy="5791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7695" y="22847"/>
              <a:ext cx="2840736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64407" y="85344"/>
              <a:ext cx="6638925" cy="477520"/>
            </a:xfrm>
            <a:custGeom>
              <a:avLst/>
              <a:gdLst/>
              <a:ahLst/>
              <a:cxnLst/>
              <a:rect l="l" t="t" r="r" b="b"/>
              <a:pathLst>
                <a:path w="6638925" h="477520">
                  <a:moveTo>
                    <a:pt x="655904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1"/>
                  </a:lnTo>
                  <a:lnTo>
                    <a:pt x="6559042" y="477011"/>
                  </a:lnTo>
                  <a:lnTo>
                    <a:pt x="6590002" y="470769"/>
                  </a:lnTo>
                  <a:lnTo>
                    <a:pt x="6615271" y="453739"/>
                  </a:lnTo>
                  <a:lnTo>
                    <a:pt x="6632301" y="428470"/>
                  </a:lnTo>
                  <a:lnTo>
                    <a:pt x="6638544" y="397509"/>
                  </a:lnTo>
                  <a:lnTo>
                    <a:pt x="6638544" y="79501"/>
                  </a:lnTo>
                  <a:lnTo>
                    <a:pt x="6632301" y="48541"/>
                  </a:lnTo>
                  <a:lnTo>
                    <a:pt x="6615271" y="23272"/>
                  </a:lnTo>
                  <a:lnTo>
                    <a:pt x="6590002" y="6242"/>
                  </a:lnTo>
                  <a:lnTo>
                    <a:pt x="655904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39538" y="108026"/>
            <a:ext cx="513820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FF00"/>
                </a:solidFill>
              </a:rPr>
              <a:t>Regression</a:t>
            </a:r>
            <a:r>
              <a:rPr b="1" spc="-80" dirty="0">
                <a:solidFill>
                  <a:srgbClr val="FFFF00"/>
                </a:solidFill>
              </a:rPr>
              <a:t> </a:t>
            </a:r>
            <a:r>
              <a:rPr b="1" spc="-5" dirty="0">
                <a:solidFill>
                  <a:srgbClr val="FFFF00"/>
                </a:solidFill>
              </a:rPr>
              <a:t>analysis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5239" y="742649"/>
            <a:ext cx="11498465" cy="5159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main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objective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many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statistical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investigations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make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predictions,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preferably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basis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mathematical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equations.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example,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industrial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situation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may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known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tar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content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endParaRPr sz="20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2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outlet </a:t>
            </a:r>
            <a:r>
              <a:rPr sz="2000" dirty="0">
                <a:latin typeface="Times New Roman"/>
                <a:cs typeface="Times New Roman"/>
              </a:rPr>
              <a:t>stream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chemical </a:t>
            </a:r>
            <a:r>
              <a:rPr sz="2000" dirty="0">
                <a:latin typeface="Times New Roman"/>
                <a:cs typeface="Times New Roman"/>
              </a:rPr>
              <a:t>process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related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inlet </a:t>
            </a:r>
            <a:r>
              <a:rPr sz="2000" spc="-5" dirty="0">
                <a:latin typeface="Times New Roman"/>
                <a:cs typeface="Times New Roman"/>
              </a:rPr>
              <a:t>temperature.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of interest to develop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method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prediction,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is,</a:t>
            </a:r>
            <a:r>
              <a:rPr sz="2000" dirty="0">
                <a:latin typeface="Times New Roman"/>
                <a:cs typeface="Times New Roman"/>
              </a:rPr>
              <a:t> 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procedure</a:t>
            </a:r>
            <a:r>
              <a:rPr sz="2000" dirty="0">
                <a:latin typeface="Times New Roman"/>
                <a:cs typeface="Times New Roman"/>
              </a:rPr>
              <a:t> 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estimating</a:t>
            </a:r>
            <a:r>
              <a:rPr sz="2000" dirty="0">
                <a:latin typeface="Times New Roman"/>
                <a:cs typeface="Times New Roman"/>
              </a:rPr>
              <a:t> 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content</a:t>
            </a:r>
            <a:r>
              <a:rPr sz="2000" dirty="0">
                <a:latin typeface="Times New Roman"/>
                <a:cs typeface="Times New Roman"/>
              </a:rPr>
              <a:t> 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various</a:t>
            </a:r>
            <a:r>
              <a:rPr sz="2000" dirty="0">
                <a:latin typeface="Times New Roman"/>
                <a:cs typeface="Times New Roman"/>
              </a:rPr>
              <a:t> fuels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inlet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temperature </a:t>
            </a:r>
            <a:r>
              <a:rPr sz="2000" dirty="0">
                <a:latin typeface="Times New Roman"/>
                <a:cs typeface="Times New Roman"/>
              </a:rPr>
              <a:t>form </a:t>
            </a:r>
            <a:r>
              <a:rPr sz="2000" spc="-5" dirty="0">
                <a:latin typeface="Times New Roman"/>
                <a:cs typeface="Times New Roman"/>
              </a:rPr>
              <a:t>experimental information. </a:t>
            </a:r>
            <a:r>
              <a:rPr sz="2000" dirty="0">
                <a:latin typeface="Times New Roman"/>
                <a:cs typeface="Times New Roman"/>
              </a:rPr>
              <a:t>If we </a:t>
            </a:r>
            <a:r>
              <a:rPr sz="2000" spc="-5" dirty="0">
                <a:latin typeface="Times New Roman"/>
                <a:cs typeface="Times New Roman"/>
              </a:rPr>
              <a:t>study several automobiles with the same </a:t>
            </a:r>
            <a:r>
              <a:rPr sz="2000" dirty="0">
                <a:latin typeface="Times New Roman"/>
                <a:cs typeface="Times New Roman"/>
              </a:rPr>
              <a:t>engine </a:t>
            </a:r>
            <a:r>
              <a:rPr sz="2000" spc="-5" dirty="0">
                <a:latin typeface="Times New Roman"/>
                <a:cs typeface="Times New Roman"/>
              </a:rPr>
              <a:t>volume, </a:t>
            </a:r>
            <a:r>
              <a:rPr sz="2000" dirty="0">
                <a:latin typeface="Times New Roman"/>
                <a:cs typeface="Times New Roman"/>
              </a:rPr>
              <a:t> they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will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same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mileage.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consider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houses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country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part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country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have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same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square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footage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living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space,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will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sold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same price. </a:t>
            </a:r>
            <a:r>
              <a:rPr sz="2000" spc="-50" dirty="0">
                <a:latin typeface="Times New Roman"/>
                <a:cs typeface="Times New Roman"/>
              </a:rPr>
              <a:t>Tar </a:t>
            </a:r>
            <a:r>
              <a:rPr sz="2000" spc="-5" dirty="0">
                <a:latin typeface="Times New Roman"/>
                <a:cs typeface="Times New Roman"/>
              </a:rPr>
              <a:t>content, gas mileage, and the price of </a:t>
            </a:r>
            <a:r>
              <a:rPr sz="2000" dirty="0">
                <a:latin typeface="Times New Roman"/>
                <a:cs typeface="Times New Roman"/>
              </a:rPr>
              <a:t>houses </a:t>
            </a:r>
            <a:r>
              <a:rPr sz="2000" spc="-5" dirty="0">
                <a:latin typeface="Times New Roman"/>
                <a:cs typeface="Times New Roman"/>
              </a:rPr>
              <a:t>are natural </a:t>
            </a:r>
            <a:r>
              <a:rPr sz="2000" b="1" dirty="0">
                <a:latin typeface="Times New Roman"/>
                <a:cs typeface="Times New Roman"/>
              </a:rPr>
              <a:t>dependent </a:t>
            </a:r>
            <a:r>
              <a:rPr sz="2000" b="1" spc="-5" dirty="0">
                <a:latin typeface="Times New Roman"/>
                <a:cs typeface="Times New Roman"/>
              </a:rPr>
              <a:t>variables </a:t>
            </a:r>
            <a:r>
              <a:rPr sz="2000" b="1" dirty="0">
                <a:latin typeface="Times New Roman"/>
                <a:cs typeface="Times New Roman"/>
              </a:rPr>
              <a:t>or </a:t>
            </a:r>
            <a:r>
              <a:rPr sz="2000" b="1" spc="-10" dirty="0">
                <a:latin typeface="Times New Roman"/>
                <a:cs typeface="Times New Roman"/>
              </a:rPr>
              <a:t>responses</a:t>
            </a:r>
            <a:r>
              <a:rPr sz="2000" spc="-10" dirty="0">
                <a:latin typeface="Times New Roman"/>
                <a:cs typeface="Times New Roman"/>
              </a:rPr>
              <a:t>. </a:t>
            </a:r>
            <a:r>
              <a:rPr sz="2000" spc="-5" dirty="0">
                <a:latin typeface="Times New Roman"/>
                <a:cs typeface="Times New Roman"/>
              </a:rPr>
              <a:t> Inlet temperature, engine </a:t>
            </a:r>
            <a:r>
              <a:rPr sz="2000" spc="-10" dirty="0">
                <a:latin typeface="Times New Roman"/>
                <a:cs typeface="Times New Roman"/>
              </a:rPr>
              <a:t>volume,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square </a:t>
            </a:r>
            <a:r>
              <a:rPr sz="2000" dirty="0">
                <a:latin typeface="Times New Roman"/>
                <a:cs typeface="Times New Roman"/>
              </a:rPr>
              <a:t>feet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living </a:t>
            </a:r>
            <a:r>
              <a:rPr sz="2000" spc="-5" dirty="0">
                <a:latin typeface="Times New Roman"/>
                <a:cs typeface="Times New Roman"/>
              </a:rPr>
              <a:t>space are </a:t>
            </a:r>
            <a:r>
              <a:rPr sz="2000" spc="-15" dirty="0">
                <a:latin typeface="Times New Roman"/>
                <a:cs typeface="Times New Roman"/>
              </a:rPr>
              <a:t>respectively, </a:t>
            </a:r>
            <a:r>
              <a:rPr sz="2000" b="1" spc="-5" dirty="0">
                <a:latin typeface="Times New Roman"/>
                <a:cs typeface="Times New Roman"/>
              </a:rPr>
              <a:t>independent variables </a:t>
            </a:r>
            <a:r>
              <a:rPr sz="2000" b="1" spc="5" dirty="0">
                <a:latin typeface="Times New Roman"/>
                <a:cs typeface="Times New Roman"/>
              </a:rPr>
              <a:t>or 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regressors.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46049" y="714247"/>
            <a:ext cx="10347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reasonable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relationship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dependent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regressors</a:t>
            </a:r>
            <a:r>
              <a:rPr sz="1800" dirty="0">
                <a:latin typeface="Times New Roman"/>
                <a:cs typeface="Times New Roman"/>
              </a:rPr>
              <a:t> 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linear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relationship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0829290" y="714247"/>
            <a:ext cx="799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Y=</a:t>
            </a:r>
            <a:r>
              <a:rPr sz="1800" dirty="0">
                <a:latin typeface="Times New Roman"/>
                <a:cs typeface="Times New Roman"/>
              </a:rPr>
              <a:t>α+βx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949" y="1252220"/>
            <a:ext cx="11464290" cy="4923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Where,</a:t>
            </a:r>
            <a:r>
              <a:rPr sz="1800" dirty="0">
                <a:latin typeface="Times New Roman"/>
                <a:cs typeface="Times New Roman"/>
              </a:rPr>
              <a:t> α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intercept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β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slope.</a:t>
            </a:r>
            <a:endParaRPr sz="1800">
              <a:latin typeface="Times New Roman"/>
              <a:cs typeface="Times New Roman"/>
            </a:endParaRPr>
          </a:p>
          <a:p>
            <a:pPr marL="50800" marR="18415" algn="just">
              <a:lnSpc>
                <a:spcPct val="150000"/>
              </a:lnSpc>
              <a:spcBef>
                <a:spcPts val="994"/>
              </a:spcBef>
            </a:pPr>
            <a:r>
              <a:rPr sz="1800" dirty="0">
                <a:latin typeface="Times New Roman"/>
                <a:cs typeface="Times New Roman"/>
              </a:rPr>
              <a:t>If the </a:t>
            </a:r>
            <a:r>
              <a:rPr sz="1800" spc="-5" dirty="0">
                <a:latin typeface="Times New Roman"/>
                <a:cs typeface="Times New Roman"/>
              </a:rPr>
              <a:t>relationship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exact, </a:t>
            </a:r>
            <a:r>
              <a:rPr sz="1800" dirty="0">
                <a:latin typeface="Times New Roman"/>
                <a:cs typeface="Times New Roman"/>
              </a:rPr>
              <a:t>then it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5" dirty="0">
                <a:latin typeface="Times New Roman"/>
                <a:cs typeface="Times New Roman"/>
              </a:rPr>
              <a:t>deterministic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relationship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 the </a:t>
            </a:r>
            <a:r>
              <a:rPr sz="1800" spc="-5" dirty="0">
                <a:latin typeface="Times New Roman"/>
                <a:cs typeface="Times New Roman"/>
              </a:rPr>
              <a:t>two variables. </a:t>
            </a:r>
            <a:r>
              <a:rPr sz="1800" spc="-15" dirty="0">
                <a:latin typeface="Times New Roman"/>
                <a:cs typeface="Times New Roman"/>
              </a:rPr>
              <a:t>However,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examples </a:t>
            </a:r>
            <a:r>
              <a:rPr sz="1800" dirty="0">
                <a:latin typeface="Times New Roman"/>
                <a:cs typeface="Times New Roman"/>
              </a:rPr>
              <a:t> listed above,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well as </a:t>
            </a:r>
            <a:r>
              <a:rPr sz="1800" spc="-5" dirty="0">
                <a:latin typeface="Times New Roman"/>
                <a:cs typeface="Times New Roman"/>
              </a:rPr>
              <a:t>countless </a:t>
            </a:r>
            <a:r>
              <a:rPr sz="1800" dirty="0">
                <a:latin typeface="Times New Roman"/>
                <a:cs typeface="Times New Roman"/>
              </a:rPr>
              <a:t>other </a:t>
            </a:r>
            <a:r>
              <a:rPr sz="1800" spc="-5" dirty="0">
                <a:latin typeface="Times New Roman"/>
                <a:cs typeface="Times New Roman"/>
              </a:rPr>
              <a:t>scientific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engineering </a:t>
            </a:r>
            <a:r>
              <a:rPr sz="1800" dirty="0">
                <a:latin typeface="Times New Roman"/>
                <a:cs typeface="Times New Roman"/>
              </a:rPr>
              <a:t>phenomena, the relationship </a:t>
            </a:r>
            <a:r>
              <a:rPr sz="1800" spc="-5" dirty="0">
                <a:latin typeface="Times New Roman"/>
                <a:cs typeface="Times New Roman"/>
              </a:rPr>
              <a:t>is not deterministic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there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random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component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it.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concept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regression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analysis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deals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finding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best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relationship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between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methods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allow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regressor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x.</a:t>
            </a:r>
            <a:endParaRPr sz="1800">
              <a:latin typeface="Times New Roman"/>
              <a:cs typeface="Times New Roman"/>
            </a:endParaRPr>
          </a:p>
          <a:p>
            <a:pPr marL="50800" marR="17780" algn="just">
              <a:lnSpc>
                <a:spcPct val="150000"/>
              </a:lnSpc>
              <a:spcBef>
                <a:spcPts val="1010"/>
              </a:spcBef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many applications there will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more </a:t>
            </a:r>
            <a:r>
              <a:rPr sz="1800" dirty="0">
                <a:latin typeface="Times New Roman"/>
                <a:cs typeface="Times New Roman"/>
              </a:rPr>
              <a:t>than </a:t>
            </a:r>
            <a:r>
              <a:rPr sz="1800" spc="-5" dirty="0">
                <a:latin typeface="Times New Roman"/>
                <a:cs typeface="Times New Roman"/>
              </a:rPr>
              <a:t>one </a:t>
            </a:r>
            <a:r>
              <a:rPr sz="1800" spc="-15" dirty="0">
                <a:latin typeface="Times New Roman"/>
                <a:cs typeface="Times New Roman"/>
              </a:rPr>
              <a:t>regressor. </a:t>
            </a: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example, in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case </a:t>
            </a:r>
            <a:r>
              <a:rPr sz="1800" spc="-5" dirty="0">
                <a:latin typeface="Times New Roman"/>
                <a:cs typeface="Times New Roman"/>
              </a:rPr>
              <a:t>where </a:t>
            </a:r>
            <a:r>
              <a:rPr sz="1800" dirty="0">
                <a:latin typeface="Times New Roman"/>
                <a:cs typeface="Times New Roman"/>
              </a:rPr>
              <a:t>the dependent </a:t>
            </a:r>
            <a:r>
              <a:rPr sz="1800" spc="-5" dirty="0">
                <a:latin typeface="Times New Roman"/>
                <a:cs typeface="Times New Roman"/>
              </a:rPr>
              <a:t>variable is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price of house, one would </a:t>
            </a:r>
            <a:r>
              <a:rPr sz="1800" spc="-5" dirty="0">
                <a:latin typeface="Times New Roman"/>
                <a:cs typeface="Times New Roman"/>
              </a:rPr>
              <a:t>expect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age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house to </a:t>
            </a:r>
            <a:r>
              <a:rPr sz="1800" spc="-5" dirty="0">
                <a:latin typeface="Times New Roman"/>
                <a:cs typeface="Times New Roman"/>
              </a:rPr>
              <a:t>contribute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the explanation </a:t>
            </a:r>
            <a:r>
              <a:rPr sz="1800" dirty="0">
                <a:latin typeface="Times New Roman"/>
                <a:cs typeface="Times New Roman"/>
              </a:rPr>
              <a:t>of the price </a:t>
            </a:r>
            <a:r>
              <a:rPr sz="1800" spc="-5" dirty="0">
                <a:latin typeface="Times New Roman"/>
                <a:cs typeface="Times New Roman"/>
              </a:rPr>
              <a:t>so </a:t>
            </a:r>
            <a:r>
              <a:rPr sz="1800" dirty="0">
                <a:latin typeface="Times New Roman"/>
                <a:cs typeface="Times New Roman"/>
              </a:rPr>
              <a:t>in this case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multiple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regression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structure</a:t>
            </a:r>
            <a:r>
              <a:rPr sz="1800" spc="-5" dirty="0">
                <a:latin typeface="Times New Roman"/>
                <a:cs typeface="Times New Roman"/>
              </a:rPr>
              <a:t> might</a:t>
            </a:r>
            <a:r>
              <a:rPr sz="1800" dirty="0">
                <a:latin typeface="Times New Roman"/>
                <a:cs typeface="Times New Roman"/>
              </a:rPr>
              <a:t> be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written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22860"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Y=α+β</a:t>
            </a:r>
            <a:r>
              <a:rPr sz="1800" spc="-7" baseline="-20833" dirty="0">
                <a:latin typeface="Times New Roman"/>
                <a:cs typeface="Times New Roman"/>
              </a:rPr>
              <a:t>1</a:t>
            </a:r>
            <a:r>
              <a:rPr sz="1800" spc="-5" dirty="0">
                <a:latin typeface="Times New Roman"/>
                <a:cs typeface="Times New Roman"/>
              </a:rPr>
              <a:t>X</a:t>
            </a:r>
            <a:r>
              <a:rPr sz="1800" spc="-7" baseline="-20833" dirty="0">
                <a:latin typeface="Times New Roman"/>
                <a:cs typeface="Times New Roman"/>
              </a:rPr>
              <a:t>1</a:t>
            </a:r>
            <a:r>
              <a:rPr sz="1800" spc="-5" dirty="0">
                <a:latin typeface="Times New Roman"/>
                <a:cs typeface="Times New Roman"/>
              </a:rPr>
              <a:t>+β</a:t>
            </a:r>
            <a:r>
              <a:rPr sz="1800" spc="-7" baseline="-20833" dirty="0">
                <a:latin typeface="Times New Roman"/>
                <a:cs typeface="Times New Roman"/>
              </a:rPr>
              <a:t>2</a:t>
            </a:r>
            <a:r>
              <a:rPr sz="1800" spc="-5" dirty="0">
                <a:latin typeface="Times New Roman"/>
                <a:cs typeface="Times New Roman"/>
              </a:rPr>
              <a:t>X</a:t>
            </a:r>
            <a:r>
              <a:rPr sz="1800" spc="-7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Where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Y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price,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baseline="-20833" dirty="0">
                <a:latin typeface="Times New Roman"/>
                <a:cs typeface="Times New Roman"/>
              </a:rPr>
              <a:t>1</a:t>
            </a:r>
            <a:r>
              <a:rPr sz="1800" spc="240" baseline="-20833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square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footage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X</a:t>
            </a:r>
            <a:r>
              <a:rPr sz="1800" spc="-30" baseline="-20833" dirty="0">
                <a:latin typeface="Times New Roman"/>
                <a:cs typeface="Times New Roman"/>
              </a:rPr>
              <a:t>2</a:t>
            </a:r>
            <a:r>
              <a:rPr sz="1800" spc="240" baseline="-20833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age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years.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analysis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termed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multiple </a:t>
            </a:r>
            <a:r>
              <a:rPr sz="1800" spc="-5" dirty="0">
                <a:latin typeface="Times New Roman"/>
                <a:cs typeface="Times New Roman"/>
              </a:rPr>
              <a:t>regressions </a:t>
            </a:r>
            <a:r>
              <a:rPr sz="1800" dirty="0">
                <a:latin typeface="Times New Roman"/>
                <a:cs typeface="Times New Roman"/>
              </a:rPr>
              <a:t>while</a:t>
            </a:r>
            <a:endParaRPr sz="18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the analysis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the single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regressor</a:t>
            </a:r>
            <a:r>
              <a:rPr sz="1800" dirty="0">
                <a:latin typeface="Times New Roman"/>
                <a:cs typeface="Times New Roman"/>
              </a:rPr>
              <a:t> case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simple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regression.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object 2">
            <a:extLst>
              <a:ext uri="{FF2B5EF4-FFF2-40B4-BE49-F238E27FC236}">
                <a16:creationId xmlns:a16="http://schemas.microsoft.com/office/drawing/2014/main" xmlns="" id="{8837D5DF-DB76-DE3D-BE0F-5EEFA50B5BE3}"/>
              </a:ext>
            </a:extLst>
          </p:cNvPr>
          <p:cNvGrpSpPr/>
          <p:nvPr/>
        </p:nvGrpSpPr>
        <p:grpSpPr>
          <a:xfrm>
            <a:off x="3238500" y="22847"/>
            <a:ext cx="6741159" cy="742315"/>
            <a:chOff x="3238500" y="22847"/>
            <a:chExt cx="6741159" cy="742315"/>
          </a:xfrm>
        </p:grpSpPr>
        <p:pic>
          <p:nvPicPr>
            <p:cNvPr id="15" name="object 3">
              <a:extLst>
                <a:ext uri="{FF2B5EF4-FFF2-40B4-BE49-F238E27FC236}">
                  <a16:creationId xmlns:a16="http://schemas.microsoft.com/office/drawing/2014/main" xmlns="" id="{3EF3FB89-73FF-E48F-994A-CC41D55F45F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0" y="59423"/>
              <a:ext cx="6740652" cy="579132"/>
            </a:xfrm>
            <a:prstGeom prst="rect">
              <a:avLst/>
            </a:prstGeom>
          </p:spPr>
        </p:pic>
        <p:pic>
          <p:nvPicPr>
            <p:cNvPr id="16" name="object 4">
              <a:extLst>
                <a:ext uri="{FF2B5EF4-FFF2-40B4-BE49-F238E27FC236}">
                  <a16:creationId xmlns:a16="http://schemas.microsoft.com/office/drawing/2014/main" xmlns="" id="{0BDB3FD2-F6CD-8436-9DC1-646D5936A3B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7695" y="22847"/>
              <a:ext cx="2840736" cy="742200"/>
            </a:xfrm>
            <a:prstGeom prst="rect">
              <a:avLst/>
            </a:prstGeom>
          </p:spPr>
        </p:pic>
        <p:sp>
          <p:nvSpPr>
            <p:cNvPr id="17" name="object 5">
              <a:extLst>
                <a:ext uri="{FF2B5EF4-FFF2-40B4-BE49-F238E27FC236}">
                  <a16:creationId xmlns:a16="http://schemas.microsoft.com/office/drawing/2014/main" xmlns="" id="{02CB7F4D-F96B-F21E-1F88-B65D538704AC}"/>
                </a:ext>
              </a:extLst>
            </p:cNvPr>
            <p:cNvSpPr/>
            <p:nvPr/>
          </p:nvSpPr>
          <p:spPr>
            <a:xfrm>
              <a:off x="3264407" y="85344"/>
              <a:ext cx="6638925" cy="477520"/>
            </a:xfrm>
            <a:custGeom>
              <a:avLst/>
              <a:gdLst/>
              <a:ahLst/>
              <a:cxnLst/>
              <a:rect l="l" t="t" r="r" b="b"/>
              <a:pathLst>
                <a:path w="6638925" h="477520">
                  <a:moveTo>
                    <a:pt x="655904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1"/>
                  </a:lnTo>
                  <a:lnTo>
                    <a:pt x="6559042" y="477011"/>
                  </a:lnTo>
                  <a:lnTo>
                    <a:pt x="6590002" y="470769"/>
                  </a:lnTo>
                  <a:lnTo>
                    <a:pt x="6615271" y="453739"/>
                  </a:lnTo>
                  <a:lnTo>
                    <a:pt x="6632301" y="428470"/>
                  </a:lnTo>
                  <a:lnTo>
                    <a:pt x="6638544" y="397509"/>
                  </a:lnTo>
                  <a:lnTo>
                    <a:pt x="6638544" y="79501"/>
                  </a:lnTo>
                  <a:lnTo>
                    <a:pt x="6632301" y="48541"/>
                  </a:lnTo>
                  <a:lnTo>
                    <a:pt x="6615271" y="23272"/>
                  </a:lnTo>
                  <a:lnTo>
                    <a:pt x="6590002" y="6242"/>
                  </a:lnTo>
                  <a:lnTo>
                    <a:pt x="655904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6">
            <a:extLst>
              <a:ext uri="{FF2B5EF4-FFF2-40B4-BE49-F238E27FC236}">
                <a16:creationId xmlns:a16="http://schemas.microsoft.com/office/drawing/2014/main" xmlns="" id="{C4C04ACA-B781-75DF-5E1D-D5F90C8A38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9538" y="108026"/>
            <a:ext cx="513820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FF00"/>
                </a:solidFill>
              </a:rPr>
              <a:t>Regression</a:t>
            </a:r>
            <a:r>
              <a:rPr b="1" spc="-80" dirty="0">
                <a:solidFill>
                  <a:srgbClr val="FFFF00"/>
                </a:solidFill>
              </a:rPr>
              <a:t> </a:t>
            </a:r>
            <a:r>
              <a:rPr b="1" spc="-5" dirty="0">
                <a:solidFill>
                  <a:srgbClr val="FFFF00"/>
                </a:solidFill>
              </a:rPr>
              <a:t>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16381" y="781558"/>
            <a:ext cx="11101070" cy="357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766445">
              <a:lnSpc>
                <a:spcPct val="15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Simple</a:t>
            </a:r>
            <a:r>
              <a:rPr sz="1800" b="1" dirty="0">
                <a:latin typeface="Times New Roman"/>
                <a:cs typeface="Times New Roman"/>
              </a:rPr>
              <a:t> Linear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regression</a:t>
            </a:r>
            <a:r>
              <a:rPr sz="1800" b="1" dirty="0">
                <a:latin typeface="Times New Roman"/>
                <a:cs typeface="Times New Roman"/>
              </a:rPr>
              <a:t> model: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dependent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related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independent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 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equation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24161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Y=α+βx+ε</a:t>
            </a:r>
            <a:endParaRPr sz="1800">
              <a:latin typeface="Times New Roman"/>
              <a:cs typeface="Times New Roman"/>
            </a:endParaRPr>
          </a:p>
          <a:p>
            <a:pPr marL="50800" marR="43180" algn="just">
              <a:lnSpc>
                <a:spcPct val="150000"/>
              </a:lnSpc>
              <a:spcBef>
                <a:spcPts val="994"/>
              </a:spcBef>
            </a:pPr>
            <a:r>
              <a:rPr sz="1800" spc="-5" dirty="0">
                <a:latin typeface="Times New Roman"/>
                <a:cs typeface="Times New Roman"/>
              </a:rPr>
              <a:t>Where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α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β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unknown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intercept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slope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parameters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respectively,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ε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random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assumed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distributed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E(ε)=0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25" dirty="0">
                <a:latin typeface="Times New Roman"/>
                <a:cs typeface="Times New Roman"/>
              </a:rPr>
              <a:t>Var(ε)=σ</a:t>
            </a:r>
            <a:r>
              <a:rPr sz="1800" spc="-37" baseline="25462" dirty="0">
                <a:latin typeface="Times New Roman"/>
                <a:cs typeface="Times New Roman"/>
              </a:rPr>
              <a:t>2</a:t>
            </a:r>
            <a:r>
              <a:rPr sz="1800" spc="-2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Since ε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random the quantity </a:t>
            </a:r>
            <a:r>
              <a:rPr sz="1800" spc="-5" dirty="0">
                <a:latin typeface="Times New Roman"/>
                <a:cs typeface="Times New Roman"/>
              </a:rPr>
              <a:t>Y is </a:t>
            </a:r>
            <a:r>
              <a:rPr sz="1800" dirty="0">
                <a:latin typeface="Times New Roman"/>
                <a:cs typeface="Times New Roman"/>
              </a:rPr>
              <a:t>a random variable. The </a:t>
            </a:r>
            <a:r>
              <a:rPr sz="1800" spc="-5" dirty="0">
                <a:latin typeface="Times New Roman"/>
                <a:cs typeface="Times New Roman"/>
              </a:rPr>
              <a:t>value </a:t>
            </a:r>
            <a:r>
              <a:rPr sz="1800" dirty="0">
                <a:latin typeface="Times New Roman"/>
                <a:cs typeface="Times New Roman"/>
              </a:rPr>
              <a:t>x of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regressor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random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measured</a:t>
            </a:r>
            <a:r>
              <a:rPr sz="1800" dirty="0">
                <a:latin typeface="Times New Roman"/>
                <a:cs typeface="Times New Roman"/>
              </a:rPr>
              <a:t> with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negligible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error.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Ε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called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random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error</a:t>
            </a:r>
            <a:r>
              <a:rPr sz="1800" b="1" spc="4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or</a:t>
            </a:r>
            <a:r>
              <a:rPr sz="1800" b="1" spc="4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random 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disturbance</a:t>
            </a:r>
            <a:r>
              <a:rPr sz="1800" spc="-5" dirty="0">
                <a:latin typeface="Times New Roman"/>
                <a:cs typeface="Times New Roman"/>
              </a:rPr>
              <a:t>, has </a:t>
            </a:r>
            <a:r>
              <a:rPr sz="1800" dirty="0">
                <a:latin typeface="Times New Roman"/>
                <a:cs typeface="Times New Roman"/>
              </a:rPr>
              <a:t>constant </a:t>
            </a:r>
            <a:r>
              <a:rPr sz="1800" spc="-5" dirty="0">
                <a:latin typeface="Times New Roman"/>
                <a:cs typeface="Times New Roman"/>
              </a:rPr>
              <a:t>variance. E(ε)=0 </a:t>
            </a:r>
            <a:r>
              <a:rPr sz="1800" dirty="0">
                <a:latin typeface="Times New Roman"/>
                <a:cs typeface="Times New Roman"/>
              </a:rPr>
              <a:t>implies </a:t>
            </a:r>
            <a:r>
              <a:rPr sz="1800" spc="-5" dirty="0">
                <a:latin typeface="Times New Roman"/>
                <a:cs typeface="Times New Roman"/>
              </a:rPr>
              <a:t>that </a:t>
            </a:r>
            <a:r>
              <a:rPr sz="1800" dirty="0">
                <a:latin typeface="Times New Roman"/>
                <a:cs typeface="Times New Roman"/>
              </a:rPr>
              <a:t>at a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x and y </a:t>
            </a:r>
            <a:r>
              <a:rPr sz="1800" spc="-5" dirty="0">
                <a:latin typeface="Times New Roman"/>
                <a:cs typeface="Times New Roman"/>
              </a:rPr>
              <a:t>values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distributed </a:t>
            </a:r>
            <a:r>
              <a:rPr sz="1800" dirty="0">
                <a:latin typeface="Times New Roman"/>
                <a:cs typeface="Times New Roman"/>
              </a:rPr>
              <a:t>around the </a:t>
            </a:r>
            <a:r>
              <a:rPr sz="1800" b="1" spc="-10" dirty="0">
                <a:latin typeface="Times New Roman"/>
                <a:cs typeface="Times New Roman"/>
              </a:rPr>
              <a:t>true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population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regression</a:t>
            </a:r>
            <a:r>
              <a:rPr sz="1800" b="1" dirty="0">
                <a:latin typeface="Times New Roman"/>
                <a:cs typeface="Times New Roman"/>
              </a:rPr>
              <a:t> line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Y=α+βx.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xmlns="" id="{6DCF8177-7854-C1EC-FC88-B8F78C19A336}"/>
              </a:ext>
            </a:extLst>
          </p:cNvPr>
          <p:cNvGrpSpPr/>
          <p:nvPr/>
        </p:nvGrpSpPr>
        <p:grpSpPr>
          <a:xfrm>
            <a:off x="3238500" y="22847"/>
            <a:ext cx="6741159" cy="742315"/>
            <a:chOff x="3238500" y="22847"/>
            <a:chExt cx="6741159" cy="742315"/>
          </a:xfrm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xmlns="" id="{4F364DDE-82E2-B247-6BE6-A68AD1B1470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0" y="59423"/>
              <a:ext cx="6740652" cy="579132"/>
            </a:xfrm>
            <a:prstGeom prst="rect">
              <a:avLst/>
            </a:prstGeom>
          </p:spPr>
        </p:pic>
        <p:pic>
          <p:nvPicPr>
            <p:cNvPr id="14" name="object 4">
              <a:extLst>
                <a:ext uri="{FF2B5EF4-FFF2-40B4-BE49-F238E27FC236}">
                  <a16:creationId xmlns:a16="http://schemas.microsoft.com/office/drawing/2014/main" xmlns="" id="{68903537-32F4-8012-9607-303E048EEF7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7695" y="22847"/>
              <a:ext cx="2840736" cy="742200"/>
            </a:xfrm>
            <a:prstGeom prst="rect">
              <a:avLst/>
            </a:prstGeom>
          </p:spPr>
        </p:pic>
        <p:sp>
          <p:nvSpPr>
            <p:cNvPr id="15" name="object 5">
              <a:extLst>
                <a:ext uri="{FF2B5EF4-FFF2-40B4-BE49-F238E27FC236}">
                  <a16:creationId xmlns:a16="http://schemas.microsoft.com/office/drawing/2014/main" xmlns="" id="{D0464CAC-B959-A9D6-48D6-B1599281B321}"/>
                </a:ext>
              </a:extLst>
            </p:cNvPr>
            <p:cNvSpPr/>
            <p:nvPr/>
          </p:nvSpPr>
          <p:spPr>
            <a:xfrm>
              <a:off x="3264407" y="85344"/>
              <a:ext cx="6638925" cy="477520"/>
            </a:xfrm>
            <a:custGeom>
              <a:avLst/>
              <a:gdLst/>
              <a:ahLst/>
              <a:cxnLst/>
              <a:rect l="l" t="t" r="r" b="b"/>
              <a:pathLst>
                <a:path w="6638925" h="477520">
                  <a:moveTo>
                    <a:pt x="655904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1"/>
                  </a:lnTo>
                  <a:lnTo>
                    <a:pt x="6559042" y="477011"/>
                  </a:lnTo>
                  <a:lnTo>
                    <a:pt x="6590002" y="470769"/>
                  </a:lnTo>
                  <a:lnTo>
                    <a:pt x="6615271" y="453739"/>
                  </a:lnTo>
                  <a:lnTo>
                    <a:pt x="6632301" y="428470"/>
                  </a:lnTo>
                  <a:lnTo>
                    <a:pt x="6638544" y="397509"/>
                  </a:lnTo>
                  <a:lnTo>
                    <a:pt x="6638544" y="79501"/>
                  </a:lnTo>
                  <a:lnTo>
                    <a:pt x="6632301" y="48541"/>
                  </a:lnTo>
                  <a:lnTo>
                    <a:pt x="6615271" y="23272"/>
                  </a:lnTo>
                  <a:lnTo>
                    <a:pt x="6590002" y="6242"/>
                  </a:lnTo>
                  <a:lnTo>
                    <a:pt x="655904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6">
            <a:extLst>
              <a:ext uri="{FF2B5EF4-FFF2-40B4-BE49-F238E27FC236}">
                <a16:creationId xmlns:a16="http://schemas.microsoft.com/office/drawing/2014/main" xmlns="" id="{6B2CBD89-FC2B-960E-22A1-8CD62CF5D6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9538" y="108026"/>
            <a:ext cx="513820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FF00"/>
                </a:solidFill>
              </a:rPr>
              <a:t>Regression</a:t>
            </a:r>
            <a:r>
              <a:rPr b="1" spc="-80" dirty="0">
                <a:solidFill>
                  <a:srgbClr val="FFFF00"/>
                </a:solidFill>
              </a:rPr>
              <a:t> </a:t>
            </a:r>
            <a:r>
              <a:rPr b="1" spc="-5" dirty="0">
                <a:solidFill>
                  <a:srgbClr val="FFFF00"/>
                </a:solidFill>
              </a:rPr>
              <a:t>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13663" y="795019"/>
            <a:ext cx="11095355" cy="22185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7780">
              <a:lnSpc>
                <a:spcPct val="15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The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method</a:t>
            </a:r>
            <a:r>
              <a:rPr sz="1800" b="1" spc="1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1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least</a:t>
            </a:r>
            <a:r>
              <a:rPr sz="1800" b="1" spc="1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squares: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aspect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regression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analysis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estimate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parameters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α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β.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We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denote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estimates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α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β.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estimated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regression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given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3495" algn="ctr">
              <a:lnSpc>
                <a:spcPct val="100000"/>
              </a:lnSpc>
            </a:pPr>
            <a:r>
              <a:rPr lang="en-GB" sz="1800" spc="-815" dirty="0" smtClean="0">
                <a:latin typeface="Cambria Math"/>
                <a:cs typeface="Cambria Math"/>
              </a:rPr>
              <a:t> </a:t>
            </a:r>
            <a:endParaRPr sz="1800" dirty="0">
              <a:latin typeface="Cambria Math"/>
              <a:cs typeface="Cambria Math"/>
            </a:endParaRPr>
          </a:p>
          <a:p>
            <a:pPr marL="50800" marR="36830">
              <a:lnSpc>
                <a:spcPct val="150000"/>
              </a:lnSpc>
              <a:spcBef>
                <a:spcPts val="1000"/>
              </a:spcBef>
            </a:pPr>
            <a:r>
              <a:rPr lang="en-GB" sz="1800" spc="-5" dirty="0" smtClean="0">
                <a:latin typeface="Times New Roman"/>
                <a:cs typeface="Times New Roman"/>
              </a:rPr>
              <a:t> </a:t>
            </a:r>
            <a:endParaRPr sz="18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lang="en-GB" sz="1800" b="1" spc="-5" dirty="0" smtClean="0">
                <a:latin typeface="Times New Roman"/>
                <a:cs typeface="Times New Roman"/>
              </a:rPr>
              <a:t> 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xmlns="" id="{7F921164-B4AE-E7C6-6A4F-FE70F1B1DF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9054" y="85345"/>
            <a:ext cx="7405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FF00"/>
                </a:solidFill>
              </a:rPr>
              <a:t>Regression</a:t>
            </a:r>
            <a:r>
              <a:rPr b="1" spc="-80" dirty="0">
                <a:solidFill>
                  <a:srgbClr val="FFFF00"/>
                </a:solidFill>
              </a:rPr>
              <a:t> </a:t>
            </a:r>
            <a:r>
              <a:rPr b="1" spc="-5" dirty="0">
                <a:solidFill>
                  <a:srgbClr val="FFFF00"/>
                </a:solidFill>
              </a:rPr>
              <a:t>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4244" y="2430589"/>
            <a:ext cx="9603275" cy="3450613"/>
          </a:xfrm>
        </p:spPr>
        <p:txBody>
          <a:bodyPr/>
          <a:lstStyle/>
          <a:p>
            <a:r>
              <a:rPr lang="en-GB" dirty="0" smtClean="0"/>
              <a:t>Where   I is  the </a:t>
            </a:r>
            <a:r>
              <a:rPr lang="en-GB" dirty="0"/>
              <a:t>predicted or fitted value. We expect that the fitted line should be closer to the true regression line. When a large amount of data is available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b="1" dirty="0" err="1"/>
              <a:t>Residual:</a:t>
            </a:r>
            <a:r>
              <a:rPr lang="en-GB" dirty="0" err="1"/>
              <a:t>A</a:t>
            </a:r>
            <a:r>
              <a:rPr lang="en-GB" dirty="0"/>
              <a:t> residual is essentially an error in the fit of the model </a:t>
            </a: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grpSp>
        <p:nvGrpSpPr>
          <p:cNvPr id="22" name="object 2">
            <a:extLst>
              <a:ext uri="{FF2B5EF4-FFF2-40B4-BE49-F238E27FC236}">
                <a16:creationId xmlns:a16="http://schemas.microsoft.com/office/drawing/2014/main" xmlns="" id="{2F48BA01-C62C-E29C-58A2-8F14603EBFBB}"/>
              </a:ext>
            </a:extLst>
          </p:cNvPr>
          <p:cNvGrpSpPr/>
          <p:nvPr/>
        </p:nvGrpSpPr>
        <p:grpSpPr>
          <a:xfrm>
            <a:off x="3238500" y="22847"/>
            <a:ext cx="6741159" cy="742315"/>
            <a:chOff x="3238500" y="22847"/>
            <a:chExt cx="6741159" cy="742315"/>
          </a:xfrm>
        </p:grpSpPr>
        <p:pic>
          <p:nvPicPr>
            <p:cNvPr id="23" name="object 3">
              <a:extLst>
                <a:ext uri="{FF2B5EF4-FFF2-40B4-BE49-F238E27FC236}">
                  <a16:creationId xmlns:a16="http://schemas.microsoft.com/office/drawing/2014/main" xmlns="" id="{3B67E298-D232-077D-1EF7-8DC3235DEC1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0" y="59423"/>
              <a:ext cx="6740652" cy="579132"/>
            </a:xfrm>
            <a:prstGeom prst="rect">
              <a:avLst/>
            </a:prstGeom>
          </p:spPr>
        </p:pic>
        <p:pic>
          <p:nvPicPr>
            <p:cNvPr id="24" name="object 4">
              <a:extLst>
                <a:ext uri="{FF2B5EF4-FFF2-40B4-BE49-F238E27FC236}">
                  <a16:creationId xmlns:a16="http://schemas.microsoft.com/office/drawing/2014/main" xmlns="" id="{3779FE6C-A76D-6DA7-7AE3-9DA30EE7E4F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7695" y="22847"/>
              <a:ext cx="2840736" cy="742200"/>
            </a:xfrm>
            <a:prstGeom prst="rect">
              <a:avLst/>
            </a:prstGeom>
          </p:spPr>
        </p:pic>
        <p:sp>
          <p:nvSpPr>
            <p:cNvPr id="25" name="object 5">
              <a:extLst>
                <a:ext uri="{FF2B5EF4-FFF2-40B4-BE49-F238E27FC236}">
                  <a16:creationId xmlns:a16="http://schemas.microsoft.com/office/drawing/2014/main" xmlns="" id="{02978F85-35FB-AFE4-EE2E-BE6EAE4D3A8E}"/>
                </a:ext>
              </a:extLst>
            </p:cNvPr>
            <p:cNvSpPr/>
            <p:nvPr/>
          </p:nvSpPr>
          <p:spPr>
            <a:xfrm>
              <a:off x="3264407" y="85344"/>
              <a:ext cx="6638925" cy="477520"/>
            </a:xfrm>
            <a:custGeom>
              <a:avLst/>
              <a:gdLst/>
              <a:ahLst/>
              <a:cxnLst/>
              <a:rect l="l" t="t" r="r" b="b"/>
              <a:pathLst>
                <a:path w="6638925" h="477520">
                  <a:moveTo>
                    <a:pt x="655904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1"/>
                  </a:lnTo>
                  <a:lnTo>
                    <a:pt x="6559042" y="477011"/>
                  </a:lnTo>
                  <a:lnTo>
                    <a:pt x="6590002" y="470769"/>
                  </a:lnTo>
                  <a:lnTo>
                    <a:pt x="6615271" y="453739"/>
                  </a:lnTo>
                  <a:lnTo>
                    <a:pt x="6632301" y="428470"/>
                  </a:lnTo>
                  <a:lnTo>
                    <a:pt x="6638544" y="397509"/>
                  </a:lnTo>
                  <a:lnTo>
                    <a:pt x="6638544" y="79501"/>
                  </a:lnTo>
                  <a:lnTo>
                    <a:pt x="6632301" y="48541"/>
                  </a:lnTo>
                  <a:lnTo>
                    <a:pt x="6615271" y="23272"/>
                  </a:lnTo>
                  <a:lnTo>
                    <a:pt x="6590002" y="6242"/>
                  </a:lnTo>
                  <a:lnTo>
                    <a:pt x="655904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695" y="1763727"/>
            <a:ext cx="1476375" cy="476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532" y="4959160"/>
            <a:ext cx="7172325" cy="8725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600" y="2445258"/>
            <a:ext cx="284970" cy="4859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76000" y="-66102"/>
            <a:ext cx="9878678" cy="1079500"/>
            <a:chOff x="2249423" y="0"/>
            <a:chExt cx="9249410" cy="1079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9423" y="68554"/>
              <a:ext cx="9249156" cy="82298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9671" y="0"/>
              <a:ext cx="8395716" cy="10789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75331" y="94488"/>
              <a:ext cx="9147175" cy="721360"/>
            </a:xfrm>
            <a:custGeom>
              <a:avLst/>
              <a:gdLst/>
              <a:ahLst/>
              <a:cxnLst/>
              <a:rect l="l" t="t" r="r" b="b"/>
              <a:pathLst>
                <a:path w="9147175" h="721360">
                  <a:moveTo>
                    <a:pt x="9026906" y="0"/>
                  </a:moveTo>
                  <a:lnTo>
                    <a:pt x="120142" y="0"/>
                  </a:lnTo>
                  <a:lnTo>
                    <a:pt x="73402" y="9449"/>
                  </a:lnTo>
                  <a:lnTo>
                    <a:pt x="35210" y="35210"/>
                  </a:lnTo>
                  <a:lnTo>
                    <a:pt x="9449" y="73402"/>
                  </a:lnTo>
                  <a:lnTo>
                    <a:pt x="0" y="120141"/>
                  </a:lnTo>
                  <a:lnTo>
                    <a:pt x="0" y="600709"/>
                  </a:lnTo>
                  <a:lnTo>
                    <a:pt x="9449" y="647449"/>
                  </a:lnTo>
                  <a:lnTo>
                    <a:pt x="35210" y="685641"/>
                  </a:lnTo>
                  <a:lnTo>
                    <a:pt x="73402" y="711402"/>
                  </a:lnTo>
                  <a:lnTo>
                    <a:pt x="120142" y="720851"/>
                  </a:lnTo>
                  <a:lnTo>
                    <a:pt x="9026906" y="720851"/>
                  </a:lnTo>
                  <a:lnTo>
                    <a:pt x="9073645" y="711402"/>
                  </a:lnTo>
                  <a:lnTo>
                    <a:pt x="9111837" y="685641"/>
                  </a:lnTo>
                  <a:lnTo>
                    <a:pt x="9137598" y="647449"/>
                  </a:lnTo>
                  <a:lnTo>
                    <a:pt x="9147048" y="600709"/>
                  </a:lnTo>
                  <a:lnTo>
                    <a:pt x="9147048" y="120141"/>
                  </a:lnTo>
                  <a:lnTo>
                    <a:pt x="9137598" y="73402"/>
                  </a:lnTo>
                  <a:lnTo>
                    <a:pt x="9111837" y="35210"/>
                  </a:lnTo>
                  <a:lnTo>
                    <a:pt x="9073645" y="9449"/>
                  </a:lnTo>
                  <a:lnTo>
                    <a:pt x="902690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5597" y="110665"/>
            <a:ext cx="1006305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015" marR="5080" indent="-340995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00"/>
                </a:solidFill>
              </a:rPr>
              <a:t>ACTIVITIES/ </a:t>
            </a:r>
            <a:r>
              <a:rPr sz="2400" b="1" spc="-5" dirty="0">
                <a:solidFill>
                  <a:srgbClr val="FFFF00"/>
                </a:solidFill>
              </a:rPr>
              <a:t>CASE</a:t>
            </a:r>
            <a:r>
              <a:rPr sz="2400" b="1" spc="-10" dirty="0">
                <a:solidFill>
                  <a:srgbClr val="FFFF00"/>
                </a:solidFill>
              </a:rPr>
              <a:t> STUDIES/</a:t>
            </a:r>
            <a:r>
              <a:rPr sz="2400" b="1" spc="-20" dirty="0">
                <a:solidFill>
                  <a:srgbClr val="FFFF00"/>
                </a:solidFill>
              </a:rPr>
              <a:t> </a:t>
            </a:r>
            <a:r>
              <a:rPr sz="2400" b="1" spc="-30" dirty="0">
                <a:solidFill>
                  <a:srgbClr val="FFFF00"/>
                </a:solidFill>
              </a:rPr>
              <a:t>IMPORTANT</a:t>
            </a:r>
            <a:r>
              <a:rPr sz="2400" b="1" spc="10" dirty="0">
                <a:solidFill>
                  <a:srgbClr val="FFFF00"/>
                </a:solidFill>
              </a:rPr>
              <a:t> </a:t>
            </a:r>
            <a:r>
              <a:rPr sz="2400" b="1" spc="-35" dirty="0">
                <a:solidFill>
                  <a:srgbClr val="FFFF00"/>
                </a:solidFill>
              </a:rPr>
              <a:t>FACTS</a:t>
            </a:r>
            <a:r>
              <a:rPr sz="2400" b="1" spc="-30" dirty="0">
                <a:solidFill>
                  <a:srgbClr val="FFFF00"/>
                </a:solidFill>
              </a:rPr>
              <a:t> RELATED</a:t>
            </a:r>
            <a:r>
              <a:rPr sz="2400" b="1" spc="-5" dirty="0">
                <a:solidFill>
                  <a:srgbClr val="FFFF00"/>
                </a:solidFill>
              </a:rPr>
              <a:t> </a:t>
            </a:r>
            <a:r>
              <a:rPr sz="2400" b="1" spc="-40" dirty="0">
                <a:solidFill>
                  <a:srgbClr val="FFFF00"/>
                </a:solidFill>
              </a:rPr>
              <a:t>TO</a:t>
            </a:r>
            <a:r>
              <a:rPr sz="2400" b="1" spc="-5" dirty="0">
                <a:solidFill>
                  <a:srgbClr val="FFFF00"/>
                </a:solidFill>
              </a:rPr>
              <a:t> THE </a:t>
            </a:r>
            <a:r>
              <a:rPr sz="2400" b="1" spc="-530" dirty="0">
                <a:solidFill>
                  <a:srgbClr val="FFFF00"/>
                </a:solidFill>
              </a:rPr>
              <a:t> </a:t>
            </a:r>
            <a:r>
              <a:rPr sz="2400" b="1" spc="-10" dirty="0">
                <a:solidFill>
                  <a:srgbClr val="FFFF00"/>
                </a:solidFill>
              </a:rPr>
              <a:t>SESSION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8318" y="953388"/>
            <a:ext cx="11531600" cy="1261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5"/>
              </a:spcBef>
            </a:pPr>
            <a:r>
              <a:rPr sz="1800" spc="-80" dirty="0">
                <a:latin typeface="Times New Roman"/>
                <a:cs typeface="Times New Roman"/>
              </a:rPr>
              <a:t>We </a:t>
            </a:r>
            <a:r>
              <a:rPr sz="1800" spc="-5" dirty="0">
                <a:latin typeface="Times New Roman"/>
                <a:cs typeface="Times New Roman"/>
              </a:rPr>
              <a:t>shall </a:t>
            </a:r>
            <a:r>
              <a:rPr sz="1800" dirty="0">
                <a:latin typeface="Times New Roman"/>
                <a:cs typeface="Times New Roman"/>
              </a:rPr>
              <a:t>find a </a:t>
            </a:r>
            <a:r>
              <a:rPr sz="1800" spc="-5" dirty="0">
                <a:latin typeface="Times New Roman"/>
                <a:cs typeface="Times New Roman"/>
              </a:rPr>
              <a:t>and b, the estimates of </a:t>
            </a:r>
            <a:r>
              <a:rPr sz="1800" dirty="0">
                <a:latin typeface="Times New Roman"/>
                <a:cs typeface="Times New Roman"/>
              </a:rPr>
              <a:t>α and </a:t>
            </a:r>
            <a:r>
              <a:rPr sz="1800" spc="-10" dirty="0">
                <a:latin typeface="Times New Roman"/>
                <a:cs typeface="Times New Roman"/>
              </a:rPr>
              <a:t>β, </a:t>
            </a:r>
            <a:r>
              <a:rPr sz="1800" spc="-5" dirty="0">
                <a:latin typeface="Times New Roman"/>
                <a:cs typeface="Times New Roman"/>
              </a:rPr>
              <a:t>so </a:t>
            </a:r>
            <a:r>
              <a:rPr sz="1800" dirty="0">
                <a:latin typeface="Times New Roman"/>
                <a:cs typeface="Times New Roman"/>
              </a:rPr>
              <a:t>that the </a:t>
            </a:r>
            <a:r>
              <a:rPr sz="1800" spc="-5" dirty="0">
                <a:latin typeface="Times New Roman"/>
                <a:cs typeface="Times New Roman"/>
              </a:rPr>
              <a:t>sum of the squares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residuals is a </a:t>
            </a:r>
            <a:r>
              <a:rPr sz="1800" spc="-5" dirty="0">
                <a:latin typeface="Times New Roman"/>
                <a:cs typeface="Times New Roman"/>
              </a:rPr>
              <a:t>minimum.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residual sum </a:t>
            </a:r>
            <a:r>
              <a:rPr sz="1800" dirty="0">
                <a:latin typeface="Times New Roman"/>
                <a:cs typeface="Times New Roman"/>
              </a:rPr>
              <a:t> of squares </a:t>
            </a:r>
            <a:r>
              <a:rPr sz="1800" spc="-5" dirty="0">
                <a:latin typeface="Times New Roman"/>
                <a:cs typeface="Times New Roman"/>
              </a:rPr>
              <a:t>is also </a:t>
            </a:r>
            <a:r>
              <a:rPr sz="1800" dirty="0">
                <a:latin typeface="Times New Roman"/>
                <a:cs typeface="Times New Roman"/>
              </a:rPr>
              <a:t>called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sum of squares of </a:t>
            </a:r>
            <a:r>
              <a:rPr sz="1800" spc="-5" dirty="0">
                <a:latin typeface="Times New Roman"/>
                <a:cs typeface="Times New Roman"/>
              </a:rPr>
              <a:t>the errors </a:t>
            </a:r>
            <a:r>
              <a:rPr sz="1800" dirty="0">
                <a:latin typeface="Times New Roman"/>
                <a:cs typeface="Times New Roman"/>
              </a:rPr>
              <a:t>about </a:t>
            </a:r>
            <a:r>
              <a:rPr sz="1800" spc="-5" dirty="0">
                <a:latin typeface="Times New Roman"/>
                <a:cs typeface="Times New Roman"/>
              </a:rPr>
              <a:t>the regression line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denoted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SSE.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minimization </a:t>
            </a:r>
            <a:r>
              <a:rPr sz="1800" dirty="0">
                <a:latin typeface="Times New Roman"/>
                <a:cs typeface="Times New Roman"/>
              </a:rPr>
              <a:t> procedure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estimating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parameters</a:t>
            </a:r>
            <a:r>
              <a:rPr sz="1800" spc="-5" dirty="0">
                <a:latin typeface="Times New Roman"/>
                <a:cs typeface="Times New Roman"/>
              </a:rPr>
              <a:t> 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method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least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squares.</a:t>
            </a:r>
            <a:r>
              <a:rPr sz="1800" dirty="0">
                <a:latin typeface="Times New Roman"/>
                <a:cs typeface="Times New Roman"/>
              </a:rPr>
              <a:t> Hence,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shall find 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b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minimize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182" y="2450939"/>
            <a:ext cx="4747201" cy="91353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19202" y="3668090"/>
            <a:ext cx="10680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Differentiating SSE with respect to a and b, equating the partial derivatives to zero and rearranging the terms to obtain </a:t>
            </a:r>
            <a:r>
              <a:rPr lang="en-GB" dirty="0" smtClean="0"/>
              <a:t>the equations </a:t>
            </a:r>
            <a:r>
              <a:rPr lang="en-GB" dirty="0"/>
              <a:t>(called the normal equations)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290" y="4455669"/>
            <a:ext cx="2941200" cy="15982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30072" y="1402841"/>
            <a:ext cx="7268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may</a:t>
            </a:r>
            <a:r>
              <a:rPr sz="1800" dirty="0">
                <a:latin typeface="Times New Roman"/>
                <a:cs typeface="Times New Roman"/>
              </a:rPr>
              <a:t> solved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simultaneously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5" dirty="0">
                <a:latin typeface="Times New Roman"/>
                <a:cs typeface="Times New Roman"/>
              </a:rPr>
              <a:t>yield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computing</a:t>
            </a:r>
            <a:r>
              <a:rPr sz="1800" spc="-5" dirty="0">
                <a:latin typeface="Times New Roman"/>
                <a:cs typeface="Times New Roman"/>
              </a:rPr>
              <a:t> formulas</a:t>
            </a:r>
            <a:r>
              <a:rPr sz="1800" dirty="0">
                <a:latin typeface="Times New Roman"/>
                <a:cs typeface="Times New Roman"/>
              </a:rPr>
              <a:t> 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and b.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grpSp>
        <p:nvGrpSpPr>
          <p:cNvPr id="50" name="object 2">
            <a:extLst>
              <a:ext uri="{FF2B5EF4-FFF2-40B4-BE49-F238E27FC236}">
                <a16:creationId xmlns:a16="http://schemas.microsoft.com/office/drawing/2014/main" xmlns="" id="{999DB13D-2AA5-C194-E05A-2BEDE0E17B1F}"/>
              </a:ext>
            </a:extLst>
          </p:cNvPr>
          <p:cNvGrpSpPr/>
          <p:nvPr/>
        </p:nvGrpSpPr>
        <p:grpSpPr>
          <a:xfrm>
            <a:off x="1876000" y="-66102"/>
            <a:ext cx="9878678" cy="1079500"/>
            <a:chOff x="2249423" y="0"/>
            <a:chExt cx="9249410" cy="1079500"/>
          </a:xfrm>
        </p:grpSpPr>
        <p:pic>
          <p:nvPicPr>
            <p:cNvPr id="51" name="object 3">
              <a:extLst>
                <a:ext uri="{FF2B5EF4-FFF2-40B4-BE49-F238E27FC236}">
                  <a16:creationId xmlns:a16="http://schemas.microsoft.com/office/drawing/2014/main" xmlns="" id="{0CF909A3-318D-65BD-4CF5-1435102FBCD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9423" y="68554"/>
              <a:ext cx="9249156" cy="822985"/>
            </a:xfrm>
            <a:prstGeom prst="rect">
              <a:avLst/>
            </a:prstGeom>
          </p:spPr>
        </p:pic>
        <p:pic>
          <p:nvPicPr>
            <p:cNvPr id="52" name="object 4">
              <a:extLst>
                <a:ext uri="{FF2B5EF4-FFF2-40B4-BE49-F238E27FC236}">
                  <a16:creationId xmlns:a16="http://schemas.microsoft.com/office/drawing/2014/main" xmlns="" id="{AA73E9E5-B87A-7A1F-14E1-7BCE31E3301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9671" y="0"/>
              <a:ext cx="8395716" cy="1078991"/>
            </a:xfrm>
            <a:prstGeom prst="rect">
              <a:avLst/>
            </a:prstGeom>
          </p:spPr>
        </p:pic>
        <p:sp>
          <p:nvSpPr>
            <p:cNvPr id="53" name="object 5">
              <a:extLst>
                <a:ext uri="{FF2B5EF4-FFF2-40B4-BE49-F238E27FC236}">
                  <a16:creationId xmlns:a16="http://schemas.microsoft.com/office/drawing/2014/main" xmlns="" id="{1427B094-CE29-B3D0-E9E6-D43FC182275E}"/>
                </a:ext>
              </a:extLst>
            </p:cNvPr>
            <p:cNvSpPr/>
            <p:nvPr/>
          </p:nvSpPr>
          <p:spPr>
            <a:xfrm>
              <a:off x="2275331" y="94488"/>
              <a:ext cx="9147175" cy="721360"/>
            </a:xfrm>
            <a:custGeom>
              <a:avLst/>
              <a:gdLst/>
              <a:ahLst/>
              <a:cxnLst/>
              <a:rect l="l" t="t" r="r" b="b"/>
              <a:pathLst>
                <a:path w="9147175" h="721360">
                  <a:moveTo>
                    <a:pt x="9026906" y="0"/>
                  </a:moveTo>
                  <a:lnTo>
                    <a:pt x="120142" y="0"/>
                  </a:lnTo>
                  <a:lnTo>
                    <a:pt x="73402" y="9449"/>
                  </a:lnTo>
                  <a:lnTo>
                    <a:pt x="35210" y="35210"/>
                  </a:lnTo>
                  <a:lnTo>
                    <a:pt x="9449" y="73402"/>
                  </a:lnTo>
                  <a:lnTo>
                    <a:pt x="0" y="120141"/>
                  </a:lnTo>
                  <a:lnTo>
                    <a:pt x="0" y="600709"/>
                  </a:lnTo>
                  <a:lnTo>
                    <a:pt x="9449" y="647449"/>
                  </a:lnTo>
                  <a:lnTo>
                    <a:pt x="35210" y="685641"/>
                  </a:lnTo>
                  <a:lnTo>
                    <a:pt x="73402" y="711402"/>
                  </a:lnTo>
                  <a:lnTo>
                    <a:pt x="120142" y="720851"/>
                  </a:lnTo>
                  <a:lnTo>
                    <a:pt x="9026906" y="720851"/>
                  </a:lnTo>
                  <a:lnTo>
                    <a:pt x="9073645" y="711402"/>
                  </a:lnTo>
                  <a:lnTo>
                    <a:pt x="9111837" y="685641"/>
                  </a:lnTo>
                  <a:lnTo>
                    <a:pt x="9137598" y="647449"/>
                  </a:lnTo>
                  <a:lnTo>
                    <a:pt x="9147048" y="600709"/>
                  </a:lnTo>
                  <a:lnTo>
                    <a:pt x="9147048" y="120141"/>
                  </a:lnTo>
                  <a:lnTo>
                    <a:pt x="9137598" y="73402"/>
                  </a:lnTo>
                  <a:lnTo>
                    <a:pt x="9111837" y="35210"/>
                  </a:lnTo>
                  <a:lnTo>
                    <a:pt x="9073645" y="9449"/>
                  </a:lnTo>
                  <a:lnTo>
                    <a:pt x="902690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6">
            <a:extLst>
              <a:ext uri="{FF2B5EF4-FFF2-40B4-BE49-F238E27FC236}">
                <a16:creationId xmlns:a16="http://schemas.microsoft.com/office/drawing/2014/main" xmlns="" id="{5D00B674-2B26-2499-BB51-C1EB68D2FF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5353" y="57657"/>
            <a:ext cx="1006305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015" marR="5080" indent="-340995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00"/>
                </a:solidFill>
              </a:rPr>
              <a:t>ACTIVITIES/ </a:t>
            </a:r>
            <a:r>
              <a:rPr sz="2400" b="1" spc="-5" dirty="0">
                <a:solidFill>
                  <a:srgbClr val="FFFF00"/>
                </a:solidFill>
              </a:rPr>
              <a:t>CASE</a:t>
            </a:r>
            <a:r>
              <a:rPr sz="2400" b="1" spc="-10" dirty="0">
                <a:solidFill>
                  <a:srgbClr val="FFFF00"/>
                </a:solidFill>
              </a:rPr>
              <a:t> STUDIES/</a:t>
            </a:r>
            <a:r>
              <a:rPr sz="2400" b="1" spc="-20" dirty="0">
                <a:solidFill>
                  <a:srgbClr val="FFFF00"/>
                </a:solidFill>
              </a:rPr>
              <a:t> </a:t>
            </a:r>
            <a:r>
              <a:rPr sz="2400" b="1" spc="-30" dirty="0">
                <a:solidFill>
                  <a:srgbClr val="FFFF00"/>
                </a:solidFill>
              </a:rPr>
              <a:t>IMPORTANT</a:t>
            </a:r>
            <a:r>
              <a:rPr sz="2400" b="1" spc="10" dirty="0">
                <a:solidFill>
                  <a:srgbClr val="FFFF00"/>
                </a:solidFill>
              </a:rPr>
              <a:t> </a:t>
            </a:r>
            <a:r>
              <a:rPr sz="2400" b="1" spc="-35" dirty="0">
                <a:solidFill>
                  <a:srgbClr val="FFFF00"/>
                </a:solidFill>
              </a:rPr>
              <a:t>FACTS</a:t>
            </a:r>
            <a:r>
              <a:rPr sz="2400" b="1" spc="-30" dirty="0">
                <a:solidFill>
                  <a:srgbClr val="FFFF00"/>
                </a:solidFill>
              </a:rPr>
              <a:t> RELATED</a:t>
            </a:r>
            <a:r>
              <a:rPr sz="2400" b="1" spc="-5" dirty="0">
                <a:solidFill>
                  <a:srgbClr val="FFFF00"/>
                </a:solidFill>
              </a:rPr>
              <a:t> </a:t>
            </a:r>
            <a:r>
              <a:rPr sz="2400" b="1" spc="-40" dirty="0">
                <a:solidFill>
                  <a:srgbClr val="FFFF00"/>
                </a:solidFill>
              </a:rPr>
              <a:t>TO</a:t>
            </a:r>
            <a:r>
              <a:rPr sz="2400" b="1" spc="-5" dirty="0">
                <a:solidFill>
                  <a:srgbClr val="FFFF00"/>
                </a:solidFill>
              </a:rPr>
              <a:t> THE </a:t>
            </a:r>
            <a:r>
              <a:rPr sz="2400" b="1" spc="-530" dirty="0">
                <a:solidFill>
                  <a:srgbClr val="FFFF00"/>
                </a:solidFill>
              </a:rPr>
              <a:t> </a:t>
            </a:r>
            <a:r>
              <a:rPr sz="2400" b="1" spc="-10" dirty="0">
                <a:solidFill>
                  <a:srgbClr val="FFFF00"/>
                </a:solidFill>
              </a:rPr>
              <a:t>SESSION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464" y="2129067"/>
            <a:ext cx="5198701" cy="868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571" y="3511292"/>
            <a:ext cx="6927301" cy="1698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5991" y="68567"/>
            <a:ext cx="5577840" cy="747395"/>
            <a:chOff x="3745991" y="68567"/>
            <a:chExt cx="5577840" cy="747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991" y="68567"/>
              <a:ext cx="5577840" cy="6614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1847" y="73139"/>
              <a:ext cx="1784603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71899" y="94488"/>
              <a:ext cx="5476240" cy="559435"/>
            </a:xfrm>
            <a:custGeom>
              <a:avLst/>
              <a:gdLst/>
              <a:ahLst/>
              <a:cxnLst/>
              <a:rect l="l" t="t" r="r" b="b"/>
              <a:pathLst>
                <a:path w="5476240" h="559435">
                  <a:moveTo>
                    <a:pt x="5382514" y="0"/>
                  </a:moveTo>
                  <a:lnTo>
                    <a:pt x="93217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7"/>
                  </a:lnTo>
                  <a:lnTo>
                    <a:pt x="0" y="466089"/>
                  </a:lnTo>
                  <a:lnTo>
                    <a:pt x="7332" y="502354"/>
                  </a:lnTo>
                  <a:lnTo>
                    <a:pt x="27320" y="531987"/>
                  </a:lnTo>
                  <a:lnTo>
                    <a:pt x="56953" y="551975"/>
                  </a:lnTo>
                  <a:lnTo>
                    <a:pt x="93217" y="559307"/>
                  </a:lnTo>
                  <a:lnTo>
                    <a:pt x="5382514" y="559307"/>
                  </a:lnTo>
                  <a:lnTo>
                    <a:pt x="5418778" y="551975"/>
                  </a:lnTo>
                  <a:lnTo>
                    <a:pt x="5448411" y="531987"/>
                  </a:lnTo>
                  <a:lnTo>
                    <a:pt x="5468399" y="502354"/>
                  </a:lnTo>
                  <a:lnTo>
                    <a:pt x="5475732" y="466089"/>
                  </a:lnTo>
                  <a:lnTo>
                    <a:pt x="5475732" y="93217"/>
                  </a:lnTo>
                  <a:lnTo>
                    <a:pt x="5468399" y="56953"/>
                  </a:lnTo>
                  <a:lnTo>
                    <a:pt x="5448411" y="27320"/>
                  </a:lnTo>
                  <a:lnTo>
                    <a:pt x="5418778" y="7332"/>
                  </a:lnTo>
                  <a:lnTo>
                    <a:pt x="5382514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91270" y="158877"/>
            <a:ext cx="24903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E</a:t>
            </a:r>
            <a:r>
              <a:rPr dirty="0">
                <a:solidFill>
                  <a:srgbClr val="FFFF00"/>
                </a:solidFill>
              </a:rPr>
              <a:t>XAMPL</a:t>
            </a:r>
            <a:r>
              <a:rPr spc="-25" dirty="0">
                <a:solidFill>
                  <a:srgbClr val="FFFF00"/>
                </a:solidFill>
              </a:rPr>
              <a:t>E</a:t>
            </a:r>
            <a:r>
              <a:rPr dirty="0">
                <a:solidFill>
                  <a:srgbClr val="FFFF00"/>
                </a:solidFill>
              </a:rPr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6529" y="753953"/>
            <a:ext cx="11444605" cy="5137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marR="119380" algn="just">
              <a:lnSpc>
                <a:spcPct val="150100"/>
              </a:lnSpc>
              <a:spcBef>
                <a:spcPts val="105"/>
              </a:spcBef>
            </a:pPr>
            <a:r>
              <a:rPr sz="1800" b="1" spc="-5" dirty="0">
                <a:latin typeface="Times New Roman"/>
                <a:cs typeface="Times New Roman"/>
              </a:rPr>
              <a:t>Example: </a:t>
            </a:r>
            <a:r>
              <a:rPr sz="1800" spc="-5" dirty="0">
                <a:latin typeface="Times New Roman"/>
                <a:cs typeface="Times New Roman"/>
              </a:rPr>
              <a:t>Engineers fabricating </a:t>
            </a:r>
            <a:r>
              <a:rPr sz="1800" dirty="0">
                <a:latin typeface="Times New Roman"/>
                <a:cs typeface="Times New Roman"/>
              </a:rPr>
              <a:t>a new </a:t>
            </a:r>
            <a:r>
              <a:rPr sz="1800" spc="-5" dirty="0">
                <a:latin typeface="Times New Roman"/>
                <a:cs typeface="Times New Roman"/>
              </a:rPr>
              <a:t>transmission-type </a:t>
            </a:r>
            <a:r>
              <a:rPr sz="1800" dirty="0">
                <a:latin typeface="Times New Roman"/>
                <a:cs typeface="Times New Roman"/>
              </a:rPr>
              <a:t>electron </a:t>
            </a:r>
            <a:r>
              <a:rPr sz="1800" spc="-5" dirty="0">
                <a:latin typeface="Times New Roman"/>
                <a:cs typeface="Times New Roman"/>
              </a:rPr>
              <a:t>multiplier created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array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 silicon nanopillars on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flat silicon </a:t>
            </a:r>
            <a:r>
              <a:rPr sz="1800" spc="-5" dirty="0">
                <a:latin typeface="Times New Roman"/>
                <a:cs typeface="Times New Roman"/>
              </a:rPr>
              <a:t>membrane.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precise structure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influence the electrical properties so, </a:t>
            </a:r>
            <a:r>
              <a:rPr sz="1800" spc="-10" dirty="0">
                <a:latin typeface="Times New Roman"/>
                <a:cs typeface="Times New Roman"/>
              </a:rPr>
              <a:t>subsequently,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height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widths 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50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nanopillars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measured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nanometres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10</a:t>
            </a:r>
            <a:r>
              <a:rPr sz="1800" spc="-7" baseline="25462" dirty="0">
                <a:latin typeface="Times New Roman"/>
                <a:cs typeface="Times New Roman"/>
              </a:rPr>
              <a:t>-9</a:t>
            </a:r>
            <a:r>
              <a:rPr sz="1800" spc="30" baseline="25462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meters.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summary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statistics,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x=width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y=height,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lang="en-GB" sz="1800" dirty="0" smtClean="0">
                <a:latin typeface="Times New Roman"/>
                <a:cs typeface="Times New Roman"/>
              </a:rPr>
              <a:t> 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61315" indent="-234950">
              <a:lnSpc>
                <a:spcPct val="100000"/>
              </a:lnSpc>
              <a:buAutoNum type="alphaLcParenR"/>
              <a:tabLst>
                <a:tab pos="361950" algn="l"/>
              </a:tabLst>
            </a:pPr>
            <a:r>
              <a:rPr sz="1800" spc="-5" dirty="0">
                <a:latin typeface="Times New Roman"/>
                <a:cs typeface="Times New Roman"/>
              </a:rPr>
              <a:t>Find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least</a:t>
            </a:r>
            <a:r>
              <a:rPr sz="1800" spc="-5" dirty="0">
                <a:latin typeface="Times New Roman"/>
                <a:cs typeface="Times New Roman"/>
              </a:rPr>
              <a:t> squares</a:t>
            </a:r>
            <a:r>
              <a:rPr sz="1800" dirty="0">
                <a:latin typeface="Times New Roman"/>
                <a:cs typeface="Times New Roman"/>
              </a:rPr>
              <a:t> line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predicting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height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width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lphaLcParenR"/>
            </a:pPr>
            <a:endParaRPr sz="1800" dirty="0">
              <a:latin typeface="Times New Roman"/>
              <a:cs typeface="Times New Roman"/>
            </a:endParaRPr>
          </a:p>
          <a:p>
            <a:pPr marL="374015" indent="-247650">
              <a:lnSpc>
                <a:spcPct val="100000"/>
              </a:lnSpc>
              <a:buAutoNum type="alphaLcParenR"/>
              <a:tabLst>
                <a:tab pos="374650" algn="l"/>
              </a:tabLst>
            </a:pPr>
            <a:r>
              <a:rPr sz="1800" spc="-5" dirty="0">
                <a:latin typeface="Times New Roman"/>
                <a:cs typeface="Times New Roman"/>
              </a:rPr>
              <a:t>Find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least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squares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width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height.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lphaLcParenR"/>
            </a:pPr>
            <a:endParaRPr sz="1800" dirty="0">
              <a:latin typeface="Times New Roman"/>
              <a:cs typeface="Times New Roman"/>
            </a:endParaRPr>
          </a:p>
          <a:p>
            <a:pPr marL="361315" indent="-23495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61950" algn="l"/>
              </a:tabLst>
            </a:pPr>
            <a:r>
              <a:rPr sz="1800" dirty="0">
                <a:latin typeface="Times New Roman"/>
                <a:cs typeface="Times New Roman"/>
              </a:rPr>
              <a:t>Make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scatter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plot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show </a:t>
            </a:r>
            <a:r>
              <a:rPr sz="1800" dirty="0">
                <a:latin typeface="Times New Roman"/>
                <a:cs typeface="Times New Roman"/>
              </a:rPr>
              <a:t>both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lines.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Comment.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Solution: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a)</a:t>
            </a:r>
            <a:r>
              <a:rPr sz="1800" spc="-5" dirty="0">
                <a:latin typeface="Times New Roman"/>
                <a:cs typeface="Times New Roman"/>
              </a:rPr>
              <a:t> Here </a:t>
            </a:r>
            <a:r>
              <a:rPr sz="1800" dirty="0">
                <a:latin typeface="Times New Roman"/>
                <a:cs typeface="Times New Roman"/>
              </a:rPr>
              <a:t>y=height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least </a:t>
            </a:r>
            <a:r>
              <a:rPr sz="1800" spc="-5" dirty="0">
                <a:latin typeface="Times New Roman"/>
                <a:cs typeface="Times New Roman"/>
              </a:rPr>
              <a:t>squares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estimates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slope=b=S</a:t>
            </a:r>
            <a:r>
              <a:rPr sz="1800" spc="-7" baseline="-20833" dirty="0">
                <a:latin typeface="Times New Roman"/>
                <a:cs typeface="Times New Roman"/>
              </a:rPr>
              <a:t>xy</a:t>
            </a:r>
            <a:r>
              <a:rPr sz="1800" spc="-5" dirty="0">
                <a:latin typeface="Times New Roman"/>
                <a:cs typeface="Times New Roman"/>
              </a:rPr>
              <a:t>/S</a:t>
            </a:r>
            <a:r>
              <a:rPr sz="1800" spc="-7" baseline="-20833" dirty="0">
                <a:latin typeface="Times New Roman"/>
                <a:cs typeface="Times New Roman"/>
              </a:rPr>
              <a:t>xx</a:t>
            </a:r>
            <a:r>
              <a:rPr sz="1800" spc="-5" dirty="0">
                <a:latin typeface="Times New Roman"/>
                <a:cs typeface="Times New Roman"/>
              </a:rPr>
              <a:t>=17840.1/7239.22=2.464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399" y="2229805"/>
            <a:ext cx="5792101" cy="347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wdm" id="{621A0A58-C558-4592-8A5A-A4BD8AFF6A56}" vid="{23CB49E9-CEB1-4499-926C-7E13066DA7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dwdm</Template>
  <TotalTime>143</TotalTime>
  <Words>1501</Words>
  <Application>Microsoft Office PowerPoint</Application>
  <PresentationFormat>Widescreen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Arial MT</vt:lpstr>
      <vt:lpstr>BioRhyme ExtraBold</vt:lpstr>
      <vt:lpstr>Calibri</vt:lpstr>
      <vt:lpstr>Cambria Math</vt:lpstr>
      <vt:lpstr>Gill Sans MT</vt:lpstr>
      <vt:lpstr>Lucida Sans Unicode</vt:lpstr>
      <vt:lpstr>Poppins</vt:lpstr>
      <vt:lpstr>Tahoma</vt:lpstr>
      <vt:lpstr>Times New Roman</vt:lpstr>
      <vt:lpstr>Trebuchet MS</vt:lpstr>
      <vt:lpstr>Gallery</vt:lpstr>
      <vt:lpstr>PowerPoint Presentation</vt:lpstr>
      <vt:lpstr>AIM OF THE SESSION</vt:lpstr>
      <vt:lpstr>Regression analysis</vt:lpstr>
      <vt:lpstr>Regression analysis</vt:lpstr>
      <vt:lpstr>Regression analysis</vt:lpstr>
      <vt:lpstr>Regression analysis</vt:lpstr>
      <vt:lpstr>ACTIVITIES/ CASE STUDIES/ IMPORTANT FACTS RELATED TO THE  SESSION</vt:lpstr>
      <vt:lpstr>ACTIVITIES/ CASE STUDIES/ IMPORTANT FACTS RELATED TO THE  SESSION</vt:lpstr>
      <vt:lpstr>EXAMPLES</vt:lpstr>
      <vt:lpstr>EXAMPLES</vt:lpstr>
      <vt:lpstr>SUMMARY</vt:lpstr>
      <vt:lpstr>SELF-ASSESSMENT QUESTIONS</vt:lpstr>
      <vt:lpstr>TERMINAL QUESTIONS</vt:lpstr>
      <vt:lpstr>REFERENCES FOR FURTHER LEARNING OF THE SESSION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 Rajesh Babu</dc:creator>
  <cp:lastModifiedBy>DELL</cp:lastModifiedBy>
  <cp:revision>54</cp:revision>
  <dcterms:created xsi:type="dcterms:W3CDTF">2023-05-02T08:21:09Z</dcterms:created>
  <dcterms:modified xsi:type="dcterms:W3CDTF">2023-12-01T04:31:57Z</dcterms:modified>
</cp:coreProperties>
</file>