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1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4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3.png"/><Relationship Id="rId7" Type="http://schemas.openxmlformats.org/officeDocument/2006/relationships/hyperlink" Target="http://www.youtube.com/watch?v=-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extsun.com/files/Prob_Stat_for_CS_Book.pdf" TargetMode="External"/><Relationship Id="rId5" Type="http://schemas.openxmlformats.org/officeDocument/2006/relationships/hyperlink" Target="http://www.statslab.cam.ac.uk/~rrw1/prob/prob-weber.pdf" TargetMode="External"/><Relationship Id="rId4" Type="http://schemas.openxmlformats.org/officeDocument/2006/relationships/hyperlink" Target="https://www.probabilitycourse.com/chapter4/4_1_0_continuous_random_vars_distributions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96670"/>
          </a:xfrm>
          <a:custGeom>
            <a:avLst/>
            <a:gdLst/>
            <a:ahLst/>
            <a:cxnLst/>
            <a:rect l="l" t="t" r="r" b="b"/>
            <a:pathLst>
              <a:path w="12192000" h="1296670">
                <a:moveTo>
                  <a:pt x="0" y="1296162"/>
                </a:moveTo>
                <a:lnTo>
                  <a:pt x="12192000" y="1296162"/>
                </a:lnTo>
                <a:lnTo>
                  <a:pt x="1219200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FF1CC">
              <a:alpha val="2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03803" cy="30038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20">
                <a:moveTo>
                  <a:pt x="12192000" y="0"/>
                </a:moveTo>
                <a:lnTo>
                  <a:pt x="0" y="0"/>
                </a:lnTo>
                <a:lnTo>
                  <a:pt x="0" y="45720"/>
                </a:lnTo>
                <a:lnTo>
                  <a:pt x="12192000" y="45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92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4104130"/>
            <a:ext cx="3816096" cy="2708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668033"/>
            <a:ext cx="11912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EATED</a:t>
            </a:r>
            <a:r>
              <a:rPr sz="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Y K.</a:t>
            </a:r>
            <a:r>
              <a:rPr sz="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VI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CT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9115" y="1555241"/>
            <a:ext cx="6122670" cy="203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AND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QUEUING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THEORY</a:t>
            </a:r>
            <a:endParaRPr sz="2400" dirty="0">
              <a:latin typeface="Calibri"/>
              <a:cs typeface="Calibri"/>
            </a:endParaRPr>
          </a:p>
          <a:p>
            <a:pPr marL="4445" algn="ctr">
              <a:lnSpc>
                <a:spcPts val="3820"/>
              </a:lnSpc>
            </a:pPr>
            <a:r>
              <a:rPr lang="en-IN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22MT2005</a:t>
            </a:r>
          </a:p>
          <a:p>
            <a:pPr marL="4445" algn="ctr">
              <a:lnSpc>
                <a:spcPts val="3820"/>
              </a:lnSpc>
            </a:pPr>
            <a:r>
              <a:rPr sz="2000" b="1" spc="-25" dirty="0" smtClean="0">
                <a:solidFill>
                  <a:srgbClr val="7E7E7E"/>
                </a:solidFill>
                <a:latin typeface="Calibri"/>
                <a:cs typeface="Calibri"/>
              </a:rPr>
              <a:t>Topic</a:t>
            </a:r>
            <a:r>
              <a:rPr sz="2000" b="1" spc="-25" dirty="0">
                <a:solidFill>
                  <a:srgbClr val="7E7E7E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Continuous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probability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distributions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31234" y="197942"/>
            <a:ext cx="44469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C00000"/>
                </a:solidFill>
                <a:latin typeface="Calibri"/>
                <a:cs typeface="Calibri"/>
              </a:rPr>
              <a:t>Department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3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Calibri"/>
                <a:cs typeface="Calibri"/>
              </a:rPr>
              <a:t>CSE</a:t>
            </a:r>
            <a:r>
              <a:rPr sz="3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94147" y="4587290"/>
            <a:ext cx="2650490" cy="832485"/>
            <a:chOff x="4994147" y="4587290"/>
            <a:chExt cx="2650490" cy="8324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4147" y="4587290"/>
              <a:ext cx="2650236" cy="832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09031" y="4783836"/>
              <a:ext cx="2234565" cy="452755"/>
            </a:xfrm>
            <a:custGeom>
              <a:avLst/>
              <a:gdLst/>
              <a:ahLst/>
              <a:cxnLst/>
              <a:rect l="l" t="t" r="r" b="b"/>
              <a:pathLst>
                <a:path w="2234565" h="452754">
                  <a:moveTo>
                    <a:pt x="2073020" y="0"/>
                  </a:moveTo>
                  <a:lnTo>
                    <a:pt x="161162" y="0"/>
                  </a:lnTo>
                  <a:lnTo>
                    <a:pt x="118312" y="5755"/>
                  </a:lnTo>
                  <a:lnTo>
                    <a:pt x="79812" y="21999"/>
                  </a:lnTo>
                  <a:lnTo>
                    <a:pt x="47196" y="47196"/>
                  </a:lnTo>
                  <a:lnTo>
                    <a:pt x="21999" y="79812"/>
                  </a:lnTo>
                  <a:lnTo>
                    <a:pt x="5755" y="118312"/>
                  </a:lnTo>
                  <a:lnTo>
                    <a:pt x="0" y="161162"/>
                  </a:lnTo>
                  <a:lnTo>
                    <a:pt x="0" y="291464"/>
                  </a:lnTo>
                  <a:lnTo>
                    <a:pt x="5755" y="334315"/>
                  </a:lnTo>
                  <a:lnTo>
                    <a:pt x="21999" y="372815"/>
                  </a:lnTo>
                  <a:lnTo>
                    <a:pt x="47196" y="405431"/>
                  </a:lnTo>
                  <a:lnTo>
                    <a:pt x="79812" y="430628"/>
                  </a:lnTo>
                  <a:lnTo>
                    <a:pt x="118312" y="446872"/>
                  </a:lnTo>
                  <a:lnTo>
                    <a:pt x="161162" y="452627"/>
                  </a:lnTo>
                  <a:lnTo>
                    <a:pt x="2073020" y="452627"/>
                  </a:lnTo>
                  <a:lnTo>
                    <a:pt x="2115871" y="446872"/>
                  </a:lnTo>
                  <a:lnTo>
                    <a:pt x="2154371" y="430628"/>
                  </a:lnTo>
                  <a:lnTo>
                    <a:pt x="2186987" y="405431"/>
                  </a:lnTo>
                  <a:lnTo>
                    <a:pt x="2212184" y="372815"/>
                  </a:lnTo>
                  <a:lnTo>
                    <a:pt x="2228428" y="334315"/>
                  </a:lnTo>
                  <a:lnTo>
                    <a:pt x="2234184" y="291464"/>
                  </a:lnTo>
                  <a:lnTo>
                    <a:pt x="2234184" y="161162"/>
                  </a:lnTo>
                  <a:lnTo>
                    <a:pt x="2228428" y="118312"/>
                  </a:lnTo>
                  <a:lnTo>
                    <a:pt x="2212184" y="79812"/>
                  </a:lnTo>
                  <a:lnTo>
                    <a:pt x="2186987" y="47196"/>
                  </a:lnTo>
                  <a:lnTo>
                    <a:pt x="2154371" y="21999"/>
                  </a:lnTo>
                  <a:lnTo>
                    <a:pt x="2115871" y="5755"/>
                  </a:lnTo>
                  <a:lnTo>
                    <a:pt x="207302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61786" y="4795520"/>
            <a:ext cx="1330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812279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20">
                <a:moveTo>
                  <a:pt x="12192000" y="0"/>
                </a:moveTo>
                <a:lnTo>
                  <a:pt x="0" y="0"/>
                </a:lnTo>
                <a:lnTo>
                  <a:pt x="0" y="45719"/>
                </a:lnTo>
                <a:lnTo>
                  <a:pt x="12192000" y="4571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92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143000"/>
            <a:chOff x="0" y="0"/>
            <a:chExt cx="12192000" cy="1143000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12192000" cy="45720"/>
            </a:xfrm>
            <a:custGeom>
              <a:avLst/>
              <a:gdLst/>
              <a:ahLst/>
              <a:cxnLst/>
              <a:rect l="l" t="t" r="r" b="b"/>
              <a:pathLst>
                <a:path w="12192000" h="45720">
                  <a:moveTo>
                    <a:pt x="12192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4" y="82296"/>
              <a:ext cx="2510028" cy="1060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2643" y="73139"/>
              <a:ext cx="27630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002" y="158877"/>
            <a:ext cx="23209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EXAMPLE-Uniform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6575" y="860018"/>
            <a:ext cx="11320780" cy="4522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Example: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arrives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dirty="0">
                <a:latin typeface="Times New Roman"/>
                <a:cs typeface="Times New Roman"/>
              </a:rPr>
              <a:t> 20 </a:t>
            </a:r>
            <a:r>
              <a:rPr sz="2000" spc="-5" dirty="0">
                <a:latin typeface="Times New Roman"/>
                <a:cs typeface="Times New Roman"/>
              </a:rPr>
              <a:t>minutes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stop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beginning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6:40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continuing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until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8:40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A. </a:t>
            </a:r>
            <a:r>
              <a:rPr sz="2000" spc="-5" dirty="0">
                <a:latin typeface="Times New Roman"/>
                <a:cs typeface="Times New Roman"/>
              </a:rPr>
              <a:t>M.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certain passenger does </a:t>
            </a:r>
            <a:r>
              <a:rPr sz="2000" dirty="0">
                <a:latin typeface="Times New Roman"/>
                <a:cs typeface="Times New Roman"/>
              </a:rPr>
              <a:t>not know </a:t>
            </a:r>
            <a:r>
              <a:rPr sz="2000" spc="-5" dirty="0">
                <a:latin typeface="Times New Roman"/>
                <a:cs typeface="Times New Roman"/>
              </a:rPr>
              <a:t>the schedule,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arrives randomly (uniformly distributed) between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7:00 </a:t>
            </a:r>
            <a:r>
              <a:rPr sz="2000" dirty="0">
                <a:latin typeface="Times New Roman"/>
                <a:cs typeface="Times New Roman"/>
              </a:rPr>
              <a:t>A. </a:t>
            </a:r>
            <a:r>
              <a:rPr sz="2000" spc="-10" dirty="0">
                <a:latin typeface="Times New Roman"/>
                <a:cs typeface="Times New Roman"/>
              </a:rPr>
              <a:t>M.</a:t>
            </a:r>
            <a:r>
              <a:rPr sz="2000" spc="-5" dirty="0">
                <a:latin typeface="Times New Roman"/>
                <a:cs typeface="Times New Roman"/>
              </a:rPr>
              <a:t> and 7:30 </a:t>
            </a:r>
            <a:r>
              <a:rPr sz="2000" dirty="0">
                <a:latin typeface="Times New Roman"/>
                <a:cs typeface="Times New Roman"/>
              </a:rPr>
              <a:t>A. </a:t>
            </a:r>
            <a:r>
              <a:rPr sz="2000" spc="-10" dirty="0">
                <a:latin typeface="Times New Roman"/>
                <a:cs typeface="Times New Roman"/>
              </a:rPr>
              <a:t>M. </a:t>
            </a:r>
            <a:r>
              <a:rPr sz="2000" spc="-5" dirty="0">
                <a:latin typeface="Times New Roman"/>
                <a:cs typeface="Times New Roman"/>
              </a:rPr>
              <a:t>every morning. </a:t>
            </a: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probability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passenger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waits more than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bus?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0"/>
              </a:spcBef>
            </a:pPr>
            <a:r>
              <a:rPr sz="2000" b="1" spc="-5" dirty="0">
                <a:latin typeface="Times New Roman"/>
                <a:cs typeface="Times New Roman"/>
              </a:rPr>
              <a:t>Solution: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passenger has to wait more </a:t>
            </a:r>
            <a:r>
              <a:rPr sz="2000" spc="-10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5" dirty="0">
                <a:latin typeface="Times New Roman"/>
                <a:cs typeface="Times New Roman"/>
              </a:rPr>
              <a:t>minutes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arrival time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7:00 </a:t>
            </a:r>
            <a:r>
              <a:rPr sz="2000" dirty="0">
                <a:latin typeface="Times New Roman"/>
                <a:cs typeface="Times New Roman"/>
              </a:rPr>
              <a:t>A. </a:t>
            </a:r>
            <a:r>
              <a:rPr sz="2000" spc="-5" dirty="0">
                <a:latin typeface="Times New Roman"/>
                <a:cs typeface="Times New Roman"/>
              </a:rPr>
              <a:t>M.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7: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 A. </a:t>
            </a:r>
            <a:r>
              <a:rPr sz="2000" spc="-10" dirty="0">
                <a:latin typeface="Times New Roman"/>
                <a:cs typeface="Times New Roman"/>
              </a:rPr>
              <a:t>M.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7:20 </a:t>
            </a:r>
            <a:r>
              <a:rPr sz="2000" dirty="0">
                <a:latin typeface="Times New Roman"/>
                <a:cs typeface="Times New Roman"/>
              </a:rPr>
              <a:t>A. </a:t>
            </a:r>
            <a:r>
              <a:rPr sz="2000" spc="-5" dirty="0">
                <a:latin typeface="Times New Roman"/>
                <a:cs typeface="Times New Roman"/>
              </a:rPr>
              <a:t>M. And 7:30 </a:t>
            </a:r>
            <a:r>
              <a:rPr sz="2000" dirty="0">
                <a:latin typeface="Times New Roman"/>
                <a:cs typeface="Times New Roman"/>
              </a:rPr>
              <a:t>A.M.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random </a:t>
            </a:r>
            <a:r>
              <a:rPr sz="2000" spc="-5" dirty="0">
                <a:latin typeface="Times New Roman"/>
                <a:cs typeface="Times New Roman"/>
              </a:rPr>
              <a:t>variable that denotes the number of minutes </a:t>
            </a:r>
            <a:r>
              <a:rPr sz="2000" dirty="0">
                <a:latin typeface="Times New Roman"/>
                <a:cs typeface="Times New Roman"/>
              </a:rPr>
              <a:t> past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7:00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A.</a:t>
            </a:r>
            <a:r>
              <a:rPr sz="2000" spc="-5" dirty="0">
                <a:latin typeface="Times New Roman"/>
                <a:cs typeface="Times New Roman"/>
              </a:rPr>
              <a:t> M.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passenger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arrives,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P(0&lt;X&lt;15)+P(20&lt;X&lt;30)</a:t>
            </a:r>
            <a:endParaRPr sz="2000">
              <a:latin typeface="Times New Roman"/>
              <a:cs typeface="Times New Roman"/>
            </a:endParaRPr>
          </a:p>
          <a:p>
            <a:pPr marL="12700" marR="1802130" algn="just">
              <a:lnSpc>
                <a:spcPct val="191500"/>
              </a:lnSpc>
              <a:spcBef>
                <a:spcPts val="15"/>
              </a:spcBef>
            </a:pPr>
            <a:r>
              <a:rPr sz="2000" spc="-30" dirty="0">
                <a:latin typeface="Times New Roman"/>
                <a:cs typeface="Times New Roman"/>
              </a:rPr>
              <a:t>Now,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(0,30).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F(15)+F(30)-F(20)=(15/30)+1-(20/30)=5/6.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3187" y="73139"/>
              <a:ext cx="3200400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30546" y="158877"/>
            <a:ext cx="27571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EXAMPLE-Exponential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7991" y="631062"/>
            <a:ext cx="11135995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304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receiving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dock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average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trucks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arrive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unloaded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warehouse.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probabilities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dirty="0">
                <a:latin typeface="Times New Roman"/>
                <a:cs typeface="Times New Roman"/>
              </a:rPr>
              <a:t> between the arrivals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successive</a:t>
            </a:r>
            <a:r>
              <a:rPr sz="1800" dirty="0">
                <a:latin typeface="Times New Roman"/>
                <a:cs typeface="Times New Roman"/>
              </a:rPr>
              <a:t> trucks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be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18465" algn="l"/>
                <a:tab pos="2392680" algn="l"/>
                <a:tab pos="4519295" algn="l"/>
              </a:tabLst>
            </a:pPr>
            <a:r>
              <a:rPr sz="1800" dirty="0">
                <a:latin typeface="Times New Roman"/>
                <a:cs typeface="Times New Roman"/>
              </a:rPr>
              <a:t>a)	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 minutes	b)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 45</a:t>
            </a:r>
            <a:r>
              <a:rPr sz="1800" spc="-5" dirty="0">
                <a:latin typeface="Times New Roman"/>
                <a:cs typeface="Times New Roman"/>
              </a:rPr>
              <a:t> minutes	</a:t>
            </a:r>
            <a:r>
              <a:rPr sz="1800" dirty="0">
                <a:latin typeface="Times New Roman"/>
                <a:cs typeface="Times New Roman"/>
              </a:rPr>
              <a:t>c)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30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minutes</a:t>
            </a:r>
            <a:endParaRPr sz="1800" dirty="0">
              <a:latin typeface="Times New Roman"/>
              <a:cs typeface="Times New Roman"/>
            </a:endParaRPr>
          </a:p>
          <a:p>
            <a:pPr marL="76200" marR="1040765">
              <a:lnSpc>
                <a:spcPct val="150000"/>
              </a:lnSpc>
              <a:spcBef>
                <a:spcPts val="1000"/>
              </a:spcBef>
            </a:pPr>
            <a:r>
              <a:rPr sz="1800" b="1" spc="-5" dirty="0">
                <a:latin typeface="Times New Roman"/>
                <a:cs typeface="Times New Roman"/>
              </a:rPr>
              <a:t>Solution: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Assuming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arrivals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</a:t>
            </a:r>
            <a:r>
              <a:rPr sz="1800" spc="-5" dirty="0">
                <a:latin typeface="Times New Roman"/>
                <a:cs typeface="Times New Roman"/>
              </a:rPr>
              <a:t> Poisson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interval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successive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arrivals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exponential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1/3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hours.</a:t>
            </a:r>
          </a:p>
          <a:p>
            <a:pPr marL="76200" marR="6702425">
              <a:lnSpc>
                <a:spcPct val="196100"/>
              </a:lnSpc>
              <a:spcBef>
                <a:spcPts val="15"/>
              </a:spcBef>
            </a:pPr>
            <a:r>
              <a:rPr sz="1800" dirty="0">
                <a:latin typeface="Cambria Math"/>
                <a:cs typeface="Cambria Math"/>
              </a:rPr>
              <a:t>∴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Parameter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exponential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β=3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density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f(x)=3e</a:t>
            </a:r>
            <a:r>
              <a:rPr sz="1800" baseline="25462" dirty="0">
                <a:latin typeface="Times New Roman"/>
                <a:cs typeface="Times New Roman"/>
              </a:rPr>
              <a:t>-3x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418465" algn="l"/>
              </a:tabLst>
            </a:pPr>
            <a:r>
              <a:rPr sz="1800" dirty="0">
                <a:latin typeface="Times New Roman"/>
                <a:cs typeface="Times New Roman"/>
              </a:rPr>
              <a:t>a)	P(inter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less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minutes)=P(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1/12 hours)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956050">
              <a:lnSpc>
                <a:spcPct val="100000"/>
              </a:lnSpc>
              <a:spcBef>
                <a:spcPts val="1320"/>
              </a:spcBef>
            </a:pPr>
            <a:r>
              <a:rPr sz="1300" spc="35" dirty="0">
                <a:latin typeface="Cambria Math"/>
                <a:cs typeface="Cambria Math"/>
              </a:rPr>
              <a:t>1/12</a:t>
            </a:r>
            <a:endParaRPr sz="1300" dirty="0">
              <a:latin typeface="Cambria Math"/>
              <a:cs typeface="Cambria Math"/>
            </a:endParaRPr>
          </a:p>
          <a:p>
            <a:pPr marR="410845" algn="ctr">
              <a:lnSpc>
                <a:spcPct val="100000"/>
              </a:lnSpc>
              <a:spcBef>
                <a:spcPts val="844"/>
              </a:spcBef>
              <a:tabLst>
                <a:tab pos="646430" algn="l"/>
              </a:tabLst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350" dirty="0">
                <a:latin typeface="Cambria Math"/>
                <a:cs typeface="Cambria Math"/>
              </a:rPr>
              <a:t>න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" dirty="0">
                <a:latin typeface="Cambria Math"/>
                <a:cs typeface="Cambria Math"/>
              </a:rPr>
              <a:t>3e</a:t>
            </a:r>
            <a:r>
              <a:rPr sz="1950" spc="-30" baseline="27777" dirty="0">
                <a:latin typeface="Cambria Math"/>
                <a:cs typeface="Cambria Math"/>
              </a:rPr>
              <a:t>−</a:t>
            </a:r>
            <a:r>
              <a:rPr sz="1950" spc="60" baseline="27777" dirty="0">
                <a:latin typeface="Cambria Math"/>
                <a:cs typeface="Cambria Math"/>
              </a:rPr>
              <a:t>3</a:t>
            </a:r>
            <a:r>
              <a:rPr sz="1950" cap="small" spc="179" baseline="27777" dirty="0">
                <a:latin typeface="Cambria Math"/>
                <a:cs typeface="Cambria Math"/>
              </a:rPr>
              <a:t>x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3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</a:t>
            </a:r>
            <a:r>
              <a:rPr sz="1950" spc="-30" baseline="27777" dirty="0">
                <a:latin typeface="Cambria Math"/>
                <a:cs typeface="Cambria Math"/>
              </a:rPr>
              <a:t>−</a:t>
            </a:r>
            <a:r>
              <a:rPr sz="1950" spc="44" baseline="27777" dirty="0">
                <a:latin typeface="Cambria Math"/>
                <a:cs typeface="Cambria Math"/>
              </a:rPr>
              <a:t>1</a:t>
            </a:r>
            <a:r>
              <a:rPr sz="1950" spc="7" baseline="27777" dirty="0">
                <a:latin typeface="Cambria Math"/>
                <a:cs typeface="Cambria Math"/>
              </a:rPr>
              <a:t>/</a:t>
            </a:r>
            <a:r>
              <a:rPr sz="1950" spc="60" baseline="27777" dirty="0">
                <a:latin typeface="Cambria Math"/>
                <a:cs typeface="Cambria Math"/>
              </a:rPr>
              <a:t>4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.</a:t>
            </a:r>
            <a:r>
              <a:rPr sz="1800" spc="-5" dirty="0">
                <a:latin typeface="Cambria Math"/>
                <a:cs typeface="Cambria Math"/>
              </a:rPr>
              <a:t>221</a:t>
            </a:r>
            <a:endParaRPr sz="1800" dirty="0">
              <a:latin typeface="Cambria Math"/>
              <a:cs typeface="Cambria Math"/>
            </a:endParaRPr>
          </a:p>
          <a:p>
            <a:pPr marL="4009390">
              <a:lnSpc>
                <a:spcPct val="100000"/>
              </a:lnSpc>
              <a:spcBef>
                <a:spcPts val="860"/>
              </a:spcBef>
            </a:pPr>
            <a:r>
              <a:rPr sz="1300" spc="45" dirty="0">
                <a:latin typeface="Cambria Math"/>
                <a:cs typeface="Cambria Math"/>
              </a:rPr>
              <a:t>0</a:t>
            </a:r>
            <a:endParaRPr sz="13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5991" y="68567"/>
            <a:ext cx="5577840" cy="747395"/>
            <a:chOff x="3745991" y="68567"/>
            <a:chExt cx="5577840" cy="747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3187" y="73139"/>
              <a:ext cx="3200400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30546" y="158877"/>
            <a:ext cx="32514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EXAMPLE-Exponential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1342" y="1164463"/>
            <a:ext cx="8539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P(inter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45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minutes)=P(inter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least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¾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34" y="2310039"/>
            <a:ext cx="5571490" cy="195198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2552700" algn="r">
              <a:lnSpc>
                <a:spcPct val="100000"/>
              </a:lnSpc>
              <a:spcBef>
                <a:spcPts val="790"/>
              </a:spcBef>
            </a:pPr>
            <a:r>
              <a:rPr sz="1450" spc="114" dirty="0">
                <a:latin typeface="Cambria Math"/>
                <a:cs typeface="Cambria Math"/>
              </a:rPr>
              <a:t>∞</a:t>
            </a:r>
            <a:endParaRPr sz="1450">
              <a:latin typeface="Cambria Math"/>
              <a:cs typeface="Cambria Math"/>
            </a:endParaRPr>
          </a:p>
          <a:p>
            <a:pPr marL="2414905">
              <a:lnSpc>
                <a:spcPct val="100000"/>
              </a:lnSpc>
              <a:spcBef>
                <a:spcPts val="940"/>
              </a:spcBef>
              <a:tabLst>
                <a:tab pos="2774950" algn="l"/>
              </a:tabLst>
            </a:pP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385" dirty="0">
                <a:latin typeface="Cambria Math"/>
                <a:cs typeface="Cambria Math"/>
              </a:rPr>
              <a:t>න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3</a:t>
            </a:r>
            <a:r>
              <a:rPr sz="2000" spc="5" dirty="0">
                <a:latin typeface="Cambria Math"/>
                <a:cs typeface="Cambria Math"/>
              </a:rPr>
              <a:t>e</a:t>
            </a:r>
            <a:r>
              <a:rPr sz="2175" spc="-30" baseline="28735" dirty="0">
                <a:latin typeface="Cambria Math"/>
                <a:cs typeface="Cambria Math"/>
              </a:rPr>
              <a:t>−</a:t>
            </a:r>
            <a:r>
              <a:rPr sz="2175" spc="60" baseline="28735" dirty="0">
                <a:latin typeface="Cambria Math"/>
                <a:cs typeface="Cambria Math"/>
              </a:rPr>
              <a:t>3</a:t>
            </a:r>
            <a:r>
              <a:rPr sz="2175" cap="small" spc="209" baseline="28735" dirty="0">
                <a:latin typeface="Cambria Math"/>
                <a:cs typeface="Cambria Math"/>
              </a:rPr>
              <a:t>x</a:t>
            </a:r>
            <a:r>
              <a:rPr sz="2175" baseline="28735" dirty="0">
                <a:latin typeface="Cambria Math"/>
                <a:cs typeface="Cambria Math"/>
              </a:rPr>
              <a:t> </a:t>
            </a:r>
            <a:r>
              <a:rPr sz="2175" spc="-3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e</a:t>
            </a:r>
            <a:r>
              <a:rPr sz="2175" spc="-30" baseline="28735" dirty="0">
                <a:latin typeface="Cambria Math"/>
                <a:cs typeface="Cambria Math"/>
              </a:rPr>
              <a:t>−</a:t>
            </a:r>
            <a:r>
              <a:rPr sz="2175" spc="-7" baseline="28735" dirty="0">
                <a:latin typeface="Cambria Math"/>
                <a:cs typeface="Cambria Math"/>
              </a:rPr>
              <a:t>9</a:t>
            </a:r>
            <a:r>
              <a:rPr sz="2175" spc="7" baseline="28735" dirty="0">
                <a:latin typeface="Cambria Math"/>
                <a:cs typeface="Cambria Math"/>
              </a:rPr>
              <a:t>/</a:t>
            </a:r>
            <a:r>
              <a:rPr sz="2175" spc="60" baseline="28735" dirty="0">
                <a:latin typeface="Cambria Math"/>
                <a:cs typeface="Cambria Math"/>
              </a:rPr>
              <a:t>4</a:t>
            </a:r>
            <a:r>
              <a:rPr sz="2175" baseline="28735" dirty="0">
                <a:latin typeface="Cambria Math"/>
                <a:cs typeface="Cambria Math"/>
              </a:rPr>
              <a:t> </a:t>
            </a:r>
            <a:r>
              <a:rPr sz="2175" spc="-1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0</a:t>
            </a:r>
            <a:r>
              <a:rPr sz="2000" spc="-5" dirty="0">
                <a:latin typeface="Cambria Math"/>
                <a:cs typeface="Cambria Math"/>
              </a:rPr>
              <a:t>.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05</a:t>
            </a:r>
            <a:endParaRPr sz="2000">
              <a:latin typeface="Cambria Math"/>
              <a:cs typeface="Cambria Math"/>
            </a:endParaRPr>
          </a:p>
          <a:p>
            <a:pPr marR="2578735" algn="r">
              <a:lnSpc>
                <a:spcPct val="100000"/>
              </a:lnSpc>
              <a:spcBef>
                <a:spcPts val="944"/>
              </a:spcBef>
            </a:pPr>
            <a:r>
              <a:rPr sz="1450" spc="30" dirty="0">
                <a:latin typeface="Cambria Math"/>
                <a:cs typeface="Cambria Math"/>
              </a:rPr>
              <a:t>3/4</a:t>
            </a:r>
            <a:endParaRPr sz="14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4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latin typeface="Calibri"/>
                <a:cs typeface="Calibri"/>
              </a:rPr>
              <a:t>c)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5" dirty="0">
                <a:latin typeface="Times New Roman"/>
                <a:cs typeface="Times New Roman"/>
              </a:rPr>
              <a:t> to</a:t>
            </a:r>
            <a:r>
              <a:rPr sz="2000" dirty="0">
                <a:latin typeface="Times New Roman"/>
                <a:cs typeface="Times New Roman"/>
              </a:rPr>
              <a:t> 30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minutes)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857" y="4763515"/>
            <a:ext cx="3327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1</a:t>
            </a:r>
            <a:r>
              <a:rPr sz="1450" spc="5" dirty="0">
                <a:latin typeface="Cambria Math"/>
                <a:cs typeface="Cambria Math"/>
              </a:rPr>
              <a:t>/</a:t>
            </a: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8029" y="5080508"/>
            <a:ext cx="3721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spc="40" dirty="0">
                <a:latin typeface="Cambria Math"/>
                <a:cs typeface="Cambria Math"/>
              </a:rPr>
              <a:t>3</a:t>
            </a:r>
            <a:r>
              <a:rPr sz="1450" cap="small" spc="140" dirty="0">
                <a:latin typeface="Cambria Math"/>
                <a:cs typeface="Cambria Math"/>
              </a:rPr>
              <a:t>x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6021" y="5290184"/>
            <a:ext cx="332740" cy="17145"/>
          </a:xfrm>
          <a:custGeom>
            <a:avLst/>
            <a:gdLst/>
            <a:ahLst/>
            <a:cxnLst/>
            <a:rect l="l" t="t" r="r" b="b"/>
            <a:pathLst>
              <a:path w="332739" h="17145">
                <a:moveTo>
                  <a:pt x="332232" y="0"/>
                </a:moveTo>
                <a:lnTo>
                  <a:pt x="0" y="0"/>
                </a:lnTo>
                <a:lnTo>
                  <a:pt x="0" y="16763"/>
                </a:lnTo>
                <a:lnTo>
                  <a:pt x="332232" y="16763"/>
                </a:lnTo>
                <a:lnTo>
                  <a:pt x="332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6236" y="518032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499" y="0"/>
                </a:moveTo>
                <a:lnTo>
                  <a:pt x="0" y="0"/>
                </a:lnTo>
                <a:lnTo>
                  <a:pt x="0" y="8890"/>
                </a:lnTo>
                <a:lnTo>
                  <a:pt x="34798" y="8890"/>
                </a:lnTo>
                <a:lnTo>
                  <a:pt x="34798" y="227330"/>
                </a:lnTo>
                <a:lnTo>
                  <a:pt x="0" y="227330"/>
                </a:lnTo>
                <a:lnTo>
                  <a:pt x="0" y="237490"/>
                </a:lnTo>
                <a:lnTo>
                  <a:pt x="55499" y="237490"/>
                </a:lnTo>
                <a:lnTo>
                  <a:pt x="55499" y="227330"/>
                </a:lnTo>
                <a:lnTo>
                  <a:pt x="55499" y="8890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9247" y="518032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499" y="0"/>
                </a:moveTo>
                <a:lnTo>
                  <a:pt x="0" y="0"/>
                </a:lnTo>
                <a:lnTo>
                  <a:pt x="0" y="8890"/>
                </a:lnTo>
                <a:lnTo>
                  <a:pt x="0" y="227330"/>
                </a:lnTo>
                <a:lnTo>
                  <a:pt x="0" y="237490"/>
                </a:lnTo>
                <a:lnTo>
                  <a:pt x="55499" y="237490"/>
                </a:lnTo>
                <a:lnTo>
                  <a:pt x="55499" y="227330"/>
                </a:lnTo>
                <a:lnTo>
                  <a:pt x="20701" y="227330"/>
                </a:lnTo>
                <a:lnTo>
                  <a:pt x="20701" y="8890"/>
                </a:lnTo>
                <a:lnTo>
                  <a:pt x="55499" y="8890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36947" y="5039359"/>
            <a:ext cx="8210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-30" baseline="-11494" dirty="0">
                <a:latin typeface="Cambria Math"/>
                <a:cs typeface="Cambria Math"/>
              </a:rPr>
              <a:t>−</a:t>
            </a:r>
            <a:r>
              <a:rPr sz="2175" spc="60" baseline="-11494" dirty="0">
                <a:latin typeface="Cambria Math"/>
                <a:cs typeface="Cambria Math"/>
              </a:rPr>
              <a:t>3</a:t>
            </a:r>
            <a:r>
              <a:rPr sz="2175" cap="small" spc="209" baseline="-11494" dirty="0">
                <a:latin typeface="Cambria Math"/>
                <a:cs typeface="Cambria Math"/>
              </a:rPr>
              <a:t>x</a:t>
            </a:r>
            <a:r>
              <a:rPr sz="2175" spc="209" baseline="-11494" dirty="0">
                <a:latin typeface="Cambria Math"/>
                <a:cs typeface="Cambria Math"/>
              </a:rPr>
              <a:t> </a:t>
            </a:r>
            <a:r>
              <a:rPr sz="2175" spc="135" baseline="-11494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1</a:t>
            </a:r>
            <a:r>
              <a:rPr sz="1450" spc="-5" dirty="0">
                <a:latin typeface="Cambria Math"/>
                <a:cs typeface="Cambria Math"/>
              </a:rPr>
              <a:t>/</a:t>
            </a: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4100" y="4943347"/>
            <a:ext cx="3200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15" baseline="-32567" dirty="0">
                <a:latin typeface="Cambria Math"/>
                <a:cs typeface="Cambria Math"/>
              </a:rPr>
              <a:t>−</a:t>
            </a:r>
            <a:r>
              <a:rPr sz="1450" u="sng" spc="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0026" y="4912867"/>
            <a:ext cx="46640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2485" algn="ctr">
              <a:lnSpc>
                <a:spcPts val="1955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R="5080" algn="ctr">
              <a:lnSpc>
                <a:spcPts val="1080"/>
              </a:lnSpc>
              <a:tabLst>
                <a:tab pos="410845" algn="l"/>
                <a:tab pos="756920" algn="l"/>
                <a:tab pos="1447165" algn="l"/>
                <a:tab pos="2171700" algn="l"/>
                <a:tab pos="3228975" algn="l"/>
                <a:tab pos="4029075" algn="l"/>
              </a:tabLst>
            </a:pP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385" dirty="0">
                <a:latin typeface="Cambria Math"/>
                <a:cs typeface="Cambria Math"/>
              </a:rPr>
              <a:t>න	</a:t>
            </a:r>
            <a:r>
              <a:rPr sz="2000" dirty="0">
                <a:latin typeface="Cambria Math"/>
                <a:cs typeface="Cambria Math"/>
              </a:rPr>
              <a:t>3e	=	e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−[e	</a:t>
            </a:r>
            <a:r>
              <a:rPr sz="2175" spc="60" baseline="9578" dirty="0">
                <a:latin typeface="Cambria Math"/>
                <a:cs typeface="Cambria Math"/>
              </a:rPr>
              <a:t>2</a:t>
            </a:r>
            <a:r>
              <a:rPr sz="2175" spc="254" baseline="9578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</a:t>
            </a:r>
            <a:endParaRPr sz="2000">
              <a:latin typeface="Cambria Math"/>
              <a:cs typeface="Cambria Math"/>
            </a:endParaRPr>
          </a:p>
          <a:p>
            <a:pPr marL="271145" algn="ctr">
              <a:lnSpc>
                <a:spcPts val="1525"/>
              </a:lnSpc>
              <a:tabLst>
                <a:tab pos="1298575" algn="l"/>
              </a:tabLst>
            </a:pPr>
            <a:r>
              <a:rPr sz="3000" baseline="-19444" dirty="0">
                <a:latin typeface="Cambria Math"/>
                <a:cs typeface="Cambria Math"/>
              </a:rPr>
              <a:t>−3	</a:t>
            </a:r>
            <a:r>
              <a:rPr sz="1450" spc="30" dirty="0">
                <a:latin typeface="Cambria Math"/>
                <a:cs typeface="Cambria Math"/>
              </a:rPr>
              <a:t>1/12</a:t>
            </a:r>
            <a:endParaRPr sz="1450">
              <a:latin typeface="Cambria Math"/>
              <a:cs typeface="Cambria Math"/>
            </a:endParaRPr>
          </a:p>
          <a:p>
            <a:pPr marL="298450">
              <a:lnSpc>
                <a:spcPct val="100000"/>
              </a:lnSpc>
              <a:spcBef>
                <a:spcPts val="300"/>
              </a:spcBef>
            </a:pPr>
            <a:r>
              <a:rPr sz="1450" spc="35" dirty="0">
                <a:latin typeface="Cambria Math"/>
                <a:cs typeface="Cambria Math"/>
              </a:rPr>
              <a:t>1/12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0981" y="4943347"/>
            <a:ext cx="376555" cy="356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7320">
              <a:lnSpc>
                <a:spcPts val="1295"/>
              </a:lnSpc>
              <a:spcBef>
                <a:spcPts val="110"/>
              </a:spcBef>
            </a:pPr>
            <a:r>
              <a:rPr sz="145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</a:t>
            </a:r>
            <a:r>
              <a:rPr sz="1450" u="sng" spc="1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ts val="1295"/>
              </a:lnSpc>
            </a:pPr>
            <a:r>
              <a:rPr sz="1450" spc="-20" dirty="0">
                <a:latin typeface="Cambria Math"/>
                <a:cs typeface="Cambria Math"/>
              </a:rPr>
              <a:t>−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1218" y="5075935"/>
            <a:ext cx="392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50" spc="55" dirty="0">
                <a:latin typeface="Cambria Math"/>
                <a:cs typeface="Cambria Math"/>
              </a:rPr>
              <a:t>12</a:t>
            </a:r>
            <a:r>
              <a:rPr sz="3000" spc="82" baseline="-6944" dirty="0">
                <a:latin typeface="Cambria Math"/>
                <a:cs typeface="Cambria Math"/>
              </a:rPr>
              <a:t>]</a:t>
            </a:r>
            <a:endParaRPr sz="3000" baseline="-694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6517005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55232" y="149097"/>
            <a:ext cx="20981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</a:t>
            </a:r>
            <a:r>
              <a:rPr spc="-35" dirty="0"/>
              <a:t>R</a:t>
            </a:r>
            <a:r>
              <a:rPr dirty="0"/>
              <a:t>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7562" y="1057737"/>
            <a:ext cx="7656830" cy="20840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session,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exponential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Uniform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Exponential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Uniform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Exponential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8827135" cy="6812280"/>
            <a:chOff x="3364991" y="0"/>
            <a:chExt cx="8827135" cy="681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1094" y="85725"/>
            <a:ext cx="382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SELF-ASSESSMENT</a:t>
            </a:r>
            <a:r>
              <a:rPr spc="-7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504469"/>
            <a:ext cx="10887710" cy="4053840"/>
            <a:chOff x="0" y="504469"/>
            <a:chExt cx="10887710" cy="40538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7" y="504469"/>
              <a:ext cx="10747248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4340" y="704088"/>
              <a:ext cx="10172700" cy="710565"/>
            </a:xfrm>
            <a:custGeom>
              <a:avLst/>
              <a:gdLst/>
              <a:ahLst/>
              <a:cxnLst/>
              <a:rect l="l" t="t" r="r" b="b"/>
              <a:pathLst>
                <a:path w="10172700" h="710565">
                  <a:moveTo>
                    <a:pt x="9919842" y="0"/>
                  </a:moveTo>
                  <a:lnTo>
                    <a:pt x="252920" y="0"/>
                  </a:lnTo>
                  <a:lnTo>
                    <a:pt x="207456" y="4076"/>
                  </a:lnTo>
                  <a:lnTo>
                    <a:pt x="164667" y="15828"/>
                  </a:lnTo>
                  <a:lnTo>
                    <a:pt x="125265" y="34539"/>
                  </a:lnTo>
                  <a:lnTo>
                    <a:pt x="89965" y="59493"/>
                  </a:lnTo>
                  <a:lnTo>
                    <a:pt x="59482" y="89975"/>
                  </a:lnTo>
                  <a:lnTo>
                    <a:pt x="34530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7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30" y="584914"/>
                  </a:lnTo>
                  <a:lnTo>
                    <a:pt x="59482" y="620208"/>
                  </a:lnTo>
                  <a:lnTo>
                    <a:pt x="89965" y="650690"/>
                  </a:lnTo>
                  <a:lnTo>
                    <a:pt x="125265" y="675644"/>
                  </a:lnTo>
                  <a:lnTo>
                    <a:pt x="164667" y="694355"/>
                  </a:lnTo>
                  <a:lnTo>
                    <a:pt x="207456" y="706107"/>
                  </a:lnTo>
                  <a:lnTo>
                    <a:pt x="252920" y="710184"/>
                  </a:lnTo>
                  <a:lnTo>
                    <a:pt x="9919842" y="710184"/>
                  </a:lnTo>
                  <a:lnTo>
                    <a:pt x="9965274" y="706107"/>
                  </a:lnTo>
                  <a:lnTo>
                    <a:pt x="10008042" y="694355"/>
                  </a:lnTo>
                  <a:lnTo>
                    <a:pt x="10047430" y="675644"/>
                  </a:lnTo>
                  <a:lnTo>
                    <a:pt x="10082724" y="650690"/>
                  </a:lnTo>
                  <a:lnTo>
                    <a:pt x="10113206" y="620208"/>
                  </a:lnTo>
                  <a:lnTo>
                    <a:pt x="10138160" y="584914"/>
                  </a:lnTo>
                  <a:lnTo>
                    <a:pt x="10156871" y="545526"/>
                  </a:lnTo>
                  <a:lnTo>
                    <a:pt x="10168623" y="502758"/>
                  </a:lnTo>
                  <a:lnTo>
                    <a:pt x="10172700" y="457326"/>
                  </a:lnTo>
                  <a:lnTo>
                    <a:pt x="10172700" y="252857"/>
                  </a:lnTo>
                  <a:lnTo>
                    <a:pt x="10168623" y="207425"/>
                  </a:lnTo>
                  <a:lnTo>
                    <a:pt x="10156871" y="164657"/>
                  </a:lnTo>
                  <a:lnTo>
                    <a:pt x="10138160" y="125269"/>
                  </a:lnTo>
                  <a:lnTo>
                    <a:pt x="10113206" y="89975"/>
                  </a:lnTo>
                  <a:lnTo>
                    <a:pt x="10082724" y="59493"/>
                  </a:lnTo>
                  <a:lnTo>
                    <a:pt x="10047430" y="34539"/>
                  </a:lnTo>
                  <a:lnTo>
                    <a:pt x="10008042" y="15828"/>
                  </a:lnTo>
                  <a:lnTo>
                    <a:pt x="9965274" y="4076"/>
                  </a:lnTo>
                  <a:lnTo>
                    <a:pt x="9919842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2" y="1491996"/>
              <a:ext cx="3003804" cy="1748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855" y="1534667"/>
              <a:ext cx="1156716" cy="18242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760" y="1517903"/>
              <a:ext cx="2901695" cy="16459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064764"/>
              <a:ext cx="10681716" cy="14935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8600" y="3267455"/>
              <a:ext cx="10172700" cy="1102360"/>
            </a:xfrm>
            <a:custGeom>
              <a:avLst/>
              <a:gdLst/>
              <a:ahLst/>
              <a:cxnLst/>
              <a:rect l="l" t="t" r="r" b="b"/>
              <a:pathLst>
                <a:path w="10172700" h="1102360">
                  <a:moveTo>
                    <a:pt x="9780270" y="0"/>
                  </a:moveTo>
                  <a:lnTo>
                    <a:pt x="392404" y="0"/>
                  </a:lnTo>
                  <a:lnTo>
                    <a:pt x="343180" y="3056"/>
                  </a:lnTo>
                  <a:lnTo>
                    <a:pt x="295782" y="11981"/>
                  </a:lnTo>
                  <a:lnTo>
                    <a:pt x="250576" y="26408"/>
                  </a:lnTo>
                  <a:lnTo>
                    <a:pt x="207930" y="45968"/>
                  </a:lnTo>
                  <a:lnTo>
                    <a:pt x="168212" y="70295"/>
                  </a:lnTo>
                  <a:lnTo>
                    <a:pt x="131790" y="99021"/>
                  </a:lnTo>
                  <a:lnTo>
                    <a:pt x="99031" y="131779"/>
                  </a:lnTo>
                  <a:lnTo>
                    <a:pt x="70304" y="168201"/>
                  </a:lnTo>
                  <a:lnTo>
                    <a:pt x="45975" y="207921"/>
                  </a:lnTo>
                  <a:lnTo>
                    <a:pt x="26412" y="250572"/>
                  </a:lnTo>
                  <a:lnTo>
                    <a:pt x="11984" y="295785"/>
                  </a:lnTo>
                  <a:lnTo>
                    <a:pt x="3057" y="343193"/>
                  </a:lnTo>
                  <a:lnTo>
                    <a:pt x="0" y="392430"/>
                  </a:lnTo>
                  <a:lnTo>
                    <a:pt x="0" y="709422"/>
                  </a:lnTo>
                  <a:lnTo>
                    <a:pt x="3057" y="758658"/>
                  </a:lnTo>
                  <a:lnTo>
                    <a:pt x="11984" y="806066"/>
                  </a:lnTo>
                  <a:lnTo>
                    <a:pt x="26412" y="851279"/>
                  </a:lnTo>
                  <a:lnTo>
                    <a:pt x="45975" y="893930"/>
                  </a:lnTo>
                  <a:lnTo>
                    <a:pt x="70304" y="933650"/>
                  </a:lnTo>
                  <a:lnTo>
                    <a:pt x="99031" y="970072"/>
                  </a:lnTo>
                  <a:lnTo>
                    <a:pt x="131790" y="1002830"/>
                  </a:lnTo>
                  <a:lnTo>
                    <a:pt x="168212" y="1031556"/>
                  </a:lnTo>
                  <a:lnTo>
                    <a:pt x="207930" y="1055883"/>
                  </a:lnTo>
                  <a:lnTo>
                    <a:pt x="250576" y="1075443"/>
                  </a:lnTo>
                  <a:lnTo>
                    <a:pt x="295782" y="1089870"/>
                  </a:lnTo>
                  <a:lnTo>
                    <a:pt x="343180" y="1098795"/>
                  </a:lnTo>
                  <a:lnTo>
                    <a:pt x="392404" y="1101852"/>
                  </a:lnTo>
                  <a:lnTo>
                    <a:pt x="9780270" y="1101852"/>
                  </a:lnTo>
                  <a:lnTo>
                    <a:pt x="9829506" y="1098795"/>
                  </a:lnTo>
                  <a:lnTo>
                    <a:pt x="9876914" y="1089870"/>
                  </a:lnTo>
                  <a:lnTo>
                    <a:pt x="9922127" y="1075443"/>
                  </a:lnTo>
                  <a:lnTo>
                    <a:pt x="9964778" y="1055883"/>
                  </a:lnTo>
                  <a:lnTo>
                    <a:pt x="10004498" y="1031556"/>
                  </a:lnTo>
                  <a:lnTo>
                    <a:pt x="10040920" y="1002830"/>
                  </a:lnTo>
                  <a:lnTo>
                    <a:pt x="10073678" y="970072"/>
                  </a:lnTo>
                  <a:lnTo>
                    <a:pt x="10102404" y="933650"/>
                  </a:lnTo>
                  <a:lnTo>
                    <a:pt x="10126731" y="893930"/>
                  </a:lnTo>
                  <a:lnTo>
                    <a:pt x="10146291" y="851279"/>
                  </a:lnTo>
                  <a:lnTo>
                    <a:pt x="10160718" y="806066"/>
                  </a:lnTo>
                  <a:lnTo>
                    <a:pt x="10169643" y="758658"/>
                  </a:lnTo>
                  <a:lnTo>
                    <a:pt x="10172700" y="709422"/>
                  </a:lnTo>
                  <a:lnTo>
                    <a:pt x="10172700" y="392430"/>
                  </a:lnTo>
                  <a:lnTo>
                    <a:pt x="10169643" y="343193"/>
                  </a:lnTo>
                  <a:lnTo>
                    <a:pt x="10160718" y="295785"/>
                  </a:lnTo>
                  <a:lnTo>
                    <a:pt x="10146291" y="250572"/>
                  </a:lnTo>
                  <a:lnTo>
                    <a:pt x="10126731" y="207921"/>
                  </a:lnTo>
                  <a:lnTo>
                    <a:pt x="10102404" y="168201"/>
                  </a:lnTo>
                  <a:lnTo>
                    <a:pt x="10073678" y="131779"/>
                  </a:lnTo>
                  <a:lnTo>
                    <a:pt x="10040920" y="99021"/>
                  </a:lnTo>
                  <a:lnTo>
                    <a:pt x="10004498" y="70295"/>
                  </a:lnTo>
                  <a:lnTo>
                    <a:pt x="9964778" y="45968"/>
                  </a:lnTo>
                  <a:lnTo>
                    <a:pt x="9922127" y="26408"/>
                  </a:lnTo>
                  <a:lnTo>
                    <a:pt x="9876914" y="11981"/>
                  </a:lnTo>
                  <a:lnTo>
                    <a:pt x="9829506" y="3056"/>
                  </a:lnTo>
                  <a:lnTo>
                    <a:pt x="9780270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2859" y="894079"/>
            <a:ext cx="10020935" cy="268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uniform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[-1,3].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1255"/>
              </a:spcBef>
              <a:tabLst>
                <a:tab pos="127127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(a)	8/5</a:t>
            </a:r>
            <a:endParaRPr sz="18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4/3</a:t>
            </a:r>
            <a:endParaRPr sz="18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r>
              <a:rPr sz="18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13/4</a:t>
            </a:r>
            <a:endParaRPr sz="18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9/2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density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8632" y="373684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2" y="9651"/>
                </a:lnTo>
                <a:lnTo>
                  <a:pt x="223117" y="15557"/>
                </a:lnTo>
                <a:lnTo>
                  <a:pt x="234870" y="23749"/>
                </a:lnTo>
                <a:lnTo>
                  <a:pt x="258697" y="61723"/>
                </a:lnTo>
                <a:lnTo>
                  <a:pt x="266572" y="116712"/>
                </a:lnTo>
                <a:lnTo>
                  <a:pt x="265691" y="137497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919" y="15128"/>
                </a:lnTo>
                <a:lnTo>
                  <a:pt x="229921" y="6165"/>
                </a:lnTo>
                <a:lnTo>
                  <a:pt x="212851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321" y="26878"/>
                </a:lnTo>
                <a:lnTo>
                  <a:pt x="4873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98"/>
                </a:lnTo>
                <a:lnTo>
                  <a:pt x="21589" y="116712"/>
                </a:lnTo>
                <a:lnTo>
                  <a:pt x="22451" y="96621"/>
                </a:lnTo>
                <a:lnTo>
                  <a:pt x="35559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66364" y="3660775"/>
            <a:ext cx="695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2000" dirty="0">
                <a:latin typeface="Cambria Math"/>
                <a:cs typeface="Cambria Math"/>
              </a:rPr>
              <a:t>f 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x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19220" y="3846321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5">
                <a:moveTo>
                  <a:pt x="108203" y="0"/>
                </a:moveTo>
                <a:lnTo>
                  <a:pt x="0" y="0"/>
                </a:lnTo>
                <a:lnTo>
                  <a:pt x="0" y="16763"/>
                </a:lnTo>
                <a:lnTo>
                  <a:pt x="108203" y="16763"/>
                </a:lnTo>
                <a:lnTo>
                  <a:pt x="108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7028" y="3525748"/>
            <a:ext cx="133350" cy="580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5947" y="3499230"/>
            <a:ext cx="3028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75" spc="82" baseline="-32567" dirty="0">
                <a:latin typeface="Cambria Math"/>
                <a:cs typeface="Cambria Math"/>
              </a:rPr>
              <a:t>−</a:t>
            </a:r>
            <a:r>
              <a:rPr sz="1200" u="sng" spc="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x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1584" y="3631819"/>
            <a:ext cx="245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Cambria Math"/>
                <a:cs typeface="Cambria Math"/>
              </a:rPr>
              <a:t>2</a:t>
            </a:r>
            <a:r>
              <a:rPr sz="3000" spc="104" baseline="-6944" dirty="0">
                <a:latin typeface="Cambria Math"/>
                <a:cs typeface="Cambria Math"/>
              </a:rPr>
              <a:t>;</a:t>
            </a:r>
            <a:endParaRPr sz="3000" baseline="-6944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903" y="3660775"/>
            <a:ext cx="1487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sz="2000" dirty="0">
                <a:latin typeface="Cambria Math"/>
                <a:cs typeface="Cambria Math"/>
              </a:rPr>
              <a:t>e	x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859" y="4026789"/>
            <a:ext cx="2747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mean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37260" y="4445508"/>
            <a:ext cx="3004185" cy="2413000"/>
            <a:chOff x="937260" y="4445508"/>
            <a:chExt cx="3004185" cy="241300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7260" y="4445508"/>
              <a:ext cx="3003804" cy="22341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648" y="4561337"/>
              <a:ext cx="1271016" cy="22966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3168" y="4471416"/>
              <a:ext cx="2901696" cy="2132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27048" y="4620260"/>
              <a:ext cx="464184" cy="374650"/>
            </a:xfrm>
            <a:custGeom>
              <a:avLst/>
              <a:gdLst/>
              <a:ahLst/>
              <a:cxnLst/>
              <a:rect l="l" t="t" r="r" b="b"/>
              <a:pathLst>
                <a:path w="464185" h="374650">
                  <a:moveTo>
                    <a:pt x="5308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364490"/>
                  </a:lnTo>
                  <a:lnTo>
                    <a:pt x="0" y="374650"/>
                  </a:lnTo>
                  <a:lnTo>
                    <a:pt x="53086" y="374650"/>
                  </a:lnTo>
                  <a:lnTo>
                    <a:pt x="53086" y="364490"/>
                  </a:lnTo>
                  <a:lnTo>
                    <a:pt x="20574" y="364490"/>
                  </a:lnTo>
                  <a:lnTo>
                    <a:pt x="20574" y="8890"/>
                  </a:lnTo>
                  <a:lnTo>
                    <a:pt x="53086" y="8890"/>
                  </a:lnTo>
                  <a:lnTo>
                    <a:pt x="53086" y="0"/>
                  </a:lnTo>
                  <a:close/>
                </a:path>
                <a:path w="464185" h="374650">
                  <a:moveTo>
                    <a:pt x="155956" y="179451"/>
                  </a:moveTo>
                  <a:lnTo>
                    <a:pt x="58420" y="179451"/>
                  </a:lnTo>
                  <a:lnTo>
                    <a:pt x="58420" y="194691"/>
                  </a:lnTo>
                  <a:lnTo>
                    <a:pt x="155956" y="194691"/>
                  </a:lnTo>
                  <a:lnTo>
                    <a:pt x="155956" y="179451"/>
                  </a:lnTo>
                  <a:close/>
                </a:path>
                <a:path w="464185" h="374650">
                  <a:moveTo>
                    <a:pt x="464058" y="0"/>
                  </a:moveTo>
                  <a:lnTo>
                    <a:pt x="410972" y="0"/>
                  </a:lnTo>
                  <a:lnTo>
                    <a:pt x="410972" y="8890"/>
                  </a:lnTo>
                  <a:lnTo>
                    <a:pt x="443357" y="8890"/>
                  </a:lnTo>
                  <a:lnTo>
                    <a:pt x="443357" y="364490"/>
                  </a:lnTo>
                  <a:lnTo>
                    <a:pt x="410972" y="364490"/>
                  </a:lnTo>
                  <a:lnTo>
                    <a:pt x="410972" y="374650"/>
                  </a:lnTo>
                  <a:lnTo>
                    <a:pt x="464058" y="374650"/>
                  </a:lnTo>
                  <a:lnTo>
                    <a:pt x="464058" y="364490"/>
                  </a:lnTo>
                  <a:lnTo>
                    <a:pt x="464058" y="8890"/>
                  </a:lnTo>
                  <a:lnTo>
                    <a:pt x="464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72894" y="480796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0749" y="4632705"/>
            <a:ext cx="86360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900" spc="-50" dirty="0">
                <a:solidFill>
                  <a:srgbClr val="FFFFFF"/>
                </a:solidFill>
                <a:latin typeface="Cambria Math"/>
                <a:cs typeface="Cambria Math"/>
              </a:rPr>
              <a:t>(a)</a:t>
            </a:r>
            <a:r>
              <a:rPr sz="1900" spc="53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950" spc="60" baseline="44871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1950" spc="-15" baseline="44871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,</a:t>
            </a:r>
            <a:r>
              <a:rPr sz="1800" spc="-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27048" y="5232400"/>
            <a:ext cx="426084" cy="374650"/>
          </a:xfrm>
          <a:custGeom>
            <a:avLst/>
            <a:gdLst/>
            <a:ahLst/>
            <a:cxnLst/>
            <a:rect l="l" t="t" r="r" b="b"/>
            <a:pathLst>
              <a:path w="426085" h="374650">
                <a:moveTo>
                  <a:pt x="53086" y="0"/>
                </a:moveTo>
                <a:lnTo>
                  <a:pt x="0" y="0"/>
                </a:lnTo>
                <a:lnTo>
                  <a:pt x="0" y="10160"/>
                </a:lnTo>
                <a:lnTo>
                  <a:pt x="0" y="36576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5760"/>
                </a:lnTo>
                <a:lnTo>
                  <a:pt x="20574" y="365760"/>
                </a:lnTo>
                <a:lnTo>
                  <a:pt x="20574" y="10160"/>
                </a:lnTo>
                <a:lnTo>
                  <a:pt x="53086" y="10160"/>
                </a:lnTo>
                <a:lnTo>
                  <a:pt x="53086" y="0"/>
                </a:lnTo>
                <a:close/>
              </a:path>
              <a:path w="426085" h="374650">
                <a:moveTo>
                  <a:pt x="367792" y="179959"/>
                </a:moveTo>
                <a:lnTo>
                  <a:pt x="270256" y="179959"/>
                </a:lnTo>
                <a:lnTo>
                  <a:pt x="270256" y="195199"/>
                </a:lnTo>
                <a:lnTo>
                  <a:pt x="367792" y="195199"/>
                </a:lnTo>
                <a:lnTo>
                  <a:pt x="367792" y="179959"/>
                </a:lnTo>
                <a:close/>
              </a:path>
              <a:path w="426085" h="374650">
                <a:moveTo>
                  <a:pt x="425958" y="0"/>
                </a:moveTo>
                <a:lnTo>
                  <a:pt x="372872" y="0"/>
                </a:lnTo>
                <a:lnTo>
                  <a:pt x="372872" y="10160"/>
                </a:lnTo>
                <a:lnTo>
                  <a:pt x="405257" y="10160"/>
                </a:lnTo>
                <a:lnTo>
                  <a:pt x="405257" y="365760"/>
                </a:lnTo>
                <a:lnTo>
                  <a:pt x="372872" y="365760"/>
                </a:lnTo>
                <a:lnTo>
                  <a:pt x="372872" y="374650"/>
                </a:lnTo>
                <a:lnTo>
                  <a:pt x="425958" y="374650"/>
                </a:lnTo>
                <a:lnTo>
                  <a:pt x="425958" y="365760"/>
                </a:lnTo>
                <a:lnTo>
                  <a:pt x="425958" y="10160"/>
                </a:lnTo>
                <a:lnTo>
                  <a:pt x="425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20749" y="5245353"/>
            <a:ext cx="81216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1900" spc="-55" dirty="0">
                <a:solidFill>
                  <a:srgbClr val="FFFFFF"/>
                </a:solidFill>
                <a:latin typeface="Cambria Math"/>
                <a:cs typeface="Cambria Math"/>
              </a:rPr>
              <a:t>(b</a:t>
            </a:r>
            <a:r>
              <a:rPr sz="1900" spc="-45" dirty="0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r>
              <a:rPr sz="19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2,</a:t>
            </a:r>
            <a:r>
              <a:rPr sz="1800" spc="-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950" spc="60" baseline="44871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950" baseline="44871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4985" y="542066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6149" y="5847518"/>
            <a:ext cx="3162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solidFill>
                  <a:srgbClr val="FFFFFF"/>
                </a:solidFill>
                <a:latin typeface="Cambria Math"/>
                <a:cs typeface="Cambria Math"/>
              </a:rPr>
              <a:t>(c)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27048" y="5847079"/>
            <a:ext cx="435609" cy="374650"/>
          </a:xfrm>
          <a:custGeom>
            <a:avLst/>
            <a:gdLst/>
            <a:ahLst/>
            <a:cxnLst/>
            <a:rect l="l" t="t" r="r" b="b"/>
            <a:pathLst>
              <a:path w="435610" h="374650">
                <a:moveTo>
                  <a:pt x="53086" y="0"/>
                </a:moveTo>
                <a:lnTo>
                  <a:pt x="0" y="0"/>
                </a:lnTo>
                <a:lnTo>
                  <a:pt x="0" y="8890"/>
                </a:lnTo>
                <a:lnTo>
                  <a:pt x="0" y="364490"/>
                </a:lnTo>
                <a:lnTo>
                  <a:pt x="0" y="374650"/>
                </a:lnTo>
                <a:lnTo>
                  <a:pt x="53086" y="374650"/>
                </a:lnTo>
                <a:lnTo>
                  <a:pt x="53086" y="364490"/>
                </a:lnTo>
                <a:lnTo>
                  <a:pt x="20574" y="364490"/>
                </a:lnTo>
                <a:lnTo>
                  <a:pt x="20574" y="8890"/>
                </a:lnTo>
                <a:lnTo>
                  <a:pt x="53086" y="8890"/>
                </a:lnTo>
                <a:lnTo>
                  <a:pt x="53086" y="0"/>
                </a:lnTo>
                <a:close/>
              </a:path>
              <a:path w="435610" h="374650">
                <a:moveTo>
                  <a:pt x="155956" y="179451"/>
                </a:moveTo>
                <a:lnTo>
                  <a:pt x="58420" y="179451"/>
                </a:lnTo>
                <a:lnTo>
                  <a:pt x="58420" y="194703"/>
                </a:lnTo>
                <a:lnTo>
                  <a:pt x="155956" y="194703"/>
                </a:lnTo>
                <a:lnTo>
                  <a:pt x="155956" y="179451"/>
                </a:lnTo>
                <a:close/>
              </a:path>
              <a:path w="435610" h="374650">
                <a:moveTo>
                  <a:pt x="376936" y="179451"/>
                </a:moveTo>
                <a:lnTo>
                  <a:pt x="279400" y="179451"/>
                </a:lnTo>
                <a:lnTo>
                  <a:pt x="279400" y="194703"/>
                </a:lnTo>
                <a:lnTo>
                  <a:pt x="376936" y="194703"/>
                </a:lnTo>
                <a:lnTo>
                  <a:pt x="376936" y="179451"/>
                </a:lnTo>
                <a:close/>
              </a:path>
              <a:path w="435610" h="374650">
                <a:moveTo>
                  <a:pt x="435102" y="0"/>
                </a:moveTo>
                <a:lnTo>
                  <a:pt x="382016" y="0"/>
                </a:lnTo>
                <a:lnTo>
                  <a:pt x="382016" y="8890"/>
                </a:lnTo>
                <a:lnTo>
                  <a:pt x="414401" y="8890"/>
                </a:lnTo>
                <a:lnTo>
                  <a:pt x="414401" y="364490"/>
                </a:lnTo>
                <a:lnTo>
                  <a:pt x="382016" y="364490"/>
                </a:lnTo>
                <a:lnTo>
                  <a:pt x="382016" y="374650"/>
                </a:lnTo>
                <a:lnTo>
                  <a:pt x="435102" y="374650"/>
                </a:lnTo>
                <a:lnTo>
                  <a:pt x="435102" y="364490"/>
                </a:lnTo>
                <a:lnTo>
                  <a:pt x="435102" y="8890"/>
                </a:lnTo>
                <a:lnTo>
                  <a:pt x="435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47494" y="5725769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sz="1300"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700" baseline="-32407" dirty="0">
                <a:solidFill>
                  <a:srgbClr val="FFFFFF"/>
                </a:solidFill>
                <a:latin typeface="Cambria Math"/>
                <a:cs typeface="Cambria Math"/>
              </a:rPr>
              <a:t>,</a:t>
            </a:r>
            <a:r>
              <a:rPr sz="2700" spc="-127" baseline="-3240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2894" y="6035141"/>
            <a:ext cx="3441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2 </a:t>
            </a:r>
            <a:r>
              <a:rPr sz="1300" spc="27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6149" y="6341465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sz="18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(2,4)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0" y="68567"/>
            <a:ext cx="724485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TERMINAL</a:t>
            </a:r>
            <a:r>
              <a:rPr spc="-65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871624"/>
            <a:ext cx="12413691" cy="352147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300"/>
              </a:spcBef>
              <a:buSzPct val="90000"/>
              <a:buFont typeface="Calibri"/>
              <a:buAutoNum type="arabicPeriod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buFont typeface="Calibri"/>
              <a:buAutoNum type="arabicPeriod"/>
              <a:tabLst>
                <a:tab pos="300990" algn="l"/>
              </a:tabLst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conference room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certain company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reserved for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10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4 </a:t>
            </a:r>
            <a:r>
              <a:rPr sz="2000" spc="-5" dirty="0">
                <a:latin typeface="Times New Roman"/>
                <a:cs typeface="Times New Roman"/>
              </a:rPr>
              <a:t>hours.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long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short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conferences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often.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assumed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4].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AutoNum type="alphaLcParenR"/>
              <a:tabLst>
                <a:tab pos="269240" algn="l"/>
              </a:tabLst>
            </a:pPr>
            <a:r>
              <a:rPr sz="2000" spc="5" dirty="0">
                <a:latin typeface="Times New Roman"/>
                <a:cs typeface="Times New Roman"/>
              </a:rPr>
              <a:t>What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function?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LcParenR"/>
            </a:pPr>
            <a:endParaRPr sz="1900" dirty="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buAutoNum type="alphaLcParenR"/>
              <a:tabLst>
                <a:tab pos="282575" algn="l"/>
              </a:tabLst>
            </a:pPr>
            <a:r>
              <a:rPr sz="2000" spc="5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conference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lasts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hours?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3. Suppose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reveals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4350" y="4498466"/>
            <a:ext cx="132715" cy="17145"/>
          </a:xfrm>
          <a:custGeom>
            <a:avLst/>
            <a:gdLst/>
            <a:ahLst/>
            <a:cxnLst/>
            <a:rect l="l" t="t" r="r" b="b"/>
            <a:pathLst>
              <a:path w="132714" h="17145">
                <a:moveTo>
                  <a:pt x="132587" y="0"/>
                </a:moveTo>
                <a:lnTo>
                  <a:pt x="0" y="0"/>
                </a:lnTo>
                <a:lnTo>
                  <a:pt x="0" y="16763"/>
                </a:lnTo>
                <a:lnTo>
                  <a:pt x="132587" y="16763"/>
                </a:lnTo>
                <a:lnTo>
                  <a:pt x="13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0131" y="4313046"/>
            <a:ext cx="5313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exponential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15" dirty="0">
                <a:latin typeface="Times New Roman"/>
                <a:cs typeface="Times New Roman"/>
              </a:rPr>
              <a:t>seconds.</a:t>
            </a:r>
            <a:r>
              <a:rPr sz="2175" spc="22" baseline="45977" dirty="0">
                <a:latin typeface="Cambria Math"/>
                <a:cs typeface="Cambria Math"/>
              </a:rPr>
              <a:t>1</a:t>
            </a:r>
            <a:endParaRPr sz="2175" baseline="4597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2539" y="4509642"/>
            <a:ext cx="15303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204" dirty="0"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131" y="4620976"/>
            <a:ext cx="7030084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exceeds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seconds?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/>
            </a:pPr>
            <a:endParaRPr sz="1900" dirty="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buAutoNum type="alphaLcParenR"/>
              <a:tabLst>
                <a:tab pos="28257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seconds?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LcParenR"/>
            </a:pPr>
            <a:endParaRPr sz="1900" dirty="0">
              <a:latin typeface="Times New Roman"/>
              <a:cs typeface="Times New Roman"/>
            </a:endParaRPr>
          </a:p>
          <a:p>
            <a:pPr marL="330835" indent="-255270">
              <a:lnSpc>
                <a:spcPct val="100000"/>
              </a:lnSpc>
              <a:buAutoNum type="alphaLcParenR"/>
              <a:tabLst>
                <a:tab pos="33147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dirty="0">
                <a:latin typeface="Times New Roman"/>
                <a:cs typeface="Times New Roman"/>
              </a:rPr>
              <a:t> and variance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time?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323" y="44668"/>
            <a:ext cx="9603275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TERMINAL</a:t>
            </a:r>
            <a:r>
              <a:rPr spc="-65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100"/>
              </a:spcBef>
              <a:tabLst>
                <a:tab pos="796290" algn="l"/>
              </a:tabLst>
            </a:pPr>
            <a:r>
              <a:rPr spc="5" dirty="0"/>
              <a:t>0,	</a:t>
            </a:r>
            <a:r>
              <a:rPr spc="-5" dirty="0"/>
              <a:t>𝑒𝑙𝑠𝑒𝑤ℎ𝑒𝑟𝑒</a:t>
            </a:r>
          </a:p>
          <a:p>
            <a:pPr marL="208915" indent="-196850">
              <a:lnSpc>
                <a:spcPct val="100000"/>
              </a:lnSpc>
              <a:spcBef>
                <a:spcPts val="1335"/>
              </a:spcBef>
              <a:buAutoNum type="romanLcParenR"/>
              <a:tabLst>
                <a:tab pos="209550" algn="l"/>
              </a:tabLst>
            </a:pPr>
            <a:r>
              <a:rPr dirty="0">
                <a:latin typeface="Times New Roman"/>
                <a:cs typeface="Times New Roman"/>
              </a:rPr>
              <a:t>Estimate 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mean</a:t>
            </a:r>
            <a:r>
              <a:rPr dirty="0">
                <a:latin typeface="Times New Roman"/>
                <a:cs typeface="Times New Roman"/>
              </a:rPr>
              <a:t> 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variance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time </a:t>
            </a:r>
            <a:r>
              <a:rPr dirty="0">
                <a:latin typeface="Times New Roman"/>
                <a:cs typeface="Times New Roman"/>
              </a:rPr>
              <a:t>between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calls?</a:t>
            </a:r>
          </a:p>
          <a:p>
            <a:pPr marL="273050" indent="-260985">
              <a:lnSpc>
                <a:spcPct val="100000"/>
              </a:lnSpc>
              <a:spcBef>
                <a:spcPts val="1315"/>
              </a:spcBef>
              <a:buAutoNum type="romanLcParenR"/>
              <a:tabLst>
                <a:tab pos="273685" algn="l"/>
              </a:tabLst>
            </a:pPr>
            <a:r>
              <a:rPr dirty="0">
                <a:latin typeface="Times New Roman"/>
                <a:cs typeface="Times New Roman"/>
              </a:rPr>
              <a:t>Estimate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probability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time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between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calls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exceeds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mean?</a:t>
            </a:r>
          </a:p>
          <a:p>
            <a:pPr marL="335280" indent="-323215">
              <a:lnSpc>
                <a:spcPct val="100000"/>
              </a:lnSpc>
              <a:spcBef>
                <a:spcPts val="1320"/>
              </a:spcBef>
              <a:buAutoNum type="romanLcParenR"/>
              <a:tabLst>
                <a:tab pos="335915" algn="l"/>
              </a:tabLst>
            </a:pPr>
            <a:r>
              <a:rPr dirty="0">
                <a:latin typeface="Times New Roman"/>
                <a:cs typeface="Times New Roman"/>
              </a:rPr>
              <a:t>Estimate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probability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time</a:t>
            </a:r>
            <a:r>
              <a:rPr dirty="0">
                <a:latin typeface="Times New Roman"/>
                <a:cs typeface="Times New Roman"/>
              </a:rPr>
              <a:t> between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calls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less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5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minutes?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dirty="0">
                <a:latin typeface="Times New Roman"/>
                <a:cs typeface="Times New Roman"/>
              </a:rPr>
              <a:t>5. </a:t>
            </a:r>
            <a:r>
              <a:rPr spc="-5" dirty="0">
                <a:latin typeface="Times New Roman"/>
                <a:cs typeface="Times New Roman"/>
              </a:rPr>
              <a:t>The daily amount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coffee, in </a:t>
            </a:r>
            <a:r>
              <a:rPr dirty="0">
                <a:latin typeface="Times New Roman"/>
                <a:cs typeface="Times New Roman"/>
              </a:rPr>
              <a:t>liters, </a:t>
            </a:r>
            <a:r>
              <a:rPr spc="-5" dirty="0">
                <a:latin typeface="Times New Roman"/>
                <a:cs typeface="Times New Roman"/>
              </a:rPr>
              <a:t>is dispensed </a:t>
            </a:r>
            <a:r>
              <a:rPr spc="-10" dirty="0">
                <a:latin typeface="Times New Roman"/>
                <a:cs typeface="Times New Roman"/>
              </a:rPr>
              <a:t>by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machine located </a:t>
            </a:r>
            <a:r>
              <a:rPr dirty="0">
                <a:latin typeface="Times New Roman"/>
                <a:cs typeface="Times New Roman"/>
              </a:rPr>
              <a:t>in an </a:t>
            </a:r>
            <a:r>
              <a:rPr spc="-5" dirty="0">
                <a:latin typeface="Times New Roman"/>
                <a:cs typeface="Times New Roman"/>
              </a:rPr>
              <a:t>airport lobby 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random variable </a:t>
            </a:r>
            <a:r>
              <a:rPr dirty="0">
                <a:latin typeface="Times New Roman"/>
                <a:cs typeface="Times New Roman"/>
              </a:rPr>
              <a:t>‘X’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having a </a:t>
            </a:r>
            <a:r>
              <a:rPr spc="-5" dirty="0">
                <a:latin typeface="Times New Roman"/>
                <a:cs typeface="Times New Roman"/>
              </a:rPr>
              <a:t>continuous </a:t>
            </a:r>
            <a:r>
              <a:rPr dirty="0">
                <a:latin typeface="Times New Roman"/>
                <a:cs typeface="Times New Roman"/>
              </a:rPr>
              <a:t>uniform </a:t>
            </a:r>
            <a:r>
              <a:rPr spc="-5" dirty="0">
                <a:latin typeface="Times New Roman"/>
                <a:cs typeface="Times New Roman"/>
              </a:rPr>
              <a:t>distribution </a:t>
            </a:r>
            <a:r>
              <a:rPr dirty="0">
                <a:latin typeface="Times New Roman"/>
                <a:cs typeface="Times New Roman"/>
              </a:rPr>
              <a:t>with </a:t>
            </a:r>
            <a:r>
              <a:rPr spc="-5" dirty="0">
                <a:latin typeface="Times New Roman"/>
                <a:cs typeface="Times New Roman"/>
              </a:rPr>
              <a:t>A=7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B=10. </a:t>
            </a:r>
            <a:r>
              <a:rPr dirty="0">
                <a:latin typeface="Times New Roman"/>
                <a:cs typeface="Times New Roman"/>
              </a:rPr>
              <a:t>Obtain the </a:t>
            </a:r>
            <a:r>
              <a:rPr spc="-5" dirty="0">
                <a:latin typeface="Times New Roman"/>
                <a:cs typeface="Times New Roman"/>
              </a:rPr>
              <a:t>probability </a:t>
            </a:r>
            <a:r>
              <a:rPr dirty="0">
                <a:latin typeface="Times New Roman"/>
                <a:cs typeface="Times New Roman"/>
              </a:rPr>
              <a:t>that on a given </a:t>
            </a:r>
            <a:r>
              <a:rPr spc="-10" dirty="0">
                <a:latin typeface="Times New Roman"/>
                <a:cs typeface="Times New Roman"/>
              </a:rPr>
              <a:t>day </a:t>
            </a:r>
            <a:r>
              <a:rPr spc="-5" dirty="0">
                <a:latin typeface="Times New Roman"/>
                <a:cs typeface="Times New Roman"/>
              </a:rPr>
              <a:t>the amount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coffee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dispensed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machine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will</a:t>
            </a:r>
            <a:r>
              <a:rPr spc="-5" dirty="0">
                <a:latin typeface="Times New Roman"/>
                <a:cs typeface="Times New Roman"/>
              </a:rPr>
              <a:t> be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romanLcParenR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at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most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8.8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liters</a:t>
            </a: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AutoNum type="romanLcParenR"/>
              <a:tabLst>
                <a:tab pos="411480" algn="l"/>
                <a:tab pos="412115" algn="l"/>
              </a:tabLst>
            </a:pPr>
            <a:r>
              <a:rPr spc="-5" dirty="0">
                <a:latin typeface="Times New Roman"/>
                <a:cs typeface="Times New Roman"/>
              </a:rPr>
              <a:t>more</a:t>
            </a:r>
            <a:r>
              <a:rPr dirty="0">
                <a:latin typeface="Times New Roman"/>
                <a:cs typeface="Times New Roman"/>
              </a:rPr>
              <a:t> than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7.4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liters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9.5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liters</a:t>
            </a:r>
          </a:p>
          <a:p>
            <a:pPr marL="399415" indent="-387350">
              <a:lnSpc>
                <a:spcPct val="100000"/>
              </a:lnSpc>
              <a:spcBef>
                <a:spcPts val="325"/>
              </a:spcBef>
              <a:buAutoNum type="romanLcParenR"/>
              <a:tabLst>
                <a:tab pos="400050" algn="l"/>
              </a:tabLst>
            </a:pPr>
            <a:r>
              <a:rPr spc="-5" dirty="0">
                <a:latin typeface="Times New Roman"/>
                <a:cs typeface="Times New Roman"/>
              </a:rPr>
              <a:t>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least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8.5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liters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531" y="640537"/>
            <a:ext cx="9335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4.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density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minutes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supply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given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3591" y="1569592"/>
            <a:ext cx="291465" cy="212090"/>
          </a:xfrm>
          <a:custGeom>
            <a:avLst/>
            <a:gdLst/>
            <a:ahLst/>
            <a:cxnLst/>
            <a:rect l="l" t="t" r="r" b="b"/>
            <a:pathLst>
              <a:path w="291464" h="212089">
                <a:moveTo>
                  <a:pt x="223393" y="0"/>
                </a:moveTo>
                <a:lnTo>
                  <a:pt x="220345" y="8636"/>
                </a:lnTo>
                <a:lnTo>
                  <a:pt x="232612" y="13946"/>
                </a:lnTo>
                <a:lnTo>
                  <a:pt x="243141" y="21304"/>
                </a:lnTo>
                <a:lnTo>
                  <a:pt x="264580" y="55429"/>
                </a:lnTo>
                <a:lnTo>
                  <a:pt x="271653" y="104775"/>
                </a:lnTo>
                <a:lnTo>
                  <a:pt x="270867" y="123444"/>
                </a:lnTo>
                <a:lnTo>
                  <a:pt x="259080" y="169164"/>
                </a:lnTo>
                <a:lnTo>
                  <a:pt x="232773" y="197792"/>
                </a:lnTo>
                <a:lnTo>
                  <a:pt x="220725" y="203200"/>
                </a:lnTo>
                <a:lnTo>
                  <a:pt x="223393" y="211709"/>
                </a:lnTo>
                <a:lnTo>
                  <a:pt x="263808" y="187706"/>
                </a:lnTo>
                <a:lnTo>
                  <a:pt x="286575" y="143335"/>
                </a:lnTo>
                <a:lnTo>
                  <a:pt x="290957" y="105918"/>
                </a:lnTo>
                <a:lnTo>
                  <a:pt x="289861" y="86536"/>
                </a:lnTo>
                <a:lnTo>
                  <a:pt x="273431" y="37084"/>
                </a:lnTo>
                <a:lnTo>
                  <a:pt x="238730" y="5544"/>
                </a:lnTo>
                <a:lnTo>
                  <a:pt x="223393" y="0"/>
                </a:lnTo>
                <a:close/>
              </a:path>
              <a:path w="291464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8746" y="1499108"/>
            <a:ext cx="9220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𝑍	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730" dirty="0">
                <a:latin typeface="Cambria Math"/>
                <a:cs typeface="Cambria Math"/>
              </a:rPr>
              <a:t>ቐ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1073" y="1555622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5" h="15240">
                <a:moveTo>
                  <a:pt x="254508" y="0"/>
                </a:moveTo>
                <a:lnTo>
                  <a:pt x="0" y="0"/>
                </a:lnTo>
                <a:lnTo>
                  <a:pt x="0" y="15239"/>
                </a:lnTo>
                <a:lnTo>
                  <a:pt x="254508" y="15239"/>
                </a:lnTo>
                <a:lnTo>
                  <a:pt x="254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3271" y="121412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3482" y="154025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10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2700" baseline="37037" dirty="0">
                <a:latin typeface="Cambria Math"/>
                <a:cs typeface="Cambria Math"/>
              </a:rPr>
              <a:t>𝑒</a:t>
            </a:r>
            <a:endParaRPr sz="2700" baseline="3703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1439" y="1238504"/>
            <a:ext cx="4273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-22" baseline="-32051" dirty="0">
                <a:latin typeface="Cambria Math"/>
                <a:cs typeface="Cambria Math"/>
              </a:rPr>
              <a:t>−</a:t>
            </a:r>
            <a:r>
              <a:rPr sz="1300" u="sng" spc="6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sng" spc="7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𝑧</a:t>
            </a:r>
            <a:r>
              <a:rPr sz="1300" u="sng" spc="1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5334" y="1419860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8627" y="1499108"/>
            <a:ext cx="7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5725" y="1499108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∞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6835" y="0"/>
            <a:ext cx="7244080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194" y="81788"/>
            <a:ext cx="6798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REFERENCES</a:t>
            </a:r>
            <a:r>
              <a:rPr sz="2000" spc="-45" dirty="0"/>
              <a:t> </a:t>
            </a:r>
            <a:r>
              <a:rPr sz="2000" spc="-10" dirty="0"/>
              <a:t>FOR</a:t>
            </a:r>
            <a:r>
              <a:rPr sz="2000" spc="-25" dirty="0"/>
              <a:t> </a:t>
            </a:r>
            <a:r>
              <a:rPr sz="2000" spc="-10" dirty="0"/>
              <a:t>FURTHER</a:t>
            </a:r>
            <a:r>
              <a:rPr sz="2000" spc="-15" dirty="0"/>
              <a:t> </a:t>
            </a:r>
            <a:r>
              <a:rPr sz="2000" spc="-5" dirty="0"/>
              <a:t>LEARNING OF</a:t>
            </a:r>
            <a:r>
              <a:rPr sz="2000" spc="-20" dirty="0"/>
              <a:t> </a:t>
            </a:r>
            <a:r>
              <a:rPr sz="2000" spc="-5" dirty="0"/>
              <a:t>THE</a:t>
            </a:r>
            <a:r>
              <a:rPr sz="2000" spc="5" dirty="0"/>
              <a:t> </a:t>
            </a:r>
            <a:r>
              <a:rPr sz="2000" spc="-10" dirty="0"/>
              <a:t>SESSION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599" y="669009"/>
            <a:ext cx="10173919" cy="532966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Chapter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" dirty="0">
                <a:latin typeface="Calibri"/>
                <a:cs typeface="Calibri"/>
              </a:rPr>
              <a:t> Applications: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(2011).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 dirty="0">
              <a:latin typeface="Calibri"/>
              <a:cs typeface="Calibri"/>
            </a:endParaRPr>
          </a:p>
          <a:p>
            <a:pPr marL="311150" indent="-287020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SzPct val="158333"/>
              <a:buChar char="•"/>
              <a:tabLst>
                <a:tab pos="311785" algn="l"/>
              </a:tabLst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Continuous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Random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Variables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and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their</a:t>
            </a:r>
            <a:r>
              <a:rPr sz="1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Distributions</a:t>
            </a:r>
            <a:r>
              <a:rPr sz="1800" u="heavy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(probabilitycourse.com)</a:t>
            </a:r>
            <a:endParaRPr sz="18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Notes: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1.3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  <a:hlinkClick r:id="rId5"/>
              </a:rPr>
              <a:t>http://www.statslab.cam.ac.uk/~rrw1/prob/prob-weber.pdf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7559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3.1.1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TS1:	</a:t>
            </a:r>
            <a:r>
              <a:rPr sz="1800" spc="-5" dirty="0">
                <a:latin typeface="Arial MT"/>
                <a:cs typeface="Arial MT"/>
              </a:rPr>
              <a:t>Alex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Tsun,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Probability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Statistics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Computing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456055" algn="l"/>
              </a:tabLst>
            </a:pPr>
            <a:r>
              <a:rPr sz="1800" spc="-10" dirty="0">
                <a:latin typeface="Arial MT"/>
                <a:cs typeface="Arial MT"/>
              </a:rPr>
              <a:t>(Available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at:	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/>
              </a:rPr>
              <a:t>http://www.alextsun.com/files/Prob_Stat_for_CS_Book.pdf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  <a:p>
            <a:pPr marL="12700" marR="3632835">
              <a:lnSpc>
                <a:spcPts val="324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Video: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http</a:t>
            </a:r>
            <a:r>
              <a:rPr sz="1800" spc="-15" dirty="0">
                <a:latin typeface="Calibri"/>
                <a:cs typeface="Calibri"/>
                <a:hlinkClick r:id="rId7"/>
              </a:rPr>
              <a:t>s://w</a:t>
            </a:r>
            <a:r>
              <a:rPr sz="1800" spc="-15" dirty="0">
                <a:latin typeface="Calibri"/>
                <a:cs typeface="Calibri"/>
              </a:rPr>
              <a:t>ww.y</a:t>
            </a:r>
            <a:r>
              <a:rPr sz="1800" spc="-15" dirty="0">
                <a:latin typeface="Calibri"/>
                <a:cs typeface="Calibri"/>
                <a:hlinkClick r:id="rId7"/>
              </a:rPr>
              <a:t>outube.com/watch?v=- </a:t>
            </a:r>
            <a:r>
              <a:rPr sz="1800" spc="-10" dirty="0">
                <a:latin typeface="Calibri"/>
                <a:cs typeface="Calibri"/>
              </a:rPr>
              <a:t> 5sOBWV0qH8&amp;list=PLeB45KifGiuHesi4PALNZSYZFhViVGQJK&amp;index=19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982210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5" y="1900427"/>
              <a:ext cx="6259067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4802" y="1982215"/>
            <a:ext cx="18180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TH</a:t>
            </a:r>
            <a:r>
              <a:rPr sz="2400" b="1" spc="-15" dirty="0">
                <a:latin typeface="Tahoma"/>
                <a:cs typeface="Tahoma"/>
              </a:rPr>
              <a:t>A</a:t>
            </a:r>
            <a:r>
              <a:rPr sz="2400" b="1" spc="-25" dirty="0">
                <a:latin typeface="Tahoma"/>
                <a:cs typeface="Tahoma"/>
              </a:rPr>
              <a:t>NK</a:t>
            </a:r>
            <a:r>
              <a:rPr sz="2400" b="1" spc="-190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YOU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4933" y="3811270"/>
            <a:ext cx="581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b="1" spc="-204" dirty="0" smtClean="0">
                <a:solidFill>
                  <a:srgbClr val="FFFFFF"/>
                </a:solidFill>
                <a:latin typeface="Tahoma"/>
                <a:cs typeface="Tahoma"/>
              </a:rPr>
              <a:t>EVEN </a:t>
            </a:r>
            <a:r>
              <a:rPr sz="2400" b="1" spc="-50" dirty="0" smtClean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2400" b="1" spc="-65" dirty="0" smtClean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114" dirty="0" smtClean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80" dirty="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9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 smtClean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2400" b="1" spc="-105" dirty="0" smtClean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 smtClean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560320"/>
            <a:ext cx="3236975" cy="1083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323" y="1702295"/>
            <a:ext cx="8075930" cy="5110480"/>
            <a:chOff x="4116323" y="1702295"/>
            <a:chExt cx="8075930" cy="5110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508" y="0"/>
            <a:ext cx="3114040" cy="721360"/>
            <a:chOff x="4445508" y="0"/>
            <a:chExt cx="3114040" cy="7213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26155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AIM</a:t>
            </a:r>
            <a:r>
              <a:rPr sz="2000" spc="-45" dirty="0"/>
              <a:t> </a:t>
            </a:r>
            <a:r>
              <a:rPr sz="2000" spc="-5" dirty="0"/>
              <a:t>OF</a:t>
            </a:r>
            <a:r>
              <a:rPr sz="2000" spc="-25" dirty="0"/>
              <a:t> </a:t>
            </a:r>
            <a:r>
              <a:rPr sz="2000" spc="-10" dirty="0"/>
              <a:t>THE SESSION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684276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Uniform,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Exponential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distributions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100" dirty="0">
                <a:latin typeface="Lucida Sans Unicode"/>
                <a:cs typeface="Lucida Sans Unicode"/>
              </a:rPr>
              <a:t>and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25" dirty="0">
                <a:latin typeface="Lucida Sans Unicode"/>
                <a:cs typeface="Lucida Sans Unicode"/>
              </a:rPr>
              <a:t>its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applications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06879" y="2380488"/>
            <a:ext cx="8929370" cy="1737360"/>
            <a:chOff x="1706879" y="2380488"/>
            <a:chExt cx="8929370" cy="17373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2787" y="2380488"/>
              <a:ext cx="8903208" cy="16809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6879" y="2549652"/>
              <a:ext cx="6548628" cy="15681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599" y="2438400"/>
              <a:ext cx="8791956" cy="1569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52600" y="2438400"/>
            <a:ext cx="8792210" cy="156972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 dirty="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Demonstrate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exponential distributions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exponential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distributions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dirty="0">
                <a:latin typeface="Arial MT"/>
                <a:cs typeface="Arial MT"/>
              </a:rPr>
              <a:t>List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discrete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Solving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exponential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distributions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0" name="object 20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4" name="object 24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186428" y="4143743"/>
            <a:ext cx="3973195" cy="742315"/>
            <a:chOff x="4186428" y="4143743"/>
            <a:chExt cx="3973195" cy="74231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12336" y="4248911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44"/>
            <a:ext cx="9583420" cy="1484630"/>
            <a:chOff x="1053092" y="4713744"/>
            <a:chExt cx="9583420" cy="1484630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2787" y="4713744"/>
              <a:ext cx="8903208" cy="14356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6879" y="4870716"/>
              <a:ext cx="6819900" cy="13274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2599" y="4771644"/>
              <a:ext cx="8791956" cy="13243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you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Define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exponential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distributions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Uniform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Exponential</a:t>
            </a:r>
            <a:endParaRPr sz="1600">
              <a:latin typeface="Arial MT"/>
              <a:cs typeface="Arial MT"/>
            </a:endParaRPr>
          </a:p>
          <a:p>
            <a:pPr marL="434340" indent="-343535">
              <a:lnSpc>
                <a:spcPts val="1885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Summarize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concepts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0"/>
            <a:ext cx="10817225" cy="5685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74725" algn="ctr">
              <a:lnSpc>
                <a:spcPct val="100000"/>
              </a:lnSpc>
              <a:spcBef>
                <a:spcPts val="126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2400" b="1" dirty="0">
                <a:latin typeface="Times New Roman"/>
                <a:cs typeface="Times New Roman"/>
              </a:rPr>
              <a:t>CO2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800" dirty="0">
                <a:latin typeface="Times New Roman"/>
                <a:cs typeface="Times New Roman"/>
              </a:rPr>
              <a:t>Continuous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Variables: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Uniform,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Exponential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Normal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Char char="-"/>
              <a:tabLst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Jointly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Variables: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Joint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Independent Random </a:t>
            </a:r>
            <a:r>
              <a:rPr sz="2800" spc="-40" dirty="0">
                <a:latin typeface="Times New Roman"/>
                <a:cs typeface="Times New Roman"/>
              </a:rPr>
              <a:t>Variables </a:t>
            </a:r>
            <a:r>
              <a:rPr sz="2800" spc="-5" dirty="0">
                <a:latin typeface="Times New Roman"/>
                <a:cs typeface="Times New Roman"/>
              </a:rPr>
              <a:t>Statistics: Sample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population, Higher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Moments,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Variance,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central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tendency: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Mean,</a:t>
            </a:r>
            <a:r>
              <a:rPr sz="2800" spc="-5" dirty="0">
                <a:latin typeface="Times New Roman"/>
                <a:cs typeface="Times New Roman"/>
              </a:rPr>
              <a:t> Median,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Dispersion: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Variance, 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deviation,</a:t>
            </a:r>
            <a:r>
              <a:rPr sz="2800" spc="-10" dirty="0">
                <a:latin typeface="Times New Roman"/>
                <a:cs typeface="Times New Roman"/>
              </a:rPr>
              <a:t> coefficient </a:t>
            </a:r>
            <a:r>
              <a:rPr sz="2800" dirty="0">
                <a:latin typeface="Times New Roman"/>
                <a:cs typeface="Times New Roman"/>
              </a:rPr>
              <a:t>of variation.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buFont typeface="Times New Roman"/>
              <a:buChar char="-"/>
              <a:tabLst>
                <a:tab pos="38798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Correlation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regressionRandom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Variables,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Probability </a:t>
            </a:r>
            <a:r>
              <a:rPr sz="2800" dirty="0">
                <a:latin typeface="Times New Roman"/>
                <a:cs typeface="Times New Roman"/>
              </a:rPr>
              <a:t> Distribution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Cumulative</a:t>
            </a:r>
            <a:r>
              <a:rPr sz="2800" dirty="0">
                <a:latin typeface="Times New Roman"/>
                <a:cs typeface="Times New Roman"/>
              </a:rPr>
              <a:t> Distribution</a:t>
            </a:r>
            <a:r>
              <a:rPr sz="2800" spc="-5" dirty="0">
                <a:latin typeface="Times New Roman"/>
                <a:cs typeface="Times New Roman"/>
              </a:rPr>
              <a:t> 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55" y="22847"/>
              <a:ext cx="302361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2978" y="108026"/>
            <a:ext cx="2581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Uniform</a:t>
            </a:r>
            <a:r>
              <a:rPr sz="1800" spc="-85" dirty="0"/>
              <a:t> </a:t>
            </a:r>
            <a:r>
              <a:rPr sz="1800" spc="-5" dirty="0"/>
              <a:t>Distribution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900" y="880618"/>
            <a:ext cx="10998835" cy="195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simplest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statistics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characterized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density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“flat”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thus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uniform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closed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[A,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B].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Definition: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density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B]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9303" y="3353689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57" y="0"/>
                </a:moveTo>
                <a:lnTo>
                  <a:pt x="656209" y="8509"/>
                </a:lnTo>
                <a:lnTo>
                  <a:pt x="668476" y="13819"/>
                </a:lnTo>
                <a:lnTo>
                  <a:pt x="679005" y="21177"/>
                </a:lnTo>
                <a:lnTo>
                  <a:pt x="700444" y="55322"/>
                </a:lnTo>
                <a:lnTo>
                  <a:pt x="707517" y="104775"/>
                </a:lnTo>
                <a:lnTo>
                  <a:pt x="706731" y="123444"/>
                </a:lnTo>
                <a:lnTo>
                  <a:pt x="694944" y="169163"/>
                </a:lnTo>
                <a:lnTo>
                  <a:pt x="668637" y="197738"/>
                </a:lnTo>
                <a:lnTo>
                  <a:pt x="656589" y="203073"/>
                </a:lnTo>
                <a:lnTo>
                  <a:pt x="659257" y="211709"/>
                </a:lnTo>
                <a:lnTo>
                  <a:pt x="699672" y="187705"/>
                </a:lnTo>
                <a:lnTo>
                  <a:pt x="722439" y="143287"/>
                </a:lnTo>
                <a:lnTo>
                  <a:pt x="726821" y="105918"/>
                </a:lnTo>
                <a:lnTo>
                  <a:pt x="725725" y="86483"/>
                </a:lnTo>
                <a:lnTo>
                  <a:pt x="709295" y="37084"/>
                </a:lnTo>
                <a:lnTo>
                  <a:pt x="674594" y="5526"/>
                </a:lnTo>
                <a:lnTo>
                  <a:pt x="659257" y="0"/>
                </a:lnTo>
                <a:close/>
              </a:path>
              <a:path w="727075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5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067" y="3283711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f 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x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A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0148" y="3354959"/>
            <a:ext cx="556260" cy="15240"/>
          </a:xfrm>
          <a:custGeom>
            <a:avLst/>
            <a:gdLst/>
            <a:ahLst/>
            <a:cxnLst/>
            <a:rect l="l" t="t" r="r" b="b"/>
            <a:pathLst>
              <a:path w="556260" h="15239">
                <a:moveTo>
                  <a:pt x="556260" y="0"/>
                </a:moveTo>
                <a:lnTo>
                  <a:pt x="0" y="0"/>
                </a:lnTo>
                <a:lnTo>
                  <a:pt x="0" y="15239"/>
                </a:lnTo>
                <a:lnTo>
                  <a:pt x="556260" y="15239"/>
                </a:lnTo>
                <a:lnTo>
                  <a:pt x="55626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58613" y="2961326"/>
            <a:ext cx="1318387" cy="6706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700" baseline="13888" dirty="0">
                <a:latin typeface="Cambria Math"/>
                <a:cs typeface="Cambria Math"/>
              </a:rPr>
              <a:t>=</a:t>
            </a:r>
            <a:r>
              <a:rPr sz="2700" spc="157" baseline="13888" dirty="0">
                <a:latin typeface="Cambria Math"/>
                <a:cs typeface="Cambria Math"/>
              </a:rPr>
              <a:t> </a:t>
            </a:r>
            <a:r>
              <a:rPr sz="2700" spc="-1102" baseline="13888" dirty="0">
                <a:solidFill>
                  <a:srgbClr val="836967"/>
                </a:solidFill>
                <a:latin typeface="Cambria Math"/>
                <a:cs typeface="Cambria Math"/>
              </a:rPr>
              <a:t>ቐ</a:t>
            </a:r>
            <a:r>
              <a:rPr sz="1800" dirty="0">
                <a:latin typeface="Cambria Math"/>
                <a:cs typeface="Cambria Math"/>
              </a:rPr>
              <a:t>B 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2700" baseline="37037" dirty="0">
                <a:latin typeface="Cambria Math"/>
                <a:cs typeface="Cambria Math"/>
              </a:rPr>
              <a:t>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51905" y="357327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7997" y="3076448"/>
            <a:ext cx="13817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855">
              <a:lnSpc>
                <a:spcPct val="1406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elsewhere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092" y="3935806"/>
            <a:ext cx="1122045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Note: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1.</a:t>
            </a:r>
            <a:endParaRPr sz="2000" dirty="0">
              <a:latin typeface="Times New Roman"/>
              <a:cs typeface="Times New Roman"/>
            </a:endParaRPr>
          </a:p>
          <a:p>
            <a:pPr marL="156210" marR="5080" indent="63500">
              <a:lnSpc>
                <a:spcPct val="150000"/>
              </a:lnSpc>
              <a:spcBef>
                <a:spcPts val="10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density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forms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rectangle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B-A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constant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height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1/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(B-A).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result,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rectangular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distribution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[0,1]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said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972" y="22847"/>
              <a:ext cx="2997707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6694" y="108026"/>
            <a:ext cx="3303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Unifrom</a:t>
            </a:r>
            <a:r>
              <a:rPr sz="1800" spc="-70" dirty="0"/>
              <a:t> </a:t>
            </a:r>
            <a:r>
              <a:rPr sz="1800" spc="-5" dirty="0"/>
              <a:t>distribution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7600" y="787908"/>
            <a:ext cx="4582667" cy="35646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3300" y="4411802"/>
            <a:ext cx="927925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95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https://en.wikipedia.org/wiki/Continuous_uniform_distribution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mean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9942" y="6037579"/>
            <a:ext cx="433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0797" y="6222555"/>
            <a:ext cx="848994" cy="17145"/>
          </a:xfrm>
          <a:custGeom>
            <a:avLst/>
            <a:gdLst/>
            <a:ahLst/>
            <a:cxnLst/>
            <a:rect l="l" t="t" r="r" b="b"/>
            <a:pathLst>
              <a:path w="848995" h="17145">
                <a:moveTo>
                  <a:pt x="848868" y="0"/>
                </a:moveTo>
                <a:lnTo>
                  <a:pt x="0" y="0"/>
                </a:lnTo>
                <a:lnTo>
                  <a:pt x="0" y="16764"/>
                </a:lnTo>
                <a:lnTo>
                  <a:pt x="848868" y="16764"/>
                </a:lnTo>
                <a:lnTo>
                  <a:pt x="848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1260" y="6037579"/>
            <a:ext cx="1173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𝑎𝑛𝑑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𝜎</a:t>
            </a:r>
            <a:r>
              <a:rPr sz="2175" spc="120" baseline="28735" dirty="0">
                <a:latin typeface="Cambria Math"/>
                <a:cs typeface="Cambria Math"/>
              </a:rPr>
              <a:t>2</a:t>
            </a:r>
            <a:r>
              <a:rPr sz="2175" spc="419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6109" y="6222555"/>
            <a:ext cx="967740" cy="17145"/>
          </a:xfrm>
          <a:custGeom>
            <a:avLst/>
            <a:gdLst/>
            <a:ahLst/>
            <a:cxnLst/>
            <a:rect l="l" t="t" r="r" b="b"/>
            <a:pathLst>
              <a:path w="967740" h="17145">
                <a:moveTo>
                  <a:pt x="967739" y="0"/>
                </a:moveTo>
                <a:lnTo>
                  <a:pt x="0" y="0"/>
                </a:lnTo>
                <a:lnTo>
                  <a:pt x="0" y="16764"/>
                </a:lnTo>
                <a:lnTo>
                  <a:pt x="967739" y="16764"/>
                </a:lnTo>
                <a:lnTo>
                  <a:pt x="967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3078" y="5845555"/>
            <a:ext cx="3162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53285" algn="l"/>
              </a:tabLst>
            </a:pPr>
            <a:r>
              <a:rPr sz="2000" spc="-5" dirty="0">
                <a:latin typeface="Cambria Math"/>
                <a:cs typeface="Cambria Math"/>
              </a:rPr>
              <a:t>(𝐴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𝐵)	</a:t>
            </a:r>
            <a:r>
              <a:rPr sz="2000" spc="-5" dirty="0">
                <a:latin typeface="Cambria Math"/>
                <a:cs typeface="Cambria Math"/>
              </a:rPr>
              <a:t>(𝐵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𝐴)</a:t>
            </a:r>
            <a:r>
              <a:rPr sz="2175" spc="22" baseline="28735" dirty="0">
                <a:latin typeface="Cambria Math"/>
                <a:cs typeface="Cambria Math"/>
              </a:rPr>
              <a:t>2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2301" y="6208267"/>
            <a:ext cx="2411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7090" algn="l"/>
              </a:tabLst>
            </a:pPr>
            <a:r>
              <a:rPr sz="2000" dirty="0">
                <a:latin typeface="Cambria Math"/>
                <a:cs typeface="Cambria Math"/>
              </a:rPr>
              <a:t>2	</a:t>
            </a:r>
            <a:r>
              <a:rPr sz="2000" spc="-10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36035"/>
            <a:ext cx="5225796" cy="29596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447288" y="0"/>
            <a:ext cx="6303645" cy="737870"/>
            <a:chOff x="3447288" y="0"/>
            <a:chExt cx="6303645" cy="7378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5880" y="0"/>
              <a:ext cx="2924555" cy="7376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3491" y="80517"/>
            <a:ext cx="33533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/>
              <a:t>Unform</a:t>
            </a:r>
            <a:r>
              <a:rPr sz="1800" spc="-75" dirty="0"/>
              <a:t> </a:t>
            </a:r>
            <a:r>
              <a:rPr sz="1800" spc="-5" dirty="0"/>
              <a:t>distribution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327271" y="2356357"/>
            <a:ext cx="372110" cy="17145"/>
          </a:xfrm>
          <a:custGeom>
            <a:avLst/>
            <a:gdLst/>
            <a:ahLst/>
            <a:cxnLst/>
            <a:rect l="l" t="t" r="r" b="b"/>
            <a:pathLst>
              <a:path w="372110" h="17144">
                <a:moveTo>
                  <a:pt x="371855" y="0"/>
                </a:moveTo>
                <a:lnTo>
                  <a:pt x="0" y="0"/>
                </a:lnTo>
                <a:lnTo>
                  <a:pt x="0" y="16763"/>
                </a:lnTo>
                <a:lnTo>
                  <a:pt x="371855" y="16763"/>
                </a:lnTo>
                <a:lnTo>
                  <a:pt x="371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5205" y="1824050"/>
            <a:ext cx="393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ts val="225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sz="1450" spc="220" dirty="0">
                <a:latin typeface="Cambria Math"/>
                <a:cs typeface="Cambria Math"/>
              </a:rPr>
              <a:t>𝑥</a:t>
            </a: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spc="190" dirty="0">
                <a:latin typeface="Cambria Math"/>
                <a:cs typeface="Cambria Math"/>
              </a:rPr>
              <a:t>𝑎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27521" y="2246629"/>
            <a:ext cx="55880" cy="236220"/>
          </a:xfrm>
          <a:custGeom>
            <a:avLst/>
            <a:gdLst/>
            <a:ahLst/>
            <a:cxnLst/>
            <a:rect l="l" t="t" r="r" b="b"/>
            <a:pathLst>
              <a:path w="55879" h="236219">
                <a:moveTo>
                  <a:pt x="55499" y="0"/>
                </a:moveTo>
                <a:lnTo>
                  <a:pt x="0" y="0"/>
                </a:lnTo>
                <a:lnTo>
                  <a:pt x="0" y="8890"/>
                </a:lnTo>
                <a:lnTo>
                  <a:pt x="34798" y="8890"/>
                </a:lnTo>
                <a:lnTo>
                  <a:pt x="34798" y="227330"/>
                </a:lnTo>
                <a:lnTo>
                  <a:pt x="0" y="227330"/>
                </a:lnTo>
                <a:lnTo>
                  <a:pt x="0" y="236220"/>
                </a:lnTo>
                <a:lnTo>
                  <a:pt x="55499" y="236220"/>
                </a:lnTo>
                <a:lnTo>
                  <a:pt x="55499" y="227330"/>
                </a:lnTo>
                <a:lnTo>
                  <a:pt x="55499" y="8890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6544" y="2246629"/>
            <a:ext cx="55880" cy="236220"/>
          </a:xfrm>
          <a:custGeom>
            <a:avLst/>
            <a:gdLst/>
            <a:ahLst/>
            <a:cxnLst/>
            <a:rect l="l" t="t" r="r" b="b"/>
            <a:pathLst>
              <a:path w="55879" h="236219">
                <a:moveTo>
                  <a:pt x="55499" y="0"/>
                </a:moveTo>
                <a:lnTo>
                  <a:pt x="0" y="0"/>
                </a:lnTo>
                <a:lnTo>
                  <a:pt x="0" y="8890"/>
                </a:lnTo>
                <a:lnTo>
                  <a:pt x="0" y="227330"/>
                </a:lnTo>
                <a:lnTo>
                  <a:pt x="0" y="236220"/>
                </a:lnTo>
                <a:lnTo>
                  <a:pt x="55499" y="236220"/>
                </a:lnTo>
                <a:lnTo>
                  <a:pt x="55499" y="227330"/>
                </a:lnTo>
                <a:lnTo>
                  <a:pt x="20701" y="227330"/>
                </a:lnTo>
                <a:lnTo>
                  <a:pt x="20701" y="8890"/>
                </a:lnTo>
                <a:lnTo>
                  <a:pt x="55499" y="8890"/>
                </a:lnTo>
                <a:lnTo>
                  <a:pt x="55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5205" y="2367152"/>
            <a:ext cx="393065" cy="501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110"/>
              </a:spcBef>
            </a:pPr>
            <a:r>
              <a:rPr sz="1450" spc="70" dirty="0">
                <a:latin typeface="Cambria Math"/>
                <a:cs typeface="Cambria Math"/>
              </a:rPr>
              <a:t>𝑏−𝑎</a:t>
            </a:r>
            <a:endParaRPr sz="1450">
              <a:latin typeface="Cambria Math"/>
              <a:cs typeface="Cambria Math"/>
            </a:endParaRPr>
          </a:p>
          <a:p>
            <a:pPr marR="1905" algn="ctr">
              <a:lnSpc>
                <a:spcPts val="2195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0971" y="1783269"/>
            <a:ext cx="1198880" cy="10858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175260">
              <a:lnSpc>
                <a:spcPct val="117000"/>
              </a:lnSpc>
              <a:spcBef>
                <a:spcPts val="20"/>
              </a:spcBef>
              <a:tabLst>
                <a:tab pos="792480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x&lt;a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mbria Math"/>
                <a:cs typeface="Cambria Math"/>
              </a:rPr>
              <a:t>∈	</a:t>
            </a:r>
            <a:r>
              <a:rPr sz="2000" spc="45" dirty="0">
                <a:latin typeface="Cambria Math"/>
                <a:cs typeface="Cambria Math"/>
              </a:rPr>
              <a:t>𝑎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𝑏 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x&gt;b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750" y="3393185"/>
            <a:ext cx="313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graph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F(x)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607" y="808736"/>
            <a:ext cx="6348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0" dirty="0">
                <a:latin typeface="Times New Roman"/>
                <a:cs typeface="Times New Roman"/>
              </a:rPr>
              <a:t>CDF,</a:t>
            </a:r>
            <a:r>
              <a:rPr sz="2000" dirty="0">
                <a:latin typeface="Times New Roman"/>
                <a:cs typeface="Times New Roman"/>
              </a:rPr>
              <a:t> F(x),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uniform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9816" y="1839467"/>
            <a:ext cx="748665" cy="923925"/>
          </a:xfrm>
          <a:custGeom>
            <a:avLst/>
            <a:gdLst/>
            <a:ahLst/>
            <a:cxnLst/>
            <a:rect l="l" t="t" r="r" b="b"/>
            <a:pathLst>
              <a:path w="748664" h="923925">
                <a:moveTo>
                  <a:pt x="748283" y="923544"/>
                </a:moveTo>
                <a:lnTo>
                  <a:pt x="672882" y="922276"/>
                </a:lnTo>
                <a:lnTo>
                  <a:pt x="602652" y="918640"/>
                </a:lnTo>
                <a:lnTo>
                  <a:pt x="539099" y="912888"/>
                </a:lnTo>
                <a:lnTo>
                  <a:pt x="483727" y="905271"/>
                </a:lnTo>
                <a:lnTo>
                  <a:pt x="438040" y="896041"/>
                </a:lnTo>
                <a:lnTo>
                  <a:pt x="381743" y="873747"/>
                </a:lnTo>
                <a:lnTo>
                  <a:pt x="374142" y="861187"/>
                </a:lnTo>
                <a:lnTo>
                  <a:pt x="374142" y="524129"/>
                </a:lnTo>
                <a:lnTo>
                  <a:pt x="366540" y="511568"/>
                </a:lnTo>
                <a:lnTo>
                  <a:pt x="310243" y="489274"/>
                </a:lnTo>
                <a:lnTo>
                  <a:pt x="264556" y="480044"/>
                </a:lnTo>
                <a:lnTo>
                  <a:pt x="209184" y="472427"/>
                </a:lnTo>
                <a:lnTo>
                  <a:pt x="145631" y="466675"/>
                </a:lnTo>
                <a:lnTo>
                  <a:pt x="75401" y="463039"/>
                </a:lnTo>
                <a:lnTo>
                  <a:pt x="0" y="461772"/>
                </a:lnTo>
                <a:lnTo>
                  <a:pt x="75401" y="460504"/>
                </a:lnTo>
                <a:lnTo>
                  <a:pt x="145631" y="456868"/>
                </a:lnTo>
                <a:lnTo>
                  <a:pt x="209184" y="451116"/>
                </a:lnTo>
                <a:lnTo>
                  <a:pt x="264556" y="443499"/>
                </a:lnTo>
                <a:lnTo>
                  <a:pt x="310243" y="434269"/>
                </a:lnTo>
                <a:lnTo>
                  <a:pt x="366540" y="411975"/>
                </a:lnTo>
                <a:lnTo>
                  <a:pt x="374142" y="399415"/>
                </a:lnTo>
                <a:lnTo>
                  <a:pt x="374142" y="62357"/>
                </a:lnTo>
                <a:lnTo>
                  <a:pt x="381743" y="49796"/>
                </a:lnTo>
                <a:lnTo>
                  <a:pt x="438040" y="27502"/>
                </a:lnTo>
                <a:lnTo>
                  <a:pt x="483727" y="18272"/>
                </a:lnTo>
                <a:lnTo>
                  <a:pt x="539099" y="10655"/>
                </a:lnTo>
                <a:lnTo>
                  <a:pt x="602652" y="4903"/>
                </a:lnTo>
                <a:lnTo>
                  <a:pt x="672882" y="1267"/>
                </a:lnTo>
                <a:lnTo>
                  <a:pt x="74828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7288" y="0"/>
            <a:ext cx="6303645" cy="737870"/>
            <a:chOff x="3447288" y="0"/>
            <a:chExt cx="6303645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2896" y="0"/>
              <a:ext cx="3432048" cy="73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80253" y="80517"/>
            <a:ext cx="37989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Exponential</a:t>
            </a:r>
            <a:r>
              <a:rPr sz="2000" spc="-65" dirty="0"/>
              <a:t> </a:t>
            </a:r>
            <a:r>
              <a:rPr sz="2000" spc="-5" dirty="0"/>
              <a:t>distribution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8683" y="656265"/>
            <a:ext cx="10921365" cy="243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Exponential </a:t>
            </a:r>
            <a:r>
              <a:rPr sz="2000" spc="-10" dirty="0">
                <a:latin typeface="Times New Roman"/>
                <a:cs typeface="Times New Roman"/>
              </a:rPr>
              <a:t>distribution </a:t>
            </a:r>
            <a:r>
              <a:rPr sz="2000" spc="-5" dirty="0">
                <a:latin typeface="Times New Roman"/>
                <a:cs typeface="Times New Roman"/>
              </a:rPr>
              <a:t>plays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role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both queuing </a:t>
            </a:r>
            <a:r>
              <a:rPr sz="2000" spc="-5" dirty="0">
                <a:latin typeface="Times New Roman"/>
                <a:cs typeface="Times New Roman"/>
              </a:rPr>
              <a:t>theory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20" dirty="0">
                <a:latin typeface="Times New Roman"/>
                <a:cs typeface="Times New Roman"/>
              </a:rPr>
              <a:t>reliability. </a:t>
            </a:r>
            <a:r>
              <a:rPr sz="2000" spc="-2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arrivals at service facilities, and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to failure of components and electrical systems, often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nicely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Definition: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Exponential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β (β&gt;0),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</a:p>
        </p:txBody>
      </p:sp>
      <p:sp>
        <p:nvSpPr>
          <p:cNvPr id="9" name="object 9"/>
          <p:cNvSpPr/>
          <p:nvPr/>
        </p:nvSpPr>
        <p:spPr>
          <a:xfrm>
            <a:off x="4676775" y="3330066"/>
            <a:ext cx="474345" cy="212090"/>
          </a:xfrm>
          <a:custGeom>
            <a:avLst/>
            <a:gdLst/>
            <a:ahLst/>
            <a:cxnLst/>
            <a:rect l="l" t="t" r="r" b="b"/>
            <a:pathLst>
              <a:path w="474345" h="212089">
                <a:moveTo>
                  <a:pt x="406273" y="0"/>
                </a:moveTo>
                <a:lnTo>
                  <a:pt x="403225" y="8636"/>
                </a:lnTo>
                <a:lnTo>
                  <a:pt x="415492" y="13946"/>
                </a:lnTo>
                <a:lnTo>
                  <a:pt x="426021" y="21304"/>
                </a:lnTo>
                <a:lnTo>
                  <a:pt x="447460" y="55449"/>
                </a:lnTo>
                <a:lnTo>
                  <a:pt x="454533" y="104902"/>
                </a:lnTo>
                <a:lnTo>
                  <a:pt x="453747" y="123571"/>
                </a:lnTo>
                <a:lnTo>
                  <a:pt x="441960" y="169291"/>
                </a:lnTo>
                <a:lnTo>
                  <a:pt x="415653" y="197865"/>
                </a:lnTo>
                <a:lnTo>
                  <a:pt x="403605" y="203200"/>
                </a:lnTo>
                <a:lnTo>
                  <a:pt x="406273" y="211836"/>
                </a:lnTo>
                <a:lnTo>
                  <a:pt x="446688" y="187707"/>
                </a:lnTo>
                <a:lnTo>
                  <a:pt x="469455" y="143335"/>
                </a:lnTo>
                <a:lnTo>
                  <a:pt x="473837" y="105918"/>
                </a:lnTo>
                <a:lnTo>
                  <a:pt x="472741" y="86536"/>
                </a:lnTo>
                <a:lnTo>
                  <a:pt x="456311" y="37084"/>
                </a:lnTo>
                <a:lnTo>
                  <a:pt x="421610" y="5544"/>
                </a:lnTo>
                <a:lnTo>
                  <a:pt x="406273" y="0"/>
                </a:lnTo>
                <a:close/>
              </a:path>
              <a:path w="474345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4540" y="3259658"/>
            <a:ext cx="515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f 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6840" y="3070682"/>
            <a:ext cx="1032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46296" dirty="0">
                <a:latin typeface="Cambria Math"/>
                <a:cs typeface="Cambria Math"/>
              </a:rPr>
              <a:t>=</a:t>
            </a:r>
            <a:r>
              <a:rPr sz="2700" spc="157" baseline="-46296" dirty="0">
                <a:latin typeface="Cambria Math"/>
                <a:cs typeface="Cambria Math"/>
              </a:rPr>
              <a:t> </a:t>
            </a:r>
            <a:r>
              <a:rPr sz="2700" spc="-1357" baseline="-46296" dirty="0">
                <a:solidFill>
                  <a:srgbClr val="836967"/>
                </a:solidFill>
                <a:latin typeface="Cambria Math"/>
                <a:cs typeface="Cambria Math"/>
              </a:rPr>
              <a:t>ቊ</a:t>
            </a:r>
            <a:r>
              <a:rPr sz="2700" baseline="-20061" dirty="0">
                <a:latin typeface="Cambria Math"/>
                <a:cs typeface="Cambria Math"/>
              </a:rPr>
              <a:t>β</a:t>
            </a:r>
            <a:r>
              <a:rPr sz="2700" spc="-7" baseline="-20061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e</a:t>
            </a:r>
            <a:r>
              <a:rPr sz="1300" spc="-20" dirty="0">
                <a:latin typeface="Cambria Math"/>
                <a:cs typeface="Cambria Math"/>
              </a:rPr>
              <a:t>−</a:t>
            </a:r>
            <a:r>
              <a:rPr sz="1300" spc="100" dirty="0">
                <a:latin typeface="Cambria Math"/>
                <a:cs typeface="Cambria Math"/>
              </a:rPr>
              <a:t>β</a:t>
            </a:r>
            <a:r>
              <a:rPr sz="1300" cap="small" spc="114" dirty="0">
                <a:latin typeface="Cambria Math"/>
                <a:cs typeface="Cambria Math"/>
              </a:rPr>
              <a:t>x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8914" y="3154807"/>
            <a:ext cx="56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&gt;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9714" y="3434918"/>
            <a:ext cx="1462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800" dirty="0">
                <a:latin typeface="Cambria Math"/>
                <a:cs typeface="Cambria Math"/>
              </a:rPr>
              <a:t>0	</a:t>
            </a:r>
            <a:r>
              <a:rPr sz="1800" spc="-5" dirty="0">
                <a:latin typeface="Cambria Math"/>
                <a:cs typeface="Cambria Math"/>
              </a:rPr>
              <a:t>elsewhere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683" y="4042613"/>
            <a:ext cx="6182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Note: </a:t>
            </a:r>
            <a:r>
              <a:rPr sz="1800" b="1" dirty="0">
                <a:latin typeface="Times New Roman"/>
                <a:cs typeface="Times New Roman"/>
              </a:rPr>
              <a:t>1)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variance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 Exponential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3895" y="4180703"/>
            <a:ext cx="3352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150" spc="-127" baseline="-23809" dirty="0">
                <a:latin typeface="Symbol"/>
                <a:cs typeface="Symbol"/>
              </a:rPr>
              <a:t></a:t>
            </a:r>
            <a:r>
              <a:rPr sz="3150" spc="-195" baseline="-23809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5926" y="4292836"/>
            <a:ext cx="16192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85" dirty="0">
                <a:latin typeface="Symbol"/>
                <a:cs typeface="Symbol"/>
              </a:rPr>
              <a:t>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3876" y="4091594"/>
            <a:ext cx="215900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796414" algn="l"/>
              </a:tabLst>
            </a:pPr>
            <a:r>
              <a:rPr sz="2100" spc="-85" dirty="0">
                <a:latin typeface="Symbol"/>
                <a:cs typeface="Symbol"/>
              </a:rPr>
              <a:t>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Symbol"/>
                <a:cs typeface="Symbol"/>
              </a:rPr>
              <a:t>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3000" spc="-37" baseline="34722" dirty="0">
                <a:latin typeface="Times New Roman"/>
                <a:cs typeface="Times New Roman"/>
              </a:rPr>
              <a:t>1</a:t>
            </a:r>
            <a:r>
              <a:rPr sz="3000" spc="187" baseline="34722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and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Symbol"/>
                <a:cs typeface="Symbol"/>
              </a:rPr>
              <a:t>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1725" spc="-15" baseline="43478" dirty="0">
                <a:latin typeface="Times New Roman"/>
                <a:cs typeface="Times New Roman"/>
              </a:rPr>
              <a:t>2</a:t>
            </a:r>
            <a:r>
              <a:rPr sz="1725" spc="675" baseline="43478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Symbol"/>
                <a:cs typeface="Symbol"/>
              </a:rPr>
              <a:t></a:t>
            </a:r>
            <a:r>
              <a:rPr sz="2000" spc="-30" dirty="0">
                <a:latin typeface="Times New Roman"/>
                <a:cs typeface="Times New Roman"/>
              </a:rPr>
              <a:t>	</a:t>
            </a:r>
            <a:r>
              <a:rPr sz="3000" spc="-37" baseline="34722" dirty="0">
                <a:latin typeface="Times New Roman"/>
                <a:cs typeface="Times New Roman"/>
              </a:rPr>
              <a:t>1</a:t>
            </a:r>
            <a:r>
              <a:rPr sz="3000" spc="615" baseline="34722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6071" y="4890515"/>
            <a:ext cx="2252472" cy="94488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5602" y="4943983"/>
            <a:ext cx="724535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Cumulative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F(x)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Exponential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458406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β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failure </a:t>
            </a:r>
            <a:r>
              <a:rPr sz="1800" dirty="0">
                <a:latin typeface="Cambria Math"/>
                <a:cs typeface="Cambria Math"/>
              </a:rPr>
              <a:t>rate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51" y="0"/>
              <a:ext cx="3432048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8464" y="69291"/>
            <a:ext cx="37297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Exponential</a:t>
            </a:r>
            <a:r>
              <a:rPr sz="2000" spc="-85" dirty="0"/>
              <a:t> </a:t>
            </a:r>
            <a:r>
              <a:rPr sz="2000" spc="-5" dirty="0"/>
              <a:t>distribution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0400" y="765809"/>
            <a:ext cx="11104880" cy="234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Memory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less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property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exponential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distribution:</a:t>
            </a:r>
            <a:endParaRPr sz="2000" dirty="0">
              <a:latin typeface="Times New Roman"/>
              <a:cs typeface="Times New Roman"/>
            </a:endParaRPr>
          </a:p>
          <a:p>
            <a:pPr marL="116205" marR="5080">
              <a:lnSpc>
                <a:spcPct val="15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reliability,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life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influenced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</a:t>
            </a:r>
            <a:r>
              <a:rPr sz="2000" dirty="0">
                <a:latin typeface="Times New Roman"/>
                <a:cs typeface="Times New Roman"/>
              </a:rPr>
              <a:t> 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lack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exponential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r>
              <a:rPr sz="2000" dirty="0">
                <a:latin typeface="Times New Roman"/>
                <a:cs typeface="Times New Roman"/>
              </a:rPr>
              <a:t> 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say,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electronic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life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distribution,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 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hours,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7240" y="3429000"/>
            <a:ext cx="1795272" cy="7421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0400" y="4623999"/>
            <a:ext cx="109410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If X were the </a:t>
            </a:r>
            <a:r>
              <a:rPr sz="2000" spc="-5" dirty="0">
                <a:latin typeface="Times New Roman"/>
                <a:cs typeface="Times New Roman"/>
              </a:rPr>
              <a:t>life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something, such </a:t>
            </a:r>
            <a:r>
              <a:rPr sz="2000" dirty="0">
                <a:latin typeface="Times New Roman"/>
                <a:cs typeface="Times New Roman"/>
              </a:rPr>
              <a:t>as ‘how long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5" dirty="0">
                <a:latin typeface="Times New Roman"/>
                <a:cs typeface="Times New Roman"/>
              </a:rPr>
              <a:t>phone </a:t>
            </a:r>
            <a:r>
              <a:rPr sz="2000" spc="-5" dirty="0">
                <a:latin typeface="Times New Roman"/>
                <a:cs typeface="Times New Roman"/>
              </a:rPr>
              <a:t>call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my </a:t>
            </a:r>
            <a:r>
              <a:rPr sz="2000" spc="-5" dirty="0">
                <a:latin typeface="Times New Roman"/>
                <a:cs typeface="Times New Roman"/>
              </a:rPr>
              <a:t>mother will last’,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memoryless </a:t>
            </a:r>
            <a:r>
              <a:rPr sz="2000" dirty="0">
                <a:latin typeface="Times New Roman"/>
                <a:cs typeface="Times New Roman"/>
              </a:rPr>
              <a:t> property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says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talking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distribution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remaining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life.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9423" y="0"/>
            <a:ext cx="9249410" cy="1079500"/>
            <a:chOff x="2249423" y="0"/>
            <a:chExt cx="9249410" cy="1079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9423" y="68554"/>
              <a:ext cx="9249156" cy="822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1" y="0"/>
              <a:ext cx="8395716" cy="10789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75331" y="94488"/>
              <a:ext cx="9147175" cy="721360"/>
            </a:xfrm>
            <a:custGeom>
              <a:avLst/>
              <a:gdLst/>
              <a:ahLst/>
              <a:cxnLst/>
              <a:rect l="l" t="t" r="r" b="b"/>
              <a:pathLst>
                <a:path w="9147175" h="721360">
                  <a:moveTo>
                    <a:pt x="9026906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1"/>
                  </a:lnTo>
                  <a:lnTo>
                    <a:pt x="9026906" y="720851"/>
                  </a:lnTo>
                  <a:lnTo>
                    <a:pt x="9073645" y="711402"/>
                  </a:lnTo>
                  <a:lnTo>
                    <a:pt x="9111837" y="685641"/>
                  </a:lnTo>
                  <a:lnTo>
                    <a:pt x="9137598" y="647449"/>
                  </a:lnTo>
                  <a:lnTo>
                    <a:pt x="9147048" y="600709"/>
                  </a:lnTo>
                  <a:lnTo>
                    <a:pt x="9147048" y="120141"/>
                  </a:lnTo>
                  <a:lnTo>
                    <a:pt x="9137598" y="73402"/>
                  </a:lnTo>
                  <a:lnTo>
                    <a:pt x="9111837" y="35210"/>
                  </a:lnTo>
                  <a:lnTo>
                    <a:pt x="9073645" y="9449"/>
                  </a:lnTo>
                  <a:lnTo>
                    <a:pt x="902690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6648" y="57150"/>
            <a:ext cx="78790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 marR="5080" indent="-340995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ACTIVITIES/ </a:t>
            </a:r>
            <a:r>
              <a:rPr sz="2000" spc="-5" dirty="0"/>
              <a:t>CASE</a:t>
            </a:r>
            <a:r>
              <a:rPr sz="2000" spc="-10" dirty="0"/>
              <a:t> STUDIES/</a:t>
            </a:r>
            <a:r>
              <a:rPr sz="2000" spc="-20" dirty="0"/>
              <a:t> </a:t>
            </a:r>
            <a:r>
              <a:rPr sz="2000" spc="-30" dirty="0"/>
              <a:t>IMPORTANT</a:t>
            </a:r>
            <a:r>
              <a:rPr sz="2000" spc="10" dirty="0"/>
              <a:t> </a:t>
            </a:r>
            <a:r>
              <a:rPr sz="2000" spc="-35" dirty="0"/>
              <a:t>FACTS</a:t>
            </a:r>
            <a:r>
              <a:rPr sz="2000" spc="-30" dirty="0"/>
              <a:t> RELATED</a:t>
            </a:r>
            <a:r>
              <a:rPr sz="2000" spc="-5" dirty="0"/>
              <a:t> </a:t>
            </a:r>
            <a:r>
              <a:rPr sz="2000" spc="-40" dirty="0"/>
              <a:t>TO</a:t>
            </a:r>
            <a:r>
              <a:rPr sz="2000" spc="-5" dirty="0"/>
              <a:t> THE </a:t>
            </a:r>
            <a:r>
              <a:rPr sz="2000" spc="-530" dirty="0"/>
              <a:t> </a:t>
            </a:r>
            <a:r>
              <a:rPr sz="2000" spc="-10" dirty="0"/>
              <a:t>SESSION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3397" y="1379296"/>
            <a:ext cx="85178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IMPORTANT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FACTS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Rectangular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distribution/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uniform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-5" dirty="0">
                <a:latin typeface="Calibri"/>
                <a:cs typeface="Calibri"/>
              </a:rPr>
              <a:t> variable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Exponential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property.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uphold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past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20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5</TotalTime>
  <Words>1462</Words>
  <Application>Microsoft Office PowerPoint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MT</vt:lpstr>
      <vt:lpstr>Calibri</vt:lpstr>
      <vt:lpstr>Cambria Math</vt:lpstr>
      <vt:lpstr>Gill Sans MT</vt:lpstr>
      <vt:lpstr>Lucida Sans Unicode</vt:lpstr>
      <vt:lpstr>Symbol</vt:lpstr>
      <vt:lpstr>Tahoma</vt:lpstr>
      <vt:lpstr>Times New Roman</vt:lpstr>
      <vt:lpstr>Trebuchet MS</vt:lpstr>
      <vt:lpstr>Gallery</vt:lpstr>
      <vt:lpstr>Department of CSE H</vt:lpstr>
      <vt:lpstr>AIM OF THE SESSION</vt:lpstr>
      <vt:lpstr>PowerPoint Presentation</vt:lpstr>
      <vt:lpstr>Uniform Distribution</vt:lpstr>
      <vt:lpstr>Unifrom distribution</vt:lpstr>
      <vt:lpstr>Unform distribution</vt:lpstr>
      <vt:lpstr>Exponential distribution</vt:lpstr>
      <vt:lpstr>Exponential distribution</vt:lpstr>
      <vt:lpstr>ACTIVITIES/ CASE STUDIES/ IMPORTANT FACTS RELATED TO THE  SESSION</vt:lpstr>
      <vt:lpstr>EXAMPLE-Uniform</vt:lpstr>
      <vt:lpstr>EXAMPLE-Exponential</vt:lpstr>
      <vt:lpstr>EXAMPLE-Exponential</vt:lpstr>
      <vt:lpstr>SUMMARY</vt:lpstr>
      <vt:lpstr>SELF-ASSESSMENT QUESTIONS</vt:lpstr>
      <vt:lpstr>TERMINAL QUESTIONS</vt:lpstr>
      <vt:lpstr>TERMINAL QUESTIONS</vt:lpstr>
      <vt:lpstr>REFERENCES FOR FURTHER LEARNING OF THE SESSION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DELL</cp:lastModifiedBy>
  <cp:revision>8</cp:revision>
  <dcterms:created xsi:type="dcterms:W3CDTF">2023-05-09T15:44:52Z</dcterms:created>
  <dcterms:modified xsi:type="dcterms:W3CDTF">2023-12-01T04:27:01Z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2023-05-09T00:00:00Z</vt:filetime>
  </property>
</Properties>
</file>