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41" r:id="rId4"/>
    <p:sldId id="342" r:id="rId5"/>
    <p:sldId id="259" r:id="rId6"/>
    <p:sldId id="34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hyperlink" Target="http://www.youtube.com/watch?v=-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extsun.com/files/Prob_Stat_for_CS_Book.pdf" TargetMode="External"/><Relationship Id="rId5" Type="http://schemas.openxmlformats.org/officeDocument/2006/relationships/hyperlink" Target="http://www.statslab.cam.ac.uk/~rrw1/prob/prob-weber.pdf" TargetMode="External"/><Relationship Id="rId4" Type="http://schemas.openxmlformats.org/officeDocument/2006/relationships/hyperlink" Target="https://www.probabilitycourse.com/chapter4/4_1_0_continuous_random_vars_distributions.ph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5;p16">
            <a:extLst>
              <a:ext uri="{FF2B5EF4-FFF2-40B4-BE49-F238E27FC236}">
                <a16:creationId xmlns:a16="http://schemas.microsoft.com/office/drawing/2014/main" xmlns="" id="{EAE5284B-6592-6439-A9E3-FB4C11736330}"/>
              </a:ext>
            </a:extLst>
          </p:cNvPr>
          <p:cNvSpPr txBox="1"/>
          <p:nvPr/>
        </p:nvSpPr>
        <p:spPr>
          <a:xfrm>
            <a:off x="3521611" y="77205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xmlns="" id="{7E5D9586-2596-AFDE-C6CD-EB9D46EF6105}"/>
              </a:ext>
            </a:extLst>
          </p:cNvPr>
          <p:cNvSpPr/>
          <p:nvPr/>
        </p:nvSpPr>
        <p:spPr>
          <a:xfrm>
            <a:off x="8725341" y="5164226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- 9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2" name="Google Shape;476;p16">
            <a:extLst>
              <a:ext uri="{FF2B5EF4-FFF2-40B4-BE49-F238E27FC236}">
                <a16:creationId xmlns:a16="http://schemas.microsoft.com/office/drawing/2014/main" xmlns="" id="{35479337-BA54-1523-8CAB-6D28DF3628B5}"/>
              </a:ext>
            </a:extLst>
          </p:cNvPr>
          <p:cNvSpPr txBox="1"/>
          <p:nvPr/>
        </p:nvSpPr>
        <p:spPr>
          <a:xfrm>
            <a:off x="2167647" y="2456004"/>
            <a:ext cx="8533557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Probability statistics and queuing theory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22MT2005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NORMAL</a:t>
            </a:r>
            <a:r>
              <a:rPr lang="en-IN" sz="4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DISTRIBUTION</a:t>
            </a:r>
            <a:endParaRPr lang="en-US" sz="4000" b="1" dirty="0">
              <a:solidFill>
                <a:srgbClr val="FF0000"/>
              </a:solidFill>
              <a:effectLst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9422" y="68605"/>
            <a:ext cx="9670263" cy="767080"/>
            <a:chOff x="2249423" y="68605"/>
            <a:chExt cx="9249410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3" y="68605"/>
              <a:ext cx="9249156" cy="7025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6387" y="92951"/>
              <a:ext cx="6015227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5331" y="94488"/>
              <a:ext cx="9147175" cy="600710"/>
            </a:xfrm>
            <a:custGeom>
              <a:avLst/>
              <a:gdLst/>
              <a:ahLst/>
              <a:cxnLst/>
              <a:rect l="l" t="t" r="r" b="b"/>
              <a:pathLst>
                <a:path w="9147175" h="600710">
                  <a:moveTo>
                    <a:pt x="9046972" y="0"/>
                  </a:moveTo>
                  <a:lnTo>
                    <a:pt x="100075" y="0"/>
                  </a:lnTo>
                  <a:lnTo>
                    <a:pt x="61132" y="7868"/>
                  </a:lnTo>
                  <a:lnTo>
                    <a:pt x="29321" y="29321"/>
                  </a:lnTo>
                  <a:lnTo>
                    <a:pt x="7868" y="61132"/>
                  </a:lnTo>
                  <a:lnTo>
                    <a:pt x="0" y="100075"/>
                  </a:lnTo>
                  <a:lnTo>
                    <a:pt x="0" y="500379"/>
                  </a:lnTo>
                  <a:lnTo>
                    <a:pt x="7868" y="539323"/>
                  </a:lnTo>
                  <a:lnTo>
                    <a:pt x="29321" y="571134"/>
                  </a:lnTo>
                  <a:lnTo>
                    <a:pt x="61132" y="592587"/>
                  </a:lnTo>
                  <a:lnTo>
                    <a:pt x="100075" y="600455"/>
                  </a:lnTo>
                  <a:lnTo>
                    <a:pt x="9046972" y="600455"/>
                  </a:lnTo>
                  <a:lnTo>
                    <a:pt x="9085915" y="592587"/>
                  </a:lnTo>
                  <a:lnTo>
                    <a:pt x="9117726" y="571134"/>
                  </a:lnTo>
                  <a:lnTo>
                    <a:pt x="9139179" y="539323"/>
                  </a:lnTo>
                  <a:lnTo>
                    <a:pt x="9147048" y="500379"/>
                  </a:lnTo>
                  <a:lnTo>
                    <a:pt x="9147048" y="100075"/>
                  </a:lnTo>
                  <a:lnTo>
                    <a:pt x="9139179" y="61132"/>
                  </a:lnTo>
                  <a:lnTo>
                    <a:pt x="9117726" y="29321"/>
                  </a:lnTo>
                  <a:lnTo>
                    <a:pt x="9085915" y="7868"/>
                  </a:lnTo>
                  <a:lnTo>
                    <a:pt x="904697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5494" y="178765"/>
            <a:ext cx="98665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" dirty="0">
                <a:solidFill>
                  <a:srgbClr val="FFFF00"/>
                </a:solidFill>
              </a:rPr>
              <a:t>IMPORTANT</a:t>
            </a:r>
            <a:r>
              <a:rPr b="1" spc="-5" dirty="0">
                <a:solidFill>
                  <a:srgbClr val="FFFF00"/>
                </a:solidFill>
              </a:rPr>
              <a:t> </a:t>
            </a:r>
            <a:r>
              <a:rPr b="1" spc="-35" dirty="0">
                <a:solidFill>
                  <a:srgbClr val="FFFF00"/>
                </a:solidFill>
              </a:rPr>
              <a:t>FACTS</a:t>
            </a:r>
            <a:r>
              <a:rPr b="1" spc="-15" dirty="0">
                <a:solidFill>
                  <a:srgbClr val="FFFF00"/>
                </a:solidFill>
              </a:rPr>
              <a:t> </a:t>
            </a:r>
            <a:r>
              <a:rPr b="1" spc="-30" dirty="0">
                <a:solidFill>
                  <a:srgbClr val="FFFF00"/>
                </a:solidFill>
              </a:rPr>
              <a:t>RELATED</a:t>
            </a:r>
            <a:r>
              <a:rPr b="1" spc="-5" dirty="0">
                <a:solidFill>
                  <a:srgbClr val="FFFF00"/>
                </a:solidFill>
              </a:rPr>
              <a:t> </a:t>
            </a:r>
            <a:r>
              <a:rPr b="1" spc="-45" dirty="0">
                <a:solidFill>
                  <a:srgbClr val="FFFF00"/>
                </a:solidFill>
              </a:rPr>
              <a:t>TO</a:t>
            </a:r>
            <a:r>
              <a:rPr b="1" dirty="0">
                <a:solidFill>
                  <a:srgbClr val="FFFF00"/>
                </a:solidFill>
              </a:rPr>
              <a:t> </a:t>
            </a:r>
            <a:r>
              <a:rPr b="1" spc="-5" dirty="0">
                <a:solidFill>
                  <a:srgbClr val="FFFF00"/>
                </a:solidFill>
              </a:rPr>
              <a:t>THE</a:t>
            </a:r>
            <a:r>
              <a:rPr b="1" spc="5" dirty="0">
                <a:solidFill>
                  <a:srgbClr val="FFFF00"/>
                </a:solidFill>
              </a:rPr>
              <a:t> </a:t>
            </a:r>
            <a:r>
              <a:rPr b="1" spc="-10" dirty="0">
                <a:solidFill>
                  <a:srgbClr val="FFFF00"/>
                </a:solidFill>
              </a:rPr>
              <a:t>SESSION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4154" y="855420"/>
            <a:ext cx="11645265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Properties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normal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probability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curve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200100"/>
              </a:lnSpc>
              <a:spcBef>
                <a:spcPts val="690"/>
              </a:spcBef>
              <a:buAutoNum type="arabicPeriod"/>
              <a:tabLst>
                <a:tab pos="26924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 which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point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horizontal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maximum,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occurs</a:t>
            </a:r>
            <a:r>
              <a:rPr sz="2000" spc="-5" dirty="0">
                <a:latin typeface="Times New Roman"/>
                <a:cs typeface="Times New Roman"/>
              </a:rPr>
              <a:t> 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x=µ.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Hence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median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mode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950" dirty="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symmetric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vertical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axis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mean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µ.</a:t>
            </a:r>
            <a:endParaRPr sz="2000" dirty="0">
              <a:latin typeface="Times New Roman"/>
              <a:cs typeface="Times New Roman"/>
            </a:endParaRPr>
          </a:p>
          <a:p>
            <a:pPr marL="12700" marR="6985">
              <a:lnSpc>
                <a:spcPct val="200000"/>
              </a:lnSpc>
              <a:spcBef>
                <a:spcPts val="1000"/>
              </a:spcBef>
              <a:buAutoNum type="arabicPeriod"/>
              <a:tabLst>
                <a:tab pos="27368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curve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points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inflexion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x=µ</a:t>
            </a:r>
            <a:r>
              <a:rPr sz="2000" spc="5" dirty="0">
                <a:latin typeface="Cambria Math"/>
                <a:cs typeface="Cambria Math"/>
              </a:rPr>
              <a:t>±𝜎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concave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downward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µ</a:t>
            </a:r>
            <a:r>
              <a:rPr sz="2000" spc="5" dirty="0">
                <a:latin typeface="Cambria Math"/>
                <a:cs typeface="Cambria Math"/>
              </a:rPr>
              <a:t>−𝜎</a:t>
            </a:r>
            <a:r>
              <a:rPr sz="2000" spc="5" dirty="0">
                <a:latin typeface="Times New Roman"/>
                <a:cs typeface="Times New Roman"/>
              </a:rPr>
              <a:t>&lt;X&lt;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µ</a:t>
            </a:r>
            <a:r>
              <a:rPr sz="2000" spc="10" dirty="0">
                <a:latin typeface="Cambria Math"/>
                <a:cs typeface="Cambria Math"/>
              </a:rPr>
              <a:t>+𝜎</a:t>
            </a:r>
            <a:r>
              <a:rPr sz="2000" spc="10" dirty="0">
                <a:latin typeface="Times New Roman"/>
                <a:cs typeface="Times New Roman"/>
              </a:rPr>
              <a:t>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concave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upward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otherwise.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950" dirty="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dirty="0">
                <a:latin typeface="Times New Roman"/>
                <a:cs typeface="Times New Roman"/>
              </a:rPr>
              <a:t>The curve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horizontal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axis</a:t>
            </a:r>
            <a:r>
              <a:rPr sz="2000" spc="-5" dirty="0">
                <a:latin typeface="Times New Roman"/>
                <a:cs typeface="Times New Roman"/>
              </a:rPr>
              <a:t> asymptotically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either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mean.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950" dirty="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horizontal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axis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=1.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5596" y="3928924"/>
            <a:ext cx="4905820" cy="107170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1638" y="68605"/>
            <a:ext cx="10098722" cy="767080"/>
            <a:chOff x="2249423" y="68605"/>
            <a:chExt cx="9249410" cy="7670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9423" y="68605"/>
              <a:ext cx="9249156" cy="7025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6387" y="92951"/>
              <a:ext cx="6015227" cy="742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75331" y="94488"/>
              <a:ext cx="9147175" cy="600710"/>
            </a:xfrm>
            <a:custGeom>
              <a:avLst/>
              <a:gdLst/>
              <a:ahLst/>
              <a:cxnLst/>
              <a:rect l="l" t="t" r="r" b="b"/>
              <a:pathLst>
                <a:path w="9147175" h="600710">
                  <a:moveTo>
                    <a:pt x="9046972" y="0"/>
                  </a:moveTo>
                  <a:lnTo>
                    <a:pt x="100075" y="0"/>
                  </a:lnTo>
                  <a:lnTo>
                    <a:pt x="61132" y="7868"/>
                  </a:lnTo>
                  <a:lnTo>
                    <a:pt x="29321" y="29321"/>
                  </a:lnTo>
                  <a:lnTo>
                    <a:pt x="7868" y="61132"/>
                  </a:lnTo>
                  <a:lnTo>
                    <a:pt x="0" y="100075"/>
                  </a:lnTo>
                  <a:lnTo>
                    <a:pt x="0" y="500379"/>
                  </a:lnTo>
                  <a:lnTo>
                    <a:pt x="7868" y="539323"/>
                  </a:lnTo>
                  <a:lnTo>
                    <a:pt x="29321" y="571134"/>
                  </a:lnTo>
                  <a:lnTo>
                    <a:pt x="61132" y="592587"/>
                  </a:lnTo>
                  <a:lnTo>
                    <a:pt x="100075" y="600455"/>
                  </a:lnTo>
                  <a:lnTo>
                    <a:pt x="9046972" y="600455"/>
                  </a:lnTo>
                  <a:lnTo>
                    <a:pt x="9085915" y="592587"/>
                  </a:lnTo>
                  <a:lnTo>
                    <a:pt x="9117726" y="571134"/>
                  </a:lnTo>
                  <a:lnTo>
                    <a:pt x="9139179" y="539323"/>
                  </a:lnTo>
                  <a:lnTo>
                    <a:pt x="9147048" y="500379"/>
                  </a:lnTo>
                  <a:lnTo>
                    <a:pt x="9147048" y="100075"/>
                  </a:lnTo>
                  <a:lnTo>
                    <a:pt x="9139179" y="61132"/>
                  </a:lnTo>
                  <a:lnTo>
                    <a:pt x="9117726" y="29321"/>
                  </a:lnTo>
                  <a:lnTo>
                    <a:pt x="9085915" y="7868"/>
                  </a:lnTo>
                  <a:lnTo>
                    <a:pt x="904697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1688" y="178765"/>
            <a:ext cx="96436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0" dirty="0">
                <a:solidFill>
                  <a:srgbClr val="FFFF00"/>
                </a:solidFill>
              </a:rPr>
              <a:t>IMPORTANT</a:t>
            </a:r>
            <a:r>
              <a:rPr sz="2800" b="1" spc="-5" dirty="0">
                <a:solidFill>
                  <a:srgbClr val="FFFF00"/>
                </a:solidFill>
              </a:rPr>
              <a:t> </a:t>
            </a:r>
            <a:r>
              <a:rPr sz="2800" b="1" spc="-35" dirty="0">
                <a:solidFill>
                  <a:srgbClr val="FFFF00"/>
                </a:solidFill>
              </a:rPr>
              <a:t>FACTS</a:t>
            </a:r>
            <a:r>
              <a:rPr sz="2800" b="1" spc="-15" dirty="0">
                <a:solidFill>
                  <a:srgbClr val="FFFF00"/>
                </a:solidFill>
              </a:rPr>
              <a:t> </a:t>
            </a:r>
            <a:r>
              <a:rPr sz="2800" b="1" spc="-30" dirty="0">
                <a:solidFill>
                  <a:srgbClr val="FFFF00"/>
                </a:solidFill>
              </a:rPr>
              <a:t>RELATED</a:t>
            </a:r>
            <a:r>
              <a:rPr sz="2800" b="1" spc="-5" dirty="0">
                <a:solidFill>
                  <a:srgbClr val="FFFF00"/>
                </a:solidFill>
              </a:rPr>
              <a:t> </a:t>
            </a:r>
            <a:r>
              <a:rPr sz="2800" b="1" spc="-45" dirty="0">
                <a:solidFill>
                  <a:srgbClr val="FFFF00"/>
                </a:solidFill>
              </a:rPr>
              <a:t>TO</a:t>
            </a:r>
            <a:r>
              <a:rPr sz="2800" b="1" dirty="0">
                <a:solidFill>
                  <a:srgbClr val="FFFF00"/>
                </a:solidFill>
              </a:rPr>
              <a:t> </a:t>
            </a:r>
            <a:r>
              <a:rPr sz="2800" b="1" spc="-5" dirty="0">
                <a:solidFill>
                  <a:srgbClr val="FFFF00"/>
                </a:solidFill>
              </a:rPr>
              <a:t>THE</a:t>
            </a:r>
            <a:r>
              <a:rPr sz="2800" b="1" spc="5" dirty="0">
                <a:solidFill>
                  <a:srgbClr val="FFFF00"/>
                </a:solidFill>
              </a:rPr>
              <a:t> </a:t>
            </a:r>
            <a:r>
              <a:rPr sz="2800" b="1" spc="-10" dirty="0">
                <a:solidFill>
                  <a:srgbClr val="FFFF00"/>
                </a:solidFill>
              </a:rPr>
              <a:t>SESSION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1620" y="930401"/>
            <a:ext cx="1164590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6.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depends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deviation.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200000"/>
              </a:lnSpc>
            </a:pP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distribution determines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location of the </a:t>
            </a:r>
            <a:r>
              <a:rPr sz="2000" dirty="0">
                <a:latin typeface="Times New Roman"/>
                <a:cs typeface="Times New Roman"/>
              </a:rPr>
              <a:t>center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graph, and the standard deviation determines the </a:t>
            </a:r>
            <a:r>
              <a:rPr sz="2000" dirty="0">
                <a:latin typeface="Times New Roman"/>
                <a:cs typeface="Times New Roman"/>
              </a:rPr>
              <a:t> height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width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graph.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standard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deviation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large,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curve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short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wide;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standard deviation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small, the curve </a:t>
            </a:r>
            <a:r>
              <a:rPr sz="2000" spc="-10" dirty="0">
                <a:latin typeface="Times New Roman"/>
                <a:cs typeface="Times New Roman"/>
              </a:rPr>
              <a:t>is tall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20" dirty="0">
                <a:latin typeface="Times New Roman"/>
                <a:cs typeface="Times New Roman"/>
              </a:rPr>
              <a:t>narrow. </a:t>
            </a:r>
            <a:r>
              <a:rPr sz="2000" dirty="0">
                <a:latin typeface="Times New Roman"/>
                <a:cs typeface="Times New Roman"/>
              </a:rPr>
              <a:t>All </a:t>
            </a:r>
            <a:r>
              <a:rPr sz="2000" spc="-5" dirty="0">
                <a:latin typeface="Times New Roman"/>
                <a:cs typeface="Times New Roman"/>
              </a:rPr>
              <a:t>normal distributions look like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symmetric, </a:t>
            </a:r>
            <a:r>
              <a:rPr sz="2000" spc="-5" dirty="0">
                <a:latin typeface="Times New Roman"/>
                <a:cs typeface="Times New Roman"/>
              </a:rPr>
              <a:t>bell- </a:t>
            </a:r>
            <a:r>
              <a:rPr sz="2000" dirty="0">
                <a:latin typeface="Times New Roman"/>
                <a:cs typeface="Times New Roman"/>
              </a:rPr>
              <a:t> shaped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curve,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shown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61620" y="5229278"/>
            <a:ext cx="115087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curve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left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shorter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wider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curve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right,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because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curve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left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bigger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9423" y="68605"/>
            <a:ext cx="9249410" cy="767080"/>
            <a:chOff x="2249423" y="68605"/>
            <a:chExt cx="9249410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3" y="68605"/>
              <a:ext cx="9249156" cy="7025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6387" y="92951"/>
              <a:ext cx="6015227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5331" y="94488"/>
              <a:ext cx="9147175" cy="600710"/>
            </a:xfrm>
            <a:custGeom>
              <a:avLst/>
              <a:gdLst/>
              <a:ahLst/>
              <a:cxnLst/>
              <a:rect l="l" t="t" r="r" b="b"/>
              <a:pathLst>
                <a:path w="9147175" h="600710">
                  <a:moveTo>
                    <a:pt x="9046972" y="0"/>
                  </a:moveTo>
                  <a:lnTo>
                    <a:pt x="100075" y="0"/>
                  </a:lnTo>
                  <a:lnTo>
                    <a:pt x="61132" y="7868"/>
                  </a:lnTo>
                  <a:lnTo>
                    <a:pt x="29321" y="29321"/>
                  </a:lnTo>
                  <a:lnTo>
                    <a:pt x="7868" y="61132"/>
                  </a:lnTo>
                  <a:lnTo>
                    <a:pt x="0" y="100075"/>
                  </a:lnTo>
                  <a:lnTo>
                    <a:pt x="0" y="500379"/>
                  </a:lnTo>
                  <a:lnTo>
                    <a:pt x="7868" y="539323"/>
                  </a:lnTo>
                  <a:lnTo>
                    <a:pt x="29321" y="571134"/>
                  </a:lnTo>
                  <a:lnTo>
                    <a:pt x="61132" y="592587"/>
                  </a:lnTo>
                  <a:lnTo>
                    <a:pt x="100075" y="600455"/>
                  </a:lnTo>
                  <a:lnTo>
                    <a:pt x="9046972" y="600455"/>
                  </a:lnTo>
                  <a:lnTo>
                    <a:pt x="9085915" y="592587"/>
                  </a:lnTo>
                  <a:lnTo>
                    <a:pt x="9117726" y="571134"/>
                  </a:lnTo>
                  <a:lnTo>
                    <a:pt x="9139179" y="539323"/>
                  </a:lnTo>
                  <a:lnTo>
                    <a:pt x="9147048" y="500379"/>
                  </a:lnTo>
                  <a:lnTo>
                    <a:pt x="9147048" y="100075"/>
                  </a:lnTo>
                  <a:lnTo>
                    <a:pt x="9139179" y="61132"/>
                  </a:lnTo>
                  <a:lnTo>
                    <a:pt x="9117726" y="29321"/>
                  </a:lnTo>
                  <a:lnTo>
                    <a:pt x="9085915" y="7868"/>
                  </a:lnTo>
                  <a:lnTo>
                    <a:pt x="904697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4078" y="178765"/>
            <a:ext cx="875842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0" dirty="0">
                <a:solidFill>
                  <a:srgbClr val="FFFF00"/>
                </a:solidFill>
              </a:rPr>
              <a:t>IMPORTANT</a:t>
            </a:r>
            <a:r>
              <a:rPr sz="2800" b="1" spc="-5" dirty="0">
                <a:solidFill>
                  <a:srgbClr val="FFFF00"/>
                </a:solidFill>
              </a:rPr>
              <a:t> </a:t>
            </a:r>
            <a:r>
              <a:rPr sz="2800" b="1" spc="-35" dirty="0">
                <a:solidFill>
                  <a:srgbClr val="FFFF00"/>
                </a:solidFill>
              </a:rPr>
              <a:t>FACTS</a:t>
            </a:r>
            <a:r>
              <a:rPr sz="2800" b="1" spc="-15" dirty="0">
                <a:solidFill>
                  <a:srgbClr val="FFFF00"/>
                </a:solidFill>
              </a:rPr>
              <a:t> </a:t>
            </a:r>
            <a:r>
              <a:rPr sz="2800" b="1" spc="-30" dirty="0">
                <a:solidFill>
                  <a:srgbClr val="FFFF00"/>
                </a:solidFill>
              </a:rPr>
              <a:t>RELATED</a:t>
            </a:r>
            <a:r>
              <a:rPr sz="2800" b="1" spc="-5" dirty="0">
                <a:solidFill>
                  <a:srgbClr val="FFFF00"/>
                </a:solidFill>
              </a:rPr>
              <a:t> </a:t>
            </a:r>
            <a:r>
              <a:rPr sz="2800" b="1" spc="-45" dirty="0">
                <a:solidFill>
                  <a:srgbClr val="FFFF00"/>
                </a:solidFill>
              </a:rPr>
              <a:t>TO</a:t>
            </a:r>
            <a:r>
              <a:rPr sz="2800" b="1" dirty="0">
                <a:solidFill>
                  <a:srgbClr val="FFFF00"/>
                </a:solidFill>
              </a:rPr>
              <a:t> </a:t>
            </a:r>
            <a:r>
              <a:rPr sz="2800" b="1" spc="-5" dirty="0">
                <a:solidFill>
                  <a:srgbClr val="FFFF00"/>
                </a:solidFill>
              </a:rPr>
              <a:t>THE</a:t>
            </a:r>
            <a:r>
              <a:rPr sz="2800" b="1" spc="5" dirty="0">
                <a:solidFill>
                  <a:srgbClr val="FFFF00"/>
                </a:solidFill>
              </a:rPr>
              <a:t> </a:t>
            </a:r>
            <a:r>
              <a:rPr sz="2800" b="1" spc="-10" dirty="0">
                <a:solidFill>
                  <a:srgbClr val="FFFF00"/>
                </a:solidFill>
              </a:rPr>
              <a:t>SESSION</a:t>
            </a:r>
          </a:p>
        </p:txBody>
      </p:sp>
      <p:sp>
        <p:nvSpPr>
          <p:cNvPr id="8" name="object 8"/>
          <p:cNvSpPr/>
          <p:nvPr/>
        </p:nvSpPr>
        <p:spPr>
          <a:xfrm>
            <a:off x="5286375" y="1295146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79" h="236219">
                <a:moveTo>
                  <a:pt x="234187" y="0"/>
                </a:moveTo>
                <a:lnTo>
                  <a:pt x="230759" y="9525"/>
                </a:lnTo>
                <a:lnTo>
                  <a:pt x="244453" y="15501"/>
                </a:lnTo>
                <a:lnTo>
                  <a:pt x="256206" y="23717"/>
                </a:lnTo>
                <a:lnTo>
                  <a:pt x="280033" y="61652"/>
                </a:lnTo>
                <a:lnTo>
                  <a:pt x="287909" y="116712"/>
                </a:lnTo>
                <a:lnTo>
                  <a:pt x="287027" y="137477"/>
                </a:lnTo>
                <a:lnTo>
                  <a:pt x="273812" y="188340"/>
                </a:lnTo>
                <a:lnTo>
                  <a:pt x="244594" y="220255"/>
                </a:lnTo>
                <a:lnTo>
                  <a:pt x="231139" y="226187"/>
                </a:lnTo>
                <a:lnTo>
                  <a:pt x="234187" y="235712"/>
                </a:lnTo>
                <a:lnTo>
                  <a:pt x="279175" y="208994"/>
                </a:lnTo>
                <a:lnTo>
                  <a:pt x="304514" y="159607"/>
                </a:lnTo>
                <a:lnTo>
                  <a:pt x="309372" y="117982"/>
                </a:lnTo>
                <a:lnTo>
                  <a:pt x="308157" y="96335"/>
                </a:lnTo>
                <a:lnTo>
                  <a:pt x="298442" y="57993"/>
                </a:lnTo>
                <a:lnTo>
                  <a:pt x="266255" y="15112"/>
                </a:lnTo>
                <a:lnTo>
                  <a:pt x="251257" y="6163"/>
                </a:lnTo>
                <a:lnTo>
                  <a:pt x="234187" y="0"/>
                </a:lnTo>
                <a:close/>
              </a:path>
              <a:path w="309879" h="236219">
                <a:moveTo>
                  <a:pt x="75184" y="0"/>
                </a:moveTo>
                <a:lnTo>
                  <a:pt x="30267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5"/>
                </a:lnTo>
                <a:lnTo>
                  <a:pt x="53181" y="211978"/>
                </a:lnTo>
                <a:lnTo>
                  <a:pt x="29412" y="173291"/>
                </a:lnTo>
                <a:lnTo>
                  <a:pt x="21589" y="116712"/>
                </a:lnTo>
                <a:lnTo>
                  <a:pt x="22451" y="96565"/>
                </a:lnTo>
                <a:lnTo>
                  <a:pt x="35560" y="46862"/>
                </a:lnTo>
                <a:lnTo>
                  <a:pt x="64992" y="15501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000" y="1218133"/>
            <a:ext cx="83889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1529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	</a:t>
            </a:r>
            <a:r>
              <a:rPr sz="2175" spc="75" baseline="45977" dirty="0">
                <a:latin typeface="Cambria Math"/>
                <a:cs typeface="Cambria Math"/>
              </a:rPr>
              <a:t>+∞</a:t>
            </a:r>
            <a:r>
              <a:rPr sz="2175" baseline="4597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43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𝑑𝑥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1)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2554" y="1917445"/>
            <a:ext cx="771525" cy="236220"/>
          </a:xfrm>
          <a:custGeom>
            <a:avLst/>
            <a:gdLst/>
            <a:ahLst/>
            <a:cxnLst/>
            <a:rect l="l" t="t" r="r" b="b"/>
            <a:pathLst>
              <a:path w="771525" h="236219">
                <a:moveTo>
                  <a:pt x="695832" y="0"/>
                </a:moveTo>
                <a:lnTo>
                  <a:pt x="692531" y="9651"/>
                </a:lnTo>
                <a:lnTo>
                  <a:pt x="706151" y="15557"/>
                </a:lnTo>
                <a:lnTo>
                  <a:pt x="717867" y="23749"/>
                </a:lnTo>
                <a:lnTo>
                  <a:pt x="741678" y="61777"/>
                </a:lnTo>
                <a:lnTo>
                  <a:pt x="749553" y="116712"/>
                </a:lnTo>
                <a:lnTo>
                  <a:pt x="748674" y="137497"/>
                </a:lnTo>
                <a:lnTo>
                  <a:pt x="735583" y="188467"/>
                </a:lnTo>
                <a:lnTo>
                  <a:pt x="706294" y="220257"/>
                </a:lnTo>
                <a:lnTo>
                  <a:pt x="692912" y="226187"/>
                </a:lnTo>
                <a:lnTo>
                  <a:pt x="695832" y="235838"/>
                </a:lnTo>
                <a:lnTo>
                  <a:pt x="740927" y="208996"/>
                </a:lnTo>
                <a:lnTo>
                  <a:pt x="766175" y="159607"/>
                </a:lnTo>
                <a:lnTo>
                  <a:pt x="771016" y="117982"/>
                </a:lnTo>
                <a:lnTo>
                  <a:pt x="769802" y="96337"/>
                </a:lnTo>
                <a:lnTo>
                  <a:pt x="760087" y="58046"/>
                </a:lnTo>
                <a:lnTo>
                  <a:pt x="727948" y="15176"/>
                </a:lnTo>
                <a:lnTo>
                  <a:pt x="712956" y="6219"/>
                </a:lnTo>
                <a:lnTo>
                  <a:pt x="695832" y="0"/>
                </a:lnTo>
                <a:close/>
              </a:path>
              <a:path w="771525" h="236219">
                <a:moveTo>
                  <a:pt x="75183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78"/>
                </a:lnTo>
                <a:lnTo>
                  <a:pt x="75183" y="235838"/>
                </a:lnTo>
                <a:lnTo>
                  <a:pt x="78104" y="226187"/>
                </a:lnTo>
                <a:lnTo>
                  <a:pt x="64704" y="220257"/>
                </a:lnTo>
                <a:lnTo>
                  <a:pt x="53101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2" y="46989"/>
                </a:lnTo>
                <a:lnTo>
                  <a:pt x="64918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4090" y="1917445"/>
            <a:ext cx="772795" cy="236220"/>
          </a:xfrm>
          <a:custGeom>
            <a:avLst/>
            <a:gdLst/>
            <a:ahLst/>
            <a:cxnLst/>
            <a:rect l="l" t="t" r="r" b="b"/>
            <a:pathLst>
              <a:path w="772795" h="236219">
                <a:moveTo>
                  <a:pt x="697357" y="0"/>
                </a:moveTo>
                <a:lnTo>
                  <a:pt x="694055" y="9651"/>
                </a:lnTo>
                <a:lnTo>
                  <a:pt x="707675" y="15557"/>
                </a:lnTo>
                <a:lnTo>
                  <a:pt x="719391" y="23749"/>
                </a:lnTo>
                <a:lnTo>
                  <a:pt x="743202" y="61777"/>
                </a:lnTo>
                <a:lnTo>
                  <a:pt x="751077" y="116712"/>
                </a:lnTo>
                <a:lnTo>
                  <a:pt x="750198" y="137497"/>
                </a:lnTo>
                <a:lnTo>
                  <a:pt x="737108" y="188467"/>
                </a:lnTo>
                <a:lnTo>
                  <a:pt x="707818" y="220257"/>
                </a:lnTo>
                <a:lnTo>
                  <a:pt x="694436" y="226187"/>
                </a:lnTo>
                <a:lnTo>
                  <a:pt x="697357" y="235838"/>
                </a:lnTo>
                <a:lnTo>
                  <a:pt x="742451" y="208996"/>
                </a:lnTo>
                <a:lnTo>
                  <a:pt x="767699" y="159607"/>
                </a:lnTo>
                <a:lnTo>
                  <a:pt x="772540" y="117982"/>
                </a:lnTo>
                <a:lnTo>
                  <a:pt x="771326" y="96337"/>
                </a:lnTo>
                <a:lnTo>
                  <a:pt x="761611" y="58046"/>
                </a:lnTo>
                <a:lnTo>
                  <a:pt x="729472" y="15176"/>
                </a:lnTo>
                <a:lnTo>
                  <a:pt x="714480" y="6219"/>
                </a:lnTo>
                <a:lnTo>
                  <a:pt x="697357" y="0"/>
                </a:lnTo>
                <a:close/>
              </a:path>
              <a:path w="772795" h="236219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78"/>
                </a:lnTo>
                <a:lnTo>
                  <a:pt x="75184" y="235838"/>
                </a:lnTo>
                <a:lnTo>
                  <a:pt x="78105" y="226187"/>
                </a:lnTo>
                <a:lnTo>
                  <a:pt x="64704" y="220257"/>
                </a:lnTo>
                <a:lnTo>
                  <a:pt x="53101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3" y="46989"/>
                </a:lnTo>
                <a:lnTo>
                  <a:pt x="64918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84575" y="1841119"/>
            <a:ext cx="626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𝜇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001" y="1322019"/>
            <a:ext cx="2719705" cy="85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5"/>
              </a:spcBef>
            </a:pPr>
            <a:r>
              <a:rPr sz="3000" spc="-569" baseline="19444" dirty="0">
                <a:latin typeface="Cambria Math"/>
                <a:cs typeface="Cambria Math"/>
              </a:rPr>
              <a:t>׬</a:t>
            </a:r>
            <a:r>
              <a:rPr sz="1450" spc="-380" dirty="0">
                <a:latin typeface="Cambria Math"/>
                <a:cs typeface="Cambria Math"/>
              </a:rPr>
              <a:t>−∞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685"/>
              </a:spcBef>
            </a:pPr>
            <a:r>
              <a:rPr sz="2000" dirty="0">
                <a:latin typeface="Times New Roman"/>
                <a:cs typeface="Times New Roman"/>
              </a:rPr>
              <a:t>covers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68.26%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92554" y="2374645"/>
            <a:ext cx="911225" cy="236220"/>
          </a:xfrm>
          <a:custGeom>
            <a:avLst/>
            <a:gdLst/>
            <a:ahLst/>
            <a:cxnLst/>
            <a:rect l="l" t="t" r="r" b="b"/>
            <a:pathLst>
              <a:path w="911225" h="236219">
                <a:moveTo>
                  <a:pt x="836040" y="0"/>
                </a:moveTo>
                <a:lnTo>
                  <a:pt x="832738" y="9651"/>
                </a:lnTo>
                <a:lnTo>
                  <a:pt x="846359" y="15557"/>
                </a:lnTo>
                <a:lnTo>
                  <a:pt x="858075" y="23749"/>
                </a:lnTo>
                <a:lnTo>
                  <a:pt x="881886" y="61777"/>
                </a:lnTo>
                <a:lnTo>
                  <a:pt x="889762" y="116712"/>
                </a:lnTo>
                <a:lnTo>
                  <a:pt x="888882" y="137497"/>
                </a:lnTo>
                <a:lnTo>
                  <a:pt x="875791" y="188467"/>
                </a:lnTo>
                <a:lnTo>
                  <a:pt x="846502" y="220257"/>
                </a:lnTo>
                <a:lnTo>
                  <a:pt x="833119" y="226187"/>
                </a:lnTo>
                <a:lnTo>
                  <a:pt x="836040" y="235838"/>
                </a:lnTo>
                <a:lnTo>
                  <a:pt x="881135" y="208996"/>
                </a:lnTo>
                <a:lnTo>
                  <a:pt x="906383" y="159607"/>
                </a:lnTo>
                <a:lnTo>
                  <a:pt x="911225" y="117982"/>
                </a:lnTo>
                <a:lnTo>
                  <a:pt x="910010" y="96337"/>
                </a:lnTo>
                <a:lnTo>
                  <a:pt x="900295" y="58046"/>
                </a:lnTo>
                <a:lnTo>
                  <a:pt x="868156" y="15176"/>
                </a:lnTo>
                <a:lnTo>
                  <a:pt x="853164" y="6219"/>
                </a:lnTo>
                <a:lnTo>
                  <a:pt x="836040" y="0"/>
                </a:lnTo>
                <a:close/>
              </a:path>
              <a:path w="911225" h="236219">
                <a:moveTo>
                  <a:pt x="75183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78"/>
                </a:lnTo>
                <a:lnTo>
                  <a:pt x="75183" y="235838"/>
                </a:lnTo>
                <a:lnTo>
                  <a:pt x="78104" y="226187"/>
                </a:lnTo>
                <a:lnTo>
                  <a:pt x="64704" y="220257"/>
                </a:lnTo>
                <a:lnTo>
                  <a:pt x="53101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2" y="46989"/>
                </a:lnTo>
                <a:lnTo>
                  <a:pt x="64918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5821" y="2374645"/>
            <a:ext cx="911225" cy="236220"/>
          </a:xfrm>
          <a:custGeom>
            <a:avLst/>
            <a:gdLst/>
            <a:ahLst/>
            <a:cxnLst/>
            <a:rect l="l" t="t" r="r" b="b"/>
            <a:pathLst>
              <a:path w="911225" h="236219">
                <a:moveTo>
                  <a:pt x="836040" y="0"/>
                </a:moveTo>
                <a:lnTo>
                  <a:pt x="832738" y="9651"/>
                </a:lnTo>
                <a:lnTo>
                  <a:pt x="846359" y="15557"/>
                </a:lnTo>
                <a:lnTo>
                  <a:pt x="858075" y="23749"/>
                </a:lnTo>
                <a:lnTo>
                  <a:pt x="881886" y="61777"/>
                </a:lnTo>
                <a:lnTo>
                  <a:pt x="889762" y="116712"/>
                </a:lnTo>
                <a:lnTo>
                  <a:pt x="888882" y="137497"/>
                </a:lnTo>
                <a:lnTo>
                  <a:pt x="875791" y="188467"/>
                </a:lnTo>
                <a:lnTo>
                  <a:pt x="846502" y="220257"/>
                </a:lnTo>
                <a:lnTo>
                  <a:pt x="833119" y="226187"/>
                </a:lnTo>
                <a:lnTo>
                  <a:pt x="836040" y="235838"/>
                </a:lnTo>
                <a:lnTo>
                  <a:pt x="881135" y="208996"/>
                </a:lnTo>
                <a:lnTo>
                  <a:pt x="906383" y="159607"/>
                </a:lnTo>
                <a:lnTo>
                  <a:pt x="911225" y="117982"/>
                </a:lnTo>
                <a:lnTo>
                  <a:pt x="910010" y="96337"/>
                </a:lnTo>
                <a:lnTo>
                  <a:pt x="900295" y="58046"/>
                </a:lnTo>
                <a:lnTo>
                  <a:pt x="868156" y="15176"/>
                </a:lnTo>
                <a:lnTo>
                  <a:pt x="853164" y="6219"/>
                </a:lnTo>
                <a:lnTo>
                  <a:pt x="836040" y="0"/>
                </a:lnTo>
                <a:close/>
              </a:path>
              <a:path w="911225" h="236219">
                <a:moveTo>
                  <a:pt x="75183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78"/>
                </a:lnTo>
                <a:lnTo>
                  <a:pt x="75183" y="235838"/>
                </a:lnTo>
                <a:lnTo>
                  <a:pt x="78104" y="226187"/>
                </a:lnTo>
                <a:lnTo>
                  <a:pt x="64704" y="220257"/>
                </a:lnTo>
                <a:lnTo>
                  <a:pt x="53101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2" y="46989"/>
                </a:lnTo>
                <a:lnTo>
                  <a:pt x="64918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2554" y="2831845"/>
            <a:ext cx="911225" cy="236220"/>
          </a:xfrm>
          <a:custGeom>
            <a:avLst/>
            <a:gdLst/>
            <a:ahLst/>
            <a:cxnLst/>
            <a:rect l="l" t="t" r="r" b="b"/>
            <a:pathLst>
              <a:path w="911225" h="236219">
                <a:moveTo>
                  <a:pt x="836040" y="0"/>
                </a:moveTo>
                <a:lnTo>
                  <a:pt x="832738" y="9651"/>
                </a:lnTo>
                <a:lnTo>
                  <a:pt x="846359" y="15557"/>
                </a:lnTo>
                <a:lnTo>
                  <a:pt x="858075" y="23749"/>
                </a:lnTo>
                <a:lnTo>
                  <a:pt x="881886" y="61777"/>
                </a:lnTo>
                <a:lnTo>
                  <a:pt x="889762" y="116712"/>
                </a:lnTo>
                <a:lnTo>
                  <a:pt x="888882" y="137497"/>
                </a:lnTo>
                <a:lnTo>
                  <a:pt x="875791" y="188467"/>
                </a:lnTo>
                <a:lnTo>
                  <a:pt x="846502" y="220257"/>
                </a:lnTo>
                <a:lnTo>
                  <a:pt x="833119" y="226187"/>
                </a:lnTo>
                <a:lnTo>
                  <a:pt x="836040" y="235838"/>
                </a:lnTo>
                <a:lnTo>
                  <a:pt x="881135" y="208996"/>
                </a:lnTo>
                <a:lnTo>
                  <a:pt x="906383" y="159607"/>
                </a:lnTo>
                <a:lnTo>
                  <a:pt x="911225" y="117982"/>
                </a:lnTo>
                <a:lnTo>
                  <a:pt x="910010" y="96337"/>
                </a:lnTo>
                <a:lnTo>
                  <a:pt x="900295" y="58046"/>
                </a:lnTo>
                <a:lnTo>
                  <a:pt x="868156" y="15176"/>
                </a:lnTo>
                <a:lnTo>
                  <a:pt x="853164" y="6219"/>
                </a:lnTo>
                <a:lnTo>
                  <a:pt x="836040" y="0"/>
                </a:lnTo>
                <a:close/>
              </a:path>
              <a:path w="911225" h="236219">
                <a:moveTo>
                  <a:pt x="75183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78"/>
                </a:lnTo>
                <a:lnTo>
                  <a:pt x="75183" y="235838"/>
                </a:lnTo>
                <a:lnTo>
                  <a:pt x="78104" y="226187"/>
                </a:lnTo>
                <a:lnTo>
                  <a:pt x="64704" y="220257"/>
                </a:lnTo>
                <a:lnTo>
                  <a:pt x="53101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2" y="46989"/>
                </a:lnTo>
                <a:lnTo>
                  <a:pt x="64918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4602" y="1689328"/>
            <a:ext cx="1212850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1009" indent="-448945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461009" algn="l"/>
                <a:tab pos="461645" algn="l"/>
              </a:tabLst>
            </a:pPr>
            <a:r>
              <a:rPr sz="2000" dirty="0">
                <a:latin typeface="Cambria Math"/>
                <a:cs typeface="Cambria Math"/>
              </a:rPr>
              <a:t>𝜇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𝜎</a:t>
            </a:r>
            <a:endParaRPr sz="2000">
              <a:latin typeface="Cambria Math"/>
              <a:cs typeface="Cambria Math"/>
            </a:endParaRPr>
          </a:p>
          <a:p>
            <a:pPr marL="461009" indent="-44894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61009" algn="l"/>
                <a:tab pos="461645" algn="l"/>
              </a:tabLst>
            </a:pPr>
            <a:r>
              <a:rPr sz="2000" dirty="0">
                <a:latin typeface="Cambria Math"/>
                <a:cs typeface="Cambria Math"/>
              </a:rPr>
              <a:t>𝜇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2𝜎</a:t>
            </a:r>
            <a:endParaRPr sz="2000">
              <a:latin typeface="Cambria Math"/>
              <a:cs typeface="Cambria Math"/>
            </a:endParaRPr>
          </a:p>
          <a:p>
            <a:pPr marL="461009" indent="-44894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61009" algn="l"/>
                <a:tab pos="461645" algn="l"/>
              </a:tabLst>
            </a:pPr>
            <a:r>
              <a:rPr sz="2000" dirty="0">
                <a:latin typeface="Cambria Math"/>
                <a:cs typeface="Cambria Math"/>
              </a:rPr>
              <a:t>𝜇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3𝜎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4851" y="1689328"/>
            <a:ext cx="832485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endParaRPr sz="2000">
              <a:latin typeface="Cambria Math"/>
              <a:cs typeface="Cambria Math"/>
            </a:endParaRPr>
          </a:p>
          <a:p>
            <a:pPr marL="15430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endParaRPr sz="2000">
              <a:latin typeface="Cambria Math"/>
              <a:cs typeface="Cambria Math"/>
            </a:endParaRPr>
          </a:p>
          <a:p>
            <a:pPr marL="15430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55821" y="2831845"/>
            <a:ext cx="911225" cy="236220"/>
          </a:xfrm>
          <a:custGeom>
            <a:avLst/>
            <a:gdLst/>
            <a:ahLst/>
            <a:cxnLst/>
            <a:rect l="l" t="t" r="r" b="b"/>
            <a:pathLst>
              <a:path w="911225" h="236219">
                <a:moveTo>
                  <a:pt x="836040" y="0"/>
                </a:moveTo>
                <a:lnTo>
                  <a:pt x="832738" y="9651"/>
                </a:lnTo>
                <a:lnTo>
                  <a:pt x="846359" y="15557"/>
                </a:lnTo>
                <a:lnTo>
                  <a:pt x="858075" y="23749"/>
                </a:lnTo>
                <a:lnTo>
                  <a:pt x="881886" y="61777"/>
                </a:lnTo>
                <a:lnTo>
                  <a:pt x="889762" y="116712"/>
                </a:lnTo>
                <a:lnTo>
                  <a:pt x="888882" y="137497"/>
                </a:lnTo>
                <a:lnTo>
                  <a:pt x="875791" y="188467"/>
                </a:lnTo>
                <a:lnTo>
                  <a:pt x="846502" y="220257"/>
                </a:lnTo>
                <a:lnTo>
                  <a:pt x="833119" y="226187"/>
                </a:lnTo>
                <a:lnTo>
                  <a:pt x="836040" y="235838"/>
                </a:lnTo>
                <a:lnTo>
                  <a:pt x="881135" y="208996"/>
                </a:lnTo>
                <a:lnTo>
                  <a:pt x="906383" y="159607"/>
                </a:lnTo>
                <a:lnTo>
                  <a:pt x="911225" y="117982"/>
                </a:lnTo>
                <a:lnTo>
                  <a:pt x="910010" y="96337"/>
                </a:lnTo>
                <a:lnTo>
                  <a:pt x="900295" y="58046"/>
                </a:lnTo>
                <a:lnTo>
                  <a:pt x="868156" y="15176"/>
                </a:lnTo>
                <a:lnTo>
                  <a:pt x="853164" y="6219"/>
                </a:lnTo>
                <a:lnTo>
                  <a:pt x="836040" y="0"/>
                </a:lnTo>
                <a:close/>
              </a:path>
              <a:path w="911225" h="236219">
                <a:moveTo>
                  <a:pt x="75183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78"/>
                </a:lnTo>
                <a:lnTo>
                  <a:pt x="75183" y="235838"/>
                </a:lnTo>
                <a:lnTo>
                  <a:pt x="78104" y="226187"/>
                </a:lnTo>
                <a:lnTo>
                  <a:pt x="64704" y="220257"/>
                </a:lnTo>
                <a:lnTo>
                  <a:pt x="53101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2" y="46989"/>
                </a:lnTo>
                <a:lnTo>
                  <a:pt x="64918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26307" y="2147014"/>
            <a:ext cx="76454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Cambria Math"/>
                <a:cs typeface="Cambria Math"/>
              </a:rPr>
              <a:t>𝜇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2𝜎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 Math"/>
                <a:cs typeface="Cambria Math"/>
              </a:rPr>
              <a:t>𝜇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3𝜎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34865" y="2147014"/>
            <a:ext cx="648144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Times New Roman"/>
                <a:cs typeface="Times New Roman"/>
              </a:rPr>
              <a:t>covers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95.44%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covers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99.74%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8579" y="3145535"/>
            <a:ext cx="3072383" cy="2182367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9423" y="68605"/>
            <a:ext cx="9942830" cy="6743700"/>
            <a:chOff x="2249423" y="68605"/>
            <a:chExt cx="9942830" cy="6743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7252" y="92951"/>
              <a:ext cx="1331976" cy="742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75331" y="94488"/>
              <a:ext cx="9147175" cy="600710"/>
            </a:xfrm>
            <a:custGeom>
              <a:avLst/>
              <a:gdLst/>
              <a:ahLst/>
              <a:cxnLst/>
              <a:rect l="l" t="t" r="r" b="b"/>
              <a:pathLst>
                <a:path w="9147175" h="600710">
                  <a:moveTo>
                    <a:pt x="9046972" y="0"/>
                  </a:moveTo>
                  <a:lnTo>
                    <a:pt x="100075" y="0"/>
                  </a:lnTo>
                  <a:lnTo>
                    <a:pt x="61132" y="7868"/>
                  </a:lnTo>
                  <a:lnTo>
                    <a:pt x="29321" y="29321"/>
                  </a:lnTo>
                  <a:lnTo>
                    <a:pt x="7868" y="61132"/>
                  </a:lnTo>
                  <a:lnTo>
                    <a:pt x="0" y="100075"/>
                  </a:lnTo>
                  <a:lnTo>
                    <a:pt x="0" y="500379"/>
                  </a:lnTo>
                  <a:lnTo>
                    <a:pt x="7868" y="539323"/>
                  </a:lnTo>
                  <a:lnTo>
                    <a:pt x="29321" y="571134"/>
                  </a:lnTo>
                  <a:lnTo>
                    <a:pt x="61132" y="592587"/>
                  </a:lnTo>
                  <a:lnTo>
                    <a:pt x="100075" y="600455"/>
                  </a:lnTo>
                  <a:lnTo>
                    <a:pt x="9046972" y="600455"/>
                  </a:lnTo>
                  <a:lnTo>
                    <a:pt x="9085915" y="592587"/>
                  </a:lnTo>
                  <a:lnTo>
                    <a:pt x="9117726" y="571134"/>
                  </a:lnTo>
                  <a:lnTo>
                    <a:pt x="9139179" y="539323"/>
                  </a:lnTo>
                  <a:lnTo>
                    <a:pt x="9147048" y="500379"/>
                  </a:lnTo>
                  <a:lnTo>
                    <a:pt x="9147048" y="100075"/>
                  </a:lnTo>
                  <a:lnTo>
                    <a:pt x="9139179" y="61132"/>
                  </a:lnTo>
                  <a:lnTo>
                    <a:pt x="9117726" y="29321"/>
                  </a:lnTo>
                  <a:lnTo>
                    <a:pt x="9085915" y="7868"/>
                  </a:lnTo>
                  <a:lnTo>
                    <a:pt x="904697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1813" y="178765"/>
            <a:ext cx="422179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00"/>
                </a:solidFill>
              </a:rPr>
              <a:t>Z</a:t>
            </a:r>
            <a:r>
              <a:rPr spc="-100" dirty="0">
                <a:solidFill>
                  <a:srgbClr val="FFFF00"/>
                </a:solidFill>
              </a:rPr>
              <a:t> </a:t>
            </a:r>
            <a:r>
              <a:rPr spc="-40" dirty="0">
                <a:solidFill>
                  <a:srgbClr val="FFFF00"/>
                </a:solidFill>
              </a:rPr>
              <a:t>Table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6832" y="847344"/>
            <a:ext cx="6498336" cy="551688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9423" y="68605"/>
            <a:ext cx="9942830" cy="6743700"/>
            <a:chOff x="2249423" y="68605"/>
            <a:chExt cx="9942830" cy="6743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9444" y="92951"/>
              <a:ext cx="1307592" cy="742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75331" y="94488"/>
              <a:ext cx="9147175" cy="600710"/>
            </a:xfrm>
            <a:custGeom>
              <a:avLst/>
              <a:gdLst/>
              <a:ahLst/>
              <a:cxnLst/>
              <a:rect l="l" t="t" r="r" b="b"/>
              <a:pathLst>
                <a:path w="9147175" h="600710">
                  <a:moveTo>
                    <a:pt x="9046972" y="0"/>
                  </a:moveTo>
                  <a:lnTo>
                    <a:pt x="100075" y="0"/>
                  </a:lnTo>
                  <a:lnTo>
                    <a:pt x="61132" y="7868"/>
                  </a:lnTo>
                  <a:lnTo>
                    <a:pt x="29321" y="29321"/>
                  </a:lnTo>
                  <a:lnTo>
                    <a:pt x="7868" y="61132"/>
                  </a:lnTo>
                  <a:lnTo>
                    <a:pt x="0" y="100075"/>
                  </a:lnTo>
                  <a:lnTo>
                    <a:pt x="0" y="500379"/>
                  </a:lnTo>
                  <a:lnTo>
                    <a:pt x="7868" y="539323"/>
                  </a:lnTo>
                  <a:lnTo>
                    <a:pt x="29321" y="571134"/>
                  </a:lnTo>
                  <a:lnTo>
                    <a:pt x="61132" y="592587"/>
                  </a:lnTo>
                  <a:lnTo>
                    <a:pt x="100075" y="600455"/>
                  </a:lnTo>
                  <a:lnTo>
                    <a:pt x="9046972" y="600455"/>
                  </a:lnTo>
                  <a:lnTo>
                    <a:pt x="9085915" y="592587"/>
                  </a:lnTo>
                  <a:lnTo>
                    <a:pt x="9117726" y="571134"/>
                  </a:lnTo>
                  <a:lnTo>
                    <a:pt x="9139179" y="539323"/>
                  </a:lnTo>
                  <a:lnTo>
                    <a:pt x="9147048" y="500379"/>
                  </a:lnTo>
                  <a:lnTo>
                    <a:pt x="9147048" y="100075"/>
                  </a:lnTo>
                  <a:lnTo>
                    <a:pt x="9139179" y="61132"/>
                  </a:lnTo>
                  <a:lnTo>
                    <a:pt x="9117726" y="29321"/>
                  </a:lnTo>
                  <a:lnTo>
                    <a:pt x="9085915" y="7868"/>
                  </a:lnTo>
                  <a:lnTo>
                    <a:pt x="904697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14826" y="178765"/>
            <a:ext cx="29668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00"/>
                </a:solidFill>
              </a:rPr>
              <a:t>Z</a:t>
            </a:r>
            <a:r>
              <a:rPr spc="-10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table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4783" y="787908"/>
            <a:ext cx="5745480" cy="559308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4112134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9175" y="73139"/>
              <a:ext cx="1869948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7714" y="158877"/>
            <a:ext cx="26682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00"/>
                </a:solidFill>
              </a:rPr>
              <a:t>EXAMPLE</a:t>
            </a:r>
            <a:r>
              <a:rPr b="1" spc="-70" dirty="0">
                <a:solidFill>
                  <a:srgbClr val="FFFF00"/>
                </a:solidFill>
              </a:rPr>
              <a:t> </a:t>
            </a:r>
            <a:r>
              <a:rPr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8655" y="774547"/>
            <a:ext cx="11972925" cy="4696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499109" algn="just">
              <a:lnSpc>
                <a:spcPct val="150000"/>
              </a:lnSpc>
              <a:spcBef>
                <a:spcPts val="100"/>
              </a:spcBef>
            </a:pPr>
            <a:r>
              <a:rPr sz="1900" dirty="0">
                <a:latin typeface="Times New Roman"/>
                <a:cs typeface="Times New Roman"/>
              </a:rPr>
              <a:t>1.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With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eye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toward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improving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performance,</a:t>
            </a:r>
            <a:r>
              <a:rPr sz="1900" spc="1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industrial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engineers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studied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ability</a:t>
            </a:r>
            <a:r>
              <a:rPr sz="1900" spc="1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1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scanners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to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read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 </a:t>
            </a:r>
            <a:r>
              <a:rPr sz="1900" spc="-4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bar codes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-5" dirty="0">
                <a:latin typeface="Times New Roman"/>
                <a:cs typeface="Times New Roman"/>
              </a:rPr>
              <a:t>various food and household products. The maximum reduction </a:t>
            </a:r>
            <a:r>
              <a:rPr sz="1900" spc="-10" dirty="0">
                <a:latin typeface="Times New Roman"/>
                <a:cs typeface="Times New Roman"/>
              </a:rPr>
              <a:t>in </a:t>
            </a:r>
            <a:r>
              <a:rPr sz="1900" spc="-15" dirty="0">
                <a:latin typeface="Times New Roman"/>
                <a:cs typeface="Times New Roman"/>
              </a:rPr>
              <a:t>power, </a:t>
            </a:r>
            <a:r>
              <a:rPr sz="1900" dirty="0">
                <a:latin typeface="Times New Roman"/>
                <a:cs typeface="Times New Roman"/>
              </a:rPr>
              <a:t>just </a:t>
            </a:r>
            <a:r>
              <a:rPr sz="1900" spc="-5" dirty="0">
                <a:latin typeface="Times New Roman"/>
                <a:cs typeface="Times New Roman"/>
              </a:rPr>
              <a:t>before the scanner </a:t>
            </a:r>
            <a:r>
              <a:rPr sz="1900" dirty="0">
                <a:latin typeface="Times New Roman"/>
                <a:cs typeface="Times New Roman"/>
              </a:rPr>
              <a:t> cannot </a:t>
            </a:r>
            <a:r>
              <a:rPr sz="1900" spc="-5" dirty="0">
                <a:latin typeface="Times New Roman"/>
                <a:cs typeface="Times New Roman"/>
              </a:rPr>
              <a:t>read the </a:t>
            </a:r>
            <a:r>
              <a:rPr sz="1900" dirty="0">
                <a:latin typeface="Times New Roman"/>
                <a:cs typeface="Times New Roman"/>
              </a:rPr>
              <a:t>bar </a:t>
            </a:r>
            <a:r>
              <a:rPr sz="1900" spc="-5" dirty="0">
                <a:latin typeface="Times New Roman"/>
                <a:cs typeface="Times New Roman"/>
              </a:rPr>
              <a:t>code </a:t>
            </a:r>
            <a:r>
              <a:rPr sz="1900" spc="-10" dirty="0">
                <a:latin typeface="Times New Roman"/>
                <a:cs typeface="Times New Roman"/>
              </a:rPr>
              <a:t>at </a:t>
            </a:r>
            <a:r>
              <a:rPr sz="1900" dirty="0">
                <a:latin typeface="Times New Roman"/>
                <a:cs typeface="Times New Roman"/>
              </a:rPr>
              <a:t>a </a:t>
            </a:r>
            <a:r>
              <a:rPr sz="1900" spc="-5" dirty="0">
                <a:latin typeface="Times New Roman"/>
                <a:cs typeface="Times New Roman"/>
              </a:rPr>
              <a:t>fixed dictionary </a:t>
            </a:r>
            <a:r>
              <a:rPr sz="1900" spc="-10" dirty="0">
                <a:latin typeface="Times New Roman"/>
                <a:cs typeface="Times New Roman"/>
              </a:rPr>
              <a:t>is </a:t>
            </a:r>
            <a:r>
              <a:rPr sz="1900" spc="-5" dirty="0">
                <a:latin typeface="Times New Roman"/>
                <a:cs typeface="Times New Roman"/>
              </a:rPr>
              <a:t>called </a:t>
            </a:r>
            <a:r>
              <a:rPr sz="190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maximum attenuation. This </a:t>
            </a:r>
            <a:r>
              <a:rPr sz="1900" spc="-20" dirty="0">
                <a:latin typeface="Times New Roman"/>
                <a:cs typeface="Times New Roman"/>
              </a:rPr>
              <a:t>quantity, </a:t>
            </a:r>
            <a:r>
              <a:rPr sz="1900" spc="-5" dirty="0">
                <a:latin typeface="Times New Roman"/>
                <a:cs typeface="Times New Roman"/>
              </a:rPr>
              <a:t>measured </a:t>
            </a:r>
            <a:r>
              <a:rPr sz="1900" spc="-20" dirty="0">
                <a:latin typeface="Times New Roman"/>
                <a:cs typeface="Times New Roman"/>
              </a:rPr>
              <a:t>in 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decibles, varies </a:t>
            </a:r>
            <a:r>
              <a:rPr sz="1900" dirty="0">
                <a:latin typeface="Times New Roman"/>
                <a:cs typeface="Times New Roman"/>
              </a:rPr>
              <a:t>from product </a:t>
            </a:r>
            <a:r>
              <a:rPr sz="1900" spc="-5" dirty="0">
                <a:latin typeface="Times New Roman"/>
                <a:cs typeface="Times New Roman"/>
              </a:rPr>
              <a:t>to product: After collecting the data, the engineers decided to model the variation 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 maximum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attenuation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as </a:t>
            </a:r>
            <a:r>
              <a:rPr sz="1900" dirty="0">
                <a:latin typeface="Times New Roman"/>
                <a:cs typeface="Times New Roman"/>
              </a:rPr>
              <a:t>a normal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distribution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mean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10.1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dB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standard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deviation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2.7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dB.</a:t>
            </a:r>
          </a:p>
          <a:p>
            <a:pPr marL="509270" marR="501015" indent="-342900" algn="just">
              <a:lnSpc>
                <a:spcPct val="150000"/>
              </a:lnSpc>
              <a:spcBef>
                <a:spcPts val="994"/>
              </a:spcBef>
              <a:buAutoNum type="alphaLcParenR"/>
              <a:tabLst>
                <a:tab pos="509905" algn="l"/>
              </a:tabLst>
            </a:pPr>
            <a:r>
              <a:rPr sz="1900" dirty="0">
                <a:latin typeface="Times New Roman"/>
                <a:cs typeface="Times New Roman"/>
              </a:rPr>
              <a:t>For </a:t>
            </a:r>
            <a:r>
              <a:rPr sz="1900" spc="-5" dirty="0">
                <a:latin typeface="Times New Roman"/>
                <a:cs typeface="Times New Roman"/>
              </a:rPr>
              <a:t>the </a:t>
            </a:r>
            <a:r>
              <a:rPr sz="1900" dirty="0">
                <a:latin typeface="Times New Roman"/>
                <a:cs typeface="Times New Roman"/>
              </a:rPr>
              <a:t>next food </a:t>
            </a:r>
            <a:r>
              <a:rPr sz="1900" spc="-5" dirty="0">
                <a:latin typeface="Times New Roman"/>
                <a:cs typeface="Times New Roman"/>
              </a:rPr>
              <a:t>product, what is the probability that its maximum attenuation is between </a:t>
            </a:r>
            <a:r>
              <a:rPr sz="1900" dirty="0">
                <a:latin typeface="Times New Roman"/>
                <a:cs typeface="Times New Roman"/>
              </a:rPr>
              <a:t>8.5 dB </a:t>
            </a:r>
            <a:r>
              <a:rPr sz="1900" spc="-5" dirty="0">
                <a:latin typeface="Times New Roman"/>
                <a:cs typeface="Times New Roman"/>
              </a:rPr>
              <a:t>and 13.0 </a:t>
            </a:r>
            <a:r>
              <a:rPr sz="1900" dirty="0">
                <a:latin typeface="Times New Roman"/>
                <a:cs typeface="Times New Roman"/>
              </a:rPr>
              <a:t> dB?</a:t>
            </a:r>
          </a:p>
          <a:p>
            <a:pPr marL="509270" indent="-343535" algn="just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509905" algn="l"/>
              </a:tabLst>
            </a:pPr>
            <a:r>
              <a:rPr sz="1900" spc="-5" dirty="0">
                <a:latin typeface="Times New Roman"/>
                <a:cs typeface="Times New Roman"/>
              </a:rPr>
              <a:t>According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normal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model,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what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proportion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products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has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maximum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attenuation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between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8.5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dB</a:t>
            </a:r>
          </a:p>
          <a:p>
            <a:pPr marL="509270">
              <a:lnSpc>
                <a:spcPct val="100000"/>
              </a:lnSpc>
              <a:spcBef>
                <a:spcPts val="1205"/>
              </a:spcBef>
            </a:pP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13.0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dB?</a:t>
            </a:r>
          </a:p>
          <a:p>
            <a:pPr marL="509270" indent="-343535" algn="just">
              <a:lnSpc>
                <a:spcPct val="100000"/>
              </a:lnSpc>
              <a:spcBef>
                <a:spcPts val="1200"/>
              </a:spcBef>
              <a:buAutoNum type="alphaLcParenR" startAt="3"/>
              <a:tabLst>
                <a:tab pos="509905" algn="l"/>
              </a:tabLst>
            </a:pPr>
            <a:r>
              <a:rPr sz="1900" dirty="0">
                <a:latin typeface="Times New Roman"/>
                <a:cs typeface="Times New Roman"/>
              </a:rPr>
              <a:t>What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proportion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products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has </a:t>
            </a:r>
            <a:r>
              <a:rPr sz="1900" spc="-5" dirty="0">
                <a:latin typeface="Times New Roman"/>
                <a:cs typeface="Times New Roman"/>
              </a:rPr>
              <a:t>maximum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attenuation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greater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than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15.1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dB?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latin typeface="Times New Roman"/>
                <a:cs typeface="Times New Roman"/>
              </a:rPr>
              <a:t>Solution:</a:t>
            </a:r>
            <a:r>
              <a:rPr sz="1900" b="1" spc="45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Let X be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maximum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attenuation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 next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product,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Then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X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normal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variable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with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μ=10.1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σ=2.7.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9175" y="73139"/>
              <a:ext cx="1869948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4876" y="158877"/>
            <a:ext cx="25110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00"/>
                </a:solidFill>
              </a:rPr>
              <a:t>EXAMPLE</a:t>
            </a:r>
            <a:r>
              <a:rPr spc="-70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4192" y="1162558"/>
            <a:ext cx="36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z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68466" y="1330452"/>
            <a:ext cx="832485" cy="15240"/>
          </a:xfrm>
          <a:custGeom>
            <a:avLst/>
            <a:gdLst/>
            <a:ahLst/>
            <a:cxnLst/>
            <a:rect l="l" t="t" r="r" b="b"/>
            <a:pathLst>
              <a:path w="832484" h="15240">
                <a:moveTo>
                  <a:pt x="832104" y="0"/>
                </a:moveTo>
                <a:lnTo>
                  <a:pt x="0" y="0"/>
                </a:lnTo>
                <a:lnTo>
                  <a:pt x="0" y="15239"/>
                </a:lnTo>
                <a:lnTo>
                  <a:pt x="832104" y="15239"/>
                </a:lnTo>
                <a:lnTo>
                  <a:pt x="832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6528" y="988821"/>
            <a:ext cx="856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10.1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1704" y="1314958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.7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1439" y="2596895"/>
            <a:ext cx="859790" cy="17145"/>
          </a:xfrm>
          <a:custGeom>
            <a:avLst/>
            <a:gdLst/>
            <a:ahLst/>
            <a:cxnLst/>
            <a:rect l="l" t="t" r="r" b="b"/>
            <a:pathLst>
              <a:path w="859789" h="17144">
                <a:moveTo>
                  <a:pt x="859536" y="0"/>
                </a:moveTo>
                <a:lnTo>
                  <a:pt x="0" y="0"/>
                </a:lnTo>
                <a:lnTo>
                  <a:pt x="0" y="16763"/>
                </a:lnTo>
                <a:lnTo>
                  <a:pt x="859536" y="16763"/>
                </a:lnTo>
                <a:lnTo>
                  <a:pt x="859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2084" y="1825879"/>
            <a:ext cx="9924415" cy="339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5"/>
              </a:spcBef>
              <a:buAutoNum type="alphaLcParenR"/>
              <a:tabLst>
                <a:tab pos="405765" algn="l"/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maximum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attenuation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8.5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13.0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lphaLcParenR"/>
            </a:pPr>
            <a:endParaRPr sz="2850">
              <a:latin typeface="Times New Roman"/>
              <a:cs typeface="Times New Roman"/>
            </a:endParaRPr>
          </a:p>
          <a:p>
            <a:pPr marL="2820670" marR="571500" indent="-2300605">
              <a:lnSpc>
                <a:spcPct val="54500"/>
              </a:lnSpc>
              <a:tabLst>
                <a:tab pos="4431665" algn="l"/>
              </a:tabLst>
            </a:pPr>
            <a:r>
              <a:rPr sz="2000" spc="5" dirty="0">
                <a:latin typeface="Times New Roman"/>
                <a:cs typeface="Times New Roman"/>
              </a:rPr>
              <a:t>=P(8.5≤X≤13.0)=P(</a:t>
            </a:r>
            <a:r>
              <a:rPr sz="2175" u="heavy" spc="7" baseline="4597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8.5−10.1</a:t>
            </a:r>
            <a:r>
              <a:rPr sz="2175" spc="390" baseline="4597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X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175" baseline="45977" dirty="0">
                <a:latin typeface="Cambria Math"/>
                <a:cs typeface="Cambria Math"/>
              </a:rPr>
              <a:t>13.0−10.1</a:t>
            </a:r>
            <a:r>
              <a:rPr sz="2000" dirty="0">
                <a:latin typeface="Times New Roman"/>
                <a:cs typeface="Times New Roman"/>
              </a:rPr>
              <a:t>)=P(-0.59≤Z≤1.07)=P(Z≤1.07)-P(Z≤-0.59)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Cambria Math"/>
                <a:cs typeface="Cambria Math"/>
              </a:rPr>
              <a:t>2.7	</a:t>
            </a:r>
            <a:r>
              <a:rPr sz="1450" spc="30" dirty="0">
                <a:latin typeface="Cambria Math"/>
                <a:cs typeface="Cambria Math"/>
              </a:rPr>
              <a:t>2.7</a:t>
            </a:r>
            <a:endParaRPr sz="1450">
              <a:latin typeface="Cambria Math"/>
              <a:cs typeface="Cambria Math"/>
            </a:endParaRPr>
          </a:p>
          <a:p>
            <a:pPr marL="52070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=0.8577-0.2776=0.5801.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309880" indent="-247015">
              <a:lnSpc>
                <a:spcPct val="100000"/>
              </a:lnSpc>
              <a:buSzPct val="90000"/>
              <a:buAutoNum type="alphaLcParenR" startAt="2"/>
              <a:tabLst>
                <a:tab pos="310515" algn="l"/>
              </a:tabLst>
            </a:pPr>
            <a:r>
              <a:rPr sz="2000" dirty="0">
                <a:latin typeface="Times New Roman"/>
                <a:cs typeface="Times New Roman"/>
              </a:rPr>
              <a:t>0.5801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proportion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attenuation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8.5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13.0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lphaLcParenR" startAt="2"/>
            </a:pPr>
            <a:endParaRPr sz="2050">
              <a:latin typeface="Times New Roman"/>
              <a:cs typeface="Times New Roman"/>
            </a:endParaRPr>
          </a:p>
          <a:p>
            <a:pPr marL="305435" indent="-242570">
              <a:lnSpc>
                <a:spcPct val="100000"/>
              </a:lnSpc>
              <a:spcBef>
                <a:spcPts val="5"/>
              </a:spcBef>
              <a:buFont typeface="Calibri"/>
              <a:buAutoNum type="alphaLcParenR" startAt="2"/>
              <a:tabLst>
                <a:tab pos="306070" algn="l"/>
              </a:tabLst>
            </a:pPr>
            <a:r>
              <a:rPr sz="2000" dirty="0">
                <a:latin typeface="Times New Roman"/>
                <a:cs typeface="Times New Roman"/>
              </a:rPr>
              <a:t>Proportion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attenuation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greater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15.1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97294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=P(X&gt;15.1)=P(Z&gt;(15.1-10.1)/(2.7))=P(Z&gt;1.85)=1-0.9678=0.0322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9175" y="73139"/>
              <a:ext cx="1869948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29200" y="158877"/>
            <a:ext cx="21967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EXAMPLE</a:t>
            </a:r>
            <a:r>
              <a:rPr spc="-70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131" y="1229105"/>
            <a:ext cx="10955655" cy="274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actual </a:t>
            </a:r>
            <a:r>
              <a:rPr sz="1800" dirty="0">
                <a:latin typeface="Times New Roman"/>
                <a:cs typeface="Times New Roman"/>
              </a:rPr>
              <a:t>amount of instant </a:t>
            </a:r>
            <a:r>
              <a:rPr sz="1800" spc="-10" dirty="0">
                <a:latin typeface="Times New Roman"/>
                <a:cs typeface="Times New Roman"/>
              </a:rPr>
              <a:t>coffee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filling machine </a:t>
            </a:r>
            <a:r>
              <a:rPr sz="1800" dirty="0">
                <a:latin typeface="Times New Roman"/>
                <a:cs typeface="Times New Roman"/>
              </a:rPr>
              <a:t>puts </a:t>
            </a:r>
            <a:r>
              <a:rPr sz="1800" spc="-5" dirty="0">
                <a:latin typeface="Times New Roman"/>
                <a:cs typeface="Times New Roman"/>
              </a:rPr>
              <a:t>into “4-ounce” jars </a:t>
            </a:r>
            <a:r>
              <a:rPr sz="1800" spc="-10" dirty="0">
                <a:latin typeface="Times New Roman"/>
                <a:cs typeface="Times New Roman"/>
              </a:rPr>
              <a:t>may be </a:t>
            </a:r>
            <a:r>
              <a:rPr sz="1800" dirty="0">
                <a:latin typeface="Times New Roman"/>
                <a:cs typeface="Times New Roman"/>
              </a:rPr>
              <a:t>looked upon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random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 having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normal distribution with σ=0.04 </a:t>
            </a:r>
            <a:r>
              <a:rPr sz="1800" dirty="0">
                <a:latin typeface="Times New Roman"/>
                <a:cs typeface="Times New Roman"/>
              </a:rPr>
              <a:t>Ounce. If </a:t>
            </a:r>
            <a:r>
              <a:rPr sz="1800" spc="-10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2% of the </a:t>
            </a:r>
            <a:r>
              <a:rPr sz="1800" spc="-5" dirty="0">
                <a:latin typeface="Times New Roman"/>
                <a:cs typeface="Times New Roman"/>
              </a:rPr>
              <a:t>jars are </a:t>
            </a:r>
            <a:r>
              <a:rPr sz="1800" dirty="0">
                <a:latin typeface="Times New Roman"/>
                <a:cs typeface="Times New Roman"/>
              </a:rPr>
              <a:t>to contain </a:t>
            </a:r>
            <a:r>
              <a:rPr sz="1800" spc="-5" dirty="0">
                <a:latin typeface="Times New Roman"/>
                <a:cs typeface="Times New Roman"/>
              </a:rPr>
              <a:t>less </a:t>
            </a:r>
            <a:r>
              <a:rPr sz="1800" dirty="0">
                <a:latin typeface="Times New Roman"/>
                <a:cs typeface="Times New Roman"/>
              </a:rPr>
              <a:t>than 4 </a:t>
            </a:r>
            <a:r>
              <a:rPr sz="1800" spc="-5" dirty="0">
                <a:latin typeface="Times New Roman"/>
                <a:cs typeface="Times New Roman"/>
              </a:rPr>
              <a:t>ounce, </a:t>
            </a:r>
            <a:r>
              <a:rPr sz="1800" dirty="0">
                <a:latin typeface="Times New Roman"/>
                <a:cs typeface="Times New Roman"/>
              </a:rPr>
              <a:t>what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should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jars?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994"/>
              </a:spcBef>
            </a:pPr>
            <a:r>
              <a:rPr sz="1800" b="1" spc="-5" dirty="0">
                <a:latin typeface="Times New Roman"/>
                <a:cs typeface="Times New Roman"/>
              </a:rPr>
              <a:t>Solution: </a:t>
            </a:r>
            <a:r>
              <a:rPr sz="1800" dirty="0">
                <a:latin typeface="Times New Roman"/>
                <a:cs typeface="Times New Roman"/>
              </a:rPr>
              <a:t>Let </a:t>
            </a:r>
            <a:r>
              <a:rPr sz="1800" spc="-5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amount in ounces of </a:t>
            </a:r>
            <a:r>
              <a:rPr sz="1800" spc="-5" dirty="0">
                <a:latin typeface="Times New Roman"/>
                <a:cs typeface="Times New Roman"/>
              </a:rPr>
              <a:t>instant </a:t>
            </a:r>
            <a:r>
              <a:rPr sz="1800" spc="-10" dirty="0">
                <a:latin typeface="Times New Roman"/>
                <a:cs typeface="Times New Roman"/>
              </a:rPr>
              <a:t>coffee </a:t>
            </a:r>
            <a:r>
              <a:rPr sz="1800" spc="-5" dirty="0">
                <a:latin typeface="Times New Roman"/>
                <a:cs typeface="Times New Roman"/>
              </a:rPr>
              <a:t>that is put into jars. </a:t>
            </a:r>
            <a:r>
              <a:rPr sz="1800" dirty="0">
                <a:latin typeface="Times New Roman"/>
                <a:cs typeface="Times New Roman"/>
              </a:rPr>
              <a:t>Then the </a:t>
            </a:r>
            <a:r>
              <a:rPr sz="1800" spc="-5" dirty="0">
                <a:latin typeface="Times New Roman"/>
                <a:cs typeface="Times New Roman"/>
              </a:rPr>
              <a:t>distribution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X is normal with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μ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0.04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P(X&lt;μ)=0.02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3433" y="4501134"/>
            <a:ext cx="332740" cy="15240"/>
          </a:xfrm>
          <a:custGeom>
            <a:avLst/>
            <a:gdLst/>
            <a:ahLst/>
            <a:cxnLst/>
            <a:rect l="l" t="t" r="r" b="b"/>
            <a:pathLst>
              <a:path w="332739" h="15239">
                <a:moveTo>
                  <a:pt x="332232" y="0"/>
                </a:moveTo>
                <a:lnTo>
                  <a:pt x="0" y="0"/>
                </a:lnTo>
                <a:lnTo>
                  <a:pt x="0" y="15239"/>
                </a:lnTo>
                <a:lnTo>
                  <a:pt x="332232" y="15239"/>
                </a:lnTo>
                <a:lnTo>
                  <a:pt x="332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5205" y="4501134"/>
            <a:ext cx="326390" cy="15240"/>
          </a:xfrm>
          <a:custGeom>
            <a:avLst/>
            <a:gdLst/>
            <a:ahLst/>
            <a:cxnLst/>
            <a:rect l="l" t="t" r="r" b="b"/>
            <a:pathLst>
              <a:path w="326389" h="15239">
                <a:moveTo>
                  <a:pt x="326136" y="0"/>
                </a:moveTo>
                <a:lnTo>
                  <a:pt x="0" y="0"/>
                </a:lnTo>
                <a:lnTo>
                  <a:pt x="0" y="15239"/>
                </a:lnTo>
                <a:lnTo>
                  <a:pt x="326136" y="15239"/>
                </a:lnTo>
                <a:lnTo>
                  <a:pt x="32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04036" y="4509261"/>
            <a:ext cx="8121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1170" algn="l"/>
              </a:tabLst>
            </a:pPr>
            <a:r>
              <a:rPr sz="1300" spc="40" dirty="0">
                <a:latin typeface="Cambria Math"/>
                <a:cs typeface="Cambria Math"/>
              </a:rPr>
              <a:t>0</a:t>
            </a:r>
            <a:r>
              <a:rPr sz="1300" spc="5" dirty="0">
                <a:latin typeface="Cambria Math"/>
                <a:cs typeface="Cambria Math"/>
              </a:rPr>
              <a:t>.</a:t>
            </a:r>
            <a:r>
              <a:rPr sz="1300" spc="40" dirty="0">
                <a:latin typeface="Cambria Math"/>
                <a:cs typeface="Cambria Math"/>
              </a:rPr>
              <a:t>04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40" dirty="0">
                <a:latin typeface="Cambria Math"/>
                <a:cs typeface="Cambria Math"/>
              </a:rPr>
              <a:t>0</a:t>
            </a:r>
            <a:r>
              <a:rPr sz="1300" spc="5" dirty="0">
                <a:latin typeface="Cambria Math"/>
                <a:cs typeface="Cambria Math"/>
              </a:rPr>
              <a:t>.</a:t>
            </a:r>
            <a:r>
              <a:rPr sz="1300" spc="40" dirty="0">
                <a:latin typeface="Cambria Math"/>
                <a:cs typeface="Cambria Math"/>
              </a:rPr>
              <a:t>04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731" y="4334002"/>
            <a:ext cx="243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P(</a:t>
            </a:r>
            <a:r>
              <a:rPr sz="1950" spc="44" baseline="44871" dirty="0">
                <a:latin typeface="Cambria Math"/>
                <a:cs typeface="Cambria Math"/>
              </a:rPr>
              <a:t>X−μ</a:t>
            </a:r>
            <a:r>
              <a:rPr sz="1800" spc="30" dirty="0">
                <a:latin typeface="Times New Roman"/>
                <a:cs typeface="Times New Roman"/>
              </a:rPr>
              <a:t>&lt;</a:t>
            </a:r>
            <a:r>
              <a:rPr sz="1950" spc="44" baseline="44871" dirty="0">
                <a:latin typeface="Cambria Math"/>
                <a:cs typeface="Cambria Math"/>
              </a:rPr>
              <a:t>4−μ</a:t>
            </a:r>
            <a:r>
              <a:rPr sz="1800" spc="30" dirty="0">
                <a:latin typeface="Cambria Math"/>
                <a:cs typeface="Cambria Math"/>
              </a:rPr>
              <a:t>)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0.02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640" y="5211317"/>
            <a:ext cx="326390" cy="15240"/>
          </a:xfrm>
          <a:custGeom>
            <a:avLst/>
            <a:gdLst/>
            <a:ahLst/>
            <a:cxnLst/>
            <a:rect l="l" t="t" r="r" b="b"/>
            <a:pathLst>
              <a:path w="326390" h="15239">
                <a:moveTo>
                  <a:pt x="326135" y="0"/>
                </a:moveTo>
                <a:lnTo>
                  <a:pt x="0" y="0"/>
                </a:lnTo>
                <a:lnTo>
                  <a:pt x="0" y="15239"/>
                </a:lnTo>
                <a:lnTo>
                  <a:pt x="326135" y="15239"/>
                </a:lnTo>
                <a:lnTo>
                  <a:pt x="326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8250" y="5211317"/>
            <a:ext cx="326390" cy="15240"/>
          </a:xfrm>
          <a:custGeom>
            <a:avLst/>
            <a:gdLst/>
            <a:ahLst/>
            <a:cxnLst/>
            <a:rect l="l" t="t" r="r" b="b"/>
            <a:pathLst>
              <a:path w="326389" h="15239">
                <a:moveTo>
                  <a:pt x="326136" y="0"/>
                </a:moveTo>
                <a:lnTo>
                  <a:pt x="0" y="0"/>
                </a:lnTo>
                <a:lnTo>
                  <a:pt x="0" y="15239"/>
                </a:lnTo>
                <a:lnTo>
                  <a:pt x="326136" y="15239"/>
                </a:lnTo>
                <a:lnTo>
                  <a:pt x="32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0031" y="5044566"/>
            <a:ext cx="4955540" cy="40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780"/>
              </a:lnSpc>
              <a:spcBef>
                <a:spcPts val="100"/>
              </a:spcBef>
            </a:pPr>
            <a:r>
              <a:rPr sz="1800" spc="15" dirty="0">
                <a:latin typeface="Cambria Math"/>
                <a:cs typeface="Cambria Math"/>
              </a:rPr>
              <a:t>P(Z</a:t>
            </a:r>
            <a:r>
              <a:rPr sz="1800" spc="15" dirty="0">
                <a:latin typeface="Times New Roman"/>
                <a:cs typeface="Times New Roman"/>
              </a:rPr>
              <a:t>&lt;</a:t>
            </a:r>
            <a:r>
              <a:rPr sz="1950" spc="22" baseline="44871" dirty="0">
                <a:latin typeface="Cambria Math"/>
                <a:cs typeface="Cambria Math"/>
              </a:rPr>
              <a:t>4−μ</a:t>
            </a:r>
            <a:r>
              <a:rPr sz="1800" spc="15" dirty="0">
                <a:latin typeface="Cambria Math"/>
                <a:cs typeface="Cambria Math"/>
              </a:rPr>
              <a:t>)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0.02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⇨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950" spc="60" baseline="44871" dirty="0">
                <a:latin typeface="Cambria Math"/>
                <a:cs typeface="Cambria Math"/>
              </a:rPr>
              <a:t>4−μ</a:t>
            </a:r>
            <a:r>
              <a:rPr sz="1950" spc="315" baseline="4487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−2.05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⇨</a:t>
            </a:r>
            <a:r>
              <a:rPr sz="1800" dirty="0">
                <a:latin typeface="Times New Roman"/>
                <a:cs typeface="Times New Roman"/>
              </a:rPr>
              <a:t>μ=4.082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ounce.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ts val="1180"/>
              </a:lnSpc>
              <a:tabLst>
                <a:tab pos="1998345" algn="l"/>
              </a:tabLst>
            </a:pPr>
            <a:r>
              <a:rPr sz="1300" spc="35" dirty="0">
                <a:latin typeface="Cambria Math"/>
                <a:cs typeface="Cambria Math"/>
              </a:rPr>
              <a:t>0.04	0.04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200" y="57911"/>
            <a:ext cx="4767263" cy="748665"/>
            <a:chOff x="3505200" y="57911"/>
            <a:chExt cx="6517005" cy="748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57911"/>
              <a:ext cx="6516624" cy="6629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63995"/>
              <a:ext cx="1810511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1107" y="83819"/>
              <a:ext cx="6414770" cy="561340"/>
            </a:xfrm>
            <a:custGeom>
              <a:avLst/>
              <a:gdLst/>
              <a:ahLst/>
              <a:cxnLst/>
              <a:rect l="l" t="t" r="r" b="b"/>
              <a:pathLst>
                <a:path w="6414770" h="561340">
                  <a:moveTo>
                    <a:pt x="6321044" y="0"/>
                  </a:moveTo>
                  <a:lnTo>
                    <a:pt x="93471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59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1" y="560831"/>
                  </a:lnTo>
                  <a:lnTo>
                    <a:pt x="6321044" y="560831"/>
                  </a:lnTo>
                  <a:lnTo>
                    <a:pt x="6357401" y="553477"/>
                  </a:lnTo>
                  <a:lnTo>
                    <a:pt x="6387115" y="533431"/>
                  </a:lnTo>
                  <a:lnTo>
                    <a:pt x="6407161" y="503717"/>
                  </a:lnTo>
                  <a:lnTo>
                    <a:pt x="6414516" y="467359"/>
                  </a:lnTo>
                  <a:lnTo>
                    <a:pt x="6414516" y="93472"/>
                  </a:lnTo>
                  <a:lnTo>
                    <a:pt x="6407161" y="57114"/>
                  </a:lnTo>
                  <a:lnTo>
                    <a:pt x="6387115" y="27400"/>
                  </a:lnTo>
                  <a:lnTo>
                    <a:pt x="6357401" y="7354"/>
                  </a:lnTo>
                  <a:lnTo>
                    <a:pt x="632104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 b="1">
                <a:solidFill>
                  <a:srgbClr val="FFFF00"/>
                </a:solidFill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6288" y="149097"/>
            <a:ext cx="28367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00"/>
                </a:solidFill>
              </a:rPr>
              <a:t>SUMMA</a:t>
            </a:r>
            <a:r>
              <a:rPr b="1" spc="-35" dirty="0">
                <a:solidFill>
                  <a:srgbClr val="FFFF00"/>
                </a:solidFill>
              </a:rPr>
              <a:t>R</a:t>
            </a:r>
            <a:r>
              <a:rPr b="1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7562" y="1057737"/>
            <a:ext cx="6769100" cy="126111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session, </a:t>
            </a:r>
            <a:r>
              <a:rPr sz="1800" dirty="0">
                <a:latin typeface="Times New Roman"/>
                <a:cs typeface="Times New Roman"/>
              </a:rPr>
              <a:t>the concepts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dirty="0">
                <a:latin typeface="Times New Roman"/>
                <a:cs typeface="Times New Roman"/>
              </a:rPr>
              <a:t> distribution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0385" y="0"/>
            <a:ext cx="8689847" cy="742188"/>
            <a:chOff x="3364991" y="0"/>
            <a:chExt cx="7762442" cy="74218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3734" y="0"/>
              <a:ext cx="5410199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7736534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5891" y="85725"/>
            <a:ext cx="72925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00"/>
                </a:solidFill>
              </a:rPr>
              <a:t>SELF-ASSESSMENT</a:t>
            </a:r>
            <a:r>
              <a:rPr b="1" spc="-70" dirty="0">
                <a:solidFill>
                  <a:srgbClr val="FFFF00"/>
                </a:solidFill>
              </a:rPr>
              <a:t> </a:t>
            </a:r>
            <a:r>
              <a:rPr b="1" spc="-10" dirty="0">
                <a:solidFill>
                  <a:srgbClr val="FFFF00"/>
                </a:solidFill>
              </a:rPr>
              <a:t>QUESTIONS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91668" y="481609"/>
            <a:ext cx="10746105" cy="1096010"/>
            <a:chOff x="391668" y="481609"/>
            <a:chExt cx="10746105" cy="10960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668" y="481609"/>
              <a:ext cx="10745724" cy="10956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800" y="681228"/>
              <a:ext cx="10171430" cy="710565"/>
            </a:xfrm>
            <a:custGeom>
              <a:avLst/>
              <a:gdLst/>
              <a:ahLst/>
              <a:cxnLst/>
              <a:rect l="l" t="t" r="r" b="b"/>
              <a:pathLst>
                <a:path w="10171430" h="710565">
                  <a:moveTo>
                    <a:pt x="9918319" y="0"/>
                  </a:moveTo>
                  <a:lnTo>
                    <a:pt x="252907" y="0"/>
                  </a:lnTo>
                  <a:lnTo>
                    <a:pt x="207447" y="4076"/>
                  </a:lnTo>
                  <a:lnTo>
                    <a:pt x="164661" y="15828"/>
                  </a:lnTo>
                  <a:lnTo>
                    <a:pt x="125261" y="34539"/>
                  </a:lnTo>
                  <a:lnTo>
                    <a:pt x="89963" y="59493"/>
                  </a:lnTo>
                  <a:lnTo>
                    <a:pt x="59481" y="89975"/>
                  </a:lnTo>
                  <a:lnTo>
                    <a:pt x="34529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7"/>
                  </a:lnTo>
                  <a:lnTo>
                    <a:pt x="0" y="457326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29" y="584914"/>
                  </a:lnTo>
                  <a:lnTo>
                    <a:pt x="59481" y="620208"/>
                  </a:lnTo>
                  <a:lnTo>
                    <a:pt x="89963" y="650690"/>
                  </a:lnTo>
                  <a:lnTo>
                    <a:pt x="125261" y="675644"/>
                  </a:lnTo>
                  <a:lnTo>
                    <a:pt x="164661" y="694355"/>
                  </a:lnTo>
                  <a:lnTo>
                    <a:pt x="207447" y="706107"/>
                  </a:lnTo>
                  <a:lnTo>
                    <a:pt x="252907" y="710184"/>
                  </a:lnTo>
                  <a:lnTo>
                    <a:pt x="9918319" y="710184"/>
                  </a:lnTo>
                  <a:lnTo>
                    <a:pt x="9963750" y="706107"/>
                  </a:lnTo>
                  <a:lnTo>
                    <a:pt x="10006518" y="694355"/>
                  </a:lnTo>
                  <a:lnTo>
                    <a:pt x="10045906" y="675644"/>
                  </a:lnTo>
                  <a:lnTo>
                    <a:pt x="10081200" y="650690"/>
                  </a:lnTo>
                  <a:lnTo>
                    <a:pt x="10111682" y="620208"/>
                  </a:lnTo>
                  <a:lnTo>
                    <a:pt x="10136636" y="584914"/>
                  </a:lnTo>
                  <a:lnTo>
                    <a:pt x="10155347" y="545526"/>
                  </a:lnTo>
                  <a:lnTo>
                    <a:pt x="10167099" y="502758"/>
                  </a:lnTo>
                  <a:lnTo>
                    <a:pt x="10171176" y="457326"/>
                  </a:lnTo>
                  <a:lnTo>
                    <a:pt x="10171176" y="252857"/>
                  </a:lnTo>
                  <a:lnTo>
                    <a:pt x="10167099" y="207425"/>
                  </a:lnTo>
                  <a:lnTo>
                    <a:pt x="10155347" y="164657"/>
                  </a:lnTo>
                  <a:lnTo>
                    <a:pt x="10136636" y="125269"/>
                  </a:lnTo>
                  <a:lnTo>
                    <a:pt x="10111682" y="89975"/>
                  </a:lnTo>
                  <a:lnTo>
                    <a:pt x="10081200" y="59493"/>
                  </a:lnTo>
                  <a:lnTo>
                    <a:pt x="10045906" y="34539"/>
                  </a:lnTo>
                  <a:lnTo>
                    <a:pt x="10006518" y="15828"/>
                  </a:lnTo>
                  <a:lnTo>
                    <a:pt x="9963750" y="4076"/>
                  </a:lnTo>
                  <a:lnTo>
                    <a:pt x="9918319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2901" y="750823"/>
            <a:ext cx="67602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800" spc="-5" dirty="0">
                <a:latin typeface="Calibri"/>
                <a:cs typeface="Calibri"/>
              </a:rPr>
              <a:t>1.	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5" dirty="0">
                <a:latin typeface="Cambria Math"/>
                <a:cs typeface="Cambria Math"/>
              </a:rPr>
              <a:t>~</a:t>
            </a:r>
            <a:r>
              <a:rPr sz="1800" spc="-5" dirty="0">
                <a:latin typeface="Calibri"/>
                <a:cs typeface="Calibri"/>
              </a:rPr>
              <a:t>N(μ,σ</a:t>
            </a:r>
            <a:r>
              <a:rPr sz="1800" spc="-7" baseline="25462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),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inflexion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normal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curve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6488" y="1446275"/>
            <a:ext cx="3004185" cy="2059305"/>
            <a:chOff x="856488" y="1446275"/>
            <a:chExt cx="3004185" cy="20593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488" y="1446275"/>
              <a:ext cx="3003804" cy="20589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3732" y="1458467"/>
              <a:ext cx="1082040" cy="18242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396" y="1472183"/>
              <a:ext cx="2901695" cy="195681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56843" y="1394841"/>
            <a:ext cx="730250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0"/>
              </a:spcBef>
              <a:buAutoNum type="alphaLcParenBoth"/>
              <a:tabLst>
                <a:tab pos="3562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±μ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35623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μ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±σ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3562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σ+μ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3562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±σ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4508" y="3381781"/>
            <a:ext cx="10746105" cy="1096010"/>
            <a:chOff x="254508" y="3381781"/>
            <a:chExt cx="10746105" cy="109601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508" y="3381781"/>
              <a:ext cx="10745724" cy="10956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8640" y="3581400"/>
              <a:ext cx="10171430" cy="710565"/>
            </a:xfrm>
            <a:custGeom>
              <a:avLst/>
              <a:gdLst/>
              <a:ahLst/>
              <a:cxnLst/>
              <a:rect l="l" t="t" r="r" b="b"/>
              <a:pathLst>
                <a:path w="10171430" h="710564">
                  <a:moveTo>
                    <a:pt x="9918318" y="0"/>
                  </a:moveTo>
                  <a:lnTo>
                    <a:pt x="252907" y="0"/>
                  </a:lnTo>
                  <a:lnTo>
                    <a:pt x="207447" y="4076"/>
                  </a:lnTo>
                  <a:lnTo>
                    <a:pt x="164661" y="15828"/>
                  </a:lnTo>
                  <a:lnTo>
                    <a:pt x="125261" y="34539"/>
                  </a:lnTo>
                  <a:lnTo>
                    <a:pt x="89963" y="59493"/>
                  </a:lnTo>
                  <a:lnTo>
                    <a:pt x="59481" y="89975"/>
                  </a:lnTo>
                  <a:lnTo>
                    <a:pt x="34529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6"/>
                  </a:lnTo>
                  <a:lnTo>
                    <a:pt x="0" y="457326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29" y="584914"/>
                  </a:lnTo>
                  <a:lnTo>
                    <a:pt x="59481" y="620208"/>
                  </a:lnTo>
                  <a:lnTo>
                    <a:pt x="89963" y="650690"/>
                  </a:lnTo>
                  <a:lnTo>
                    <a:pt x="125261" y="675644"/>
                  </a:lnTo>
                  <a:lnTo>
                    <a:pt x="164661" y="694355"/>
                  </a:lnTo>
                  <a:lnTo>
                    <a:pt x="207447" y="706107"/>
                  </a:lnTo>
                  <a:lnTo>
                    <a:pt x="252907" y="710183"/>
                  </a:lnTo>
                  <a:lnTo>
                    <a:pt x="9918318" y="710183"/>
                  </a:lnTo>
                  <a:lnTo>
                    <a:pt x="9963750" y="706107"/>
                  </a:lnTo>
                  <a:lnTo>
                    <a:pt x="10006518" y="694355"/>
                  </a:lnTo>
                  <a:lnTo>
                    <a:pt x="10045906" y="675644"/>
                  </a:lnTo>
                  <a:lnTo>
                    <a:pt x="10081200" y="650690"/>
                  </a:lnTo>
                  <a:lnTo>
                    <a:pt x="10111682" y="620208"/>
                  </a:lnTo>
                  <a:lnTo>
                    <a:pt x="10136636" y="584914"/>
                  </a:lnTo>
                  <a:lnTo>
                    <a:pt x="10155347" y="545526"/>
                  </a:lnTo>
                  <a:lnTo>
                    <a:pt x="10167099" y="502758"/>
                  </a:lnTo>
                  <a:lnTo>
                    <a:pt x="10171176" y="457326"/>
                  </a:lnTo>
                  <a:lnTo>
                    <a:pt x="10171176" y="252856"/>
                  </a:lnTo>
                  <a:lnTo>
                    <a:pt x="10167099" y="207425"/>
                  </a:lnTo>
                  <a:lnTo>
                    <a:pt x="10155347" y="164657"/>
                  </a:lnTo>
                  <a:lnTo>
                    <a:pt x="10136636" y="125269"/>
                  </a:lnTo>
                  <a:lnTo>
                    <a:pt x="10111682" y="89975"/>
                  </a:lnTo>
                  <a:lnTo>
                    <a:pt x="10081200" y="59493"/>
                  </a:lnTo>
                  <a:lnTo>
                    <a:pt x="10045906" y="34539"/>
                  </a:lnTo>
                  <a:lnTo>
                    <a:pt x="10006518" y="15828"/>
                  </a:lnTo>
                  <a:lnTo>
                    <a:pt x="9963750" y="4076"/>
                  </a:lnTo>
                  <a:lnTo>
                    <a:pt x="9918318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0836" y="3650107"/>
            <a:ext cx="9754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2.	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normal </a:t>
            </a:r>
            <a:r>
              <a:rPr sz="1800" spc="-15" dirty="0">
                <a:latin typeface="Calibri"/>
                <a:cs typeface="Calibri"/>
              </a:rPr>
              <a:t>variate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64,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X </a:t>
            </a:r>
            <a:r>
              <a:rPr sz="1800" spc="-5" dirty="0">
                <a:latin typeface="Calibri"/>
                <a:cs typeface="Calibri"/>
              </a:rPr>
              <a:t>lies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56488" y="4346447"/>
            <a:ext cx="3004185" cy="2342515"/>
            <a:chOff x="856488" y="4346447"/>
            <a:chExt cx="3004185" cy="234251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6488" y="4346447"/>
              <a:ext cx="3003804" cy="23423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7448" y="4686299"/>
              <a:ext cx="1357884" cy="18242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2396" y="4372355"/>
              <a:ext cx="2901695" cy="224028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70863" y="4622672"/>
            <a:ext cx="1005840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r>
              <a:rPr sz="18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0.4332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r>
              <a:rPr sz="18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0.1189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0.7475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(d)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0.5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6323" y="1702295"/>
            <a:ext cx="8075930" cy="5110480"/>
            <a:chOff x="4116323" y="1702295"/>
            <a:chExt cx="8075930" cy="5110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4611" y="1781581"/>
              <a:ext cx="3973067" cy="492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6323" y="1702295"/>
              <a:ext cx="4006596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60519" y="1807464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5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5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59" y="325120"/>
                  </a:lnTo>
                  <a:lnTo>
                    <a:pt x="3870959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507" y="0"/>
            <a:ext cx="4227005" cy="721360"/>
            <a:chOff x="4445508" y="0"/>
            <a:chExt cx="3114040" cy="7213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508" y="57873"/>
              <a:ext cx="3113532" cy="4938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940" y="0"/>
              <a:ext cx="3057143" cy="720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1416" y="83819"/>
              <a:ext cx="3011805" cy="391795"/>
            </a:xfrm>
            <a:custGeom>
              <a:avLst/>
              <a:gdLst/>
              <a:ahLst/>
              <a:cxnLst/>
              <a:rect l="l" t="t" r="r" b="b"/>
              <a:pathLst>
                <a:path w="3011804" h="391795">
                  <a:moveTo>
                    <a:pt x="2946145" y="0"/>
                  </a:moveTo>
                  <a:lnTo>
                    <a:pt x="65278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326389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8" y="391667"/>
                  </a:lnTo>
                  <a:lnTo>
                    <a:pt x="2946145" y="391667"/>
                  </a:lnTo>
                  <a:lnTo>
                    <a:pt x="2971561" y="386540"/>
                  </a:lnTo>
                  <a:lnTo>
                    <a:pt x="2992310" y="372554"/>
                  </a:lnTo>
                  <a:lnTo>
                    <a:pt x="3006296" y="351805"/>
                  </a:lnTo>
                  <a:lnTo>
                    <a:pt x="3011424" y="326389"/>
                  </a:lnTo>
                  <a:lnTo>
                    <a:pt x="3011424" y="65277"/>
                  </a:lnTo>
                  <a:lnTo>
                    <a:pt x="3006296" y="39862"/>
                  </a:lnTo>
                  <a:lnTo>
                    <a:pt x="2992310" y="19113"/>
                  </a:lnTo>
                  <a:lnTo>
                    <a:pt x="2971561" y="5127"/>
                  </a:lnTo>
                  <a:lnTo>
                    <a:pt x="294614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69663" y="64389"/>
            <a:ext cx="3899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bg1"/>
                </a:solidFill>
              </a:rPr>
              <a:t>AIM</a:t>
            </a:r>
            <a:r>
              <a:rPr sz="2800" spc="-45" dirty="0">
                <a:solidFill>
                  <a:schemeClr val="bg1"/>
                </a:solidFill>
              </a:rPr>
              <a:t> </a:t>
            </a:r>
            <a:r>
              <a:rPr sz="2800" spc="-5" dirty="0">
                <a:solidFill>
                  <a:schemeClr val="bg1"/>
                </a:solidFill>
              </a:rPr>
              <a:t>OF</a:t>
            </a:r>
            <a:r>
              <a:rPr sz="2800" spc="-25" dirty="0">
                <a:solidFill>
                  <a:schemeClr val="bg1"/>
                </a:solidFill>
              </a:rPr>
              <a:t> </a:t>
            </a:r>
            <a:r>
              <a:rPr sz="2800" spc="-10" dirty="0">
                <a:solidFill>
                  <a:schemeClr val="bg1"/>
                </a:solidFill>
              </a:rPr>
              <a:t>THE SESSION</a:t>
            </a: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5823" y="898657"/>
            <a:ext cx="10732008" cy="7970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4400" y="684276"/>
            <a:ext cx="10732135" cy="79756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9"/>
              </a:spcBef>
            </a:pPr>
            <a:r>
              <a:rPr sz="1600" spc="-55" dirty="0">
                <a:latin typeface="Lucida Sans Unicode"/>
                <a:cs typeface="Lucida Sans Unicode"/>
              </a:rPr>
              <a:t>To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familiarize</a:t>
            </a:r>
            <a:r>
              <a:rPr sz="1600" spc="-114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students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with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30" dirty="0">
                <a:latin typeface="Lucida Sans Unicode"/>
                <a:cs typeface="Lucida Sans Unicode"/>
              </a:rPr>
              <a:t>Normal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distribution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and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its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applications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3935" y="1787397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06879" y="2380488"/>
            <a:ext cx="8929370" cy="1737360"/>
            <a:chOff x="1706879" y="2380488"/>
            <a:chExt cx="8929370" cy="173736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2787" y="2380488"/>
              <a:ext cx="8903208" cy="16809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6879" y="2549652"/>
              <a:ext cx="6030468" cy="15681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2599" y="2438400"/>
              <a:ext cx="8791956" cy="15697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752600" y="2438400"/>
            <a:ext cx="8792210" cy="156972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45"/>
              </a:spcBef>
            </a:pPr>
            <a:r>
              <a:rPr sz="1600" spc="-45" dirty="0">
                <a:latin typeface="Lucida Sans Unicode"/>
                <a:cs typeface="Lucida Sans Unicode"/>
              </a:rPr>
              <a:t>This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S</a:t>
            </a:r>
            <a:r>
              <a:rPr sz="1600" spc="75" dirty="0">
                <a:latin typeface="Lucida Sans Unicode"/>
                <a:cs typeface="Lucida Sans Unicode"/>
              </a:rPr>
              <a:t>e</a:t>
            </a:r>
            <a:r>
              <a:rPr sz="1600" spc="10" dirty="0">
                <a:latin typeface="Lucida Sans Unicode"/>
                <a:cs typeface="Lucida Sans Unicode"/>
              </a:rPr>
              <a:t>ss</a:t>
            </a:r>
            <a:r>
              <a:rPr sz="1600" spc="-5" dirty="0">
                <a:latin typeface="Lucida Sans Unicode"/>
                <a:cs typeface="Lucida Sans Unicode"/>
              </a:rPr>
              <a:t>ion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-30" dirty="0">
                <a:latin typeface="Lucida Sans Unicode"/>
                <a:cs typeface="Lucida Sans Unicode"/>
              </a:rPr>
              <a:t>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design</a:t>
            </a:r>
            <a:r>
              <a:rPr sz="1600" spc="85" dirty="0">
                <a:latin typeface="Lucida Sans Unicode"/>
                <a:cs typeface="Lucida Sans Unicode"/>
              </a:rPr>
              <a:t>ed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50" dirty="0">
                <a:latin typeface="Lucida Sans Unicode"/>
                <a:cs typeface="Lucida Sans Unicode"/>
              </a:rPr>
              <a:t>to:</a:t>
            </a:r>
            <a:endParaRPr sz="1600">
              <a:latin typeface="Lucida Sans Unicode"/>
              <a:cs typeface="Lucida Sans Unicode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Define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Normal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Demonstrate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properties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Normal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 characteristics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Normal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Solving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Normal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123" y="706845"/>
            <a:ext cx="737235" cy="735330"/>
            <a:chOff x="100123" y="706845"/>
            <a:chExt cx="737235" cy="735330"/>
          </a:xfrm>
        </p:grpSpPr>
        <p:sp>
          <p:nvSpPr>
            <p:cNvPr id="20" name="object 20"/>
            <p:cNvSpPr/>
            <p:nvPr/>
          </p:nvSpPr>
          <p:spPr>
            <a:xfrm>
              <a:off x="100114" y="753820"/>
              <a:ext cx="689610" cy="688340"/>
            </a:xfrm>
            <a:custGeom>
              <a:avLst/>
              <a:gdLst/>
              <a:ahLst/>
              <a:cxnLst/>
              <a:rect l="l" t="t" r="r" b="b"/>
              <a:pathLst>
                <a:path w="689610" h="688340">
                  <a:moveTo>
                    <a:pt x="566483" y="343979"/>
                  </a:moveTo>
                  <a:lnTo>
                    <a:pt x="561962" y="299491"/>
                  </a:lnTo>
                  <a:lnTo>
                    <a:pt x="548436" y="256438"/>
                  </a:lnTo>
                  <a:lnTo>
                    <a:pt x="525881" y="216230"/>
                  </a:lnTo>
                  <a:lnTo>
                    <a:pt x="512343" y="229743"/>
                  </a:lnTo>
                  <a:lnTo>
                    <a:pt x="534136" y="271145"/>
                  </a:lnTo>
                  <a:lnTo>
                    <a:pt x="545592" y="314985"/>
                  </a:lnTo>
                  <a:lnTo>
                    <a:pt x="547027" y="359549"/>
                  </a:lnTo>
                  <a:lnTo>
                    <a:pt x="538772" y="403161"/>
                  </a:lnTo>
                  <a:lnTo>
                    <a:pt x="521131" y="444131"/>
                  </a:lnTo>
                  <a:lnTo>
                    <a:pt x="494436" y="480758"/>
                  </a:lnTo>
                  <a:lnTo>
                    <a:pt x="459016" y="511365"/>
                  </a:lnTo>
                  <a:lnTo>
                    <a:pt x="417537" y="533133"/>
                  </a:lnTo>
                  <a:lnTo>
                    <a:pt x="373646" y="544576"/>
                  </a:lnTo>
                  <a:lnTo>
                    <a:pt x="329006" y="546011"/>
                  </a:lnTo>
                  <a:lnTo>
                    <a:pt x="285318" y="537756"/>
                  </a:lnTo>
                  <a:lnTo>
                    <a:pt x="244297" y="520153"/>
                  </a:lnTo>
                  <a:lnTo>
                    <a:pt x="207606" y="493496"/>
                  </a:lnTo>
                  <a:lnTo>
                    <a:pt x="176949" y="458127"/>
                  </a:lnTo>
                  <a:lnTo>
                    <a:pt x="155155" y="416712"/>
                  </a:lnTo>
                  <a:lnTo>
                    <a:pt x="143700" y="372884"/>
                  </a:lnTo>
                  <a:lnTo>
                    <a:pt x="142265" y="328307"/>
                  </a:lnTo>
                  <a:lnTo>
                    <a:pt x="150520" y="284695"/>
                  </a:lnTo>
                  <a:lnTo>
                    <a:pt x="168160" y="243725"/>
                  </a:lnTo>
                  <a:lnTo>
                    <a:pt x="194856" y="207098"/>
                  </a:lnTo>
                  <a:lnTo>
                    <a:pt x="230289" y="176491"/>
                  </a:lnTo>
                  <a:lnTo>
                    <a:pt x="273939" y="153936"/>
                  </a:lnTo>
                  <a:lnTo>
                    <a:pt x="320725" y="142659"/>
                  </a:lnTo>
                  <a:lnTo>
                    <a:pt x="368566" y="142659"/>
                  </a:lnTo>
                  <a:lnTo>
                    <a:pt x="415353" y="153936"/>
                  </a:lnTo>
                  <a:lnTo>
                    <a:pt x="459016" y="176491"/>
                  </a:lnTo>
                  <a:lnTo>
                    <a:pt x="472541" y="162966"/>
                  </a:lnTo>
                  <a:lnTo>
                    <a:pt x="433400" y="140906"/>
                  </a:lnTo>
                  <a:lnTo>
                    <a:pt x="391922" y="127469"/>
                  </a:lnTo>
                  <a:lnTo>
                    <a:pt x="349338" y="122453"/>
                  </a:lnTo>
                  <a:lnTo>
                    <a:pt x="306882" y="125653"/>
                  </a:lnTo>
                  <a:lnTo>
                    <a:pt x="265811" y="136842"/>
                  </a:lnTo>
                  <a:lnTo>
                    <a:pt x="227368" y="155816"/>
                  </a:lnTo>
                  <a:lnTo>
                    <a:pt x="192786" y="182346"/>
                  </a:lnTo>
                  <a:lnTo>
                    <a:pt x="163322" y="216230"/>
                  </a:lnTo>
                  <a:lnTo>
                    <a:pt x="141224" y="255308"/>
                  </a:lnTo>
                  <a:lnTo>
                    <a:pt x="127762" y="296722"/>
                  </a:lnTo>
                  <a:lnTo>
                    <a:pt x="122745" y="339255"/>
                  </a:lnTo>
                  <a:lnTo>
                    <a:pt x="125945" y="381635"/>
                  </a:lnTo>
                  <a:lnTo>
                    <a:pt x="137160" y="422643"/>
                  </a:lnTo>
                  <a:lnTo>
                    <a:pt x="156146" y="461035"/>
                  </a:lnTo>
                  <a:lnTo>
                    <a:pt x="182727" y="495554"/>
                  </a:lnTo>
                  <a:lnTo>
                    <a:pt x="216662" y="524979"/>
                  </a:lnTo>
                  <a:lnTo>
                    <a:pt x="255790" y="547052"/>
                  </a:lnTo>
                  <a:lnTo>
                    <a:pt x="297268" y="560489"/>
                  </a:lnTo>
                  <a:lnTo>
                    <a:pt x="339864" y="565492"/>
                  </a:lnTo>
                  <a:lnTo>
                    <a:pt x="382308" y="562305"/>
                  </a:lnTo>
                  <a:lnTo>
                    <a:pt x="423379" y="551116"/>
                  </a:lnTo>
                  <a:lnTo>
                    <a:pt x="461835" y="532142"/>
                  </a:lnTo>
                  <a:lnTo>
                    <a:pt x="496404" y="505612"/>
                  </a:lnTo>
                  <a:lnTo>
                    <a:pt x="525881" y="471728"/>
                  </a:lnTo>
                  <a:lnTo>
                    <a:pt x="548436" y="431520"/>
                  </a:lnTo>
                  <a:lnTo>
                    <a:pt x="561962" y="388467"/>
                  </a:lnTo>
                  <a:lnTo>
                    <a:pt x="566483" y="343979"/>
                  </a:lnTo>
                  <a:close/>
                </a:path>
                <a:path w="689610" h="688340">
                  <a:moveTo>
                    <a:pt x="689051" y="344030"/>
                  </a:moveTo>
                  <a:lnTo>
                    <a:pt x="686066" y="298881"/>
                  </a:lnTo>
                  <a:lnTo>
                    <a:pt x="677125" y="254330"/>
                  </a:lnTo>
                  <a:lnTo>
                    <a:pt x="662241" y="211010"/>
                  </a:lnTo>
                  <a:lnTo>
                    <a:pt x="641388" y="169494"/>
                  </a:lnTo>
                  <a:lnTo>
                    <a:pt x="619264" y="169494"/>
                  </a:lnTo>
                  <a:lnTo>
                    <a:pt x="642124" y="211937"/>
                  </a:lnTo>
                  <a:lnTo>
                    <a:pt x="658139" y="256133"/>
                  </a:lnTo>
                  <a:lnTo>
                    <a:pt x="667448" y="301396"/>
                  </a:lnTo>
                  <a:lnTo>
                    <a:pt x="670217" y="347014"/>
                  </a:lnTo>
                  <a:lnTo>
                    <a:pt x="666597" y="392328"/>
                  </a:lnTo>
                  <a:lnTo>
                    <a:pt x="656742" y="436613"/>
                  </a:lnTo>
                  <a:lnTo>
                    <a:pt x="640803" y="479183"/>
                  </a:lnTo>
                  <a:lnTo>
                    <a:pt x="618934" y="519353"/>
                  </a:lnTo>
                  <a:lnTo>
                    <a:pt x="591299" y="556412"/>
                  </a:lnTo>
                  <a:lnTo>
                    <a:pt x="558050" y="589673"/>
                  </a:lnTo>
                  <a:lnTo>
                    <a:pt x="519341" y="618451"/>
                  </a:lnTo>
                  <a:lnTo>
                    <a:pt x="476846" y="641273"/>
                  </a:lnTo>
                  <a:lnTo>
                    <a:pt x="432574" y="657263"/>
                  </a:lnTo>
                  <a:lnTo>
                    <a:pt x="387248" y="666559"/>
                  </a:lnTo>
                  <a:lnTo>
                    <a:pt x="341553" y="669315"/>
                  </a:lnTo>
                  <a:lnTo>
                    <a:pt x="296176" y="665695"/>
                  </a:lnTo>
                  <a:lnTo>
                    <a:pt x="251828" y="655853"/>
                  </a:lnTo>
                  <a:lnTo>
                    <a:pt x="209181" y="639940"/>
                  </a:lnTo>
                  <a:lnTo>
                    <a:pt x="168960" y="618121"/>
                  </a:lnTo>
                  <a:lnTo>
                    <a:pt x="131838" y="590524"/>
                  </a:lnTo>
                  <a:lnTo>
                    <a:pt x="98526" y="557326"/>
                  </a:lnTo>
                  <a:lnTo>
                    <a:pt x="69710" y="518680"/>
                  </a:lnTo>
                  <a:lnTo>
                    <a:pt x="46850" y="476237"/>
                  </a:lnTo>
                  <a:lnTo>
                    <a:pt x="30848" y="432041"/>
                  </a:lnTo>
                  <a:lnTo>
                    <a:pt x="21539" y="386791"/>
                  </a:lnTo>
                  <a:lnTo>
                    <a:pt x="18770" y="341160"/>
                  </a:lnTo>
                  <a:lnTo>
                    <a:pt x="22390" y="295846"/>
                  </a:lnTo>
                  <a:lnTo>
                    <a:pt x="32245" y="251561"/>
                  </a:lnTo>
                  <a:lnTo>
                    <a:pt x="48183" y="208991"/>
                  </a:lnTo>
                  <a:lnTo>
                    <a:pt x="70040" y="168821"/>
                  </a:lnTo>
                  <a:lnTo>
                    <a:pt x="97675" y="131762"/>
                  </a:lnTo>
                  <a:lnTo>
                    <a:pt x="130924" y="98501"/>
                  </a:lnTo>
                  <a:lnTo>
                    <a:pt x="169633" y="69723"/>
                  </a:lnTo>
                  <a:lnTo>
                    <a:pt x="210921" y="47485"/>
                  </a:lnTo>
                  <a:lnTo>
                    <a:pt x="254279" y="31584"/>
                  </a:lnTo>
                  <a:lnTo>
                    <a:pt x="299034" y="22059"/>
                  </a:lnTo>
                  <a:lnTo>
                    <a:pt x="344487" y="18872"/>
                  </a:lnTo>
                  <a:lnTo>
                    <a:pt x="389940" y="22059"/>
                  </a:lnTo>
                  <a:lnTo>
                    <a:pt x="434695" y="31584"/>
                  </a:lnTo>
                  <a:lnTo>
                    <a:pt x="478066" y="47485"/>
                  </a:lnTo>
                  <a:lnTo>
                    <a:pt x="519341" y="69723"/>
                  </a:lnTo>
                  <a:lnTo>
                    <a:pt x="519341" y="47637"/>
                  </a:lnTo>
                  <a:lnTo>
                    <a:pt x="477469" y="26657"/>
                  </a:lnTo>
                  <a:lnTo>
                    <a:pt x="434187" y="11823"/>
                  </a:lnTo>
                  <a:lnTo>
                    <a:pt x="390055" y="2984"/>
                  </a:lnTo>
                  <a:lnTo>
                    <a:pt x="345655" y="0"/>
                  </a:lnTo>
                  <a:lnTo>
                    <a:pt x="301523" y="2730"/>
                  </a:lnTo>
                  <a:lnTo>
                    <a:pt x="258241" y="11023"/>
                  </a:lnTo>
                  <a:lnTo>
                    <a:pt x="216369" y="24739"/>
                  </a:lnTo>
                  <a:lnTo>
                    <a:pt x="176453" y="43726"/>
                  </a:lnTo>
                  <a:lnTo>
                    <a:pt x="139065" y="67843"/>
                  </a:lnTo>
                  <a:lnTo>
                    <a:pt x="104775" y="96939"/>
                  </a:lnTo>
                  <a:lnTo>
                    <a:pt x="74129" y="130873"/>
                  </a:lnTo>
                  <a:lnTo>
                    <a:pt x="47701" y="169494"/>
                  </a:lnTo>
                  <a:lnTo>
                    <a:pt x="26695" y="211315"/>
                  </a:lnTo>
                  <a:lnTo>
                    <a:pt x="11836" y="254520"/>
                  </a:lnTo>
                  <a:lnTo>
                    <a:pt x="2984" y="298577"/>
                  </a:lnTo>
                  <a:lnTo>
                    <a:pt x="0" y="342925"/>
                  </a:lnTo>
                  <a:lnTo>
                    <a:pt x="2730" y="386981"/>
                  </a:lnTo>
                  <a:lnTo>
                    <a:pt x="11036" y="430199"/>
                  </a:lnTo>
                  <a:lnTo>
                    <a:pt x="24777" y="472020"/>
                  </a:lnTo>
                  <a:lnTo>
                    <a:pt x="43789" y="511873"/>
                  </a:lnTo>
                  <a:lnTo>
                    <a:pt x="67932" y="549198"/>
                  </a:lnTo>
                  <a:lnTo>
                    <a:pt x="97066" y="583438"/>
                  </a:lnTo>
                  <a:lnTo>
                    <a:pt x="131051" y="614045"/>
                  </a:lnTo>
                  <a:lnTo>
                    <a:pt x="169735" y="640435"/>
                  </a:lnTo>
                  <a:lnTo>
                    <a:pt x="211620" y="661403"/>
                  </a:lnTo>
                  <a:lnTo>
                    <a:pt x="254889" y="676236"/>
                  </a:lnTo>
                  <a:lnTo>
                    <a:pt x="299021" y="685076"/>
                  </a:lnTo>
                  <a:lnTo>
                    <a:pt x="343420" y="688060"/>
                  </a:lnTo>
                  <a:lnTo>
                    <a:pt x="387553" y="685330"/>
                  </a:lnTo>
                  <a:lnTo>
                    <a:pt x="430834" y="677037"/>
                  </a:lnTo>
                  <a:lnTo>
                    <a:pt x="472719" y="663321"/>
                  </a:lnTo>
                  <a:lnTo>
                    <a:pt x="512635" y="644334"/>
                  </a:lnTo>
                  <a:lnTo>
                    <a:pt x="550011" y="620229"/>
                  </a:lnTo>
                  <a:lnTo>
                    <a:pt x="584314" y="591134"/>
                  </a:lnTo>
                  <a:lnTo>
                    <a:pt x="614959" y="557199"/>
                  </a:lnTo>
                  <a:lnTo>
                    <a:pt x="641388" y="518566"/>
                  </a:lnTo>
                  <a:lnTo>
                    <a:pt x="662241" y="477062"/>
                  </a:lnTo>
                  <a:lnTo>
                    <a:pt x="677125" y="433730"/>
                  </a:lnTo>
                  <a:lnTo>
                    <a:pt x="686066" y="389191"/>
                  </a:lnTo>
                  <a:lnTo>
                    <a:pt x="689051" y="3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5875" y="998583"/>
              <a:ext cx="198176" cy="1979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4554" y="706845"/>
              <a:ext cx="402590" cy="401320"/>
            </a:xfrm>
            <a:custGeom>
              <a:avLst/>
              <a:gdLst/>
              <a:ahLst/>
              <a:cxnLst/>
              <a:rect l="l" t="t" r="r" b="b"/>
              <a:pathLst>
                <a:path w="402590" h="401319">
                  <a:moveTo>
                    <a:pt x="312665" y="0"/>
                  </a:moveTo>
                  <a:lnTo>
                    <a:pt x="304958" y="0"/>
                  </a:lnTo>
                  <a:lnTo>
                    <a:pt x="302562" y="941"/>
                  </a:lnTo>
                  <a:lnTo>
                    <a:pt x="300795" y="2745"/>
                  </a:lnTo>
                  <a:lnTo>
                    <a:pt x="214185" y="89208"/>
                  </a:lnTo>
                  <a:lnTo>
                    <a:pt x="213196" y="91601"/>
                  </a:lnTo>
                  <a:lnTo>
                    <a:pt x="213188" y="174918"/>
                  </a:lnTo>
                  <a:lnTo>
                    <a:pt x="3849" y="383943"/>
                  </a:lnTo>
                  <a:lnTo>
                    <a:pt x="102" y="387559"/>
                  </a:lnTo>
                  <a:lnTo>
                    <a:pt x="0" y="393512"/>
                  </a:lnTo>
                  <a:lnTo>
                    <a:pt x="7235" y="400995"/>
                  </a:lnTo>
                  <a:lnTo>
                    <a:pt x="13205" y="401097"/>
                  </a:lnTo>
                  <a:lnTo>
                    <a:pt x="17180" y="397254"/>
                  </a:lnTo>
                  <a:lnTo>
                    <a:pt x="226519" y="188230"/>
                  </a:lnTo>
                  <a:lnTo>
                    <a:pt x="309962" y="188222"/>
                  </a:lnTo>
                  <a:lnTo>
                    <a:pt x="312358" y="187233"/>
                  </a:lnTo>
                  <a:lnTo>
                    <a:pt x="330208" y="169404"/>
                  </a:lnTo>
                  <a:lnTo>
                    <a:pt x="245373" y="169404"/>
                  </a:lnTo>
                  <a:lnTo>
                    <a:pt x="258704" y="156093"/>
                  </a:lnTo>
                  <a:lnTo>
                    <a:pt x="232042" y="156093"/>
                  </a:lnTo>
                  <a:lnTo>
                    <a:pt x="232042" y="97993"/>
                  </a:lnTo>
                  <a:lnTo>
                    <a:pt x="297959" y="32159"/>
                  </a:lnTo>
                  <a:lnTo>
                    <a:pt x="316883" y="32159"/>
                  </a:lnTo>
                  <a:lnTo>
                    <a:pt x="316883" y="4157"/>
                  </a:lnTo>
                  <a:lnTo>
                    <a:pt x="312665" y="0"/>
                  </a:lnTo>
                  <a:close/>
                </a:path>
                <a:path w="402590" h="401319">
                  <a:moveTo>
                    <a:pt x="396172" y="103515"/>
                  </a:moveTo>
                  <a:lnTo>
                    <a:pt x="369477" y="103515"/>
                  </a:lnTo>
                  <a:lnTo>
                    <a:pt x="303560" y="169404"/>
                  </a:lnTo>
                  <a:lnTo>
                    <a:pt x="330208" y="169404"/>
                  </a:lnTo>
                  <a:lnTo>
                    <a:pt x="396172" y="103515"/>
                  </a:lnTo>
                  <a:close/>
                </a:path>
                <a:path w="402590" h="401319">
                  <a:moveTo>
                    <a:pt x="316883" y="32159"/>
                  </a:moveTo>
                  <a:lnTo>
                    <a:pt x="297959" y="32159"/>
                  </a:lnTo>
                  <a:lnTo>
                    <a:pt x="298029" y="90204"/>
                  </a:lnTo>
                  <a:lnTo>
                    <a:pt x="232042" y="156093"/>
                  </a:lnTo>
                  <a:lnTo>
                    <a:pt x="258704" y="156093"/>
                  </a:lnTo>
                  <a:lnTo>
                    <a:pt x="311361" y="103515"/>
                  </a:lnTo>
                  <a:lnTo>
                    <a:pt x="396172" y="103515"/>
                  </a:lnTo>
                  <a:lnTo>
                    <a:pt x="398936" y="100754"/>
                  </a:lnTo>
                  <a:lnTo>
                    <a:pt x="401686" y="98064"/>
                  </a:lnTo>
                  <a:lnTo>
                    <a:pt x="402471" y="94009"/>
                  </a:lnTo>
                  <a:lnTo>
                    <a:pt x="400862" y="90204"/>
                  </a:lnTo>
                  <a:lnTo>
                    <a:pt x="399565" y="86981"/>
                  </a:lnTo>
                  <a:lnTo>
                    <a:pt x="396120" y="84690"/>
                  </a:lnTo>
                  <a:lnTo>
                    <a:pt x="316883" y="84690"/>
                  </a:lnTo>
                  <a:lnTo>
                    <a:pt x="316883" y="32159"/>
                  </a:lnTo>
                  <a:close/>
                </a:path>
                <a:path w="402590" h="401319">
                  <a:moveTo>
                    <a:pt x="396108" y="84682"/>
                  </a:moveTo>
                  <a:lnTo>
                    <a:pt x="392337" y="84690"/>
                  </a:lnTo>
                  <a:lnTo>
                    <a:pt x="396120" y="84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48611" y="2558056"/>
            <a:ext cx="637540" cy="471170"/>
            <a:chOff x="948611" y="2558056"/>
            <a:chExt cx="637540" cy="471170"/>
          </a:xfrm>
        </p:grpSpPr>
        <p:sp>
          <p:nvSpPr>
            <p:cNvPr id="24" name="object 24"/>
            <p:cNvSpPr/>
            <p:nvPr/>
          </p:nvSpPr>
          <p:spPr>
            <a:xfrm>
              <a:off x="948601" y="2558059"/>
              <a:ext cx="637540" cy="471170"/>
            </a:xfrm>
            <a:custGeom>
              <a:avLst/>
              <a:gdLst/>
              <a:ahLst/>
              <a:cxnLst/>
              <a:rect l="l" t="t" r="r" b="b"/>
              <a:pathLst>
                <a:path w="637540" h="471169">
                  <a:moveTo>
                    <a:pt x="339369" y="310603"/>
                  </a:moveTo>
                  <a:lnTo>
                    <a:pt x="179120" y="310603"/>
                  </a:lnTo>
                  <a:lnTo>
                    <a:pt x="179120" y="329425"/>
                  </a:lnTo>
                  <a:lnTo>
                    <a:pt x="339369" y="329425"/>
                  </a:lnTo>
                  <a:lnTo>
                    <a:pt x="339369" y="310603"/>
                  </a:lnTo>
                  <a:close/>
                </a:path>
                <a:path w="637540" h="471169">
                  <a:moveTo>
                    <a:pt x="339369" y="188239"/>
                  </a:moveTo>
                  <a:lnTo>
                    <a:pt x="179120" y="188239"/>
                  </a:lnTo>
                  <a:lnTo>
                    <a:pt x="179120" y="207060"/>
                  </a:lnTo>
                  <a:lnTo>
                    <a:pt x="339369" y="207060"/>
                  </a:lnTo>
                  <a:lnTo>
                    <a:pt x="339369" y="188239"/>
                  </a:lnTo>
                  <a:close/>
                </a:path>
                <a:path w="637540" h="471169">
                  <a:moveTo>
                    <a:pt x="637324" y="47040"/>
                  </a:moveTo>
                  <a:lnTo>
                    <a:pt x="358228" y="47040"/>
                  </a:lnTo>
                  <a:lnTo>
                    <a:pt x="358228" y="4165"/>
                  </a:lnTo>
                  <a:lnTo>
                    <a:pt x="354012" y="0"/>
                  </a:lnTo>
                  <a:lnTo>
                    <a:pt x="343598" y="0"/>
                  </a:lnTo>
                  <a:lnTo>
                    <a:pt x="339369" y="4165"/>
                  </a:lnTo>
                  <a:lnTo>
                    <a:pt x="339369" y="47040"/>
                  </a:lnTo>
                  <a:lnTo>
                    <a:pt x="4229" y="47040"/>
                  </a:lnTo>
                  <a:lnTo>
                    <a:pt x="0" y="51257"/>
                  </a:lnTo>
                  <a:lnTo>
                    <a:pt x="0" y="61645"/>
                  </a:lnTo>
                  <a:lnTo>
                    <a:pt x="4229" y="65862"/>
                  </a:lnTo>
                  <a:lnTo>
                    <a:pt x="47142" y="65862"/>
                  </a:lnTo>
                  <a:lnTo>
                    <a:pt x="47142" y="451789"/>
                  </a:lnTo>
                  <a:lnTo>
                    <a:pt x="4229" y="451789"/>
                  </a:lnTo>
                  <a:lnTo>
                    <a:pt x="0" y="456006"/>
                  </a:lnTo>
                  <a:lnTo>
                    <a:pt x="0" y="466394"/>
                  </a:lnTo>
                  <a:lnTo>
                    <a:pt x="4229" y="470611"/>
                  </a:lnTo>
                  <a:lnTo>
                    <a:pt x="213741" y="470611"/>
                  </a:lnTo>
                  <a:lnTo>
                    <a:pt x="232562" y="451789"/>
                  </a:lnTo>
                  <a:lnTo>
                    <a:pt x="65989" y="451789"/>
                  </a:lnTo>
                  <a:lnTo>
                    <a:pt x="65989" y="65862"/>
                  </a:lnTo>
                  <a:lnTo>
                    <a:pt x="618502" y="65862"/>
                  </a:lnTo>
                  <a:lnTo>
                    <a:pt x="637324" y="4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7305" y="2711388"/>
              <a:ext cx="122734" cy="9161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160519" y="4044639"/>
            <a:ext cx="3973195" cy="742315"/>
            <a:chOff x="4186428" y="4143743"/>
            <a:chExt cx="3973195" cy="74231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6428" y="4223029"/>
              <a:ext cx="3973068" cy="4922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3044" y="4143743"/>
              <a:ext cx="3259836" cy="7422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212336" y="4248911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6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19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6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60" y="325119"/>
                  </a:lnTo>
                  <a:lnTo>
                    <a:pt x="3870960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13936" y="4230116"/>
            <a:ext cx="324332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53092" y="4713744"/>
            <a:ext cx="9583420" cy="1484630"/>
            <a:chOff x="1053092" y="4713744"/>
            <a:chExt cx="9583420" cy="1484630"/>
          </a:xfrm>
        </p:grpSpPr>
        <p:sp>
          <p:nvSpPr>
            <p:cNvPr id="32" name="object 32"/>
            <p:cNvSpPr/>
            <p:nvPr/>
          </p:nvSpPr>
          <p:spPr>
            <a:xfrm>
              <a:off x="1053084" y="4824971"/>
              <a:ext cx="641350" cy="760095"/>
            </a:xfrm>
            <a:custGeom>
              <a:avLst/>
              <a:gdLst/>
              <a:ahLst/>
              <a:cxnLst/>
              <a:rect l="l" t="t" r="r" b="b"/>
              <a:pathLst>
                <a:path w="641350" h="760095">
                  <a:moveTo>
                    <a:pt x="301663" y="442366"/>
                  </a:moveTo>
                  <a:lnTo>
                    <a:pt x="241325" y="442366"/>
                  </a:lnTo>
                  <a:lnTo>
                    <a:pt x="244182" y="453529"/>
                  </a:lnTo>
                  <a:lnTo>
                    <a:pt x="250761" y="462495"/>
                  </a:lnTo>
                  <a:lnTo>
                    <a:pt x="260159" y="468452"/>
                  </a:lnTo>
                  <a:lnTo>
                    <a:pt x="271500" y="470611"/>
                  </a:lnTo>
                  <a:lnTo>
                    <a:pt x="282841" y="468452"/>
                  </a:lnTo>
                  <a:lnTo>
                    <a:pt x="292239" y="462495"/>
                  </a:lnTo>
                  <a:lnTo>
                    <a:pt x="298805" y="453529"/>
                  </a:lnTo>
                  <a:lnTo>
                    <a:pt x="301663" y="442366"/>
                  </a:lnTo>
                  <a:close/>
                </a:path>
                <a:path w="641350" h="760095">
                  <a:moveTo>
                    <a:pt x="640930" y="435902"/>
                  </a:moveTo>
                  <a:lnTo>
                    <a:pt x="631596" y="411302"/>
                  </a:lnTo>
                  <a:lnTo>
                    <a:pt x="622058" y="394741"/>
                  </a:lnTo>
                  <a:lnTo>
                    <a:pt x="622058" y="441769"/>
                  </a:lnTo>
                  <a:lnTo>
                    <a:pt x="620293" y="448957"/>
                  </a:lnTo>
                  <a:lnTo>
                    <a:pt x="617461" y="454609"/>
                  </a:lnTo>
                  <a:lnTo>
                    <a:pt x="612749" y="457428"/>
                  </a:lnTo>
                  <a:lnTo>
                    <a:pt x="607085" y="459308"/>
                  </a:lnTo>
                  <a:lnTo>
                    <a:pt x="547700" y="459308"/>
                  </a:lnTo>
                  <a:lnTo>
                    <a:pt x="547700" y="536498"/>
                  </a:lnTo>
                  <a:lnTo>
                    <a:pt x="540423" y="572350"/>
                  </a:lnTo>
                  <a:lnTo>
                    <a:pt x="520598" y="601675"/>
                  </a:lnTo>
                  <a:lnTo>
                    <a:pt x="491236" y="621474"/>
                  </a:lnTo>
                  <a:lnTo>
                    <a:pt x="455320" y="628738"/>
                  </a:lnTo>
                  <a:lnTo>
                    <a:pt x="390271" y="628738"/>
                  </a:lnTo>
                  <a:lnTo>
                    <a:pt x="390271" y="741692"/>
                  </a:lnTo>
                  <a:lnTo>
                    <a:pt x="130098" y="741692"/>
                  </a:lnTo>
                  <a:lnTo>
                    <a:pt x="130098" y="512025"/>
                  </a:lnTo>
                  <a:lnTo>
                    <a:pt x="122555" y="506374"/>
                  </a:lnTo>
                  <a:lnTo>
                    <a:pt x="86423" y="472681"/>
                  </a:lnTo>
                  <a:lnTo>
                    <a:pt x="57543" y="433400"/>
                  </a:lnTo>
                  <a:lnTo>
                    <a:pt x="36347" y="389674"/>
                  </a:lnTo>
                  <a:lnTo>
                    <a:pt x="23304" y="342696"/>
                  </a:lnTo>
                  <a:lnTo>
                    <a:pt x="18859" y="293649"/>
                  </a:lnTo>
                  <a:lnTo>
                    <a:pt x="18859" y="274828"/>
                  </a:lnTo>
                  <a:lnTo>
                    <a:pt x="24460" y="228358"/>
                  </a:lnTo>
                  <a:lnTo>
                    <a:pt x="37668" y="184823"/>
                  </a:lnTo>
                  <a:lnTo>
                    <a:pt x="57746" y="144868"/>
                  </a:lnTo>
                  <a:lnTo>
                    <a:pt x="83997" y="109194"/>
                  </a:lnTo>
                  <a:lnTo>
                    <a:pt x="115709" y="78473"/>
                  </a:lnTo>
                  <a:lnTo>
                    <a:pt x="152158" y="53403"/>
                  </a:lnTo>
                  <a:lnTo>
                    <a:pt x="192633" y="34645"/>
                  </a:lnTo>
                  <a:lnTo>
                    <a:pt x="236423" y="22898"/>
                  </a:lnTo>
                  <a:lnTo>
                    <a:pt x="282803" y="18821"/>
                  </a:lnTo>
                  <a:lnTo>
                    <a:pt x="292239" y="18821"/>
                  </a:lnTo>
                  <a:lnTo>
                    <a:pt x="339636" y="24904"/>
                  </a:lnTo>
                  <a:lnTo>
                    <a:pt x="383933" y="38849"/>
                  </a:lnTo>
                  <a:lnTo>
                    <a:pt x="424421" y="59918"/>
                  </a:lnTo>
                  <a:lnTo>
                    <a:pt x="460362" y="87325"/>
                  </a:lnTo>
                  <a:lnTo>
                    <a:pt x="491058" y="120319"/>
                  </a:lnTo>
                  <a:lnTo>
                    <a:pt x="515759" y="158115"/>
                  </a:lnTo>
                  <a:lnTo>
                    <a:pt x="533755" y="199961"/>
                  </a:lnTo>
                  <a:lnTo>
                    <a:pt x="544334" y="245071"/>
                  </a:lnTo>
                  <a:lnTo>
                    <a:pt x="546760" y="292709"/>
                  </a:lnTo>
                  <a:lnTo>
                    <a:pt x="546760" y="303060"/>
                  </a:lnTo>
                  <a:lnTo>
                    <a:pt x="549592" y="307771"/>
                  </a:lnTo>
                  <a:lnTo>
                    <a:pt x="614629" y="420725"/>
                  </a:lnTo>
                  <a:lnTo>
                    <a:pt x="619226" y="427380"/>
                  </a:lnTo>
                  <a:lnTo>
                    <a:pt x="621703" y="434492"/>
                  </a:lnTo>
                  <a:lnTo>
                    <a:pt x="622058" y="441769"/>
                  </a:lnTo>
                  <a:lnTo>
                    <a:pt x="622058" y="394741"/>
                  </a:lnTo>
                  <a:lnTo>
                    <a:pt x="566559" y="298361"/>
                  </a:lnTo>
                  <a:lnTo>
                    <a:pt x="566508" y="292709"/>
                  </a:lnTo>
                  <a:lnTo>
                    <a:pt x="564502" y="247637"/>
                  </a:lnTo>
                  <a:lnTo>
                    <a:pt x="555320" y="203746"/>
                  </a:lnTo>
                  <a:lnTo>
                    <a:pt x="539572" y="162560"/>
                  </a:lnTo>
                  <a:lnTo>
                    <a:pt x="517842" y="124675"/>
                  </a:lnTo>
                  <a:lnTo>
                    <a:pt x="490664" y="90703"/>
                  </a:lnTo>
                  <a:lnTo>
                    <a:pt x="458635" y="61214"/>
                  </a:lnTo>
                  <a:lnTo>
                    <a:pt x="422300" y="36804"/>
                  </a:lnTo>
                  <a:lnTo>
                    <a:pt x="383857" y="18821"/>
                  </a:lnTo>
                  <a:lnTo>
                    <a:pt x="339013" y="5600"/>
                  </a:lnTo>
                  <a:lnTo>
                    <a:pt x="293179" y="0"/>
                  </a:lnTo>
                  <a:lnTo>
                    <a:pt x="282803" y="0"/>
                  </a:lnTo>
                  <a:lnTo>
                    <a:pt x="233070" y="4343"/>
                  </a:lnTo>
                  <a:lnTo>
                    <a:pt x="186182" y="16878"/>
                  </a:lnTo>
                  <a:lnTo>
                    <a:pt x="142875" y="36880"/>
                  </a:lnTo>
                  <a:lnTo>
                    <a:pt x="103886" y="63614"/>
                  </a:lnTo>
                  <a:lnTo>
                    <a:pt x="69989" y="96367"/>
                  </a:lnTo>
                  <a:lnTo>
                    <a:pt x="41897" y="134404"/>
                  </a:lnTo>
                  <a:lnTo>
                    <a:pt x="20370" y="176999"/>
                  </a:lnTo>
                  <a:lnTo>
                    <a:pt x="6159" y="223418"/>
                  </a:lnTo>
                  <a:lnTo>
                    <a:pt x="0" y="272948"/>
                  </a:lnTo>
                  <a:lnTo>
                    <a:pt x="0" y="293649"/>
                  </a:lnTo>
                  <a:lnTo>
                    <a:pt x="4787" y="346430"/>
                  </a:lnTo>
                  <a:lnTo>
                    <a:pt x="18796" y="396735"/>
                  </a:lnTo>
                  <a:lnTo>
                    <a:pt x="41541" y="443420"/>
                  </a:lnTo>
                  <a:lnTo>
                    <a:pt x="72517" y="485368"/>
                  </a:lnTo>
                  <a:lnTo>
                    <a:pt x="111239" y="521436"/>
                  </a:lnTo>
                  <a:lnTo>
                    <a:pt x="111239" y="759574"/>
                  </a:lnTo>
                  <a:lnTo>
                    <a:pt x="409130" y="759574"/>
                  </a:lnTo>
                  <a:lnTo>
                    <a:pt x="409130" y="741692"/>
                  </a:lnTo>
                  <a:lnTo>
                    <a:pt x="409130" y="646620"/>
                  </a:lnTo>
                  <a:lnTo>
                    <a:pt x="455320" y="646620"/>
                  </a:lnTo>
                  <a:lnTo>
                    <a:pt x="498551" y="637870"/>
                  </a:lnTo>
                  <a:lnTo>
                    <a:pt x="533920" y="614032"/>
                  </a:lnTo>
                  <a:lnTo>
                    <a:pt x="557796" y="578726"/>
                  </a:lnTo>
                  <a:lnTo>
                    <a:pt x="566559" y="535559"/>
                  </a:lnTo>
                  <a:lnTo>
                    <a:pt x="566559" y="477202"/>
                  </a:lnTo>
                  <a:lnTo>
                    <a:pt x="608037" y="477202"/>
                  </a:lnTo>
                  <a:lnTo>
                    <a:pt x="625246" y="470611"/>
                  </a:lnTo>
                  <a:lnTo>
                    <a:pt x="637501" y="456260"/>
                  </a:lnTo>
                  <a:lnTo>
                    <a:pt x="640930" y="435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3922" y="4951069"/>
              <a:ext cx="241327" cy="2494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70852" y="5224978"/>
              <a:ext cx="109855" cy="19050"/>
            </a:xfrm>
            <a:custGeom>
              <a:avLst/>
              <a:gdLst/>
              <a:ahLst/>
              <a:cxnLst/>
              <a:rect l="l" t="t" r="r" b="b"/>
              <a:pathLst>
                <a:path w="109855" h="19050">
                  <a:moveTo>
                    <a:pt x="104638" y="0"/>
                  </a:moveTo>
                  <a:lnTo>
                    <a:pt x="99924" y="0"/>
                  </a:lnTo>
                  <a:lnTo>
                    <a:pt x="3770" y="0"/>
                  </a:lnTo>
                  <a:lnTo>
                    <a:pt x="0" y="3765"/>
                  </a:lnTo>
                  <a:lnTo>
                    <a:pt x="0" y="15060"/>
                  </a:lnTo>
                  <a:lnTo>
                    <a:pt x="3770" y="18825"/>
                  </a:lnTo>
                  <a:lnTo>
                    <a:pt x="105580" y="18825"/>
                  </a:lnTo>
                  <a:lnTo>
                    <a:pt x="109351" y="15060"/>
                  </a:lnTo>
                  <a:lnTo>
                    <a:pt x="109351" y="3765"/>
                  </a:lnTo>
                  <a:lnTo>
                    <a:pt x="104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2787" y="4713744"/>
              <a:ext cx="8903208" cy="14356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6879" y="4870716"/>
              <a:ext cx="6562344" cy="13274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52599" y="4771644"/>
              <a:ext cx="8791956" cy="132435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752600" y="4771644"/>
            <a:ext cx="8792210" cy="132461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session,</a:t>
            </a:r>
            <a:r>
              <a:rPr sz="1600" spc="-10" dirty="0">
                <a:latin typeface="Arial MT"/>
                <a:cs typeface="Arial MT"/>
              </a:rPr>
              <a:t> you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able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to:</a:t>
            </a:r>
            <a:endParaRPr sz="1600" dirty="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Define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Normal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</a:t>
            </a:r>
            <a:endParaRPr sz="1600" dirty="0">
              <a:latin typeface="Arial MT"/>
              <a:cs typeface="Arial MT"/>
            </a:endParaRPr>
          </a:p>
          <a:p>
            <a:pPr marL="434340" indent="-343535">
              <a:lnSpc>
                <a:spcPts val="1885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properties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Characteristics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Normal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</a:t>
            </a:r>
            <a:endParaRPr sz="1600" dirty="0">
              <a:latin typeface="Arial MT"/>
              <a:cs typeface="Arial MT"/>
            </a:endParaRPr>
          </a:p>
          <a:p>
            <a:pPr marL="434340" indent="-343535">
              <a:lnSpc>
                <a:spcPts val="1885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Summarize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concept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0"/>
            <a:ext cx="5512435" cy="1309786"/>
            <a:chOff x="3364991" y="0"/>
            <a:chExt cx="5512435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7511" y="0"/>
              <a:ext cx="3285743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7617" y="278786"/>
            <a:ext cx="500637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C000"/>
                </a:solidFill>
              </a:rPr>
              <a:t>TERMINAL</a:t>
            </a:r>
            <a:r>
              <a:rPr spc="-6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QUESTIONS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069" y="1515288"/>
            <a:ext cx="466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1. </a:t>
            </a:r>
            <a:r>
              <a:rPr sz="1800" spc="-10" dirty="0">
                <a:latin typeface="Calibri"/>
                <a:cs typeface="Calibri"/>
              </a:rPr>
              <a:t>Describe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importance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Normal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69" y="2201316"/>
            <a:ext cx="406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 </a:t>
            </a: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Normal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633" y="2887344"/>
            <a:ext cx="7434580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3.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 a</a:t>
            </a:r>
            <a:r>
              <a:rPr sz="1800" spc="-5" dirty="0">
                <a:latin typeface="Times New Roman"/>
                <a:cs typeface="Times New Roman"/>
              </a:rPr>
              <a:t> Standard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area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curve which lies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2570" indent="-230504">
              <a:lnSpc>
                <a:spcPct val="100000"/>
              </a:lnSpc>
              <a:buAutoNum type="alphaLcParenR"/>
              <a:tabLst>
                <a:tab pos="243204" algn="l"/>
              </a:tabLst>
            </a:pP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left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z=1.43;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lphaLcParenR"/>
            </a:pPr>
            <a:endParaRPr sz="1800" dirty="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59715" algn="l"/>
              </a:tabLst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right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z=-0.89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lphaLcParenR"/>
            </a:pPr>
            <a:endParaRPr sz="1800" dirty="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buAutoNum type="alphaLcParenR"/>
              <a:tabLst>
                <a:tab pos="247650" algn="l"/>
              </a:tabLst>
            </a:pP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z=-2.16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z=-0.65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lphaLcParenR"/>
            </a:pPr>
            <a:endParaRPr sz="1800" dirty="0">
              <a:latin typeface="Times New Roman"/>
              <a:cs typeface="Times New Roman"/>
            </a:endParaRPr>
          </a:p>
          <a:p>
            <a:pPr marL="259715" indent="-24765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60350" algn="l"/>
              </a:tabLst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left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z=-1.39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lphaLcParenR"/>
            </a:pPr>
            <a:endParaRPr sz="1800" dirty="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47650" algn="l"/>
              </a:tabLst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right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z=1.96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16711" y="1611122"/>
            <a:ext cx="696595" cy="212090"/>
          </a:xfrm>
          <a:custGeom>
            <a:avLst/>
            <a:gdLst/>
            <a:ahLst/>
            <a:cxnLst/>
            <a:rect l="l" t="t" r="r" b="b"/>
            <a:pathLst>
              <a:path w="696594" h="212089">
                <a:moveTo>
                  <a:pt x="628802" y="0"/>
                </a:moveTo>
                <a:lnTo>
                  <a:pt x="625754" y="8636"/>
                </a:lnTo>
                <a:lnTo>
                  <a:pt x="638021" y="13946"/>
                </a:lnTo>
                <a:lnTo>
                  <a:pt x="648550" y="21304"/>
                </a:lnTo>
                <a:lnTo>
                  <a:pt x="669970" y="55429"/>
                </a:lnTo>
                <a:lnTo>
                  <a:pt x="676935" y="104775"/>
                </a:lnTo>
                <a:lnTo>
                  <a:pt x="676151" y="123444"/>
                </a:lnTo>
                <a:lnTo>
                  <a:pt x="664489" y="169163"/>
                </a:lnTo>
                <a:lnTo>
                  <a:pt x="638182" y="197792"/>
                </a:lnTo>
                <a:lnTo>
                  <a:pt x="626135" y="203200"/>
                </a:lnTo>
                <a:lnTo>
                  <a:pt x="628802" y="211708"/>
                </a:lnTo>
                <a:lnTo>
                  <a:pt x="669200" y="187705"/>
                </a:lnTo>
                <a:lnTo>
                  <a:pt x="691921" y="143335"/>
                </a:lnTo>
                <a:lnTo>
                  <a:pt x="696239" y="105917"/>
                </a:lnTo>
                <a:lnTo>
                  <a:pt x="695163" y="86483"/>
                </a:lnTo>
                <a:lnTo>
                  <a:pt x="678840" y="37083"/>
                </a:lnTo>
                <a:lnTo>
                  <a:pt x="644139" y="5526"/>
                </a:lnTo>
                <a:lnTo>
                  <a:pt x="628802" y="0"/>
                </a:lnTo>
                <a:close/>
              </a:path>
              <a:path w="696594" h="212089">
                <a:moveTo>
                  <a:pt x="67525" y="0"/>
                </a:moveTo>
                <a:lnTo>
                  <a:pt x="27142" y="24056"/>
                </a:lnTo>
                <a:lnTo>
                  <a:pt x="4364" y="68548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0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8903" y="2149094"/>
            <a:ext cx="696595" cy="212090"/>
          </a:xfrm>
          <a:custGeom>
            <a:avLst/>
            <a:gdLst/>
            <a:ahLst/>
            <a:cxnLst/>
            <a:rect l="l" t="t" r="r" b="b"/>
            <a:pathLst>
              <a:path w="696594" h="212089">
                <a:moveTo>
                  <a:pt x="628802" y="0"/>
                </a:moveTo>
                <a:lnTo>
                  <a:pt x="625754" y="8635"/>
                </a:lnTo>
                <a:lnTo>
                  <a:pt x="638021" y="13946"/>
                </a:lnTo>
                <a:lnTo>
                  <a:pt x="648550" y="21304"/>
                </a:lnTo>
                <a:lnTo>
                  <a:pt x="669970" y="55429"/>
                </a:lnTo>
                <a:lnTo>
                  <a:pt x="676935" y="104775"/>
                </a:lnTo>
                <a:lnTo>
                  <a:pt x="676151" y="123444"/>
                </a:lnTo>
                <a:lnTo>
                  <a:pt x="664489" y="169163"/>
                </a:lnTo>
                <a:lnTo>
                  <a:pt x="638182" y="197792"/>
                </a:lnTo>
                <a:lnTo>
                  <a:pt x="626135" y="203200"/>
                </a:lnTo>
                <a:lnTo>
                  <a:pt x="628802" y="211708"/>
                </a:lnTo>
                <a:lnTo>
                  <a:pt x="669200" y="187705"/>
                </a:lnTo>
                <a:lnTo>
                  <a:pt x="691921" y="143335"/>
                </a:lnTo>
                <a:lnTo>
                  <a:pt x="696239" y="105917"/>
                </a:lnTo>
                <a:lnTo>
                  <a:pt x="695163" y="86483"/>
                </a:lnTo>
                <a:lnTo>
                  <a:pt x="678840" y="37083"/>
                </a:lnTo>
                <a:lnTo>
                  <a:pt x="644139" y="5526"/>
                </a:lnTo>
                <a:lnTo>
                  <a:pt x="628802" y="0"/>
                </a:lnTo>
                <a:close/>
              </a:path>
              <a:path w="696594" h="212089">
                <a:moveTo>
                  <a:pt x="67525" y="0"/>
                </a:moveTo>
                <a:lnTo>
                  <a:pt x="27142" y="24056"/>
                </a:lnTo>
                <a:lnTo>
                  <a:pt x="4364" y="68548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0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6933" y="1392970"/>
            <a:ext cx="1173256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 a</a:t>
            </a:r>
            <a:r>
              <a:rPr sz="1800" spc="-5" dirty="0">
                <a:latin typeface="Times New Roman"/>
                <a:cs typeface="Times New Roman"/>
              </a:rPr>
              <a:t> standard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35380" algn="l"/>
              </a:tabLst>
            </a:pPr>
            <a:r>
              <a:rPr sz="1800" spc="-5" dirty="0">
                <a:latin typeface="Times New Roman"/>
                <a:cs typeface="Times New Roman"/>
              </a:rPr>
              <a:t>a)</a:t>
            </a:r>
            <a:r>
              <a:rPr sz="1800" spc="-5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𝑧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	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0.0427;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149350" algn="l"/>
              </a:tabLst>
            </a:pPr>
            <a:r>
              <a:rPr sz="1800" dirty="0">
                <a:latin typeface="Times New Roman"/>
                <a:cs typeface="Times New Roman"/>
              </a:rPr>
              <a:t>b)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𝑧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&gt;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	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0.2946;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c)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P(-0.93&lt;Z&lt;k)=0.7235.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435" y="3581780"/>
            <a:ext cx="11389360" cy="215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5.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2000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electric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bulbs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found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life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particular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normally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distributed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average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life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2040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hours 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S.D.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60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hours.</a:t>
            </a:r>
            <a:r>
              <a:rPr sz="1800" dirty="0">
                <a:latin typeface="Times New Roman"/>
                <a:cs typeface="Times New Roman"/>
              </a:rPr>
              <a:t> Estimate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bulbs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burn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2667635" algn="l"/>
              </a:tabLst>
            </a:pPr>
            <a:r>
              <a:rPr sz="1800" dirty="0">
                <a:latin typeface="Times New Roman"/>
                <a:cs typeface="Times New Roman"/>
              </a:rPr>
              <a:t>(a)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5" dirty="0">
                <a:latin typeface="Times New Roman"/>
                <a:cs typeface="Times New Roman"/>
              </a:rPr>
              <a:t> 2150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hours	(b)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1950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hours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buAutoNum type="alphaLcParenBoth" startAt="3"/>
              <a:tabLst>
                <a:tab pos="323850" algn="l"/>
              </a:tabLst>
            </a:pP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1920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hours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2160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hours.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lphaLcParenBoth" startAt="3"/>
            </a:pPr>
            <a:endParaRPr sz="18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AutoNum type="alphaLcParenBoth" startAt="3"/>
              <a:tabLst>
                <a:tab pos="335915" algn="l"/>
              </a:tabLst>
            </a:pPr>
            <a:r>
              <a:rPr sz="1800" dirty="0">
                <a:latin typeface="Times New Roman"/>
                <a:cs typeface="Times New Roman"/>
              </a:rPr>
              <a:t>exactly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1960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hours.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15" name="object 2">
            <a:extLst>
              <a:ext uri="{FF2B5EF4-FFF2-40B4-BE49-F238E27FC236}">
                <a16:creationId xmlns:a16="http://schemas.microsoft.com/office/drawing/2014/main" xmlns="" id="{8611F650-F219-78CB-F96B-622C4FD5558F}"/>
              </a:ext>
            </a:extLst>
          </p:cNvPr>
          <p:cNvGrpSpPr/>
          <p:nvPr/>
        </p:nvGrpSpPr>
        <p:grpSpPr>
          <a:xfrm>
            <a:off x="3364991" y="0"/>
            <a:ext cx="5512435" cy="1309786"/>
            <a:chOff x="3364991" y="0"/>
            <a:chExt cx="5512435" cy="742315"/>
          </a:xfrm>
        </p:grpSpPr>
        <p:pic>
          <p:nvPicPr>
            <p:cNvPr id="16" name="object 3">
              <a:extLst>
                <a:ext uri="{FF2B5EF4-FFF2-40B4-BE49-F238E27FC236}">
                  <a16:creationId xmlns:a16="http://schemas.microsoft.com/office/drawing/2014/main" xmlns="" id="{44034877-EF9B-DF9F-C139-A2B7DFC9E0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17" name="object 4">
              <a:extLst>
                <a:ext uri="{FF2B5EF4-FFF2-40B4-BE49-F238E27FC236}">
                  <a16:creationId xmlns:a16="http://schemas.microsoft.com/office/drawing/2014/main" xmlns="" id="{AA1E9A70-00B2-19EB-7C24-00086FE9031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7511" y="0"/>
              <a:ext cx="3285743" cy="742188"/>
            </a:xfrm>
            <a:prstGeom prst="rect">
              <a:avLst/>
            </a:prstGeom>
          </p:spPr>
        </p:pic>
        <p:sp>
          <p:nvSpPr>
            <p:cNvPr id="18" name="object 5">
              <a:extLst>
                <a:ext uri="{FF2B5EF4-FFF2-40B4-BE49-F238E27FC236}">
                  <a16:creationId xmlns:a16="http://schemas.microsoft.com/office/drawing/2014/main" xmlns="" id="{63FE0676-FF99-3A59-0346-DDC243541BC7}"/>
                </a:ext>
              </a:extLst>
            </p:cNvPr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6">
            <a:extLst>
              <a:ext uri="{FF2B5EF4-FFF2-40B4-BE49-F238E27FC236}">
                <a16:creationId xmlns:a16="http://schemas.microsoft.com/office/drawing/2014/main" xmlns="" id="{D3E4022B-2502-08AB-D93C-6874544481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7617" y="278786"/>
            <a:ext cx="500637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C000"/>
                </a:solidFill>
              </a:rPr>
              <a:t>TERMINAL</a:t>
            </a:r>
            <a:r>
              <a:rPr spc="-6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75998" y="1801023"/>
            <a:ext cx="11354435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6. 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industrial</a:t>
            </a:r>
            <a:r>
              <a:rPr sz="1800" spc="-5" dirty="0">
                <a:latin typeface="Times New Roman"/>
                <a:cs typeface="Times New Roman"/>
              </a:rPr>
              <a:t> process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diameter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ball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bearing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important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buyer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</a:t>
            </a:r>
            <a:r>
              <a:rPr sz="1800" dirty="0">
                <a:latin typeface="Times New Roman"/>
                <a:cs typeface="Times New Roman"/>
              </a:rPr>
              <a:t> specifications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diameter to be 3.0</a:t>
            </a:r>
            <a:r>
              <a:rPr sz="1800" dirty="0">
                <a:latin typeface="Cambria Math"/>
                <a:cs typeface="Cambria Math"/>
              </a:rPr>
              <a:t>±</a:t>
            </a:r>
            <a:r>
              <a:rPr sz="1800" dirty="0">
                <a:latin typeface="Times New Roman"/>
                <a:cs typeface="Times New Roman"/>
              </a:rPr>
              <a:t>0.01 cm. The implication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that no part falling outside these specifications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accepted.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 known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 the diameter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ball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bearing has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dirty="0">
                <a:latin typeface="Times New Roman"/>
                <a:cs typeface="Times New Roman"/>
              </a:rPr>
              <a:t> distribution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 mean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μ=3.0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standard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σ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=0.005.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 the average,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what % of </a:t>
            </a:r>
            <a:r>
              <a:rPr sz="1800" spc="-5" dirty="0">
                <a:latin typeface="Times New Roman"/>
                <a:cs typeface="Times New Roman"/>
              </a:rPr>
              <a:t>manufactured </a:t>
            </a:r>
            <a:r>
              <a:rPr sz="1800" dirty="0">
                <a:latin typeface="Times New Roman"/>
                <a:cs typeface="Times New Roman"/>
              </a:rPr>
              <a:t>ball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bearings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dirty="0">
                <a:latin typeface="Times New Roman"/>
                <a:cs typeface="Times New Roman"/>
              </a:rPr>
              <a:t> be scraped?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xmlns="" id="{D8BC9A83-FD9D-78D6-32A9-01CC0967DB8A}"/>
              </a:ext>
            </a:extLst>
          </p:cNvPr>
          <p:cNvGrpSpPr/>
          <p:nvPr/>
        </p:nvGrpSpPr>
        <p:grpSpPr>
          <a:xfrm>
            <a:off x="3364991" y="0"/>
            <a:ext cx="5512435" cy="1309786"/>
            <a:chOff x="3364991" y="0"/>
            <a:chExt cx="5512435" cy="742315"/>
          </a:xfrm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xmlns="" id="{B0FB3753-A3BF-D88C-CEB8-C0220776850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14" name="object 4">
              <a:extLst>
                <a:ext uri="{FF2B5EF4-FFF2-40B4-BE49-F238E27FC236}">
                  <a16:creationId xmlns:a16="http://schemas.microsoft.com/office/drawing/2014/main" xmlns="" id="{30CDF5FB-5CC0-D513-A4E5-F739996ED04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7511" y="0"/>
              <a:ext cx="3285743" cy="742188"/>
            </a:xfrm>
            <a:prstGeom prst="rect">
              <a:avLst/>
            </a:prstGeom>
          </p:spPr>
        </p:pic>
        <p:sp>
          <p:nvSpPr>
            <p:cNvPr id="15" name="object 5">
              <a:extLst>
                <a:ext uri="{FF2B5EF4-FFF2-40B4-BE49-F238E27FC236}">
                  <a16:creationId xmlns:a16="http://schemas.microsoft.com/office/drawing/2014/main" xmlns="" id="{923733F2-1FD7-97F8-A1EE-79B9B90DAD78}"/>
                </a:ext>
              </a:extLst>
            </p:cNvPr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xmlns="" id="{FBA60BD6-19C2-674F-AE93-7B0A030F1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7617" y="278786"/>
            <a:ext cx="500637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C000"/>
                </a:solidFill>
              </a:rPr>
              <a:t>TERMINAL</a:t>
            </a:r>
            <a:r>
              <a:rPr spc="-6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398" y="0"/>
            <a:ext cx="10406063" cy="739140"/>
            <a:chOff x="2116835" y="0"/>
            <a:chExt cx="7244080" cy="739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5123" y="68554"/>
              <a:ext cx="7206996" cy="5136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835" y="0"/>
              <a:ext cx="7243571" cy="739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61031" y="94488"/>
              <a:ext cx="7105015" cy="411480"/>
            </a:xfrm>
            <a:custGeom>
              <a:avLst/>
              <a:gdLst/>
              <a:ahLst/>
              <a:cxnLst/>
              <a:rect l="l" t="t" r="r" b="b"/>
              <a:pathLst>
                <a:path w="7105015" h="411480">
                  <a:moveTo>
                    <a:pt x="7036308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342899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80" y="411479"/>
                  </a:lnTo>
                  <a:lnTo>
                    <a:pt x="7036308" y="411479"/>
                  </a:lnTo>
                  <a:lnTo>
                    <a:pt x="7062989" y="406086"/>
                  </a:lnTo>
                  <a:lnTo>
                    <a:pt x="7084790" y="391382"/>
                  </a:lnTo>
                  <a:lnTo>
                    <a:pt x="7099494" y="369581"/>
                  </a:lnTo>
                  <a:lnTo>
                    <a:pt x="7104888" y="342899"/>
                  </a:lnTo>
                  <a:lnTo>
                    <a:pt x="7104888" y="68579"/>
                  </a:lnTo>
                  <a:lnTo>
                    <a:pt x="7099494" y="41898"/>
                  </a:lnTo>
                  <a:lnTo>
                    <a:pt x="7084790" y="20097"/>
                  </a:lnTo>
                  <a:lnTo>
                    <a:pt x="7062989" y="5393"/>
                  </a:lnTo>
                  <a:lnTo>
                    <a:pt x="703630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5399" y="81788"/>
            <a:ext cx="104060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C000"/>
                </a:solidFill>
              </a:rPr>
              <a:t>REFERENCES</a:t>
            </a:r>
            <a:r>
              <a:rPr sz="2800" b="1" spc="-45" dirty="0">
                <a:solidFill>
                  <a:srgbClr val="FFC000"/>
                </a:solidFill>
              </a:rPr>
              <a:t> </a:t>
            </a:r>
            <a:r>
              <a:rPr sz="2800" b="1" spc="-10" dirty="0">
                <a:solidFill>
                  <a:srgbClr val="FFC000"/>
                </a:solidFill>
              </a:rPr>
              <a:t>FOR</a:t>
            </a:r>
            <a:r>
              <a:rPr sz="2800" b="1" spc="-25" dirty="0">
                <a:solidFill>
                  <a:srgbClr val="FFC000"/>
                </a:solidFill>
              </a:rPr>
              <a:t> </a:t>
            </a:r>
            <a:r>
              <a:rPr sz="2800" b="1" spc="-10" dirty="0">
                <a:solidFill>
                  <a:srgbClr val="FFC000"/>
                </a:solidFill>
              </a:rPr>
              <a:t>FURTHER</a:t>
            </a:r>
            <a:r>
              <a:rPr sz="2800" b="1" spc="-15" dirty="0">
                <a:solidFill>
                  <a:srgbClr val="FFC000"/>
                </a:solidFill>
              </a:rPr>
              <a:t> </a:t>
            </a:r>
            <a:r>
              <a:rPr sz="2800" b="1" spc="-5" dirty="0">
                <a:solidFill>
                  <a:srgbClr val="FFC000"/>
                </a:solidFill>
              </a:rPr>
              <a:t>LEARNING OF</a:t>
            </a:r>
            <a:r>
              <a:rPr sz="2800" b="1" spc="-20" dirty="0">
                <a:solidFill>
                  <a:srgbClr val="FFC000"/>
                </a:solidFill>
              </a:rPr>
              <a:t> </a:t>
            </a:r>
            <a:r>
              <a:rPr sz="2800" b="1" spc="-5" dirty="0">
                <a:solidFill>
                  <a:srgbClr val="FFC000"/>
                </a:solidFill>
              </a:rPr>
              <a:t>THE</a:t>
            </a:r>
            <a:r>
              <a:rPr sz="2800" b="1" spc="5" dirty="0">
                <a:solidFill>
                  <a:srgbClr val="FFC000"/>
                </a:solidFill>
              </a:rPr>
              <a:t> </a:t>
            </a:r>
            <a:r>
              <a:rPr sz="2800" b="1" spc="-10" dirty="0">
                <a:solidFill>
                  <a:srgbClr val="FFC000"/>
                </a:solidFill>
              </a:rPr>
              <a:t>SESSION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0839" y="820927"/>
            <a:ext cx="10964545" cy="44818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5" dirty="0">
                <a:latin typeface="Calibri"/>
                <a:cs typeface="Calibri"/>
              </a:rPr>
              <a:t>Reference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Books: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Chapter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TP1: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William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Feller,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Introduction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 </a:t>
            </a:r>
            <a:r>
              <a:rPr sz="1800" spc="-5" dirty="0">
                <a:latin typeface="Calibri"/>
                <a:cs typeface="Calibri"/>
              </a:rPr>
              <a:t>Applications: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1968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John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Wiley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Sons,Inc.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Richard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Johnson,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Miller&amp;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Freund’s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statistics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PHI,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Delhi,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(2011).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Sites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Web </a:t>
            </a:r>
            <a:r>
              <a:rPr sz="1800" b="1" spc="-5" dirty="0">
                <a:latin typeface="Calibri"/>
                <a:cs typeface="Calibri"/>
              </a:rPr>
              <a:t>links:</a:t>
            </a:r>
            <a:endParaRPr sz="1800" dirty="0">
              <a:latin typeface="Calibri"/>
              <a:cs typeface="Calibri"/>
            </a:endParaRPr>
          </a:p>
          <a:p>
            <a:pPr marL="311150" indent="-287020">
              <a:lnSpc>
                <a:spcPct val="100000"/>
              </a:lnSpc>
              <a:spcBef>
                <a:spcPts val="1125"/>
              </a:spcBef>
              <a:buClr>
                <a:srgbClr val="000000"/>
              </a:buClr>
              <a:buSzPct val="158333"/>
              <a:buChar char="•"/>
              <a:tabLst>
                <a:tab pos="311785" algn="l"/>
              </a:tabLst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Continuous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Random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Variables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and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their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Distributions</a:t>
            </a:r>
            <a:r>
              <a:rPr sz="18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(probabilitycourse.com)</a:t>
            </a:r>
            <a:endParaRPr sz="1800" dirty="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latin typeface="Calibri"/>
                <a:cs typeface="Calibri"/>
              </a:rPr>
              <a:t>Notes: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sections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1.3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  <a:hlinkClick r:id="rId5"/>
              </a:rPr>
              <a:t>http://www.statslab.cam.ac.uk/~rrw1/prob/prob-weber.pdf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755900" algn="l"/>
              </a:tabLst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3.1.1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TS1:	</a:t>
            </a:r>
            <a:r>
              <a:rPr sz="1800" spc="-5" dirty="0">
                <a:latin typeface="Arial MT"/>
                <a:cs typeface="Arial MT"/>
              </a:rPr>
              <a:t>Alex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Tsun,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Probability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 Statistics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(Available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at: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6"/>
              </a:rPr>
              <a:t>http://www.alextsun.com/files/Prob_Stat_for_CS_Book.pdf</a:t>
            </a:r>
            <a:r>
              <a:rPr sz="1800" spc="-10" dirty="0"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Video: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https</a:t>
            </a:r>
            <a:r>
              <a:rPr sz="1800" spc="-15" dirty="0">
                <a:latin typeface="Calibri"/>
                <a:cs typeface="Calibri"/>
                <a:hlinkClick r:id="rId7"/>
              </a:rPr>
              <a:t>://w</a:t>
            </a:r>
            <a:r>
              <a:rPr sz="1800" spc="-15" dirty="0">
                <a:latin typeface="Calibri"/>
                <a:cs typeface="Calibri"/>
              </a:rPr>
              <a:t>ww.</a:t>
            </a:r>
            <a:r>
              <a:rPr sz="1800" spc="-15" dirty="0">
                <a:latin typeface="Calibri"/>
                <a:cs typeface="Calibri"/>
                <a:hlinkClick r:id="rId7"/>
              </a:rPr>
              <a:t>youtube.com/watch?v=-</a:t>
            </a:r>
            <a:r>
              <a:rPr sz="1800" spc="105" dirty="0">
                <a:latin typeface="Calibri"/>
                <a:cs typeface="Calibri"/>
                <a:hlinkClick r:id="rId7"/>
              </a:rPr>
              <a:t> </a:t>
            </a:r>
            <a:r>
              <a:rPr sz="1800" spc="-10" dirty="0">
                <a:latin typeface="Calibri"/>
                <a:cs typeface="Calibri"/>
              </a:rPr>
              <a:t>5sOBWV0qH8&amp;list=PLeB45KifGiuHesi4PALNZSYZFhViVGQJK&amp;index=19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E792BE84-3448-2348-B352-CD5BC083E5FD}"/>
              </a:ext>
            </a:extLst>
          </p:cNvPr>
          <p:cNvSpPr/>
          <p:nvPr/>
        </p:nvSpPr>
        <p:spPr>
          <a:xfrm>
            <a:off x="2536262" y="1803925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>
                <a:latin typeface="Poppins" pitchFamily="2" charset="77"/>
                <a:cs typeface="Poppins" pitchFamily="2" charset="77"/>
              </a:rPr>
              <a:t>PSQT </a:t>
            </a:r>
            <a:r>
              <a:rPr lang="en-US" sz="2400" b="1" smtClean="0">
                <a:latin typeface="Poppins" pitchFamily="2" charset="77"/>
                <a:cs typeface="Poppins" pitchFamily="2" charset="77"/>
              </a:rPr>
              <a:t>EVEN</a:t>
            </a:r>
            <a:r>
              <a:rPr lang="en-US" sz="2400" b="1" smtClean="0">
                <a:latin typeface="Poppins" pitchFamily="2" charset="77"/>
                <a:cs typeface="Poppins" pitchFamily="2" charset="77"/>
              </a:rPr>
              <a:t> </a:t>
            </a:r>
            <a:r>
              <a:rPr lang="en-US" sz="2400" b="1" dirty="0">
                <a:latin typeface="Poppins" pitchFamily="2" charset="77"/>
                <a:cs typeface="Poppins" pitchFamily="2" charset="77"/>
              </a:rPr>
              <a:t>SEM </a:t>
            </a:r>
            <a:r>
              <a:rPr lang="en-US" sz="2400" b="1" dirty="0" smtClean="0">
                <a:latin typeface="Poppins" pitchFamily="2" charset="77"/>
                <a:cs typeface="Poppins" pitchFamily="2" charset="77"/>
              </a:rPr>
              <a:t>2023-24</a:t>
            </a:r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8992" y="22847"/>
              <a:ext cx="3439667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43350" y="108026"/>
            <a:ext cx="49720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C000"/>
                </a:solidFill>
              </a:rPr>
              <a:t>NORMAL</a:t>
            </a:r>
            <a:r>
              <a:rPr spc="-35" dirty="0">
                <a:solidFill>
                  <a:srgbClr val="FFC000"/>
                </a:solidFill>
              </a:rPr>
              <a:t> </a:t>
            </a:r>
            <a:r>
              <a:rPr spc="-10" dirty="0">
                <a:solidFill>
                  <a:srgbClr val="FFC000"/>
                </a:solidFill>
              </a:rPr>
              <a:t>DISTRIBUTION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5246" y="1300924"/>
            <a:ext cx="11716754" cy="40961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5"/>
              </a:spcBef>
              <a:tabLst>
                <a:tab pos="570865" algn="l"/>
                <a:tab pos="1190625" algn="l"/>
                <a:tab pos="2303780" algn="l"/>
                <a:tab pos="3544570" algn="l"/>
                <a:tab pos="4783455" algn="l"/>
                <a:tab pos="6079490" algn="l"/>
                <a:tab pos="6405245" algn="l"/>
                <a:tab pos="6844665" algn="l"/>
                <a:tab pos="7548245" algn="l"/>
                <a:tab pos="8141334" algn="l"/>
                <a:tab pos="8481695" algn="l"/>
                <a:tab pos="9481185" algn="l"/>
                <a:tab pos="9778365" algn="l"/>
                <a:tab pos="10215880" algn="l"/>
              </a:tabLst>
            </a:pPr>
            <a:r>
              <a:rPr sz="2200" dirty="0">
                <a:latin typeface="Times New Roman"/>
                <a:cs typeface="Times New Roman"/>
              </a:rPr>
              <a:t>The	</a:t>
            </a:r>
            <a:r>
              <a:rPr sz="2200" spc="-5" dirty="0">
                <a:latin typeface="Times New Roman"/>
                <a:cs typeface="Times New Roman"/>
              </a:rPr>
              <a:t>most	important	continuous	probability	distribution	in	</a:t>
            </a:r>
            <a:r>
              <a:rPr sz="2200" dirty="0">
                <a:latin typeface="Times New Roman"/>
                <a:cs typeface="Times New Roman"/>
              </a:rPr>
              <a:t>the	</a:t>
            </a:r>
            <a:r>
              <a:rPr sz="2200" spc="-5" dirty="0">
                <a:latin typeface="Times New Roman"/>
                <a:cs typeface="Times New Roman"/>
              </a:rPr>
              <a:t>entire	field	of	statistics	</a:t>
            </a:r>
            <a:r>
              <a:rPr sz="2200" spc="-10" dirty="0">
                <a:latin typeface="Times New Roman"/>
                <a:cs typeface="Times New Roman"/>
              </a:rPr>
              <a:t>is	</a:t>
            </a:r>
            <a:r>
              <a:rPr sz="2200" spc="-5" dirty="0">
                <a:latin typeface="Times New Roman"/>
                <a:cs typeface="Times New Roman"/>
              </a:rPr>
              <a:t>the	</a:t>
            </a:r>
            <a:r>
              <a:rPr sz="2200" b="1" spc="-5" dirty="0">
                <a:latin typeface="Times New Roman"/>
                <a:cs typeface="Times New Roman"/>
              </a:rPr>
              <a:t>Normal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2200" b="1" dirty="0">
                <a:latin typeface="Times New Roman"/>
                <a:cs typeface="Times New Roman"/>
              </a:rPr>
              <a:t>distribution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45085" marR="372110">
              <a:lnSpc>
                <a:spcPts val="4800"/>
              </a:lnSpc>
              <a:spcBef>
                <a:spcPts val="560"/>
              </a:spcBef>
              <a:tabLst>
                <a:tab pos="332740" algn="l"/>
                <a:tab pos="635000" algn="l"/>
                <a:tab pos="1409065" algn="l"/>
                <a:tab pos="2146935" algn="l"/>
                <a:tab pos="2588895" algn="l"/>
                <a:tab pos="3439160" algn="l"/>
                <a:tab pos="4201160" algn="l"/>
                <a:tab pos="4503420" algn="l"/>
                <a:tab pos="4945380" algn="l"/>
                <a:tab pos="5458460" algn="l"/>
                <a:tab pos="6297295" algn="l"/>
                <a:tab pos="7056120" algn="l"/>
                <a:tab pos="7809230" algn="l"/>
                <a:tab pos="8885555" algn="l"/>
                <a:tab pos="10482580" algn="l"/>
              </a:tabLst>
            </a:pPr>
            <a:r>
              <a:rPr sz="2200" dirty="0">
                <a:latin typeface="Times New Roman"/>
                <a:cs typeface="Times New Roman"/>
              </a:rPr>
              <a:t>It	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	gr</a:t>
            </a:r>
            <a:r>
              <a:rPr sz="2200" spc="-2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ph,	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he	no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al	curve,	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	</a:t>
            </a:r>
            <a:r>
              <a:rPr sz="2200" spc="-5" dirty="0">
                <a:latin typeface="Times New Roman"/>
                <a:cs typeface="Times New Roman"/>
              </a:rPr>
              <a:t>th</a:t>
            </a:r>
            <a:r>
              <a:rPr sz="2200" dirty="0">
                <a:latin typeface="Times New Roman"/>
                <a:cs typeface="Times New Roman"/>
              </a:rPr>
              <a:t>e	bell	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	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1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ve,	wh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ch	d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sc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ib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	app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oxi</a:t>
            </a:r>
            <a:r>
              <a:rPr sz="2200" spc="-30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y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any  phenomena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occur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nature,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industry,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research.</a:t>
            </a:r>
          </a:p>
          <a:p>
            <a:pPr marL="45085" marR="372110">
              <a:lnSpc>
                <a:spcPts val="48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Physical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measurements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areas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such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meteorological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experiments,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rainfall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studies,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measurements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spc="-48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manufactured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often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adequately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explained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normal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distribution.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8992" y="22847"/>
              <a:ext cx="3439667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43350" y="108026"/>
            <a:ext cx="49720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C000"/>
                </a:solidFill>
              </a:rPr>
              <a:t>NORMAL</a:t>
            </a:r>
            <a:r>
              <a:rPr spc="-35" dirty="0">
                <a:solidFill>
                  <a:srgbClr val="FFC000"/>
                </a:solidFill>
              </a:rPr>
              <a:t> </a:t>
            </a:r>
            <a:r>
              <a:rPr spc="-10" dirty="0">
                <a:solidFill>
                  <a:srgbClr val="FFC000"/>
                </a:solidFill>
              </a:rPr>
              <a:t>DISTRIBUTION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2724" y="1536933"/>
            <a:ext cx="10306552" cy="2618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200100"/>
              </a:lnSpc>
              <a:spcBef>
                <a:spcPts val="1050"/>
              </a:spcBef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Normal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Distribution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(N.D.)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first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discovered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De-Moivre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limiting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binomial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 </a:t>
            </a:r>
            <a:r>
              <a:rPr sz="2200" spc="-4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1733. </a:t>
            </a:r>
            <a:r>
              <a:rPr sz="2200" spc="-5" dirty="0">
                <a:latin typeface="Times New Roman"/>
                <a:cs typeface="Times New Roman"/>
              </a:rPr>
              <a:t>The normal </a:t>
            </a:r>
            <a:r>
              <a:rPr sz="2200" spc="-10" dirty="0">
                <a:latin typeface="Times New Roman"/>
                <a:cs typeface="Times New Roman"/>
              </a:rPr>
              <a:t>distribution </a:t>
            </a:r>
            <a:r>
              <a:rPr sz="2200" spc="-5" dirty="0">
                <a:latin typeface="Times New Roman"/>
                <a:cs typeface="Times New Roman"/>
              </a:rPr>
              <a:t>is often referred to </a:t>
            </a:r>
            <a:r>
              <a:rPr sz="2200" spc="-10" dirty="0">
                <a:latin typeface="Times New Roman"/>
                <a:cs typeface="Times New Roman"/>
              </a:rPr>
              <a:t>as </a:t>
            </a:r>
            <a:r>
              <a:rPr sz="2200" spc="-5" dirty="0">
                <a:latin typeface="Times New Roman"/>
                <a:cs typeface="Times New Roman"/>
              </a:rPr>
              <a:t>the Gaussian distribution, in honour of Karl Friedrich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Gauss (1777-1855), who </a:t>
            </a:r>
            <a:r>
              <a:rPr sz="2200" spc="-10" dirty="0">
                <a:latin typeface="Times New Roman"/>
                <a:cs typeface="Times New Roman"/>
              </a:rPr>
              <a:t>also </a:t>
            </a:r>
            <a:r>
              <a:rPr sz="2200" spc="-5" dirty="0">
                <a:latin typeface="Times New Roman"/>
                <a:cs typeface="Times New Roman"/>
              </a:rPr>
              <a:t>derived its equation </a:t>
            </a:r>
            <a:r>
              <a:rPr sz="2200" dirty="0">
                <a:latin typeface="Times New Roman"/>
                <a:cs typeface="Times New Roman"/>
              </a:rPr>
              <a:t>from a </a:t>
            </a:r>
            <a:r>
              <a:rPr sz="2200" spc="-5" dirty="0">
                <a:latin typeface="Times New Roman"/>
                <a:cs typeface="Times New Roman"/>
              </a:rPr>
              <a:t>study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errors </a:t>
            </a:r>
            <a:r>
              <a:rPr sz="2200" spc="-1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repeated measurements of the same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quantity.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7288" y="0"/>
            <a:ext cx="6303645" cy="737870"/>
            <a:chOff x="3447288" y="0"/>
            <a:chExt cx="6303645" cy="737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7288" y="57886"/>
              <a:ext cx="6303264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20" y="0"/>
              <a:ext cx="2895600" cy="737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3196" y="83819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7"/>
                  </a:lnTo>
                  <a:lnTo>
                    <a:pt x="6129528" y="429767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39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7452" y="80517"/>
            <a:ext cx="533228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00"/>
                </a:solidFill>
              </a:rPr>
              <a:t>Normal</a:t>
            </a:r>
            <a:r>
              <a:rPr b="1" spc="-70" dirty="0">
                <a:solidFill>
                  <a:schemeClr val="bg1"/>
                </a:solidFill>
              </a:rPr>
              <a:t> </a:t>
            </a:r>
            <a:r>
              <a:rPr b="1" spc="-5" dirty="0">
                <a:solidFill>
                  <a:srgbClr val="FFFF00"/>
                </a:solidFill>
              </a:rPr>
              <a:t>distribution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7452" y="583691"/>
            <a:ext cx="3560063" cy="17495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8008" y="2362327"/>
            <a:ext cx="11290935" cy="233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basic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normal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distribution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bell,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has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single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symmetric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about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central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values.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</a:p>
          <a:p>
            <a:pPr marL="81280" marR="175895">
              <a:lnSpc>
                <a:spcPts val="4320"/>
              </a:lnSpc>
              <a:spcBef>
                <a:spcPts val="500"/>
              </a:spcBef>
            </a:pPr>
            <a:r>
              <a:rPr sz="2200" spc="-5" dirty="0">
                <a:latin typeface="Times New Roman"/>
                <a:cs typeface="Times New Roman"/>
              </a:rPr>
              <a:t>flexibility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normal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distribution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due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fact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curve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centered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over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line </a:t>
            </a:r>
            <a:r>
              <a:rPr sz="2200" spc="-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5" dirty="0">
                <a:latin typeface="Times New Roman"/>
                <a:cs typeface="Times New Roman"/>
              </a:rPr>
              <a:t> may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flat 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peaked 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correspond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amount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dispersion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values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random variable.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7288" y="-1"/>
            <a:ext cx="6303645" cy="1386933"/>
            <a:chOff x="3447288" y="0"/>
            <a:chExt cx="6303645" cy="737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7288" y="57886"/>
              <a:ext cx="6303264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20" y="0"/>
              <a:ext cx="2895600" cy="737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3196" y="83819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7"/>
                  </a:lnTo>
                  <a:lnTo>
                    <a:pt x="6129528" y="429767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39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68267" y="80517"/>
            <a:ext cx="53042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C000"/>
                </a:solidFill>
              </a:rPr>
              <a:t>Normal</a:t>
            </a:r>
            <a:r>
              <a:rPr spc="-70" dirty="0"/>
              <a:t> </a:t>
            </a:r>
            <a:r>
              <a:rPr b="1" spc="-5" dirty="0">
                <a:solidFill>
                  <a:srgbClr val="FFC000"/>
                </a:solidFill>
              </a:rPr>
              <a:t>distribution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3078" y="1448034"/>
            <a:ext cx="1129093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85"/>
              </a:spcBef>
            </a:pPr>
            <a:r>
              <a:rPr sz="2000" b="1" spc="-5" dirty="0">
                <a:latin typeface="Times New Roman"/>
                <a:cs typeface="Times New Roman"/>
              </a:rPr>
              <a:t>Definition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said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(µ)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variance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(</a:t>
            </a:r>
            <a:r>
              <a:rPr sz="2000" spc="45" dirty="0">
                <a:latin typeface="Cambria Math"/>
                <a:cs typeface="Cambria Math"/>
              </a:rPr>
              <a:t>𝜎</a:t>
            </a:r>
            <a:r>
              <a:rPr sz="2000" spc="67" baseline="27777" dirty="0">
                <a:latin typeface="Cambria Math"/>
                <a:cs typeface="Cambria Math"/>
              </a:rPr>
              <a:t>2</a:t>
            </a:r>
            <a:r>
              <a:rPr sz="2000" spc="45" dirty="0">
                <a:latin typeface="Times New Roman"/>
                <a:cs typeface="Times New Roman"/>
              </a:rPr>
              <a:t>)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density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5691" y="370023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97" y="61691"/>
                </a:lnTo>
                <a:lnTo>
                  <a:pt x="266573" y="116700"/>
                </a:lnTo>
                <a:lnTo>
                  <a:pt x="265691" y="137490"/>
                </a:lnTo>
                <a:lnTo>
                  <a:pt x="252475" y="188404"/>
                </a:lnTo>
                <a:lnTo>
                  <a:pt x="223258" y="220228"/>
                </a:lnTo>
                <a:lnTo>
                  <a:pt x="209803" y="226174"/>
                </a:lnTo>
                <a:lnTo>
                  <a:pt x="212851" y="235750"/>
                </a:lnTo>
                <a:lnTo>
                  <a:pt x="257839" y="208986"/>
                </a:lnTo>
                <a:lnTo>
                  <a:pt x="283178" y="159586"/>
                </a:lnTo>
                <a:lnTo>
                  <a:pt x="288036" y="117944"/>
                </a:lnTo>
                <a:lnTo>
                  <a:pt x="286821" y="96332"/>
                </a:lnTo>
                <a:lnTo>
                  <a:pt x="277106" y="58023"/>
                </a:lnTo>
                <a:lnTo>
                  <a:pt x="244919" y="15119"/>
                </a:lnTo>
                <a:lnTo>
                  <a:pt x="229921" y="6174"/>
                </a:lnTo>
                <a:lnTo>
                  <a:pt x="212851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321" y="26835"/>
                </a:lnTo>
                <a:lnTo>
                  <a:pt x="4873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3" y="235750"/>
                </a:lnTo>
                <a:lnTo>
                  <a:pt x="78231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412" y="173343"/>
                </a:lnTo>
                <a:lnTo>
                  <a:pt x="21589" y="116700"/>
                </a:lnTo>
                <a:lnTo>
                  <a:pt x="22451" y="96586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690364" y="3700232"/>
            <a:ext cx="791210" cy="236220"/>
          </a:xfrm>
          <a:custGeom>
            <a:avLst/>
            <a:gdLst/>
            <a:ahLst/>
            <a:cxnLst/>
            <a:rect l="l" t="t" r="r" b="b"/>
            <a:pathLst>
              <a:path w="791210" h="236220">
                <a:moveTo>
                  <a:pt x="499236" y="127888"/>
                </a:moveTo>
                <a:lnTo>
                  <a:pt x="477392" y="127888"/>
                </a:lnTo>
                <a:lnTo>
                  <a:pt x="478027" y="134023"/>
                </a:lnTo>
                <a:lnTo>
                  <a:pt x="478248" y="139407"/>
                </a:lnTo>
                <a:lnTo>
                  <a:pt x="478281" y="152653"/>
                </a:lnTo>
                <a:lnTo>
                  <a:pt x="477900" y="157746"/>
                </a:lnTo>
                <a:lnTo>
                  <a:pt x="477011" y="161810"/>
                </a:lnTo>
                <a:lnTo>
                  <a:pt x="476250" y="165874"/>
                </a:lnTo>
                <a:lnTo>
                  <a:pt x="474852" y="169494"/>
                </a:lnTo>
                <a:lnTo>
                  <a:pt x="471042" y="175869"/>
                </a:lnTo>
                <a:lnTo>
                  <a:pt x="467994" y="179463"/>
                </a:lnTo>
                <a:lnTo>
                  <a:pt x="463803" y="183438"/>
                </a:lnTo>
                <a:lnTo>
                  <a:pt x="470534" y="191020"/>
                </a:lnTo>
                <a:lnTo>
                  <a:pt x="497966" y="160947"/>
                </a:lnTo>
                <a:lnTo>
                  <a:pt x="500888" y="150837"/>
                </a:lnTo>
                <a:lnTo>
                  <a:pt x="500888" y="139407"/>
                </a:lnTo>
                <a:lnTo>
                  <a:pt x="500379" y="133680"/>
                </a:lnTo>
                <a:lnTo>
                  <a:pt x="499236" y="127888"/>
                </a:lnTo>
                <a:close/>
              </a:path>
              <a:path w="791210" h="236220">
                <a:moveTo>
                  <a:pt x="249300" y="127888"/>
                </a:moveTo>
                <a:lnTo>
                  <a:pt x="227456" y="127888"/>
                </a:lnTo>
                <a:lnTo>
                  <a:pt x="228091" y="134023"/>
                </a:lnTo>
                <a:lnTo>
                  <a:pt x="228312" y="139407"/>
                </a:lnTo>
                <a:lnTo>
                  <a:pt x="228345" y="152653"/>
                </a:lnTo>
                <a:lnTo>
                  <a:pt x="227964" y="157746"/>
                </a:lnTo>
                <a:lnTo>
                  <a:pt x="227075" y="161810"/>
                </a:lnTo>
                <a:lnTo>
                  <a:pt x="226313" y="165874"/>
                </a:lnTo>
                <a:lnTo>
                  <a:pt x="224916" y="169494"/>
                </a:lnTo>
                <a:lnTo>
                  <a:pt x="221106" y="175869"/>
                </a:lnTo>
                <a:lnTo>
                  <a:pt x="218058" y="179463"/>
                </a:lnTo>
                <a:lnTo>
                  <a:pt x="213867" y="183438"/>
                </a:lnTo>
                <a:lnTo>
                  <a:pt x="220598" y="191020"/>
                </a:lnTo>
                <a:lnTo>
                  <a:pt x="248030" y="160947"/>
                </a:lnTo>
                <a:lnTo>
                  <a:pt x="250951" y="150837"/>
                </a:lnTo>
                <a:lnTo>
                  <a:pt x="250951" y="139407"/>
                </a:lnTo>
                <a:lnTo>
                  <a:pt x="250443" y="133680"/>
                </a:lnTo>
                <a:lnTo>
                  <a:pt x="249300" y="127888"/>
                </a:lnTo>
                <a:close/>
              </a:path>
              <a:path w="791210" h="236220">
                <a:moveTo>
                  <a:pt x="500633" y="44500"/>
                </a:moveTo>
                <a:lnTo>
                  <a:pt x="475868" y="44500"/>
                </a:lnTo>
                <a:lnTo>
                  <a:pt x="475868" y="73583"/>
                </a:lnTo>
                <a:lnTo>
                  <a:pt x="500633" y="73583"/>
                </a:lnTo>
                <a:lnTo>
                  <a:pt x="500633" y="44500"/>
                </a:lnTo>
                <a:close/>
              </a:path>
              <a:path w="791210" h="236220">
                <a:moveTo>
                  <a:pt x="250697" y="44500"/>
                </a:moveTo>
                <a:lnTo>
                  <a:pt x="225932" y="44500"/>
                </a:lnTo>
                <a:lnTo>
                  <a:pt x="225932" y="73583"/>
                </a:lnTo>
                <a:lnTo>
                  <a:pt x="250697" y="73583"/>
                </a:lnTo>
                <a:lnTo>
                  <a:pt x="250697" y="44500"/>
                </a:lnTo>
                <a:close/>
              </a:path>
              <a:path w="791210" h="236220">
                <a:moveTo>
                  <a:pt x="715771" y="0"/>
                </a:moveTo>
                <a:lnTo>
                  <a:pt x="712342" y="9575"/>
                </a:lnTo>
                <a:lnTo>
                  <a:pt x="726037" y="15495"/>
                </a:lnTo>
                <a:lnTo>
                  <a:pt x="737790" y="23691"/>
                </a:lnTo>
                <a:lnTo>
                  <a:pt x="761617" y="61691"/>
                </a:lnTo>
                <a:lnTo>
                  <a:pt x="769492" y="116700"/>
                </a:lnTo>
                <a:lnTo>
                  <a:pt x="768611" y="137490"/>
                </a:lnTo>
                <a:lnTo>
                  <a:pt x="755395" y="188404"/>
                </a:lnTo>
                <a:lnTo>
                  <a:pt x="726178" y="220228"/>
                </a:lnTo>
                <a:lnTo>
                  <a:pt x="712723" y="226174"/>
                </a:lnTo>
                <a:lnTo>
                  <a:pt x="715771" y="235750"/>
                </a:lnTo>
                <a:lnTo>
                  <a:pt x="760759" y="208986"/>
                </a:lnTo>
                <a:lnTo>
                  <a:pt x="786098" y="159586"/>
                </a:lnTo>
                <a:lnTo>
                  <a:pt x="790955" y="117944"/>
                </a:lnTo>
                <a:lnTo>
                  <a:pt x="789741" y="96332"/>
                </a:lnTo>
                <a:lnTo>
                  <a:pt x="780026" y="58023"/>
                </a:lnTo>
                <a:lnTo>
                  <a:pt x="747839" y="15119"/>
                </a:lnTo>
                <a:lnTo>
                  <a:pt x="732841" y="6174"/>
                </a:lnTo>
                <a:lnTo>
                  <a:pt x="715771" y="0"/>
                </a:lnTo>
                <a:close/>
              </a:path>
              <a:path w="791210" h="236220">
                <a:moveTo>
                  <a:pt x="75183" y="0"/>
                </a:moveTo>
                <a:lnTo>
                  <a:pt x="30321" y="26835"/>
                </a:lnTo>
                <a:lnTo>
                  <a:pt x="4873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3" y="235750"/>
                </a:lnTo>
                <a:lnTo>
                  <a:pt x="78231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412" y="173343"/>
                </a:lnTo>
                <a:lnTo>
                  <a:pt x="21589" y="116700"/>
                </a:lnTo>
                <a:lnTo>
                  <a:pt x="22451" y="96586"/>
                </a:lnTo>
                <a:lnTo>
                  <a:pt x="35559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90260" y="3809706"/>
            <a:ext cx="605155" cy="17145"/>
          </a:xfrm>
          <a:custGeom>
            <a:avLst/>
            <a:gdLst/>
            <a:ahLst/>
            <a:cxnLst/>
            <a:rect l="l" t="t" r="r" b="b"/>
            <a:pathLst>
              <a:path w="605154" h="17145">
                <a:moveTo>
                  <a:pt x="605028" y="0"/>
                </a:moveTo>
                <a:lnTo>
                  <a:pt x="0" y="0"/>
                </a:lnTo>
                <a:lnTo>
                  <a:pt x="0" y="16763"/>
                </a:lnTo>
                <a:lnTo>
                  <a:pt x="605028" y="16763"/>
                </a:lnTo>
                <a:lnTo>
                  <a:pt x="605028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6110097" y="3432694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39485" y="3873714"/>
            <a:ext cx="457834" cy="245745"/>
          </a:xfrm>
          <a:custGeom>
            <a:avLst/>
            <a:gdLst/>
            <a:ahLst/>
            <a:cxnLst/>
            <a:rect l="l" t="t" r="r" b="b"/>
            <a:pathLst>
              <a:path w="457834" h="245745">
                <a:moveTo>
                  <a:pt x="457327" y="0"/>
                </a:moveTo>
                <a:lnTo>
                  <a:pt x="163195" y="0"/>
                </a:lnTo>
                <a:lnTo>
                  <a:pt x="163195" y="317"/>
                </a:lnTo>
                <a:lnTo>
                  <a:pt x="145923" y="317"/>
                </a:lnTo>
                <a:lnTo>
                  <a:pt x="84582" y="212445"/>
                </a:lnTo>
                <a:lnTo>
                  <a:pt x="40639" y="116014"/>
                </a:lnTo>
                <a:lnTo>
                  <a:pt x="0" y="134658"/>
                </a:lnTo>
                <a:lnTo>
                  <a:pt x="3810" y="143979"/>
                </a:lnTo>
                <a:lnTo>
                  <a:pt x="24764" y="134658"/>
                </a:lnTo>
                <a:lnTo>
                  <a:pt x="76200" y="245262"/>
                </a:lnTo>
                <a:lnTo>
                  <a:pt x="88264" y="245262"/>
                </a:lnTo>
                <a:lnTo>
                  <a:pt x="155194" y="16852"/>
                </a:lnTo>
                <a:lnTo>
                  <a:pt x="457327" y="16763"/>
                </a:lnTo>
                <a:lnTo>
                  <a:pt x="457327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5878448" y="3831982"/>
            <a:ext cx="630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sz="2000" dirty="0">
                <a:latin typeface="Cambria Math"/>
                <a:cs typeface="Cambria Math"/>
              </a:rPr>
              <a:t>σ	</a:t>
            </a:r>
            <a:r>
              <a:rPr sz="2000" spc="-10" dirty="0">
                <a:latin typeface="Cambria Math"/>
                <a:cs typeface="Cambria Math"/>
              </a:rPr>
              <a:t>2π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586" y="3071466"/>
            <a:ext cx="645922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law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14090">
              <a:lnSpc>
                <a:spcPct val="100000"/>
              </a:lnSpc>
              <a:tabLst>
                <a:tab pos="3994150" algn="l"/>
                <a:tab pos="5303520" algn="l"/>
                <a:tab pos="6321425" algn="l"/>
              </a:tabLst>
            </a:pPr>
            <a:r>
              <a:rPr sz="2000" dirty="0">
                <a:latin typeface="Cambria Math"/>
                <a:cs typeface="Cambria Math"/>
              </a:rPr>
              <a:t>f 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x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n 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x 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u 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σ	=	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05980" y="3563758"/>
            <a:ext cx="161290" cy="32252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-20" dirty="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01078" y="3554398"/>
            <a:ext cx="488950" cy="306705"/>
          </a:xfrm>
          <a:custGeom>
            <a:avLst/>
            <a:gdLst/>
            <a:ahLst/>
            <a:cxnLst/>
            <a:rect l="l" t="t" r="r" b="b"/>
            <a:pathLst>
              <a:path w="488950" h="306704">
                <a:moveTo>
                  <a:pt x="69215" y="7264"/>
                </a:moveTo>
                <a:lnTo>
                  <a:pt x="27635" y="37655"/>
                </a:lnTo>
                <a:lnTo>
                  <a:pt x="10071" y="78155"/>
                </a:lnTo>
                <a:lnTo>
                  <a:pt x="1117" y="126453"/>
                </a:lnTo>
                <a:lnTo>
                  <a:pt x="0" y="153250"/>
                </a:lnTo>
                <a:lnTo>
                  <a:pt x="1117" y="179920"/>
                </a:lnTo>
                <a:lnTo>
                  <a:pt x="10071" y="228219"/>
                </a:lnTo>
                <a:lnTo>
                  <a:pt x="27635" y="268998"/>
                </a:lnTo>
                <a:lnTo>
                  <a:pt x="66167" y="306679"/>
                </a:lnTo>
                <a:lnTo>
                  <a:pt x="69215" y="299415"/>
                </a:lnTo>
                <a:lnTo>
                  <a:pt x="57683" y="290106"/>
                </a:lnTo>
                <a:lnTo>
                  <a:pt x="47498" y="277952"/>
                </a:lnTo>
                <a:lnTo>
                  <a:pt x="25107" y="224967"/>
                </a:lnTo>
                <a:lnTo>
                  <a:pt x="18249" y="179120"/>
                </a:lnTo>
                <a:lnTo>
                  <a:pt x="17399" y="153250"/>
                </a:lnTo>
                <a:lnTo>
                  <a:pt x="18249" y="127342"/>
                </a:lnTo>
                <a:lnTo>
                  <a:pt x="25158" y="81203"/>
                </a:lnTo>
                <a:lnTo>
                  <a:pt x="38760" y="43510"/>
                </a:lnTo>
                <a:lnTo>
                  <a:pt x="57759" y="16560"/>
                </a:lnTo>
                <a:lnTo>
                  <a:pt x="69215" y="7264"/>
                </a:lnTo>
                <a:close/>
              </a:path>
              <a:path w="488950" h="306704">
                <a:moveTo>
                  <a:pt x="413766" y="147116"/>
                </a:moveTo>
                <a:lnTo>
                  <a:pt x="75438" y="147116"/>
                </a:lnTo>
                <a:lnTo>
                  <a:pt x="75438" y="159296"/>
                </a:lnTo>
                <a:lnTo>
                  <a:pt x="413766" y="159296"/>
                </a:lnTo>
                <a:lnTo>
                  <a:pt x="413766" y="147116"/>
                </a:lnTo>
                <a:close/>
              </a:path>
              <a:path w="488950" h="306704">
                <a:moveTo>
                  <a:pt x="488950" y="153250"/>
                </a:moveTo>
                <a:lnTo>
                  <a:pt x="484466" y="101409"/>
                </a:lnTo>
                <a:lnTo>
                  <a:pt x="471043" y="56654"/>
                </a:lnTo>
                <a:lnTo>
                  <a:pt x="449986" y="21882"/>
                </a:lnTo>
                <a:lnTo>
                  <a:pt x="422656" y="0"/>
                </a:lnTo>
                <a:lnTo>
                  <a:pt x="419735" y="7264"/>
                </a:lnTo>
                <a:lnTo>
                  <a:pt x="431177" y="16560"/>
                </a:lnTo>
                <a:lnTo>
                  <a:pt x="441350" y="28638"/>
                </a:lnTo>
                <a:lnTo>
                  <a:pt x="463854" y="81203"/>
                </a:lnTo>
                <a:lnTo>
                  <a:pt x="470789" y="127342"/>
                </a:lnTo>
                <a:lnTo>
                  <a:pt x="471678" y="153428"/>
                </a:lnTo>
                <a:lnTo>
                  <a:pt x="470814" y="179120"/>
                </a:lnTo>
                <a:lnTo>
                  <a:pt x="463905" y="224967"/>
                </a:lnTo>
                <a:lnTo>
                  <a:pt x="450303" y="262953"/>
                </a:lnTo>
                <a:lnTo>
                  <a:pt x="419735" y="299415"/>
                </a:lnTo>
                <a:lnTo>
                  <a:pt x="422656" y="306679"/>
                </a:lnTo>
                <a:lnTo>
                  <a:pt x="461302" y="268998"/>
                </a:lnTo>
                <a:lnTo>
                  <a:pt x="478866" y="228219"/>
                </a:lnTo>
                <a:lnTo>
                  <a:pt x="487819" y="179920"/>
                </a:lnTo>
                <a:lnTo>
                  <a:pt x="488950" y="15325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 txBox="1"/>
          <p:nvPr/>
        </p:nvSpPr>
        <p:spPr>
          <a:xfrm>
            <a:off x="6965061" y="3455554"/>
            <a:ext cx="563245" cy="672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12090" indent="-200025">
              <a:lnSpc>
                <a:spcPts val="1660"/>
              </a:lnSpc>
              <a:spcBef>
                <a:spcPts val="115"/>
              </a:spcBef>
              <a:buAutoNum type="arabicPlain"/>
              <a:tabLst>
                <a:tab pos="212725" algn="l"/>
              </a:tabLst>
            </a:pPr>
            <a:r>
              <a:rPr sz="2000" cap="small" spc="140" dirty="0">
                <a:latin typeface="Cambria Math"/>
                <a:cs typeface="Cambria Math"/>
              </a:rPr>
              <a:t>x</a:t>
            </a:r>
            <a:r>
              <a:rPr sz="2000" spc="-3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µ</a:t>
            </a:r>
            <a:endParaRPr sz="2000">
              <a:latin typeface="Cambria Math"/>
              <a:cs typeface="Cambria Math"/>
            </a:endParaRPr>
          </a:p>
          <a:p>
            <a:pPr marL="320675" indent="-308610">
              <a:lnSpc>
                <a:spcPts val="1660"/>
              </a:lnSpc>
              <a:buAutoNum type="arabicPlain"/>
              <a:tabLst>
                <a:tab pos="320675" algn="l"/>
                <a:tab pos="321310" algn="l"/>
              </a:tabLst>
            </a:pPr>
            <a:r>
              <a:rPr sz="2000" spc="120" dirty="0">
                <a:latin typeface="Cambria Math"/>
                <a:cs typeface="Cambria Math"/>
              </a:rPr>
              <a:t>σ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7593202" y="3431170"/>
            <a:ext cx="1162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01406" y="3624718"/>
            <a:ext cx="78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7102" y="3624718"/>
            <a:ext cx="1434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−∞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x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∞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723" y="4471161"/>
            <a:ext cx="87294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Symbolically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</a:t>
            </a:r>
            <a:r>
              <a:rPr sz="2000" dirty="0">
                <a:latin typeface="Times New Roman"/>
                <a:cs typeface="Times New Roman"/>
              </a:rPr>
              <a:t> variate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 ~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N(</a:t>
            </a:r>
            <a:r>
              <a:rPr sz="2000" spc="-5" dirty="0">
                <a:latin typeface="Symbol"/>
                <a:cs typeface="Symbol"/>
              </a:rPr>
              <a:t>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</a:t>
            </a:r>
            <a:r>
              <a:rPr sz="2000" spc="-7" baseline="25462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77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6767" y="0"/>
            <a:ext cx="7447408" cy="1370736"/>
            <a:chOff x="3096767" y="0"/>
            <a:chExt cx="6303645" cy="727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767" y="44170"/>
              <a:ext cx="6303263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7763" y="0"/>
              <a:ext cx="4076699" cy="7269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22675" y="70103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6129528" y="429768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40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990" y="369213"/>
            <a:ext cx="727387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C000"/>
                </a:solidFill>
              </a:rPr>
              <a:t>Standard</a:t>
            </a:r>
            <a:r>
              <a:rPr spc="-50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Normal</a:t>
            </a:r>
            <a:r>
              <a:rPr spc="-3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distribution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8219" y="1150544"/>
            <a:ext cx="9777095" cy="1046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Standard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normal </a:t>
            </a:r>
            <a:r>
              <a:rPr sz="1800" b="1" spc="-5" dirty="0">
                <a:latin typeface="Times New Roman"/>
                <a:cs typeface="Times New Roman"/>
              </a:rPr>
              <a:t>distribution:</a:t>
            </a:r>
            <a:endParaRPr sz="1800" dirty="0">
              <a:latin typeface="Times New Roman"/>
              <a:cs typeface="Times New Roman"/>
            </a:endParaRPr>
          </a:p>
          <a:p>
            <a:pPr marL="12700" marR="22225">
              <a:lnSpc>
                <a:spcPct val="150000"/>
              </a:lnSpc>
              <a:spcBef>
                <a:spcPts val="94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‘0’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‘1’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distribution.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Z~N(0,1).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density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law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4675" y="3107054"/>
            <a:ext cx="294640" cy="236220"/>
          </a:xfrm>
          <a:custGeom>
            <a:avLst/>
            <a:gdLst/>
            <a:ahLst/>
            <a:cxnLst/>
            <a:rect l="l" t="t" r="r" b="b"/>
            <a:pathLst>
              <a:path w="294639" h="236220">
                <a:moveTo>
                  <a:pt x="218948" y="0"/>
                </a:moveTo>
                <a:lnTo>
                  <a:pt x="215519" y="9525"/>
                </a:lnTo>
                <a:lnTo>
                  <a:pt x="229213" y="15430"/>
                </a:lnTo>
                <a:lnTo>
                  <a:pt x="240966" y="23622"/>
                </a:lnTo>
                <a:lnTo>
                  <a:pt x="264793" y="61652"/>
                </a:lnTo>
                <a:lnTo>
                  <a:pt x="272669" y="116712"/>
                </a:lnTo>
                <a:lnTo>
                  <a:pt x="271787" y="137477"/>
                </a:lnTo>
                <a:lnTo>
                  <a:pt x="258572" y="188341"/>
                </a:lnTo>
                <a:lnTo>
                  <a:pt x="229354" y="220237"/>
                </a:lnTo>
                <a:lnTo>
                  <a:pt x="215900" y="226187"/>
                </a:lnTo>
                <a:lnTo>
                  <a:pt x="218948" y="235712"/>
                </a:lnTo>
                <a:lnTo>
                  <a:pt x="263935" y="208994"/>
                </a:lnTo>
                <a:lnTo>
                  <a:pt x="289274" y="159591"/>
                </a:lnTo>
                <a:lnTo>
                  <a:pt x="294132" y="117856"/>
                </a:lnTo>
                <a:lnTo>
                  <a:pt x="292917" y="96281"/>
                </a:lnTo>
                <a:lnTo>
                  <a:pt x="283202" y="57991"/>
                </a:lnTo>
                <a:lnTo>
                  <a:pt x="251015" y="15113"/>
                </a:lnTo>
                <a:lnTo>
                  <a:pt x="236017" y="6163"/>
                </a:lnTo>
                <a:lnTo>
                  <a:pt x="218948" y="0"/>
                </a:lnTo>
                <a:close/>
              </a:path>
              <a:path w="294639" h="236220">
                <a:moveTo>
                  <a:pt x="75184" y="0"/>
                </a:moveTo>
                <a:lnTo>
                  <a:pt x="30321" y="26824"/>
                </a:lnTo>
                <a:lnTo>
                  <a:pt x="4873" y="76326"/>
                </a:lnTo>
                <a:lnTo>
                  <a:pt x="0" y="117856"/>
                </a:lnTo>
                <a:lnTo>
                  <a:pt x="1214" y="139574"/>
                </a:lnTo>
                <a:lnTo>
                  <a:pt x="10929" y="177917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589" y="116712"/>
                </a:lnTo>
                <a:lnTo>
                  <a:pt x="22451" y="96565"/>
                </a:lnTo>
                <a:lnTo>
                  <a:pt x="35560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02429" y="3139573"/>
            <a:ext cx="772160" cy="11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8325" algn="l"/>
              </a:tabLst>
            </a:pPr>
            <a:r>
              <a:rPr sz="2000" spc="5" dirty="0">
                <a:latin typeface="Cambria Math"/>
                <a:cs typeface="Cambria Math"/>
              </a:rPr>
              <a:t>𝑓  𝑧</a:t>
            </a:r>
            <a:r>
              <a:rPr sz="2000" dirty="0">
                <a:latin typeface="Cambria Math"/>
                <a:cs typeface="Cambria Math"/>
              </a:rPr>
              <a:t>	=</a:t>
            </a:r>
          </a:p>
        </p:txBody>
      </p:sp>
      <p:sp>
        <p:nvSpPr>
          <p:cNvPr id="11" name="object 11"/>
          <p:cNvSpPr/>
          <p:nvPr/>
        </p:nvSpPr>
        <p:spPr>
          <a:xfrm>
            <a:off x="5086222" y="3216529"/>
            <a:ext cx="464820" cy="17145"/>
          </a:xfrm>
          <a:custGeom>
            <a:avLst/>
            <a:gdLst/>
            <a:ahLst/>
            <a:cxnLst/>
            <a:rect l="l" t="t" r="r" b="b"/>
            <a:pathLst>
              <a:path w="464820" h="17144">
                <a:moveTo>
                  <a:pt x="464820" y="0"/>
                </a:moveTo>
                <a:lnTo>
                  <a:pt x="0" y="0"/>
                </a:lnTo>
                <a:lnTo>
                  <a:pt x="0" y="16763"/>
                </a:lnTo>
                <a:lnTo>
                  <a:pt x="464820" y="16763"/>
                </a:lnTo>
                <a:lnTo>
                  <a:pt x="464820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5955" y="2900493"/>
            <a:ext cx="166370" cy="2072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13" name="object 13"/>
          <p:cNvSpPr/>
          <p:nvPr/>
        </p:nvSpPr>
        <p:spPr>
          <a:xfrm>
            <a:off x="5090667" y="3280536"/>
            <a:ext cx="460375" cy="245745"/>
          </a:xfrm>
          <a:custGeom>
            <a:avLst/>
            <a:gdLst/>
            <a:ahLst/>
            <a:cxnLst/>
            <a:rect l="l" t="t" r="r" b="b"/>
            <a:pathLst>
              <a:path w="460375" h="245745">
                <a:moveTo>
                  <a:pt x="460375" y="0"/>
                </a:moveTo>
                <a:lnTo>
                  <a:pt x="163195" y="0"/>
                </a:lnTo>
                <a:lnTo>
                  <a:pt x="163195" y="253"/>
                </a:lnTo>
                <a:lnTo>
                  <a:pt x="145923" y="253"/>
                </a:lnTo>
                <a:lnTo>
                  <a:pt x="84582" y="212471"/>
                </a:lnTo>
                <a:lnTo>
                  <a:pt x="40640" y="115950"/>
                </a:lnTo>
                <a:lnTo>
                  <a:pt x="0" y="134620"/>
                </a:lnTo>
                <a:lnTo>
                  <a:pt x="3810" y="143890"/>
                </a:lnTo>
                <a:lnTo>
                  <a:pt x="24765" y="134620"/>
                </a:lnTo>
                <a:lnTo>
                  <a:pt x="76200" y="245237"/>
                </a:lnTo>
                <a:lnTo>
                  <a:pt x="88265" y="245237"/>
                </a:lnTo>
                <a:lnTo>
                  <a:pt x="155194" y="16763"/>
                </a:lnTo>
                <a:lnTo>
                  <a:pt x="460375" y="16763"/>
                </a:lnTo>
                <a:lnTo>
                  <a:pt x="460375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42052" y="3347185"/>
            <a:ext cx="316865" cy="11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𝜋</a:t>
            </a:r>
          </a:p>
        </p:txBody>
      </p:sp>
      <p:sp>
        <p:nvSpPr>
          <p:cNvPr id="15" name="object 15"/>
          <p:cNvSpPr/>
          <p:nvPr/>
        </p:nvSpPr>
        <p:spPr>
          <a:xfrm>
            <a:off x="6006719" y="3115945"/>
            <a:ext cx="207645" cy="12700"/>
          </a:xfrm>
          <a:custGeom>
            <a:avLst/>
            <a:gdLst/>
            <a:ahLst/>
            <a:cxnLst/>
            <a:rect l="l" t="t" r="r" b="b"/>
            <a:pathLst>
              <a:path w="207645" h="12700">
                <a:moveTo>
                  <a:pt x="207263" y="0"/>
                </a:moveTo>
                <a:lnTo>
                  <a:pt x="0" y="0"/>
                </a:lnTo>
                <a:lnTo>
                  <a:pt x="0" y="12191"/>
                </a:lnTo>
                <a:lnTo>
                  <a:pt x="207263" y="12191"/>
                </a:lnTo>
                <a:lnTo>
                  <a:pt x="20726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51576" y="2800604"/>
            <a:ext cx="49339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-30" baseline="-53639" dirty="0">
                <a:latin typeface="Cambria Math"/>
                <a:cs typeface="Cambria Math"/>
              </a:rPr>
              <a:t>−</a:t>
            </a:r>
            <a:r>
              <a:rPr sz="2175" spc="397" baseline="-53639" dirty="0">
                <a:latin typeface="Cambria Math"/>
                <a:cs typeface="Cambria Math"/>
              </a:rPr>
              <a:t> </a:t>
            </a:r>
            <a:r>
              <a:rPr sz="2175" spc="142" baseline="-21072" dirty="0">
                <a:latin typeface="Cambria Math"/>
                <a:cs typeface="Cambria Math"/>
              </a:rPr>
              <a:t>𝑧</a:t>
            </a:r>
            <a:r>
              <a:rPr sz="1200" spc="95" dirty="0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6043676" y="3070351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6767" y="3139573"/>
            <a:ext cx="2353310" cy="11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3255" algn="l"/>
              </a:tabLst>
            </a:pPr>
            <a:r>
              <a:rPr sz="2000" spc="5" dirty="0">
                <a:latin typeface="Cambria Math"/>
                <a:cs typeface="Cambria Math"/>
              </a:rPr>
              <a:t>𝑒	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−∞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𝑧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+∞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686" y="4153455"/>
            <a:ext cx="11049000" cy="512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standard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 distribution,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(0,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very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probabilities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normal distribution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can 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calculated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probabilities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standard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6767" y="0"/>
            <a:ext cx="7889174" cy="1343770"/>
            <a:chOff x="3096767" y="0"/>
            <a:chExt cx="6706646" cy="72694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767" y="44170"/>
              <a:ext cx="6303263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7763" y="0"/>
              <a:ext cx="4076699" cy="7269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22675" y="70103"/>
              <a:ext cx="6680738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6129528" y="429768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40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6513" y="69291"/>
            <a:ext cx="78891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C000"/>
                </a:solidFill>
              </a:rPr>
              <a:t>Standard</a:t>
            </a:r>
            <a:r>
              <a:rPr b="1" spc="-50" dirty="0">
                <a:solidFill>
                  <a:srgbClr val="FFC000"/>
                </a:solidFill>
              </a:rPr>
              <a:t> </a:t>
            </a:r>
            <a:r>
              <a:rPr b="1" dirty="0">
                <a:solidFill>
                  <a:srgbClr val="FFC000"/>
                </a:solidFill>
              </a:rPr>
              <a:t>Normal</a:t>
            </a:r>
            <a:r>
              <a:rPr b="1" spc="-35" dirty="0">
                <a:solidFill>
                  <a:srgbClr val="FFC000"/>
                </a:solidFill>
              </a:rPr>
              <a:t> </a:t>
            </a:r>
            <a:r>
              <a:rPr b="1" spc="-5" dirty="0">
                <a:solidFill>
                  <a:srgbClr val="FFC000"/>
                </a:solidFill>
              </a:rPr>
              <a:t>distribution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4058" y="714247"/>
            <a:ext cx="7257415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Note: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mean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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deviation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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then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6729" y="1103675"/>
            <a:ext cx="117665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i="1" spc="817" baseline="-35353" dirty="0">
                <a:latin typeface="Times New Roman"/>
                <a:cs typeface="Times New Roman"/>
              </a:rPr>
              <a:t>Z</a:t>
            </a:r>
            <a:r>
              <a:rPr sz="1650" i="1" spc="569" baseline="-35353" dirty="0">
                <a:latin typeface="Times New Roman"/>
                <a:cs typeface="Times New Roman"/>
              </a:rPr>
              <a:t> </a:t>
            </a:r>
            <a:r>
              <a:rPr sz="1650" spc="810" baseline="-35353" dirty="0">
                <a:latin typeface="Symbol"/>
                <a:cs typeface="Symbol"/>
              </a:rPr>
              <a:t></a:t>
            </a:r>
            <a:r>
              <a:rPr sz="1100" u="sng" spc="6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100" i="1" u="sng" spc="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5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10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4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1701" y="1306402"/>
            <a:ext cx="1854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470" dirty="0">
                <a:latin typeface="Symbol"/>
                <a:cs typeface="Symbol"/>
              </a:rPr>
              <a:t>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956" y="1633473"/>
            <a:ext cx="439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dirty="0">
                <a:latin typeface="Times New Roman"/>
                <a:cs typeface="Times New Roman"/>
              </a:rPr>
              <a:t> random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03240" y="1805617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843" y="0"/>
                </a:lnTo>
              </a:path>
            </a:pathLst>
          </a:custGeom>
          <a:ln w="7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2073" y="1805617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247" y="0"/>
                </a:lnTo>
              </a:path>
            </a:pathLst>
          </a:custGeom>
          <a:ln w="7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72431" y="1663583"/>
            <a:ext cx="8382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9058" y="1666886"/>
            <a:ext cx="768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13890" y="1666886"/>
            <a:ext cx="768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0359" y="1663583"/>
            <a:ext cx="144272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350" i="1" spc="30" dirty="0">
                <a:latin typeface="Times New Roman"/>
                <a:cs typeface="Times New Roman"/>
              </a:rPr>
              <a:t>P</a:t>
            </a:r>
            <a:r>
              <a:rPr sz="1350" spc="110" dirty="0">
                <a:latin typeface="Times New Roman"/>
                <a:cs typeface="Times New Roman"/>
              </a:rPr>
              <a:t>(</a:t>
            </a:r>
            <a:r>
              <a:rPr sz="1350" i="1" spc="-60" dirty="0">
                <a:latin typeface="Times New Roman"/>
                <a:cs typeface="Times New Roman"/>
              </a:rPr>
              <a:t>x</a:t>
            </a:r>
            <a:r>
              <a:rPr sz="1200" baseline="-24305" dirty="0">
                <a:latin typeface="Times New Roman"/>
                <a:cs typeface="Times New Roman"/>
              </a:rPr>
              <a:t>1 </a:t>
            </a:r>
            <a:r>
              <a:rPr sz="1200" spc="30" baseline="-2430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Symbol"/>
                <a:cs typeface="Symbol"/>
              </a:rPr>
              <a:t>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60" dirty="0">
                <a:latin typeface="Times New Roman"/>
                <a:cs typeface="Times New Roman"/>
              </a:rPr>
              <a:t> </a:t>
            </a:r>
            <a:r>
              <a:rPr sz="1350" i="1" spc="105" dirty="0">
                <a:latin typeface="Times New Roman"/>
                <a:cs typeface="Times New Roman"/>
              </a:rPr>
              <a:t>X</a:t>
            </a:r>
            <a:r>
              <a:rPr sz="1350" spc="15" dirty="0">
                <a:latin typeface="Symbol"/>
                <a:cs typeface="Symbol"/>
              </a:rPr>
              <a:t>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i="1" spc="-15" dirty="0">
                <a:latin typeface="Times New Roman"/>
                <a:cs typeface="Times New Roman"/>
              </a:rPr>
              <a:t>x</a:t>
            </a:r>
            <a:r>
              <a:rPr sz="1200" baseline="-24305" dirty="0">
                <a:latin typeface="Times New Roman"/>
                <a:cs typeface="Times New Roman"/>
              </a:rPr>
              <a:t>2</a:t>
            </a:r>
            <a:r>
              <a:rPr sz="1200" spc="-89" baseline="-2430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)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Symbol"/>
                <a:cs typeface="Symbol"/>
              </a:rPr>
              <a:t></a:t>
            </a:r>
            <a:r>
              <a:rPr sz="1350" spc="160" dirty="0">
                <a:latin typeface="Times New Roman"/>
                <a:cs typeface="Times New Roman"/>
              </a:rPr>
              <a:t> </a:t>
            </a:r>
            <a:r>
              <a:rPr sz="1350" i="1" spc="30" dirty="0">
                <a:latin typeface="Times New Roman"/>
                <a:cs typeface="Times New Roman"/>
              </a:rPr>
              <a:t>P</a:t>
            </a:r>
            <a:r>
              <a:rPr sz="1350" spc="5" dirty="0">
                <a:latin typeface="Times New Roman"/>
                <a:cs typeface="Times New Roman"/>
              </a:rPr>
              <a:t>(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73344" y="1663583"/>
            <a:ext cx="422275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Symbol"/>
                <a:cs typeface="Symbol"/>
              </a:rPr>
              <a:t>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i="1" spc="15" dirty="0">
                <a:latin typeface="Times New Roman"/>
                <a:cs typeface="Times New Roman"/>
              </a:rPr>
              <a:t>Z</a:t>
            </a:r>
            <a:r>
              <a:rPr sz="1350" i="1" spc="60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Symbol"/>
                <a:cs typeface="Symbol"/>
              </a:rPr>
              <a:t>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0037" y="1540662"/>
            <a:ext cx="42227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0" dirty="0">
                <a:latin typeface="Times New Roman"/>
                <a:cs typeface="Times New Roman"/>
              </a:rPr>
              <a:t>x</a:t>
            </a:r>
            <a:r>
              <a:rPr sz="1350" i="1" spc="26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Symbol"/>
                <a:cs typeface="Symbol"/>
              </a:rPr>
              <a:t>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450" spc="-45" dirty="0">
                <a:latin typeface="Symbol"/>
                <a:cs typeface="Symbol"/>
              </a:rPr>
              <a:t>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38744" y="1540662"/>
            <a:ext cx="43751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0" dirty="0">
                <a:latin typeface="Times New Roman"/>
                <a:cs typeface="Times New Roman"/>
              </a:rPr>
              <a:t>x </a:t>
            </a:r>
            <a:r>
              <a:rPr sz="1350" i="1" spc="30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Symbol"/>
                <a:cs typeface="Symbol"/>
              </a:rPr>
              <a:t>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450" spc="-45" dirty="0">
                <a:latin typeface="Symbol"/>
                <a:cs typeface="Symbol"/>
              </a:rPr>
              <a:t>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9487" y="1790712"/>
            <a:ext cx="106743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690" algn="l"/>
              </a:tabLst>
            </a:pPr>
            <a:r>
              <a:rPr sz="1450" spc="-45" dirty="0">
                <a:latin typeface="Symbol"/>
                <a:cs typeface="Symbol"/>
              </a:rPr>
              <a:t></a:t>
            </a:r>
            <a:r>
              <a:rPr sz="1450" spc="-45" dirty="0">
                <a:latin typeface="Times New Roman"/>
                <a:cs typeface="Times New Roman"/>
              </a:rPr>
              <a:t>	</a:t>
            </a:r>
            <a:r>
              <a:rPr sz="1450" spc="-45" dirty="0">
                <a:latin typeface="Symbol"/>
                <a:cs typeface="Symbol"/>
              </a:rPr>
              <a:t>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4058" y="2279883"/>
            <a:ext cx="11576050" cy="13862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Times New Roman"/>
                <a:cs typeface="Times New Roman"/>
              </a:rPr>
              <a:t>2.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Suppose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~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N(0,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variate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distribution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tables,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calculate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probabilities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explained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100" spc="-5" dirty="0">
                <a:latin typeface="Times New Roman"/>
                <a:cs typeface="Times New Roman"/>
              </a:rPr>
              <a:t>i)	</a:t>
            </a:r>
            <a:r>
              <a:rPr sz="1800" dirty="0">
                <a:latin typeface="Times New Roman"/>
                <a:cs typeface="Times New Roman"/>
              </a:rPr>
              <a:t>P(Z&lt;a)</a:t>
            </a:r>
            <a:r>
              <a:rPr sz="1800" dirty="0">
                <a:latin typeface="Symbol"/>
                <a:cs typeface="Symbol"/>
              </a:rPr>
              <a:t></a:t>
            </a:r>
            <a:r>
              <a:rPr sz="1800" dirty="0">
                <a:latin typeface="Times New Roman"/>
                <a:cs typeface="Times New Roman"/>
              </a:rPr>
              <a:t>P(Z≤a).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following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figure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2608" y="4003547"/>
            <a:ext cx="1924481" cy="1455420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6767" y="0"/>
            <a:ext cx="7333108" cy="726948"/>
            <a:chOff x="3096767" y="0"/>
            <a:chExt cx="7333108" cy="72694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767" y="44170"/>
              <a:ext cx="6303263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7763" y="0"/>
              <a:ext cx="4076699" cy="7269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22675" y="70103"/>
              <a:ext cx="730720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6129528" y="429768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40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68139" y="69291"/>
            <a:ext cx="78475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00"/>
                </a:solidFill>
              </a:rPr>
              <a:t>Standard</a:t>
            </a:r>
            <a:r>
              <a:rPr sz="2800" b="1" spc="-50" dirty="0">
                <a:solidFill>
                  <a:srgbClr val="FFFF00"/>
                </a:solidFill>
              </a:rPr>
              <a:t> </a:t>
            </a:r>
            <a:r>
              <a:rPr sz="2800" b="1" dirty="0">
                <a:solidFill>
                  <a:srgbClr val="FFFF00"/>
                </a:solidFill>
              </a:rPr>
              <a:t>Normal</a:t>
            </a:r>
            <a:r>
              <a:rPr sz="2800" b="1" spc="-35" dirty="0">
                <a:solidFill>
                  <a:srgbClr val="FFFF00"/>
                </a:solidFill>
              </a:rPr>
              <a:t> </a:t>
            </a:r>
            <a:r>
              <a:rPr sz="2800" b="1" spc="-5" dirty="0">
                <a:solidFill>
                  <a:srgbClr val="FFFF00"/>
                </a:solidFill>
              </a:rPr>
              <a:t>distribution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1892" y="802360"/>
            <a:ext cx="113506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ii)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(Z&gt;b).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represented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following graph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 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3691" y="1975138"/>
            <a:ext cx="2007109" cy="14535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1892" y="3727144"/>
            <a:ext cx="104152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iii) </a:t>
            </a:r>
            <a:r>
              <a:rPr sz="2000" dirty="0">
                <a:latin typeface="Times New Roman"/>
                <a:cs typeface="Times New Roman"/>
              </a:rPr>
              <a:t>P(a≤Z≤b)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be represented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following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5300" y="4244375"/>
            <a:ext cx="1851452" cy="13334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5536" y="5877559"/>
            <a:ext cx="11188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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P(a≤Z≤b)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P(Z≤b)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 P(Z≤a),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P(Z≤b)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P(Z≤a)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8739" y="6655333"/>
            <a:ext cx="1216660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F1F1F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IN"/>
              <a:t>C</a:t>
            </a:r>
            <a:r>
              <a:rPr lang="en-IN" spc="-5"/>
              <a:t>R</a:t>
            </a:r>
            <a:r>
              <a:rPr lang="en-IN"/>
              <a:t>EATED</a:t>
            </a:r>
            <a:r>
              <a:rPr lang="en-IN" spc="-55"/>
              <a:t> </a:t>
            </a:r>
            <a:r>
              <a:rPr lang="en-IN" spc="-10"/>
              <a:t>B</a:t>
            </a:r>
            <a:r>
              <a:rPr lang="en-IN"/>
              <a:t>Y K.</a:t>
            </a:r>
            <a:r>
              <a:rPr lang="en-IN" spc="-25"/>
              <a:t> </a:t>
            </a:r>
            <a:r>
              <a:rPr lang="en-IN" spc="-5"/>
              <a:t>VI</a:t>
            </a:r>
            <a:r>
              <a:rPr lang="en-IN"/>
              <a:t>CT</a:t>
            </a:r>
            <a:r>
              <a:rPr lang="en-IN" spc="-5"/>
              <a:t>O</a:t>
            </a:r>
            <a:r>
              <a:rPr lang="en-IN"/>
              <a:t>R</a:t>
            </a:r>
            <a:r>
              <a:rPr lang="en-IN" spc="-30"/>
              <a:t> </a:t>
            </a:r>
            <a:r>
              <a:rPr lang="en-IN" spc="-10"/>
              <a:t>B</a:t>
            </a:r>
            <a:r>
              <a:rPr lang="en-IN"/>
              <a:t>A</a:t>
            </a:r>
            <a:r>
              <a:rPr lang="en-IN" spc="-10"/>
              <a:t>B</a:t>
            </a:r>
            <a:r>
              <a:rPr lang="en-IN"/>
              <a:t>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dm" id="{621A0A58-C558-4592-8A5A-A4BD8AFF6A56}" vid="{23CB49E9-CEB1-4499-926C-7E13066DA7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dwdm</Template>
  <TotalTime>75</TotalTime>
  <Words>1785</Words>
  <Application>Microsoft Office PowerPoint</Application>
  <PresentationFormat>Widescreen</PresentationFormat>
  <Paragraphs>235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MT</vt:lpstr>
      <vt:lpstr>BioRhyme ExtraBold</vt:lpstr>
      <vt:lpstr>Calibri</vt:lpstr>
      <vt:lpstr>Cambria Math</vt:lpstr>
      <vt:lpstr>Gill Sans MT</vt:lpstr>
      <vt:lpstr>Lucida Sans Unicode</vt:lpstr>
      <vt:lpstr>Poppins</vt:lpstr>
      <vt:lpstr>Symbol</vt:lpstr>
      <vt:lpstr>Times New Roman</vt:lpstr>
      <vt:lpstr>Wingdings</vt:lpstr>
      <vt:lpstr>Gallery</vt:lpstr>
      <vt:lpstr>PowerPoint Presentation</vt:lpstr>
      <vt:lpstr>AIM OF THE SESSION</vt:lpstr>
      <vt:lpstr>NORMAL DISTRIBUTION</vt:lpstr>
      <vt:lpstr>NORMAL DISTRIBUTION</vt:lpstr>
      <vt:lpstr>Normal distribution</vt:lpstr>
      <vt:lpstr>Normal distribution</vt:lpstr>
      <vt:lpstr>Standard Normal distribution</vt:lpstr>
      <vt:lpstr>Standard Normal distribution</vt:lpstr>
      <vt:lpstr>Standard Normal distribution</vt:lpstr>
      <vt:lpstr>IMPORTANT FACTS RELATED TO THE SESSION</vt:lpstr>
      <vt:lpstr>IMPORTANT FACTS RELATED TO THE SESSION</vt:lpstr>
      <vt:lpstr>IMPORTANT FACTS RELATED TO THE SESSION</vt:lpstr>
      <vt:lpstr>Z Table</vt:lpstr>
      <vt:lpstr>Z table</vt:lpstr>
      <vt:lpstr>EXAMPLE 1</vt:lpstr>
      <vt:lpstr>EXAMPLE 1</vt:lpstr>
      <vt:lpstr>EXAMPLE 2</vt:lpstr>
      <vt:lpstr>SUMMARY</vt:lpstr>
      <vt:lpstr>SELF-ASSESSMENT QUESTIONS</vt:lpstr>
      <vt:lpstr>TERMINAL QUESTIONS</vt:lpstr>
      <vt:lpstr>TERMINAL QUESTIONS</vt:lpstr>
      <vt:lpstr>TERMINAL QUESTIONS</vt:lpstr>
      <vt:lpstr>REFERENCES FOR FURTHER LEARNING OF THE SESSION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Rajesh Babu</dc:creator>
  <cp:lastModifiedBy>DELL</cp:lastModifiedBy>
  <cp:revision>25</cp:revision>
  <dcterms:created xsi:type="dcterms:W3CDTF">2023-05-02T08:21:09Z</dcterms:created>
  <dcterms:modified xsi:type="dcterms:W3CDTF">2023-12-01T04:27:30Z</dcterms:modified>
</cp:coreProperties>
</file>