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6413"/>
  <p:notesSz cx="12192000" cy="83502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7405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7405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7405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37405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658812"/>
            <a:ext cx="9719310" cy="548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7405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99" y="2886074"/>
            <a:ext cx="11049000" cy="2164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833000" y="6445249"/>
            <a:ext cx="106680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Roboto"/>
                <a:cs typeface="Roboto"/>
              </a:defRPr>
            </a:lvl1pPr>
          </a:lstStyle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77300" y="2933699"/>
            <a:ext cx="2743200" cy="2400300"/>
          </a:xfrm>
          <a:custGeom>
            <a:avLst/>
            <a:gdLst/>
            <a:ahLst/>
            <a:cxnLst/>
            <a:rect l="l" t="t" r="r" b="b"/>
            <a:pathLst>
              <a:path w="2743200" h="2400300">
                <a:moveTo>
                  <a:pt x="2571749" y="2400299"/>
                </a:moveTo>
                <a:lnTo>
                  <a:pt x="428624" y="2400299"/>
                </a:lnTo>
                <a:lnTo>
                  <a:pt x="381905" y="2397785"/>
                </a:lnTo>
                <a:lnTo>
                  <a:pt x="336647" y="2390418"/>
                </a:lnTo>
                <a:lnTo>
                  <a:pt x="293110" y="2378457"/>
                </a:lnTo>
                <a:lnTo>
                  <a:pt x="251557" y="2362164"/>
                </a:lnTo>
                <a:lnTo>
                  <a:pt x="212248" y="2341800"/>
                </a:lnTo>
                <a:lnTo>
                  <a:pt x="175444" y="2317626"/>
                </a:lnTo>
                <a:lnTo>
                  <a:pt x="141406" y="2289903"/>
                </a:lnTo>
                <a:lnTo>
                  <a:pt x="110396" y="2258893"/>
                </a:lnTo>
                <a:lnTo>
                  <a:pt x="82673" y="2224855"/>
                </a:lnTo>
                <a:lnTo>
                  <a:pt x="58499" y="2188051"/>
                </a:lnTo>
                <a:lnTo>
                  <a:pt x="38135" y="2148742"/>
                </a:lnTo>
                <a:lnTo>
                  <a:pt x="21842" y="2107189"/>
                </a:lnTo>
                <a:lnTo>
                  <a:pt x="9881" y="2063652"/>
                </a:lnTo>
                <a:lnTo>
                  <a:pt x="2513" y="2018394"/>
                </a:lnTo>
                <a:lnTo>
                  <a:pt x="0" y="1971674"/>
                </a:lnTo>
                <a:lnTo>
                  <a:pt x="0" y="171449"/>
                </a:lnTo>
                <a:lnTo>
                  <a:pt x="6114" y="125821"/>
                </a:lnTo>
                <a:lnTo>
                  <a:pt x="23375" y="84851"/>
                </a:lnTo>
                <a:lnTo>
                  <a:pt x="50162" y="50162"/>
                </a:lnTo>
                <a:lnTo>
                  <a:pt x="84851" y="23375"/>
                </a:lnTo>
                <a:lnTo>
                  <a:pt x="125821" y="6114"/>
                </a:lnTo>
                <a:lnTo>
                  <a:pt x="171449" y="0"/>
                </a:lnTo>
                <a:lnTo>
                  <a:pt x="217078" y="6114"/>
                </a:lnTo>
                <a:lnTo>
                  <a:pt x="258048" y="23375"/>
                </a:lnTo>
                <a:lnTo>
                  <a:pt x="292737" y="50162"/>
                </a:lnTo>
                <a:lnTo>
                  <a:pt x="319524" y="84851"/>
                </a:lnTo>
                <a:lnTo>
                  <a:pt x="336785" y="125821"/>
                </a:lnTo>
                <a:lnTo>
                  <a:pt x="342899" y="171449"/>
                </a:lnTo>
                <a:lnTo>
                  <a:pt x="342899" y="1971674"/>
                </a:lnTo>
                <a:lnTo>
                  <a:pt x="349664" y="2004960"/>
                </a:lnTo>
                <a:lnTo>
                  <a:pt x="368081" y="2032218"/>
                </a:lnTo>
                <a:lnTo>
                  <a:pt x="395339" y="2050635"/>
                </a:lnTo>
                <a:lnTo>
                  <a:pt x="428624" y="2057399"/>
                </a:lnTo>
                <a:lnTo>
                  <a:pt x="2571749" y="2057399"/>
                </a:lnTo>
                <a:lnTo>
                  <a:pt x="2617378" y="2063514"/>
                </a:lnTo>
                <a:lnTo>
                  <a:pt x="2658348" y="2080775"/>
                </a:lnTo>
                <a:lnTo>
                  <a:pt x="2693037" y="2107562"/>
                </a:lnTo>
                <a:lnTo>
                  <a:pt x="2719823" y="2142251"/>
                </a:lnTo>
                <a:lnTo>
                  <a:pt x="2737085" y="2183221"/>
                </a:lnTo>
                <a:lnTo>
                  <a:pt x="2743199" y="2228849"/>
                </a:lnTo>
                <a:lnTo>
                  <a:pt x="2737085" y="2274478"/>
                </a:lnTo>
                <a:lnTo>
                  <a:pt x="2719823" y="2315448"/>
                </a:lnTo>
                <a:lnTo>
                  <a:pt x="2693037" y="2350137"/>
                </a:lnTo>
                <a:lnTo>
                  <a:pt x="2658348" y="2376923"/>
                </a:lnTo>
                <a:lnTo>
                  <a:pt x="2617378" y="2394185"/>
                </a:lnTo>
                <a:lnTo>
                  <a:pt x="2571749" y="2400299"/>
                </a:lnTo>
                <a:close/>
              </a:path>
              <a:path w="2743200" h="2400300">
                <a:moveTo>
                  <a:pt x="2200453" y="957441"/>
                </a:moveTo>
                <a:lnTo>
                  <a:pt x="1714499" y="957441"/>
                </a:lnTo>
                <a:lnTo>
                  <a:pt x="2278677" y="392727"/>
                </a:lnTo>
                <a:lnTo>
                  <a:pt x="2315259" y="364822"/>
                </a:lnTo>
                <a:lnTo>
                  <a:pt x="2356485" y="348079"/>
                </a:lnTo>
                <a:lnTo>
                  <a:pt x="2400032" y="342498"/>
                </a:lnTo>
                <a:lnTo>
                  <a:pt x="2443579" y="348079"/>
                </a:lnTo>
                <a:lnTo>
                  <a:pt x="2484804" y="364822"/>
                </a:lnTo>
                <a:lnTo>
                  <a:pt x="2521386" y="392727"/>
                </a:lnTo>
                <a:lnTo>
                  <a:pt x="2549291" y="429309"/>
                </a:lnTo>
                <a:lnTo>
                  <a:pt x="2566034" y="470535"/>
                </a:lnTo>
                <a:lnTo>
                  <a:pt x="2571616" y="514082"/>
                </a:lnTo>
                <a:lnTo>
                  <a:pt x="2566034" y="557629"/>
                </a:lnTo>
                <a:lnTo>
                  <a:pt x="2549291" y="598854"/>
                </a:lnTo>
                <a:lnTo>
                  <a:pt x="2521386" y="635436"/>
                </a:lnTo>
                <a:lnTo>
                  <a:pt x="2521922" y="635972"/>
                </a:lnTo>
                <a:lnTo>
                  <a:pt x="2200453" y="957441"/>
                </a:lnTo>
                <a:close/>
              </a:path>
              <a:path w="2743200" h="2400300">
                <a:moveTo>
                  <a:pt x="685532" y="1542915"/>
                </a:moveTo>
                <a:lnTo>
                  <a:pt x="641984" y="1537334"/>
                </a:lnTo>
                <a:lnTo>
                  <a:pt x="600759" y="1520591"/>
                </a:lnTo>
                <a:lnTo>
                  <a:pt x="564177" y="1492686"/>
                </a:lnTo>
                <a:lnTo>
                  <a:pt x="536272" y="1456104"/>
                </a:lnTo>
                <a:lnTo>
                  <a:pt x="519529" y="1414879"/>
                </a:lnTo>
                <a:lnTo>
                  <a:pt x="514034" y="1372001"/>
                </a:lnTo>
                <a:lnTo>
                  <a:pt x="513948" y="1371331"/>
                </a:lnTo>
                <a:lnTo>
                  <a:pt x="519529" y="1327784"/>
                </a:lnTo>
                <a:lnTo>
                  <a:pt x="536272" y="1286559"/>
                </a:lnTo>
                <a:lnTo>
                  <a:pt x="564177" y="1249977"/>
                </a:lnTo>
                <a:lnTo>
                  <a:pt x="1164252" y="649902"/>
                </a:lnTo>
                <a:lnTo>
                  <a:pt x="1200834" y="621997"/>
                </a:lnTo>
                <a:lnTo>
                  <a:pt x="1242059" y="605254"/>
                </a:lnTo>
                <a:lnTo>
                  <a:pt x="1285607" y="599673"/>
                </a:lnTo>
                <a:lnTo>
                  <a:pt x="1329154" y="605254"/>
                </a:lnTo>
                <a:lnTo>
                  <a:pt x="1370379" y="621997"/>
                </a:lnTo>
                <a:lnTo>
                  <a:pt x="1406961" y="649902"/>
                </a:lnTo>
                <a:lnTo>
                  <a:pt x="1714499" y="957441"/>
                </a:lnTo>
                <a:lnTo>
                  <a:pt x="2200453" y="957441"/>
                </a:lnTo>
                <a:lnTo>
                  <a:pt x="2143660" y="1014233"/>
                </a:lnTo>
                <a:lnTo>
                  <a:pt x="1285874" y="1014233"/>
                </a:lnTo>
                <a:lnTo>
                  <a:pt x="806886" y="1492686"/>
                </a:lnTo>
                <a:lnTo>
                  <a:pt x="770304" y="1520591"/>
                </a:lnTo>
                <a:lnTo>
                  <a:pt x="729079" y="1537334"/>
                </a:lnTo>
                <a:lnTo>
                  <a:pt x="685532" y="1542915"/>
                </a:lnTo>
                <a:close/>
              </a:path>
              <a:path w="2743200" h="2400300">
                <a:moveTo>
                  <a:pt x="1714767" y="1372001"/>
                </a:moveTo>
                <a:lnTo>
                  <a:pt x="1671220" y="1366420"/>
                </a:lnTo>
                <a:lnTo>
                  <a:pt x="1629995" y="1349677"/>
                </a:lnTo>
                <a:lnTo>
                  <a:pt x="1593413" y="1321772"/>
                </a:lnTo>
                <a:lnTo>
                  <a:pt x="1285874" y="1014233"/>
                </a:lnTo>
                <a:lnTo>
                  <a:pt x="2143660" y="1014233"/>
                </a:lnTo>
                <a:lnTo>
                  <a:pt x="1836122" y="1321772"/>
                </a:lnTo>
                <a:lnTo>
                  <a:pt x="1799540" y="1349677"/>
                </a:lnTo>
                <a:lnTo>
                  <a:pt x="1758314" y="1366420"/>
                </a:lnTo>
                <a:lnTo>
                  <a:pt x="1714767" y="1372001"/>
                </a:lnTo>
                <a:close/>
              </a:path>
            </a:pathLst>
          </a:custGeom>
          <a:solidFill>
            <a:srgbClr val="3398DA">
              <a:alpha val="4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43499" y="1076325"/>
            <a:ext cx="571500" cy="400050"/>
          </a:xfrm>
          <a:custGeom>
            <a:avLst/>
            <a:gdLst/>
            <a:ahLst/>
            <a:cxnLst/>
            <a:rect l="l" t="t" r="r" b="b"/>
            <a:pathLst>
              <a:path w="571500" h="400050">
                <a:moveTo>
                  <a:pt x="142875" y="400050"/>
                </a:moveTo>
                <a:lnTo>
                  <a:pt x="112684" y="394588"/>
                </a:lnTo>
                <a:lnTo>
                  <a:pt x="87198" y="379534"/>
                </a:lnTo>
                <a:lnTo>
                  <a:pt x="68409" y="356877"/>
                </a:lnTo>
                <a:lnTo>
                  <a:pt x="58310" y="328612"/>
                </a:lnTo>
                <a:lnTo>
                  <a:pt x="28575" y="328612"/>
                </a:lnTo>
                <a:lnTo>
                  <a:pt x="17442" y="326370"/>
                </a:lnTo>
                <a:lnTo>
                  <a:pt x="8360" y="320252"/>
                </a:lnTo>
                <a:lnTo>
                  <a:pt x="2242" y="311170"/>
                </a:lnTo>
                <a:lnTo>
                  <a:pt x="0" y="300037"/>
                </a:lnTo>
                <a:lnTo>
                  <a:pt x="0" y="200025"/>
                </a:lnTo>
                <a:lnTo>
                  <a:pt x="2676" y="182680"/>
                </a:lnTo>
                <a:lnTo>
                  <a:pt x="10157" y="167487"/>
                </a:lnTo>
                <a:lnTo>
                  <a:pt x="21623" y="155257"/>
                </a:lnTo>
                <a:lnTo>
                  <a:pt x="36254" y="146804"/>
                </a:lnTo>
                <a:lnTo>
                  <a:pt x="73402" y="53846"/>
                </a:lnTo>
                <a:lnTo>
                  <a:pt x="86361" y="31719"/>
                </a:lnTo>
                <a:lnTo>
                  <a:pt x="104879" y="14733"/>
                </a:lnTo>
                <a:lnTo>
                  <a:pt x="127549" y="3842"/>
                </a:lnTo>
                <a:lnTo>
                  <a:pt x="152965" y="0"/>
                </a:lnTo>
                <a:lnTo>
                  <a:pt x="315396" y="0"/>
                </a:lnTo>
                <a:lnTo>
                  <a:pt x="352566" y="8438"/>
                </a:lnTo>
                <a:lnTo>
                  <a:pt x="402371" y="57150"/>
                </a:lnTo>
                <a:lnTo>
                  <a:pt x="152965" y="57150"/>
                </a:lnTo>
                <a:lnTo>
                  <a:pt x="144503" y="58435"/>
                </a:lnTo>
                <a:lnTo>
                  <a:pt x="136970" y="62072"/>
                </a:lnTo>
                <a:lnTo>
                  <a:pt x="130826" y="67735"/>
                </a:lnTo>
                <a:lnTo>
                  <a:pt x="126533" y="75098"/>
                </a:lnTo>
                <a:lnTo>
                  <a:pt x="99387" y="142875"/>
                </a:lnTo>
                <a:lnTo>
                  <a:pt x="470951" y="142875"/>
                </a:lnTo>
                <a:lnTo>
                  <a:pt x="471666" y="143767"/>
                </a:lnTo>
                <a:lnTo>
                  <a:pt x="510998" y="156314"/>
                </a:lnTo>
                <a:lnTo>
                  <a:pt x="542679" y="181317"/>
                </a:lnTo>
                <a:lnTo>
                  <a:pt x="563812" y="215897"/>
                </a:lnTo>
                <a:lnTo>
                  <a:pt x="571500" y="257175"/>
                </a:lnTo>
                <a:lnTo>
                  <a:pt x="571500" y="270651"/>
                </a:lnTo>
                <a:lnTo>
                  <a:pt x="432092" y="270651"/>
                </a:lnTo>
                <a:lnTo>
                  <a:pt x="420640" y="271296"/>
                </a:lnTo>
                <a:lnTo>
                  <a:pt x="420064" y="271446"/>
                </a:lnTo>
                <a:lnTo>
                  <a:pt x="137273" y="271446"/>
                </a:lnTo>
                <a:lnTo>
                  <a:pt x="131723" y="272550"/>
                </a:lnTo>
                <a:lnTo>
                  <a:pt x="101100" y="303173"/>
                </a:lnTo>
                <a:lnTo>
                  <a:pt x="100012" y="308641"/>
                </a:lnTo>
                <a:lnTo>
                  <a:pt x="100060" y="320252"/>
                </a:lnTo>
                <a:lnTo>
                  <a:pt x="131723" y="356099"/>
                </a:lnTo>
                <a:lnTo>
                  <a:pt x="137191" y="357187"/>
                </a:lnTo>
                <a:lnTo>
                  <a:pt x="217083" y="357187"/>
                </a:lnTo>
                <a:lnTo>
                  <a:pt x="198551" y="379534"/>
                </a:lnTo>
                <a:lnTo>
                  <a:pt x="173065" y="394588"/>
                </a:lnTo>
                <a:lnTo>
                  <a:pt x="142875" y="400050"/>
                </a:lnTo>
                <a:close/>
              </a:path>
              <a:path w="571500" h="400050">
                <a:moveTo>
                  <a:pt x="242887" y="142875"/>
                </a:moveTo>
                <a:lnTo>
                  <a:pt x="200025" y="142875"/>
                </a:lnTo>
                <a:lnTo>
                  <a:pt x="200025" y="57150"/>
                </a:lnTo>
                <a:lnTo>
                  <a:pt x="242887" y="57150"/>
                </a:lnTo>
                <a:lnTo>
                  <a:pt x="242887" y="142875"/>
                </a:lnTo>
                <a:close/>
              </a:path>
              <a:path w="571500" h="400050">
                <a:moveTo>
                  <a:pt x="470951" y="142875"/>
                </a:moveTo>
                <a:lnTo>
                  <a:pt x="397728" y="142875"/>
                </a:lnTo>
                <a:lnTo>
                  <a:pt x="337720" y="67865"/>
                </a:lnTo>
                <a:lnTo>
                  <a:pt x="332273" y="61079"/>
                </a:lnTo>
                <a:lnTo>
                  <a:pt x="324058" y="57150"/>
                </a:lnTo>
                <a:lnTo>
                  <a:pt x="402371" y="57150"/>
                </a:lnTo>
                <a:lnTo>
                  <a:pt x="470951" y="142875"/>
                </a:lnTo>
                <a:close/>
              </a:path>
              <a:path w="571500" h="400050">
                <a:moveTo>
                  <a:pt x="502160" y="357998"/>
                </a:moveTo>
                <a:lnTo>
                  <a:pt x="425068" y="357998"/>
                </a:lnTo>
                <a:lnTo>
                  <a:pt x="436520" y="357353"/>
                </a:lnTo>
                <a:lnTo>
                  <a:pt x="441962" y="355938"/>
                </a:lnTo>
                <a:lnTo>
                  <a:pt x="468987" y="328612"/>
                </a:lnTo>
                <a:lnTo>
                  <a:pt x="470973" y="323232"/>
                </a:lnTo>
                <a:lnTo>
                  <a:pt x="471844" y="317677"/>
                </a:lnTo>
                <a:lnTo>
                  <a:pt x="471567" y="311170"/>
                </a:lnTo>
                <a:lnTo>
                  <a:pt x="471460" y="308641"/>
                </a:lnTo>
                <a:lnTo>
                  <a:pt x="448472" y="275269"/>
                </a:lnTo>
                <a:lnTo>
                  <a:pt x="432092" y="270651"/>
                </a:lnTo>
                <a:lnTo>
                  <a:pt x="571500" y="270651"/>
                </a:lnTo>
                <a:lnTo>
                  <a:pt x="571500" y="300037"/>
                </a:lnTo>
                <a:lnTo>
                  <a:pt x="569297" y="310972"/>
                </a:lnTo>
                <a:lnTo>
                  <a:pt x="569257" y="311170"/>
                </a:lnTo>
                <a:lnTo>
                  <a:pt x="563139" y="320252"/>
                </a:lnTo>
                <a:lnTo>
                  <a:pt x="554057" y="326370"/>
                </a:lnTo>
                <a:lnTo>
                  <a:pt x="542925" y="328612"/>
                </a:lnTo>
                <a:lnTo>
                  <a:pt x="513189" y="328612"/>
                </a:lnTo>
                <a:lnTo>
                  <a:pt x="503090" y="356877"/>
                </a:lnTo>
                <a:lnTo>
                  <a:pt x="502160" y="357998"/>
                </a:lnTo>
                <a:close/>
              </a:path>
              <a:path w="571500" h="400050">
                <a:moveTo>
                  <a:pt x="217083" y="357187"/>
                </a:moveTo>
                <a:lnTo>
                  <a:pt x="148558" y="357187"/>
                </a:lnTo>
                <a:lnTo>
                  <a:pt x="154026" y="356099"/>
                </a:lnTo>
                <a:lnTo>
                  <a:pt x="164528" y="351749"/>
                </a:lnTo>
                <a:lnTo>
                  <a:pt x="185737" y="308641"/>
                </a:lnTo>
                <a:lnTo>
                  <a:pt x="184649" y="303173"/>
                </a:lnTo>
                <a:lnTo>
                  <a:pt x="154026" y="272550"/>
                </a:lnTo>
                <a:lnTo>
                  <a:pt x="148476" y="271446"/>
                </a:lnTo>
                <a:lnTo>
                  <a:pt x="420064" y="271446"/>
                </a:lnTo>
                <a:lnTo>
                  <a:pt x="388173" y="300037"/>
                </a:lnTo>
                <a:lnTo>
                  <a:pt x="386187" y="305417"/>
                </a:lnTo>
                <a:lnTo>
                  <a:pt x="385316" y="310972"/>
                </a:lnTo>
                <a:lnTo>
                  <a:pt x="385601" y="317677"/>
                </a:lnTo>
                <a:lnTo>
                  <a:pt x="385710" y="320252"/>
                </a:lnTo>
                <a:lnTo>
                  <a:pt x="385803" y="322432"/>
                </a:lnTo>
                <a:lnTo>
                  <a:pt x="387143" y="327893"/>
                </a:lnTo>
                <a:lnTo>
                  <a:pt x="387480" y="328612"/>
                </a:lnTo>
                <a:lnTo>
                  <a:pt x="227439" y="328612"/>
                </a:lnTo>
                <a:lnTo>
                  <a:pt x="217340" y="356877"/>
                </a:lnTo>
                <a:lnTo>
                  <a:pt x="217083" y="357187"/>
                </a:lnTo>
                <a:close/>
              </a:path>
              <a:path w="571500" h="400050">
                <a:moveTo>
                  <a:pt x="428625" y="400050"/>
                </a:moveTo>
                <a:lnTo>
                  <a:pt x="398434" y="394588"/>
                </a:lnTo>
                <a:lnTo>
                  <a:pt x="372948" y="379534"/>
                </a:lnTo>
                <a:lnTo>
                  <a:pt x="354159" y="356877"/>
                </a:lnTo>
                <a:lnTo>
                  <a:pt x="344060" y="328612"/>
                </a:lnTo>
                <a:lnTo>
                  <a:pt x="387480" y="328612"/>
                </a:lnTo>
                <a:lnTo>
                  <a:pt x="392014" y="338277"/>
                </a:lnTo>
                <a:lnTo>
                  <a:pt x="395357" y="342798"/>
                </a:lnTo>
                <a:lnTo>
                  <a:pt x="403858" y="350499"/>
                </a:lnTo>
                <a:lnTo>
                  <a:pt x="408687" y="353380"/>
                </a:lnTo>
                <a:lnTo>
                  <a:pt x="419455" y="357187"/>
                </a:lnTo>
                <a:lnTo>
                  <a:pt x="425068" y="357998"/>
                </a:lnTo>
                <a:lnTo>
                  <a:pt x="502160" y="357998"/>
                </a:lnTo>
                <a:lnTo>
                  <a:pt x="484301" y="379534"/>
                </a:lnTo>
                <a:lnTo>
                  <a:pt x="458815" y="394588"/>
                </a:lnTo>
                <a:lnTo>
                  <a:pt x="428625" y="400050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867399" y="1104900"/>
            <a:ext cx="514350" cy="342900"/>
          </a:xfrm>
          <a:custGeom>
            <a:avLst/>
            <a:gdLst/>
            <a:ahLst/>
            <a:cxnLst/>
            <a:rect l="l" t="t" r="r" b="b"/>
            <a:pathLst>
              <a:path w="514350" h="342900">
                <a:moveTo>
                  <a:pt x="457200" y="342900"/>
                </a:moveTo>
                <a:lnTo>
                  <a:pt x="57150" y="342900"/>
                </a:lnTo>
                <a:lnTo>
                  <a:pt x="34922" y="338403"/>
                </a:lnTo>
                <a:lnTo>
                  <a:pt x="16754" y="326145"/>
                </a:lnTo>
                <a:lnTo>
                  <a:pt x="4496" y="307977"/>
                </a:lnTo>
                <a:lnTo>
                  <a:pt x="0" y="285750"/>
                </a:lnTo>
                <a:lnTo>
                  <a:pt x="0" y="220741"/>
                </a:lnTo>
                <a:lnTo>
                  <a:pt x="6607" y="214580"/>
                </a:lnTo>
                <a:lnTo>
                  <a:pt x="14019" y="211990"/>
                </a:lnTo>
                <a:lnTo>
                  <a:pt x="25608" y="205844"/>
                </a:lnTo>
                <a:lnTo>
                  <a:pt x="34736" y="196575"/>
                </a:lnTo>
                <a:lnTo>
                  <a:pt x="40716" y="184879"/>
                </a:lnTo>
                <a:lnTo>
                  <a:pt x="42862" y="171450"/>
                </a:lnTo>
                <a:lnTo>
                  <a:pt x="40716" y="158020"/>
                </a:lnTo>
                <a:lnTo>
                  <a:pt x="34736" y="146324"/>
                </a:lnTo>
                <a:lnTo>
                  <a:pt x="25608" y="137055"/>
                </a:lnTo>
                <a:lnTo>
                  <a:pt x="14019" y="130909"/>
                </a:lnTo>
                <a:lnTo>
                  <a:pt x="6607" y="128319"/>
                </a:lnTo>
                <a:lnTo>
                  <a:pt x="0" y="122158"/>
                </a:lnTo>
                <a:lnTo>
                  <a:pt x="0" y="57150"/>
                </a:lnTo>
                <a:lnTo>
                  <a:pt x="4496" y="34922"/>
                </a:lnTo>
                <a:lnTo>
                  <a:pt x="16754" y="16754"/>
                </a:lnTo>
                <a:lnTo>
                  <a:pt x="34922" y="4496"/>
                </a:lnTo>
                <a:lnTo>
                  <a:pt x="57150" y="0"/>
                </a:lnTo>
                <a:lnTo>
                  <a:pt x="457200" y="0"/>
                </a:lnTo>
                <a:lnTo>
                  <a:pt x="479427" y="4496"/>
                </a:lnTo>
                <a:lnTo>
                  <a:pt x="497595" y="16754"/>
                </a:lnTo>
                <a:lnTo>
                  <a:pt x="509853" y="34922"/>
                </a:lnTo>
                <a:lnTo>
                  <a:pt x="514350" y="57150"/>
                </a:lnTo>
                <a:lnTo>
                  <a:pt x="514350" y="122158"/>
                </a:lnTo>
                <a:lnTo>
                  <a:pt x="507742" y="128319"/>
                </a:lnTo>
                <a:lnTo>
                  <a:pt x="500330" y="130909"/>
                </a:lnTo>
                <a:lnTo>
                  <a:pt x="488741" y="137055"/>
                </a:lnTo>
                <a:lnTo>
                  <a:pt x="479613" y="146324"/>
                </a:lnTo>
                <a:lnTo>
                  <a:pt x="473633" y="158020"/>
                </a:lnTo>
                <a:lnTo>
                  <a:pt x="471487" y="171450"/>
                </a:lnTo>
                <a:lnTo>
                  <a:pt x="473633" y="184879"/>
                </a:lnTo>
                <a:lnTo>
                  <a:pt x="479613" y="196575"/>
                </a:lnTo>
                <a:lnTo>
                  <a:pt x="488741" y="205844"/>
                </a:lnTo>
                <a:lnTo>
                  <a:pt x="500330" y="211990"/>
                </a:lnTo>
                <a:lnTo>
                  <a:pt x="507742" y="214580"/>
                </a:lnTo>
                <a:lnTo>
                  <a:pt x="514350" y="220741"/>
                </a:lnTo>
                <a:lnTo>
                  <a:pt x="514350" y="285750"/>
                </a:lnTo>
                <a:lnTo>
                  <a:pt x="509853" y="307977"/>
                </a:lnTo>
                <a:lnTo>
                  <a:pt x="497595" y="326145"/>
                </a:lnTo>
                <a:lnTo>
                  <a:pt x="479427" y="338403"/>
                </a:lnTo>
                <a:lnTo>
                  <a:pt x="457200" y="342900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62725" y="1047750"/>
            <a:ext cx="485140" cy="457200"/>
          </a:xfrm>
          <a:custGeom>
            <a:avLst/>
            <a:gdLst/>
            <a:ahLst/>
            <a:cxnLst/>
            <a:rect l="l" t="t" r="r" b="b"/>
            <a:pathLst>
              <a:path w="485140" h="457200">
                <a:moveTo>
                  <a:pt x="450413" y="214312"/>
                </a:moveTo>
                <a:lnTo>
                  <a:pt x="242887" y="214312"/>
                </a:lnTo>
                <a:lnTo>
                  <a:pt x="242887" y="6786"/>
                </a:lnTo>
                <a:lnTo>
                  <a:pt x="249138" y="0"/>
                </a:lnTo>
                <a:lnTo>
                  <a:pt x="257175" y="0"/>
                </a:lnTo>
                <a:lnTo>
                  <a:pt x="303035" y="5283"/>
                </a:lnTo>
                <a:lnTo>
                  <a:pt x="345136" y="20332"/>
                </a:lnTo>
                <a:lnTo>
                  <a:pt x="382276" y="43946"/>
                </a:lnTo>
                <a:lnTo>
                  <a:pt x="413253" y="74923"/>
                </a:lnTo>
                <a:lnTo>
                  <a:pt x="436867" y="112063"/>
                </a:lnTo>
                <a:lnTo>
                  <a:pt x="451916" y="154164"/>
                </a:lnTo>
                <a:lnTo>
                  <a:pt x="457200" y="200025"/>
                </a:lnTo>
                <a:lnTo>
                  <a:pt x="457200" y="208061"/>
                </a:lnTo>
                <a:lnTo>
                  <a:pt x="450413" y="214312"/>
                </a:lnTo>
                <a:close/>
              </a:path>
              <a:path w="485140" h="457200">
                <a:moveTo>
                  <a:pt x="214312" y="457200"/>
                </a:moveTo>
                <a:lnTo>
                  <a:pt x="165186" y="451542"/>
                </a:lnTo>
                <a:lnTo>
                  <a:pt x="120082" y="435425"/>
                </a:lnTo>
                <a:lnTo>
                  <a:pt x="80289" y="410132"/>
                </a:lnTo>
                <a:lnTo>
                  <a:pt x="47095" y="376948"/>
                </a:lnTo>
                <a:lnTo>
                  <a:pt x="21790" y="337156"/>
                </a:lnTo>
                <a:lnTo>
                  <a:pt x="5662" y="292041"/>
                </a:lnTo>
                <a:lnTo>
                  <a:pt x="0" y="242887"/>
                </a:lnTo>
                <a:lnTo>
                  <a:pt x="4761" y="197773"/>
                </a:lnTo>
                <a:lnTo>
                  <a:pt x="18385" y="155937"/>
                </a:lnTo>
                <a:lnTo>
                  <a:pt x="39883" y="118369"/>
                </a:lnTo>
                <a:lnTo>
                  <a:pt x="68267" y="86063"/>
                </a:lnTo>
                <a:lnTo>
                  <a:pt x="102548" y="60009"/>
                </a:lnTo>
                <a:lnTo>
                  <a:pt x="141736" y="41201"/>
                </a:lnTo>
                <a:lnTo>
                  <a:pt x="184844" y="30628"/>
                </a:lnTo>
                <a:lnTo>
                  <a:pt x="193059" y="29467"/>
                </a:lnTo>
                <a:lnTo>
                  <a:pt x="200025" y="36075"/>
                </a:lnTo>
                <a:lnTo>
                  <a:pt x="200025" y="257175"/>
                </a:lnTo>
                <a:lnTo>
                  <a:pt x="345757" y="402907"/>
                </a:lnTo>
                <a:lnTo>
                  <a:pt x="345429" y="410132"/>
                </a:lnTo>
                <a:lnTo>
                  <a:pt x="345311" y="412730"/>
                </a:lnTo>
                <a:lnTo>
                  <a:pt x="338435" y="417552"/>
                </a:lnTo>
                <a:lnTo>
                  <a:pt x="310778" y="434295"/>
                </a:lnTo>
                <a:lnTo>
                  <a:pt x="280593" y="446752"/>
                </a:lnTo>
                <a:lnTo>
                  <a:pt x="248298" y="454521"/>
                </a:lnTo>
                <a:lnTo>
                  <a:pt x="214312" y="457200"/>
                </a:lnTo>
                <a:close/>
              </a:path>
              <a:path w="485140" h="457200">
                <a:moveTo>
                  <a:pt x="412462" y="404425"/>
                </a:moveTo>
                <a:lnTo>
                  <a:pt x="404068" y="404068"/>
                </a:lnTo>
                <a:lnTo>
                  <a:pt x="398889" y="398799"/>
                </a:lnTo>
                <a:lnTo>
                  <a:pt x="257175" y="257175"/>
                </a:lnTo>
                <a:lnTo>
                  <a:pt x="478363" y="257175"/>
                </a:lnTo>
                <a:lnTo>
                  <a:pt x="484882" y="264140"/>
                </a:lnTo>
                <a:lnTo>
                  <a:pt x="475533" y="308660"/>
                </a:lnTo>
                <a:lnTo>
                  <a:pt x="441969" y="372764"/>
                </a:lnTo>
                <a:lnTo>
                  <a:pt x="417820" y="399424"/>
                </a:lnTo>
                <a:lnTo>
                  <a:pt x="412462" y="404425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43355" y="1766587"/>
            <a:ext cx="10238740" cy="15591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887470" marR="5080" indent="-3875404">
              <a:lnSpc>
                <a:spcPct val="112300"/>
              </a:lnSpc>
              <a:spcBef>
                <a:spcPts val="80"/>
              </a:spcBef>
            </a:pPr>
            <a:r>
              <a:rPr sz="4650" spc="-90" dirty="0">
                <a:solidFill>
                  <a:srgbClr val="2B3D4F"/>
                </a:solidFill>
              </a:rPr>
              <a:t> </a:t>
            </a:r>
            <a:r>
              <a:rPr sz="4650" spc="-195" dirty="0">
                <a:solidFill>
                  <a:srgbClr val="2B3D4F"/>
                </a:solidFill>
              </a:rPr>
              <a:t>In-</a:t>
            </a:r>
            <a:r>
              <a:rPr sz="4650" spc="-245" dirty="0">
                <a:solidFill>
                  <a:srgbClr val="2B3D4F"/>
                </a:solidFill>
              </a:rPr>
              <a:t>Vehicle</a:t>
            </a:r>
            <a:r>
              <a:rPr sz="4650" spc="-75" dirty="0">
                <a:solidFill>
                  <a:srgbClr val="2B3D4F"/>
                </a:solidFill>
              </a:rPr>
              <a:t> </a:t>
            </a:r>
            <a:r>
              <a:rPr sz="4650" spc="-270" dirty="0">
                <a:solidFill>
                  <a:srgbClr val="2B3D4F"/>
                </a:solidFill>
              </a:rPr>
              <a:t>Coupon</a:t>
            </a:r>
            <a:r>
              <a:rPr sz="4650" spc="-80" dirty="0">
                <a:solidFill>
                  <a:srgbClr val="2B3D4F"/>
                </a:solidFill>
              </a:rPr>
              <a:t> </a:t>
            </a:r>
            <a:r>
              <a:rPr sz="4650" spc="-275" dirty="0">
                <a:solidFill>
                  <a:srgbClr val="2B3D4F"/>
                </a:solidFill>
              </a:rPr>
              <a:t>Recommendation </a:t>
            </a:r>
            <a:r>
              <a:rPr sz="4650" spc="-125" dirty="0">
                <a:solidFill>
                  <a:srgbClr val="2B3D4F"/>
                </a:solidFill>
              </a:rPr>
              <a:t>Prediction</a:t>
            </a:r>
            <a:endParaRPr sz="465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34071" y="3615944"/>
            <a:ext cx="672401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20" dirty="0">
                <a:solidFill>
                  <a:srgbClr val="3398DA"/>
                </a:solidFill>
                <a:latin typeface="Roboto"/>
                <a:cs typeface="Roboto"/>
              </a:rPr>
              <a:t>Predicting</a:t>
            </a:r>
            <a:r>
              <a:rPr sz="2400" spc="-3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2400" spc="-155" dirty="0">
                <a:solidFill>
                  <a:srgbClr val="3398DA"/>
                </a:solidFill>
                <a:latin typeface="Roboto"/>
                <a:cs typeface="Roboto"/>
              </a:rPr>
              <a:t>Coupon</a:t>
            </a:r>
            <a:r>
              <a:rPr sz="2400" spc="-3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2400" spc="-140" dirty="0">
                <a:solidFill>
                  <a:srgbClr val="3398DA"/>
                </a:solidFill>
                <a:latin typeface="Roboto"/>
                <a:cs typeface="Roboto"/>
              </a:rPr>
              <a:t>Acceptance</a:t>
            </a:r>
            <a:r>
              <a:rPr sz="2400" spc="-3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2400" spc="-110" dirty="0">
                <a:solidFill>
                  <a:srgbClr val="3398DA"/>
                </a:solidFill>
                <a:latin typeface="Roboto"/>
                <a:cs typeface="Roboto"/>
              </a:rPr>
              <a:t>for</a:t>
            </a:r>
            <a:r>
              <a:rPr sz="2400" spc="-3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2400" spc="-135" dirty="0">
                <a:solidFill>
                  <a:srgbClr val="3398DA"/>
                </a:solidFill>
                <a:latin typeface="Roboto"/>
                <a:cs typeface="Roboto"/>
              </a:rPr>
              <a:t>Optimized</a:t>
            </a:r>
            <a:r>
              <a:rPr sz="2400" spc="-7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2400" spc="-105" dirty="0">
                <a:solidFill>
                  <a:srgbClr val="3398DA"/>
                </a:solidFill>
                <a:latin typeface="Roboto"/>
                <a:cs typeface="Roboto"/>
              </a:rPr>
              <a:t>Targeting</a:t>
            </a:r>
            <a:endParaRPr sz="2400" dirty="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06429" y="5252243"/>
            <a:ext cx="1379220" cy="2800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spc="-75" dirty="0">
                <a:solidFill>
                  <a:srgbClr val="333A40"/>
                </a:solidFill>
                <a:latin typeface="Roboto"/>
                <a:cs typeface="Roboto"/>
              </a:rPr>
              <a:t>[Salmanul</a:t>
            </a:r>
            <a:r>
              <a:rPr sz="1650" spc="-3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650" spc="-65" dirty="0">
                <a:solidFill>
                  <a:srgbClr val="333A40"/>
                </a:solidFill>
                <a:latin typeface="Roboto"/>
                <a:cs typeface="Roboto"/>
              </a:rPr>
              <a:t>Faris]</a:t>
            </a:r>
            <a:endParaRPr sz="1650">
              <a:latin typeface="Roboto"/>
              <a:cs typeface="Roboto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10" name="object 10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91699" y="3933893"/>
            <a:ext cx="1828731" cy="18161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09599" y="1333499"/>
            <a:ext cx="9696450" cy="28575"/>
          </a:xfrm>
          <a:custGeom>
            <a:avLst/>
            <a:gdLst/>
            <a:ahLst/>
            <a:cxnLst/>
            <a:rect l="l" t="t" r="r" b="b"/>
            <a:pathLst>
              <a:path w="9696450" h="28575">
                <a:moveTo>
                  <a:pt x="9696449" y="28574"/>
                </a:moveTo>
                <a:lnTo>
                  <a:pt x="0" y="28574"/>
                </a:lnTo>
                <a:lnTo>
                  <a:pt x="0" y="0"/>
                </a:lnTo>
                <a:lnTo>
                  <a:pt x="9696449" y="0"/>
                </a:lnTo>
                <a:lnTo>
                  <a:pt x="9696449" y="28574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spc="-165" dirty="0">
                <a:solidFill>
                  <a:srgbClr val="2B3D4F"/>
                </a:solidFill>
              </a:rPr>
              <a:t>Project</a:t>
            </a:r>
            <a:r>
              <a:rPr sz="3300" spc="-20" dirty="0">
                <a:solidFill>
                  <a:srgbClr val="2B3D4F"/>
                </a:solidFill>
              </a:rPr>
              <a:t> </a:t>
            </a:r>
            <a:r>
              <a:rPr sz="3300" spc="-165" dirty="0">
                <a:solidFill>
                  <a:srgbClr val="2B3D4F"/>
                </a:solidFill>
              </a:rPr>
              <a:t>Overview:</a:t>
            </a:r>
            <a:r>
              <a:rPr sz="3300" spc="-20" dirty="0">
                <a:solidFill>
                  <a:srgbClr val="2B3D4F"/>
                </a:solidFill>
              </a:rPr>
              <a:t> </a:t>
            </a:r>
            <a:r>
              <a:rPr sz="3300" spc="-165" dirty="0">
                <a:solidFill>
                  <a:srgbClr val="2B3D4F"/>
                </a:solidFill>
              </a:rPr>
              <a:t>Optimizing</a:t>
            </a:r>
            <a:r>
              <a:rPr sz="3300" spc="-20" dirty="0">
                <a:solidFill>
                  <a:srgbClr val="2B3D4F"/>
                </a:solidFill>
              </a:rPr>
              <a:t> </a:t>
            </a:r>
            <a:r>
              <a:rPr sz="3300" spc="-190" dirty="0">
                <a:solidFill>
                  <a:srgbClr val="2B3D4F"/>
                </a:solidFill>
              </a:rPr>
              <a:t>Coupon</a:t>
            </a:r>
            <a:r>
              <a:rPr sz="3300" spc="-20" dirty="0">
                <a:solidFill>
                  <a:srgbClr val="2B3D4F"/>
                </a:solidFill>
              </a:rPr>
              <a:t> </a:t>
            </a:r>
            <a:r>
              <a:rPr sz="3300" spc="-150" dirty="0">
                <a:solidFill>
                  <a:srgbClr val="2B3D4F"/>
                </a:solidFill>
              </a:rPr>
              <a:t>Recommendations</a:t>
            </a:r>
            <a:endParaRPr sz="3300"/>
          </a:p>
        </p:txBody>
      </p:sp>
      <p:grpSp>
        <p:nvGrpSpPr>
          <p:cNvPr id="6" name="object 6"/>
          <p:cNvGrpSpPr/>
          <p:nvPr/>
        </p:nvGrpSpPr>
        <p:grpSpPr>
          <a:xfrm>
            <a:off x="609599" y="2047875"/>
            <a:ext cx="457200" cy="457200"/>
            <a:chOff x="609599" y="2047875"/>
            <a:chExt cx="457200" cy="457200"/>
          </a:xfrm>
        </p:grpSpPr>
        <p:sp>
          <p:nvSpPr>
            <p:cNvPr id="7" name="object 7"/>
            <p:cNvSpPr/>
            <p:nvPr/>
          </p:nvSpPr>
          <p:spPr>
            <a:xfrm>
              <a:off x="609599" y="20478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3096" y="2181224"/>
              <a:ext cx="190206" cy="19049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219199" y="2047874"/>
            <a:ext cx="10363200" cy="571500"/>
            <a:chOff x="1219199" y="2047874"/>
            <a:chExt cx="10363200" cy="571500"/>
          </a:xfrm>
        </p:grpSpPr>
        <p:sp>
          <p:nvSpPr>
            <p:cNvPr id="10" name="object 10"/>
            <p:cNvSpPr/>
            <p:nvPr/>
          </p:nvSpPr>
          <p:spPr>
            <a:xfrm>
              <a:off x="1219199" y="2047874"/>
              <a:ext cx="10363200" cy="571500"/>
            </a:xfrm>
            <a:custGeom>
              <a:avLst/>
              <a:gdLst/>
              <a:ahLst/>
              <a:cxnLst/>
              <a:rect l="l" t="t" r="r" b="b"/>
              <a:pathLst>
                <a:path w="10363200" h="571500">
                  <a:moveTo>
                    <a:pt x="103631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5714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219199" y="2047874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609599" y="2847975"/>
            <a:ext cx="457200" cy="457200"/>
            <a:chOff x="609599" y="2847975"/>
            <a:chExt cx="457200" cy="457200"/>
          </a:xfrm>
        </p:grpSpPr>
        <p:sp>
          <p:nvSpPr>
            <p:cNvPr id="13" name="object 13"/>
            <p:cNvSpPr/>
            <p:nvPr/>
          </p:nvSpPr>
          <p:spPr>
            <a:xfrm>
              <a:off x="609599" y="28479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8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949" y="2993231"/>
              <a:ext cx="190499" cy="16668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219199" y="2847974"/>
            <a:ext cx="10363200" cy="571500"/>
            <a:chOff x="1219199" y="2847974"/>
            <a:chExt cx="10363200" cy="571500"/>
          </a:xfrm>
        </p:grpSpPr>
        <p:sp>
          <p:nvSpPr>
            <p:cNvPr id="16" name="object 16"/>
            <p:cNvSpPr/>
            <p:nvPr/>
          </p:nvSpPr>
          <p:spPr>
            <a:xfrm>
              <a:off x="1219199" y="2847974"/>
              <a:ext cx="10363200" cy="571500"/>
            </a:xfrm>
            <a:custGeom>
              <a:avLst/>
              <a:gdLst/>
              <a:ahLst/>
              <a:cxnLst/>
              <a:rect l="l" t="t" r="r" b="b"/>
              <a:pathLst>
                <a:path w="10363200" h="571500">
                  <a:moveTo>
                    <a:pt x="103631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5714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219199" y="2847974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609599" y="3648075"/>
            <a:ext cx="457200" cy="457200"/>
            <a:chOff x="609599" y="3648075"/>
            <a:chExt cx="457200" cy="457200"/>
          </a:xfrm>
        </p:grpSpPr>
        <p:sp>
          <p:nvSpPr>
            <p:cNvPr id="19" name="object 19"/>
            <p:cNvSpPr/>
            <p:nvPr/>
          </p:nvSpPr>
          <p:spPr>
            <a:xfrm>
              <a:off x="609599" y="36480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0"/>
                  </a:lnTo>
                  <a:lnTo>
                    <a:pt x="42685" y="95370"/>
                  </a:lnTo>
                  <a:lnTo>
                    <a:pt x="72249" y="61661"/>
                  </a:lnTo>
                  <a:lnTo>
                    <a:pt x="107821" y="34365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0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3899" y="3793331"/>
              <a:ext cx="238124" cy="166687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1219199" y="3648074"/>
            <a:ext cx="10363200" cy="571500"/>
            <a:chOff x="1219199" y="3648074"/>
            <a:chExt cx="10363200" cy="571500"/>
          </a:xfrm>
        </p:grpSpPr>
        <p:sp>
          <p:nvSpPr>
            <p:cNvPr id="22" name="object 22"/>
            <p:cNvSpPr/>
            <p:nvPr/>
          </p:nvSpPr>
          <p:spPr>
            <a:xfrm>
              <a:off x="1219199" y="3648074"/>
              <a:ext cx="10363200" cy="571500"/>
            </a:xfrm>
            <a:custGeom>
              <a:avLst/>
              <a:gdLst/>
              <a:ahLst/>
              <a:cxnLst/>
              <a:rect l="l" t="t" r="r" b="b"/>
              <a:pathLst>
                <a:path w="10363200" h="571500">
                  <a:moveTo>
                    <a:pt x="103631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5714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219199" y="3648074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609599" y="4448174"/>
            <a:ext cx="457200" cy="457200"/>
            <a:chOff x="609599" y="4448174"/>
            <a:chExt cx="457200" cy="457200"/>
          </a:xfrm>
        </p:grpSpPr>
        <p:sp>
          <p:nvSpPr>
            <p:cNvPr id="25" name="object 25"/>
            <p:cNvSpPr/>
            <p:nvPr/>
          </p:nvSpPr>
          <p:spPr>
            <a:xfrm>
              <a:off x="609599" y="44481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4495" y="4584501"/>
              <a:ext cx="234408" cy="186853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219199" y="4448174"/>
            <a:ext cx="10363200" cy="571500"/>
            <a:chOff x="1219199" y="4448174"/>
            <a:chExt cx="10363200" cy="571500"/>
          </a:xfrm>
        </p:grpSpPr>
        <p:sp>
          <p:nvSpPr>
            <p:cNvPr id="28" name="object 28"/>
            <p:cNvSpPr/>
            <p:nvPr/>
          </p:nvSpPr>
          <p:spPr>
            <a:xfrm>
              <a:off x="1219199" y="4448174"/>
              <a:ext cx="10363200" cy="571500"/>
            </a:xfrm>
            <a:custGeom>
              <a:avLst/>
              <a:gdLst/>
              <a:ahLst/>
              <a:cxnLst/>
              <a:rect l="l" t="t" r="r" b="b"/>
              <a:pathLst>
                <a:path w="10363200" h="571500">
                  <a:moveTo>
                    <a:pt x="103631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5714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219199" y="4448174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609599" y="5248275"/>
            <a:ext cx="457200" cy="457200"/>
            <a:chOff x="609599" y="5248275"/>
            <a:chExt cx="457200" cy="457200"/>
          </a:xfrm>
        </p:grpSpPr>
        <p:sp>
          <p:nvSpPr>
            <p:cNvPr id="31" name="object 31"/>
            <p:cNvSpPr/>
            <p:nvPr/>
          </p:nvSpPr>
          <p:spPr>
            <a:xfrm>
              <a:off x="609599" y="52482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8"/>
                  </a:lnTo>
                  <a:lnTo>
                    <a:pt x="127441" y="433735"/>
                  </a:lnTo>
                  <a:lnTo>
                    <a:pt x="89365" y="410058"/>
                  </a:lnTo>
                  <a:lnTo>
                    <a:pt x="56639" y="379408"/>
                  </a:lnTo>
                  <a:lnTo>
                    <a:pt x="30522" y="342962"/>
                  </a:lnTo>
                  <a:lnTo>
                    <a:pt x="12016" y="302122"/>
                  </a:lnTo>
                  <a:lnTo>
                    <a:pt x="1834" y="258456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0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4"/>
                  </a:lnTo>
                  <a:lnTo>
                    <a:pt x="395538" y="72249"/>
                  </a:lnTo>
                  <a:lnTo>
                    <a:pt x="422833" y="107820"/>
                  </a:lnTo>
                  <a:lnTo>
                    <a:pt x="442663" y="148035"/>
                  </a:lnTo>
                  <a:lnTo>
                    <a:pt x="454268" y="191344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42503" y="5381649"/>
              <a:ext cx="190916" cy="190884"/>
            </a:xfrm>
            <a:prstGeom prst="rect">
              <a:avLst/>
            </a:prstGeom>
          </p:spPr>
        </p:pic>
      </p:grpSp>
      <p:grpSp>
        <p:nvGrpSpPr>
          <p:cNvPr id="33" name="object 33"/>
          <p:cNvGrpSpPr/>
          <p:nvPr/>
        </p:nvGrpSpPr>
        <p:grpSpPr>
          <a:xfrm>
            <a:off x="1219199" y="5248274"/>
            <a:ext cx="10363200" cy="571500"/>
            <a:chOff x="1219199" y="5248274"/>
            <a:chExt cx="10363200" cy="571500"/>
          </a:xfrm>
        </p:grpSpPr>
        <p:sp>
          <p:nvSpPr>
            <p:cNvPr id="34" name="object 34"/>
            <p:cNvSpPr/>
            <p:nvPr/>
          </p:nvSpPr>
          <p:spPr>
            <a:xfrm>
              <a:off x="1219199" y="5248274"/>
              <a:ext cx="10363200" cy="571500"/>
            </a:xfrm>
            <a:custGeom>
              <a:avLst/>
              <a:gdLst/>
              <a:ahLst/>
              <a:cxnLst/>
              <a:rect l="l" t="t" r="r" b="b"/>
              <a:pathLst>
                <a:path w="10363200" h="571500">
                  <a:moveTo>
                    <a:pt x="103631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5714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219199" y="5248274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257299" y="2187336"/>
            <a:ext cx="10325100" cy="3455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500" b="1" spc="-85" dirty="0">
                <a:solidFill>
                  <a:srgbClr val="3398DA"/>
                </a:solidFill>
                <a:latin typeface="Roboto"/>
                <a:cs typeface="Roboto"/>
              </a:rPr>
              <a:t>Goal:</a:t>
            </a:r>
            <a:r>
              <a:rPr sz="1500" b="1" spc="-1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Build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a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model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to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accurately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recommend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coupons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to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drivers.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350">
              <a:latin typeface="Roboto"/>
              <a:cs typeface="Roboto"/>
            </a:endParaRPr>
          </a:p>
          <a:p>
            <a:pPr marL="152400">
              <a:lnSpc>
                <a:spcPct val="100000"/>
              </a:lnSpc>
            </a:pPr>
            <a:r>
              <a:rPr sz="1500" b="1" spc="-75" dirty="0">
                <a:solidFill>
                  <a:srgbClr val="3398DA"/>
                </a:solidFill>
                <a:latin typeface="Roboto"/>
                <a:cs typeface="Roboto"/>
              </a:rPr>
              <a:t>Objective:</a:t>
            </a:r>
            <a:r>
              <a:rPr sz="1500" b="1" spc="-1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Improve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the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effectiveness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of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coupon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campaigns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by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predicting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acceptance.</a:t>
            </a:r>
            <a:endParaRPr sz="1500">
              <a:latin typeface="Roboto"/>
              <a:cs typeface="Roboto"/>
            </a:endParaRPr>
          </a:p>
          <a:p>
            <a:pPr marL="152400" marR="1753870" algn="just">
              <a:lnSpc>
                <a:spcPct val="350000"/>
              </a:lnSpc>
            </a:pPr>
            <a:r>
              <a:rPr sz="1500" b="1" spc="-75" dirty="0">
                <a:solidFill>
                  <a:srgbClr val="3398DA"/>
                </a:solidFill>
                <a:latin typeface="Roboto"/>
                <a:cs typeface="Roboto"/>
              </a:rPr>
              <a:t>Context:</a:t>
            </a:r>
            <a:r>
              <a:rPr sz="1500" b="1" spc="-4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60" dirty="0">
                <a:solidFill>
                  <a:srgbClr val="333A40"/>
                </a:solidFill>
                <a:latin typeface="Roboto"/>
                <a:cs typeface="Roboto"/>
              </a:rPr>
              <a:t>In-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vehicle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recommendations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based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on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driver's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scenario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(destination,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weather,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time,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personal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context).</a:t>
            </a:r>
            <a:r>
              <a:rPr sz="1500" spc="-3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b="1" spc="-90" dirty="0">
                <a:solidFill>
                  <a:srgbClr val="3398DA"/>
                </a:solidFill>
                <a:latin typeface="Roboto"/>
                <a:cs typeface="Roboto"/>
              </a:rPr>
              <a:t>Approach:</a:t>
            </a:r>
            <a:r>
              <a:rPr sz="1500" b="1" spc="-4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Leverage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machine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learning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to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analyze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demographics,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habits,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coupon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types,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&amp;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environmental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factors.</a:t>
            </a:r>
            <a:r>
              <a:rPr sz="1500" spc="-3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b="1" spc="-75" dirty="0">
                <a:solidFill>
                  <a:srgbClr val="3398DA"/>
                </a:solidFill>
                <a:latin typeface="Roboto"/>
                <a:cs typeface="Roboto"/>
              </a:rPr>
              <a:t>Impact:</a:t>
            </a:r>
            <a:r>
              <a:rPr sz="1500" b="1" spc="-4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Optimize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distribution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strategies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and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enhance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customer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satisfaction.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38" name="object 38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029574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20299" y="5143499"/>
            <a:ext cx="1600200" cy="1828800"/>
          </a:xfrm>
          <a:custGeom>
            <a:avLst/>
            <a:gdLst/>
            <a:ahLst/>
            <a:cxnLst/>
            <a:rect l="l" t="t" r="r" b="b"/>
            <a:pathLst>
              <a:path w="1600200" h="1828800">
                <a:moveTo>
                  <a:pt x="800100" y="742950"/>
                </a:moveTo>
                <a:lnTo>
                  <a:pt x="731070" y="741901"/>
                </a:lnTo>
                <a:lnTo>
                  <a:pt x="663669" y="738813"/>
                </a:lnTo>
                <a:lnTo>
                  <a:pt x="598139" y="733771"/>
                </a:lnTo>
                <a:lnTo>
                  <a:pt x="534718" y="726860"/>
                </a:lnTo>
                <a:lnTo>
                  <a:pt x="473648" y="718167"/>
                </a:lnTo>
                <a:lnTo>
                  <a:pt x="415168" y="707776"/>
                </a:lnTo>
                <a:lnTo>
                  <a:pt x="359520" y="695773"/>
                </a:lnTo>
                <a:lnTo>
                  <a:pt x="306942" y="682245"/>
                </a:lnTo>
                <a:lnTo>
                  <a:pt x="257675" y="667276"/>
                </a:lnTo>
                <a:lnTo>
                  <a:pt x="211961" y="650953"/>
                </a:lnTo>
                <a:lnTo>
                  <a:pt x="170038" y="633360"/>
                </a:lnTo>
                <a:lnTo>
                  <a:pt x="132148" y="614583"/>
                </a:lnTo>
                <a:lnTo>
                  <a:pt x="98529" y="594709"/>
                </a:lnTo>
                <a:lnTo>
                  <a:pt x="45072" y="552009"/>
                </a:lnTo>
                <a:lnTo>
                  <a:pt x="11588" y="505944"/>
                </a:lnTo>
                <a:lnTo>
                  <a:pt x="0" y="457200"/>
                </a:lnTo>
                <a:lnTo>
                  <a:pt x="0" y="285750"/>
                </a:lnTo>
                <a:lnTo>
                  <a:pt x="11588" y="237005"/>
                </a:lnTo>
                <a:lnTo>
                  <a:pt x="45072" y="190940"/>
                </a:lnTo>
                <a:lnTo>
                  <a:pt x="98530" y="148240"/>
                </a:lnTo>
                <a:lnTo>
                  <a:pt x="132148" y="128366"/>
                </a:lnTo>
                <a:lnTo>
                  <a:pt x="170038" y="109589"/>
                </a:lnTo>
                <a:lnTo>
                  <a:pt x="211961" y="91997"/>
                </a:lnTo>
                <a:lnTo>
                  <a:pt x="257675" y="75673"/>
                </a:lnTo>
                <a:lnTo>
                  <a:pt x="306942" y="60704"/>
                </a:lnTo>
                <a:lnTo>
                  <a:pt x="359520" y="47176"/>
                </a:lnTo>
                <a:lnTo>
                  <a:pt x="415168" y="35173"/>
                </a:lnTo>
                <a:lnTo>
                  <a:pt x="473648" y="24782"/>
                </a:lnTo>
                <a:lnTo>
                  <a:pt x="534718" y="16089"/>
                </a:lnTo>
                <a:lnTo>
                  <a:pt x="598139" y="9178"/>
                </a:lnTo>
                <a:lnTo>
                  <a:pt x="663670" y="4136"/>
                </a:lnTo>
                <a:lnTo>
                  <a:pt x="731070" y="1048"/>
                </a:lnTo>
                <a:lnTo>
                  <a:pt x="800100" y="0"/>
                </a:lnTo>
                <a:lnTo>
                  <a:pt x="869129" y="1048"/>
                </a:lnTo>
                <a:lnTo>
                  <a:pt x="936530" y="4136"/>
                </a:lnTo>
                <a:lnTo>
                  <a:pt x="1002060" y="9178"/>
                </a:lnTo>
                <a:lnTo>
                  <a:pt x="1065481" y="16089"/>
                </a:lnTo>
                <a:lnTo>
                  <a:pt x="1126551" y="24782"/>
                </a:lnTo>
                <a:lnTo>
                  <a:pt x="1185031" y="35173"/>
                </a:lnTo>
                <a:lnTo>
                  <a:pt x="1240679" y="47176"/>
                </a:lnTo>
                <a:lnTo>
                  <a:pt x="1293257" y="60704"/>
                </a:lnTo>
                <a:lnTo>
                  <a:pt x="1342524" y="75673"/>
                </a:lnTo>
                <a:lnTo>
                  <a:pt x="1388238" y="91997"/>
                </a:lnTo>
                <a:lnTo>
                  <a:pt x="1430161" y="109589"/>
                </a:lnTo>
                <a:lnTo>
                  <a:pt x="1468051" y="128366"/>
                </a:lnTo>
                <a:lnTo>
                  <a:pt x="1501670" y="148240"/>
                </a:lnTo>
                <a:lnTo>
                  <a:pt x="1555127" y="190940"/>
                </a:lnTo>
                <a:lnTo>
                  <a:pt x="1588611" y="237005"/>
                </a:lnTo>
                <a:lnTo>
                  <a:pt x="1600200" y="285750"/>
                </a:lnTo>
                <a:lnTo>
                  <a:pt x="1600200" y="457200"/>
                </a:lnTo>
                <a:lnTo>
                  <a:pt x="1588611" y="505944"/>
                </a:lnTo>
                <a:lnTo>
                  <a:pt x="1555127" y="552009"/>
                </a:lnTo>
                <a:lnTo>
                  <a:pt x="1501670" y="594709"/>
                </a:lnTo>
                <a:lnTo>
                  <a:pt x="1468051" y="614583"/>
                </a:lnTo>
                <a:lnTo>
                  <a:pt x="1430161" y="633360"/>
                </a:lnTo>
                <a:lnTo>
                  <a:pt x="1388238" y="650953"/>
                </a:lnTo>
                <a:lnTo>
                  <a:pt x="1342524" y="667276"/>
                </a:lnTo>
                <a:lnTo>
                  <a:pt x="1293257" y="682245"/>
                </a:lnTo>
                <a:lnTo>
                  <a:pt x="1240679" y="695773"/>
                </a:lnTo>
                <a:lnTo>
                  <a:pt x="1185031" y="707776"/>
                </a:lnTo>
                <a:lnTo>
                  <a:pt x="1126551" y="718167"/>
                </a:lnTo>
                <a:lnTo>
                  <a:pt x="1065481" y="726860"/>
                </a:lnTo>
                <a:lnTo>
                  <a:pt x="1002060" y="733771"/>
                </a:lnTo>
                <a:lnTo>
                  <a:pt x="936530" y="738813"/>
                </a:lnTo>
                <a:lnTo>
                  <a:pt x="869129" y="741901"/>
                </a:lnTo>
                <a:lnTo>
                  <a:pt x="800100" y="742950"/>
                </a:lnTo>
                <a:close/>
              </a:path>
              <a:path w="1600200" h="1828800">
                <a:moveTo>
                  <a:pt x="800100" y="1314450"/>
                </a:moveTo>
                <a:lnTo>
                  <a:pt x="731070" y="1313401"/>
                </a:lnTo>
                <a:lnTo>
                  <a:pt x="663669" y="1310313"/>
                </a:lnTo>
                <a:lnTo>
                  <a:pt x="598139" y="1305271"/>
                </a:lnTo>
                <a:lnTo>
                  <a:pt x="534718" y="1298360"/>
                </a:lnTo>
                <a:lnTo>
                  <a:pt x="473648" y="1289667"/>
                </a:lnTo>
                <a:lnTo>
                  <a:pt x="415168" y="1279276"/>
                </a:lnTo>
                <a:lnTo>
                  <a:pt x="359520" y="1267273"/>
                </a:lnTo>
                <a:lnTo>
                  <a:pt x="306942" y="1253745"/>
                </a:lnTo>
                <a:lnTo>
                  <a:pt x="257675" y="1238776"/>
                </a:lnTo>
                <a:lnTo>
                  <a:pt x="211961" y="1222453"/>
                </a:lnTo>
                <a:lnTo>
                  <a:pt x="170038" y="1204860"/>
                </a:lnTo>
                <a:lnTo>
                  <a:pt x="132148" y="1186083"/>
                </a:lnTo>
                <a:lnTo>
                  <a:pt x="98529" y="1166209"/>
                </a:lnTo>
                <a:lnTo>
                  <a:pt x="45072" y="1123509"/>
                </a:lnTo>
                <a:lnTo>
                  <a:pt x="11588" y="1077444"/>
                </a:lnTo>
                <a:lnTo>
                  <a:pt x="0" y="1028700"/>
                </a:lnTo>
                <a:lnTo>
                  <a:pt x="0" y="664725"/>
                </a:lnTo>
                <a:lnTo>
                  <a:pt x="42589" y="694752"/>
                </a:lnTo>
                <a:lnTo>
                  <a:pt x="89966" y="721697"/>
                </a:lnTo>
                <a:lnTo>
                  <a:pt x="141188" y="745645"/>
                </a:lnTo>
                <a:lnTo>
                  <a:pt x="195738" y="766881"/>
                </a:lnTo>
                <a:lnTo>
                  <a:pt x="236920" y="780665"/>
                </a:lnTo>
                <a:lnTo>
                  <a:pt x="280193" y="793419"/>
                </a:lnTo>
                <a:lnTo>
                  <a:pt x="325431" y="805111"/>
                </a:lnTo>
                <a:lnTo>
                  <a:pt x="372506" y="815710"/>
                </a:lnTo>
                <a:lnTo>
                  <a:pt x="421293" y="825182"/>
                </a:lnTo>
                <a:lnTo>
                  <a:pt x="471666" y="833497"/>
                </a:lnTo>
                <a:lnTo>
                  <a:pt x="523496" y="840620"/>
                </a:lnTo>
                <a:lnTo>
                  <a:pt x="576659" y="846521"/>
                </a:lnTo>
                <a:lnTo>
                  <a:pt x="631027" y="851166"/>
                </a:lnTo>
                <a:lnTo>
                  <a:pt x="686474" y="854524"/>
                </a:lnTo>
                <a:lnTo>
                  <a:pt x="742874" y="856563"/>
                </a:lnTo>
                <a:lnTo>
                  <a:pt x="800100" y="857250"/>
                </a:lnTo>
                <a:lnTo>
                  <a:pt x="1600200" y="857250"/>
                </a:lnTo>
                <a:lnTo>
                  <a:pt x="1600200" y="1028700"/>
                </a:lnTo>
                <a:lnTo>
                  <a:pt x="1588611" y="1077444"/>
                </a:lnTo>
                <a:lnTo>
                  <a:pt x="1555127" y="1123509"/>
                </a:lnTo>
                <a:lnTo>
                  <a:pt x="1501670" y="1166209"/>
                </a:lnTo>
                <a:lnTo>
                  <a:pt x="1468051" y="1186083"/>
                </a:lnTo>
                <a:lnTo>
                  <a:pt x="1430161" y="1204860"/>
                </a:lnTo>
                <a:lnTo>
                  <a:pt x="1388238" y="1222453"/>
                </a:lnTo>
                <a:lnTo>
                  <a:pt x="1342524" y="1238776"/>
                </a:lnTo>
                <a:lnTo>
                  <a:pt x="1293257" y="1253745"/>
                </a:lnTo>
                <a:lnTo>
                  <a:pt x="1240679" y="1267273"/>
                </a:lnTo>
                <a:lnTo>
                  <a:pt x="1185031" y="1279276"/>
                </a:lnTo>
                <a:lnTo>
                  <a:pt x="1126551" y="1289667"/>
                </a:lnTo>
                <a:lnTo>
                  <a:pt x="1065481" y="1298360"/>
                </a:lnTo>
                <a:lnTo>
                  <a:pt x="1002060" y="1305271"/>
                </a:lnTo>
                <a:lnTo>
                  <a:pt x="936530" y="1310313"/>
                </a:lnTo>
                <a:lnTo>
                  <a:pt x="869129" y="1313401"/>
                </a:lnTo>
                <a:lnTo>
                  <a:pt x="800100" y="1314450"/>
                </a:lnTo>
                <a:close/>
              </a:path>
              <a:path w="1600200" h="1828800">
                <a:moveTo>
                  <a:pt x="1600200" y="857250"/>
                </a:moveTo>
                <a:lnTo>
                  <a:pt x="800100" y="857250"/>
                </a:lnTo>
                <a:lnTo>
                  <a:pt x="857325" y="856563"/>
                </a:lnTo>
                <a:lnTo>
                  <a:pt x="913725" y="854524"/>
                </a:lnTo>
                <a:lnTo>
                  <a:pt x="969172" y="851166"/>
                </a:lnTo>
                <a:lnTo>
                  <a:pt x="1023540" y="846521"/>
                </a:lnTo>
                <a:lnTo>
                  <a:pt x="1076703" y="840620"/>
                </a:lnTo>
                <a:lnTo>
                  <a:pt x="1128533" y="833497"/>
                </a:lnTo>
                <a:lnTo>
                  <a:pt x="1178906" y="825182"/>
                </a:lnTo>
                <a:lnTo>
                  <a:pt x="1227693" y="815710"/>
                </a:lnTo>
                <a:lnTo>
                  <a:pt x="1274768" y="805111"/>
                </a:lnTo>
                <a:lnTo>
                  <a:pt x="1320006" y="793419"/>
                </a:lnTo>
                <a:lnTo>
                  <a:pt x="1363279" y="780665"/>
                </a:lnTo>
                <a:lnTo>
                  <a:pt x="1404461" y="766881"/>
                </a:lnTo>
                <a:lnTo>
                  <a:pt x="1458904" y="745645"/>
                </a:lnTo>
                <a:lnTo>
                  <a:pt x="1510233" y="721563"/>
                </a:lnTo>
                <a:lnTo>
                  <a:pt x="1557610" y="694601"/>
                </a:lnTo>
                <a:lnTo>
                  <a:pt x="1600200" y="664725"/>
                </a:lnTo>
                <a:lnTo>
                  <a:pt x="1600200" y="857250"/>
                </a:lnTo>
                <a:close/>
              </a:path>
              <a:path w="1600200" h="1828800">
                <a:moveTo>
                  <a:pt x="800100" y="1828800"/>
                </a:moveTo>
                <a:lnTo>
                  <a:pt x="731070" y="1827751"/>
                </a:lnTo>
                <a:lnTo>
                  <a:pt x="663669" y="1824663"/>
                </a:lnTo>
                <a:lnTo>
                  <a:pt x="598139" y="1819621"/>
                </a:lnTo>
                <a:lnTo>
                  <a:pt x="534718" y="1812710"/>
                </a:lnTo>
                <a:lnTo>
                  <a:pt x="473648" y="1804017"/>
                </a:lnTo>
                <a:lnTo>
                  <a:pt x="415168" y="1793626"/>
                </a:lnTo>
                <a:lnTo>
                  <a:pt x="359520" y="1781623"/>
                </a:lnTo>
                <a:lnTo>
                  <a:pt x="306942" y="1768095"/>
                </a:lnTo>
                <a:lnTo>
                  <a:pt x="257675" y="1753126"/>
                </a:lnTo>
                <a:lnTo>
                  <a:pt x="211961" y="1736803"/>
                </a:lnTo>
                <a:lnTo>
                  <a:pt x="170038" y="1719210"/>
                </a:lnTo>
                <a:lnTo>
                  <a:pt x="132148" y="1700433"/>
                </a:lnTo>
                <a:lnTo>
                  <a:pt x="98529" y="1680559"/>
                </a:lnTo>
                <a:lnTo>
                  <a:pt x="45072" y="1637859"/>
                </a:lnTo>
                <a:lnTo>
                  <a:pt x="11588" y="1591794"/>
                </a:lnTo>
                <a:lnTo>
                  <a:pt x="0" y="1543050"/>
                </a:lnTo>
                <a:lnTo>
                  <a:pt x="0" y="1236225"/>
                </a:lnTo>
                <a:lnTo>
                  <a:pt x="42589" y="1266252"/>
                </a:lnTo>
                <a:lnTo>
                  <a:pt x="89966" y="1293197"/>
                </a:lnTo>
                <a:lnTo>
                  <a:pt x="141188" y="1317145"/>
                </a:lnTo>
                <a:lnTo>
                  <a:pt x="195738" y="1338381"/>
                </a:lnTo>
                <a:lnTo>
                  <a:pt x="236920" y="1352165"/>
                </a:lnTo>
                <a:lnTo>
                  <a:pt x="280193" y="1364919"/>
                </a:lnTo>
                <a:lnTo>
                  <a:pt x="325431" y="1376611"/>
                </a:lnTo>
                <a:lnTo>
                  <a:pt x="372506" y="1387210"/>
                </a:lnTo>
                <a:lnTo>
                  <a:pt x="421293" y="1396682"/>
                </a:lnTo>
                <a:lnTo>
                  <a:pt x="471666" y="1404997"/>
                </a:lnTo>
                <a:lnTo>
                  <a:pt x="523496" y="1412120"/>
                </a:lnTo>
                <a:lnTo>
                  <a:pt x="576659" y="1418021"/>
                </a:lnTo>
                <a:lnTo>
                  <a:pt x="631027" y="1422666"/>
                </a:lnTo>
                <a:lnTo>
                  <a:pt x="686474" y="1426024"/>
                </a:lnTo>
                <a:lnTo>
                  <a:pt x="742874" y="1428063"/>
                </a:lnTo>
                <a:lnTo>
                  <a:pt x="800100" y="1428750"/>
                </a:lnTo>
                <a:lnTo>
                  <a:pt x="1600200" y="1428750"/>
                </a:lnTo>
                <a:lnTo>
                  <a:pt x="1600200" y="1543050"/>
                </a:lnTo>
                <a:lnTo>
                  <a:pt x="1588611" y="1591794"/>
                </a:lnTo>
                <a:lnTo>
                  <a:pt x="1555127" y="1637859"/>
                </a:lnTo>
                <a:lnTo>
                  <a:pt x="1501670" y="1680559"/>
                </a:lnTo>
                <a:lnTo>
                  <a:pt x="1468051" y="1700433"/>
                </a:lnTo>
                <a:lnTo>
                  <a:pt x="1430161" y="1719210"/>
                </a:lnTo>
                <a:lnTo>
                  <a:pt x="1388238" y="1736803"/>
                </a:lnTo>
                <a:lnTo>
                  <a:pt x="1342524" y="1753126"/>
                </a:lnTo>
                <a:lnTo>
                  <a:pt x="1293257" y="1768095"/>
                </a:lnTo>
                <a:lnTo>
                  <a:pt x="1240679" y="1781623"/>
                </a:lnTo>
                <a:lnTo>
                  <a:pt x="1185031" y="1793626"/>
                </a:lnTo>
                <a:lnTo>
                  <a:pt x="1126551" y="1804017"/>
                </a:lnTo>
                <a:lnTo>
                  <a:pt x="1065481" y="1812710"/>
                </a:lnTo>
                <a:lnTo>
                  <a:pt x="1002060" y="1819621"/>
                </a:lnTo>
                <a:lnTo>
                  <a:pt x="936530" y="1824663"/>
                </a:lnTo>
                <a:lnTo>
                  <a:pt x="869129" y="1827751"/>
                </a:lnTo>
                <a:lnTo>
                  <a:pt x="800100" y="1828800"/>
                </a:lnTo>
                <a:close/>
              </a:path>
              <a:path w="1600200" h="1828800">
                <a:moveTo>
                  <a:pt x="1600200" y="1428750"/>
                </a:moveTo>
                <a:lnTo>
                  <a:pt x="800100" y="1428750"/>
                </a:lnTo>
                <a:lnTo>
                  <a:pt x="857325" y="1428063"/>
                </a:lnTo>
                <a:lnTo>
                  <a:pt x="913725" y="1426024"/>
                </a:lnTo>
                <a:lnTo>
                  <a:pt x="969172" y="1422666"/>
                </a:lnTo>
                <a:lnTo>
                  <a:pt x="1023540" y="1418021"/>
                </a:lnTo>
                <a:lnTo>
                  <a:pt x="1076703" y="1412120"/>
                </a:lnTo>
                <a:lnTo>
                  <a:pt x="1128533" y="1404997"/>
                </a:lnTo>
                <a:lnTo>
                  <a:pt x="1178906" y="1396682"/>
                </a:lnTo>
                <a:lnTo>
                  <a:pt x="1227693" y="1387210"/>
                </a:lnTo>
                <a:lnTo>
                  <a:pt x="1274768" y="1376611"/>
                </a:lnTo>
                <a:lnTo>
                  <a:pt x="1320006" y="1364919"/>
                </a:lnTo>
                <a:lnTo>
                  <a:pt x="1363279" y="1352165"/>
                </a:lnTo>
                <a:lnTo>
                  <a:pt x="1404461" y="1338381"/>
                </a:lnTo>
                <a:lnTo>
                  <a:pt x="1458904" y="1317145"/>
                </a:lnTo>
                <a:lnTo>
                  <a:pt x="1510233" y="1293063"/>
                </a:lnTo>
                <a:lnTo>
                  <a:pt x="1557610" y="1266101"/>
                </a:lnTo>
                <a:lnTo>
                  <a:pt x="1600200" y="1236225"/>
                </a:lnTo>
                <a:lnTo>
                  <a:pt x="1600200" y="1428750"/>
                </a:lnTo>
                <a:close/>
              </a:path>
            </a:pathLst>
          </a:custGeom>
          <a:solidFill>
            <a:srgbClr val="3398DA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1333499"/>
            <a:ext cx="2990850" cy="28575"/>
          </a:xfrm>
          <a:custGeom>
            <a:avLst/>
            <a:gdLst/>
            <a:ahLst/>
            <a:cxnLst/>
            <a:rect l="l" t="t" r="r" b="b"/>
            <a:pathLst>
              <a:path w="2990850" h="28575">
                <a:moveTo>
                  <a:pt x="2990849" y="28574"/>
                </a:moveTo>
                <a:lnTo>
                  <a:pt x="0" y="28574"/>
                </a:lnTo>
                <a:lnTo>
                  <a:pt x="0" y="0"/>
                </a:lnTo>
                <a:lnTo>
                  <a:pt x="2990849" y="0"/>
                </a:lnTo>
                <a:lnTo>
                  <a:pt x="2990849" y="28574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3400" y="587772"/>
            <a:ext cx="9719310" cy="5480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-165" dirty="0">
                <a:solidFill>
                  <a:srgbClr val="2B3D4F"/>
                </a:solidFill>
              </a:rPr>
              <a:t>Dataset</a:t>
            </a:r>
            <a:r>
              <a:rPr sz="3300" spc="-30" dirty="0">
                <a:solidFill>
                  <a:srgbClr val="2B3D4F"/>
                </a:solidFill>
              </a:rPr>
              <a:t> </a:t>
            </a:r>
            <a:r>
              <a:rPr sz="3300" spc="-150" dirty="0">
                <a:solidFill>
                  <a:srgbClr val="2B3D4F"/>
                </a:solidFill>
              </a:rPr>
              <a:t>Overview</a:t>
            </a:r>
            <a:endParaRPr sz="3300" dirty="0"/>
          </a:p>
        </p:txBody>
      </p:sp>
      <p:grpSp>
        <p:nvGrpSpPr>
          <p:cNvPr id="6" name="object 6"/>
          <p:cNvGrpSpPr/>
          <p:nvPr/>
        </p:nvGrpSpPr>
        <p:grpSpPr>
          <a:xfrm>
            <a:off x="732888" y="1431434"/>
            <a:ext cx="457200" cy="457200"/>
            <a:chOff x="732888" y="1431434"/>
            <a:chExt cx="457200" cy="457200"/>
          </a:xfrm>
        </p:grpSpPr>
        <p:sp>
          <p:nvSpPr>
            <p:cNvPr id="7" name="object 7"/>
            <p:cNvSpPr/>
            <p:nvPr/>
          </p:nvSpPr>
          <p:spPr>
            <a:xfrm>
              <a:off x="732888" y="143143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6238" y="1564784"/>
              <a:ext cx="190499" cy="190499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342488" y="1431434"/>
            <a:ext cx="10363200" cy="571500"/>
            <a:chOff x="1342488" y="1431434"/>
            <a:chExt cx="10363200" cy="571500"/>
          </a:xfrm>
        </p:grpSpPr>
        <p:sp>
          <p:nvSpPr>
            <p:cNvPr id="10" name="object 10"/>
            <p:cNvSpPr/>
            <p:nvPr/>
          </p:nvSpPr>
          <p:spPr>
            <a:xfrm>
              <a:off x="1342488" y="1431434"/>
              <a:ext cx="10363200" cy="571500"/>
            </a:xfrm>
            <a:custGeom>
              <a:avLst/>
              <a:gdLst/>
              <a:ahLst/>
              <a:cxnLst/>
              <a:rect l="l" t="t" r="r" b="b"/>
              <a:pathLst>
                <a:path w="10363200" h="571500">
                  <a:moveTo>
                    <a:pt x="103631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5714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342488" y="1431434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732888" y="223153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236086" y="457199"/>
                </a:moveTo>
                <a:lnTo>
                  <a:pt x="221113" y="457199"/>
                </a:lnTo>
                <a:lnTo>
                  <a:pt x="213644" y="456832"/>
                </a:lnTo>
                <a:lnTo>
                  <a:pt x="169405" y="449529"/>
                </a:lnTo>
                <a:lnTo>
                  <a:pt x="127441" y="433736"/>
                </a:lnTo>
                <a:lnTo>
                  <a:pt x="89365" y="410059"/>
                </a:lnTo>
                <a:lnTo>
                  <a:pt x="56639" y="379409"/>
                </a:lnTo>
                <a:lnTo>
                  <a:pt x="30522" y="342963"/>
                </a:lnTo>
                <a:lnTo>
                  <a:pt x="12016" y="302123"/>
                </a:lnTo>
                <a:lnTo>
                  <a:pt x="1834" y="258457"/>
                </a:lnTo>
                <a:lnTo>
                  <a:pt x="0" y="236086"/>
                </a:lnTo>
                <a:lnTo>
                  <a:pt x="0" y="221113"/>
                </a:lnTo>
                <a:lnTo>
                  <a:pt x="5853" y="176659"/>
                </a:lnTo>
                <a:lnTo>
                  <a:pt x="20266" y="134201"/>
                </a:lnTo>
                <a:lnTo>
                  <a:pt x="42685" y="95371"/>
                </a:lnTo>
                <a:lnTo>
                  <a:pt x="72249" y="61661"/>
                </a:lnTo>
                <a:lnTo>
                  <a:pt x="107821" y="34366"/>
                </a:lnTo>
                <a:lnTo>
                  <a:pt x="148035" y="14535"/>
                </a:lnTo>
                <a:lnTo>
                  <a:pt x="191345" y="2931"/>
                </a:lnTo>
                <a:lnTo>
                  <a:pt x="221113" y="0"/>
                </a:lnTo>
                <a:lnTo>
                  <a:pt x="236086" y="0"/>
                </a:lnTo>
                <a:lnTo>
                  <a:pt x="280540" y="5853"/>
                </a:lnTo>
                <a:lnTo>
                  <a:pt x="322998" y="20266"/>
                </a:lnTo>
                <a:lnTo>
                  <a:pt x="361828" y="42685"/>
                </a:lnTo>
                <a:lnTo>
                  <a:pt x="395538" y="72249"/>
                </a:lnTo>
                <a:lnTo>
                  <a:pt x="422833" y="107821"/>
                </a:lnTo>
                <a:lnTo>
                  <a:pt x="442663" y="148035"/>
                </a:lnTo>
                <a:lnTo>
                  <a:pt x="454268" y="191345"/>
                </a:lnTo>
                <a:lnTo>
                  <a:pt x="457199" y="221113"/>
                </a:lnTo>
                <a:lnTo>
                  <a:pt x="457199" y="228599"/>
                </a:lnTo>
                <a:lnTo>
                  <a:pt x="457199" y="236086"/>
                </a:lnTo>
                <a:lnTo>
                  <a:pt x="451346" y="280540"/>
                </a:lnTo>
                <a:lnTo>
                  <a:pt x="436933" y="322998"/>
                </a:lnTo>
                <a:lnTo>
                  <a:pt x="414514" y="361828"/>
                </a:lnTo>
                <a:lnTo>
                  <a:pt x="384950" y="395538"/>
                </a:lnTo>
                <a:lnTo>
                  <a:pt x="349378" y="422833"/>
                </a:lnTo>
                <a:lnTo>
                  <a:pt x="309164" y="442663"/>
                </a:lnTo>
                <a:lnTo>
                  <a:pt x="265854" y="454267"/>
                </a:lnTo>
                <a:lnTo>
                  <a:pt x="243555" y="456832"/>
                </a:lnTo>
                <a:lnTo>
                  <a:pt x="236086" y="4571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342488" y="2231533"/>
            <a:ext cx="10363200" cy="571500"/>
            <a:chOff x="1342488" y="2231533"/>
            <a:chExt cx="10363200" cy="571500"/>
          </a:xfrm>
        </p:grpSpPr>
        <p:sp>
          <p:nvSpPr>
            <p:cNvPr id="14" name="object 14"/>
            <p:cNvSpPr/>
            <p:nvPr/>
          </p:nvSpPr>
          <p:spPr>
            <a:xfrm>
              <a:off x="1342488" y="2231533"/>
              <a:ext cx="10363200" cy="571500"/>
            </a:xfrm>
            <a:custGeom>
              <a:avLst/>
              <a:gdLst/>
              <a:ahLst/>
              <a:cxnLst/>
              <a:rect l="l" t="t" r="r" b="b"/>
              <a:pathLst>
                <a:path w="10363200" h="571500">
                  <a:moveTo>
                    <a:pt x="103631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5714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42488" y="2231533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32888" y="3031634"/>
            <a:ext cx="457200" cy="457200"/>
            <a:chOff x="732888" y="3031634"/>
            <a:chExt cx="457200" cy="457200"/>
          </a:xfrm>
        </p:grpSpPr>
        <p:sp>
          <p:nvSpPr>
            <p:cNvPr id="17" name="object 17"/>
            <p:cNvSpPr/>
            <p:nvPr/>
          </p:nvSpPr>
          <p:spPr>
            <a:xfrm>
              <a:off x="732888" y="303163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6713" y="3188796"/>
              <a:ext cx="214312" cy="142874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1342488" y="3031633"/>
            <a:ext cx="10363200" cy="571500"/>
            <a:chOff x="1342488" y="3031633"/>
            <a:chExt cx="10363200" cy="571500"/>
          </a:xfrm>
        </p:grpSpPr>
        <p:sp>
          <p:nvSpPr>
            <p:cNvPr id="20" name="object 20"/>
            <p:cNvSpPr/>
            <p:nvPr/>
          </p:nvSpPr>
          <p:spPr>
            <a:xfrm>
              <a:off x="1342488" y="3031633"/>
              <a:ext cx="10363200" cy="571500"/>
            </a:xfrm>
            <a:custGeom>
              <a:avLst/>
              <a:gdLst/>
              <a:ahLst/>
              <a:cxnLst/>
              <a:rect l="l" t="t" r="r" b="b"/>
              <a:pathLst>
                <a:path w="10363200" h="571500">
                  <a:moveTo>
                    <a:pt x="103631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5714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342488" y="3031633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732888" y="3831733"/>
            <a:ext cx="457200" cy="457200"/>
            <a:chOff x="732888" y="3831733"/>
            <a:chExt cx="457200" cy="457200"/>
          </a:xfrm>
        </p:grpSpPr>
        <p:sp>
          <p:nvSpPr>
            <p:cNvPr id="23" name="object 23"/>
            <p:cNvSpPr/>
            <p:nvPr/>
          </p:nvSpPr>
          <p:spPr>
            <a:xfrm>
              <a:off x="732888" y="383173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0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4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75763" y="3965083"/>
              <a:ext cx="166687" cy="190499"/>
            </a:xfrm>
            <a:prstGeom prst="rect">
              <a:avLst/>
            </a:prstGeom>
          </p:spPr>
        </p:pic>
      </p:grpSp>
      <p:grpSp>
        <p:nvGrpSpPr>
          <p:cNvPr id="25" name="object 25"/>
          <p:cNvGrpSpPr/>
          <p:nvPr/>
        </p:nvGrpSpPr>
        <p:grpSpPr>
          <a:xfrm>
            <a:off x="1342488" y="3831733"/>
            <a:ext cx="10363200" cy="571500"/>
            <a:chOff x="1342488" y="3831733"/>
            <a:chExt cx="10363200" cy="571500"/>
          </a:xfrm>
        </p:grpSpPr>
        <p:sp>
          <p:nvSpPr>
            <p:cNvPr id="26" name="object 26"/>
            <p:cNvSpPr/>
            <p:nvPr/>
          </p:nvSpPr>
          <p:spPr>
            <a:xfrm>
              <a:off x="1342488" y="3831733"/>
              <a:ext cx="10363200" cy="571500"/>
            </a:xfrm>
            <a:custGeom>
              <a:avLst/>
              <a:gdLst/>
              <a:ahLst/>
              <a:cxnLst/>
              <a:rect l="l" t="t" r="r" b="b"/>
              <a:pathLst>
                <a:path w="10363200" h="571500">
                  <a:moveTo>
                    <a:pt x="103631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5714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342488" y="3831733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32888" y="4631833"/>
            <a:ext cx="457200" cy="457200"/>
            <a:chOff x="732888" y="4631833"/>
            <a:chExt cx="457200" cy="457200"/>
          </a:xfrm>
        </p:grpSpPr>
        <p:sp>
          <p:nvSpPr>
            <p:cNvPr id="29" name="object 29"/>
            <p:cNvSpPr/>
            <p:nvPr/>
          </p:nvSpPr>
          <p:spPr>
            <a:xfrm>
              <a:off x="732888" y="463183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1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66238" y="4777090"/>
              <a:ext cx="190499" cy="166687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1342488" y="4631833"/>
            <a:ext cx="10363200" cy="571500"/>
            <a:chOff x="1342488" y="4631833"/>
            <a:chExt cx="10363200" cy="571500"/>
          </a:xfrm>
        </p:grpSpPr>
        <p:sp>
          <p:nvSpPr>
            <p:cNvPr id="32" name="object 32"/>
            <p:cNvSpPr/>
            <p:nvPr/>
          </p:nvSpPr>
          <p:spPr>
            <a:xfrm>
              <a:off x="1342488" y="4631833"/>
              <a:ext cx="10363200" cy="571500"/>
            </a:xfrm>
            <a:custGeom>
              <a:avLst/>
              <a:gdLst/>
              <a:ahLst/>
              <a:cxnLst/>
              <a:rect l="l" t="t" r="r" b="b"/>
              <a:pathLst>
                <a:path w="10363200" h="571500">
                  <a:moveTo>
                    <a:pt x="103631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5714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342488" y="4631833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732888" y="5431933"/>
            <a:ext cx="457200" cy="457200"/>
            <a:chOff x="732888" y="5431933"/>
            <a:chExt cx="457200" cy="457200"/>
          </a:xfrm>
        </p:grpSpPr>
        <p:sp>
          <p:nvSpPr>
            <p:cNvPr id="35" name="object 35"/>
            <p:cNvSpPr/>
            <p:nvPr/>
          </p:nvSpPr>
          <p:spPr>
            <a:xfrm>
              <a:off x="732888" y="543193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4813" y="5565284"/>
              <a:ext cx="142874" cy="191430"/>
            </a:xfrm>
            <a:prstGeom prst="rect">
              <a:avLst/>
            </a:prstGeom>
          </p:spPr>
        </p:pic>
      </p:grpSp>
      <p:grpSp>
        <p:nvGrpSpPr>
          <p:cNvPr id="37" name="object 37"/>
          <p:cNvGrpSpPr/>
          <p:nvPr/>
        </p:nvGrpSpPr>
        <p:grpSpPr>
          <a:xfrm>
            <a:off x="1342488" y="5431933"/>
            <a:ext cx="10363200" cy="571500"/>
            <a:chOff x="1342488" y="5431933"/>
            <a:chExt cx="10363200" cy="571500"/>
          </a:xfrm>
        </p:grpSpPr>
        <p:sp>
          <p:nvSpPr>
            <p:cNvPr id="38" name="object 38"/>
            <p:cNvSpPr/>
            <p:nvPr/>
          </p:nvSpPr>
          <p:spPr>
            <a:xfrm>
              <a:off x="1342488" y="5431933"/>
              <a:ext cx="10363200" cy="571500"/>
            </a:xfrm>
            <a:custGeom>
              <a:avLst/>
              <a:gdLst/>
              <a:ahLst/>
              <a:cxnLst/>
              <a:rect l="l" t="t" r="r" b="b"/>
              <a:pathLst>
                <a:path w="10363200" h="571500">
                  <a:moveTo>
                    <a:pt x="103631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5714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42488" y="5431933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732888" y="6232033"/>
            <a:ext cx="457200" cy="457200"/>
            <a:chOff x="732888" y="6232033"/>
            <a:chExt cx="457200" cy="457200"/>
          </a:xfrm>
        </p:grpSpPr>
        <p:sp>
          <p:nvSpPr>
            <p:cNvPr id="41" name="object 41"/>
            <p:cNvSpPr/>
            <p:nvPr/>
          </p:nvSpPr>
          <p:spPr>
            <a:xfrm>
              <a:off x="732888" y="623203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8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8"/>
                  </a:lnTo>
                  <a:lnTo>
                    <a:pt x="0" y="236087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0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0"/>
                  </a:lnTo>
                  <a:lnTo>
                    <a:pt x="442663" y="148034"/>
                  </a:lnTo>
                  <a:lnTo>
                    <a:pt x="454268" y="191344"/>
                  </a:lnTo>
                  <a:lnTo>
                    <a:pt x="457199" y="221112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3" y="322997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6385" y="6365383"/>
              <a:ext cx="190206" cy="190499"/>
            </a:xfrm>
            <a:prstGeom prst="rect">
              <a:avLst/>
            </a:prstGeom>
          </p:spPr>
        </p:pic>
      </p:grpSp>
      <p:grpSp>
        <p:nvGrpSpPr>
          <p:cNvPr id="43" name="object 43"/>
          <p:cNvGrpSpPr/>
          <p:nvPr/>
        </p:nvGrpSpPr>
        <p:grpSpPr>
          <a:xfrm>
            <a:off x="1342488" y="6232033"/>
            <a:ext cx="10363200" cy="571500"/>
            <a:chOff x="1342488" y="6232033"/>
            <a:chExt cx="10363200" cy="571500"/>
          </a:xfrm>
        </p:grpSpPr>
        <p:sp>
          <p:nvSpPr>
            <p:cNvPr id="44" name="object 44"/>
            <p:cNvSpPr/>
            <p:nvPr/>
          </p:nvSpPr>
          <p:spPr>
            <a:xfrm>
              <a:off x="1342488" y="6232033"/>
              <a:ext cx="10363200" cy="571500"/>
            </a:xfrm>
            <a:custGeom>
              <a:avLst/>
              <a:gdLst/>
              <a:ahLst/>
              <a:cxnLst/>
              <a:rect l="l" t="t" r="r" b="b"/>
              <a:pathLst>
                <a:path w="10363200" h="571500">
                  <a:moveTo>
                    <a:pt x="103631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5714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1342488" y="6232033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1380588" y="1570895"/>
            <a:ext cx="10325100" cy="5055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500" b="1" spc="-80" dirty="0">
                <a:solidFill>
                  <a:srgbClr val="3398DA"/>
                </a:solidFill>
                <a:latin typeface="Roboto"/>
                <a:cs typeface="Roboto"/>
              </a:rPr>
              <a:t>Dataset:</a:t>
            </a:r>
            <a:r>
              <a:rPr sz="1500" b="1" spc="2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33A40"/>
                </a:solidFill>
                <a:latin typeface="Roboto"/>
                <a:cs typeface="Roboto"/>
              </a:rPr>
              <a:t>in-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vehicle-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coupon-recommendation.csv</a:t>
            </a:r>
            <a:r>
              <a:rPr sz="1500" spc="3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(12,684</a:t>
            </a:r>
            <a:r>
              <a:rPr sz="1500" spc="3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33A40"/>
                </a:solidFill>
                <a:latin typeface="Roboto"/>
                <a:cs typeface="Roboto"/>
              </a:rPr>
              <a:t>entries,</a:t>
            </a:r>
            <a:r>
              <a:rPr sz="1500" spc="3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26</a:t>
            </a:r>
            <a:r>
              <a:rPr sz="1500" spc="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columns)</a:t>
            </a:r>
            <a:endParaRPr sz="1500">
              <a:latin typeface="Roboto"/>
              <a:cs typeface="Roboto"/>
            </a:endParaRPr>
          </a:p>
          <a:p>
            <a:pPr marL="152400" marR="5151120">
              <a:lnSpc>
                <a:spcPct val="350000"/>
              </a:lnSpc>
            </a:pPr>
            <a:r>
              <a:rPr sz="1500" b="1" spc="-70" dirty="0">
                <a:solidFill>
                  <a:srgbClr val="3398DA"/>
                </a:solidFill>
                <a:latin typeface="Roboto"/>
                <a:cs typeface="Roboto"/>
              </a:rPr>
              <a:t>Driver</a:t>
            </a:r>
            <a:r>
              <a:rPr sz="1500" b="1" spc="-2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b="1" spc="-75" dirty="0">
                <a:solidFill>
                  <a:srgbClr val="3398DA"/>
                </a:solidFill>
                <a:latin typeface="Roboto"/>
                <a:cs typeface="Roboto"/>
              </a:rPr>
              <a:t>Context:</a:t>
            </a:r>
            <a:r>
              <a:rPr sz="1500" b="1" spc="-2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destination,</a:t>
            </a:r>
            <a:r>
              <a:rPr sz="15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passanger,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weather,</a:t>
            </a:r>
            <a:r>
              <a:rPr sz="15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temperature,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50" dirty="0">
                <a:solidFill>
                  <a:srgbClr val="333A40"/>
                </a:solidFill>
                <a:latin typeface="Roboto"/>
                <a:cs typeface="Roboto"/>
              </a:rPr>
              <a:t>time </a:t>
            </a:r>
            <a:r>
              <a:rPr sz="1500" b="1" spc="-100" dirty="0">
                <a:solidFill>
                  <a:srgbClr val="3398DA"/>
                </a:solidFill>
                <a:latin typeface="Roboto"/>
                <a:cs typeface="Roboto"/>
              </a:rPr>
              <a:t>Coupon</a:t>
            </a:r>
            <a:r>
              <a:rPr sz="1500" b="1" spc="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b="1" spc="-75" dirty="0">
                <a:solidFill>
                  <a:srgbClr val="3398DA"/>
                </a:solidFill>
                <a:latin typeface="Roboto"/>
                <a:cs typeface="Roboto"/>
              </a:rPr>
              <a:t>Details:</a:t>
            </a:r>
            <a:r>
              <a:rPr sz="1500" b="1" spc="1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coupon</a:t>
            </a:r>
            <a:r>
              <a:rPr sz="15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type,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expiration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1350">
              <a:latin typeface="Roboto"/>
              <a:cs typeface="Roboto"/>
            </a:endParaRPr>
          </a:p>
          <a:p>
            <a:pPr marL="152400">
              <a:lnSpc>
                <a:spcPct val="100000"/>
              </a:lnSpc>
            </a:pPr>
            <a:r>
              <a:rPr sz="1500" b="1" spc="-85" dirty="0">
                <a:solidFill>
                  <a:srgbClr val="3398DA"/>
                </a:solidFill>
                <a:latin typeface="Roboto"/>
                <a:cs typeface="Roboto"/>
              </a:rPr>
              <a:t>Demographics:</a:t>
            </a:r>
            <a:r>
              <a:rPr sz="1500" b="1" spc="-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gender,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age,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maritalStatus,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has_children,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education,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occupation,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income</a:t>
            </a:r>
            <a:endParaRPr sz="1500">
              <a:latin typeface="Roboto"/>
              <a:cs typeface="Roboto"/>
            </a:endParaRPr>
          </a:p>
          <a:p>
            <a:pPr marL="152400" marR="1268095">
              <a:lnSpc>
                <a:spcPct val="350000"/>
              </a:lnSpc>
            </a:pPr>
            <a:r>
              <a:rPr sz="1500" b="1" spc="-85" dirty="0">
                <a:solidFill>
                  <a:srgbClr val="3398DA"/>
                </a:solidFill>
                <a:latin typeface="Roboto"/>
                <a:cs typeface="Roboto"/>
              </a:rPr>
              <a:t>Behavioral</a:t>
            </a:r>
            <a:r>
              <a:rPr sz="1500" b="1" spc="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b="1" spc="-80" dirty="0">
                <a:solidFill>
                  <a:srgbClr val="3398DA"/>
                </a:solidFill>
                <a:latin typeface="Roboto"/>
                <a:cs typeface="Roboto"/>
              </a:rPr>
              <a:t>Data:</a:t>
            </a:r>
            <a:r>
              <a:rPr sz="1500" b="1" spc="1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Bar,</a:t>
            </a:r>
            <a:r>
              <a:rPr sz="15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CoffeeHouse,</a:t>
            </a:r>
            <a:r>
              <a:rPr sz="15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CarryAway,</a:t>
            </a:r>
            <a:r>
              <a:rPr sz="15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RestaurantLessThan20,</a:t>
            </a:r>
            <a:r>
              <a:rPr sz="15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Restaurant20To50</a:t>
            </a:r>
            <a:r>
              <a:rPr sz="15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33A40"/>
                </a:solidFill>
                <a:latin typeface="Roboto"/>
                <a:cs typeface="Roboto"/>
              </a:rPr>
              <a:t>(visit</a:t>
            </a:r>
            <a:r>
              <a:rPr sz="1500" spc="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frequency) </a:t>
            </a:r>
            <a:r>
              <a:rPr sz="1500" b="1" spc="-80" dirty="0">
                <a:solidFill>
                  <a:srgbClr val="3398DA"/>
                </a:solidFill>
                <a:latin typeface="Roboto"/>
                <a:cs typeface="Roboto"/>
              </a:rPr>
              <a:t>Proximity/Direction:</a:t>
            </a:r>
            <a:r>
              <a:rPr sz="1500" b="1" spc="2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toCoupon_GEQ5min,</a:t>
            </a:r>
            <a:r>
              <a:rPr sz="1500" spc="3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toCoupon_GEQ15min,</a:t>
            </a:r>
            <a:r>
              <a:rPr sz="1500" spc="3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toCoupon_GEQ25min,</a:t>
            </a:r>
            <a:r>
              <a:rPr sz="1500" spc="3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direction_same,</a:t>
            </a:r>
            <a:r>
              <a:rPr sz="1500" spc="3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40" dirty="0">
                <a:solidFill>
                  <a:srgbClr val="333A40"/>
                </a:solidFill>
                <a:latin typeface="Roboto"/>
                <a:cs typeface="Roboto"/>
              </a:rPr>
              <a:t>direction_opp </a:t>
            </a:r>
            <a:r>
              <a:rPr sz="1500" b="1" spc="-105" dirty="0">
                <a:solidFill>
                  <a:srgbClr val="3398DA"/>
                </a:solidFill>
                <a:latin typeface="Roboto"/>
                <a:cs typeface="Roboto"/>
              </a:rPr>
              <a:t>Target</a:t>
            </a:r>
            <a:r>
              <a:rPr sz="1500" b="1" spc="-2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b="1" spc="-85" dirty="0">
                <a:solidFill>
                  <a:srgbClr val="3398DA"/>
                </a:solidFill>
                <a:latin typeface="Roboto"/>
                <a:cs typeface="Roboto"/>
              </a:rPr>
              <a:t>Variable:</a:t>
            </a:r>
            <a:r>
              <a:rPr sz="1500" b="1" spc="-1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Y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(1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=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Accepted,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0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=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Rejected)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10544174" y="7562850"/>
            <a:ext cx="1457325" cy="323850"/>
            <a:chOff x="10544174" y="7562850"/>
            <a:chExt cx="1457325" cy="323850"/>
          </a:xfrm>
        </p:grpSpPr>
        <p:sp>
          <p:nvSpPr>
            <p:cNvPr id="48" name="object 48"/>
            <p:cNvSpPr/>
            <p:nvPr/>
          </p:nvSpPr>
          <p:spPr>
            <a:xfrm>
              <a:off x="10544174" y="7562850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58474" y="7658099"/>
              <a:ext cx="133349" cy="133349"/>
            </a:xfrm>
            <a:prstGeom prst="rect">
              <a:avLst/>
            </a:prstGeom>
          </p:spPr>
        </p:pic>
      </p:grpSp>
      <p:sp>
        <p:nvSpPr>
          <p:cNvPr id="50" name="object 50"/>
          <p:cNvSpPr txBox="1"/>
          <p:nvPr/>
        </p:nvSpPr>
        <p:spPr>
          <a:xfrm>
            <a:off x="10833000" y="7664450"/>
            <a:ext cx="106680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8296274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47748" y="5438774"/>
            <a:ext cx="2244725" cy="1778000"/>
          </a:xfrm>
          <a:custGeom>
            <a:avLst/>
            <a:gdLst/>
            <a:ahLst/>
            <a:cxnLst/>
            <a:rect l="l" t="t" r="r" b="b"/>
            <a:pathLst>
              <a:path w="2244725" h="1778000">
                <a:moveTo>
                  <a:pt x="848644" y="241300"/>
                </a:moveTo>
                <a:lnTo>
                  <a:pt x="268214" y="241300"/>
                </a:lnTo>
                <a:lnTo>
                  <a:pt x="297860" y="215900"/>
                </a:lnTo>
                <a:lnTo>
                  <a:pt x="329382" y="203200"/>
                </a:lnTo>
                <a:lnTo>
                  <a:pt x="362645" y="177800"/>
                </a:lnTo>
                <a:lnTo>
                  <a:pt x="397516" y="165100"/>
                </a:lnTo>
                <a:lnTo>
                  <a:pt x="419304" y="63500"/>
                </a:lnTo>
                <a:lnTo>
                  <a:pt x="427771" y="38100"/>
                </a:lnTo>
                <a:lnTo>
                  <a:pt x="442298" y="12700"/>
                </a:lnTo>
                <a:lnTo>
                  <a:pt x="461849" y="0"/>
                </a:lnTo>
                <a:lnTo>
                  <a:pt x="655009" y="0"/>
                </a:lnTo>
                <a:lnTo>
                  <a:pt x="674559" y="25400"/>
                </a:lnTo>
                <a:lnTo>
                  <a:pt x="689087" y="38100"/>
                </a:lnTo>
                <a:lnTo>
                  <a:pt x="697553" y="63500"/>
                </a:lnTo>
                <a:lnTo>
                  <a:pt x="719342" y="165100"/>
                </a:lnTo>
                <a:lnTo>
                  <a:pt x="754061" y="177800"/>
                </a:lnTo>
                <a:lnTo>
                  <a:pt x="787341" y="203200"/>
                </a:lnTo>
                <a:lnTo>
                  <a:pt x="818947" y="215900"/>
                </a:lnTo>
                <a:lnTo>
                  <a:pt x="848644" y="241300"/>
                </a:lnTo>
                <a:close/>
              </a:path>
              <a:path w="2244725" h="1778000">
                <a:moveTo>
                  <a:pt x="142646" y="990600"/>
                </a:moveTo>
                <a:lnTo>
                  <a:pt x="118597" y="977900"/>
                </a:lnTo>
                <a:lnTo>
                  <a:pt x="96758" y="977900"/>
                </a:lnTo>
                <a:lnTo>
                  <a:pt x="78904" y="952500"/>
                </a:lnTo>
                <a:lnTo>
                  <a:pt x="69461" y="939800"/>
                </a:lnTo>
                <a:lnTo>
                  <a:pt x="60420" y="927100"/>
                </a:lnTo>
                <a:lnTo>
                  <a:pt x="51781" y="914400"/>
                </a:lnTo>
                <a:lnTo>
                  <a:pt x="43543" y="901700"/>
                </a:lnTo>
                <a:lnTo>
                  <a:pt x="32827" y="889000"/>
                </a:lnTo>
                <a:lnTo>
                  <a:pt x="25522" y="876300"/>
                </a:lnTo>
                <a:lnTo>
                  <a:pt x="18584" y="850900"/>
                </a:lnTo>
                <a:lnTo>
                  <a:pt x="11982" y="838200"/>
                </a:lnTo>
                <a:lnTo>
                  <a:pt x="5681" y="825500"/>
                </a:lnTo>
                <a:lnTo>
                  <a:pt x="0" y="800100"/>
                </a:lnTo>
                <a:lnTo>
                  <a:pt x="2288" y="774700"/>
                </a:lnTo>
                <a:lnTo>
                  <a:pt x="11809" y="762000"/>
                </a:lnTo>
                <a:lnTo>
                  <a:pt x="27827" y="736600"/>
                </a:lnTo>
                <a:lnTo>
                  <a:pt x="107122" y="673100"/>
                </a:lnTo>
                <a:lnTo>
                  <a:pt x="104516" y="647700"/>
                </a:lnTo>
                <a:lnTo>
                  <a:pt x="102613" y="635000"/>
                </a:lnTo>
                <a:lnTo>
                  <a:pt x="101446" y="609600"/>
                </a:lnTo>
                <a:lnTo>
                  <a:pt x="101050" y="596900"/>
                </a:lnTo>
                <a:lnTo>
                  <a:pt x="101446" y="571500"/>
                </a:lnTo>
                <a:lnTo>
                  <a:pt x="102613" y="558800"/>
                </a:lnTo>
                <a:lnTo>
                  <a:pt x="104516" y="533400"/>
                </a:lnTo>
                <a:lnTo>
                  <a:pt x="107122" y="520700"/>
                </a:lnTo>
                <a:lnTo>
                  <a:pt x="27827" y="444500"/>
                </a:lnTo>
                <a:lnTo>
                  <a:pt x="11809" y="431800"/>
                </a:lnTo>
                <a:lnTo>
                  <a:pt x="2288" y="406400"/>
                </a:lnTo>
                <a:lnTo>
                  <a:pt x="5681" y="355600"/>
                </a:lnTo>
                <a:lnTo>
                  <a:pt x="25522" y="317500"/>
                </a:lnTo>
                <a:lnTo>
                  <a:pt x="32827" y="304800"/>
                </a:lnTo>
                <a:lnTo>
                  <a:pt x="43543" y="279400"/>
                </a:lnTo>
                <a:lnTo>
                  <a:pt x="69662" y="241300"/>
                </a:lnTo>
                <a:lnTo>
                  <a:pt x="118597" y="203200"/>
                </a:lnTo>
                <a:lnTo>
                  <a:pt x="167130" y="203200"/>
                </a:lnTo>
                <a:lnTo>
                  <a:pt x="268214" y="241300"/>
                </a:lnTo>
                <a:lnTo>
                  <a:pt x="1046832" y="241300"/>
                </a:lnTo>
                <a:lnTo>
                  <a:pt x="1055768" y="254000"/>
                </a:lnTo>
                <a:lnTo>
                  <a:pt x="1064368" y="266700"/>
                </a:lnTo>
                <a:lnTo>
                  <a:pt x="1072600" y="279400"/>
                </a:lnTo>
                <a:lnTo>
                  <a:pt x="1083673" y="304800"/>
                </a:lnTo>
                <a:lnTo>
                  <a:pt x="1090979" y="317500"/>
                </a:lnTo>
                <a:lnTo>
                  <a:pt x="1097916" y="330200"/>
                </a:lnTo>
                <a:lnTo>
                  <a:pt x="1104518" y="342900"/>
                </a:lnTo>
                <a:lnTo>
                  <a:pt x="1110819" y="355600"/>
                </a:lnTo>
                <a:lnTo>
                  <a:pt x="1116501" y="381000"/>
                </a:lnTo>
                <a:lnTo>
                  <a:pt x="1114212" y="406400"/>
                </a:lnTo>
                <a:lnTo>
                  <a:pt x="1109452" y="419100"/>
                </a:lnTo>
                <a:lnTo>
                  <a:pt x="533103" y="419100"/>
                </a:lnTo>
                <a:lnTo>
                  <a:pt x="524802" y="431800"/>
                </a:lnTo>
                <a:lnTo>
                  <a:pt x="492639" y="431800"/>
                </a:lnTo>
                <a:lnTo>
                  <a:pt x="484936" y="444500"/>
                </a:lnTo>
                <a:lnTo>
                  <a:pt x="470115" y="444500"/>
                </a:lnTo>
                <a:lnTo>
                  <a:pt x="462998" y="457200"/>
                </a:lnTo>
                <a:lnTo>
                  <a:pt x="449482" y="457200"/>
                </a:lnTo>
                <a:lnTo>
                  <a:pt x="443118" y="469900"/>
                </a:lnTo>
                <a:lnTo>
                  <a:pt x="437017" y="469900"/>
                </a:lnTo>
                <a:lnTo>
                  <a:pt x="431206" y="482600"/>
                </a:lnTo>
                <a:lnTo>
                  <a:pt x="425716" y="482600"/>
                </a:lnTo>
                <a:lnTo>
                  <a:pt x="420545" y="495300"/>
                </a:lnTo>
                <a:lnTo>
                  <a:pt x="415695" y="495300"/>
                </a:lnTo>
                <a:lnTo>
                  <a:pt x="411186" y="508000"/>
                </a:lnTo>
                <a:lnTo>
                  <a:pt x="407043" y="508000"/>
                </a:lnTo>
                <a:lnTo>
                  <a:pt x="403264" y="520700"/>
                </a:lnTo>
                <a:lnTo>
                  <a:pt x="399851" y="533400"/>
                </a:lnTo>
                <a:lnTo>
                  <a:pt x="396818" y="533400"/>
                </a:lnTo>
                <a:lnTo>
                  <a:pt x="394181" y="546100"/>
                </a:lnTo>
                <a:lnTo>
                  <a:pt x="391940" y="546100"/>
                </a:lnTo>
                <a:lnTo>
                  <a:pt x="390094" y="558800"/>
                </a:lnTo>
                <a:lnTo>
                  <a:pt x="388653" y="571500"/>
                </a:lnTo>
                <a:lnTo>
                  <a:pt x="387624" y="571500"/>
                </a:lnTo>
                <a:lnTo>
                  <a:pt x="387006" y="584200"/>
                </a:lnTo>
                <a:lnTo>
                  <a:pt x="386800" y="596900"/>
                </a:lnTo>
                <a:lnTo>
                  <a:pt x="387006" y="596900"/>
                </a:lnTo>
                <a:lnTo>
                  <a:pt x="387624" y="609600"/>
                </a:lnTo>
                <a:lnTo>
                  <a:pt x="388653" y="622300"/>
                </a:lnTo>
                <a:lnTo>
                  <a:pt x="390094" y="622300"/>
                </a:lnTo>
                <a:lnTo>
                  <a:pt x="391940" y="635000"/>
                </a:lnTo>
                <a:lnTo>
                  <a:pt x="394181" y="647700"/>
                </a:lnTo>
                <a:lnTo>
                  <a:pt x="396818" y="647700"/>
                </a:lnTo>
                <a:lnTo>
                  <a:pt x="399851" y="660400"/>
                </a:lnTo>
                <a:lnTo>
                  <a:pt x="403264" y="673100"/>
                </a:lnTo>
                <a:lnTo>
                  <a:pt x="407043" y="673100"/>
                </a:lnTo>
                <a:lnTo>
                  <a:pt x="411186" y="685800"/>
                </a:lnTo>
                <a:lnTo>
                  <a:pt x="415695" y="685800"/>
                </a:lnTo>
                <a:lnTo>
                  <a:pt x="420545" y="698500"/>
                </a:lnTo>
                <a:lnTo>
                  <a:pt x="425716" y="698500"/>
                </a:lnTo>
                <a:lnTo>
                  <a:pt x="431206" y="711200"/>
                </a:lnTo>
                <a:lnTo>
                  <a:pt x="437017" y="711200"/>
                </a:lnTo>
                <a:lnTo>
                  <a:pt x="443118" y="723900"/>
                </a:lnTo>
                <a:lnTo>
                  <a:pt x="449482" y="723900"/>
                </a:lnTo>
                <a:lnTo>
                  <a:pt x="456109" y="736600"/>
                </a:lnTo>
                <a:lnTo>
                  <a:pt x="470115" y="736600"/>
                </a:lnTo>
                <a:lnTo>
                  <a:pt x="477428" y="749300"/>
                </a:lnTo>
                <a:lnTo>
                  <a:pt x="500499" y="749300"/>
                </a:lnTo>
                <a:lnTo>
                  <a:pt x="508480" y="762000"/>
                </a:lnTo>
                <a:lnTo>
                  <a:pt x="1103977" y="762000"/>
                </a:lnTo>
                <a:lnTo>
                  <a:pt x="1113498" y="774700"/>
                </a:lnTo>
                <a:lnTo>
                  <a:pt x="1115786" y="800100"/>
                </a:lnTo>
                <a:lnTo>
                  <a:pt x="1110105" y="825500"/>
                </a:lnTo>
                <a:lnTo>
                  <a:pt x="1103804" y="838200"/>
                </a:lnTo>
                <a:lnTo>
                  <a:pt x="1097201" y="850900"/>
                </a:lnTo>
                <a:lnTo>
                  <a:pt x="1090264" y="863600"/>
                </a:lnTo>
                <a:lnTo>
                  <a:pt x="1082958" y="889000"/>
                </a:lnTo>
                <a:lnTo>
                  <a:pt x="1071886" y="901700"/>
                </a:lnTo>
                <a:lnTo>
                  <a:pt x="1063654" y="914400"/>
                </a:lnTo>
                <a:lnTo>
                  <a:pt x="1055053" y="927100"/>
                </a:lnTo>
                <a:lnTo>
                  <a:pt x="1046118" y="939800"/>
                </a:lnTo>
                <a:lnTo>
                  <a:pt x="1036881" y="952500"/>
                </a:lnTo>
                <a:lnTo>
                  <a:pt x="267857" y="952500"/>
                </a:lnTo>
                <a:lnTo>
                  <a:pt x="167130" y="977900"/>
                </a:lnTo>
                <a:lnTo>
                  <a:pt x="142646" y="990600"/>
                </a:lnTo>
                <a:close/>
              </a:path>
              <a:path w="2244725" h="1778000">
                <a:moveTo>
                  <a:pt x="1046832" y="241300"/>
                </a:moveTo>
                <a:lnTo>
                  <a:pt x="848644" y="241300"/>
                </a:lnTo>
                <a:lnTo>
                  <a:pt x="949370" y="203200"/>
                </a:lnTo>
                <a:lnTo>
                  <a:pt x="997903" y="203200"/>
                </a:lnTo>
                <a:lnTo>
                  <a:pt x="1019742" y="215900"/>
                </a:lnTo>
                <a:lnTo>
                  <a:pt x="1037596" y="228600"/>
                </a:lnTo>
                <a:lnTo>
                  <a:pt x="1046832" y="241300"/>
                </a:lnTo>
                <a:close/>
              </a:path>
              <a:path w="2244725" h="1778000">
                <a:moveTo>
                  <a:pt x="1088674" y="444500"/>
                </a:moveTo>
                <a:lnTo>
                  <a:pt x="631564" y="444500"/>
                </a:lnTo>
                <a:lnTo>
                  <a:pt x="623861" y="431800"/>
                </a:lnTo>
                <a:lnTo>
                  <a:pt x="591698" y="431800"/>
                </a:lnTo>
                <a:lnTo>
                  <a:pt x="583397" y="419100"/>
                </a:lnTo>
                <a:lnTo>
                  <a:pt x="1109452" y="419100"/>
                </a:lnTo>
                <a:lnTo>
                  <a:pt x="1104691" y="431800"/>
                </a:lnTo>
                <a:lnTo>
                  <a:pt x="1088674" y="444500"/>
                </a:lnTo>
                <a:close/>
              </a:path>
              <a:path w="2244725" h="1778000">
                <a:moveTo>
                  <a:pt x="1103977" y="762000"/>
                </a:moveTo>
                <a:lnTo>
                  <a:pt x="608020" y="762000"/>
                </a:lnTo>
                <a:lnTo>
                  <a:pt x="616001" y="749300"/>
                </a:lnTo>
                <a:lnTo>
                  <a:pt x="639072" y="749300"/>
                </a:lnTo>
                <a:lnTo>
                  <a:pt x="646385" y="736600"/>
                </a:lnTo>
                <a:lnTo>
                  <a:pt x="660391" y="736600"/>
                </a:lnTo>
                <a:lnTo>
                  <a:pt x="667018" y="723900"/>
                </a:lnTo>
                <a:lnTo>
                  <a:pt x="673382" y="723900"/>
                </a:lnTo>
                <a:lnTo>
                  <a:pt x="679483" y="711200"/>
                </a:lnTo>
                <a:lnTo>
                  <a:pt x="685294" y="711200"/>
                </a:lnTo>
                <a:lnTo>
                  <a:pt x="690784" y="698500"/>
                </a:lnTo>
                <a:lnTo>
                  <a:pt x="695955" y="698500"/>
                </a:lnTo>
                <a:lnTo>
                  <a:pt x="700805" y="685800"/>
                </a:lnTo>
                <a:lnTo>
                  <a:pt x="705314" y="685800"/>
                </a:lnTo>
                <a:lnTo>
                  <a:pt x="709457" y="673100"/>
                </a:lnTo>
                <a:lnTo>
                  <a:pt x="713236" y="673100"/>
                </a:lnTo>
                <a:lnTo>
                  <a:pt x="716649" y="660400"/>
                </a:lnTo>
                <a:lnTo>
                  <a:pt x="719682" y="647700"/>
                </a:lnTo>
                <a:lnTo>
                  <a:pt x="722319" y="647700"/>
                </a:lnTo>
                <a:lnTo>
                  <a:pt x="724560" y="635000"/>
                </a:lnTo>
                <a:lnTo>
                  <a:pt x="726406" y="622300"/>
                </a:lnTo>
                <a:lnTo>
                  <a:pt x="727847" y="622300"/>
                </a:lnTo>
                <a:lnTo>
                  <a:pt x="728876" y="609600"/>
                </a:lnTo>
                <a:lnTo>
                  <a:pt x="729494" y="596900"/>
                </a:lnTo>
                <a:lnTo>
                  <a:pt x="729700" y="596900"/>
                </a:lnTo>
                <a:lnTo>
                  <a:pt x="729494" y="584200"/>
                </a:lnTo>
                <a:lnTo>
                  <a:pt x="728876" y="571500"/>
                </a:lnTo>
                <a:lnTo>
                  <a:pt x="727847" y="571500"/>
                </a:lnTo>
                <a:lnTo>
                  <a:pt x="726406" y="558800"/>
                </a:lnTo>
                <a:lnTo>
                  <a:pt x="724560" y="546100"/>
                </a:lnTo>
                <a:lnTo>
                  <a:pt x="722319" y="546100"/>
                </a:lnTo>
                <a:lnTo>
                  <a:pt x="719682" y="533400"/>
                </a:lnTo>
                <a:lnTo>
                  <a:pt x="716649" y="533400"/>
                </a:lnTo>
                <a:lnTo>
                  <a:pt x="713236" y="520700"/>
                </a:lnTo>
                <a:lnTo>
                  <a:pt x="709457" y="508000"/>
                </a:lnTo>
                <a:lnTo>
                  <a:pt x="705314" y="508000"/>
                </a:lnTo>
                <a:lnTo>
                  <a:pt x="700805" y="495300"/>
                </a:lnTo>
                <a:lnTo>
                  <a:pt x="695955" y="495300"/>
                </a:lnTo>
                <a:lnTo>
                  <a:pt x="690784" y="482600"/>
                </a:lnTo>
                <a:lnTo>
                  <a:pt x="685294" y="482600"/>
                </a:lnTo>
                <a:lnTo>
                  <a:pt x="679483" y="469900"/>
                </a:lnTo>
                <a:lnTo>
                  <a:pt x="673382" y="469900"/>
                </a:lnTo>
                <a:lnTo>
                  <a:pt x="667018" y="457200"/>
                </a:lnTo>
                <a:lnTo>
                  <a:pt x="653502" y="457200"/>
                </a:lnTo>
                <a:lnTo>
                  <a:pt x="646385" y="444500"/>
                </a:lnTo>
                <a:lnTo>
                  <a:pt x="1087959" y="444500"/>
                </a:lnTo>
                <a:lnTo>
                  <a:pt x="1008663" y="520700"/>
                </a:lnTo>
                <a:lnTo>
                  <a:pt x="1011270" y="533400"/>
                </a:lnTo>
                <a:lnTo>
                  <a:pt x="1013173" y="558800"/>
                </a:lnTo>
                <a:lnTo>
                  <a:pt x="1014339" y="571500"/>
                </a:lnTo>
                <a:lnTo>
                  <a:pt x="1014736" y="596900"/>
                </a:lnTo>
                <a:lnTo>
                  <a:pt x="1014339" y="609600"/>
                </a:lnTo>
                <a:lnTo>
                  <a:pt x="1013173" y="635000"/>
                </a:lnTo>
                <a:lnTo>
                  <a:pt x="1011270" y="647700"/>
                </a:lnTo>
                <a:lnTo>
                  <a:pt x="1008663" y="673100"/>
                </a:lnTo>
                <a:lnTo>
                  <a:pt x="1087959" y="736600"/>
                </a:lnTo>
                <a:lnTo>
                  <a:pt x="1103977" y="762000"/>
                </a:lnTo>
                <a:close/>
              </a:path>
              <a:path w="2244725" h="1778000">
                <a:moveTo>
                  <a:pt x="1457425" y="673100"/>
                </a:moveTo>
                <a:lnTo>
                  <a:pt x="1409428" y="673100"/>
                </a:lnTo>
                <a:lnTo>
                  <a:pt x="1433477" y="660400"/>
                </a:lnTo>
                <a:lnTo>
                  <a:pt x="1457425" y="673100"/>
                </a:lnTo>
                <a:close/>
              </a:path>
              <a:path w="2244725" h="1778000">
                <a:moveTo>
                  <a:pt x="1878773" y="673100"/>
                </a:moveTo>
                <a:lnTo>
                  <a:pt x="1831043" y="673100"/>
                </a:lnTo>
                <a:lnTo>
                  <a:pt x="1854925" y="660400"/>
                </a:lnTo>
                <a:lnTo>
                  <a:pt x="1878773" y="673100"/>
                </a:lnTo>
                <a:close/>
              </a:path>
              <a:path w="2244725" h="1778000">
                <a:moveTo>
                  <a:pt x="1457514" y="1778000"/>
                </a:moveTo>
                <a:lnTo>
                  <a:pt x="1409785" y="1778000"/>
                </a:lnTo>
                <a:lnTo>
                  <a:pt x="1395660" y="1765300"/>
                </a:lnTo>
                <a:lnTo>
                  <a:pt x="1381701" y="1765300"/>
                </a:lnTo>
                <a:lnTo>
                  <a:pt x="1367944" y="1752600"/>
                </a:lnTo>
                <a:lnTo>
                  <a:pt x="1354421" y="1752600"/>
                </a:lnTo>
                <a:lnTo>
                  <a:pt x="1335133" y="1739900"/>
                </a:lnTo>
                <a:lnTo>
                  <a:pt x="1321660" y="1727200"/>
                </a:lnTo>
                <a:lnTo>
                  <a:pt x="1308523" y="1714500"/>
                </a:lnTo>
                <a:lnTo>
                  <a:pt x="1295653" y="1714500"/>
                </a:lnTo>
                <a:lnTo>
                  <a:pt x="1282984" y="1701800"/>
                </a:lnTo>
                <a:lnTo>
                  <a:pt x="1266062" y="1689100"/>
                </a:lnTo>
                <a:lnTo>
                  <a:pt x="1256105" y="1663700"/>
                </a:lnTo>
                <a:lnTo>
                  <a:pt x="1253248" y="1638300"/>
                </a:lnTo>
                <a:lnTo>
                  <a:pt x="1257623" y="1612900"/>
                </a:lnTo>
                <a:lnTo>
                  <a:pt x="1290842" y="1511300"/>
                </a:lnTo>
                <a:lnTo>
                  <a:pt x="1268428" y="1485900"/>
                </a:lnTo>
                <a:lnTo>
                  <a:pt x="1248426" y="1447800"/>
                </a:lnTo>
                <a:lnTo>
                  <a:pt x="1230968" y="1422400"/>
                </a:lnTo>
                <a:lnTo>
                  <a:pt x="1216189" y="1384300"/>
                </a:lnTo>
                <a:lnTo>
                  <a:pt x="1112248" y="1358900"/>
                </a:lnTo>
                <a:lnTo>
                  <a:pt x="1069609" y="1333500"/>
                </a:lnTo>
                <a:lnTo>
                  <a:pt x="1048669" y="1295400"/>
                </a:lnTo>
                <a:lnTo>
                  <a:pt x="1045454" y="1257300"/>
                </a:lnTo>
                <a:lnTo>
                  <a:pt x="1044650" y="1244600"/>
                </a:lnTo>
                <a:lnTo>
                  <a:pt x="1044382" y="1219200"/>
                </a:lnTo>
                <a:lnTo>
                  <a:pt x="1044650" y="1206500"/>
                </a:lnTo>
                <a:lnTo>
                  <a:pt x="1045454" y="1181100"/>
                </a:lnTo>
                <a:lnTo>
                  <a:pt x="1046793" y="1168400"/>
                </a:lnTo>
                <a:lnTo>
                  <a:pt x="1048669" y="1143000"/>
                </a:lnTo>
                <a:lnTo>
                  <a:pt x="1069475" y="1104900"/>
                </a:lnTo>
                <a:lnTo>
                  <a:pt x="1088852" y="1092200"/>
                </a:lnTo>
                <a:lnTo>
                  <a:pt x="1112248" y="1079500"/>
                </a:lnTo>
                <a:lnTo>
                  <a:pt x="1216190" y="1066800"/>
                </a:lnTo>
                <a:lnTo>
                  <a:pt x="1230818" y="1028700"/>
                </a:lnTo>
                <a:lnTo>
                  <a:pt x="1248292" y="990600"/>
                </a:lnTo>
                <a:lnTo>
                  <a:pt x="1268378" y="965200"/>
                </a:lnTo>
                <a:lnTo>
                  <a:pt x="1290842" y="927100"/>
                </a:lnTo>
                <a:lnTo>
                  <a:pt x="1257623" y="825500"/>
                </a:lnTo>
                <a:lnTo>
                  <a:pt x="1253248" y="812800"/>
                </a:lnTo>
                <a:lnTo>
                  <a:pt x="1256105" y="787400"/>
                </a:lnTo>
                <a:lnTo>
                  <a:pt x="1266062" y="762000"/>
                </a:lnTo>
                <a:lnTo>
                  <a:pt x="1282984" y="749300"/>
                </a:lnTo>
                <a:lnTo>
                  <a:pt x="1295653" y="736600"/>
                </a:lnTo>
                <a:lnTo>
                  <a:pt x="1308523" y="723900"/>
                </a:lnTo>
                <a:lnTo>
                  <a:pt x="1321661" y="711200"/>
                </a:lnTo>
                <a:lnTo>
                  <a:pt x="1335133" y="711200"/>
                </a:lnTo>
                <a:lnTo>
                  <a:pt x="1353707" y="698500"/>
                </a:lnTo>
                <a:lnTo>
                  <a:pt x="1367436" y="685800"/>
                </a:lnTo>
                <a:lnTo>
                  <a:pt x="1381300" y="685800"/>
                </a:lnTo>
                <a:lnTo>
                  <a:pt x="1395297" y="673100"/>
                </a:lnTo>
                <a:lnTo>
                  <a:pt x="1479699" y="673100"/>
                </a:lnTo>
                <a:lnTo>
                  <a:pt x="1498725" y="698500"/>
                </a:lnTo>
                <a:lnTo>
                  <a:pt x="1569448" y="774700"/>
                </a:lnTo>
                <a:lnTo>
                  <a:pt x="2027474" y="774700"/>
                </a:lnTo>
                <a:lnTo>
                  <a:pt x="2032452" y="787400"/>
                </a:lnTo>
                <a:lnTo>
                  <a:pt x="2035310" y="812800"/>
                </a:lnTo>
                <a:lnTo>
                  <a:pt x="2030934" y="825500"/>
                </a:lnTo>
                <a:lnTo>
                  <a:pt x="1997716" y="927100"/>
                </a:lnTo>
                <a:lnTo>
                  <a:pt x="2020129" y="965200"/>
                </a:lnTo>
                <a:lnTo>
                  <a:pt x="2040132" y="990600"/>
                </a:lnTo>
                <a:lnTo>
                  <a:pt x="2057589" y="1028700"/>
                </a:lnTo>
                <a:lnTo>
                  <a:pt x="2067442" y="1054100"/>
                </a:lnTo>
                <a:lnTo>
                  <a:pt x="1594330" y="1054100"/>
                </a:lnTo>
                <a:lnTo>
                  <a:pt x="1586349" y="1066800"/>
                </a:lnTo>
                <a:lnTo>
                  <a:pt x="1563278" y="1066800"/>
                </a:lnTo>
                <a:lnTo>
                  <a:pt x="1555965" y="1079500"/>
                </a:lnTo>
                <a:lnTo>
                  <a:pt x="1541958" y="1079500"/>
                </a:lnTo>
                <a:lnTo>
                  <a:pt x="1535332" y="1092200"/>
                </a:lnTo>
                <a:lnTo>
                  <a:pt x="1528968" y="1092200"/>
                </a:lnTo>
                <a:lnTo>
                  <a:pt x="1522866" y="1104900"/>
                </a:lnTo>
                <a:lnTo>
                  <a:pt x="1517056" y="1104900"/>
                </a:lnTo>
                <a:lnTo>
                  <a:pt x="1511566" y="1117600"/>
                </a:lnTo>
                <a:lnTo>
                  <a:pt x="1506395" y="1117600"/>
                </a:lnTo>
                <a:lnTo>
                  <a:pt x="1501544" y="1130300"/>
                </a:lnTo>
                <a:lnTo>
                  <a:pt x="1497036" y="1130300"/>
                </a:lnTo>
                <a:lnTo>
                  <a:pt x="1492893" y="1143000"/>
                </a:lnTo>
                <a:lnTo>
                  <a:pt x="1489114" y="1143000"/>
                </a:lnTo>
                <a:lnTo>
                  <a:pt x="1485701" y="1155700"/>
                </a:lnTo>
                <a:lnTo>
                  <a:pt x="1482668" y="1168400"/>
                </a:lnTo>
                <a:lnTo>
                  <a:pt x="1480031" y="1168400"/>
                </a:lnTo>
                <a:lnTo>
                  <a:pt x="1477789" y="1181100"/>
                </a:lnTo>
                <a:lnTo>
                  <a:pt x="1475944" y="1193800"/>
                </a:lnTo>
                <a:lnTo>
                  <a:pt x="1474503" y="1193800"/>
                </a:lnTo>
                <a:lnTo>
                  <a:pt x="1473474" y="1206500"/>
                </a:lnTo>
                <a:lnTo>
                  <a:pt x="1472856" y="1219200"/>
                </a:lnTo>
                <a:lnTo>
                  <a:pt x="1472650" y="1219200"/>
                </a:lnTo>
                <a:lnTo>
                  <a:pt x="1472856" y="1231900"/>
                </a:lnTo>
                <a:lnTo>
                  <a:pt x="1473474" y="1244600"/>
                </a:lnTo>
                <a:lnTo>
                  <a:pt x="1474503" y="1244600"/>
                </a:lnTo>
                <a:lnTo>
                  <a:pt x="1475944" y="1257300"/>
                </a:lnTo>
                <a:lnTo>
                  <a:pt x="1477789" y="1270000"/>
                </a:lnTo>
                <a:lnTo>
                  <a:pt x="1480030" y="1270000"/>
                </a:lnTo>
                <a:lnTo>
                  <a:pt x="1482668" y="1282700"/>
                </a:lnTo>
                <a:lnTo>
                  <a:pt x="1485701" y="1282700"/>
                </a:lnTo>
                <a:lnTo>
                  <a:pt x="1489114" y="1295400"/>
                </a:lnTo>
                <a:lnTo>
                  <a:pt x="1492893" y="1308100"/>
                </a:lnTo>
                <a:lnTo>
                  <a:pt x="1497036" y="1308100"/>
                </a:lnTo>
                <a:lnTo>
                  <a:pt x="1501544" y="1320800"/>
                </a:lnTo>
                <a:lnTo>
                  <a:pt x="1506395" y="1320800"/>
                </a:lnTo>
                <a:lnTo>
                  <a:pt x="1511566" y="1333500"/>
                </a:lnTo>
                <a:lnTo>
                  <a:pt x="1517056" y="1333500"/>
                </a:lnTo>
                <a:lnTo>
                  <a:pt x="1522866" y="1346200"/>
                </a:lnTo>
                <a:lnTo>
                  <a:pt x="1528968" y="1346200"/>
                </a:lnTo>
                <a:lnTo>
                  <a:pt x="1535332" y="1358900"/>
                </a:lnTo>
                <a:lnTo>
                  <a:pt x="1548847" y="1358900"/>
                </a:lnTo>
                <a:lnTo>
                  <a:pt x="1555965" y="1371600"/>
                </a:lnTo>
                <a:lnTo>
                  <a:pt x="1570786" y="1371600"/>
                </a:lnTo>
                <a:lnTo>
                  <a:pt x="1578489" y="1384300"/>
                </a:lnTo>
                <a:lnTo>
                  <a:pt x="1610652" y="1384300"/>
                </a:lnTo>
                <a:lnTo>
                  <a:pt x="1618953" y="1397000"/>
                </a:lnTo>
                <a:lnTo>
                  <a:pt x="2067492" y="1397000"/>
                </a:lnTo>
                <a:lnTo>
                  <a:pt x="2057740" y="1422400"/>
                </a:lnTo>
                <a:lnTo>
                  <a:pt x="2040266" y="1447800"/>
                </a:lnTo>
                <a:lnTo>
                  <a:pt x="2020179" y="1485900"/>
                </a:lnTo>
                <a:lnTo>
                  <a:pt x="1997716" y="1511300"/>
                </a:lnTo>
                <a:lnTo>
                  <a:pt x="2030934" y="1612900"/>
                </a:lnTo>
                <a:lnTo>
                  <a:pt x="2035310" y="1638300"/>
                </a:lnTo>
                <a:lnTo>
                  <a:pt x="2032452" y="1663700"/>
                </a:lnTo>
                <a:lnTo>
                  <a:pt x="2027474" y="1676400"/>
                </a:lnTo>
                <a:lnTo>
                  <a:pt x="1569805" y="1676400"/>
                </a:lnTo>
                <a:lnTo>
                  <a:pt x="1499082" y="1752600"/>
                </a:lnTo>
                <a:lnTo>
                  <a:pt x="1479855" y="1765300"/>
                </a:lnTo>
                <a:lnTo>
                  <a:pt x="1457514" y="1778000"/>
                </a:lnTo>
                <a:close/>
              </a:path>
              <a:path w="2244725" h="1778000">
                <a:moveTo>
                  <a:pt x="2027474" y="774700"/>
                </a:moveTo>
                <a:lnTo>
                  <a:pt x="1718753" y="774700"/>
                </a:lnTo>
                <a:lnTo>
                  <a:pt x="1789476" y="698500"/>
                </a:lnTo>
                <a:lnTo>
                  <a:pt x="1808702" y="673100"/>
                </a:lnTo>
                <a:lnTo>
                  <a:pt x="1893105" y="673100"/>
                </a:lnTo>
                <a:lnTo>
                  <a:pt x="1907169" y="685800"/>
                </a:lnTo>
                <a:lnTo>
                  <a:pt x="1920965" y="685800"/>
                </a:lnTo>
                <a:lnTo>
                  <a:pt x="1934494" y="698500"/>
                </a:lnTo>
                <a:lnTo>
                  <a:pt x="1953425" y="711200"/>
                </a:lnTo>
                <a:lnTo>
                  <a:pt x="1966747" y="711200"/>
                </a:lnTo>
                <a:lnTo>
                  <a:pt x="1979901" y="723900"/>
                </a:lnTo>
                <a:lnTo>
                  <a:pt x="1992855" y="736600"/>
                </a:lnTo>
                <a:lnTo>
                  <a:pt x="2005574" y="749300"/>
                </a:lnTo>
                <a:lnTo>
                  <a:pt x="2022496" y="762000"/>
                </a:lnTo>
                <a:lnTo>
                  <a:pt x="2027474" y="774700"/>
                </a:lnTo>
                <a:close/>
              </a:path>
              <a:path w="2244725" h="1778000">
                <a:moveTo>
                  <a:pt x="1700408" y="774700"/>
                </a:moveTo>
                <a:lnTo>
                  <a:pt x="1587793" y="774700"/>
                </a:lnTo>
                <a:lnTo>
                  <a:pt x="1606372" y="762000"/>
                </a:lnTo>
                <a:lnTo>
                  <a:pt x="1681828" y="762000"/>
                </a:lnTo>
                <a:lnTo>
                  <a:pt x="1700408" y="774700"/>
                </a:lnTo>
                <a:close/>
              </a:path>
              <a:path w="2244725" h="1778000">
                <a:moveTo>
                  <a:pt x="630759" y="1193800"/>
                </a:moveTo>
                <a:lnTo>
                  <a:pt x="485027" y="1193800"/>
                </a:lnTo>
                <a:lnTo>
                  <a:pt x="461491" y="1181100"/>
                </a:lnTo>
                <a:lnTo>
                  <a:pt x="441941" y="1168400"/>
                </a:lnTo>
                <a:lnTo>
                  <a:pt x="427413" y="1143000"/>
                </a:lnTo>
                <a:lnTo>
                  <a:pt x="418947" y="1130300"/>
                </a:lnTo>
                <a:lnTo>
                  <a:pt x="397158" y="1016000"/>
                </a:lnTo>
                <a:lnTo>
                  <a:pt x="362439" y="1003300"/>
                </a:lnTo>
                <a:lnTo>
                  <a:pt x="329159" y="990600"/>
                </a:lnTo>
                <a:lnTo>
                  <a:pt x="297553" y="965200"/>
                </a:lnTo>
                <a:lnTo>
                  <a:pt x="267857" y="952500"/>
                </a:lnTo>
                <a:lnTo>
                  <a:pt x="847929" y="952500"/>
                </a:lnTo>
                <a:lnTo>
                  <a:pt x="818283" y="965200"/>
                </a:lnTo>
                <a:lnTo>
                  <a:pt x="786761" y="990600"/>
                </a:lnTo>
                <a:lnTo>
                  <a:pt x="753498" y="1003300"/>
                </a:lnTo>
                <a:lnTo>
                  <a:pt x="718627" y="1016000"/>
                </a:lnTo>
                <a:lnTo>
                  <a:pt x="696839" y="1130300"/>
                </a:lnTo>
                <a:lnTo>
                  <a:pt x="688372" y="1143000"/>
                </a:lnTo>
                <a:lnTo>
                  <a:pt x="673845" y="1168400"/>
                </a:lnTo>
                <a:lnTo>
                  <a:pt x="654294" y="1181100"/>
                </a:lnTo>
                <a:lnTo>
                  <a:pt x="630759" y="1193800"/>
                </a:lnTo>
                <a:close/>
              </a:path>
              <a:path w="2244725" h="1778000">
                <a:moveTo>
                  <a:pt x="973140" y="990600"/>
                </a:moveTo>
                <a:lnTo>
                  <a:pt x="948656" y="977900"/>
                </a:lnTo>
                <a:lnTo>
                  <a:pt x="847929" y="952500"/>
                </a:lnTo>
                <a:lnTo>
                  <a:pt x="1036881" y="952500"/>
                </a:lnTo>
                <a:lnTo>
                  <a:pt x="1019028" y="977900"/>
                </a:lnTo>
                <a:lnTo>
                  <a:pt x="997189" y="977900"/>
                </a:lnTo>
                <a:lnTo>
                  <a:pt x="973140" y="990600"/>
                </a:lnTo>
                <a:close/>
              </a:path>
              <a:path w="2244725" h="1778000">
                <a:moveTo>
                  <a:pt x="2199705" y="1358900"/>
                </a:moveTo>
                <a:lnTo>
                  <a:pt x="1752868" y="1358900"/>
                </a:lnTo>
                <a:lnTo>
                  <a:pt x="1759232" y="1346200"/>
                </a:lnTo>
                <a:lnTo>
                  <a:pt x="1765333" y="1346200"/>
                </a:lnTo>
                <a:lnTo>
                  <a:pt x="1771144" y="1333500"/>
                </a:lnTo>
                <a:lnTo>
                  <a:pt x="1776634" y="1333500"/>
                </a:lnTo>
                <a:lnTo>
                  <a:pt x="1781805" y="1320800"/>
                </a:lnTo>
                <a:lnTo>
                  <a:pt x="1786655" y="1320800"/>
                </a:lnTo>
                <a:lnTo>
                  <a:pt x="1791164" y="1308100"/>
                </a:lnTo>
                <a:lnTo>
                  <a:pt x="1795307" y="1308100"/>
                </a:lnTo>
                <a:lnTo>
                  <a:pt x="1799085" y="1295400"/>
                </a:lnTo>
                <a:lnTo>
                  <a:pt x="1802499" y="1282700"/>
                </a:lnTo>
                <a:lnTo>
                  <a:pt x="1805532" y="1282700"/>
                </a:lnTo>
                <a:lnTo>
                  <a:pt x="1808169" y="1270000"/>
                </a:lnTo>
                <a:lnTo>
                  <a:pt x="1810410" y="1270000"/>
                </a:lnTo>
                <a:lnTo>
                  <a:pt x="1812256" y="1257300"/>
                </a:lnTo>
                <a:lnTo>
                  <a:pt x="1813697" y="1244600"/>
                </a:lnTo>
                <a:lnTo>
                  <a:pt x="1814726" y="1244600"/>
                </a:lnTo>
                <a:lnTo>
                  <a:pt x="1815344" y="1231900"/>
                </a:lnTo>
                <a:lnTo>
                  <a:pt x="1815550" y="1219200"/>
                </a:lnTo>
                <a:lnTo>
                  <a:pt x="1815344" y="1219200"/>
                </a:lnTo>
                <a:lnTo>
                  <a:pt x="1814726" y="1206500"/>
                </a:lnTo>
                <a:lnTo>
                  <a:pt x="1813697" y="1193800"/>
                </a:lnTo>
                <a:lnTo>
                  <a:pt x="1812256" y="1193800"/>
                </a:lnTo>
                <a:lnTo>
                  <a:pt x="1810410" y="1181100"/>
                </a:lnTo>
                <a:lnTo>
                  <a:pt x="1808169" y="1168400"/>
                </a:lnTo>
                <a:lnTo>
                  <a:pt x="1805532" y="1168400"/>
                </a:lnTo>
                <a:lnTo>
                  <a:pt x="1802499" y="1155700"/>
                </a:lnTo>
                <a:lnTo>
                  <a:pt x="1799085" y="1143000"/>
                </a:lnTo>
                <a:lnTo>
                  <a:pt x="1795307" y="1143000"/>
                </a:lnTo>
                <a:lnTo>
                  <a:pt x="1791164" y="1130300"/>
                </a:lnTo>
                <a:lnTo>
                  <a:pt x="1786655" y="1130300"/>
                </a:lnTo>
                <a:lnTo>
                  <a:pt x="1781805" y="1117600"/>
                </a:lnTo>
                <a:lnTo>
                  <a:pt x="1776634" y="1117600"/>
                </a:lnTo>
                <a:lnTo>
                  <a:pt x="1771144" y="1104900"/>
                </a:lnTo>
                <a:lnTo>
                  <a:pt x="1765333" y="1104900"/>
                </a:lnTo>
                <a:lnTo>
                  <a:pt x="1759232" y="1092200"/>
                </a:lnTo>
                <a:lnTo>
                  <a:pt x="1752868" y="1092200"/>
                </a:lnTo>
                <a:lnTo>
                  <a:pt x="1746241" y="1079500"/>
                </a:lnTo>
                <a:lnTo>
                  <a:pt x="1732235" y="1079500"/>
                </a:lnTo>
                <a:lnTo>
                  <a:pt x="1724922" y="1066800"/>
                </a:lnTo>
                <a:lnTo>
                  <a:pt x="1701851" y="1066800"/>
                </a:lnTo>
                <a:lnTo>
                  <a:pt x="1693870" y="1054100"/>
                </a:lnTo>
                <a:lnTo>
                  <a:pt x="2067442" y="1054100"/>
                </a:lnTo>
                <a:lnTo>
                  <a:pt x="2072368" y="1066800"/>
                </a:lnTo>
                <a:lnTo>
                  <a:pt x="2176309" y="1079500"/>
                </a:lnTo>
                <a:lnTo>
                  <a:pt x="2218949" y="1104900"/>
                </a:lnTo>
                <a:lnTo>
                  <a:pt x="2239889" y="1155700"/>
                </a:lnTo>
                <a:lnTo>
                  <a:pt x="2243907" y="1206500"/>
                </a:lnTo>
                <a:lnTo>
                  <a:pt x="2244175" y="1219200"/>
                </a:lnTo>
                <a:lnTo>
                  <a:pt x="2243907" y="1244600"/>
                </a:lnTo>
                <a:lnTo>
                  <a:pt x="2243104" y="1257300"/>
                </a:lnTo>
                <a:lnTo>
                  <a:pt x="2241764" y="1282700"/>
                </a:lnTo>
                <a:lnTo>
                  <a:pt x="2239889" y="1295400"/>
                </a:lnTo>
                <a:lnTo>
                  <a:pt x="2232968" y="1320800"/>
                </a:lnTo>
                <a:lnTo>
                  <a:pt x="2219083" y="1333500"/>
                </a:lnTo>
                <a:lnTo>
                  <a:pt x="2199705" y="1358900"/>
                </a:lnTo>
                <a:close/>
              </a:path>
              <a:path w="2244725" h="1778000">
                <a:moveTo>
                  <a:pt x="2067492" y="1397000"/>
                </a:moveTo>
                <a:lnTo>
                  <a:pt x="1669247" y="1397000"/>
                </a:lnTo>
                <a:lnTo>
                  <a:pt x="1677548" y="1384300"/>
                </a:lnTo>
                <a:lnTo>
                  <a:pt x="1709711" y="1384300"/>
                </a:lnTo>
                <a:lnTo>
                  <a:pt x="1717414" y="1371600"/>
                </a:lnTo>
                <a:lnTo>
                  <a:pt x="1732235" y="1371600"/>
                </a:lnTo>
                <a:lnTo>
                  <a:pt x="1739353" y="1358900"/>
                </a:lnTo>
                <a:lnTo>
                  <a:pt x="2176309" y="1358900"/>
                </a:lnTo>
                <a:lnTo>
                  <a:pt x="2072368" y="1384300"/>
                </a:lnTo>
                <a:lnTo>
                  <a:pt x="2067492" y="1397000"/>
                </a:lnTo>
                <a:close/>
              </a:path>
              <a:path w="2244725" h="1778000">
                <a:moveTo>
                  <a:pt x="1934136" y="1752600"/>
                </a:moveTo>
                <a:lnTo>
                  <a:pt x="1789833" y="1752600"/>
                </a:lnTo>
                <a:lnTo>
                  <a:pt x="1719109" y="1676400"/>
                </a:lnTo>
                <a:lnTo>
                  <a:pt x="2027474" y="1676400"/>
                </a:lnTo>
                <a:lnTo>
                  <a:pt x="2022496" y="1689100"/>
                </a:lnTo>
                <a:lnTo>
                  <a:pt x="2005574" y="1701800"/>
                </a:lnTo>
                <a:lnTo>
                  <a:pt x="1992855" y="1714500"/>
                </a:lnTo>
                <a:lnTo>
                  <a:pt x="1979901" y="1714500"/>
                </a:lnTo>
                <a:lnTo>
                  <a:pt x="1966747" y="1727200"/>
                </a:lnTo>
                <a:lnTo>
                  <a:pt x="1953425" y="1739900"/>
                </a:lnTo>
                <a:lnTo>
                  <a:pt x="1934136" y="1752600"/>
                </a:lnTo>
                <a:close/>
              </a:path>
              <a:path w="2244725" h="1778000">
                <a:moveTo>
                  <a:pt x="1878772" y="1778000"/>
                </a:moveTo>
                <a:lnTo>
                  <a:pt x="1830775" y="1778000"/>
                </a:lnTo>
                <a:lnTo>
                  <a:pt x="1808501" y="1765300"/>
                </a:lnTo>
                <a:lnTo>
                  <a:pt x="1789475" y="1752600"/>
                </a:lnTo>
                <a:lnTo>
                  <a:pt x="1920613" y="1752600"/>
                </a:lnTo>
                <a:lnTo>
                  <a:pt x="1906856" y="1765300"/>
                </a:lnTo>
                <a:lnTo>
                  <a:pt x="1892898" y="1765300"/>
                </a:lnTo>
                <a:lnTo>
                  <a:pt x="1878772" y="1778000"/>
                </a:lnTo>
                <a:close/>
              </a:path>
            </a:pathLst>
          </a:custGeom>
          <a:solidFill>
            <a:srgbClr val="3398DA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1293" y="951408"/>
            <a:ext cx="7000875" cy="28575"/>
          </a:xfrm>
          <a:custGeom>
            <a:avLst/>
            <a:gdLst/>
            <a:ahLst/>
            <a:cxnLst/>
            <a:rect l="l" t="t" r="r" b="b"/>
            <a:pathLst>
              <a:path w="7000875" h="28575">
                <a:moveTo>
                  <a:pt x="7000874" y="28574"/>
                </a:moveTo>
                <a:lnTo>
                  <a:pt x="0" y="28574"/>
                </a:lnTo>
                <a:lnTo>
                  <a:pt x="0" y="0"/>
                </a:lnTo>
                <a:lnTo>
                  <a:pt x="7000874" y="0"/>
                </a:lnTo>
                <a:lnTo>
                  <a:pt x="7000874" y="28574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8593" y="276721"/>
            <a:ext cx="7026275" cy="5340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spc="-175" dirty="0">
                <a:solidFill>
                  <a:srgbClr val="2B3D4F"/>
                </a:solidFill>
              </a:rPr>
              <a:t>Methodology:</a:t>
            </a:r>
            <a:r>
              <a:rPr sz="3300" spc="-10" dirty="0">
                <a:solidFill>
                  <a:srgbClr val="2B3D4F"/>
                </a:solidFill>
              </a:rPr>
              <a:t> </a:t>
            </a:r>
            <a:r>
              <a:rPr sz="3300" spc="-185" dirty="0">
                <a:solidFill>
                  <a:srgbClr val="2B3D4F"/>
                </a:solidFill>
              </a:rPr>
              <a:t>Machine</a:t>
            </a:r>
            <a:r>
              <a:rPr sz="3300" spc="-10" dirty="0">
                <a:solidFill>
                  <a:srgbClr val="2B3D4F"/>
                </a:solidFill>
              </a:rPr>
              <a:t> </a:t>
            </a:r>
            <a:r>
              <a:rPr sz="3300" spc="-165" dirty="0">
                <a:solidFill>
                  <a:srgbClr val="2B3D4F"/>
                </a:solidFill>
              </a:rPr>
              <a:t>Learning</a:t>
            </a:r>
            <a:r>
              <a:rPr sz="3300" spc="-10" dirty="0">
                <a:solidFill>
                  <a:srgbClr val="2B3D4F"/>
                </a:solidFill>
              </a:rPr>
              <a:t> </a:t>
            </a:r>
            <a:r>
              <a:rPr sz="3300" spc="-110" dirty="0">
                <a:solidFill>
                  <a:srgbClr val="2B3D4F"/>
                </a:solidFill>
              </a:rPr>
              <a:t>Pipeline</a:t>
            </a:r>
            <a:endParaRPr sz="3300"/>
          </a:p>
        </p:txBody>
      </p:sp>
      <p:grpSp>
        <p:nvGrpSpPr>
          <p:cNvPr id="6" name="object 6"/>
          <p:cNvGrpSpPr/>
          <p:nvPr/>
        </p:nvGrpSpPr>
        <p:grpSpPr>
          <a:xfrm>
            <a:off x="434474" y="1713544"/>
            <a:ext cx="457200" cy="457200"/>
            <a:chOff x="434474" y="1713544"/>
            <a:chExt cx="457200" cy="457200"/>
          </a:xfrm>
        </p:grpSpPr>
        <p:sp>
          <p:nvSpPr>
            <p:cNvPr id="7" name="object 7"/>
            <p:cNvSpPr/>
            <p:nvPr/>
          </p:nvSpPr>
          <p:spPr>
            <a:xfrm>
              <a:off x="434474" y="171354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8299" y="1845704"/>
              <a:ext cx="215465" cy="191690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1107756" y="1506578"/>
            <a:ext cx="10363200" cy="1828800"/>
            <a:chOff x="1107756" y="1506578"/>
            <a:chExt cx="10363200" cy="1828800"/>
          </a:xfrm>
        </p:grpSpPr>
        <p:sp>
          <p:nvSpPr>
            <p:cNvPr id="10" name="object 10"/>
            <p:cNvSpPr/>
            <p:nvPr/>
          </p:nvSpPr>
          <p:spPr>
            <a:xfrm>
              <a:off x="1107756" y="1506578"/>
              <a:ext cx="10363200" cy="1828800"/>
            </a:xfrm>
            <a:custGeom>
              <a:avLst/>
              <a:gdLst/>
              <a:ahLst/>
              <a:cxnLst/>
              <a:rect l="l" t="t" r="r" b="b"/>
              <a:pathLst>
                <a:path w="10363200" h="1828800">
                  <a:moveTo>
                    <a:pt x="10363199" y="1828799"/>
                  </a:moveTo>
                  <a:lnTo>
                    <a:pt x="0" y="18287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18287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07756" y="1506578"/>
              <a:ext cx="38100" cy="1828800"/>
            </a:xfrm>
            <a:custGeom>
              <a:avLst/>
              <a:gdLst/>
              <a:ahLst/>
              <a:cxnLst/>
              <a:rect l="l" t="t" r="r" b="b"/>
              <a:pathLst>
                <a:path w="38100" h="1828800">
                  <a:moveTo>
                    <a:pt x="38099" y="1828799"/>
                  </a:moveTo>
                  <a:lnTo>
                    <a:pt x="0" y="1828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8287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317294" y="2116187"/>
              <a:ext cx="57150" cy="971550"/>
            </a:xfrm>
            <a:custGeom>
              <a:avLst/>
              <a:gdLst/>
              <a:ahLst/>
              <a:cxnLst/>
              <a:rect l="l" t="t" r="r" b="b"/>
              <a:pathLst>
                <a:path w="57150" h="971550">
                  <a:moveTo>
                    <a:pt x="57150" y="939177"/>
                  </a:moveTo>
                  <a:lnTo>
                    <a:pt x="32372" y="914400"/>
                  </a:lnTo>
                  <a:lnTo>
                    <a:pt x="24790" y="914400"/>
                  </a:lnTo>
                  <a:lnTo>
                    <a:pt x="0" y="939177"/>
                  </a:lnTo>
                  <a:lnTo>
                    <a:pt x="0" y="946759"/>
                  </a:lnTo>
                  <a:lnTo>
                    <a:pt x="24790" y="971550"/>
                  </a:lnTo>
                  <a:lnTo>
                    <a:pt x="32372" y="971550"/>
                  </a:lnTo>
                  <a:lnTo>
                    <a:pt x="57150" y="946759"/>
                  </a:lnTo>
                  <a:lnTo>
                    <a:pt x="57150" y="942975"/>
                  </a:lnTo>
                  <a:lnTo>
                    <a:pt x="57150" y="939177"/>
                  </a:lnTo>
                  <a:close/>
                </a:path>
                <a:path w="57150" h="971550">
                  <a:moveTo>
                    <a:pt x="57150" y="634377"/>
                  </a:moveTo>
                  <a:lnTo>
                    <a:pt x="32372" y="609600"/>
                  </a:lnTo>
                  <a:lnTo>
                    <a:pt x="24790" y="609600"/>
                  </a:lnTo>
                  <a:lnTo>
                    <a:pt x="0" y="634377"/>
                  </a:lnTo>
                  <a:lnTo>
                    <a:pt x="0" y="641959"/>
                  </a:lnTo>
                  <a:lnTo>
                    <a:pt x="24790" y="666750"/>
                  </a:lnTo>
                  <a:lnTo>
                    <a:pt x="32372" y="666750"/>
                  </a:lnTo>
                  <a:lnTo>
                    <a:pt x="57150" y="641959"/>
                  </a:lnTo>
                  <a:lnTo>
                    <a:pt x="57150" y="638175"/>
                  </a:lnTo>
                  <a:lnTo>
                    <a:pt x="57150" y="634377"/>
                  </a:lnTo>
                  <a:close/>
                </a:path>
                <a:path w="57150" h="971550">
                  <a:moveTo>
                    <a:pt x="57150" y="329577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77"/>
                  </a:lnTo>
                  <a:lnTo>
                    <a:pt x="0" y="337159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59"/>
                  </a:lnTo>
                  <a:lnTo>
                    <a:pt x="57150" y="333375"/>
                  </a:lnTo>
                  <a:lnTo>
                    <a:pt x="57150" y="329577"/>
                  </a:lnTo>
                  <a:close/>
                </a:path>
                <a:path w="57150" h="971550">
                  <a:moveTo>
                    <a:pt x="57150" y="24777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333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0792" y="3866467"/>
            <a:ext cx="457200" cy="457200"/>
            <a:chOff x="370792" y="3866467"/>
            <a:chExt cx="457200" cy="457200"/>
          </a:xfrm>
        </p:grpSpPr>
        <p:sp>
          <p:nvSpPr>
            <p:cNvPr id="14" name="object 14"/>
            <p:cNvSpPr/>
            <p:nvPr/>
          </p:nvSpPr>
          <p:spPr>
            <a:xfrm>
              <a:off x="370792" y="386646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4142" y="4011724"/>
              <a:ext cx="190499" cy="166687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1107756" y="3484376"/>
            <a:ext cx="10363200" cy="1524000"/>
            <a:chOff x="1107756" y="3484376"/>
            <a:chExt cx="10363200" cy="1524000"/>
          </a:xfrm>
        </p:grpSpPr>
        <p:sp>
          <p:nvSpPr>
            <p:cNvPr id="17" name="object 17"/>
            <p:cNvSpPr/>
            <p:nvPr/>
          </p:nvSpPr>
          <p:spPr>
            <a:xfrm>
              <a:off x="1107756" y="3484376"/>
              <a:ext cx="10363200" cy="1524000"/>
            </a:xfrm>
            <a:custGeom>
              <a:avLst/>
              <a:gdLst/>
              <a:ahLst/>
              <a:cxnLst/>
              <a:rect l="l" t="t" r="r" b="b"/>
              <a:pathLst>
                <a:path w="10363200" h="1524000">
                  <a:moveTo>
                    <a:pt x="10363199" y="1523999"/>
                  </a:moveTo>
                  <a:lnTo>
                    <a:pt x="0" y="15239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15239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07756" y="3484376"/>
              <a:ext cx="38100" cy="1524000"/>
            </a:xfrm>
            <a:custGeom>
              <a:avLst/>
              <a:gdLst/>
              <a:ahLst/>
              <a:cxnLst/>
              <a:rect l="l" t="t" r="r" b="b"/>
              <a:pathLst>
                <a:path w="38100" h="1524000">
                  <a:moveTo>
                    <a:pt x="38099" y="1523999"/>
                  </a:moveTo>
                  <a:lnTo>
                    <a:pt x="0" y="1523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5239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17294" y="4093984"/>
              <a:ext cx="57150" cy="666750"/>
            </a:xfrm>
            <a:custGeom>
              <a:avLst/>
              <a:gdLst/>
              <a:ahLst/>
              <a:cxnLst/>
              <a:rect l="l" t="t" r="r" b="b"/>
              <a:pathLst>
                <a:path w="57150" h="666750">
                  <a:moveTo>
                    <a:pt x="57150" y="634377"/>
                  </a:moveTo>
                  <a:lnTo>
                    <a:pt x="32372" y="609600"/>
                  </a:lnTo>
                  <a:lnTo>
                    <a:pt x="24790" y="609600"/>
                  </a:lnTo>
                  <a:lnTo>
                    <a:pt x="0" y="634377"/>
                  </a:lnTo>
                  <a:lnTo>
                    <a:pt x="0" y="641959"/>
                  </a:lnTo>
                  <a:lnTo>
                    <a:pt x="24790" y="666750"/>
                  </a:lnTo>
                  <a:lnTo>
                    <a:pt x="32372" y="666750"/>
                  </a:lnTo>
                  <a:lnTo>
                    <a:pt x="57150" y="641959"/>
                  </a:lnTo>
                  <a:lnTo>
                    <a:pt x="57150" y="638175"/>
                  </a:lnTo>
                  <a:lnTo>
                    <a:pt x="57150" y="634377"/>
                  </a:lnTo>
                  <a:close/>
                </a:path>
                <a:path w="57150" h="666750">
                  <a:moveTo>
                    <a:pt x="57150" y="329577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77"/>
                  </a:lnTo>
                  <a:lnTo>
                    <a:pt x="0" y="337159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59"/>
                  </a:lnTo>
                  <a:lnTo>
                    <a:pt x="57150" y="333375"/>
                  </a:lnTo>
                  <a:lnTo>
                    <a:pt x="57150" y="329577"/>
                  </a:lnTo>
                  <a:close/>
                </a:path>
                <a:path w="57150" h="666750">
                  <a:moveTo>
                    <a:pt x="57150" y="24777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77"/>
                  </a:lnTo>
                  <a:lnTo>
                    <a:pt x="0" y="32359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77"/>
                  </a:lnTo>
                  <a:close/>
                </a:path>
              </a:pathLst>
            </a:custGeom>
            <a:solidFill>
              <a:srgbClr val="333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434474" y="5507624"/>
            <a:ext cx="457200" cy="457200"/>
            <a:chOff x="434474" y="5507624"/>
            <a:chExt cx="457200" cy="457200"/>
          </a:xfrm>
        </p:grpSpPr>
        <p:sp>
          <p:nvSpPr>
            <p:cNvPr id="21" name="object 21"/>
            <p:cNvSpPr/>
            <p:nvPr/>
          </p:nvSpPr>
          <p:spPr>
            <a:xfrm>
              <a:off x="434474" y="550762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1113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774" y="5640974"/>
              <a:ext cx="238124" cy="190499"/>
            </a:xfrm>
            <a:prstGeom prst="rect">
              <a:avLst/>
            </a:prstGeom>
          </p:spPr>
        </p:pic>
      </p:grpSp>
      <p:grpSp>
        <p:nvGrpSpPr>
          <p:cNvPr id="23" name="object 23"/>
          <p:cNvGrpSpPr/>
          <p:nvPr/>
        </p:nvGrpSpPr>
        <p:grpSpPr>
          <a:xfrm>
            <a:off x="1139597" y="5189213"/>
            <a:ext cx="10363200" cy="1828800"/>
            <a:chOff x="1139597" y="5189213"/>
            <a:chExt cx="10363200" cy="1828800"/>
          </a:xfrm>
        </p:grpSpPr>
        <p:sp>
          <p:nvSpPr>
            <p:cNvPr id="24" name="object 24"/>
            <p:cNvSpPr/>
            <p:nvPr/>
          </p:nvSpPr>
          <p:spPr>
            <a:xfrm>
              <a:off x="1139597" y="5189213"/>
              <a:ext cx="10363200" cy="1828800"/>
            </a:xfrm>
            <a:custGeom>
              <a:avLst/>
              <a:gdLst/>
              <a:ahLst/>
              <a:cxnLst/>
              <a:rect l="l" t="t" r="r" b="b"/>
              <a:pathLst>
                <a:path w="10363200" h="1828800">
                  <a:moveTo>
                    <a:pt x="10363199" y="1828799"/>
                  </a:moveTo>
                  <a:lnTo>
                    <a:pt x="0" y="18287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18287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39597" y="5189213"/>
              <a:ext cx="38100" cy="1828800"/>
            </a:xfrm>
            <a:custGeom>
              <a:avLst/>
              <a:gdLst/>
              <a:ahLst/>
              <a:cxnLst/>
              <a:rect l="l" t="t" r="r" b="b"/>
              <a:pathLst>
                <a:path w="38100" h="1828800">
                  <a:moveTo>
                    <a:pt x="38099" y="1828799"/>
                  </a:moveTo>
                  <a:lnTo>
                    <a:pt x="0" y="1828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8287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349146" y="5798819"/>
              <a:ext cx="57150" cy="971550"/>
            </a:xfrm>
            <a:custGeom>
              <a:avLst/>
              <a:gdLst/>
              <a:ahLst/>
              <a:cxnLst/>
              <a:rect l="l" t="t" r="r" b="b"/>
              <a:pathLst>
                <a:path w="57150" h="971550">
                  <a:moveTo>
                    <a:pt x="57150" y="939190"/>
                  </a:moveTo>
                  <a:lnTo>
                    <a:pt x="32359" y="914400"/>
                  </a:lnTo>
                  <a:lnTo>
                    <a:pt x="24777" y="914400"/>
                  </a:lnTo>
                  <a:lnTo>
                    <a:pt x="0" y="939190"/>
                  </a:lnTo>
                  <a:lnTo>
                    <a:pt x="0" y="946759"/>
                  </a:lnTo>
                  <a:lnTo>
                    <a:pt x="24777" y="971550"/>
                  </a:lnTo>
                  <a:lnTo>
                    <a:pt x="32359" y="971550"/>
                  </a:lnTo>
                  <a:lnTo>
                    <a:pt x="57150" y="946759"/>
                  </a:lnTo>
                  <a:lnTo>
                    <a:pt x="57150" y="942975"/>
                  </a:lnTo>
                  <a:lnTo>
                    <a:pt x="57150" y="939190"/>
                  </a:lnTo>
                  <a:close/>
                </a:path>
                <a:path w="57150" h="971550">
                  <a:moveTo>
                    <a:pt x="57150" y="634390"/>
                  </a:moveTo>
                  <a:lnTo>
                    <a:pt x="32359" y="609600"/>
                  </a:lnTo>
                  <a:lnTo>
                    <a:pt x="24777" y="609600"/>
                  </a:lnTo>
                  <a:lnTo>
                    <a:pt x="0" y="634390"/>
                  </a:lnTo>
                  <a:lnTo>
                    <a:pt x="0" y="641959"/>
                  </a:lnTo>
                  <a:lnTo>
                    <a:pt x="24777" y="666750"/>
                  </a:lnTo>
                  <a:lnTo>
                    <a:pt x="32359" y="666750"/>
                  </a:lnTo>
                  <a:lnTo>
                    <a:pt x="57150" y="641959"/>
                  </a:lnTo>
                  <a:lnTo>
                    <a:pt x="57150" y="638175"/>
                  </a:lnTo>
                  <a:lnTo>
                    <a:pt x="57150" y="634390"/>
                  </a:lnTo>
                  <a:close/>
                </a:path>
                <a:path w="57150" h="971550">
                  <a:moveTo>
                    <a:pt x="57150" y="329590"/>
                  </a:moveTo>
                  <a:lnTo>
                    <a:pt x="32359" y="304800"/>
                  </a:lnTo>
                  <a:lnTo>
                    <a:pt x="24777" y="304800"/>
                  </a:lnTo>
                  <a:lnTo>
                    <a:pt x="0" y="329590"/>
                  </a:lnTo>
                  <a:lnTo>
                    <a:pt x="0" y="337159"/>
                  </a:lnTo>
                  <a:lnTo>
                    <a:pt x="24777" y="361950"/>
                  </a:lnTo>
                  <a:lnTo>
                    <a:pt x="32359" y="361950"/>
                  </a:lnTo>
                  <a:lnTo>
                    <a:pt x="57150" y="337159"/>
                  </a:lnTo>
                  <a:lnTo>
                    <a:pt x="57150" y="333375"/>
                  </a:lnTo>
                  <a:lnTo>
                    <a:pt x="57150" y="329590"/>
                  </a:lnTo>
                  <a:close/>
                </a:path>
                <a:path w="57150" h="971550">
                  <a:moveTo>
                    <a:pt x="57150" y="24790"/>
                  </a:moveTo>
                  <a:lnTo>
                    <a:pt x="32359" y="0"/>
                  </a:lnTo>
                  <a:lnTo>
                    <a:pt x="24777" y="0"/>
                  </a:lnTo>
                  <a:lnTo>
                    <a:pt x="0" y="24790"/>
                  </a:lnTo>
                  <a:lnTo>
                    <a:pt x="0" y="32359"/>
                  </a:lnTo>
                  <a:lnTo>
                    <a:pt x="24777" y="57150"/>
                  </a:lnTo>
                  <a:lnTo>
                    <a:pt x="32359" y="57150"/>
                  </a:lnTo>
                  <a:lnTo>
                    <a:pt x="57150" y="32359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333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45856" y="1532026"/>
            <a:ext cx="10357485" cy="53086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51765">
              <a:lnSpc>
                <a:spcPct val="100000"/>
              </a:lnSpc>
              <a:spcBef>
                <a:spcPts val="1000"/>
              </a:spcBef>
            </a:pPr>
            <a:r>
              <a:rPr sz="1500" b="1" spc="-85" dirty="0">
                <a:solidFill>
                  <a:srgbClr val="3398DA"/>
                </a:solidFill>
                <a:latin typeface="Roboto"/>
                <a:cs typeface="Roboto"/>
              </a:rPr>
              <a:t>Data</a:t>
            </a:r>
            <a:r>
              <a:rPr sz="1500" b="1" spc="-2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3398DA"/>
                </a:solidFill>
                <a:latin typeface="Roboto"/>
                <a:cs typeface="Roboto"/>
              </a:rPr>
              <a:t>Preparation:</a:t>
            </a:r>
            <a:endParaRPr sz="1500">
              <a:latin typeface="Roboto"/>
              <a:cs typeface="Roboto"/>
            </a:endParaRPr>
          </a:p>
          <a:p>
            <a:pPr marL="342265" marR="7102475">
              <a:lnSpc>
                <a:spcPct val="133300"/>
              </a:lnSpc>
              <a:spcBef>
                <a:spcPts val="300"/>
              </a:spcBef>
            </a:pPr>
            <a:r>
              <a:rPr sz="1500" spc="-55" dirty="0">
                <a:solidFill>
                  <a:srgbClr val="333A40"/>
                </a:solidFill>
                <a:latin typeface="Roboto"/>
                <a:cs typeface="Roboto"/>
              </a:rPr>
              <a:t>Initial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checks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on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data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shape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and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55" dirty="0">
                <a:solidFill>
                  <a:srgbClr val="333A40"/>
                </a:solidFill>
                <a:latin typeface="Roboto"/>
                <a:cs typeface="Roboto"/>
              </a:rPr>
              <a:t>types </a:t>
            </a:r>
            <a:r>
              <a:rPr sz="1500" spc="-105" dirty="0">
                <a:solidFill>
                  <a:srgbClr val="333A40"/>
                </a:solidFill>
                <a:latin typeface="Roboto"/>
                <a:cs typeface="Roboto"/>
              </a:rPr>
              <a:t>Remove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duplicate</a:t>
            </a:r>
            <a:r>
              <a:rPr sz="15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rows</a:t>
            </a:r>
            <a:endParaRPr sz="1500">
              <a:latin typeface="Roboto"/>
              <a:cs typeface="Roboto"/>
            </a:endParaRPr>
          </a:p>
          <a:p>
            <a:pPr marL="342265">
              <a:lnSpc>
                <a:spcPct val="100000"/>
              </a:lnSpc>
              <a:spcBef>
                <a:spcPts val="600"/>
              </a:spcBef>
            </a:pP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Drop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'car'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column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(high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missing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values)</a:t>
            </a:r>
            <a:endParaRPr sz="1500">
              <a:latin typeface="Roboto"/>
              <a:cs typeface="Roboto"/>
            </a:endParaRPr>
          </a:p>
          <a:p>
            <a:pPr marL="342265">
              <a:lnSpc>
                <a:spcPct val="100000"/>
              </a:lnSpc>
              <a:spcBef>
                <a:spcPts val="600"/>
              </a:spcBef>
            </a:pP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Impute</a:t>
            </a:r>
            <a:r>
              <a:rPr sz="15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missing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values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in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frequency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columns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with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'never'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350">
              <a:latin typeface="Roboto"/>
              <a:cs typeface="Roboto"/>
            </a:endParaRPr>
          </a:p>
          <a:p>
            <a:pPr marL="151765">
              <a:lnSpc>
                <a:spcPct val="100000"/>
              </a:lnSpc>
            </a:pPr>
            <a:r>
              <a:rPr sz="1500" b="1" spc="-80" dirty="0">
                <a:solidFill>
                  <a:srgbClr val="3398DA"/>
                </a:solidFill>
                <a:latin typeface="Roboto"/>
                <a:cs typeface="Roboto"/>
              </a:rPr>
              <a:t>Exploratory</a:t>
            </a:r>
            <a:r>
              <a:rPr sz="1500" b="1" spc="-1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b="1" spc="-85" dirty="0">
                <a:solidFill>
                  <a:srgbClr val="3398DA"/>
                </a:solidFill>
                <a:latin typeface="Roboto"/>
                <a:cs typeface="Roboto"/>
              </a:rPr>
              <a:t>Data</a:t>
            </a:r>
            <a:r>
              <a:rPr sz="1500" b="1" spc="-1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b="1" spc="-10" dirty="0">
                <a:solidFill>
                  <a:srgbClr val="3398DA"/>
                </a:solidFill>
                <a:latin typeface="Roboto"/>
                <a:cs typeface="Roboto"/>
              </a:rPr>
              <a:t>Analysis:</a:t>
            </a:r>
            <a:endParaRPr sz="1500">
              <a:latin typeface="Roboto"/>
              <a:cs typeface="Roboto"/>
            </a:endParaRPr>
          </a:p>
          <a:p>
            <a:pPr marL="342265">
              <a:lnSpc>
                <a:spcPct val="100000"/>
              </a:lnSpc>
              <a:spcBef>
                <a:spcPts val="900"/>
              </a:spcBef>
            </a:pP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Visualize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target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variable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distribution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25" dirty="0">
                <a:solidFill>
                  <a:srgbClr val="333A40"/>
                </a:solidFill>
                <a:latin typeface="Roboto"/>
                <a:cs typeface="Roboto"/>
              </a:rPr>
              <a:t>(Y)</a:t>
            </a:r>
            <a:endParaRPr sz="1500">
              <a:latin typeface="Roboto"/>
              <a:cs typeface="Roboto"/>
            </a:endParaRPr>
          </a:p>
          <a:p>
            <a:pPr marL="342265" marR="4855845">
              <a:lnSpc>
                <a:spcPct val="133300"/>
              </a:lnSpc>
            </a:pP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Analyze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relationships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between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key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features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and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coupon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33A40"/>
                </a:solidFill>
                <a:latin typeface="Roboto"/>
                <a:cs typeface="Roboto"/>
              </a:rPr>
              <a:t>acceptance Identify</a:t>
            </a:r>
            <a:r>
              <a:rPr sz="1500" spc="-3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patterns</a:t>
            </a:r>
            <a:r>
              <a:rPr sz="15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in</a:t>
            </a:r>
            <a:r>
              <a:rPr sz="15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demographic</a:t>
            </a:r>
            <a:r>
              <a:rPr sz="1500" spc="-3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and</a:t>
            </a:r>
            <a:r>
              <a:rPr sz="15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contextual</a:t>
            </a:r>
            <a:r>
              <a:rPr sz="15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data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1350">
              <a:latin typeface="Roboto"/>
              <a:cs typeface="Roboto"/>
            </a:endParaRPr>
          </a:p>
          <a:p>
            <a:pPr marL="184150">
              <a:lnSpc>
                <a:spcPct val="100000"/>
              </a:lnSpc>
            </a:pPr>
            <a:r>
              <a:rPr sz="1500" b="1" spc="-10" dirty="0">
                <a:solidFill>
                  <a:srgbClr val="3398DA"/>
                </a:solidFill>
                <a:latin typeface="Roboto"/>
                <a:cs typeface="Roboto"/>
              </a:rPr>
              <a:t>Modeling:</a:t>
            </a:r>
            <a:endParaRPr sz="1500">
              <a:latin typeface="Roboto"/>
              <a:cs typeface="Roboto"/>
            </a:endParaRPr>
          </a:p>
          <a:p>
            <a:pPr marL="374650">
              <a:lnSpc>
                <a:spcPct val="100000"/>
              </a:lnSpc>
              <a:spcBef>
                <a:spcPts val="900"/>
              </a:spcBef>
            </a:pP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Encode</a:t>
            </a:r>
            <a:r>
              <a:rPr sz="15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categorical</a:t>
            </a:r>
            <a:r>
              <a:rPr sz="15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variables</a:t>
            </a:r>
            <a:endParaRPr sz="1500">
              <a:latin typeface="Roboto"/>
              <a:cs typeface="Roboto"/>
            </a:endParaRPr>
          </a:p>
          <a:p>
            <a:pPr marL="374650">
              <a:lnSpc>
                <a:spcPct val="100000"/>
              </a:lnSpc>
              <a:spcBef>
                <a:spcPts val="600"/>
              </a:spcBef>
            </a:pPr>
            <a:r>
              <a:rPr sz="1500" spc="-65" dirty="0">
                <a:solidFill>
                  <a:srgbClr val="333A40"/>
                </a:solidFill>
                <a:latin typeface="Roboto"/>
                <a:cs typeface="Roboto"/>
              </a:rPr>
              <a:t>Split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data</a:t>
            </a:r>
            <a:r>
              <a:rPr sz="15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into</a:t>
            </a:r>
            <a:r>
              <a:rPr sz="15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training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and</a:t>
            </a:r>
            <a:r>
              <a:rPr sz="15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testing</a:t>
            </a:r>
            <a:r>
              <a:rPr sz="15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sets</a:t>
            </a:r>
            <a:endParaRPr sz="1500">
              <a:latin typeface="Roboto"/>
              <a:cs typeface="Roboto"/>
            </a:endParaRPr>
          </a:p>
          <a:p>
            <a:pPr marL="374650" marR="4323715">
              <a:lnSpc>
                <a:spcPct val="133300"/>
              </a:lnSpc>
            </a:pP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Train</a:t>
            </a:r>
            <a:r>
              <a:rPr sz="15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multiple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models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(Logistic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Regression,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Decision</a:t>
            </a:r>
            <a:r>
              <a:rPr sz="1500" spc="-3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Tree,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10" dirty="0">
                <a:solidFill>
                  <a:srgbClr val="333A40"/>
                </a:solidFill>
                <a:latin typeface="Roboto"/>
                <a:cs typeface="Roboto"/>
              </a:rPr>
              <a:t>Random</a:t>
            </a:r>
            <a:r>
              <a:rPr sz="15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45" dirty="0">
                <a:solidFill>
                  <a:srgbClr val="333A40"/>
                </a:solidFill>
                <a:latin typeface="Roboto"/>
                <a:cs typeface="Roboto"/>
              </a:rPr>
              <a:t>Forest)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Evaluate</a:t>
            </a:r>
            <a:r>
              <a:rPr sz="15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using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Accuracy,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F1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Score,</a:t>
            </a:r>
            <a:r>
              <a:rPr sz="1500" spc="-2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and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5" dirty="0">
                <a:solidFill>
                  <a:srgbClr val="333A40"/>
                </a:solidFill>
                <a:latin typeface="Roboto"/>
                <a:cs typeface="Roboto"/>
              </a:rPr>
              <a:t>ROC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10" dirty="0">
                <a:solidFill>
                  <a:srgbClr val="333A40"/>
                </a:solidFill>
                <a:latin typeface="Roboto"/>
                <a:cs typeface="Roboto"/>
              </a:rPr>
              <a:t>AUC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metrics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0544174" y="7829549"/>
            <a:ext cx="1457325" cy="323850"/>
            <a:chOff x="10544174" y="7829549"/>
            <a:chExt cx="1457325" cy="323850"/>
          </a:xfrm>
        </p:grpSpPr>
        <p:sp>
          <p:nvSpPr>
            <p:cNvPr id="29" name="object 29"/>
            <p:cNvSpPr/>
            <p:nvPr/>
          </p:nvSpPr>
          <p:spPr>
            <a:xfrm>
              <a:off x="10544174" y="78295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58474" y="7924799"/>
              <a:ext cx="133349" cy="133349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0833000" y="7931149"/>
            <a:ext cx="1066800" cy="134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z="1000" spc="-75" dirty="0">
                <a:solidFill>
                  <a:srgbClr val="FFFFFF"/>
                </a:solidFill>
                <a:latin typeface="Roboto"/>
                <a:cs typeface="Roboto"/>
              </a:rPr>
              <a:t>Made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5" dirty="0">
                <a:solidFill>
                  <a:srgbClr val="FFFFFF"/>
                </a:solidFill>
                <a:latin typeface="Roboto"/>
                <a:cs typeface="Roboto"/>
              </a:rPr>
              <a:t>with</a:t>
            </a:r>
            <a:r>
              <a:rPr sz="1000" spc="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Roboto"/>
                <a:cs typeface="Roboto"/>
              </a:rPr>
              <a:t>Genspark</a:t>
            </a:r>
            <a:endParaRPr sz="10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86574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486899" y="3743325"/>
            <a:ext cx="2133600" cy="1866900"/>
          </a:xfrm>
          <a:custGeom>
            <a:avLst/>
            <a:gdLst/>
            <a:ahLst/>
            <a:cxnLst/>
            <a:rect l="l" t="t" r="r" b="b"/>
            <a:pathLst>
              <a:path w="2133600" h="1866900">
                <a:moveTo>
                  <a:pt x="2000250" y="1866900"/>
                </a:moveTo>
                <a:lnTo>
                  <a:pt x="333375" y="1866900"/>
                </a:lnTo>
                <a:lnTo>
                  <a:pt x="284095" y="1863287"/>
                </a:lnTo>
                <a:lnTo>
                  <a:pt x="237065" y="1852791"/>
                </a:lnTo>
                <a:lnTo>
                  <a:pt x="192801" y="1835926"/>
                </a:lnTo>
                <a:lnTo>
                  <a:pt x="151817" y="1813209"/>
                </a:lnTo>
                <a:lnTo>
                  <a:pt x="114627" y="1785153"/>
                </a:lnTo>
                <a:lnTo>
                  <a:pt x="81747" y="1752272"/>
                </a:lnTo>
                <a:lnTo>
                  <a:pt x="53690" y="1715082"/>
                </a:lnTo>
                <a:lnTo>
                  <a:pt x="30973" y="1674098"/>
                </a:lnTo>
                <a:lnTo>
                  <a:pt x="14108" y="1629834"/>
                </a:lnTo>
                <a:lnTo>
                  <a:pt x="3613" y="1582804"/>
                </a:lnTo>
                <a:lnTo>
                  <a:pt x="0" y="1533525"/>
                </a:lnTo>
                <a:lnTo>
                  <a:pt x="0" y="133350"/>
                </a:lnTo>
                <a:lnTo>
                  <a:pt x="6787" y="91158"/>
                </a:lnTo>
                <a:lnTo>
                  <a:pt x="25696" y="54546"/>
                </a:lnTo>
                <a:lnTo>
                  <a:pt x="54546" y="25696"/>
                </a:lnTo>
                <a:lnTo>
                  <a:pt x="91158" y="6787"/>
                </a:lnTo>
                <a:lnTo>
                  <a:pt x="133350" y="0"/>
                </a:lnTo>
                <a:lnTo>
                  <a:pt x="175541" y="6787"/>
                </a:lnTo>
                <a:lnTo>
                  <a:pt x="212153" y="25696"/>
                </a:lnTo>
                <a:lnTo>
                  <a:pt x="241003" y="54546"/>
                </a:lnTo>
                <a:lnTo>
                  <a:pt x="259912" y="91158"/>
                </a:lnTo>
                <a:lnTo>
                  <a:pt x="266700" y="133350"/>
                </a:lnTo>
                <a:lnTo>
                  <a:pt x="266700" y="1533525"/>
                </a:lnTo>
                <a:lnTo>
                  <a:pt x="271961" y="1559413"/>
                </a:lnTo>
                <a:lnTo>
                  <a:pt x="286285" y="1580614"/>
                </a:lnTo>
                <a:lnTo>
                  <a:pt x="307486" y="1594938"/>
                </a:lnTo>
                <a:lnTo>
                  <a:pt x="333375" y="1600200"/>
                </a:lnTo>
                <a:lnTo>
                  <a:pt x="2000250" y="1600200"/>
                </a:lnTo>
                <a:lnTo>
                  <a:pt x="2042441" y="1606987"/>
                </a:lnTo>
                <a:lnTo>
                  <a:pt x="2079053" y="1625896"/>
                </a:lnTo>
                <a:lnTo>
                  <a:pt x="2107903" y="1654746"/>
                </a:lnTo>
                <a:lnTo>
                  <a:pt x="2126812" y="1691358"/>
                </a:lnTo>
                <a:lnTo>
                  <a:pt x="2133600" y="1733550"/>
                </a:lnTo>
                <a:lnTo>
                  <a:pt x="2126812" y="1775741"/>
                </a:lnTo>
                <a:lnTo>
                  <a:pt x="2107903" y="1812353"/>
                </a:lnTo>
                <a:lnTo>
                  <a:pt x="2079053" y="1841203"/>
                </a:lnTo>
                <a:lnTo>
                  <a:pt x="2042441" y="1860112"/>
                </a:lnTo>
                <a:lnTo>
                  <a:pt x="2000250" y="1866900"/>
                </a:lnTo>
                <a:close/>
              </a:path>
              <a:path w="2133600" h="1866900">
                <a:moveTo>
                  <a:pt x="1466850" y="533400"/>
                </a:moveTo>
                <a:lnTo>
                  <a:pt x="666750" y="533400"/>
                </a:lnTo>
                <a:lnTo>
                  <a:pt x="624558" y="526612"/>
                </a:lnTo>
                <a:lnTo>
                  <a:pt x="587946" y="507703"/>
                </a:lnTo>
                <a:lnTo>
                  <a:pt x="559096" y="478853"/>
                </a:lnTo>
                <a:lnTo>
                  <a:pt x="540187" y="442241"/>
                </a:lnTo>
                <a:lnTo>
                  <a:pt x="533400" y="400050"/>
                </a:lnTo>
                <a:lnTo>
                  <a:pt x="540187" y="357858"/>
                </a:lnTo>
                <a:lnTo>
                  <a:pt x="559096" y="321246"/>
                </a:lnTo>
                <a:lnTo>
                  <a:pt x="587946" y="292396"/>
                </a:lnTo>
                <a:lnTo>
                  <a:pt x="624558" y="273487"/>
                </a:lnTo>
                <a:lnTo>
                  <a:pt x="666750" y="266700"/>
                </a:lnTo>
                <a:lnTo>
                  <a:pt x="1466850" y="266700"/>
                </a:lnTo>
                <a:lnTo>
                  <a:pt x="1509041" y="273487"/>
                </a:lnTo>
                <a:lnTo>
                  <a:pt x="1545653" y="292396"/>
                </a:lnTo>
                <a:lnTo>
                  <a:pt x="1574503" y="321246"/>
                </a:lnTo>
                <a:lnTo>
                  <a:pt x="1593412" y="357858"/>
                </a:lnTo>
                <a:lnTo>
                  <a:pt x="1600200" y="400050"/>
                </a:lnTo>
                <a:lnTo>
                  <a:pt x="1593412" y="442241"/>
                </a:lnTo>
                <a:lnTo>
                  <a:pt x="1574503" y="478853"/>
                </a:lnTo>
                <a:lnTo>
                  <a:pt x="1545653" y="507703"/>
                </a:lnTo>
                <a:lnTo>
                  <a:pt x="1509041" y="526612"/>
                </a:lnTo>
                <a:lnTo>
                  <a:pt x="1466850" y="533400"/>
                </a:lnTo>
                <a:close/>
              </a:path>
              <a:path w="2133600" h="1866900">
                <a:moveTo>
                  <a:pt x="1200150" y="933450"/>
                </a:moveTo>
                <a:lnTo>
                  <a:pt x="666750" y="933450"/>
                </a:lnTo>
                <a:lnTo>
                  <a:pt x="624558" y="926662"/>
                </a:lnTo>
                <a:lnTo>
                  <a:pt x="587946" y="907753"/>
                </a:lnTo>
                <a:lnTo>
                  <a:pt x="559096" y="878903"/>
                </a:lnTo>
                <a:lnTo>
                  <a:pt x="540187" y="842291"/>
                </a:lnTo>
                <a:lnTo>
                  <a:pt x="533400" y="800100"/>
                </a:lnTo>
                <a:lnTo>
                  <a:pt x="540187" y="757908"/>
                </a:lnTo>
                <a:lnTo>
                  <a:pt x="559096" y="721296"/>
                </a:lnTo>
                <a:lnTo>
                  <a:pt x="587946" y="692446"/>
                </a:lnTo>
                <a:lnTo>
                  <a:pt x="624558" y="673537"/>
                </a:lnTo>
                <a:lnTo>
                  <a:pt x="666750" y="666750"/>
                </a:lnTo>
                <a:lnTo>
                  <a:pt x="1200150" y="666750"/>
                </a:lnTo>
                <a:lnTo>
                  <a:pt x="1242341" y="673537"/>
                </a:lnTo>
                <a:lnTo>
                  <a:pt x="1278953" y="692446"/>
                </a:lnTo>
                <a:lnTo>
                  <a:pt x="1307803" y="721296"/>
                </a:lnTo>
                <a:lnTo>
                  <a:pt x="1326712" y="757908"/>
                </a:lnTo>
                <a:lnTo>
                  <a:pt x="1333500" y="800100"/>
                </a:lnTo>
                <a:lnTo>
                  <a:pt x="1326712" y="842291"/>
                </a:lnTo>
                <a:lnTo>
                  <a:pt x="1307803" y="878903"/>
                </a:lnTo>
                <a:lnTo>
                  <a:pt x="1278953" y="907753"/>
                </a:lnTo>
                <a:lnTo>
                  <a:pt x="1242341" y="926662"/>
                </a:lnTo>
                <a:lnTo>
                  <a:pt x="1200150" y="933450"/>
                </a:lnTo>
                <a:close/>
              </a:path>
              <a:path w="2133600" h="1866900">
                <a:moveTo>
                  <a:pt x="1733550" y="1333500"/>
                </a:moveTo>
                <a:lnTo>
                  <a:pt x="666750" y="1333500"/>
                </a:lnTo>
                <a:lnTo>
                  <a:pt x="624558" y="1326712"/>
                </a:lnTo>
                <a:lnTo>
                  <a:pt x="587946" y="1307803"/>
                </a:lnTo>
                <a:lnTo>
                  <a:pt x="559096" y="1278953"/>
                </a:lnTo>
                <a:lnTo>
                  <a:pt x="540187" y="1242341"/>
                </a:lnTo>
                <a:lnTo>
                  <a:pt x="533400" y="1200150"/>
                </a:lnTo>
                <a:lnTo>
                  <a:pt x="540187" y="1157958"/>
                </a:lnTo>
                <a:lnTo>
                  <a:pt x="559096" y="1121346"/>
                </a:lnTo>
                <a:lnTo>
                  <a:pt x="587946" y="1092496"/>
                </a:lnTo>
                <a:lnTo>
                  <a:pt x="624558" y="1073587"/>
                </a:lnTo>
                <a:lnTo>
                  <a:pt x="666750" y="1066800"/>
                </a:lnTo>
                <a:lnTo>
                  <a:pt x="1733550" y="1066800"/>
                </a:lnTo>
                <a:lnTo>
                  <a:pt x="1775741" y="1073587"/>
                </a:lnTo>
                <a:lnTo>
                  <a:pt x="1812353" y="1092496"/>
                </a:lnTo>
                <a:lnTo>
                  <a:pt x="1841203" y="1121346"/>
                </a:lnTo>
                <a:lnTo>
                  <a:pt x="1860112" y="1157958"/>
                </a:lnTo>
                <a:lnTo>
                  <a:pt x="1866900" y="1200150"/>
                </a:lnTo>
                <a:lnTo>
                  <a:pt x="1860112" y="1242341"/>
                </a:lnTo>
                <a:lnTo>
                  <a:pt x="1841203" y="1278953"/>
                </a:lnTo>
                <a:lnTo>
                  <a:pt x="1812353" y="1307803"/>
                </a:lnTo>
                <a:lnTo>
                  <a:pt x="1775741" y="1326712"/>
                </a:lnTo>
                <a:lnTo>
                  <a:pt x="1733550" y="1333500"/>
                </a:lnTo>
                <a:close/>
              </a:path>
            </a:pathLst>
          </a:custGeom>
          <a:solidFill>
            <a:srgbClr val="3398DA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09599" y="2886074"/>
            <a:ext cx="4467225" cy="457200"/>
          </a:xfrm>
          <a:custGeom>
            <a:avLst/>
            <a:gdLst/>
            <a:ahLst/>
            <a:cxnLst/>
            <a:rect l="l" t="t" r="r" b="b"/>
            <a:pathLst>
              <a:path w="4467225" h="457200">
                <a:moveTo>
                  <a:pt x="4467224" y="457199"/>
                </a:moveTo>
                <a:lnTo>
                  <a:pt x="0" y="457199"/>
                </a:lnTo>
                <a:lnTo>
                  <a:pt x="0" y="76199"/>
                </a:lnTo>
                <a:lnTo>
                  <a:pt x="12829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4467224" y="0"/>
                </a:lnTo>
                <a:lnTo>
                  <a:pt x="4467224" y="457199"/>
                </a:lnTo>
                <a:close/>
              </a:path>
            </a:pathLst>
          </a:custGeom>
          <a:solidFill>
            <a:srgbClr val="E1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82124" y="2886074"/>
            <a:ext cx="2200275" cy="457200"/>
          </a:xfrm>
          <a:custGeom>
            <a:avLst/>
            <a:gdLst/>
            <a:ahLst/>
            <a:cxnLst/>
            <a:rect l="l" t="t" r="r" b="b"/>
            <a:pathLst>
              <a:path w="2200275" h="457200">
                <a:moveTo>
                  <a:pt x="2200274" y="457199"/>
                </a:moveTo>
                <a:lnTo>
                  <a:pt x="0" y="457199"/>
                </a:lnTo>
                <a:lnTo>
                  <a:pt x="0" y="0"/>
                </a:lnTo>
                <a:lnTo>
                  <a:pt x="2124074" y="0"/>
                </a:lnTo>
                <a:lnTo>
                  <a:pt x="2131580" y="362"/>
                </a:lnTo>
                <a:lnTo>
                  <a:pt x="2172391" y="17266"/>
                </a:lnTo>
                <a:lnTo>
                  <a:pt x="2197011" y="54113"/>
                </a:lnTo>
                <a:lnTo>
                  <a:pt x="2200274" y="76199"/>
                </a:lnTo>
                <a:lnTo>
                  <a:pt x="2200274" y="457199"/>
                </a:lnTo>
                <a:close/>
              </a:path>
            </a:pathLst>
          </a:custGeom>
          <a:solidFill>
            <a:srgbClr val="E1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09600" y="2886075"/>
            <a:ext cx="4467225" cy="457200"/>
          </a:xfrm>
          <a:custGeom>
            <a:avLst/>
            <a:gdLst/>
            <a:ahLst/>
            <a:cxnLst/>
            <a:rect l="l" t="t" r="r" b="b"/>
            <a:pathLst>
              <a:path w="4467225" h="457200">
                <a:moveTo>
                  <a:pt x="4467224" y="457199"/>
                </a:moveTo>
                <a:lnTo>
                  <a:pt x="0" y="457199"/>
                </a:lnTo>
                <a:lnTo>
                  <a:pt x="0" y="76199"/>
                </a:lnTo>
                <a:lnTo>
                  <a:pt x="12829" y="33857"/>
                </a:lnTo>
                <a:lnTo>
                  <a:pt x="47039" y="5800"/>
                </a:lnTo>
                <a:lnTo>
                  <a:pt x="76199" y="0"/>
                </a:lnTo>
                <a:lnTo>
                  <a:pt x="4467224" y="0"/>
                </a:lnTo>
                <a:lnTo>
                  <a:pt x="4467224" y="4571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382124" y="2886074"/>
            <a:ext cx="2200275" cy="457200"/>
          </a:xfrm>
          <a:custGeom>
            <a:avLst/>
            <a:gdLst/>
            <a:ahLst/>
            <a:cxnLst/>
            <a:rect l="l" t="t" r="r" b="b"/>
            <a:pathLst>
              <a:path w="2200275" h="457200">
                <a:moveTo>
                  <a:pt x="2200275" y="457199"/>
                </a:moveTo>
                <a:lnTo>
                  <a:pt x="0" y="457199"/>
                </a:lnTo>
                <a:lnTo>
                  <a:pt x="0" y="0"/>
                </a:lnTo>
                <a:lnTo>
                  <a:pt x="2124075" y="0"/>
                </a:lnTo>
                <a:lnTo>
                  <a:pt x="2131592" y="247"/>
                </a:lnTo>
                <a:lnTo>
                  <a:pt x="2172464" y="17178"/>
                </a:lnTo>
                <a:lnTo>
                  <a:pt x="2197120" y="54080"/>
                </a:lnTo>
                <a:lnTo>
                  <a:pt x="2200275" y="4571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9599" y="4629149"/>
            <a:ext cx="4467225" cy="428625"/>
          </a:xfrm>
          <a:custGeom>
            <a:avLst/>
            <a:gdLst/>
            <a:ahLst/>
            <a:cxnLst/>
            <a:rect l="l" t="t" r="r" b="b"/>
            <a:pathLst>
              <a:path w="4467225" h="428625">
                <a:moveTo>
                  <a:pt x="4467224" y="428624"/>
                </a:moveTo>
                <a:lnTo>
                  <a:pt x="76200" y="428624"/>
                </a:lnTo>
                <a:lnTo>
                  <a:pt x="68693" y="428262"/>
                </a:lnTo>
                <a:lnTo>
                  <a:pt x="27882" y="411357"/>
                </a:lnTo>
                <a:lnTo>
                  <a:pt x="3262" y="374511"/>
                </a:lnTo>
                <a:lnTo>
                  <a:pt x="0" y="352425"/>
                </a:lnTo>
                <a:lnTo>
                  <a:pt x="0" y="0"/>
                </a:lnTo>
                <a:lnTo>
                  <a:pt x="4467224" y="0"/>
                </a:lnTo>
                <a:lnTo>
                  <a:pt x="4467224" y="428624"/>
                </a:lnTo>
                <a:close/>
              </a:path>
            </a:pathLst>
          </a:custGeom>
          <a:solidFill>
            <a:srgbClr val="E1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82124" y="4629149"/>
            <a:ext cx="2200275" cy="428625"/>
          </a:xfrm>
          <a:custGeom>
            <a:avLst/>
            <a:gdLst/>
            <a:ahLst/>
            <a:cxnLst/>
            <a:rect l="l" t="t" r="r" b="b"/>
            <a:pathLst>
              <a:path w="2200275" h="428625">
                <a:moveTo>
                  <a:pt x="2124075" y="428624"/>
                </a:moveTo>
                <a:lnTo>
                  <a:pt x="0" y="428624"/>
                </a:lnTo>
                <a:lnTo>
                  <a:pt x="0" y="0"/>
                </a:lnTo>
                <a:lnTo>
                  <a:pt x="2200275" y="0"/>
                </a:lnTo>
                <a:lnTo>
                  <a:pt x="2200274" y="352425"/>
                </a:lnTo>
                <a:lnTo>
                  <a:pt x="2187444" y="394767"/>
                </a:lnTo>
                <a:lnTo>
                  <a:pt x="2153235" y="422824"/>
                </a:lnTo>
                <a:lnTo>
                  <a:pt x="2124075" y="428624"/>
                </a:lnTo>
                <a:close/>
              </a:path>
            </a:pathLst>
          </a:custGeom>
          <a:solidFill>
            <a:srgbClr val="E1F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09599" y="2886074"/>
          <a:ext cx="10971530" cy="21647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46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3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99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656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Model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1125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Accuracy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1125" marB="0">
                    <a:solidFill>
                      <a:srgbClr val="3398DA"/>
                    </a:solidFill>
                  </a:tcPr>
                </a:tc>
                <a:tc>
                  <a:txBody>
                    <a:bodyPr/>
                    <a:lstStyle/>
                    <a:p>
                      <a:pPr marL="7766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1" spc="-7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F1</a:t>
                      </a:r>
                      <a:r>
                        <a:rPr sz="1300" b="1" spc="-1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Score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1125" marB="0">
                    <a:solidFill>
                      <a:srgbClr val="3398DA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1300" b="1" spc="-7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ROC</a:t>
                      </a:r>
                      <a:r>
                        <a:rPr sz="1300" b="1" spc="-20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b="1" spc="-25" dirty="0">
                          <a:solidFill>
                            <a:srgbClr val="FFFFFF"/>
                          </a:solidFill>
                          <a:latin typeface="Roboto"/>
                          <a:cs typeface="Roboto"/>
                        </a:rPr>
                        <a:t>AUC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1111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300" spc="-55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Logistic</a:t>
                      </a:r>
                      <a:r>
                        <a:rPr sz="1300" spc="35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Regression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92075" marB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300" spc="-1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66.43%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92075" marB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66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300" spc="-1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74.25%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92075" marB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25"/>
                        </a:spcBef>
                      </a:pPr>
                      <a:r>
                        <a:rPr sz="1300" spc="-1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62.81%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92075" marB="0"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-55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Decision</a:t>
                      </a:r>
                      <a:r>
                        <a:rPr sz="1300" spc="-15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2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Tree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0F6FF"/>
                    </a:solidFill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-1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69.57%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0F6FF"/>
                    </a:solidFill>
                  </a:tcPr>
                </a:tc>
                <a:tc>
                  <a:txBody>
                    <a:bodyPr/>
                    <a:lstStyle/>
                    <a:p>
                      <a:pPr marL="7766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-1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74.64%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0F6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-1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68.42%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F0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-75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Random</a:t>
                      </a:r>
                      <a:r>
                        <a:rPr sz="130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55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Forest</a:t>
                      </a:r>
                      <a:r>
                        <a:rPr sz="1300" spc="5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spc="-1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(Tuned)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-1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75.98%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66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-1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80.72%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spc="-1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74.10%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b="1" spc="-65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Random</a:t>
                      </a:r>
                      <a:r>
                        <a:rPr sz="1300" b="1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b="1" spc="-65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Forest</a:t>
                      </a:r>
                      <a:r>
                        <a:rPr sz="1300" b="1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 </a:t>
                      </a:r>
                      <a:r>
                        <a:rPr sz="1300" b="1" spc="-10" dirty="0">
                          <a:solidFill>
                            <a:srgbClr val="333A40"/>
                          </a:solidFill>
                          <a:latin typeface="Roboto"/>
                          <a:cs typeface="Roboto"/>
                        </a:rPr>
                        <a:t>(Base)</a:t>
                      </a:r>
                      <a:endParaRPr sz="1300">
                        <a:latin typeface="Roboto"/>
                        <a:cs typeface="Roboto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b="1" spc="-10" dirty="0">
                          <a:solidFill>
                            <a:srgbClr val="2980B9"/>
                          </a:solidFill>
                          <a:latin typeface="Gill Sans Nova Cond Ultra Bold"/>
                          <a:cs typeface="Gill Sans Nova Cond Ultra Bold"/>
                        </a:rPr>
                        <a:t>76.04%</a:t>
                      </a:r>
                      <a:endParaRPr sz="1300">
                        <a:latin typeface="Gill Sans Nova Cond Ultra Bold"/>
                        <a:cs typeface="Gill Sans Nova Cond Ultra Bold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7766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b="1" spc="-10" dirty="0">
                          <a:solidFill>
                            <a:srgbClr val="2980B9"/>
                          </a:solidFill>
                          <a:latin typeface="Gill Sans Nova Cond Ultra Bold"/>
                          <a:cs typeface="Gill Sans Nova Cond Ultra Bold"/>
                        </a:rPr>
                        <a:t>80.61%</a:t>
                      </a:r>
                      <a:endParaRPr sz="1300">
                        <a:latin typeface="Gill Sans Nova Cond Ultra Bold"/>
                        <a:cs typeface="Gill Sans Nova Cond Ultra Bold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  <a:solidFill>
                      <a:srgbClr val="E1F0FF"/>
                    </a:solidFill>
                  </a:tcPr>
                </a:tc>
                <a:tc>
                  <a:txBody>
                    <a:bodyPr/>
                    <a:lstStyle/>
                    <a:p>
                      <a:pPr marL="14160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300" b="1" spc="-10" dirty="0">
                          <a:solidFill>
                            <a:srgbClr val="2980B9"/>
                          </a:solidFill>
                          <a:latin typeface="Gill Sans Nova Cond Ultra Bold"/>
                          <a:cs typeface="Gill Sans Nova Cond Ultra Bold"/>
                        </a:rPr>
                        <a:t>74.39%</a:t>
                      </a:r>
                      <a:endParaRPr sz="1300">
                        <a:latin typeface="Gill Sans Nova Cond Ultra Bold"/>
                        <a:cs typeface="Gill Sans Nova Cond Ultra Bold"/>
                      </a:endParaRPr>
                    </a:p>
                  </a:txBody>
                  <a:tcPr marL="0" marR="0" marT="96520" marB="0">
                    <a:lnT w="9525">
                      <a:solidFill>
                        <a:srgbClr val="E2E7F0"/>
                      </a:solidFill>
                      <a:prstDash val="solid"/>
                    </a:lnT>
                    <a:lnB w="9525">
                      <a:solidFill>
                        <a:srgbClr val="E2E7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609599" y="5362574"/>
            <a:ext cx="10972800" cy="914400"/>
            <a:chOff x="609599" y="5362574"/>
            <a:chExt cx="10972800" cy="914400"/>
          </a:xfrm>
        </p:grpSpPr>
        <p:sp>
          <p:nvSpPr>
            <p:cNvPr id="12" name="object 12"/>
            <p:cNvSpPr/>
            <p:nvPr/>
          </p:nvSpPr>
          <p:spPr>
            <a:xfrm>
              <a:off x="628649" y="5362574"/>
              <a:ext cx="10953750" cy="914400"/>
            </a:xfrm>
            <a:custGeom>
              <a:avLst/>
              <a:gdLst/>
              <a:ahLst/>
              <a:cxnLst/>
              <a:rect l="l" t="t" r="r" b="b"/>
              <a:pathLst>
                <a:path w="10953750" h="914400">
                  <a:moveTo>
                    <a:pt x="10920701" y="914399"/>
                  </a:moveTo>
                  <a:lnTo>
                    <a:pt x="16523" y="914399"/>
                  </a:lnTo>
                  <a:lnTo>
                    <a:pt x="14093" y="913433"/>
                  </a:lnTo>
                  <a:lnTo>
                    <a:pt x="0" y="881351"/>
                  </a:lnTo>
                  <a:lnTo>
                    <a:pt x="0" y="876299"/>
                  </a:lnTo>
                  <a:lnTo>
                    <a:pt x="0" y="33046"/>
                  </a:lnTo>
                  <a:lnTo>
                    <a:pt x="16523" y="0"/>
                  </a:lnTo>
                  <a:lnTo>
                    <a:pt x="10920701" y="0"/>
                  </a:lnTo>
                  <a:lnTo>
                    <a:pt x="10952780" y="28186"/>
                  </a:lnTo>
                  <a:lnTo>
                    <a:pt x="10953748" y="33046"/>
                  </a:lnTo>
                  <a:lnTo>
                    <a:pt x="10953748" y="881351"/>
                  </a:lnTo>
                  <a:lnTo>
                    <a:pt x="10925560" y="913433"/>
                  </a:lnTo>
                  <a:lnTo>
                    <a:pt x="10920701" y="914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9599" y="5362574"/>
              <a:ext cx="38100" cy="914400"/>
            </a:xfrm>
            <a:custGeom>
              <a:avLst/>
              <a:gdLst/>
              <a:ahLst/>
              <a:cxnLst/>
              <a:rect l="l" t="t" r="r" b="b"/>
              <a:pathLst>
                <a:path w="38100" h="914400">
                  <a:moveTo>
                    <a:pt x="38099" y="914399"/>
                  </a:moveTo>
                  <a:lnTo>
                    <a:pt x="2789" y="890925"/>
                  </a:lnTo>
                  <a:lnTo>
                    <a:pt x="0" y="876299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914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/>
          <p:nvPr/>
        </p:nvSpPr>
        <p:spPr>
          <a:xfrm>
            <a:off x="609599" y="1333499"/>
            <a:ext cx="4324350" cy="28575"/>
          </a:xfrm>
          <a:custGeom>
            <a:avLst/>
            <a:gdLst/>
            <a:ahLst/>
            <a:cxnLst/>
            <a:rect l="l" t="t" r="r" b="b"/>
            <a:pathLst>
              <a:path w="4324350" h="28575">
                <a:moveTo>
                  <a:pt x="4324349" y="28574"/>
                </a:moveTo>
                <a:lnTo>
                  <a:pt x="0" y="28574"/>
                </a:lnTo>
                <a:lnTo>
                  <a:pt x="0" y="0"/>
                </a:lnTo>
                <a:lnTo>
                  <a:pt x="4324349" y="0"/>
                </a:lnTo>
                <a:lnTo>
                  <a:pt x="4324349" y="28574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300" spc="-195" dirty="0">
                <a:solidFill>
                  <a:srgbClr val="2B3D4F"/>
                </a:solidFill>
              </a:rPr>
              <a:t>Model</a:t>
            </a:r>
            <a:r>
              <a:rPr sz="3300" spc="-10" dirty="0">
                <a:solidFill>
                  <a:srgbClr val="2B3D4F"/>
                </a:solidFill>
              </a:rPr>
              <a:t> </a:t>
            </a:r>
            <a:r>
              <a:rPr sz="3300" spc="-165" dirty="0">
                <a:solidFill>
                  <a:srgbClr val="2B3D4F"/>
                </a:solidFill>
              </a:rPr>
              <a:t>Evaluation</a:t>
            </a:r>
            <a:r>
              <a:rPr sz="3300" spc="-5" dirty="0">
                <a:solidFill>
                  <a:srgbClr val="2B3D4F"/>
                </a:solidFill>
              </a:rPr>
              <a:t> </a:t>
            </a:r>
            <a:r>
              <a:rPr sz="3300" spc="-125" dirty="0">
                <a:solidFill>
                  <a:srgbClr val="2B3D4F"/>
                </a:solidFill>
              </a:rPr>
              <a:t>Results</a:t>
            </a:r>
            <a:endParaRPr sz="3300"/>
          </a:p>
        </p:txBody>
      </p:sp>
      <p:sp>
        <p:nvSpPr>
          <p:cNvPr id="16" name="object 16"/>
          <p:cNvSpPr txBox="1"/>
          <p:nvPr/>
        </p:nvSpPr>
        <p:spPr>
          <a:xfrm>
            <a:off x="596899" y="1920922"/>
            <a:ext cx="5208905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500" spc="-70" dirty="0">
                <a:solidFill>
                  <a:srgbClr val="374050"/>
                </a:solidFill>
                <a:latin typeface="Roboto"/>
                <a:cs typeface="Roboto"/>
              </a:rPr>
              <a:t>Objective: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74050"/>
                </a:solidFill>
                <a:latin typeface="Roboto"/>
                <a:cs typeface="Roboto"/>
              </a:rPr>
              <a:t>Identify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74050"/>
                </a:solidFill>
                <a:latin typeface="Roboto"/>
                <a:cs typeface="Roboto"/>
              </a:rPr>
              <a:t>the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74050"/>
                </a:solidFill>
                <a:latin typeface="Roboto"/>
                <a:cs typeface="Roboto"/>
              </a:rPr>
              <a:t>best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74050"/>
                </a:solidFill>
                <a:latin typeface="Roboto"/>
                <a:cs typeface="Roboto"/>
              </a:rPr>
              <a:t>model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74050"/>
                </a:solidFill>
                <a:latin typeface="Roboto"/>
                <a:cs typeface="Roboto"/>
              </a:rPr>
              <a:t>for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74050"/>
                </a:solidFill>
                <a:latin typeface="Roboto"/>
                <a:cs typeface="Roboto"/>
              </a:rPr>
              <a:t>predicting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74050"/>
                </a:solidFill>
                <a:latin typeface="Roboto"/>
                <a:cs typeface="Roboto"/>
              </a:rPr>
              <a:t>coupon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74050"/>
                </a:solidFill>
                <a:latin typeface="Roboto"/>
                <a:cs typeface="Roboto"/>
              </a:rPr>
              <a:t>acceptance. </a:t>
            </a:r>
            <a:r>
              <a:rPr sz="1500" spc="-100" dirty="0">
                <a:solidFill>
                  <a:srgbClr val="374050"/>
                </a:solidFill>
                <a:latin typeface="Roboto"/>
                <a:cs typeface="Roboto"/>
              </a:rPr>
              <a:t>Key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74050"/>
                </a:solidFill>
                <a:latin typeface="Roboto"/>
                <a:cs typeface="Roboto"/>
              </a:rPr>
              <a:t>Metrics: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74050"/>
                </a:solidFill>
                <a:latin typeface="Roboto"/>
                <a:cs typeface="Roboto"/>
              </a:rPr>
              <a:t>Accuracy,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74050"/>
                </a:solidFill>
                <a:latin typeface="Roboto"/>
                <a:cs typeface="Roboto"/>
              </a:rPr>
              <a:t>F1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74050"/>
                </a:solidFill>
                <a:latin typeface="Roboto"/>
                <a:cs typeface="Roboto"/>
              </a:rPr>
              <a:t>Score,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105" dirty="0">
                <a:solidFill>
                  <a:srgbClr val="374050"/>
                </a:solidFill>
                <a:latin typeface="Roboto"/>
                <a:cs typeface="Roboto"/>
              </a:rPr>
              <a:t>ROC</a:t>
            </a:r>
            <a:r>
              <a:rPr sz="1500" spc="-15" dirty="0">
                <a:solidFill>
                  <a:srgbClr val="374050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74050"/>
                </a:solidFill>
                <a:latin typeface="Roboto"/>
                <a:cs typeface="Roboto"/>
              </a:rPr>
              <a:t>AUC.</a:t>
            </a:r>
            <a:endParaRPr sz="1500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5591174"/>
            <a:ext cx="171449" cy="17144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825500" y="5502322"/>
            <a:ext cx="1054862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0195">
              <a:lnSpc>
                <a:spcPct val="116700"/>
              </a:lnSpc>
              <a:spcBef>
                <a:spcPts val="100"/>
              </a:spcBef>
            </a:pPr>
            <a:r>
              <a:rPr sz="1500" b="1" spc="-80" dirty="0">
                <a:solidFill>
                  <a:srgbClr val="333A40"/>
                </a:solidFill>
                <a:latin typeface="Roboto"/>
                <a:cs typeface="Roboto"/>
              </a:rPr>
              <a:t>Conclusion:</a:t>
            </a:r>
            <a:r>
              <a:rPr sz="1500" b="1" spc="-3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10" dirty="0">
                <a:solidFill>
                  <a:srgbClr val="333A40"/>
                </a:solidFill>
                <a:latin typeface="Roboto"/>
                <a:cs typeface="Roboto"/>
              </a:rPr>
              <a:t>Random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Forest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(Base)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model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demonstrated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the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most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accurate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and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robust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results,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performing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slightly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better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even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20" dirty="0">
                <a:solidFill>
                  <a:srgbClr val="333A40"/>
                </a:solidFill>
                <a:latin typeface="Roboto"/>
                <a:cs typeface="Roboto"/>
              </a:rPr>
              <a:t>than </a:t>
            </a:r>
            <a:r>
              <a:rPr sz="1500" spc="-60" dirty="0">
                <a:solidFill>
                  <a:srgbClr val="333A40"/>
                </a:solidFill>
                <a:latin typeface="Roboto"/>
                <a:cs typeface="Roboto"/>
              </a:rPr>
              <a:t>its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tuned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counterpart.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0544174" y="6419849"/>
            <a:ext cx="1457325" cy="323850"/>
            <a:chOff x="10544174" y="6419849"/>
            <a:chExt cx="1457325" cy="323850"/>
          </a:xfrm>
        </p:grpSpPr>
        <p:sp>
          <p:nvSpPr>
            <p:cNvPr id="20" name="object 20"/>
            <p:cNvSpPr/>
            <p:nvPr/>
          </p:nvSpPr>
          <p:spPr>
            <a:xfrm>
              <a:off x="10544174" y="64198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58474" y="6515099"/>
              <a:ext cx="133349" cy="133349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98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Conclusion: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609599" y="1371599"/>
            <a:ext cx="457200" cy="457200"/>
            <a:chOff x="609599" y="1371599"/>
            <a:chExt cx="457200" cy="457200"/>
          </a:xfrm>
        </p:grpSpPr>
        <p:sp>
          <p:nvSpPr>
            <p:cNvPr id="5" name="object 5"/>
            <p:cNvSpPr/>
            <p:nvPr/>
          </p:nvSpPr>
          <p:spPr>
            <a:xfrm>
              <a:off x="609599" y="13715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8599"/>
                  </a:lnTo>
                  <a:lnTo>
                    <a:pt x="457199" y="236087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2949" y="1504949"/>
              <a:ext cx="190499" cy="190499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219199" y="1371599"/>
            <a:ext cx="10363200" cy="571500"/>
            <a:chOff x="1219199" y="1371599"/>
            <a:chExt cx="10363200" cy="571500"/>
          </a:xfrm>
        </p:grpSpPr>
        <p:sp>
          <p:nvSpPr>
            <p:cNvPr id="8" name="object 8"/>
            <p:cNvSpPr/>
            <p:nvPr/>
          </p:nvSpPr>
          <p:spPr>
            <a:xfrm>
              <a:off x="1219199" y="1371599"/>
              <a:ext cx="10363200" cy="571500"/>
            </a:xfrm>
            <a:custGeom>
              <a:avLst/>
              <a:gdLst/>
              <a:ahLst/>
              <a:cxnLst/>
              <a:rect l="l" t="t" r="r" b="b"/>
              <a:pathLst>
                <a:path w="10363200" h="571500">
                  <a:moveTo>
                    <a:pt x="103631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5714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219199" y="1371599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609599" y="2057400"/>
            <a:ext cx="457200" cy="457200"/>
            <a:chOff x="609599" y="2057400"/>
            <a:chExt cx="457200" cy="457200"/>
          </a:xfrm>
        </p:grpSpPr>
        <p:sp>
          <p:nvSpPr>
            <p:cNvPr id="11" name="object 11"/>
            <p:cNvSpPr/>
            <p:nvPr/>
          </p:nvSpPr>
          <p:spPr>
            <a:xfrm>
              <a:off x="609599" y="20574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199" y="228599"/>
                  </a:lnTo>
                  <a:lnTo>
                    <a:pt x="457199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949" y="2202656"/>
              <a:ext cx="190499" cy="16668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1219199" y="2057399"/>
            <a:ext cx="10363200" cy="838200"/>
            <a:chOff x="1219199" y="2057399"/>
            <a:chExt cx="10363200" cy="838200"/>
          </a:xfrm>
        </p:grpSpPr>
        <p:sp>
          <p:nvSpPr>
            <p:cNvPr id="14" name="object 14"/>
            <p:cNvSpPr/>
            <p:nvPr/>
          </p:nvSpPr>
          <p:spPr>
            <a:xfrm>
              <a:off x="1219199" y="2057399"/>
              <a:ext cx="10363200" cy="838200"/>
            </a:xfrm>
            <a:custGeom>
              <a:avLst/>
              <a:gdLst/>
              <a:ahLst/>
              <a:cxnLst/>
              <a:rect l="l" t="t" r="r" b="b"/>
              <a:pathLst>
                <a:path w="10363200" h="838200">
                  <a:moveTo>
                    <a:pt x="10363199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10363199" y="0"/>
                  </a:lnTo>
                  <a:lnTo>
                    <a:pt x="10363199" y="838199"/>
                  </a:lnTo>
                  <a:close/>
                </a:path>
              </a:pathLst>
            </a:custGeom>
            <a:solidFill>
              <a:srgbClr val="F0F6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199" y="2057399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257299" y="1511061"/>
            <a:ext cx="10325100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0">
              <a:lnSpc>
                <a:spcPct val="100000"/>
              </a:lnSpc>
              <a:spcBef>
                <a:spcPts val="100"/>
              </a:spcBef>
            </a:pPr>
            <a:r>
              <a:rPr sz="1500" b="1" spc="-105" dirty="0">
                <a:solidFill>
                  <a:srgbClr val="3398DA"/>
                </a:solidFill>
                <a:latin typeface="Roboto"/>
                <a:cs typeface="Roboto"/>
              </a:rPr>
              <a:t>Random</a:t>
            </a:r>
            <a:r>
              <a:rPr sz="1500" b="1" spc="-1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b="1" spc="-85" dirty="0">
                <a:solidFill>
                  <a:srgbClr val="3398DA"/>
                </a:solidFill>
                <a:latin typeface="Roboto"/>
                <a:cs typeface="Roboto"/>
              </a:rPr>
              <a:t>Forest</a:t>
            </a:r>
            <a:r>
              <a:rPr sz="1500" b="1" spc="-1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b="1" spc="-95" dirty="0">
                <a:solidFill>
                  <a:srgbClr val="3398DA"/>
                </a:solidFill>
                <a:latin typeface="Roboto"/>
                <a:cs typeface="Roboto"/>
              </a:rPr>
              <a:t>model</a:t>
            </a:r>
            <a:r>
              <a:rPr sz="1500" b="1" spc="-1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33A40"/>
                </a:solidFill>
                <a:latin typeface="Roboto"/>
                <a:cs typeface="Roboto"/>
              </a:rPr>
              <a:t>is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highly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suitable</a:t>
            </a:r>
            <a:r>
              <a:rPr sz="1500" spc="-1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for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predicting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coupon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acceptance.</a:t>
            </a:r>
            <a:endParaRPr sz="1500">
              <a:latin typeface="Roboto"/>
              <a:cs typeface="Roboto"/>
            </a:endParaRPr>
          </a:p>
          <a:p>
            <a:pPr>
              <a:lnSpc>
                <a:spcPct val="100000"/>
              </a:lnSpc>
            </a:pPr>
            <a:endParaRPr sz="13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350">
              <a:latin typeface="Roboto"/>
              <a:cs typeface="Roboto"/>
            </a:endParaRPr>
          </a:p>
          <a:p>
            <a:pPr marL="152400" marR="388620">
              <a:lnSpc>
                <a:spcPct val="116700"/>
              </a:lnSpc>
            </a:pP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Best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performance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metrics: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b="1" spc="-100" dirty="0">
                <a:solidFill>
                  <a:srgbClr val="3398DA"/>
                </a:solidFill>
                <a:latin typeface="Roboto"/>
                <a:cs typeface="Roboto"/>
              </a:rPr>
              <a:t>76.04%</a:t>
            </a:r>
            <a:r>
              <a:rPr sz="1500" b="1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b="1" spc="-90" dirty="0">
                <a:solidFill>
                  <a:srgbClr val="3398DA"/>
                </a:solidFill>
                <a:latin typeface="Roboto"/>
                <a:cs typeface="Roboto"/>
              </a:rPr>
              <a:t>accuracy</a:t>
            </a:r>
            <a:r>
              <a:rPr sz="1500" b="1" spc="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and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b="1" spc="-100" dirty="0">
                <a:solidFill>
                  <a:srgbClr val="3398DA"/>
                </a:solidFill>
                <a:latin typeface="Roboto"/>
                <a:cs typeface="Roboto"/>
              </a:rPr>
              <a:t>80.61%</a:t>
            </a:r>
            <a:r>
              <a:rPr sz="1500" b="1" spc="5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b="1" spc="-95" dirty="0">
                <a:solidFill>
                  <a:srgbClr val="3398DA"/>
                </a:solidFill>
                <a:latin typeface="Roboto"/>
                <a:cs typeface="Roboto"/>
              </a:rPr>
              <a:t>F1</a:t>
            </a:r>
            <a:r>
              <a:rPr sz="1500" b="1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b="1" spc="-75" dirty="0">
                <a:solidFill>
                  <a:srgbClr val="3398DA"/>
                </a:solidFill>
                <a:latin typeface="Roboto"/>
                <a:cs typeface="Roboto"/>
              </a:rPr>
              <a:t>score</a:t>
            </a:r>
            <a:r>
              <a:rPr sz="1500" spc="-75" dirty="0">
                <a:solidFill>
                  <a:srgbClr val="333A40"/>
                </a:solidFill>
                <a:latin typeface="Roboto"/>
                <a:cs typeface="Roboto"/>
              </a:rPr>
              <a:t>.or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0" dirty="0">
                <a:solidFill>
                  <a:srgbClr val="333A40"/>
                </a:solidFill>
                <a:latin typeface="Roboto"/>
                <a:cs typeface="Roboto"/>
              </a:rPr>
              <a:t>deeper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insights</a:t>
            </a:r>
            <a:r>
              <a:rPr sz="150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into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0" dirty="0">
                <a:solidFill>
                  <a:srgbClr val="333A40"/>
                </a:solidFill>
                <a:latin typeface="Roboto"/>
                <a:cs typeface="Roboto"/>
              </a:rPr>
              <a:t>coupon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5" dirty="0">
                <a:solidFill>
                  <a:srgbClr val="333A40"/>
                </a:solidFill>
                <a:latin typeface="Roboto"/>
                <a:cs typeface="Roboto"/>
              </a:rPr>
              <a:t>acceptance</a:t>
            </a:r>
            <a:r>
              <a:rPr sz="1500" spc="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patterns.</a:t>
            </a:r>
            <a:r>
              <a:rPr sz="1500" b="1" spc="-80" dirty="0">
                <a:solidFill>
                  <a:srgbClr val="3398DA"/>
                </a:solidFill>
                <a:latin typeface="Roboto"/>
                <a:cs typeface="Roboto"/>
              </a:rPr>
              <a:t>Real-</a:t>
            </a:r>
            <a:r>
              <a:rPr sz="1500" b="1" spc="-20" dirty="0">
                <a:solidFill>
                  <a:srgbClr val="3398DA"/>
                </a:solidFill>
                <a:latin typeface="Roboto"/>
                <a:cs typeface="Roboto"/>
              </a:rPr>
              <a:t>time </a:t>
            </a:r>
            <a:r>
              <a:rPr sz="1500" b="1" spc="-85" dirty="0">
                <a:solidFill>
                  <a:srgbClr val="3398DA"/>
                </a:solidFill>
                <a:latin typeface="Roboto"/>
                <a:cs typeface="Roboto"/>
              </a:rPr>
              <a:t>deployment</a:t>
            </a:r>
            <a:r>
              <a:rPr sz="1500" b="1" spc="-10" dirty="0">
                <a:solidFill>
                  <a:srgbClr val="3398DA"/>
                </a:solidFill>
                <a:latin typeface="Roboto"/>
                <a:cs typeface="Roboto"/>
              </a:rPr>
              <a:t> </a:t>
            </a:r>
            <a:r>
              <a:rPr sz="1500" spc="-80" dirty="0">
                <a:solidFill>
                  <a:srgbClr val="333A40"/>
                </a:solidFill>
                <a:latin typeface="Roboto"/>
                <a:cs typeface="Roboto"/>
              </a:rPr>
              <a:t>considerations</a:t>
            </a:r>
            <a:r>
              <a:rPr sz="15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for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65" dirty="0">
                <a:solidFill>
                  <a:srgbClr val="333A40"/>
                </a:solidFill>
                <a:latin typeface="Roboto"/>
                <a:cs typeface="Roboto"/>
              </a:rPr>
              <a:t>in-</a:t>
            </a:r>
            <a:r>
              <a:rPr sz="1500" spc="-70" dirty="0">
                <a:solidFill>
                  <a:srgbClr val="333A40"/>
                </a:solidFill>
                <a:latin typeface="Roboto"/>
                <a:cs typeface="Roboto"/>
              </a:rPr>
              <a:t>vehicle</a:t>
            </a:r>
            <a:r>
              <a:rPr sz="15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95" dirty="0">
                <a:solidFill>
                  <a:srgbClr val="333A40"/>
                </a:solidFill>
                <a:latin typeface="Roboto"/>
                <a:cs typeface="Roboto"/>
              </a:rPr>
              <a:t>recommendation</a:t>
            </a:r>
            <a:r>
              <a:rPr sz="1500" spc="-5" dirty="0">
                <a:solidFill>
                  <a:srgbClr val="333A40"/>
                </a:solidFill>
                <a:latin typeface="Roboto"/>
                <a:cs typeface="Roboto"/>
              </a:rPr>
              <a:t> </a:t>
            </a:r>
            <a:r>
              <a:rPr sz="1500" spc="-10" dirty="0">
                <a:solidFill>
                  <a:srgbClr val="333A40"/>
                </a:solidFill>
                <a:latin typeface="Roboto"/>
                <a:cs typeface="Roboto"/>
              </a:rPr>
              <a:t>systems.</a:t>
            </a:r>
            <a:endParaRPr sz="1500">
              <a:latin typeface="Roboto"/>
              <a:cs typeface="Roboto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18" name="object 18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819899"/>
            <a:ext cx="12192000" cy="38100"/>
          </a:xfrm>
          <a:custGeom>
            <a:avLst/>
            <a:gdLst/>
            <a:ahLst/>
            <a:cxnLst/>
            <a:rect l="l" t="t" r="r" b="b"/>
            <a:pathLst>
              <a:path w="12192000" h="38100">
                <a:moveTo>
                  <a:pt x="12191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38099"/>
                </a:lnTo>
                <a:close/>
              </a:path>
            </a:pathLst>
          </a:custGeom>
          <a:solidFill>
            <a:srgbClr val="3398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191441" y="2762249"/>
            <a:ext cx="3429000" cy="2730500"/>
          </a:xfrm>
          <a:custGeom>
            <a:avLst/>
            <a:gdLst/>
            <a:ahLst/>
            <a:cxnLst/>
            <a:rect l="l" t="t" r="r" b="b"/>
            <a:pathLst>
              <a:path w="3429000" h="2730500">
                <a:moveTo>
                  <a:pt x="1320403" y="12700"/>
                </a:moveTo>
                <a:lnTo>
                  <a:pt x="908563" y="12700"/>
                </a:lnTo>
                <a:lnTo>
                  <a:pt x="958998" y="0"/>
                </a:lnTo>
                <a:lnTo>
                  <a:pt x="1269969" y="0"/>
                </a:lnTo>
                <a:lnTo>
                  <a:pt x="1320403" y="12700"/>
                </a:lnTo>
                <a:close/>
              </a:path>
              <a:path w="3429000" h="2730500">
                <a:moveTo>
                  <a:pt x="135845" y="1879600"/>
                </a:moveTo>
                <a:lnTo>
                  <a:pt x="59120" y="1879600"/>
                </a:lnTo>
                <a:lnTo>
                  <a:pt x="35621" y="1866900"/>
                </a:lnTo>
                <a:lnTo>
                  <a:pt x="16843" y="1841500"/>
                </a:lnTo>
                <a:lnTo>
                  <a:pt x="4344" y="1816100"/>
                </a:lnTo>
                <a:lnTo>
                  <a:pt x="0" y="1790700"/>
                </a:lnTo>
                <a:lnTo>
                  <a:pt x="4143" y="1765300"/>
                </a:lnTo>
                <a:lnTo>
                  <a:pt x="16023" y="1739900"/>
                </a:lnTo>
                <a:lnTo>
                  <a:pt x="34884" y="1727200"/>
                </a:lnTo>
                <a:lnTo>
                  <a:pt x="39170" y="1727200"/>
                </a:lnTo>
                <a:lnTo>
                  <a:pt x="41849" y="1714500"/>
                </a:lnTo>
                <a:lnTo>
                  <a:pt x="51761" y="1714500"/>
                </a:lnTo>
                <a:lnTo>
                  <a:pt x="57973" y="1701800"/>
                </a:lnTo>
                <a:lnTo>
                  <a:pt x="64888" y="1701800"/>
                </a:lnTo>
                <a:lnTo>
                  <a:pt x="80542" y="1689100"/>
                </a:lnTo>
                <a:lnTo>
                  <a:pt x="98106" y="1663700"/>
                </a:lnTo>
                <a:lnTo>
                  <a:pt x="116875" y="1651000"/>
                </a:lnTo>
                <a:lnTo>
                  <a:pt x="136147" y="1625600"/>
                </a:lnTo>
                <a:lnTo>
                  <a:pt x="157829" y="1587500"/>
                </a:lnTo>
                <a:lnTo>
                  <a:pt x="178205" y="1562100"/>
                </a:lnTo>
                <a:lnTo>
                  <a:pt x="196573" y="1524000"/>
                </a:lnTo>
                <a:lnTo>
                  <a:pt x="212227" y="1485900"/>
                </a:lnTo>
                <a:lnTo>
                  <a:pt x="180028" y="1447800"/>
                </a:lnTo>
                <a:lnTo>
                  <a:pt x="150188" y="1409700"/>
                </a:lnTo>
                <a:lnTo>
                  <a:pt x="122794" y="1371600"/>
                </a:lnTo>
                <a:lnTo>
                  <a:pt x="97927" y="1320800"/>
                </a:lnTo>
                <a:lnTo>
                  <a:pt x="75673" y="1282700"/>
                </a:lnTo>
                <a:lnTo>
                  <a:pt x="56114" y="1231900"/>
                </a:lnTo>
                <a:lnTo>
                  <a:pt x="39335" y="1181100"/>
                </a:lnTo>
                <a:lnTo>
                  <a:pt x="25418" y="1143000"/>
                </a:lnTo>
                <a:lnTo>
                  <a:pt x="14449" y="1092200"/>
                </a:lnTo>
                <a:lnTo>
                  <a:pt x="6510" y="1041400"/>
                </a:lnTo>
                <a:lnTo>
                  <a:pt x="1685" y="990600"/>
                </a:lnTo>
                <a:lnTo>
                  <a:pt x="58" y="939800"/>
                </a:lnTo>
                <a:lnTo>
                  <a:pt x="1271" y="889000"/>
                </a:lnTo>
                <a:lnTo>
                  <a:pt x="4873" y="850900"/>
                </a:lnTo>
                <a:lnTo>
                  <a:pt x="10812" y="800100"/>
                </a:lnTo>
                <a:lnTo>
                  <a:pt x="19033" y="762000"/>
                </a:lnTo>
                <a:lnTo>
                  <a:pt x="29484" y="723900"/>
                </a:lnTo>
                <a:lnTo>
                  <a:pt x="42110" y="673100"/>
                </a:lnTo>
                <a:lnTo>
                  <a:pt x="56859" y="635000"/>
                </a:lnTo>
                <a:lnTo>
                  <a:pt x="73677" y="596900"/>
                </a:lnTo>
                <a:lnTo>
                  <a:pt x="92511" y="558800"/>
                </a:lnTo>
                <a:lnTo>
                  <a:pt x="113306" y="520700"/>
                </a:lnTo>
                <a:lnTo>
                  <a:pt x="136010" y="482600"/>
                </a:lnTo>
                <a:lnTo>
                  <a:pt x="160569" y="444500"/>
                </a:lnTo>
                <a:lnTo>
                  <a:pt x="186930" y="419100"/>
                </a:lnTo>
                <a:lnTo>
                  <a:pt x="215039" y="381000"/>
                </a:lnTo>
                <a:lnTo>
                  <a:pt x="244843" y="342900"/>
                </a:lnTo>
                <a:lnTo>
                  <a:pt x="276288" y="317500"/>
                </a:lnTo>
                <a:lnTo>
                  <a:pt x="309321" y="279400"/>
                </a:lnTo>
                <a:lnTo>
                  <a:pt x="343888" y="254000"/>
                </a:lnTo>
                <a:lnTo>
                  <a:pt x="379936" y="228600"/>
                </a:lnTo>
                <a:lnTo>
                  <a:pt x="417411" y="203200"/>
                </a:lnTo>
                <a:lnTo>
                  <a:pt x="456261" y="177800"/>
                </a:lnTo>
                <a:lnTo>
                  <a:pt x="496431" y="152400"/>
                </a:lnTo>
                <a:lnTo>
                  <a:pt x="537868" y="127000"/>
                </a:lnTo>
                <a:lnTo>
                  <a:pt x="580518" y="114300"/>
                </a:lnTo>
                <a:lnTo>
                  <a:pt x="624329" y="88900"/>
                </a:lnTo>
                <a:lnTo>
                  <a:pt x="669247" y="76200"/>
                </a:lnTo>
                <a:lnTo>
                  <a:pt x="715217" y="50800"/>
                </a:lnTo>
                <a:lnTo>
                  <a:pt x="858914" y="12700"/>
                </a:lnTo>
                <a:lnTo>
                  <a:pt x="1370052" y="12700"/>
                </a:lnTo>
                <a:lnTo>
                  <a:pt x="1513749" y="50800"/>
                </a:lnTo>
                <a:lnTo>
                  <a:pt x="1559720" y="76200"/>
                </a:lnTo>
                <a:lnTo>
                  <a:pt x="1604637" y="88900"/>
                </a:lnTo>
                <a:lnTo>
                  <a:pt x="1648448" y="114300"/>
                </a:lnTo>
                <a:lnTo>
                  <a:pt x="1691098" y="127000"/>
                </a:lnTo>
                <a:lnTo>
                  <a:pt x="1732535" y="152400"/>
                </a:lnTo>
                <a:lnTo>
                  <a:pt x="1772705" y="177800"/>
                </a:lnTo>
                <a:lnTo>
                  <a:pt x="1811555" y="203200"/>
                </a:lnTo>
                <a:lnTo>
                  <a:pt x="1849030" y="228600"/>
                </a:lnTo>
                <a:lnTo>
                  <a:pt x="1885078" y="254000"/>
                </a:lnTo>
                <a:lnTo>
                  <a:pt x="1919645" y="279400"/>
                </a:lnTo>
                <a:lnTo>
                  <a:pt x="1952678" y="317500"/>
                </a:lnTo>
                <a:lnTo>
                  <a:pt x="1984123" y="342900"/>
                </a:lnTo>
                <a:lnTo>
                  <a:pt x="2013927" y="381000"/>
                </a:lnTo>
                <a:lnTo>
                  <a:pt x="2042036" y="419100"/>
                </a:lnTo>
                <a:lnTo>
                  <a:pt x="2068397" y="444500"/>
                </a:lnTo>
                <a:lnTo>
                  <a:pt x="2092956" y="482600"/>
                </a:lnTo>
                <a:lnTo>
                  <a:pt x="2115660" y="520700"/>
                </a:lnTo>
                <a:lnTo>
                  <a:pt x="2136455" y="558800"/>
                </a:lnTo>
                <a:lnTo>
                  <a:pt x="2155289" y="596900"/>
                </a:lnTo>
                <a:lnTo>
                  <a:pt x="2172107" y="635000"/>
                </a:lnTo>
                <a:lnTo>
                  <a:pt x="2186856" y="673100"/>
                </a:lnTo>
                <a:lnTo>
                  <a:pt x="2199482" y="723900"/>
                </a:lnTo>
                <a:lnTo>
                  <a:pt x="2209933" y="762000"/>
                </a:lnTo>
                <a:lnTo>
                  <a:pt x="2218154" y="800100"/>
                </a:lnTo>
                <a:lnTo>
                  <a:pt x="2224093" y="850900"/>
                </a:lnTo>
                <a:lnTo>
                  <a:pt x="2227695" y="889000"/>
                </a:lnTo>
                <a:lnTo>
                  <a:pt x="2228908" y="939800"/>
                </a:lnTo>
                <a:lnTo>
                  <a:pt x="2227695" y="977900"/>
                </a:lnTo>
                <a:lnTo>
                  <a:pt x="2224093" y="1028700"/>
                </a:lnTo>
                <a:lnTo>
                  <a:pt x="2218154" y="1066800"/>
                </a:lnTo>
                <a:lnTo>
                  <a:pt x="2209933" y="1104900"/>
                </a:lnTo>
                <a:lnTo>
                  <a:pt x="2199482" y="1155700"/>
                </a:lnTo>
                <a:lnTo>
                  <a:pt x="2186856" y="1193800"/>
                </a:lnTo>
                <a:lnTo>
                  <a:pt x="2172107" y="1231900"/>
                </a:lnTo>
                <a:lnTo>
                  <a:pt x="2155289" y="1270000"/>
                </a:lnTo>
                <a:lnTo>
                  <a:pt x="2136455" y="1308100"/>
                </a:lnTo>
                <a:lnTo>
                  <a:pt x="2115660" y="1346200"/>
                </a:lnTo>
                <a:lnTo>
                  <a:pt x="2092956" y="1384300"/>
                </a:lnTo>
                <a:lnTo>
                  <a:pt x="2068397" y="1422400"/>
                </a:lnTo>
                <a:lnTo>
                  <a:pt x="2042036" y="1460500"/>
                </a:lnTo>
                <a:lnTo>
                  <a:pt x="2013927" y="1498600"/>
                </a:lnTo>
                <a:lnTo>
                  <a:pt x="1984123" y="1524000"/>
                </a:lnTo>
                <a:lnTo>
                  <a:pt x="1952678" y="1562100"/>
                </a:lnTo>
                <a:lnTo>
                  <a:pt x="1919645" y="1587500"/>
                </a:lnTo>
                <a:lnTo>
                  <a:pt x="1885078" y="1612900"/>
                </a:lnTo>
                <a:lnTo>
                  <a:pt x="1849030" y="1651000"/>
                </a:lnTo>
                <a:lnTo>
                  <a:pt x="1811555" y="1676400"/>
                </a:lnTo>
                <a:lnTo>
                  <a:pt x="1772705" y="1701800"/>
                </a:lnTo>
                <a:lnTo>
                  <a:pt x="1732535" y="1727200"/>
                </a:lnTo>
                <a:lnTo>
                  <a:pt x="1691098" y="1739900"/>
                </a:lnTo>
                <a:lnTo>
                  <a:pt x="1669773" y="1752600"/>
                </a:lnTo>
                <a:lnTo>
                  <a:pt x="554056" y="1752600"/>
                </a:lnTo>
                <a:lnTo>
                  <a:pt x="522855" y="1765300"/>
                </a:lnTo>
                <a:lnTo>
                  <a:pt x="489695" y="1778000"/>
                </a:lnTo>
                <a:lnTo>
                  <a:pt x="454828" y="1803400"/>
                </a:lnTo>
                <a:lnTo>
                  <a:pt x="418503" y="1816100"/>
                </a:lnTo>
                <a:lnTo>
                  <a:pt x="375330" y="1828800"/>
                </a:lnTo>
                <a:lnTo>
                  <a:pt x="330095" y="1841500"/>
                </a:lnTo>
                <a:lnTo>
                  <a:pt x="234901" y="1866900"/>
                </a:lnTo>
                <a:lnTo>
                  <a:pt x="185673" y="1866900"/>
                </a:lnTo>
                <a:lnTo>
                  <a:pt x="135845" y="1879600"/>
                </a:lnTo>
                <a:close/>
              </a:path>
              <a:path w="3429000" h="2730500">
                <a:moveTo>
                  <a:pt x="2562562" y="2717800"/>
                </a:moveTo>
                <a:lnTo>
                  <a:pt x="2058000" y="2717800"/>
                </a:lnTo>
                <a:lnTo>
                  <a:pt x="1913731" y="2679700"/>
                </a:lnTo>
                <a:lnTo>
                  <a:pt x="1867586" y="2654300"/>
                </a:lnTo>
                <a:lnTo>
                  <a:pt x="1822505" y="2641600"/>
                </a:lnTo>
                <a:lnTo>
                  <a:pt x="1778542" y="2616200"/>
                </a:lnTo>
                <a:lnTo>
                  <a:pt x="1735750" y="2603500"/>
                </a:lnTo>
                <a:lnTo>
                  <a:pt x="1694186" y="2578100"/>
                </a:lnTo>
                <a:lnTo>
                  <a:pt x="1653902" y="2552700"/>
                </a:lnTo>
                <a:lnTo>
                  <a:pt x="1614954" y="2527300"/>
                </a:lnTo>
                <a:lnTo>
                  <a:pt x="1577396" y="2501900"/>
                </a:lnTo>
                <a:lnTo>
                  <a:pt x="1541282" y="2476500"/>
                </a:lnTo>
                <a:lnTo>
                  <a:pt x="1506667" y="2438400"/>
                </a:lnTo>
                <a:lnTo>
                  <a:pt x="1473605" y="2413000"/>
                </a:lnTo>
                <a:lnTo>
                  <a:pt x="1442151" y="2374900"/>
                </a:lnTo>
                <a:lnTo>
                  <a:pt x="1412359" y="2349500"/>
                </a:lnTo>
                <a:lnTo>
                  <a:pt x="1384284" y="2311400"/>
                </a:lnTo>
                <a:lnTo>
                  <a:pt x="1357979" y="2273300"/>
                </a:lnTo>
                <a:lnTo>
                  <a:pt x="1333500" y="2235200"/>
                </a:lnTo>
                <a:lnTo>
                  <a:pt x="1310901" y="2209800"/>
                </a:lnTo>
                <a:lnTo>
                  <a:pt x="1290236" y="2171700"/>
                </a:lnTo>
                <a:lnTo>
                  <a:pt x="1271560" y="2120900"/>
                </a:lnTo>
                <a:lnTo>
                  <a:pt x="1254927" y="2082800"/>
                </a:lnTo>
                <a:lnTo>
                  <a:pt x="1240392" y="2044700"/>
                </a:lnTo>
                <a:lnTo>
                  <a:pt x="1289839" y="2044700"/>
                </a:lnTo>
                <a:lnTo>
                  <a:pt x="1387321" y="2019300"/>
                </a:lnTo>
                <a:lnTo>
                  <a:pt x="1435261" y="2019300"/>
                </a:lnTo>
                <a:lnTo>
                  <a:pt x="1575313" y="1981200"/>
                </a:lnTo>
                <a:lnTo>
                  <a:pt x="1620583" y="1955800"/>
                </a:lnTo>
                <a:lnTo>
                  <a:pt x="1708717" y="1930400"/>
                </a:lnTo>
                <a:lnTo>
                  <a:pt x="1751486" y="1905000"/>
                </a:lnTo>
                <a:lnTo>
                  <a:pt x="1793327" y="1879600"/>
                </a:lnTo>
                <a:lnTo>
                  <a:pt x="1834193" y="1854200"/>
                </a:lnTo>
                <a:lnTo>
                  <a:pt x="1874036" y="1841500"/>
                </a:lnTo>
                <a:lnTo>
                  <a:pt x="1912809" y="1816100"/>
                </a:lnTo>
                <a:lnTo>
                  <a:pt x="1950464" y="1778000"/>
                </a:lnTo>
                <a:lnTo>
                  <a:pt x="1986955" y="1752600"/>
                </a:lnTo>
                <a:lnTo>
                  <a:pt x="2022233" y="1727200"/>
                </a:lnTo>
                <a:lnTo>
                  <a:pt x="2056253" y="1701800"/>
                </a:lnTo>
                <a:lnTo>
                  <a:pt x="2088965" y="1663700"/>
                </a:lnTo>
                <a:lnTo>
                  <a:pt x="2120323" y="1638300"/>
                </a:lnTo>
                <a:lnTo>
                  <a:pt x="2150279" y="1600200"/>
                </a:lnTo>
                <a:lnTo>
                  <a:pt x="2178787" y="1562100"/>
                </a:lnTo>
                <a:lnTo>
                  <a:pt x="2205799" y="1524000"/>
                </a:lnTo>
                <a:lnTo>
                  <a:pt x="2231267" y="1485900"/>
                </a:lnTo>
                <a:lnTo>
                  <a:pt x="2255145" y="1460500"/>
                </a:lnTo>
                <a:lnTo>
                  <a:pt x="2277384" y="1409700"/>
                </a:lnTo>
                <a:lnTo>
                  <a:pt x="2297937" y="1371600"/>
                </a:lnTo>
                <a:lnTo>
                  <a:pt x="2316758" y="1333500"/>
                </a:lnTo>
                <a:lnTo>
                  <a:pt x="2333799" y="1295400"/>
                </a:lnTo>
                <a:lnTo>
                  <a:pt x="2349012" y="1257300"/>
                </a:lnTo>
                <a:lnTo>
                  <a:pt x="2362351" y="1206500"/>
                </a:lnTo>
                <a:lnTo>
                  <a:pt x="2373767" y="1168400"/>
                </a:lnTo>
                <a:lnTo>
                  <a:pt x="2383213" y="1117600"/>
                </a:lnTo>
                <a:lnTo>
                  <a:pt x="2390643" y="1079500"/>
                </a:lnTo>
                <a:lnTo>
                  <a:pt x="2396009" y="1028700"/>
                </a:lnTo>
                <a:lnTo>
                  <a:pt x="2399263" y="977900"/>
                </a:lnTo>
                <a:lnTo>
                  <a:pt x="2400358" y="939800"/>
                </a:lnTo>
                <a:lnTo>
                  <a:pt x="2399822" y="939800"/>
                </a:lnTo>
                <a:lnTo>
                  <a:pt x="2399722" y="927100"/>
                </a:lnTo>
                <a:lnTo>
                  <a:pt x="2399621" y="914400"/>
                </a:lnTo>
                <a:lnTo>
                  <a:pt x="2399019" y="889000"/>
                </a:lnTo>
                <a:lnTo>
                  <a:pt x="2398014" y="876300"/>
                </a:lnTo>
                <a:lnTo>
                  <a:pt x="2396608" y="850900"/>
                </a:lnTo>
                <a:lnTo>
                  <a:pt x="2448720" y="863600"/>
                </a:lnTo>
                <a:lnTo>
                  <a:pt x="2500103" y="863600"/>
                </a:lnTo>
                <a:lnTo>
                  <a:pt x="2550703" y="876300"/>
                </a:lnTo>
                <a:lnTo>
                  <a:pt x="2600462" y="876300"/>
                </a:lnTo>
                <a:lnTo>
                  <a:pt x="2697240" y="901700"/>
                </a:lnTo>
                <a:lnTo>
                  <a:pt x="2744147" y="927100"/>
                </a:lnTo>
                <a:lnTo>
                  <a:pt x="2789993" y="939800"/>
                </a:lnTo>
                <a:lnTo>
                  <a:pt x="2834720" y="965200"/>
                </a:lnTo>
                <a:lnTo>
                  <a:pt x="2878275" y="977900"/>
                </a:lnTo>
                <a:lnTo>
                  <a:pt x="2920602" y="1003300"/>
                </a:lnTo>
                <a:lnTo>
                  <a:pt x="2961644" y="1028700"/>
                </a:lnTo>
                <a:lnTo>
                  <a:pt x="3001346" y="1054100"/>
                </a:lnTo>
                <a:lnTo>
                  <a:pt x="3039654" y="1079500"/>
                </a:lnTo>
                <a:lnTo>
                  <a:pt x="3076510" y="1104900"/>
                </a:lnTo>
                <a:lnTo>
                  <a:pt x="3111861" y="1130300"/>
                </a:lnTo>
                <a:lnTo>
                  <a:pt x="3145649" y="1168400"/>
                </a:lnTo>
                <a:lnTo>
                  <a:pt x="3177820" y="1193800"/>
                </a:lnTo>
                <a:lnTo>
                  <a:pt x="3208318" y="1231900"/>
                </a:lnTo>
                <a:lnTo>
                  <a:pt x="3237088" y="1270000"/>
                </a:lnTo>
                <a:lnTo>
                  <a:pt x="3264073" y="1295400"/>
                </a:lnTo>
                <a:lnTo>
                  <a:pt x="3289219" y="1333500"/>
                </a:lnTo>
                <a:lnTo>
                  <a:pt x="3312470" y="1371600"/>
                </a:lnTo>
                <a:lnTo>
                  <a:pt x="3333770" y="1409700"/>
                </a:lnTo>
                <a:lnTo>
                  <a:pt x="3353064" y="1447800"/>
                </a:lnTo>
                <a:lnTo>
                  <a:pt x="3370296" y="1485900"/>
                </a:lnTo>
                <a:lnTo>
                  <a:pt x="3385410" y="1536700"/>
                </a:lnTo>
                <a:lnTo>
                  <a:pt x="3398352" y="1574800"/>
                </a:lnTo>
                <a:lnTo>
                  <a:pt x="3409065" y="1612900"/>
                </a:lnTo>
                <a:lnTo>
                  <a:pt x="3417494" y="1663700"/>
                </a:lnTo>
                <a:lnTo>
                  <a:pt x="3423584" y="1701800"/>
                </a:lnTo>
                <a:lnTo>
                  <a:pt x="3427278" y="1752600"/>
                </a:lnTo>
                <a:lnTo>
                  <a:pt x="3428522" y="1790700"/>
                </a:lnTo>
                <a:lnTo>
                  <a:pt x="3426895" y="1841500"/>
                </a:lnTo>
                <a:lnTo>
                  <a:pt x="3422071" y="1892300"/>
                </a:lnTo>
                <a:lnTo>
                  <a:pt x="3414132" y="1943100"/>
                </a:lnTo>
                <a:lnTo>
                  <a:pt x="3403162" y="1993900"/>
                </a:lnTo>
                <a:lnTo>
                  <a:pt x="3389246" y="2044700"/>
                </a:lnTo>
                <a:lnTo>
                  <a:pt x="3372466" y="2095500"/>
                </a:lnTo>
                <a:lnTo>
                  <a:pt x="3352908" y="2133600"/>
                </a:lnTo>
                <a:lnTo>
                  <a:pt x="3330653" y="2184400"/>
                </a:lnTo>
                <a:lnTo>
                  <a:pt x="3305787" y="2222500"/>
                </a:lnTo>
                <a:lnTo>
                  <a:pt x="3278392" y="2260600"/>
                </a:lnTo>
                <a:lnTo>
                  <a:pt x="3248553" y="2311400"/>
                </a:lnTo>
                <a:lnTo>
                  <a:pt x="3216353" y="2349500"/>
                </a:lnTo>
                <a:lnTo>
                  <a:pt x="3232008" y="2387600"/>
                </a:lnTo>
                <a:lnTo>
                  <a:pt x="3250375" y="2413000"/>
                </a:lnTo>
                <a:lnTo>
                  <a:pt x="3270752" y="2451100"/>
                </a:lnTo>
                <a:lnTo>
                  <a:pt x="3292434" y="2476500"/>
                </a:lnTo>
                <a:lnTo>
                  <a:pt x="3311705" y="2501900"/>
                </a:lnTo>
                <a:lnTo>
                  <a:pt x="3330475" y="2527300"/>
                </a:lnTo>
                <a:lnTo>
                  <a:pt x="3348038" y="2540000"/>
                </a:lnTo>
                <a:lnTo>
                  <a:pt x="3363693" y="2552700"/>
                </a:lnTo>
                <a:lnTo>
                  <a:pt x="3370608" y="2565400"/>
                </a:lnTo>
                <a:lnTo>
                  <a:pt x="3376820" y="2565400"/>
                </a:lnTo>
                <a:lnTo>
                  <a:pt x="3382228" y="2578100"/>
                </a:lnTo>
                <a:lnTo>
                  <a:pt x="3391553" y="2578100"/>
                </a:lnTo>
                <a:lnTo>
                  <a:pt x="3412792" y="2603500"/>
                </a:lnTo>
                <a:lnTo>
                  <a:pt x="2875596" y="2603500"/>
                </a:lnTo>
                <a:lnTo>
                  <a:pt x="2833801" y="2628900"/>
                </a:lnTo>
                <a:lnTo>
                  <a:pt x="2790957" y="2641600"/>
                </a:lnTo>
                <a:lnTo>
                  <a:pt x="2747109" y="2667000"/>
                </a:lnTo>
                <a:lnTo>
                  <a:pt x="2609982" y="2705100"/>
                </a:lnTo>
                <a:lnTo>
                  <a:pt x="2562562" y="2717800"/>
                </a:lnTo>
                <a:close/>
              </a:path>
              <a:path w="3429000" h="2730500">
                <a:moveTo>
                  <a:pt x="1320403" y="1866900"/>
                </a:moveTo>
                <a:lnTo>
                  <a:pt x="914776" y="1866900"/>
                </a:lnTo>
                <a:lnTo>
                  <a:pt x="772646" y="1828800"/>
                </a:lnTo>
                <a:lnTo>
                  <a:pt x="638469" y="1790700"/>
                </a:lnTo>
                <a:lnTo>
                  <a:pt x="595727" y="1765300"/>
                </a:lnTo>
                <a:lnTo>
                  <a:pt x="554056" y="1752600"/>
                </a:lnTo>
                <a:lnTo>
                  <a:pt x="1669773" y="1752600"/>
                </a:lnTo>
                <a:lnTo>
                  <a:pt x="1648448" y="1765300"/>
                </a:lnTo>
                <a:lnTo>
                  <a:pt x="1604637" y="1778000"/>
                </a:lnTo>
                <a:lnTo>
                  <a:pt x="1559720" y="1803400"/>
                </a:lnTo>
                <a:lnTo>
                  <a:pt x="1418862" y="1841500"/>
                </a:lnTo>
                <a:lnTo>
                  <a:pt x="1320403" y="1866900"/>
                </a:lnTo>
                <a:close/>
              </a:path>
              <a:path w="3429000" h="2730500">
                <a:moveTo>
                  <a:pt x="1218801" y="1879600"/>
                </a:moveTo>
                <a:lnTo>
                  <a:pt x="1013327" y="1879600"/>
                </a:lnTo>
                <a:lnTo>
                  <a:pt x="963703" y="1866900"/>
                </a:lnTo>
                <a:lnTo>
                  <a:pt x="1269969" y="1866900"/>
                </a:lnTo>
                <a:lnTo>
                  <a:pt x="1218801" y="1879600"/>
                </a:lnTo>
                <a:close/>
              </a:path>
              <a:path w="3429000" h="2730500">
                <a:moveTo>
                  <a:pt x="3370072" y="2730500"/>
                </a:moveTo>
                <a:lnTo>
                  <a:pt x="3243443" y="2730500"/>
                </a:lnTo>
                <a:lnTo>
                  <a:pt x="3194216" y="2717800"/>
                </a:lnTo>
                <a:lnTo>
                  <a:pt x="3145953" y="2717800"/>
                </a:lnTo>
                <a:lnTo>
                  <a:pt x="3099022" y="2705100"/>
                </a:lnTo>
                <a:lnTo>
                  <a:pt x="3053786" y="2679700"/>
                </a:lnTo>
                <a:lnTo>
                  <a:pt x="3010613" y="2667000"/>
                </a:lnTo>
                <a:lnTo>
                  <a:pt x="2974372" y="2654300"/>
                </a:lnTo>
                <a:lnTo>
                  <a:pt x="2939689" y="2641600"/>
                </a:lnTo>
                <a:lnTo>
                  <a:pt x="2906713" y="2628900"/>
                </a:lnTo>
                <a:lnTo>
                  <a:pt x="2875596" y="2603500"/>
                </a:lnTo>
                <a:lnTo>
                  <a:pt x="3412792" y="2603500"/>
                </a:lnTo>
                <a:lnTo>
                  <a:pt x="3424705" y="2628900"/>
                </a:lnTo>
                <a:lnTo>
                  <a:pt x="3428882" y="2654300"/>
                </a:lnTo>
                <a:lnTo>
                  <a:pt x="3424772" y="2679700"/>
                </a:lnTo>
                <a:lnTo>
                  <a:pt x="3412499" y="2705100"/>
                </a:lnTo>
                <a:lnTo>
                  <a:pt x="3393696" y="2717800"/>
                </a:lnTo>
                <a:lnTo>
                  <a:pt x="3370072" y="2730500"/>
                </a:lnTo>
                <a:close/>
              </a:path>
              <a:path w="3429000" h="2730500">
                <a:moveTo>
                  <a:pt x="2465422" y="2730500"/>
                </a:moveTo>
                <a:lnTo>
                  <a:pt x="2158497" y="2730500"/>
                </a:lnTo>
                <a:lnTo>
                  <a:pt x="2107853" y="2717800"/>
                </a:lnTo>
                <a:lnTo>
                  <a:pt x="2514360" y="2717800"/>
                </a:lnTo>
                <a:lnTo>
                  <a:pt x="2465422" y="2730500"/>
                </a:lnTo>
                <a:close/>
              </a:path>
            </a:pathLst>
          </a:custGeom>
          <a:solidFill>
            <a:srgbClr val="3398DA">
              <a:alpha val="3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10030" y="2914649"/>
            <a:ext cx="457834" cy="454025"/>
          </a:xfrm>
          <a:custGeom>
            <a:avLst/>
            <a:gdLst/>
            <a:ahLst/>
            <a:cxnLst/>
            <a:rect l="l" t="t" r="r" b="b"/>
            <a:pathLst>
              <a:path w="457835" h="454025">
                <a:moveTo>
                  <a:pt x="293652" y="85725"/>
                </a:moveTo>
                <a:lnTo>
                  <a:pt x="277936" y="85725"/>
                </a:lnTo>
                <a:lnTo>
                  <a:pt x="271507" y="79295"/>
                </a:lnTo>
                <a:lnTo>
                  <a:pt x="271507" y="6429"/>
                </a:lnTo>
                <a:lnTo>
                  <a:pt x="277936" y="0"/>
                </a:lnTo>
                <a:lnTo>
                  <a:pt x="293652" y="0"/>
                </a:lnTo>
                <a:lnTo>
                  <a:pt x="300082" y="6429"/>
                </a:lnTo>
                <a:lnTo>
                  <a:pt x="300082" y="79295"/>
                </a:lnTo>
                <a:lnTo>
                  <a:pt x="293652" y="85725"/>
                </a:lnTo>
                <a:close/>
              </a:path>
              <a:path w="457835" h="454025">
                <a:moveTo>
                  <a:pt x="230073" y="87689"/>
                </a:moveTo>
                <a:lnTo>
                  <a:pt x="221143" y="85903"/>
                </a:lnTo>
                <a:lnTo>
                  <a:pt x="216768" y="79384"/>
                </a:lnTo>
                <a:lnTo>
                  <a:pt x="188193" y="36522"/>
                </a:lnTo>
                <a:lnTo>
                  <a:pt x="183817" y="29914"/>
                </a:lnTo>
                <a:lnTo>
                  <a:pt x="185603" y="21074"/>
                </a:lnTo>
                <a:lnTo>
                  <a:pt x="198640" y="12322"/>
                </a:lnTo>
                <a:lnTo>
                  <a:pt x="207570" y="14108"/>
                </a:lnTo>
                <a:lnTo>
                  <a:pt x="211946" y="20627"/>
                </a:lnTo>
                <a:lnTo>
                  <a:pt x="240521" y="63490"/>
                </a:lnTo>
                <a:lnTo>
                  <a:pt x="244896" y="70098"/>
                </a:lnTo>
                <a:lnTo>
                  <a:pt x="243110" y="78938"/>
                </a:lnTo>
                <a:lnTo>
                  <a:pt x="230073" y="87689"/>
                </a:lnTo>
                <a:close/>
              </a:path>
              <a:path w="457835" h="454025">
                <a:moveTo>
                  <a:pt x="342944" y="244852"/>
                </a:moveTo>
                <a:lnTo>
                  <a:pt x="198194" y="244852"/>
                </a:lnTo>
                <a:lnTo>
                  <a:pt x="209088" y="233957"/>
                </a:lnTo>
                <a:lnTo>
                  <a:pt x="209088" y="225117"/>
                </a:lnTo>
                <a:lnTo>
                  <a:pt x="120595" y="136624"/>
                </a:lnTo>
                <a:lnTo>
                  <a:pt x="115873" y="129520"/>
                </a:lnTo>
                <a:lnTo>
                  <a:pt x="114299" y="121454"/>
                </a:lnTo>
                <a:lnTo>
                  <a:pt x="115873" y="113405"/>
                </a:lnTo>
                <a:lnTo>
                  <a:pt x="120784" y="106191"/>
                </a:lnTo>
                <a:lnTo>
                  <a:pt x="127698" y="101541"/>
                </a:lnTo>
                <a:lnTo>
                  <a:pt x="135764" y="99967"/>
                </a:lnTo>
                <a:lnTo>
                  <a:pt x="143814" y="101541"/>
                </a:lnTo>
                <a:lnTo>
                  <a:pt x="150760" y="106191"/>
                </a:lnTo>
                <a:lnTo>
                  <a:pt x="261416" y="216723"/>
                </a:lnTo>
                <a:lnTo>
                  <a:pt x="269030" y="220734"/>
                </a:lnTo>
                <a:lnTo>
                  <a:pt x="342944" y="220734"/>
                </a:lnTo>
                <a:lnTo>
                  <a:pt x="342944" y="244852"/>
                </a:lnTo>
                <a:close/>
              </a:path>
              <a:path w="457835" h="454025">
                <a:moveTo>
                  <a:pt x="342944" y="294858"/>
                </a:moveTo>
                <a:lnTo>
                  <a:pt x="148188" y="294858"/>
                </a:lnTo>
                <a:lnTo>
                  <a:pt x="159082" y="283964"/>
                </a:lnTo>
                <a:lnTo>
                  <a:pt x="159082" y="275123"/>
                </a:lnTo>
                <a:lnTo>
                  <a:pt x="49157" y="165199"/>
                </a:lnTo>
                <a:lnTo>
                  <a:pt x="44436" y="158095"/>
                </a:lnTo>
                <a:lnTo>
                  <a:pt x="42862" y="150029"/>
                </a:lnTo>
                <a:lnTo>
                  <a:pt x="44436" y="141980"/>
                </a:lnTo>
                <a:lnTo>
                  <a:pt x="49157" y="134927"/>
                </a:lnTo>
                <a:lnTo>
                  <a:pt x="56389" y="130218"/>
                </a:lnTo>
                <a:lnTo>
                  <a:pt x="64327" y="128665"/>
                </a:lnTo>
                <a:lnTo>
                  <a:pt x="72376" y="130218"/>
                </a:lnTo>
                <a:lnTo>
                  <a:pt x="79429" y="134927"/>
                </a:lnTo>
                <a:lnTo>
                  <a:pt x="189354" y="244852"/>
                </a:lnTo>
                <a:lnTo>
                  <a:pt x="342944" y="244852"/>
                </a:lnTo>
                <a:lnTo>
                  <a:pt x="342944" y="294858"/>
                </a:lnTo>
                <a:close/>
              </a:path>
              <a:path w="457835" h="454025">
                <a:moveTo>
                  <a:pt x="342944" y="220734"/>
                </a:moveTo>
                <a:lnTo>
                  <a:pt x="269030" y="220734"/>
                </a:lnTo>
                <a:lnTo>
                  <a:pt x="276987" y="219815"/>
                </a:lnTo>
                <a:lnTo>
                  <a:pt x="283253" y="214827"/>
                </a:lnTo>
                <a:lnTo>
                  <a:pt x="285794" y="206632"/>
                </a:lnTo>
                <a:lnTo>
                  <a:pt x="285794" y="171450"/>
                </a:lnTo>
                <a:lnTo>
                  <a:pt x="288036" y="160317"/>
                </a:lnTo>
                <a:lnTo>
                  <a:pt x="294155" y="151235"/>
                </a:lnTo>
                <a:lnTo>
                  <a:pt x="303236" y="145117"/>
                </a:lnTo>
                <a:lnTo>
                  <a:pt x="314369" y="142875"/>
                </a:lnTo>
                <a:lnTo>
                  <a:pt x="325502" y="145117"/>
                </a:lnTo>
                <a:lnTo>
                  <a:pt x="334584" y="151235"/>
                </a:lnTo>
                <a:lnTo>
                  <a:pt x="340702" y="160317"/>
                </a:lnTo>
                <a:lnTo>
                  <a:pt x="342944" y="171450"/>
                </a:lnTo>
                <a:lnTo>
                  <a:pt x="342944" y="220734"/>
                </a:lnTo>
                <a:close/>
              </a:path>
              <a:path w="457835" h="454025">
                <a:moveTo>
                  <a:pt x="317405" y="453628"/>
                </a:moveTo>
                <a:lnTo>
                  <a:pt x="346213" y="424012"/>
                </a:lnTo>
                <a:lnTo>
                  <a:pt x="367713" y="389088"/>
                </a:lnTo>
                <a:lnTo>
                  <a:pt x="381159" y="350180"/>
                </a:lnTo>
                <a:lnTo>
                  <a:pt x="385807" y="308610"/>
                </a:lnTo>
                <a:lnTo>
                  <a:pt x="385807" y="220920"/>
                </a:lnTo>
                <a:lnTo>
                  <a:pt x="393129" y="220920"/>
                </a:lnTo>
                <a:lnTo>
                  <a:pt x="400094" y="215294"/>
                </a:lnTo>
                <a:lnTo>
                  <a:pt x="400094" y="171450"/>
                </a:lnTo>
                <a:lnTo>
                  <a:pt x="402336" y="160317"/>
                </a:lnTo>
                <a:lnTo>
                  <a:pt x="408455" y="151235"/>
                </a:lnTo>
                <a:lnTo>
                  <a:pt x="417536" y="145117"/>
                </a:lnTo>
                <a:lnTo>
                  <a:pt x="428669" y="142875"/>
                </a:lnTo>
                <a:lnTo>
                  <a:pt x="439802" y="145117"/>
                </a:lnTo>
                <a:lnTo>
                  <a:pt x="448884" y="151235"/>
                </a:lnTo>
                <a:lnTo>
                  <a:pt x="455002" y="160317"/>
                </a:lnTo>
                <a:lnTo>
                  <a:pt x="457244" y="171450"/>
                </a:lnTo>
                <a:lnTo>
                  <a:pt x="457244" y="308610"/>
                </a:lnTo>
                <a:lnTo>
                  <a:pt x="438391" y="380125"/>
                </a:lnTo>
                <a:lnTo>
                  <a:pt x="387111" y="432834"/>
                </a:lnTo>
                <a:lnTo>
                  <a:pt x="335304" y="451849"/>
                </a:lnTo>
                <a:lnTo>
                  <a:pt x="317405" y="453628"/>
                </a:lnTo>
                <a:close/>
              </a:path>
              <a:path w="457835" h="454025">
                <a:moveTo>
                  <a:pt x="338209" y="344864"/>
                </a:moveTo>
                <a:lnTo>
                  <a:pt x="98181" y="344864"/>
                </a:lnTo>
                <a:lnTo>
                  <a:pt x="109076" y="333970"/>
                </a:lnTo>
                <a:lnTo>
                  <a:pt x="109076" y="325129"/>
                </a:lnTo>
                <a:lnTo>
                  <a:pt x="20582" y="236636"/>
                </a:lnTo>
                <a:lnTo>
                  <a:pt x="15861" y="229533"/>
                </a:lnTo>
                <a:lnTo>
                  <a:pt x="14287" y="221467"/>
                </a:lnTo>
                <a:lnTo>
                  <a:pt x="15861" y="213418"/>
                </a:lnTo>
                <a:lnTo>
                  <a:pt x="20582" y="206365"/>
                </a:lnTo>
                <a:lnTo>
                  <a:pt x="27814" y="201656"/>
                </a:lnTo>
                <a:lnTo>
                  <a:pt x="35752" y="200103"/>
                </a:lnTo>
                <a:lnTo>
                  <a:pt x="43801" y="201656"/>
                </a:lnTo>
                <a:lnTo>
                  <a:pt x="50854" y="206365"/>
                </a:lnTo>
                <a:lnTo>
                  <a:pt x="139347" y="294858"/>
                </a:lnTo>
                <a:lnTo>
                  <a:pt x="342944" y="294858"/>
                </a:lnTo>
                <a:lnTo>
                  <a:pt x="342944" y="308610"/>
                </a:lnTo>
                <a:lnTo>
                  <a:pt x="338209" y="344864"/>
                </a:lnTo>
                <a:close/>
              </a:path>
              <a:path w="457835" h="454025">
                <a:moveTo>
                  <a:pt x="180078" y="452701"/>
                </a:moveTo>
                <a:lnTo>
                  <a:pt x="134747" y="439381"/>
                </a:lnTo>
                <a:lnTo>
                  <a:pt x="95235" y="411301"/>
                </a:lnTo>
                <a:lnTo>
                  <a:pt x="6295" y="322361"/>
                </a:lnTo>
                <a:lnTo>
                  <a:pt x="0" y="307192"/>
                </a:lnTo>
                <a:lnTo>
                  <a:pt x="1573" y="299143"/>
                </a:lnTo>
                <a:lnTo>
                  <a:pt x="6295" y="292090"/>
                </a:lnTo>
                <a:lnTo>
                  <a:pt x="13527" y="287381"/>
                </a:lnTo>
                <a:lnTo>
                  <a:pt x="21464" y="285828"/>
                </a:lnTo>
                <a:lnTo>
                  <a:pt x="29514" y="287381"/>
                </a:lnTo>
                <a:lnTo>
                  <a:pt x="36567" y="292090"/>
                </a:lnTo>
                <a:lnTo>
                  <a:pt x="89341" y="344864"/>
                </a:lnTo>
                <a:lnTo>
                  <a:pt x="338209" y="344864"/>
                </a:lnTo>
                <a:lnTo>
                  <a:pt x="301919" y="409734"/>
                </a:lnTo>
                <a:lnTo>
                  <a:pt x="227301" y="450769"/>
                </a:lnTo>
                <a:lnTo>
                  <a:pt x="180078" y="452701"/>
                </a:lnTo>
                <a:close/>
              </a:path>
              <a:path w="457835" h="454025">
                <a:moveTo>
                  <a:pt x="341605" y="87689"/>
                </a:moveTo>
                <a:lnTo>
                  <a:pt x="328389" y="78938"/>
                </a:lnTo>
                <a:lnTo>
                  <a:pt x="326692" y="70098"/>
                </a:lnTo>
                <a:lnTo>
                  <a:pt x="331068" y="63490"/>
                </a:lnTo>
                <a:lnTo>
                  <a:pt x="359643" y="20627"/>
                </a:lnTo>
                <a:lnTo>
                  <a:pt x="364018" y="14019"/>
                </a:lnTo>
                <a:lnTo>
                  <a:pt x="372859" y="12322"/>
                </a:lnTo>
                <a:lnTo>
                  <a:pt x="386075" y="21074"/>
                </a:lnTo>
                <a:lnTo>
                  <a:pt x="387771" y="29914"/>
                </a:lnTo>
                <a:lnTo>
                  <a:pt x="383396" y="36522"/>
                </a:lnTo>
                <a:lnTo>
                  <a:pt x="354821" y="79384"/>
                </a:lnTo>
                <a:lnTo>
                  <a:pt x="350445" y="85992"/>
                </a:lnTo>
                <a:lnTo>
                  <a:pt x="341605" y="87689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081835" y="2717916"/>
            <a:ext cx="2714625" cy="7378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650" spc="-265" dirty="0">
                <a:solidFill>
                  <a:srgbClr val="3398DA"/>
                </a:solidFill>
              </a:rPr>
              <a:t>Thank</a:t>
            </a:r>
            <a:r>
              <a:rPr sz="4650" spc="-95" dirty="0">
                <a:solidFill>
                  <a:srgbClr val="3398DA"/>
                </a:solidFill>
              </a:rPr>
              <a:t> </a:t>
            </a:r>
            <a:r>
              <a:rPr sz="4650" spc="-290" dirty="0">
                <a:solidFill>
                  <a:srgbClr val="3398DA"/>
                </a:solidFill>
              </a:rPr>
              <a:t>You!</a:t>
            </a:r>
            <a:endParaRPr sz="4650"/>
          </a:p>
        </p:txBody>
      </p:sp>
      <p:grpSp>
        <p:nvGrpSpPr>
          <p:cNvPr id="6" name="object 6"/>
          <p:cNvGrpSpPr/>
          <p:nvPr/>
        </p:nvGrpSpPr>
        <p:grpSpPr>
          <a:xfrm>
            <a:off x="2438399" y="4152900"/>
            <a:ext cx="7315200" cy="1143000"/>
            <a:chOff x="2438399" y="4152900"/>
            <a:chExt cx="7315200" cy="1143000"/>
          </a:xfrm>
        </p:grpSpPr>
        <p:sp>
          <p:nvSpPr>
            <p:cNvPr id="7" name="object 7"/>
            <p:cNvSpPr/>
            <p:nvPr/>
          </p:nvSpPr>
          <p:spPr>
            <a:xfrm>
              <a:off x="2457449" y="4152900"/>
              <a:ext cx="7296150" cy="1143000"/>
            </a:xfrm>
            <a:custGeom>
              <a:avLst/>
              <a:gdLst/>
              <a:ahLst/>
              <a:cxnLst/>
              <a:rect l="l" t="t" r="r" b="b"/>
              <a:pathLst>
                <a:path w="7296150" h="1143000">
                  <a:moveTo>
                    <a:pt x="7224952" y="1142999"/>
                  </a:moveTo>
                  <a:lnTo>
                    <a:pt x="53397" y="1142999"/>
                  </a:lnTo>
                  <a:lnTo>
                    <a:pt x="49680" y="1142511"/>
                  </a:lnTo>
                  <a:lnTo>
                    <a:pt x="14085" y="1117142"/>
                  </a:lnTo>
                  <a:lnTo>
                    <a:pt x="365" y="1076757"/>
                  </a:lnTo>
                  <a:lnTo>
                    <a:pt x="0" y="1071802"/>
                  </a:lnTo>
                  <a:lnTo>
                    <a:pt x="0" y="10667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19" y="2439"/>
                  </a:lnTo>
                  <a:lnTo>
                    <a:pt x="53397" y="0"/>
                  </a:lnTo>
                  <a:lnTo>
                    <a:pt x="7224952" y="0"/>
                  </a:lnTo>
                  <a:lnTo>
                    <a:pt x="7266443" y="15621"/>
                  </a:lnTo>
                  <a:lnTo>
                    <a:pt x="7292262" y="51661"/>
                  </a:lnTo>
                  <a:lnTo>
                    <a:pt x="7296148" y="71196"/>
                  </a:lnTo>
                  <a:lnTo>
                    <a:pt x="7296148" y="1071802"/>
                  </a:lnTo>
                  <a:lnTo>
                    <a:pt x="7280526" y="1113293"/>
                  </a:lnTo>
                  <a:lnTo>
                    <a:pt x="7244486" y="1139113"/>
                  </a:lnTo>
                  <a:lnTo>
                    <a:pt x="7229908" y="1142511"/>
                  </a:lnTo>
                  <a:lnTo>
                    <a:pt x="7224952" y="1142999"/>
                  </a:lnTo>
                  <a:close/>
                </a:path>
              </a:pathLst>
            </a:custGeom>
            <a:solidFill>
              <a:srgbClr val="F0F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38399" y="4153177"/>
              <a:ext cx="70485" cy="1143000"/>
            </a:xfrm>
            <a:custGeom>
              <a:avLst/>
              <a:gdLst/>
              <a:ahLst/>
              <a:cxnLst/>
              <a:rect l="l" t="t" r="r" b="b"/>
              <a:pathLst>
                <a:path w="70485" h="1143000">
                  <a:moveTo>
                    <a:pt x="70449" y="1142444"/>
                  </a:moveTo>
                  <a:lnTo>
                    <a:pt x="33857" y="1129891"/>
                  </a:lnTo>
                  <a:lnTo>
                    <a:pt x="5800" y="1095682"/>
                  </a:lnTo>
                  <a:lnTo>
                    <a:pt x="0" y="10665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1066522"/>
                  </a:lnTo>
                  <a:lnTo>
                    <a:pt x="44514" y="1108864"/>
                  </a:lnTo>
                  <a:lnTo>
                    <a:pt x="66287" y="1140788"/>
                  </a:lnTo>
                  <a:lnTo>
                    <a:pt x="70449" y="1142444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10024" y="4429124"/>
              <a:ext cx="228600" cy="17145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6799" y="4833937"/>
              <a:ext cx="200025" cy="200025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337248" y="4356893"/>
            <a:ext cx="3898265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650" spc="-145" dirty="0">
                <a:solidFill>
                  <a:srgbClr val="333A40"/>
                </a:solidFill>
                <a:latin typeface="Lucida Sans"/>
                <a:cs typeface="Lucida Sans"/>
              </a:rPr>
              <a:t>Contact:</a:t>
            </a:r>
            <a:r>
              <a:rPr sz="1650" spc="25" dirty="0">
                <a:solidFill>
                  <a:srgbClr val="333A40"/>
                </a:solidFill>
                <a:latin typeface="Lucida Sans"/>
                <a:cs typeface="Lucida Sans"/>
              </a:rPr>
              <a:t> </a:t>
            </a:r>
            <a:r>
              <a:rPr sz="1650" spc="-155" dirty="0">
                <a:solidFill>
                  <a:srgbClr val="333A40"/>
                </a:solidFill>
                <a:latin typeface="Lucida Sans"/>
                <a:cs typeface="Lucida Sans"/>
              </a:rPr>
              <a:t>[salmanulfarissalmu111@</a:t>
            </a:r>
            <a:r>
              <a:rPr sz="1650" spc="-295" dirty="0">
                <a:solidFill>
                  <a:srgbClr val="333A40"/>
                </a:solidFill>
                <a:latin typeface="Lucida Sans"/>
                <a:cs typeface="Lucida Sans"/>
              </a:rPr>
              <a:t> </a:t>
            </a:r>
            <a:r>
              <a:rPr sz="1650" spc="-120" dirty="0">
                <a:solidFill>
                  <a:srgbClr val="333A40"/>
                </a:solidFill>
                <a:latin typeface="Lucida Sans"/>
                <a:cs typeface="Lucida Sans"/>
              </a:rPr>
              <a:t>gmail.com</a:t>
            </a:r>
            <a:endParaRPr sz="1650">
              <a:latin typeface="Lucida Sans"/>
              <a:cs typeface="Lucida Sans"/>
            </a:endParaRPr>
          </a:p>
          <a:p>
            <a:pPr marR="20320" algn="ctr">
              <a:lnSpc>
                <a:spcPct val="100000"/>
              </a:lnSpc>
              <a:spcBef>
                <a:spcPts val="1320"/>
              </a:spcBef>
            </a:pPr>
            <a:r>
              <a:rPr sz="1650" spc="-160" dirty="0">
                <a:solidFill>
                  <a:srgbClr val="333A40"/>
                </a:solidFill>
                <a:latin typeface="Lucida Sans"/>
                <a:cs typeface="Lucida Sans"/>
              </a:rPr>
              <a:t>LinkedIn:</a:t>
            </a:r>
            <a:r>
              <a:rPr sz="1650" spc="-100" dirty="0">
                <a:solidFill>
                  <a:srgbClr val="333A40"/>
                </a:solidFill>
                <a:latin typeface="Lucida Sans"/>
                <a:cs typeface="Lucida Sans"/>
              </a:rPr>
              <a:t> </a:t>
            </a:r>
            <a:r>
              <a:rPr sz="1650" spc="-140" dirty="0">
                <a:solidFill>
                  <a:srgbClr val="333A40"/>
                </a:solidFill>
                <a:latin typeface="Lucida Sans"/>
                <a:cs typeface="Lucida Sans"/>
              </a:rPr>
              <a:t>[Salmanul</a:t>
            </a:r>
            <a:r>
              <a:rPr sz="1650" spc="-100" dirty="0">
                <a:solidFill>
                  <a:srgbClr val="333A40"/>
                </a:solidFill>
                <a:latin typeface="Lucida Sans"/>
                <a:cs typeface="Lucida Sans"/>
              </a:rPr>
              <a:t> </a:t>
            </a:r>
            <a:r>
              <a:rPr sz="1650" spc="-10" dirty="0">
                <a:solidFill>
                  <a:srgbClr val="333A40"/>
                </a:solidFill>
                <a:latin typeface="Lucida Sans"/>
                <a:cs typeface="Lucida Sans"/>
              </a:rPr>
              <a:t>Faris]</a:t>
            </a:r>
            <a:endParaRPr sz="1650">
              <a:latin typeface="Lucida Sans"/>
              <a:cs typeface="Lucida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544174" y="6343649"/>
            <a:ext cx="1457325" cy="323850"/>
            <a:chOff x="10544174" y="6343649"/>
            <a:chExt cx="1457325" cy="323850"/>
          </a:xfrm>
        </p:grpSpPr>
        <p:sp>
          <p:nvSpPr>
            <p:cNvPr id="13" name="object 13"/>
            <p:cNvSpPr/>
            <p:nvPr/>
          </p:nvSpPr>
          <p:spPr>
            <a:xfrm>
              <a:off x="10544174" y="6343649"/>
              <a:ext cx="1457325" cy="323850"/>
            </a:xfrm>
            <a:custGeom>
              <a:avLst/>
              <a:gdLst/>
              <a:ahLst/>
              <a:cxnLst/>
              <a:rect l="l" t="t" r="r" b="b"/>
              <a:pathLst>
                <a:path w="1457325" h="323850">
                  <a:moveTo>
                    <a:pt x="14242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24277" y="0"/>
                  </a:lnTo>
                  <a:lnTo>
                    <a:pt x="1456357" y="28187"/>
                  </a:lnTo>
                  <a:lnTo>
                    <a:pt x="1457324" y="33047"/>
                  </a:lnTo>
                  <a:lnTo>
                    <a:pt x="1457324" y="290802"/>
                  </a:lnTo>
                  <a:lnTo>
                    <a:pt x="1429137" y="322883"/>
                  </a:lnTo>
                  <a:lnTo>
                    <a:pt x="14242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65847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75"/>
              </a:lnSpc>
            </a:pPr>
            <a:r>
              <a:rPr spc="-75" dirty="0"/>
              <a:t>Made</a:t>
            </a:r>
            <a:r>
              <a:rPr spc="5" dirty="0"/>
              <a:t> </a:t>
            </a:r>
            <a:r>
              <a:rPr spc="-55" dirty="0"/>
              <a:t>with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466</Words>
  <Application>Microsoft Office PowerPoint</Application>
  <PresentationFormat>Custom</PresentationFormat>
  <Paragraphs>70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Gill Sans Nova Cond Ultra Bold</vt:lpstr>
      <vt:lpstr>Lucida Sans</vt:lpstr>
      <vt:lpstr>Roboto</vt:lpstr>
      <vt:lpstr>Office Theme</vt:lpstr>
      <vt:lpstr> In-Vehicle Coupon Recommendation Prediction</vt:lpstr>
      <vt:lpstr>Project Overview: Optimizing Coupon Recommendations</vt:lpstr>
      <vt:lpstr>Dataset Overview</vt:lpstr>
      <vt:lpstr>Methodology: Machine Learning Pipeline</vt:lpstr>
      <vt:lpstr>Model Evaluation Results</vt:lpstr>
      <vt:lpstr>Conclusion: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salmanul faris</cp:lastModifiedBy>
  <cp:revision>1</cp:revision>
  <dcterms:created xsi:type="dcterms:W3CDTF">2025-07-22T17:17:55Z</dcterms:created>
  <dcterms:modified xsi:type="dcterms:W3CDTF">2025-07-22T17:19:56Z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2025-07-22T00:00:00Z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2025-07-22T00:00:00Z</vt:filetime>
  </property>
</Properties>
</file>