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D702D-0A84-4914-9135-21124D20C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3A31E0-E978-4D1D-975E-481AAF3C6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C789E3-4014-423B-A247-BFA96EFE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32A3-F926-4F2C-8876-733CE2C26715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60EC79-E9C2-46EC-BA8E-89E20952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D06C8-B7AD-4E37-9EA7-2D5FB7A8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47B-46A3-4105-A6F6-0C3D86DED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02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76B7C-A101-4285-B3DC-9F0325A4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53535-59B7-4CDB-928E-E45450245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C39723-179A-4026-9FD3-C6A5D970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32A3-F926-4F2C-8876-733CE2C26715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69E484-DCBA-4FB1-BCF4-523D7D6E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83D94-9EA6-4318-A007-00B59200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47B-46A3-4105-A6F6-0C3D86DED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76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8C5576-D0E1-40C6-A800-E8309AC3E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6C7B80-0702-4F9C-A01A-748822769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A9850E-97F3-455C-B6C6-0A36B953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32A3-F926-4F2C-8876-733CE2C26715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F99EE8-DE4B-4728-B536-138BEE7B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0CCA55-9780-4CBA-A40C-BF584024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47B-46A3-4105-A6F6-0C3D86DED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04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7CF86-E414-4B53-BE79-3C2ACCAC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5980A4-B1B2-46C3-907F-33AF5BDD9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98473D-DC7E-4B76-8CD7-40278BC7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32A3-F926-4F2C-8876-733CE2C26715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B41FBF-BB6C-4A69-B248-62708720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C30748-1E1E-497B-B60E-34D98565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47B-46A3-4105-A6F6-0C3D86DED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10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71A79-70AF-4A3A-89E3-3A19DA46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81D073-8669-42A8-A725-BD4E9E6A2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3AD0E4-1984-464F-BAE4-7944114E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32A3-F926-4F2C-8876-733CE2C26715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78D512-A5A0-46B9-9A9D-81C597A5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4117A2-6305-49AB-B21E-F779FECF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47B-46A3-4105-A6F6-0C3D86DED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56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77397-33A0-49D6-A022-D5AA5FFA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9DB2F-7827-45CB-85D3-57FEB0454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B9DB0F-E248-448D-AF21-6B4B14D2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F82181-A41C-494F-869E-5AB291D7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32A3-F926-4F2C-8876-733CE2C26715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F6CEF9-E866-4C8C-A30A-AB6383B1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7AFA82-41C2-4FF5-A182-99D14A8B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47B-46A3-4105-A6F6-0C3D86DED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74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F0677-A95E-4D9E-BC6A-5F89F07B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C4B07E-0503-4F07-BAE4-907B0ED6E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2E614D-49CE-4E8E-9F42-88B38DE86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D0392B-E158-45E8-A1F9-7AA7CE338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9BC98A-1094-46CF-A532-A3439D448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57DFA1-2699-43BB-8DDE-475FA494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32A3-F926-4F2C-8876-733CE2C26715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44908C-6BE2-4585-B6F9-8A53BECE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B82EE0-7FE1-4618-86E2-9779D986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47B-46A3-4105-A6F6-0C3D86DED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51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A46D1-059E-4DFB-A247-AF095405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D9DEFA-163E-418A-B7B1-F8F5B69B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32A3-F926-4F2C-8876-733CE2C26715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3EBE35-F749-45DC-8EB9-4C4FCFDD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C153FC-ED97-41AB-9BF6-3C9C5470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47B-46A3-4105-A6F6-0C3D86DED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93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C0FBDC-6BFC-4E75-AB02-6F3ADB21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32A3-F926-4F2C-8876-733CE2C26715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D0A2BA-DB90-4E98-834E-832C80F8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860FD2-3526-49FD-A17B-820F4CF7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47B-46A3-4105-A6F6-0C3D86DED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43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54D55-417A-41BD-A353-1918C827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EFD8F-4131-4E15-A48E-22A0830A8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6A31A-5F6A-460D-87E3-170175F88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7E0023-B09B-4F6F-B60D-D784CEB2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32A3-F926-4F2C-8876-733CE2C26715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1D3C33-375D-4D4A-89D0-FD1A9209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598590-6C93-48B5-9C4D-0E7BC8B2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47B-46A3-4105-A6F6-0C3D86DED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75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D37B2-0216-4DDE-8860-9FD65A46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9D322A-6F05-4220-8700-D9489380A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EF20D7-20CE-4773-856D-CED98CE98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307515-A515-4C26-B2AE-732601F0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32A3-F926-4F2C-8876-733CE2C26715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18B004-E4CB-4DE7-8874-DA9AA86A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1AD1DF-7389-4093-950A-5731FD33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F47B-46A3-4105-A6F6-0C3D86DED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73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285E4E-58CA-445D-8F6B-A9F885C8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125BB4-2C83-47DF-A33F-B00EF0D42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98AF3E-2AB7-4819-90F3-83B1882F6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832A3-F926-4F2C-8876-733CE2C26715}" type="datetimeFigureOut">
              <a:rPr lang="fr-FR" smtClean="0"/>
              <a:t>27/01/2022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239211-218D-461C-8A4F-0CFDE52F1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9CC80B-0EB8-4620-BB56-C0A591D9C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F47B-46A3-4105-A6F6-0C3D86DED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82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illkoehrsen/introduction-to-manual-feature-engineering" TargetMode="External"/><Relationship Id="rId2" Type="http://schemas.openxmlformats.org/officeDocument/2006/relationships/hyperlink" Target="https://www.kaggle.com/willkoehrsen/start-here-a-gentle-introduction#Exploratory-Data-Analysi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CC976-DA29-4224-81BF-D95ADBD64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473" y="1568741"/>
            <a:ext cx="10981346" cy="3434462"/>
          </a:xfrm>
        </p:spPr>
        <p:txBody>
          <a:bodyPr>
            <a:normAutofit/>
          </a:bodyPr>
          <a:lstStyle/>
          <a:p>
            <a:r>
              <a:rPr lang="fr-FR" b="0" i="0" u="sng" dirty="0"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Projet « </a:t>
            </a:r>
            <a:r>
              <a:rPr lang="fr-FR" b="0" i="0" u="sng" dirty="0"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Implémenter un modèle de </a:t>
            </a:r>
            <a:r>
              <a:rPr lang="fr-FR" b="0" i="0" u="sng" dirty="0" err="1"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scoring</a:t>
            </a:r>
            <a:r>
              <a:rPr lang="fr-FR" u="sng" dirty="0">
                <a:solidFill>
                  <a:srgbClr val="800080"/>
                </a:solidFill>
                <a:latin typeface="arial" panose="020B0604020202020204" pitchFamily="34" charset="0"/>
              </a:rPr>
              <a:t>»</a:t>
            </a:r>
            <a:br>
              <a:rPr lang="fr-FR" b="1" i="0" dirty="0">
                <a:effectLst/>
                <a:latin typeface="Montserrat" panose="00000500000000000000" pitchFamily="2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83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BC39407-D0D5-4C70-A4B7-F1A7EF17BC36}"/>
              </a:ext>
            </a:extLst>
          </p:cNvPr>
          <p:cNvSpPr txBox="1">
            <a:spLocks/>
          </p:cNvSpPr>
          <p:nvPr/>
        </p:nvSpPr>
        <p:spPr>
          <a:xfrm>
            <a:off x="648070" y="-119635"/>
            <a:ext cx="10270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0" i="0" u="sng" dirty="0"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Interprétabilité</a:t>
            </a:r>
            <a:endParaRPr lang="fr-FR" sz="3600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C409630-54C4-447B-9324-417279456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9701"/>
            <a:ext cx="11693763" cy="6115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ð"/>
            </a:pPr>
            <a:r>
              <a:rPr lang="fr-FR" sz="1800" b="1" dirty="0">
                <a:latin typeface="Montserrat" panose="00000500000000000000" pitchFamily="2" charset="0"/>
              </a:rPr>
              <a:t>Utilisation de la bibliothèque </a:t>
            </a:r>
            <a:r>
              <a:rPr lang="fr-FR" sz="1800" b="1" dirty="0" err="1">
                <a:latin typeface="Montserrat" panose="00000500000000000000" pitchFamily="2" charset="0"/>
              </a:rPr>
              <a:t>Shap</a:t>
            </a:r>
            <a:endParaRPr lang="fr-FR" sz="1800" b="1" dirty="0">
              <a:latin typeface="Montserrat" panose="00000500000000000000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95C746-0A86-4814-9A7F-F20FFFBB7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76" y="1719241"/>
            <a:ext cx="7597707" cy="50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8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BC39407-D0D5-4C70-A4B7-F1A7EF17BC36}"/>
              </a:ext>
            </a:extLst>
          </p:cNvPr>
          <p:cNvSpPr txBox="1">
            <a:spLocks/>
          </p:cNvSpPr>
          <p:nvPr/>
        </p:nvSpPr>
        <p:spPr>
          <a:xfrm>
            <a:off x="648070" y="-119635"/>
            <a:ext cx="10270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0" i="0" u="sng" dirty="0"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Présentation du </a:t>
            </a:r>
            <a:r>
              <a:rPr lang="fr-FR" sz="3600" b="0" i="0" u="sng" dirty="0" err="1"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dashboard</a:t>
            </a:r>
            <a:endParaRPr lang="fr-FR" sz="3600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1C00A10B-31FB-4C15-9F47-43AD9431E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60742"/>
              </p:ext>
            </p:extLst>
          </p:nvPr>
        </p:nvGraphicFramePr>
        <p:xfrm>
          <a:off x="437341" y="1024885"/>
          <a:ext cx="10692357" cy="550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4360">
                  <a:extLst>
                    <a:ext uri="{9D8B030D-6E8A-4147-A177-3AD203B41FA5}">
                      <a16:colId xmlns:a16="http://schemas.microsoft.com/office/drawing/2014/main" val="520588978"/>
                    </a:ext>
                  </a:extLst>
                </a:gridCol>
                <a:gridCol w="5447997">
                  <a:extLst>
                    <a:ext uri="{9D8B030D-6E8A-4147-A177-3AD203B41FA5}">
                      <a16:colId xmlns:a16="http://schemas.microsoft.com/office/drawing/2014/main" val="3261534975"/>
                    </a:ext>
                  </a:extLst>
                </a:gridCol>
              </a:tblGrid>
              <a:tr h="892753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377617"/>
                  </a:ext>
                </a:extLst>
              </a:tr>
              <a:tr h="119842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268109"/>
                  </a:ext>
                </a:extLst>
              </a:tr>
              <a:tr h="120736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847810"/>
                  </a:ext>
                </a:extLst>
              </a:tr>
              <a:tr h="108307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5489"/>
                  </a:ext>
                </a:extLst>
              </a:tr>
              <a:tr h="112746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04393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1651FD6C-5C8A-4481-B4CD-DB700B582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32" y="1979543"/>
            <a:ext cx="2309183" cy="110580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B6E6A3B-FB62-45D4-864A-575DC948536C}"/>
              </a:ext>
            </a:extLst>
          </p:cNvPr>
          <p:cNvSpPr txBox="1"/>
          <p:nvPr/>
        </p:nvSpPr>
        <p:spPr>
          <a:xfrm>
            <a:off x="5783519" y="1979543"/>
            <a:ext cx="305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API permettant d’appeler la prédiction à partir de l’ID du client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BCD45FA-29A7-4FA3-B117-0AB6431A2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519" y="2580801"/>
            <a:ext cx="2886075" cy="29527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54B44B1-3081-49E9-858D-E41F57F66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253" y="2051971"/>
            <a:ext cx="2247900" cy="6858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F3CBBE1-73B5-4AF9-A66F-FDD8FE623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309" y="3114504"/>
            <a:ext cx="3467100" cy="108585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2D867E5-8B99-429D-B9D8-11E68CC45C77}"/>
              </a:ext>
            </a:extLst>
          </p:cNvPr>
          <p:cNvSpPr txBox="1"/>
          <p:nvPr/>
        </p:nvSpPr>
        <p:spPr>
          <a:xfrm>
            <a:off x="5697236" y="3442765"/>
            <a:ext cx="522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Tableau de bord : Front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214425B-B139-4866-AFAA-FEFC07630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0791" y="4319989"/>
            <a:ext cx="2460102" cy="1041135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8A375AD3-D6E1-4A62-8A84-F6A4F3164ECA}"/>
              </a:ext>
            </a:extLst>
          </p:cNvPr>
          <p:cNvSpPr txBox="1"/>
          <p:nvPr/>
        </p:nvSpPr>
        <p:spPr>
          <a:xfrm>
            <a:off x="5783519" y="4713425"/>
            <a:ext cx="522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Versioning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1E2DB87-7C94-4315-B0C2-8745E918E7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5432" y="5446342"/>
            <a:ext cx="2761925" cy="105031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947E3242-8313-4341-B679-07590296D3DB}"/>
              </a:ext>
            </a:extLst>
          </p:cNvPr>
          <p:cNvSpPr txBox="1"/>
          <p:nvPr/>
        </p:nvSpPr>
        <p:spPr>
          <a:xfrm>
            <a:off x="5822421" y="5716487"/>
            <a:ext cx="522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Déploiement : https://dsalmi-app-streamlit.herokuapp.com/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96110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BC39407-D0D5-4C70-A4B7-F1A7EF17BC36}"/>
              </a:ext>
            </a:extLst>
          </p:cNvPr>
          <p:cNvSpPr txBox="1">
            <a:spLocks/>
          </p:cNvSpPr>
          <p:nvPr/>
        </p:nvSpPr>
        <p:spPr>
          <a:xfrm>
            <a:off x="648070" y="-119635"/>
            <a:ext cx="10270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0" i="0" u="sng" dirty="0"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Conclusion</a:t>
            </a:r>
            <a:endParaRPr lang="fr-FR" sz="3600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FC616807-4B8C-4830-8871-AB2053A65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9859"/>
            <a:ext cx="11693763" cy="385513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ð"/>
            </a:pPr>
            <a:r>
              <a:rPr lang="fr-FR" b="1" dirty="0">
                <a:latin typeface="Montserrat" panose="00000500000000000000" pitchFamily="2" charset="0"/>
              </a:rPr>
              <a:t>Limites et améliorations possibles :</a:t>
            </a:r>
          </a:p>
          <a:p>
            <a:pPr>
              <a:buFont typeface="Wingdings" panose="05000000000000000000" pitchFamily="2" charset="2"/>
              <a:buChar char="ð"/>
            </a:pPr>
            <a:endParaRPr lang="fr-FR" b="1" dirty="0">
              <a:latin typeface="Montserrat" panose="00000500000000000000" pitchFamily="2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définir plus finement les métriques d’évaluation en collaboration avec les équipes métiers : valeur beta du </a:t>
            </a:r>
            <a:r>
              <a:rPr lang="fr-F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F_beta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et seuil de solvabilité.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fr-FR" sz="2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améliorer la modélisation en affinant le travail de </a:t>
            </a:r>
            <a:r>
              <a:rPr lang="fr-F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engineering en collaboration avec les équipes métier.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fr-FR" sz="2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Enrichir les informations descriptives des clients en fonction des retours des utilisateurs du </a:t>
            </a:r>
            <a:r>
              <a:rPr lang="fr-FR" sz="2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lang="fr-FR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ð"/>
            </a:pPr>
            <a:endParaRPr lang="fr-FR" sz="18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9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7E25C7-63F5-4905-8D6C-38EDAAC7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b="1" u="sng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47C166-4AB3-49A8-8928-F4F13F019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1" y="1457471"/>
            <a:ext cx="10905066" cy="439398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000" dirty="0"/>
              <a:t> Contexte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2000" dirty="0"/>
              <a:t>Problématique</a:t>
            </a:r>
          </a:p>
          <a:p>
            <a:pPr marL="0" indent="0">
              <a:buNone/>
            </a:pPr>
            <a:endParaRPr lang="fr-F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2000" dirty="0"/>
              <a:t> Nettoyage des données et </a:t>
            </a:r>
            <a:r>
              <a:rPr lang="fr-FR" sz="2000" dirty="0" err="1"/>
              <a:t>Features</a:t>
            </a:r>
            <a:r>
              <a:rPr lang="fr-FR" sz="2000" dirty="0"/>
              <a:t> engineering 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2000" dirty="0"/>
              <a:t> Choix du modèle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2000" dirty="0"/>
              <a:t> Traitement du déséquilibre des classes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2000" dirty="0"/>
              <a:t> Présentation du </a:t>
            </a:r>
            <a:r>
              <a:rPr lang="fr-FR" sz="2000" dirty="0" err="1"/>
              <a:t>dashboard</a:t>
            </a:r>
            <a:endParaRPr lang="fr-FR" sz="2000" dirty="0"/>
          </a:p>
          <a:p>
            <a:pPr>
              <a:buFont typeface="Wingdings" panose="05000000000000000000" pitchFamily="2" charset="2"/>
              <a:buChar char="q"/>
            </a:pPr>
            <a:endParaRPr lang="fr-F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2000" dirty="0"/>
              <a:t>Conclusion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73913A2-3997-428B-A715-D6BAB23090A0}"/>
              </a:ext>
            </a:extLst>
          </p:cNvPr>
          <p:cNvSpPr txBox="1">
            <a:spLocks/>
          </p:cNvSpPr>
          <p:nvPr/>
        </p:nvSpPr>
        <p:spPr>
          <a:xfrm>
            <a:off x="648070" y="1665088"/>
            <a:ext cx="10369118" cy="4587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fr-FR" sz="2000" b="1" dirty="0">
                <a:latin typeface="Montserrat" panose="00000500000000000000" pitchFamily="2" charset="0"/>
              </a:rPr>
              <a:t>La société financière, Prêt à dépenser, souhaite développer un outil d’aide à la décision dans l’octroi des demandes de crédits.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b="1" dirty="0">
              <a:latin typeface="Montserrat" panose="00000500000000000000" pitchFamily="2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2000" b="1" dirty="0">
                <a:latin typeface="Montserrat" panose="00000500000000000000" pitchFamily="2" charset="0"/>
              </a:rPr>
              <a:t>La commande :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b="1" dirty="0">
              <a:latin typeface="Montserrat" panose="00000500000000000000" pitchFamily="2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2000" b="1" dirty="0">
                <a:latin typeface="Montserrat" panose="00000500000000000000" pitchFamily="2" charset="0"/>
              </a:rPr>
              <a:t>	</a:t>
            </a:r>
            <a:r>
              <a:rPr lang="fr-FR" sz="2000" b="1" dirty="0">
                <a:latin typeface="Montserrat" panose="00000500000000000000" pitchFamily="2" charset="0"/>
                <a:sym typeface="Wingdings" panose="05000000000000000000" pitchFamily="2" charset="2"/>
              </a:rPr>
              <a:t> Un modèle de </a:t>
            </a:r>
            <a:r>
              <a:rPr lang="fr-FR" sz="2000" b="1" dirty="0" err="1">
                <a:latin typeface="Montserrat" panose="00000500000000000000" pitchFamily="2" charset="0"/>
                <a:sym typeface="Wingdings" panose="05000000000000000000" pitchFamily="2" charset="2"/>
              </a:rPr>
              <a:t>scoring</a:t>
            </a:r>
            <a:endParaRPr lang="fr-FR" sz="2000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2000" b="1" dirty="0">
                <a:latin typeface="Montserrat" panose="00000500000000000000" pitchFamily="2" charset="0"/>
                <a:sym typeface="Wingdings" panose="05000000000000000000" pitchFamily="2" charset="2"/>
              </a:rPr>
              <a:t>	  Un </a:t>
            </a:r>
            <a:r>
              <a:rPr lang="fr-FR" sz="2000" b="1" dirty="0" err="1">
                <a:latin typeface="Montserrat" panose="00000500000000000000" pitchFamily="2" charset="0"/>
                <a:sym typeface="Wingdings" panose="05000000000000000000" pitchFamily="2" charset="2"/>
              </a:rPr>
              <a:t>dashborad</a:t>
            </a:r>
            <a:r>
              <a:rPr lang="fr-FR" sz="2000" b="1" dirty="0">
                <a:latin typeface="Montserrat" panose="00000500000000000000" pitchFamily="2" charset="0"/>
                <a:sym typeface="Wingdings" panose="05000000000000000000" pitchFamily="2" charset="2"/>
              </a:rPr>
              <a:t> restituant pour chaque client 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2000" b="1" dirty="0">
                <a:latin typeface="Montserrat" panose="00000500000000000000" pitchFamily="2" charset="0"/>
                <a:sym typeface="Wingdings" panose="05000000000000000000" pitchFamily="2" charset="2"/>
              </a:rPr>
              <a:t>		  la probabilité de défaut de paiement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2000" b="1" dirty="0">
                <a:latin typeface="Montserrat" panose="00000500000000000000" pitchFamily="2" charset="0"/>
                <a:sym typeface="Wingdings" panose="05000000000000000000" pitchFamily="2" charset="2"/>
              </a:rPr>
              <a:t>		  des éléments d’interprétabilité du score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2000" b="1" dirty="0">
                <a:latin typeface="Montserrat" panose="00000500000000000000" pitchFamily="2" charset="0"/>
                <a:sym typeface="Wingdings" panose="05000000000000000000" pitchFamily="2" charset="2"/>
              </a:rPr>
              <a:t>		  des informations descriptives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>
              <a:solidFill>
                <a:srgbClr val="000000"/>
              </a:solidFill>
              <a:latin typeface="Helvetica Neue"/>
              <a:sym typeface="Wingdings" panose="05000000000000000000" pitchFamily="2" charset="2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000000"/>
                </a:solidFill>
                <a:latin typeface="Helvetica Neue"/>
                <a:sym typeface="Wingdings" panose="05000000000000000000" pitchFamily="2" charset="2"/>
              </a:rPr>
              <a:t>	</a:t>
            </a:r>
            <a:endParaRPr lang="fr-FR" sz="2000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BC39407-D0D5-4C70-A4B7-F1A7EF17BC36}"/>
              </a:ext>
            </a:extLst>
          </p:cNvPr>
          <p:cNvSpPr txBox="1">
            <a:spLocks/>
          </p:cNvSpPr>
          <p:nvPr/>
        </p:nvSpPr>
        <p:spPr>
          <a:xfrm>
            <a:off x="648070" y="121640"/>
            <a:ext cx="10270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u="sng" dirty="0">
                <a:solidFill>
                  <a:srgbClr val="008080"/>
                </a:solidFill>
                <a:latin typeface="arial" panose="020B0604020202020204" pitchFamily="34" charset="0"/>
              </a:rPr>
              <a:t>Contexte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417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73913A2-3997-428B-A715-D6BAB23090A0}"/>
              </a:ext>
            </a:extLst>
          </p:cNvPr>
          <p:cNvSpPr txBox="1">
            <a:spLocks/>
          </p:cNvSpPr>
          <p:nvPr/>
        </p:nvSpPr>
        <p:spPr>
          <a:xfrm>
            <a:off x="1076204" y="1719970"/>
            <a:ext cx="6130982" cy="4587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fr-FR" sz="2000" b="1" dirty="0">
                <a:latin typeface="Montserrat" panose="00000500000000000000" pitchFamily="2" charset="0"/>
              </a:rPr>
              <a:t>Un problème de classification binaire  avec des classes déséquilibrées.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fr-FR" sz="2000" b="1" dirty="0">
              <a:latin typeface="Montserrat" panose="00000500000000000000" pitchFamily="2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fr-FR" sz="2000" b="1" dirty="0">
              <a:latin typeface="Montserrat" panose="00000500000000000000" pitchFamily="2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fr-FR" sz="2000" b="1" dirty="0">
                <a:latin typeface="Montserrat" panose="00000500000000000000" pitchFamily="2" charset="0"/>
              </a:rPr>
              <a:t>Entrainement du modèle en ajustant la distribution des classes via des méthodes de sur-échantillonnage et sous-échantillonnage.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fr-FR" sz="2000" b="1" dirty="0">
              <a:latin typeface="Montserrat" panose="00000500000000000000" pitchFamily="2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ð"/>
            </a:pPr>
            <a:endParaRPr lang="fr-FR" sz="2000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ð"/>
            </a:pPr>
            <a:endParaRPr lang="fr-FR" sz="2000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>
              <a:solidFill>
                <a:srgbClr val="000000"/>
              </a:solidFill>
              <a:latin typeface="Helvetica Neue"/>
              <a:sym typeface="Wingdings" panose="05000000000000000000" pitchFamily="2" charset="2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000000"/>
                </a:solidFill>
                <a:latin typeface="Helvetica Neue"/>
                <a:sym typeface="Wingdings" panose="05000000000000000000" pitchFamily="2" charset="2"/>
              </a:rPr>
              <a:t>	</a:t>
            </a:r>
            <a:endParaRPr lang="fr-FR" sz="2000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BC39407-D0D5-4C70-A4B7-F1A7EF17BC36}"/>
              </a:ext>
            </a:extLst>
          </p:cNvPr>
          <p:cNvSpPr txBox="1">
            <a:spLocks/>
          </p:cNvSpPr>
          <p:nvPr/>
        </p:nvSpPr>
        <p:spPr>
          <a:xfrm>
            <a:off x="585926" y="-119635"/>
            <a:ext cx="10270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0" i="0" u="sng" dirty="0"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Problématique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1FED8D-132F-461D-83EC-F0DB5A61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426" y="1789540"/>
            <a:ext cx="3309094" cy="291283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3656316-D9CD-4CE5-BC24-0411646F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7349" y="1789540"/>
            <a:ext cx="581407" cy="7873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263E95-95A1-4950-9D70-C618FCE6F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09" y="3263796"/>
            <a:ext cx="727095" cy="7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9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73913A2-3997-428B-A715-D6BAB23090A0}"/>
              </a:ext>
            </a:extLst>
          </p:cNvPr>
          <p:cNvSpPr txBox="1">
            <a:spLocks/>
          </p:cNvSpPr>
          <p:nvPr/>
        </p:nvSpPr>
        <p:spPr>
          <a:xfrm>
            <a:off x="1076204" y="1719970"/>
            <a:ext cx="9780620" cy="458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fr-FR" sz="2000" b="1" dirty="0">
                <a:latin typeface="Montserrat" panose="00000500000000000000" pitchFamily="2" charset="0"/>
              </a:rPr>
              <a:t>Intégrer les contraintes métiers d’une société financière : limiter les pertes engendrées par les défauts de paiement.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fr-FR" sz="2000" b="1" dirty="0">
              <a:latin typeface="Montserrat" panose="00000500000000000000" pitchFamily="2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fr-FR" sz="2000" b="1" dirty="0">
              <a:latin typeface="Montserrat" panose="00000500000000000000" pitchFamily="2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fr-FR" sz="2000" b="1" dirty="0">
                <a:latin typeface="Montserrat" panose="00000500000000000000" pitchFamily="2" charset="0"/>
              </a:rPr>
              <a:t>Chercher à limiter les « faux positifs » en choisissant des métriques adaptées : ROC AUC et F-beta score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fr-FR" sz="2000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ð"/>
            </a:pPr>
            <a:endParaRPr lang="fr-FR" sz="2000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>
              <a:solidFill>
                <a:srgbClr val="000000"/>
              </a:solidFill>
              <a:latin typeface="Helvetica Neue"/>
              <a:sym typeface="Wingdings" panose="05000000000000000000" pitchFamily="2" charset="2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000000"/>
                </a:solidFill>
                <a:latin typeface="Helvetica Neue"/>
                <a:sym typeface="Wingdings" panose="05000000000000000000" pitchFamily="2" charset="2"/>
              </a:rPr>
              <a:t>	</a:t>
            </a:r>
            <a:endParaRPr lang="fr-FR" sz="2000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BC39407-D0D5-4C70-A4B7-F1A7EF17BC36}"/>
              </a:ext>
            </a:extLst>
          </p:cNvPr>
          <p:cNvSpPr txBox="1">
            <a:spLocks/>
          </p:cNvSpPr>
          <p:nvPr/>
        </p:nvSpPr>
        <p:spPr>
          <a:xfrm>
            <a:off x="585926" y="-119635"/>
            <a:ext cx="10270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0" i="0" u="sng" dirty="0"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Problématique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656316-D9CD-4CE5-BC24-0411646F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7349" y="1789540"/>
            <a:ext cx="581407" cy="7873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263E95-95A1-4950-9D70-C618FCE6F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09" y="3263796"/>
            <a:ext cx="727095" cy="7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4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BC39407-D0D5-4C70-A4B7-F1A7EF17BC36}"/>
              </a:ext>
            </a:extLst>
          </p:cNvPr>
          <p:cNvSpPr txBox="1">
            <a:spLocks/>
          </p:cNvSpPr>
          <p:nvPr/>
        </p:nvSpPr>
        <p:spPr>
          <a:xfrm>
            <a:off x="585926" y="-119635"/>
            <a:ext cx="10270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0" i="0" u="sng" dirty="0"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Les données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AB90F5-AA69-444C-BC8E-87550FC97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629" y="1408582"/>
            <a:ext cx="5512371" cy="3370959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0730502-1261-4740-99A9-81DFBE4FC4E7}"/>
              </a:ext>
            </a:extLst>
          </p:cNvPr>
          <p:cNvSpPr txBox="1">
            <a:spLocks/>
          </p:cNvSpPr>
          <p:nvPr/>
        </p:nvSpPr>
        <p:spPr>
          <a:xfrm>
            <a:off x="327349" y="1719970"/>
            <a:ext cx="6568751" cy="4587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ð"/>
            </a:pPr>
            <a:r>
              <a:rPr lang="fr-FR" sz="2000" b="1" dirty="0">
                <a:latin typeface="Montserrat" panose="00000500000000000000" pitchFamily="2" charset="0"/>
              </a:rPr>
              <a:t>7 sources de données (relatives aux clients et à la société : demandes de crédit précédentes, balance de crédit, cash, etc.)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fr-FR" sz="2000" b="1" dirty="0">
              <a:latin typeface="Montserrat" panose="00000500000000000000" pitchFamily="2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fr-FR" sz="2000" b="1" dirty="0">
              <a:latin typeface="Montserrat" panose="00000500000000000000" pitchFamily="2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fr-FR" sz="2000" b="1" dirty="0">
                <a:latin typeface="Montserrat" panose="00000500000000000000" pitchFamily="2" charset="0"/>
                <a:sym typeface="Wingdings" panose="05000000000000000000" pitchFamily="2" charset="2"/>
              </a:rPr>
              <a:t> </a:t>
            </a:r>
            <a:r>
              <a:rPr lang="fr-FR" sz="2000" b="1" dirty="0">
                <a:latin typeface="Montserrat" panose="00000500000000000000" pitchFamily="2" charset="0"/>
              </a:rPr>
              <a:t>307 000 clients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ð"/>
            </a:pPr>
            <a:r>
              <a:rPr lang="fr-FR" sz="2000" b="1" dirty="0">
                <a:latin typeface="Montserrat" panose="00000500000000000000" pitchFamily="2" charset="0"/>
                <a:sym typeface="Wingdings" panose="05000000000000000000" pitchFamily="2" charset="2"/>
              </a:rPr>
              <a:t> Plus de 1000 variables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ð"/>
            </a:pPr>
            <a:r>
              <a:rPr lang="fr-FR" sz="2000" b="1" dirty="0">
                <a:latin typeface="Montserrat" panose="00000500000000000000" pitchFamily="2" charset="0"/>
              </a:rPr>
              <a:t> Variable cible : défaut de paiement / pas de défaut de paiement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ð"/>
            </a:pPr>
            <a:endParaRPr lang="fr-FR" sz="2000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ð"/>
            </a:pPr>
            <a:endParaRPr lang="fr-FR" sz="2000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>
              <a:solidFill>
                <a:srgbClr val="000000"/>
              </a:solidFill>
              <a:latin typeface="Helvetica Neue"/>
              <a:sym typeface="Wingdings" panose="05000000000000000000" pitchFamily="2" charset="2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000000"/>
                </a:solidFill>
                <a:latin typeface="Helvetica Neue"/>
                <a:sym typeface="Wingdings" panose="05000000000000000000" pitchFamily="2" charset="2"/>
              </a:rPr>
              <a:t>	</a:t>
            </a:r>
            <a:endParaRPr lang="fr-FR" sz="2000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255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BC39407-D0D5-4C70-A4B7-F1A7EF17BC36}"/>
              </a:ext>
            </a:extLst>
          </p:cNvPr>
          <p:cNvSpPr txBox="1">
            <a:spLocks/>
          </p:cNvSpPr>
          <p:nvPr/>
        </p:nvSpPr>
        <p:spPr>
          <a:xfrm>
            <a:off x="507030" y="173328"/>
            <a:ext cx="10270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0" i="0" u="sng" dirty="0"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Nettoyage des données et </a:t>
            </a:r>
            <a:r>
              <a:rPr lang="fr-FR" b="0" i="0" u="sng" dirty="0" err="1"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lang="fr-FR" b="0" i="0" u="sng" dirty="0"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 engineering</a:t>
            </a: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C409630-54C4-447B-9324-417279456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03" y="1979543"/>
            <a:ext cx="10833936" cy="48436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b="1" dirty="0">
                <a:latin typeface="Montserrat" panose="00000500000000000000" pitchFamily="2" charset="0"/>
                <a:sym typeface="Wingdings" panose="05000000000000000000" pitchFamily="2" charset="2"/>
              </a:rPr>
              <a:t></a:t>
            </a:r>
            <a:r>
              <a:rPr lang="fr-FR" sz="2800" b="1" dirty="0">
                <a:latin typeface="Montserrat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fr-FR" sz="2400" b="1" dirty="0">
                <a:latin typeface="Montserrat" panose="00000500000000000000" pitchFamily="2" charset="0"/>
              </a:rPr>
              <a:t>Opérations réalisées à partir des 3 kernels </a:t>
            </a:r>
            <a:r>
              <a:rPr lang="fr-FR" sz="2400" b="1" dirty="0" err="1">
                <a:latin typeface="Montserrat" panose="00000500000000000000" pitchFamily="2" charset="0"/>
              </a:rPr>
              <a:t>Kaggle</a:t>
            </a:r>
            <a:r>
              <a:rPr lang="fr-FR" sz="2400" b="1" dirty="0">
                <a:latin typeface="Montserrat" panose="00000500000000000000" pitchFamily="2" charset="0"/>
              </a:rPr>
              <a:t> suivants : </a:t>
            </a:r>
            <a:r>
              <a:rPr lang="fr-FR" sz="2400" b="1" dirty="0">
                <a:latin typeface="Montserrat" panose="00000500000000000000" pitchFamily="2" charset="0"/>
                <a:hlinkClick r:id="rId2"/>
              </a:rPr>
              <a:t>1</a:t>
            </a:r>
            <a:r>
              <a:rPr lang="fr-FR" sz="2400" b="1" dirty="0">
                <a:latin typeface="Montserrat" panose="00000500000000000000" pitchFamily="2" charset="0"/>
              </a:rPr>
              <a:t>,</a:t>
            </a:r>
            <a:r>
              <a:rPr lang="fr-FR" sz="2400" b="1" dirty="0">
                <a:latin typeface="Montserrat" panose="00000500000000000000" pitchFamily="2" charset="0"/>
                <a:hlinkClick r:id="rId3"/>
              </a:rPr>
              <a:t>2</a:t>
            </a:r>
            <a:r>
              <a:rPr lang="fr-FR" sz="2400" b="1" dirty="0">
                <a:latin typeface="Montserrat" panose="00000500000000000000" pitchFamily="2" charset="0"/>
              </a:rPr>
              <a:t>,</a:t>
            </a:r>
            <a:r>
              <a:rPr lang="fr-FR" sz="2400" b="1" dirty="0">
                <a:latin typeface="Montserrat" panose="00000500000000000000" pitchFamily="2" charset="0"/>
                <a:hlinkClick r:id="rId3"/>
              </a:rPr>
              <a:t>3</a:t>
            </a:r>
            <a:endParaRPr lang="fr-FR" sz="2400" b="1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fr-F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fr-FR" sz="2400" b="1" dirty="0">
                <a:latin typeface="Montserrat" panose="00000500000000000000" pitchFamily="2" charset="0"/>
                <a:sym typeface="Wingdings" panose="05000000000000000000" pitchFamily="2" charset="2"/>
              </a:rPr>
              <a:t> Tri et sélection des variables pertinentes pour l’analyse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400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 b="1" dirty="0">
                <a:latin typeface="Montserrat" panose="00000500000000000000" pitchFamily="2" charset="0"/>
                <a:sym typeface="Wingdings" panose="05000000000000000000" pitchFamily="2" charset="2"/>
              </a:rPr>
              <a:t> Regroupement des modalités de certaines variables 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400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 b="1" dirty="0">
                <a:latin typeface="Montserrat" panose="00000500000000000000" pitchFamily="2" charset="0"/>
                <a:sym typeface="Wingdings" panose="05000000000000000000" pitchFamily="2" charset="2"/>
              </a:rPr>
              <a:t> Construction de variables agrégées par clients 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400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 b="1" dirty="0">
                <a:latin typeface="Montserrat" panose="00000500000000000000" pitchFamily="2" charset="0"/>
                <a:sym typeface="Wingdings" panose="05000000000000000000" pitchFamily="2" charset="2"/>
              </a:rPr>
              <a:t> Calcul de nouvelles variables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b="1" dirty="0">
                <a:latin typeface="Montserrat" panose="00000500000000000000" pitchFamily="2" charset="0"/>
                <a:sym typeface="Wingdings" panose="05000000000000000000" pitchFamily="2" charset="2"/>
              </a:rPr>
              <a:t>	</a:t>
            </a:r>
            <a:endParaRPr lang="fr-FR" sz="24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0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BC39407-D0D5-4C70-A4B7-F1A7EF17BC36}"/>
              </a:ext>
            </a:extLst>
          </p:cNvPr>
          <p:cNvSpPr txBox="1">
            <a:spLocks/>
          </p:cNvSpPr>
          <p:nvPr/>
        </p:nvSpPr>
        <p:spPr>
          <a:xfrm>
            <a:off x="648070" y="-119635"/>
            <a:ext cx="10270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0" i="0" u="sng" dirty="0"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Choix du modèle</a:t>
            </a:r>
            <a:endParaRPr lang="fr-FR" sz="3600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C409630-54C4-447B-9324-417279456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9859"/>
            <a:ext cx="11693763" cy="6115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ð"/>
            </a:pPr>
            <a:r>
              <a:rPr lang="fr-FR" sz="1800" b="1" dirty="0">
                <a:latin typeface="Montserrat" panose="00000500000000000000" pitchFamily="2" charset="0"/>
              </a:rPr>
              <a:t>Entrainement de plusieurs modèles avec leurs hyperparamètres définis par défaut.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22A83A0-6286-4792-B9F6-2F4FD7F27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814" y="1876886"/>
            <a:ext cx="7113186" cy="452380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A4761C6-2733-4822-A22F-80C05AFE2A27}"/>
              </a:ext>
            </a:extLst>
          </p:cNvPr>
          <p:cNvSpPr txBox="1"/>
          <p:nvPr/>
        </p:nvSpPr>
        <p:spPr>
          <a:xfrm>
            <a:off x="111" y="2202806"/>
            <a:ext cx="5238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ð"/>
            </a:pPr>
            <a:r>
              <a:rPr lang="fr-FR" b="1" dirty="0">
                <a:latin typeface="Montserrat" panose="00000500000000000000" pitchFamily="2" charset="0"/>
                <a:sym typeface="Wingdings" panose="05000000000000000000" pitchFamily="2" charset="2"/>
              </a:rPr>
              <a:t>Évaluation</a:t>
            </a:r>
            <a:r>
              <a:rPr lang="fr-FR" sz="1800" b="1" dirty="0">
                <a:latin typeface="Montserrat" panose="00000500000000000000" pitchFamily="2" charset="0"/>
                <a:sym typeface="Wingdings" panose="05000000000000000000" pitchFamily="2" charset="2"/>
              </a:rPr>
              <a:t> des métriques ROC_AUC et </a:t>
            </a:r>
            <a:r>
              <a:rPr lang="fr-FR" sz="1800" b="1" dirty="0" err="1">
                <a:latin typeface="Montserrat" panose="00000500000000000000" pitchFamily="2" charset="0"/>
                <a:sym typeface="Wingdings" panose="05000000000000000000" pitchFamily="2" charset="2"/>
              </a:rPr>
              <a:t>F_beta</a:t>
            </a:r>
            <a:r>
              <a:rPr lang="fr-FR" sz="1800" b="1" dirty="0">
                <a:latin typeface="Montserrat" panose="00000500000000000000" pitchFamily="2" charset="0"/>
                <a:sym typeface="Wingdings" panose="05000000000000000000" pitchFamily="2" charset="2"/>
              </a:rPr>
              <a:t> score via une validation croisée</a:t>
            </a:r>
          </a:p>
          <a:p>
            <a:pPr marL="285750" indent="-285750">
              <a:buFont typeface="Wingdings" panose="05000000000000000000" pitchFamily="2" charset="2"/>
              <a:buChar char="ð"/>
            </a:pPr>
            <a:endParaRPr lang="fr-FR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ð"/>
            </a:pPr>
            <a:endParaRPr lang="fr-FR" sz="1800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ð"/>
            </a:pPr>
            <a:r>
              <a:rPr lang="fr-FR" b="1" dirty="0">
                <a:latin typeface="Montserrat" panose="00000500000000000000" pitchFamily="2" charset="0"/>
                <a:sym typeface="Wingdings" panose="05000000000000000000" pitchFamily="2" charset="2"/>
              </a:rPr>
              <a:t>Optimisation des hyperparamètres du meilleur modèle via une validation croisée.</a:t>
            </a:r>
          </a:p>
          <a:p>
            <a:pPr marL="285750" indent="-285750">
              <a:buFont typeface="Wingdings" panose="05000000000000000000" pitchFamily="2" charset="2"/>
              <a:buChar char="ð"/>
            </a:pPr>
            <a:endParaRPr lang="fr-FR" sz="1800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ð"/>
            </a:pPr>
            <a:endParaRPr lang="fr-FR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ð"/>
            </a:pPr>
            <a:r>
              <a:rPr lang="fr-FR" sz="1800" b="1" dirty="0">
                <a:latin typeface="Montserrat" panose="00000500000000000000" pitchFamily="2" charset="0"/>
                <a:sym typeface="Wingdings" panose="05000000000000000000" pitchFamily="2" charset="2"/>
              </a:rPr>
              <a:t>Évaluation du modèle avec les meilleurs hyperparamètres.</a:t>
            </a:r>
          </a:p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2F34D-5F37-4143-9CCD-457CB063DAD1}"/>
              </a:ext>
            </a:extLst>
          </p:cNvPr>
          <p:cNvSpPr/>
          <p:nvPr/>
        </p:nvSpPr>
        <p:spPr>
          <a:xfrm>
            <a:off x="5078813" y="1876886"/>
            <a:ext cx="1775401" cy="44379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58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BC39407-D0D5-4C70-A4B7-F1A7EF17BC36}"/>
              </a:ext>
            </a:extLst>
          </p:cNvPr>
          <p:cNvSpPr txBox="1">
            <a:spLocks/>
          </p:cNvSpPr>
          <p:nvPr/>
        </p:nvSpPr>
        <p:spPr>
          <a:xfrm>
            <a:off x="648070" y="-119635"/>
            <a:ext cx="10270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0" i="0" u="sng" dirty="0"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Traitement du déséquilibre des classes</a:t>
            </a:r>
            <a:endParaRPr lang="fr-FR" sz="3600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C409630-54C4-447B-9324-417279456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9859"/>
            <a:ext cx="11693763" cy="6115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ð"/>
            </a:pPr>
            <a:r>
              <a:rPr lang="fr-FR" sz="1800" b="1" dirty="0">
                <a:latin typeface="Montserrat" panose="00000500000000000000" pitchFamily="2" charset="0"/>
              </a:rPr>
              <a:t>Entrainement du modèle retenu (</a:t>
            </a:r>
            <a:r>
              <a:rPr lang="fr-FR" sz="1800" b="1" dirty="0" err="1">
                <a:latin typeface="Montserrat" panose="00000500000000000000" pitchFamily="2" charset="0"/>
              </a:rPr>
              <a:t>LGBMClassifier</a:t>
            </a:r>
            <a:r>
              <a:rPr lang="fr-FR" sz="1800" b="1" dirty="0">
                <a:latin typeface="Montserrat" panose="00000500000000000000" pitchFamily="2" charset="0"/>
              </a:rPr>
              <a:t>) avec application de plusieurs méthodes de traitement.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A4761C6-2733-4822-A22F-80C05AFE2A27}"/>
              </a:ext>
            </a:extLst>
          </p:cNvPr>
          <p:cNvSpPr txBox="1"/>
          <p:nvPr/>
        </p:nvSpPr>
        <p:spPr>
          <a:xfrm>
            <a:off x="111" y="3041301"/>
            <a:ext cx="4297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ð"/>
            </a:pPr>
            <a:r>
              <a:rPr lang="fr-FR" b="1" dirty="0">
                <a:latin typeface="Montserrat" panose="00000500000000000000" pitchFamily="2" charset="0"/>
                <a:sym typeface="Wingdings" panose="05000000000000000000" pitchFamily="2" charset="2"/>
              </a:rPr>
              <a:t>Évaluation</a:t>
            </a:r>
            <a:r>
              <a:rPr lang="fr-FR" sz="1800" b="1" dirty="0">
                <a:latin typeface="Montserrat" panose="00000500000000000000" pitchFamily="2" charset="0"/>
                <a:sym typeface="Wingdings" panose="05000000000000000000" pitchFamily="2" charset="2"/>
              </a:rPr>
              <a:t> des métriques ROC_AUC et </a:t>
            </a:r>
            <a:r>
              <a:rPr lang="fr-FR" sz="1800" b="1" dirty="0" err="1">
                <a:latin typeface="Montserrat" panose="00000500000000000000" pitchFamily="2" charset="0"/>
                <a:sym typeface="Wingdings" panose="05000000000000000000" pitchFamily="2" charset="2"/>
              </a:rPr>
              <a:t>F_beta</a:t>
            </a:r>
            <a:r>
              <a:rPr lang="fr-FR" sz="1800" b="1" dirty="0">
                <a:latin typeface="Montserrat" panose="00000500000000000000" pitchFamily="2" charset="0"/>
                <a:sym typeface="Wingdings" panose="05000000000000000000" pitchFamily="2" charset="2"/>
              </a:rPr>
              <a:t> score via une validation croisée</a:t>
            </a:r>
          </a:p>
          <a:p>
            <a:pPr marL="285750" indent="-285750">
              <a:buFont typeface="Wingdings" panose="05000000000000000000" pitchFamily="2" charset="2"/>
              <a:buChar char="ð"/>
            </a:pPr>
            <a:endParaRPr lang="fr-FR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ð"/>
            </a:pPr>
            <a:r>
              <a:rPr lang="fr-FR" sz="1800" b="1" dirty="0">
                <a:latin typeface="Montserrat" panose="00000500000000000000" pitchFamily="2" charset="0"/>
                <a:sym typeface="Wingdings" panose="05000000000000000000" pitchFamily="2" charset="2"/>
              </a:rPr>
              <a:t>Évaluation des métriques du modèle avec la méthode retenue</a:t>
            </a:r>
          </a:p>
          <a:p>
            <a:pPr marL="285750" indent="-285750">
              <a:buFont typeface="Wingdings" panose="05000000000000000000" pitchFamily="2" charset="2"/>
              <a:buChar char="ð"/>
            </a:pPr>
            <a:endParaRPr lang="fr-FR" sz="1800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ð"/>
            </a:pPr>
            <a:endParaRPr lang="fr-FR" b="1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1EB1D56-87C4-4CEE-BCCE-391C04FF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92" y="1906844"/>
            <a:ext cx="7894197" cy="423802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4AB180-21F1-4097-98D5-3FBA00493C2D}"/>
              </a:ext>
            </a:extLst>
          </p:cNvPr>
          <p:cNvSpPr/>
          <p:nvPr/>
        </p:nvSpPr>
        <p:spPr>
          <a:xfrm>
            <a:off x="4320599" y="1806874"/>
            <a:ext cx="2423101" cy="44379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1948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3877</TotalTime>
  <Words>464</Words>
  <Application>Microsoft Office PowerPoint</Application>
  <PresentationFormat>Grand écran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Helvetica Neue</vt:lpstr>
      <vt:lpstr>Montserrat</vt:lpstr>
      <vt:lpstr>Wingdings</vt:lpstr>
      <vt:lpstr>Thème Office</vt:lpstr>
      <vt:lpstr>Projet « Implémenter un modèle de scoring» 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 Beige</dc:creator>
  <cp:lastModifiedBy>Seb Beige</cp:lastModifiedBy>
  <cp:revision>270</cp:revision>
  <dcterms:created xsi:type="dcterms:W3CDTF">2021-07-02T11:52:21Z</dcterms:created>
  <dcterms:modified xsi:type="dcterms:W3CDTF">2022-01-27T10:15:10Z</dcterms:modified>
</cp:coreProperties>
</file>