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9" r:id="rId3"/>
    <p:sldId id="286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5" r:id="rId18"/>
    <p:sldId id="269" r:id="rId19"/>
    <p:sldId id="270" r:id="rId20"/>
    <p:sldId id="271" r:id="rId21"/>
    <p:sldId id="272" r:id="rId22"/>
    <p:sldId id="276" r:id="rId23"/>
    <p:sldId id="273" r:id="rId24"/>
    <p:sldId id="274" r:id="rId25"/>
    <p:sldId id="277" r:id="rId26"/>
    <p:sldId id="278" r:id="rId27"/>
    <p:sldId id="279" r:id="rId28"/>
    <p:sldId id="281" r:id="rId29"/>
    <p:sldId id="282" r:id="rId30"/>
    <p:sldId id="283" r:id="rId31"/>
    <p:sldId id="285" r:id="rId32"/>
    <p:sldId id="284" r:id="rId33"/>
    <p:sldId id="288" r:id="rId34"/>
    <p:sldId id="292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686204-AA46-415E-A3C8-B2F674D5913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6C1C50-A2BF-4A1C-A0F1-C851F46DE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latin typeface="Algerian" pitchFamily="82" charset="0"/>
              </a:rPr>
              <a:t>CREDIT EDA CASE STUDY</a:t>
            </a:r>
            <a:endParaRPr lang="en-US" sz="8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 SALONI GUPTA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YASH CHAUHAN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OCCUPATION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count of laborers is really high than any other occupation.</a:t>
            </a:r>
          </a:p>
          <a:p>
            <a:r>
              <a:rPr lang="en-US" dirty="0" smtClean="0"/>
              <a:t>Sales staff , core staff , managers, drivers are also applying for loans in high number.</a:t>
            </a:r>
          </a:p>
          <a:p>
            <a:r>
              <a:rPr lang="en-US" dirty="0" smtClean="0"/>
              <a:t>Least count of loans were applied  by IT staff , HR staff ,Reality agent ,  Secretaries and Waller/ bamen staff.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 bwMode="auto">
          <a:xfrm>
            <a:off x="4645025" y="1872443"/>
            <a:ext cx="4041775" cy="308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More loans were approved .</a:t>
            </a:r>
          </a:p>
          <a:p>
            <a:r>
              <a:rPr lang="en-US" dirty="0" smtClean="0"/>
              <a:t>The loans which are canceled and refused is very less.</a:t>
            </a:r>
          </a:p>
          <a:p>
            <a:r>
              <a:rPr lang="en-US" dirty="0" smtClean="0"/>
              <a:t>Unused offer is considerably less.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28800"/>
            <a:ext cx="42672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OWNS A HOUSE OR NOT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People owning house have applied more than people who does not owns a house.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1" y="1828800"/>
            <a:ext cx="411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362200"/>
            <a:ext cx="6629400" cy="213360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 Black" pitchFamily="34" charset="0"/>
              </a:rPr>
              <a:t> BIVARIATE </a:t>
            </a:r>
            <a:r>
              <a:rPr lang="en-US" sz="5400" dirty="0" smtClean="0">
                <a:latin typeface="Arial Black" pitchFamily="34" charset="0"/>
              </a:rPr>
              <a:t/>
            </a:r>
            <a:br>
              <a:rPr lang="en-US" sz="54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ANALYSIS</a:t>
            </a:r>
            <a:endParaRPr lang="en-US" sz="5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EDUCATION V/S TOTAL INCOME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people are academic degree are earning more than any education level .</a:t>
            </a:r>
          </a:p>
          <a:p>
            <a:r>
              <a:rPr lang="en-US" dirty="0" smtClean="0"/>
              <a:t>The earning of People having low secondary qualification is really low.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1" y="1905000"/>
            <a:ext cx="426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Managers have the highest salaries followed by IT staff and Realty agents.</a:t>
            </a:r>
          </a:p>
          <a:p>
            <a:r>
              <a:rPr lang="en-US" dirty="0" smtClean="0"/>
              <a:t>Low- skill laborers and cleaning are most under paid occupation.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2651132"/>
            <a:ext cx="4038600" cy="218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OCCUPATION V/S TOTAL INCOME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Married people have requested high amount of credit followed by separated people.</a:t>
            </a:r>
          </a:p>
          <a:p>
            <a:r>
              <a:rPr lang="en-US" dirty="0" smtClean="0"/>
              <a:t>Single people and widows have requested almost equal amount of credit.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76400"/>
            <a:ext cx="41910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FAMILY STATUS V/S AMOUNT CREDIT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600200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TARGET CATEGORY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V/S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DIMENSIONS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There are more outliers in safe category than default category.</a:t>
            </a:r>
          </a:p>
          <a:p>
            <a:r>
              <a:rPr lang="en-US" dirty="0" smtClean="0"/>
              <a:t>The median values of amount credit in both the category is almost same.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00200"/>
            <a:ext cx="419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AMOUNT CREDIT V/S </a:t>
            </a:r>
            <a:br>
              <a:rPr lang="en-US" dirty="0" smtClean="0"/>
            </a:br>
            <a:r>
              <a:rPr lang="en-US" dirty="0" smtClean="0"/>
              <a:t>TARGET CATEGORY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The median value of the people who are marked safe is high than the people who are marked as defaulters.</a:t>
            </a:r>
          </a:p>
          <a:p>
            <a:r>
              <a:rPr lang="en-US" dirty="0" smtClean="0"/>
              <a:t>There are no such outliers.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2393632"/>
            <a:ext cx="4038600" cy="2700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SOURCE AVERAGE V/S</a:t>
            </a:r>
            <a:br>
              <a:rPr lang="en-US" dirty="0" smtClean="0"/>
            </a:br>
            <a:r>
              <a:rPr lang="en-US" dirty="0" smtClean="0"/>
              <a:t>TARGET CATEGORY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risk analysis will help the company to make the decision for loan approval based on profile of applicant 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use EDA to understand how consumer attributes and loan attributes influence the tendency of default.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Both the graphs are almost same .</a:t>
            </a:r>
          </a:p>
          <a:p>
            <a:r>
              <a:rPr lang="en-US" dirty="0" smtClean="0"/>
              <a:t>The outliers lie in the range 320000  -500000 (appx) for both categories.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76400"/>
            <a:ext cx="411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INCOME V/S</a:t>
            </a:r>
            <a:br>
              <a:rPr lang="en-US" dirty="0" smtClean="0"/>
            </a:br>
            <a:r>
              <a:rPr lang="en-US" dirty="0" smtClean="0"/>
              <a:t> TARGET CATEGORY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retired / old people  are marked safe that is they have made their loan installments on time.</a:t>
            </a:r>
          </a:p>
          <a:p>
            <a:r>
              <a:rPr lang="en-US" dirty="0" smtClean="0"/>
              <a:t>The  people having age less than 30 are marked closed to defaulters that is they were unable to pay loan installments on time. 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00200"/>
            <a:ext cx="419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CATEGORY V/S</a:t>
            </a:r>
            <a:br>
              <a:rPr lang="en-US" dirty="0" smtClean="0"/>
            </a:br>
            <a:r>
              <a:rPr lang="en-US" dirty="0" smtClean="0"/>
              <a:t>AGE GROUP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people with lower secondary qualifications are marked as defaulters , they were unable to pay the loan installments.</a:t>
            </a:r>
          </a:p>
          <a:p>
            <a:r>
              <a:rPr lang="en-US" dirty="0" smtClean="0"/>
              <a:t>The people with academic degree are able to make their loan installments on time.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1945679"/>
            <a:ext cx="4038600" cy="359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V/S EDUCATION TYPE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people having 11-13 family members are not able to pay loan installments on time an hence marked as defaulters.</a:t>
            </a:r>
          </a:p>
          <a:p>
            <a:r>
              <a:rPr lang="en-US" dirty="0" smtClean="0"/>
              <a:t>The people having 1-7 family members are most likely to pay their installments on time.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76400"/>
            <a:ext cx="41148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CATEGORY V/S</a:t>
            </a:r>
            <a:br>
              <a:rPr lang="en-US" dirty="0" smtClean="0"/>
            </a:br>
            <a:r>
              <a:rPr lang="en-US" dirty="0" smtClean="0"/>
              <a:t> COUNT OF FAMILY MEMBERS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low-skill laborers were not able to make loan installments and hence marked as defaulters.</a:t>
            </a:r>
          </a:p>
          <a:p>
            <a:r>
              <a:rPr lang="en-US" dirty="0" smtClean="0"/>
              <a:t>Accountants are likely to make their payments on time.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2099206"/>
            <a:ext cx="4038600" cy="328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CATEGORY V/S</a:t>
            </a:r>
            <a:br>
              <a:rPr lang="en-US" dirty="0" smtClean="0"/>
            </a:br>
            <a:r>
              <a:rPr lang="en-US" dirty="0" smtClean="0"/>
              <a:t>OCCUPATION TYPE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candidates whose loan is approved are more to pay loan installments on time.</a:t>
            </a:r>
          </a:p>
          <a:p>
            <a:r>
              <a:rPr lang="en-US" dirty="0" smtClean="0"/>
              <a:t>The people were refused for loan approval as they will default more. 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76400"/>
            <a:ext cx="41910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CATEGORY V/S </a:t>
            </a:r>
            <a:br>
              <a:rPr lang="en-US" dirty="0" smtClean="0"/>
            </a:br>
            <a:r>
              <a:rPr lang="en-US" dirty="0" smtClean="0"/>
              <a:t>CONTRACT STATUS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major reason for rejection is SCOFR and system.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2259339"/>
            <a:ext cx="4038600" cy="296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CATEGORY V/S </a:t>
            </a:r>
            <a:br>
              <a:rPr lang="en-US" dirty="0" smtClean="0"/>
            </a:br>
            <a:r>
              <a:rPr lang="en-US" dirty="0" smtClean="0"/>
              <a:t>REASONS FOR REJECTION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600200"/>
            <a:ext cx="8229600" cy="2514600"/>
          </a:xfrm>
        </p:spPr>
        <p:txBody>
          <a:bodyPr>
            <a:noAutofit/>
          </a:bodyPr>
          <a:lstStyle/>
          <a:p>
            <a:r>
              <a:rPr lang="en-US" sz="8000" dirty="0" smtClean="0"/>
              <a:t>MULTIVARIATE ANALYSIS</a:t>
            </a:r>
            <a:endParaRPr lang="en-US" sz="8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038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single / separated with lower secondary education tends to default more.</a:t>
            </a:r>
          </a:p>
          <a:p>
            <a:r>
              <a:rPr lang="en-US" dirty="0" smtClean="0"/>
              <a:t>The people having academic degree and who are single or widow are the safest group to provide loan .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1716774"/>
            <a:ext cx="4038600" cy="405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EDUCATION TYPE V/S</a:t>
            </a:r>
            <a:br>
              <a:rPr lang="en-US" dirty="0" smtClean="0"/>
            </a:br>
            <a:r>
              <a:rPr lang="en-US" dirty="0" smtClean="0"/>
              <a:t>FAMILY STATUS V/S </a:t>
            </a:r>
            <a:br>
              <a:rPr lang="en-US" dirty="0" smtClean="0"/>
            </a:br>
            <a:r>
              <a:rPr lang="en-US" dirty="0" smtClean="0"/>
              <a:t>TARGET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0574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widow working in HR staff and single people who are low skill laborers tend to default more.</a:t>
            </a:r>
          </a:p>
          <a:p>
            <a:r>
              <a:rPr lang="en-US" dirty="0" smtClean="0"/>
              <a:t>The widow and separated from IT staff , widow from realty agents and secretaries who are separated are safe to provide loan approvals. 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48200" y="2149214"/>
            <a:ext cx="4038600" cy="318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FAMILY STATUS V/S</a:t>
            </a:r>
            <a:br>
              <a:rPr lang="en-US" dirty="0" smtClean="0"/>
            </a:br>
            <a:r>
              <a:rPr lang="en-US" dirty="0" smtClean="0"/>
              <a:t> OCCUPATION TYPE V/S</a:t>
            </a:r>
            <a:br>
              <a:rPr lang="en-US" dirty="0" smtClean="0"/>
            </a:br>
            <a:r>
              <a:rPr lang="en-US" dirty="0" smtClean="0"/>
              <a:t>TARGET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</a:p>
          <a:p>
            <a:r>
              <a:rPr lang="en-US" dirty="0" smtClean="0"/>
              <a:t>Univariate analysis.</a:t>
            </a:r>
          </a:p>
          <a:p>
            <a:r>
              <a:rPr lang="en-US" dirty="0" smtClean="0"/>
              <a:t>Bivariate Analysis.</a:t>
            </a:r>
          </a:p>
          <a:p>
            <a:r>
              <a:rPr lang="en-US" dirty="0" smtClean="0"/>
              <a:t>Correlation matrix (Analysis).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people having incomplete higher education who are low skill laborers and realty agents tend to default more.</a:t>
            </a:r>
          </a:p>
          <a:p>
            <a:r>
              <a:rPr lang="en-US" dirty="0" smtClean="0"/>
              <a:t>People having academic degree with any occupation are safest to give loans.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981200"/>
            <a:ext cx="426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OCCUPATION TYPE V/S</a:t>
            </a:r>
            <a:br>
              <a:rPr lang="en-US" dirty="0" smtClean="0"/>
            </a:br>
            <a:r>
              <a:rPr lang="en-US" dirty="0" smtClean="0"/>
              <a:t>EDUCATION TYPE V/S</a:t>
            </a:r>
            <a:br>
              <a:rPr lang="en-US" dirty="0" smtClean="0"/>
            </a:br>
            <a:r>
              <a:rPr lang="en-US" dirty="0" smtClean="0"/>
              <a:t>TARGET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371600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CORRELATION BETWEEN TARGET AND OTHER IMPORTANT NUMERIC VARIABLES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There is a high correlation between good price and amount credit in both previous and current application.</a:t>
            </a:r>
          </a:p>
          <a:p>
            <a:r>
              <a:rPr lang="en-US" dirty="0" smtClean="0"/>
              <a:t>There is high correlation between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143000"/>
            <a:ext cx="4724400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categories which seems to be defaulters are as follows:-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Students/People less than age of 30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Low skill laborers who are widowed and single.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people with incomplete higher education.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People having more than 10 family members.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widow working in HR </a:t>
            </a:r>
            <a:r>
              <a:rPr lang="en-US" dirty="0" smtClean="0"/>
              <a:t>staff.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safest categories to which bank can provide loan are :-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Females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People having academic degree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Old age people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Accountants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Educated Realty agents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staff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Married people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057400"/>
            <a:ext cx="5257800" cy="3048000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lgerian" pitchFamily="82" charset="0"/>
              </a:rPr>
              <a:t>THANK  YOU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2800" y="2057400"/>
            <a:ext cx="5562600" cy="1676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UNIVARIATE </a:t>
            </a:r>
            <a:br>
              <a:rPr lang="en-US" sz="6000" dirty="0" smtClean="0"/>
            </a:br>
            <a:r>
              <a:rPr lang="en-US" sz="6000" dirty="0" smtClean="0"/>
              <a:t>ANALYSIS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Target variable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percentage of people who were able to pay the loan installments is higher than the defaulters.</a:t>
            </a:r>
          </a:p>
          <a:p>
            <a:r>
              <a:rPr lang="en-US" dirty="0"/>
              <a:t>92% of people are marked safe , this means 92% of people were able to pay the loan installments on time.</a:t>
            </a:r>
          </a:p>
          <a:p>
            <a:r>
              <a:rPr lang="en-US" dirty="0"/>
              <a:t>There were only 8% people who </a:t>
            </a:r>
            <a:r>
              <a:rPr lang="en-US" dirty="0" smtClean="0"/>
              <a:t>were </a:t>
            </a:r>
            <a:r>
              <a:rPr lang="en-US" dirty="0"/>
              <a:t>not able to pay the installments on time.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 bwMode="auto">
          <a:xfrm>
            <a:off x="4713015" y="2362200"/>
            <a:ext cx="3905795" cy="311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EDUCATION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people who have secondary/secondary special have applied for more loans  followed by people who have higher education.</a:t>
            </a:r>
          </a:p>
          <a:p>
            <a:r>
              <a:rPr lang="en-US" dirty="0" smtClean="0"/>
              <a:t>The least loans were applied by people who have Academic degree.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00599" y="2057400"/>
            <a:ext cx="3886201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AGE GROUP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57200" y="1752600"/>
            <a:ext cx="4040188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Mostly people with age group 30-40 have applied for loans.</a:t>
            </a:r>
          </a:p>
          <a:p>
            <a:r>
              <a:rPr lang="en-US" dirty="0" smtClean="0"/>
              <a:t>Very less amount of loans were applied by retired people , that is, 60+ aged people.</a:t>
            </a:r>
          </a:p>
          <a:p>
            <a:r>
              <a:rPr lang="en-US" dirty="0" smtClean="0"/>
              <a:t>People at young age , that is, having age less than 30 are also applying less loans.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1" y="1676400"/>
            <a:ext cx="472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Married people are applying for more loans followed by single people.</a:t>
            </a:r>
          </a:p>
          <a:p>
            <a:r>
              <a:rPr lang="en-US" dirty="0" smtClean="0"/>
              <a:t>The count of widows and separated is very less.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5801" y="1752600"/>
            <a:ext cx="4191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GENDER 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The count of female is considerably higher than the count of males.</a:t>
            </a:r>
          </a:p>
          <a:p>
            <a:r>
              <a:rPr lang="en-US" dirty="0" smtClean="0"/>
              <a:t>More females are applying for loans than male.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5025" y="2133600"/>
            <a:ext cx="4041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413</TotalTime>
  <Words>962</Words>
  <Application>Microsoft Office PowerPoint</Application>
  <PresentationFormat>On-screen Show (4:3)</PresentationFormat>
  <Paragraphs>109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CREDIT EDA CASE STUDY</vt:lpstr>
      <vt:lpstr>PURPOSE</vt:lpstr>
      <vt:lpstr>Steps</vt:lpstr>
      <vt:lpstr>UNIVARIATE  ANALYSIS</vt:lpstr>
      <vt:lpstr>Analyzing Target variable</vt:lpstr>
      <vt:lpstr>EDUCATION TYPE</vt:lpstr>
      <vt:lpstr>ANALYZING AGE GROUP</vt:lpstr>
      <vt:lpstr>FAMILY STATUS</vt:lpstr>
      <vt:lpstr>ANALYZING GENDER VARIABLE</vt:lpstr>
      <vt:lpstr>OCCUPATION TYPE</vt:lpstr>
      <vt:lpstr>CONTRACT STATUS</vt:lpstr>
      <vt:lpstr>OWNS A HOUSE OR NOT</vt:lpstr>
      <vt:lpstr> BIVARIATE  ANALYSIS</vt:lpstr>
      <vt:lpstr>EDUCATION V/S TOTAL INCOME</vt:lpstr>
      <vt:lpstr>OCCUPATION V/S TOTAL INCOME</vt:lpstr>
      <vt:lpstr>FAMILY STATUS V/S AMOUNT CREDIT</vt:lpstr>
      <vt:lpstr>TARGET CATEGORY  V/S  OTHER DIMENSIONS</vt:lpstr>
      <vt:lpstr>AMOUNT CREDIT V/S  TARGET CATEGORY</vt:lpstr>
      <vt:lpstr>EXTERNAL SOURCE AVERAGE V/S TARGET CATEGORY</vt:lpstr>
      <vt:lpstr>TOTAL INCOME V/S  TARGET CATEGORY</vt:lpstr>
      <vt:lpstr>TARGET CATEGORY V/S AGE GROUP</vt:lpstr>
      <vt:lpstr>TARGET V/S EDUCATION TYPE</vt:lpstr>
      <vt:lpstr>TARGET CATEGORY V/S  COUNT OF FAMILY MEMBERS</vt:lpstr>
      <vt:lpstr>TARGET CATEGORY V/S OCCUPATION TYPE</vt:lpstr>
      <vt:lpstr>TARGET CATEGORY V/S  CONTRACT STATUS</vt:lpstr>
      <vt:lpstr>TARGET CATEGORY V/S  REASONS FOR REJECTION</vt:lpstr>
      <vt:lpstr>MULTIVARIATE ANALYSIS</vt:lpstr>
      <vt:lpstr>EDUCATION TYPE V/S FAMILY STATUS V/S  TARGET</vt:lpstr>
      <vt:lpstr>FAMILY STATUS V/S  OCCUPATION TYPE V/S TARGET</vt:lpstr>
      <vt:lpstr>OCCUPATION TYPE V/S EDUCATION TYPE V/S TARGET</vt:lpstr>
      <vt:lpstr>CORRELATION BETWEEN TARGET AND OTHER IMPORTANT NUMERIC VARIABLES</vt:lpstr>
      <vt:lpstr>Slide 32</vt:lpstr>
      <vt:lpstr>CONCLUSION</vt:lpstr>
      <vt:lpstr>Slide 34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44</cp:revision>
  <dcterms:created xsi:type="dcterms:W3CDTF">2021-08-03T06:45:59Z</dcterms:created>
  <dcterms:modified xsi:type="dcterms:W3CDTF">2021-08-04T07:59:37Z</dcterms:modified>
</cp:coreProperties>
</file>