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313"/>
    <a:srgbClr val="F8B20C"/>
    <a:srgbClr val="3F8624"/>
    <a:srgbClr val="2828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E37D2-332F-AA4C-A06C-181608D0DA51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71C8C-51F6-3D45-B7F0-1341669C6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884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780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39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71C8C-51F6-3D45-B7F0-1341669C6EF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984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634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71C8C-51F6-3D45-B7F0-1341669C6EF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73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71C8C-51F6-3D45-B7F0-1341669C6EF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273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18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71C8C-51F6-3D45-B7F0-1341669C6EF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16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39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0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71C8C-51F6-3D45-B7F0-1341669C6EF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1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1C8C-51F6-3D45-B7F0-1341669C6EF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3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F71C8C-51F6-3D45-B7F0-1341669C6EFB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388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4B33-8F90-3847-BBC4-8B420DA4D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A6811-B0AF-B64E-98DD-A931B13F5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B30F4-0988-F641-9F4C-C60C6824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FFFE-067E-C442-976E-6CF679066F78}" type="datetime5">
              <a:rPr lang="en-US" smtClean="0"/>
              <a:t>18-Oct-22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98DB6-CAD0-B946-99A7-57443156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B6D04-EDD4-C34F-840F-7A7E9096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6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C4A7-CC2A-EF4F-B950-BA195DE7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AD85B-2818-3740-8EE7-1C6FD6D4E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7F3F5-F886-9749-9702-B382BBDB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D74E-750D-0548-801F-BAA1A0E34BB1}" type="datetime5">
              <a:rPr lang="en-US" smtClean="0"/>
              <a:t>18-Oct-22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D0596-2734-824F-B6B9-EB9E2260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8297B-77A7-E140-8CBD-26CB25DE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27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53EEA-223F-A543-873C-E7E911E99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0661D-C32E-5448-B56F-48736D225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0DDC9-7AF4-0F41-A0BE-325C66BD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4A94-E8C8-504D-9F5C-EFFCA15F1545}" type="datetime5">
              <a:rPr lang="en-US" smtClean="0"/>
              <a:t>18-Oct-22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21768-4E3D-2044-B3F1-00D90B86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8039-6DA0-E54A-81D0-AE449EBB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63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9758-9209-BF41-9BD2-6BE27655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C3DB-35E9-D841-9D20-92FA2FE4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CC6A-C251-1E43-A658-F2885596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A8B5-0408-6841-B383-C7908118C542}" type="datetime5">
              <a:rPr lang="en-US" smtClean="0"/>
              <a:t>18-Oct-22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ABC2-7FE6-7F40-B19B-FA7C7FE9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18A55-E9ED-DA42-82A6-ACF6C271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5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7E6F-4346-EB4A-872E-1405BE9D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C7E72-F34D-FA41-8029-2A69A7F1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8AA6-3844-8F4D-BD47-E83C74E6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CA81-2D75-4A4C-8CD8-2677BBD3587D}" type="datetime5">
              <a:rPr lang="en-US" smtClean="0"/>
              <a:t>18-Oct-22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4828-751F-7845-A49D-191813D8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CB56-BE00-484E-B460-A01A4D5A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13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D301-A419-7A44-A5D3-044F99D6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29C91-979E-6547-A41C-AAC950AD7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91486-6D41-D64C-8454-2AFEE4578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8432F-53F2-2B43-AF08-1C536B76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E9EDB-98BD-AD44-A95F-EFDD6DB1CAAC}" type="datetime5">
              <a:rPr lang="en-US" smtClean="0"/>
              <a:t>18-Oct-22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CDBF-CDF7-EC44-AB11-78A08876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27AA9-A4E0-3448-9229-C079931D2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8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EAC5-0D74-224F-88AA-CF581C7A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80A21-D2F7-5C46-A7CE-CE545D18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BC19D-EC27-5041-B356-607E39B25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C0C18-AA6A-8543-9554-0487D5BD8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49FCD-84A6-2948-BCBD-A484C467C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1D855-5E87-F842-A995-F11D94AE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2847-C2A7-1048-BB08-D941D20BAEAE}" type="datetime5">
              <a:rPr lang="en-US" smtClean="0"/>
              <a:t>18-Oct-22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2155A-FC3C-D743-B677-ABD37BAB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F5BB8-4C42-E840-AAB6-5D4B4545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9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2452-4359-DF46-A609-8BC59336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6DCAF-785B-C34C-88ED-7EC8BE7B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A28B-6CDC-A647-A028-C17E4EC32BCA}" type="datetime5">
              <a:rPr lang="en-US" smtClean="0"/>
              <a:t>18-Oct-22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17C3A-195D-3E4B-98E5-785818D6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D6446-D5FB-C74C-92E8-D56A2F95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53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DAD59-1F3E-9C43-BBC2-4618812A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9961-C93C-B941-84A8-3583855C192C}" type="datetime5">
              <a:rPr lang="en-US" smtClean="0"/>
              <a:t>18-Oct-22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44676-A255-5541-95C8-BD86432F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B1AAB-7C88-5042-9A66-F765D89D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6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7CCB-C794-2C42-A8CC-3D1A14E2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51C7A-D4E4-5A45-85F4-4976CCBB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2CFCE-E8A6-6E4D-9694-75B15E569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AF97D-3265-3849-8C67-84F557A9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9CB4-381D-3245-A262-78A71D348C1A}" type="datetime5">
              <a:rPr lang="en-US" smtClean="0"/>
              <a:t>18-Oct-22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47139-CD54-CF4F-836C-289B5411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C1D4A-2197-C643-9738-DA3CE335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64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27F1-ADE8-EE49-B533-F82546E7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224DD-051D-0D45-983A-77D4949A9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897C6-FB5B-3D4F-A408-A8CD5FA06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C706B-55FA-5247-BA64-0920E0AF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4D3E-8445-4348-9726-C6E86A78348E}" type="datetime5">
              <a:rPr lang="en-US" smtClean="0"/>
              <a:t>18-Oct-22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DD6AF-3154-194B-BEAF-4A1F56F7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2FDDE-CD39-6B45-8753-B259B854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54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75D00-D328-2648-8A1B-A55097F9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212C-136B-BA46-8F15-5971C847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05B44-CB13-D84C-A2D7-AD323FCB7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41583-1EEF-B34E-986E-97FC48BF33C2}" type="datetime5">
              <a:rPr lang="en-US" smtClean="0"/>
              <a:t>18-Oct-22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7FE9-C377-614C-9DB5-4C382369B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46FBB-478A-864C-8D2B-F5E0B89B6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775F4-2BA5-D146-AF73-70F41E77EC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55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B0CFA1FD-70A1-E245-8C81-A3DFC602CE50}"/>
              </a:ext>
            </a:extLst>
          </p:cNvPr>
          <p:cNvSpPr/>
          <p:nvPr/>
        </p:nvSpPr>
        <p:spPr>
          <a:xfrm>
            <a:off x="-647699" y="3176752"/>
            <a:ext cx="11694562" cy="504496"/>
          </a:xfrm>
          <a:prstGeom prst="parallelogram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pt-BR" sz="4000" b="1" dirty="0">
                <a:solidFill>
                  <a:srgbClr val="131313"/>
                </a:solidFill>
              </a:rPr>
              <a:t>Engenharia de Dados no Futebol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BCDF8-83F3-584A-96F4-FCAA23167E7A}"/>
              </a:ext>
            </a:extLst>
          </p:cNvPr>
          <p:cNvSpPr txBox="1"/>
          <p:nvPr/>
        </p:nvSpPr>
        <p:spPr>
          <a:xfrm>
            <a:off x="342900" y="3696324"/>
            <a:ext cx="1067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Big Data | Data Lake</a:t>
            </a:r>
          </a:p>
        </p:txBody>
      </p:sp>
      <p:pic>
        <p:nvPicPr>
          <p:cNvPr id="1028" name="Picture 4" descr="E se todas as equipes brasileiras fossem bicolores? - Futebol de Barzinho">
            <a:extLst>
              <a:ext uri="{FF2B5EF4-FFF2-40B4-BE49-F238E27FC236}">
                <a16:creationId xmlns:a16="http://schemas.microsoft.com/office/drawing/2014/main" id="{33C72510-1931-CC4B-9603-4BF2835C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50" b="94375" l="10000" r="90000">
                        <a14:foregroundMark x1="48875" y1="62125" x2="48875" y2="62125"/>
                        <a14:foregroundMark x1="59500" y1="62125" x2="59500" y2="62125"/>
                        <a14:foregroundMark x1="69875" y1="57500" x2="69875" y2="57500"/>
                        <a14:foregroundMark x1="48500" y1="44000" x2="48500" y2="44000"/>
                        <a14:foregroundMark x1="50250" y1="94375" x2="50250" y2="94375"/>
                        <a14:foregroundMark x1="38125" y1="55500" x2="38125" y2="55500"/>
                        <a14:foregroundMark x1="28125" y1="55125" x2="28125" y2="55125"/>
                        <a14:foregroundMark x1="49250" y1="12000" x2="49250" y2="12000"/>
                        <a14:foregroundMark x1="49250" y1="5250" x2="49250" y2="5250"/>
                        <a14:backgroundMark x1="44250" y1="51375" x2="44250" y2="51375"/>
                        <a14:backgroundMark x1="39125" y1="51375" x2="39125" y2="51375"/>
                        <a14:backgroundMark x1="30625" y1="44625" x2="30625" y2="44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862" y="2806624"/>
            <a:ext cx="1074366" cy="107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7">
            <a:extLst>
              <a:ext uri="{FF2B5EF4-FFF2-40B4-BE49-F238E27FC236}">
                <a16:creationId xmlns:a16="http://schemas.microsoft.com/office/drawing/2014/main" id="{95679B6F-7F0B-0C47-9F2B-68E89067C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352" y="6569212"/>
            <a:ext cx="910590" cy="235259"/>
          </a:xfrm>
          <a:noFill/>
        </p:spPr>
        <p:txBody>
          <a:bodyPr/>
          <a:lstStyle/>
          <a:p>
            <a:pPr algn="ctr"/>
            <a:fld id="{2D333191-9401-EF47-A459-8D5B0A8D5414}" type="datetime5">
              <a:rPr lang="en-US" sz="1000" smtClean="0">
                <a:solidFill>
                  <a:schemeClr val="bg1"/>
                </a:solidFill>
              </a:rPr>
              <a:pPr algn="ctr"/>
              <a:t>18-Oct-22</a:t>
            </a:fld>
            <a:endParaRPr lang="pt-BR" sz="1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DC1C4-C72A-AD43-97F0-761CBFE90F4D}"/>
              </a:ext>
            </a:extLst>
          </p:cNvPr>
          <p:cNvSpPr txBox="1"/>
          <p:nvPr/>
        </p:nvSpPr>
        <p:spPr>
          <a:xfrm>
            <a:off x="7162800" y="6569212"/>
            <a:ext cx="49868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</a:rPr>
              <a:t>C I G A   |   G A L O   A N A L Y T I C S</a:t>
            </a:r>
          </a:p>
        </p:txBody>
      </p:sp>
    </p:spTree>
    <p:extLst>
      <p:ext uri="{BB962C8B-B14F-4D97-AF65-F5344CB8AC3E}">
        <p14:creationId xmlns:p14="http://schemas.microsoft.com/office/powerpoint/2010/main" val="347486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F4248BB-A627-164E-A4F2-835C63C2626F}"/>
              </a:ext>
            </a:extLst>
          </p:cNvPr>
          <p:cNvGrpSpPr/>
          <p:nvPr/>
        </p:nvGrpSpPr>
        <p:grpSpPr>
          <a:xfrm>
            <a:off x="42351" y="6497904"/>
            <a:ext cx="12107297" cy="323520"/>
            <a:chOff x="84704" y="6534238"/>
            <a:chExt cx="12107297" cy="323520"/>
          </a:xfrm>
        </p:grpSpPr>
        <p:pic>
          <p:nvPicPr>
            <p:cNvPr id="18" name="Picture 4" descr="E se todas as equipes brasileiras fossem bicolores? - Futebol de Barzinho">
              <a:extLst>
                <a:ext uri="{FF2B5EF4-FFF2-40B4-BE49-F238E27FC236}">
                  <a16:creationId xmlns:a16="http://schemas.microsoft.com/office/drawing/2014/main" id="{520E458C-EA10-EA42-82EA-58173EAF2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50" b="94375" l="10000" r="90000">
                          <a14:foregroundMark x1="48875" y1="62125" x2="48875" y2="62125"/>
                          <a14:foregroundMark x1="59500" y1="62125" x2="59500" y2="62125"/>
                          <a14:foregroundMark x1="69875" y1="57500" x2="69875" y2="57500"/>
                          <a14:foregroundMark x1="48500" y1="44000" x2="48500" y2="44000"/>
                          <a14:foregroundMark x1="50250" y1="94375" x2="50250" y2="94375"/>
                          <a14:foregroundMark x1="38125" y1="55500" x2="38125" y2="55500"/>
                          <a14:foregroundMark x1="28125" y1="55125" x2="28125" y2="55125"/>
                          <a14:foregroundMark x1="49250" y1="12000" x2="49250" y2="12000"/>
                          <a14:foregroundMark x1="49250" y1="5250" x2="49250" y2="5250"/>
                          <a14:backgroundMark x1="44250" y1="51375" x2="44250" y2="51375"/>
                          <a14:backgroundMark x1="39125" y1="51375" x2="39125" y2="51375"/>
                          <a14:backgroundMark x1="30625" y1="44625" x2="30625" y2="4462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4" y="6534238"/>
              <a:ext cx="323520" cy="32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70162-DF94-9B45-BDB8-4A1D93DDDD1A}"/>
                </a:ext>
              </a:extLst>
            </p:cNvPr>
            <p:cNvSpPr txBox="1"/>
            <p:nvPr/>
          </p:nvSpPr>
          <p:spPr>
            <a:xfrm>
              <a:off x="346869" y="6605546"/>
              <a:ext cx="2743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31313"/>
                  </a:solidFill>
                </a:rPr>
                <a:t>C L U B E   A T L É T I C O   M I N E I R 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92CB-1896-F34E-92BE-293CE52347CD}"/>
                </a:ext>
              </a:extLst>
            </p:cNvPr>
            <p:cNvSpPr txBox="1"/>
            <p:nvPr/>
          </p:nvSpPr>
          <p:spPr>
            <a:xfrm>
              <a:off x="7205153" y="6605546"/>
              <a:ext cx="498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000" dirty="0">
                  <a:solidFill>
                    <a:srgbClr val="131313"/>
                  </a:solidFill>
                </a:rPr>
                <a:t>C I G A   |   G A L O   A N A L Y T I C 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D6A571-CD70-234F-87CC-E2A760DE7BF8}"/>
              </a:ext>
            </a:extLst>
          </p:cNvPr>
          <p:cNvSpPr txBox="1"/>
          <p:nvPr/>
        </p:nvSpPr>
        <p:spPr>
          <a:xfrm>
            <a:off x="84704" y="36576"/>
            <a:ext cx="12155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131313"/>
                </a:solidFill>
              </a:rPr>
              <a:t>Arquitetura do Data Lake</a:t>
            </a: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F217585-308F-3093-618E-7EFB818A5AF1}"/>
              </a:ext>
            </a:extLst>
          </p:cNvPr>
          <p:cNvSpPr/>
          <p:nvPr/>
        </p:nvSpPr>
        <p:spPr>
          <a:xfrm>
            <a:off x="1272980" y="1758242"/>
            <a:ext cx="1936376" cy="386378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32">
            <a:extLst>
              <a:ext uri="{FF2B5EF4-FFF2-40B4-BE49-F238E27FC236}">
                <a16:creationId xmlns:a16="http://schemas.microsoft.com/office/drawing/2014/main" id="{6F271FE3-1E45-F72C-1140-650E4E98638C}"/>
              </a:ext>
            </a:extLst>
          </p:cNvPr>
          <p:cNvSpPr txBox="1"/>
          <p:nvPr/>
        </p:nvSpPr>
        <p:spPr>
          <a:xfrm>
            <a:off x="1496955" y="1414811"/>
            <a:ext cx="148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31313"/>
                </a:solidFill>
              </a:rPr>
              <a:t>Fontes de Dados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90A8F98-B3A9-C0C3-BBA8-D5789B14F7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55" t="31255" r="8457" b="31925"/>
          <a:stretch/>
        </p:blipFill>
        <p:spPr>
          <a:xfrm>
            <a:off x="1390332" y="2934010"/>
            <a:ext cx="1702484" cy="40535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27E9247-6883-E75C-412F-1C8C85A7FC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9325" y="3603285"/>
            <a:ext cx="1197680" cy="772922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24F9342-77B8-3154-0687-5B77A4D43111}"/>
              </a:ext>
            </a:extLst>
          </p:cNvPr>
          <p:cNvSpPr/>
          <p:nvPr/>
        </p:nvSpPr>
        <p:spPr>
          <a:xfrm>
            <a:off x="3424509" y="1758243"/>
            <a:ext cx="7530354" cy="3863788"/>
          </a:xfrm>
          <a:prstGeom prst="roundRect">
            <a:avLst/>
          </a:prstGeom>
          <a:noFill/>
          <a:ln w="38100">
            <a:solidFill>
              <a:srgbClr val="13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887905A-44DC-A364-67B5-E3638E0F50F7}"/>
              </a:ext>
            </a:extLst>
          </p:cNvPr>
          <p:cNvSpPr/>
          <p:nvPr/>
        </p:nvSpPr>
        <p:spPr>
          <a:xfrm>
            <a:off x="3674773" y="2532264"/>
            <a:ext cx="1283332" cy="2853288"/>
          </a:xfrm>
          <a:prstGeom prst="roundRect">
            <a:avLst/>
          </a:prstGeom>
          <a:solidFill>
            <a:srgbClr val="3F8624"/>
          </a:solidFill>
          <a:ln w="38100">
            <a:solidFill>
              <a:srgbClr val="13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45960B21-465B-FC89-5E78-9566437E6B7E}"/>
              </a:ext>
            </a:extLst>
          </p:cNvPr>
          <p:cNvSpPr txBox="1"/>
          <p:nvPr/>
        </p:nvSpPr>
        <p:spPr>
          <a:xfrm>
            <a:off x="3866228" y="2529856"/>
            <a:ext cx="90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</a:rPr>
              <a:t>Raw</a:t>
            </a:r>
            <a:endParaRPr lang="pt-BR" sz="1050" dirty="0">
              <a:solidFill>
                <a:schemeClr val="bg1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7214345-0BD8-E048-94FF-289137162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3216" y="1903099"/>
            <a:ext cx="1016008" cy="481514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2B9D7C6-2E9C-057F-09AA-05E6402A47F1}"/>
              </a:ext>
            </a:extLst>
          </p:cNvPr>
          <p:cNvSpPr/>
          <p:nvPr/>
        </p:nvSpPr>
        <p:spPr>
          <a:xfrm>
            <a:off x="5099238" y="2532264"/>
            <a:ext cx="1283332" cy="2853288"/>
          </a:xfrm>
          <a:prstGeom prst="roundRect">
            <a:avLst/>
          </a:prstGeom>
          <a:solidFill>
            <a:srgbClr val="3F8624"/>
          </a:solidFill>
          <a:ln w="38100">
            <a:solidFill>
              <a:srgbClr val="13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A217F16C-B3EF-4746-1B33-6E248753A47B}"/>
              </a:ext>
            </a:extLst>
          </p:cNvPr>
          <p:cNvSpPr/>
          <p:nvPr/>
        </p:nvSpPr>
        <p:spPr>
          <a:xfrm>
            <a:off x="6523703" y="2532264"/>
            <a:ext cx="1283332" cy="2853288"/>
          </a:xfrm>
          <a:prstGeom prst="roundRect">
            <a:avLst/>
          </a:prstGeom>
          <a:solidFill>
            <a:srgbClr val="3F8624"/>
          </a:solidFill>
          <a:ln w="38100">
            <a:solidFill>
              <a:srgbClr val="13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E3203285-0C37-6CD6-7B76-DC3BE63FF02C}"/>
              </a:ext>
            </a:extLst>
          </p:cNvPr>
          <p:cNvSpPr/>
          <p:nvPr/>
        </p:nvSpPr>
        <p:spPr>
          <a:xfrm>
            <a:off x="7948168" y="2532264"/>
            <a:ext cx="1283332" cy="2853288"/>
          </a:xfrm>
          <a:prstGeom prst="roundRect">
            <a:avLst/>
          </a:prstGeom>
          <a:solidFill>
            <a:srgbClr val="3F8624"/>
          </a:solidFill>
          <a:ln w="38100">
            <a:solidFill>
              <a:srgbClr val="13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7126315B-3057-48EF-1E66-FC38F1245A75}"/>
              </a:ext>
            </a:extLst>
          </p:cNvPr>
          <p:cNvSpPr/>
          <p:nvPr/>
        </p:nvSpPr>
        <p:spPr>
          <a:xfrm>
            <a:off x="9374577" y="2532264"/>
            <a:ext cx="1283332" cy="2853288"/>
          </a:xfrm>
          <a:prstGeom prst="roundRect">
            <a:avLst/>
          </a:prstGeom>
          <a:solidFill>
            <a:srgbClr val="3F8624"/>
          </a:solidFill>
          <a:ln w="38100">
            <a:solidFill>
              <a:srgbClr val="13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32">
            <a:extLst>
              <a:ext uri="{FF2B5EF4-FFF2-40B4-BE49-F238E27FC236}">
                <a16:creationId xmlns:a16="http://schemas.microsoft.com/office/drawing/2014/main" id="{98ECD01C-16D7-7E7A-C364-94BAFC1BDA66}"/>
              </a:ext>
            </a:extLst>
          </p:cNvPr>
          <p:cNvSpPr txBox="1"/>
          <p:nvPr/>
        </p:nvSpPr>
        <p:spPr>
          <a:xfrm>
            <a:off x="3941474" y="1413198"/>
            <a:ext cx="1240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131313"/>
                </a:solidFill>
              </a:rPr>
              <a:t>Data Lake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2">
            <a:extLst>
              <a:ext uri="{FF2B5EF4-FFF2-40B4-BE49-F238E27FC236}">
                <a16:creationId xmlns:a16="http://schemas.microsoft.com/office/drawing/2014/main" id="{0D96235B-1930-F671-31A4-3D8A7E2F69DA}"/>
              </a:ext>
            </a:extLst>
          </p:cNvPr>
          <p:cNvSpPr txBox="1"/>
          <p:nvPr/>
        </p:nvSpPr>
        <p:spPr>
          <a:xfrm>
            <a:off x="5289406" y="2532264"/>
            <a:ext cx="90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</a:rPr>
              <a:t>Staged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57B837FD-A86C-BDC7-8BF9-AFF14AE9023B}"/>
              </a:ext>
            </a:extLst>
          </p:cNvPr>
          <p:cNvSpPr txBox="1"/>
          <p:nvPr/>
        </p:nvSpPr>
        <p:spPr>
          <a:xfrm>
            <a:off x="6713871" y="2529855"/>
            <a:ext cx="90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</a:rPr>
              <a:t>Curated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34" name="TextBox 32">
            <a:extLst>
              <a:ext uri="{FF2B5EF4-FFF2-40B4-BE49-F238E27FC236}">
                <a16:creationId xmlns:a16="http://schemas.microsoft.com/office/drawing/2014/main" id="{914F85F6-06E5-E132-91DF-9AD2F3686E7E}"/>
              </a:ext>
            </a:extLst>
          </p:cNvPr>
          <p:cNvSpPr txBox="1"/>
          <p:nvPr/>
        </p:nvSpPr>
        <p:spPr>
          <a:xfrm>
            <a:off x="8141532" y="2532264"/>
            <a:ext cx="90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</a:rPr>
              <a:t>Modeling</a:t>
            </a:r>
            <a:endParaRPr lang="pt-BR" sz="1050" dirty="0">
              <a:solidFill>
                <a:schemeClr val="bg1"/>
              </a:solidFill>
            </a:endParaRPr>
          </a:p>
        </p:txBody>
      </p:sp>
      <p:sp>
        <p:nvSpPr>
          <p:cNvPr id="35" name="TextBox 32">
            <a:extLst>
              <a:ext uri="{FF2B5EF4-FFF2-40B4-BE49-F238E27FC236}">
                <a16:creationId xmlns:a16="http://schemas.microsoft.com/office/drawing/2014/main" id="{A220F594-B8C1-ACEC-A085-98139719B27B}"/>
              </a:ext>
            </a:extLst>
          </p:cNvPr>
          <p:cNvSpPr txBox="1"/>
          <p:nvPr/>
        </p:nvSpPr>
        <p:spPr>
          <a:xfrm>
            <a:off x="9556007" y="2529854"/>
            <a:ext cx="902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chemeClr val="bg1"/>
                </a:solidFill>
              </a:rPr>
              <a:t>Analytics</a:t>
            </a:r>
            <a:endParaRPr lang="pt-BR" sz="1050" dirty="0">
              <a:solidFill>
                <a:schemeClr val="bg1"/>
              </a:solidFill>
            </a:endParaRP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5A036A2B-8B1D-6C6D-4F8F-6706B2CC85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1230" y="4134644"/>
            <a:ext cx="1070418" cy="1070418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300480B9-2754-C6C7-FE7D-4B67100B68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2704" y="4134644"/>
            <a:ext cx="1070418" cy="1070418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10FD88EE-2249-701D-1130-7DFBF39057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6555" y="4134644"/>
            <a:ext cx="1070418" cy="107041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8CA6FBF-A217-08CC-A2F6-56DC34EAB3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4625" y="4134644"/>
            <a:ext cx="1070418" cy="1070418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602C1E1C-51D6-7ABE-4720-61A7ED4A47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1034" y="4134644"/>
            <a:ext cx="1070418" cy="10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7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 se todas as equipes brasileiras fossem bicolores? - Futebol de Barzinho">
            <a:extLst>
              <a:ext uri="{FF2B5EF4-FFF2-40B4-BE49-F238E27FC236}">
                <a16:creationId xmlns:a16="http://schemas.microsoft.com/office/drawing/2014/main" id="{33C72510-1931-CC4B-9603-4BF2835C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50" b="94375" l="10000" r="90000">
                        <a14:foregroundMark x1="48875" y1="62125" x2="48875" y2="62125"/>
                        <a14:foregroundMark x1="59500" y1="62125" x2="59500" y2="62125"/>
                        <a14:foregroundMark x1="69875" y1="57500" x2="69875" y2="57500"/>
                        <a14:foregroundMark x1="48500" y1="44000" x2="48500" y2="44000"/>
                        <a14:foregroundMark x1="50250" y1="94375" x2="50250" y2="94375"/>
                        <a14:foregroundMark x1="38125" y1="55500" x2="38125" y2="55500"/>
                        <a14:foregroundMark x1="28125" y1="55125" x2="28125" y2="55125"/>
                        <a14:foregroundMark x1="49250" y1="12000" x2="49250" y2="12000"/>
                        <a14:foregroundMark x1="49250" y1="5250" x2="49250" y2="5250"/>
                        <a14:backgroundMark x1="44250" y1="51375" x2="44250" y2="51375"/>
                        <a14:backgroundMark x1="39125" y1="51375" x2="39125" y2="51375"/>
                        <a14:backgroundMark x1="30625" y1="44625" x2="30625" y2="44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084" y="206643"/>
            <a:ext cx="509832" cy="5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E1C1B-C2B6-4F4B-960E-BBD73F54B4AF}"/>
              </a:ext>
            </a:extLst>
          </p:cNvPr>
          <p:cNvSpPr txBox="1"/>
          <p:nvPr/>
        </p:nvSpPr>
        <p:spPr>
          <a:xfrm>
            <a:off x="18288" y="3044280"/>
            <a:ext cx="12155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Processamento de Dados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A819ED-89FA-9DB5-34FD-1AA71C378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41" y="5127810"/>
            <a:ext cx="1828139" cy="15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9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F4248BB-A627-164E-A4F2-835C63C2626F}"/>
              </a:ext>
            </a:extLst>
          </p:cNvPr>
          <p:cNvGrpSpPr/>
          <p:nvPr/>
        </p:nvGrpSpPr>
        <p:grpSpPr>
          <a:xfrm>
            <a:off x="42351" y="6497904"/>
            <a:ext cx="12107297" cy="323520"/>
            <a:chOff x="84704" y="6534238"/>
            <a:chExt cx="12107297" cy="323520"/>
          </a:xfrm>
        </p:grpSpPr>
        <p:pic>
          <p:nvPicPr>
            <p:cNvPr id="18" name="Picture 4" descr="E se todas as equipes brasileiras fossem bicolores? - Futebol de Barzinho">
              <a:extLst>
                <a:ext uri="{FF2B5EF4-FFF2-40B4-BE49-F238E27FC236}">
                  <a16:creationId xmlns:a16="http://schemas.microsoft.com/office/drawing/2014/main" id="{520E458C-EA10-EA42-82EA-58173EAF2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50" b="94375" l="10000" r="90000">
                          <a14:foregroundMark x1="48875" y1="62125" x2="48875" y2="62125"/>
                          <a14:foregroundMark x1="59500" y1="62125" x2="59500" y2="62125"/>
                          <a14:foregroundMark x1="69875" y1="57500" x2="69875" y2="57500"/>
                          <a14:foregroundMark x1="48500" y1="44000" x2="48500" y2="44000"/>
                          <a14:foregroundMark x1="50250" y1="94375" x2="50250" y2="94375"/>
                          <a14:foregroundMark x1="38125" y1="55500" x2="38125" y2="55500"/>
                          <a14:foregroundMark x1="28125" y1="55125" x2="28125" y2="55125"/>
                          <a14:foregroundMark x1="49250" y1="12000" x2="49250" y2="12000"/>
                          <a14:foregroundMark x1="49250" y1="5250" x2="49250" y2="5250"/>
                          <a14:backgroundMark x1="44250" y1="51375" x2="44250" y2="51375"/>
                          <a14:backgroundMark x1="39125" y1="51375" x2="39125" y2="51375"/>
                          <a14:backgroundMark x1="30625" y1="44625" x2="30625" y2="4462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4" y="6534238"/>
              <a:ext cx="323520" cy="32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70162-DF94-9B45-BDB8-4A1D93DDDD1A}"/>
                </a:ext>
              </a:extLst>
            </p:cNvPr>
            <p:cNvSpPr txBox="1"/>
            <p:nvPr/>
          </p:nvSpPr>
          <p:spPr>
            <a:xfrm>
              <a:off x="346869" y="6605546"/>
              <a:ext cx="2743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31313"/>
                  </a:solidFill>
                </a:rPr>
                <a:t>C L U B E   A T L É T I C O   M I N E I R 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92CB-1896-F34E-92BE-293CE52347CD}"/>
                </a:ext>
              </a:extLst>
            </p:cNvPr>
            <p:cNvSpPr txBox="1"/>
            <p:nvPr/>
          </p:nvSpPr>
          <p:spPr>
            <a:xfrm>
              <a:off x="7205153" y="6605546"/>
              <a:ext cx="498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000" dirty="0">
                  <a:solidFill>
                    <a:srgbClr val="131313"/>
                  </a:solidFill>
                </a:rPr>
                <a:t>C I G A   |   G A L O   A N A L Y T I C 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D6A571-CD70-234F-87CC-E2A760DE7BF8}"/>
              </a:ext>
            </a:extLst>
          </p:cNvPr>
          <p:cNvSpPr txBox="1"/>
          <p:nvPr/>
        </p:nvSpPr>
        <p:spPr>
          <a:xfrm>
            <a:off x="84704" y="-8248"/>
            <a:ext cx="12155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131313"/>
                </a:solidFill>
              </a:rPr>
              <a:t>Processamento de dados</a:t>
            </a: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90A8F98-B3A9-C0C3-BBA8-D5789B14F7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55" t="31255" r="8457" b="31925"/>
          <a:stretch/>
        </p:blipFill>
        <p:spPr>
          <a:xfrm>
            <a:off x="1366299" y="1354191"/>
            <a:ext cx="1702484" cy="405353"/>
          </a:xfrm>
          <a:prstGeom prst="rect">
            <a:avLst/>
          </a:prstGeom>
        </p:spPr>
      </p:pic>
      <p:sp>
        <p:nvSpPr>
          <p:cNvPr id="46" name="TextBox 32">
            <a:extLst>
              <a:ext uri="{FF2B5EF4-FFF2-40B4-BE49-F238E27FC236}">
                <a16:creationId xmlns:a16="http://schemas.microsoft.com/office/drawing/2014/main" id="{5E355971-39DA-CD74-EF0C-8B884D8F2016}"/>
              </a:ext>
            </a:extLst>
          </p:cNvPr>
          <p:cNvSpPr txBox="1"/>
          <p:nvPr/>
        </p:nvSpPr>
        <p:spPr>
          <a:xfrm>
            <a:off x="1245611" y="1084213"/>
            <a:ext cx="1936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rgbClr val="131313"/>
                </a:solidFill>
              </a:rPr>
              <a:t>Origem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0B7DA2D3-3840-61CB-606E-1EB7BC56EC12}"/>
              </a:ext>
            </a:extLst>
          </p:cNvPr>
          <p:cNvSpPr/>
          <p:nvPr/>
        </p:nvSpPr>
        <p:spPr>
          <a:xfrm>
            <a:off x="1106049" y="981407"/>
            <a:ext cx="2222984" cy="5286043"/>
          </a:xfrm>
          <a:prstGeom prst="roundRect">
            <a:avLst/>
          </a:prstGeom>
          <a:noFill/>
          <a:ln w="38100">
            <a:solidFill>
              <a:srgbClr val="13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5CA94D09-D6C4-7B9C-56C3-03676CD2959E}"/>
              </a:ext>
            </a:extLst>
          </p:cNvPr>
          <p:cNvCxnSpPr>
            <a:cxnSpLocks/>
          </p:cNvCxnSpPr>
          <p:nvPr/>
        </p:nvCxnSpPr>
        <p:spPr>
          <a:xfrm>
            <a:off x="1240092" y="1811244"/>
            <a:ext cx="1944000" cy="887"/>
          </a:xfrm>
          <a:prstGeom prst="line">
            <a:avLst/>
          </a:prstGeom>
          <a:ln>
            <a:solidFill>
              <a:srgbClr val="13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32">
            <a:extLst>
              <a:ext uri="{FF2B5EF4-FFF2-40B4-BE49-F238E27FC236}">
                <a16:creationId xmlns:a16="http://schemas.microsoft.com/office/drawing/2014/main" id="{CBF505F6-6F20-2BF7-6C6B-249B711284EE}"/>
              </a:ext>
            </a:extLst>
          </p:cNvPr>
          <p:cNvSpPr txBox="1"/>
          <p:nvPr/>
        </p:nvSpPr>
        <p:spPr>
          <a:xfrm>
            <a:off x="1247232" y="1830852"/>
            <a:ext cx="1936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rgbClr val="131313"/>
                </a:solidFill>
              </a:rPr>
              <a:t>Processamento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2F778112-7099-B93D-F976-139A9518F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0627" y="2090072"/>
            <a:ext cx="582930" cy="269786"/>
          </a:xfrm>
          <a:prstGeom prst="rect">
            <a:avLst/>
          </a:prstGeom>
        </p:spPr>
      </p:pic>
      <p:sp>
        <p:nvSpPr>
          <p:cNvPr id="58" name="TextBox 32">
            <a:extLst>
              <a:ext uri="{FF2B5EF4-FFF2-40B4-BE49-F238E27FC236}">
                <a16:creationId xmlns:a16="http://schemas.microsoft.com/office/drawing/2014/main" id="{243456EF-AC27-B340-F736-20C2E8E7DA19}"/>
              </a:ext>
            </a:extLst>
          </p:cNvPr>
          <p:cNvSpPr txBox="1"/>
          <p:nvPr/>
        </p:nvSpPr>
        <p:spPr>
          <a:xfrm>
            <a:off x="1467879" y="691013"/>
            <a:ext cx="148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131313"/>
                </a:solidFill>
              </a:rPr>
              <a:t>Extract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TextBox 32">
            <a:extLst>
              <a:ext uri="{FF2B5EF4-FFF2-40B4-BE49-F238E27FC236}">
                <a16:creationId xmlns:a16="http://schemas.microsoft.com/office/drawing/2014/main" id="{E46D9B3F-8240-D4FA-BF54-704490F7E72E}"/>
              </a:ext>
            </a:extLst>
          </p:cNvPr>
          <p:cNvSpPr txBox="1"/>
          <p:nvPr/>
        </p:nvSpPr>
        <p:spPr>
          <a:xfrm>
            <a:off x="1240092" y="2504470"/>
            <a:ext cx="193686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131313"/>
                </a:solidFill>
              </a:rPr>
              <a:t>Realiza uma requisição na API do fornecedor.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050" dirty="0">
              <a:solidFill>
                <a:srgbClr val="13131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131313"/>
                </a:solidFill>
              </a:rPr>
              <a:t>Armazena os dados enviados no formato bruto retornado.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45B6A0DE-C146-E2FD-71EC-A1690F9166EA}"/>
              </a:ext>
            </a:extLst>
          </p:cNvPr>
          <p:cNvCxnSpPr>
            <a:cxnSpLocks/>
          </p:cNvCxnSpPr>
          <p:nvPr/>
        </p:nvCxnSpPr>
        <p:spPr>
          <a:xfrm>
            <a:off x="1232472" y="5415504"/>
            <a:ext cx="1944000" cy="887"/>
          </a:xfrm>
          <a:prstGeom prst="line">
            <a:avLst/>
          </a:prstGeom>
          <a:ln>
            <a:solidFill>
              <a:srgbClr val="13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32">
            <a:extLst>
              <a:ext uri="{FF2B5EF4-FFF2-40B4-BE49-F238E27FC236}">
                <a16:creationId xmlns:a16="http://schemas.microsoft.com/office/drawing/2014/main" id="{ABC8FB5B-FA87-34E3-92F6-B26922F7EBD4}"/>
              </a:ext>
            </a:extLst>
          </p:cNvPr>
          <p:cNvSpPr txBox="1"/>
          <p:nvPr/>
        </p:nvSpPr>
        <p:spPr>
          <a:xfrm>
            <a:off x="1247232" y="5441979"/>
            <a:ext cx="1936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rgbClr val="131313"/>
                </a:solidFill>
              </a:rPr>
              <a:t>Destino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3" name="Imagem 62">
            <a:extLst>
              <a:ext uri="{FF2B5EF4-FFF2-40B4-BE49-F238E27FC236}">
                <a16:creationId xmlns:a16="http://schemas.microsoft.com/office/drawing/2014/main" id="{303E2905-EA11-C37D-ECC4-1403AFEB6E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9408" y="5713058"/>
            <a:ext cx="310128" cy="310128"/>
          </a:xfrm>
          <a:prstGeom prst="rect">
            <a:avLst/>
          </a:prstGeom>
        </p:spPr>
      </p:pic>
      <p:sp>
        <p:nvSpPr>
          <p:cNvPr id="66" name="TextBox 32">
            <a:extLst>
              <a:ext uri="{FF2B5EF4-FFF2-40B4-BE49-F238E27FC236}">
                <a16:creationId xmlns:a16="http://schemas.microsoft.com/office/drawing/2014/main" id="{B70C40A1-42D5-1D69-75E0-74FD0C251B77}"/>
              </a:ext>
            </a:extLst>
          </p:cNvPr>
          <p:cNvSpPr txBox="1"/>
          <p:nvPr/>
        </p:nvSpPr>
        <p:spPr>
          <a:xfrm>
            <a:off x="3830425" y="1089897"/>
            <a:ext cx="1936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rgbClr val="131313"/>
                </a:solidFill>
              </a:rPr>
              <a:t>Origem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Retângulo: Cantos Arredondados 66">
            <a:extLst>
              <a:ext uri="{FF2B5EF4-FFF2-40B4-BE49-F238E27FC236}">
                <a16:creationId xmlns:a16="http://schemas.microsoft.com/office/drawing/2014/main" id="{ECF78A05-26F4-994F-4002-7C91E5227F75}"/>
              </a:ext>
            </a:extLst>
          </p:cNvPr>
          <p:cNvSpPr/>
          <p:nvPr/>
        </p:nvSpPr>
        <p:spPr>
          <a:xfrm>
            <a:off x="3690863" y="987091"/>
            <a:ext cx="2222984" cy="5286043"/>
          </a:xfrm>
          <a:prstGeom prst="roundRect">
            <a:avLst/>
          </a:prstGeom>
          <a:noFill/>
          <a:ln w="38100">
            <a:solidFill>
              <a:srgbClr val="13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F29DFF9-587A-8A0F-2A58-B4C417627FC1}"/>
              </a:ext>
            </a:extLst>
          </p:cNvPr>
          <p:cNvCxnSpPr>
            <a:cxnSpLocks/>
          </p:cNvCxnSpPr>
          <p:nvPr/>
        </p:nvCxnSpPr>
        <p:spPr>
          <a:xfrm>
            <a:off x="3824906" y="1816928"/>
            <a:ext cx="1944000" cy="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32">
            <a:extLst>
              <a:ext uri="{FF2B5EF4-FFF2-40B4-BE49-F238E27FC236}">
                <a16:creationId xmlns:a16="http://schemas.microsoft.com/office/drawing/2014/main" id="{534D978F-22AB-8AD4-70DD-7772AD2B559A}"/>
              </a:ext>
            </a:extLst>
          </p:cNvPr>
          <p:cNvSpPr txBox="1"/>
          <p:nvPr/>
        </p:nvSpPr>
        <p:spPr>
          <a:xfrm>
            <a:off x="3832046" y="1836536"/>
            <a:ext cx="1936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rgbClr val="131313"/>
                </a:solidFill>
              </a:rPr>
              <a:t>Processamento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0" name="Imagem 69">
            <a:extLst>
              <a:ext uri="{FF2B5EF4-FFF2-40B4-BE49-F238E27FC236}">
                <a16:creationId xmlns:a16="http://schemas.microsoft.com/office/drawing/2014/main" id="{32D8CC41-04A7-35ED-175F-73AC27D8D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441" y="2095756"/>
            <a:ext cx="582930" cy="269786"/>
          </a:xfrm>
          <a:prstGeom prst="rect">
            <a:avLst/>
          </a:prstGeom>
        </p:spPr>
      </p:pic>
      <p:sp>
        <p:nvSpPr>
          <p:cNvPr id="71" name="TextBox 32">
            <a:extLst>
              <a:ext uri="{FF2B5EF4-FFF2-40B4-BE49-F238E27FC236}">
                <a16:creationId xmlns:a16="http://schemas.microsoft.com/office/drawing/2014/main" id="{0579082F-36F0-F35E-CC40-2A4532DF6CE5}"/>
              </a:ext>
            </a:extLst>
          </p:cNvPr>
          <p:cNvSpPr txBox="1"/>
          <p:nvPr/>
        </p:nvSpPr>
        <p:spPr>
          <a:xfrm>
            <a:off x="4052693" y="696697"/>
            <a:ext cx="148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131313"/>
                </a:solidFill>
              </a:rPr>
              <a:t>Transform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TextBox 32">
            <a:extLst>
              <a:ext uri="{FF2B5EF4-FFF2-40B4-BE49-F238E27FC236}">
                <a16:creationId xmlns:a16="http://schemas.microsoft.com/office/drawing/2014/main" id="{59AC99D4-AFA4-200C-1548-60119A831687}"/>
              </a:ext>
            </a:extLst>
          </p:cNvPr>
          <p:cNvSpPr txBox="1"/>
          <p:nvPr/>
        </p:nvSpPr>
        <p:spPr>
          <a:xfrm>
            <a:off x="3824906" y="2510154"/>
            <a:ext cx="193686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131313"/>
                </a:solidFill>
              </a:rPr>
              <a:t>Realiza o tratamento de dados nulos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131313"/>
                </a:solidFill>
              </a:rPr>
              <a:t>Realiza formatação dos tipos de dados padronizados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131313"/>
                </a:solidFill>
              </a:rPr>
              <a:t>Renomeação de colunas padronizadas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131313"/>
                </a:solidFill>
              </a:rPr>
              <a:t>Remove dados duplicados</a:t>
            </a: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DB5238AF-F8C5-A6AE-0FE5-C1F3099FC036}"/>
              </a:ext>
            </a:extLst>
          </p:cNvPr>
          <p:cNvCxnSpPr>
            <a:cxnSpLocks/>
          </p:cNvCxnSpPr>
          <p:nvPr/>
        </p:nvCxnSpPr>
        <p:spPr>
          <a:xfrm>
            <a:off x="3817286" y="5421188"/>
            <a:ext cx="1944000" cy="887"/>
          </a:xfrm>
          <a:prstGeom prst="line">
            <a:avLst/>
          </a:prstGeom>
          <a:ln>
            <a:solidFill>
              <a:srgbClr val="1313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32">
            <a:extLst>
              <a:ext uri="{FF2B5EF4-FFF2-40B4-BE49-F238E27FC236}">
                <a16:creationId xmlns:a16="http://schemas.microsoft.com/office/drawing/2014/main" id="{ECCA4595-E4ED-BBCA-7B4C-7689508EB0A3}"/>
              </a:ext>
            </a:extLst>
          </p:cNvPr>
          <p:cNvSpPr txBox="1"/>
          <p:nvPr/>
        </p:nvSpPr>
        <p:spPr>
          <a:xfrm>
            <a:off x="3832046" y="5447663"/>
            <a:ext cx="1936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rgbClr val="131313"/>
                </a:solidFill>
              </a:rPr>
              <a:t>Destino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29284C2D-D557-8D11-4D17-319AAC7F67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0806" y="5709273"/>
            <a:ext cx="310128" cy="310128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C7008BC2-1131-8425-CE66-F147BC2A8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1841" y="1377923"/>
            <a:ext cx="310128" cy="310128"/>
          </a:xfrm>
          <a:prstGeom prst="rect">
            <a:avLst/>
          </a:prstGeom>
        </p:spPr>
      </p:pic>
      <p:sp>
        <p:nvSpPr>
          <p:cNvPr id="77" name="TextBox 32">
            <a:extLst>
              <a:ext uri="{FF2B5EF4-FFF2-40B4-BE49-F238E27FC236}">
                <a16:creationId xmlns:a16="http://schemas.microsoft.com/office/drawing/2014/main" id="{B8CA87B3-154D-A538-D523-AFB4C2430929}"/>
              </a:ext>
            </a:extLst>
          </p:cNvPr>
          <p:cNvSpPr txBox="1"/>
          <p:nvPr/>
        </p:nvSpPr>
        <p:spPr>
          <a:xfrm>
            <a:off x="6418062" y="1072607"/>
            <a:ext cx="1936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rgbClr val="131313"/>
                </a:solidFill>
              </a:rPr>
              <a:t>Origem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C396CD48-1151-2E85-9AC4-27262E6D3982}"/>
              </a:ext>
            </a:extLst>
          </p:cNvPr>
          <p:cNvSpPr/>
          <p:nvPr/>
        </p:nvSpPr>
        <p:spPr>
          <a:xfrm>
            <a:off x="6278500" y="969801"/>
            <a:ext cx="2222984" cy="5286043"/>
          </a:xfrm>
          <a:prstGeom prst="roundRect">
            <a:avLst/>
          </a:prstGeom>
          <a:noFill/>
          <a:ln w="38100">
            <a:solidFill>
              <a:srgbClr val="13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2AADAE0F-E131-DA7C-E3CB-8AE4D93E3454}"/>
              </a:ext>
            </a:extLst>
          </p:cNvPr>
          <p:cNvCxnSpPr>
            <a:cxnSpLocks/>
          </p:cNvCxnSpPr>
          <p:nvPr/>
        </p:nvCxnSpPr>
        <p:spPr>
          <a:xfrm>
            <a:off x="6412543" y="1799638"/>
            <a:ext cx="1944000" cy="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32">
            <a:extLst>
              <a:ext uri="{FF2B5EF4-FFF2-40B4-BE49-F238E27FC236}">
                <a16:creationId xmlns:a16="http://schemas.microsoft.com/office/drawing/2014/main" id="{CDA0DD02-0708-AF1B-B647-57B136891C47}"/>
              </a:ext>
            </a:extLst>
          </p:cNvPr>
          <p:cNvSpPr txBox="1"/>
          <p:nvPr/>
        </p:nvSpPr>
        <p:spPr>
          <a:xfrm>
            <a:off x="6419683" y="1819246"/>
            <a:ext cx="1936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rgbClr val="131313"/>
                </a:solidFill>
              </a:rPr>
              <a:t>Processamento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1" name="Imagem 80">
            <a:extLst>
              <a:ext uri="{FF2B5EF4-FFF2-40B4-BE49-F238E27FC236}">
                <a16:creationId xmlns:a16="http://schemas.microsoft.com/office/drawing/2014/main" id="{33DF600F-68A2-03F0-8880-EC52ACDC7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078" y="2078466"/>
            <a:ext cx="582930" cy="269786"/>
          </a:xfrm>
          <a:prstGeom prst="rect">
            <a:avLst/>
          </a:prstGeom>
        </p:spPr>
      </p:pic>
      <p:sp>
        <p:nvSpPr>
          <p:cNvPr id="82" name="TextBox 32">
            <a:extLst>
              <a:ext uri="{FF2B5EF4-FFF2-40B4-BE49-F238E27FC236}">
                <a16:creationId xmlns:a16="http://schemas.microsoft.com/office/drawing/2014/main" id="{9CF22BBA-9B7F-3645-D56A-92D2B8C8C39D}"/>
              </a:ext>
            </a:extLst>
          </p:cNvPr>
          <p:cNvSpPr txBox="1"/>
          <p:nvPr/>
        </p:nvSpPr>
        <p:spPr>
          <a:xfrm>
            <a:off x="6640330" y="679407"/>
            <a:ext cx="148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131313"/>
                </a:solidFill>
              </a:rPr>
              <a:t>Modeling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TextBox 32">
            <a:extLst>
              <a:ext uri="{FF2B5EF4-FFF2-40B4-BE49-F238E27FC236}">
                <a16:creationId xmlns:a16="http://schemas.microsoft.com/office/drawing/2014/main" id="{61798D26-CABE-4F05-E8E3-C283D7394ED5}"/>
              </a:ext>
            </a:extLst>
          </p:cNvPr>
          <p:cNvSpPr txBox="1"/>
          <p:nvPr/>
        </p:nvSpPr>
        <p:spPr>
          <a:xfrm>
            <a:off x="6412543" y="2492864"/>
            <a:ext cx="193686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131313"/>
                </a:solidFill>
              </a:rPr>
              <a:t>Preparação das </a:t>
            </a:r>
            <a:r>
              <a:rPr lang="pt-BR" sz="1050" dirty="0" err="1">
                <a:solidFill>
                  <a:srgbClr val="131313"/>
                </a:solidFill>
              </a:rPr>
              <a:t>features</a:t>
            </a:r>
            <a:r>
              <a:rPr lang="pt-BR" sz="1050" dirty="0">
                <a:solidFill>
                  <a:srgbClr val="131313"/>
                </a:solidFill>
              </a:rPr>
              <a:t> que serão utilizadas no modelo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131313"/>
                </a:solidFill>
              </a:rPr>
              <a:t>Aplicação das </a:t>
            </a:r>
            <a:r>
              <a:rPr lang="pt-BR" sz="1050" dirty="0" err="1">
                <a:solidFill>
                  <a:srgbClr val="131313"/>
                </a:solidFill>
              </a:rPr>
              <a:t>features</a:t>
            </a:r>
            <a:r>
              <a:rPr lang="pt-BR" sz="1050" dirty="0">
                <a:solidFill>
                  <a:srgbClr val="131313"/>
                </a:solidFill>
              </a:rPr>
              <a:t> no modelo treinado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131313"/>
                </a:solidFill>
              </a:rPr>
              <a:t>Armazenamentos dos métricas calculadas pelo modelo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42400254-D7AE-8FDA-BBE3-4866FB07C63F}"/>
              </a:ext>
            </a:extLst>
          </p:cNvPr>
          <p:cNvCxnSpPr>
            <a:cxnSpLocks/>
          </p:cNvCxnSpPr>
          <p:nvPr/>
        </p:nvCxnSpPr>
        <p:spPr>
          <a:xfrm>
            <a:off x="6404923" y="5403898"/>
            <a:ext cx="1944000" cy="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32">
            <a:extLst>
              <a:ext uri="{FF2B5EF4-FFF2-40B4-BE49-F238E27FC236}">
                <a16:creationId xmlns:a16="http://schemas.microsoft.com/office/drawing/2014/main" id="{869F4E35-5A53-06CF-343D-3371A7D49A2A}"/>
              </a:ext>
            </a:extLst>
          </p:cNvPr>
          <p:cNvSpPr txBox="1"/>
          <p:nvPr/>
        </p:nvSpPr>
        <p:spPr>
          <a:xfrm>
            <a:off x="6419683" y="5430373"/>
            <a:ext cx="1936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rgbClr val="131313"/>
                </a:solidFill>
              </a:rPr>
              <a:t>Destino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6" name="Imagem 85">
            <a:extLst>
              <a:ext uri="{FF2B5EF4-FFF2-40B4-BE49-F238E27FC236}">
                <a16:creationId xmlns:a16="http://schemas.microsoft.com/office/drawing/2014/main" id="{7375D59B-BD8C-34C9-0BEF-E70A3B1657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443" y="5691983"/>
            <a:ext cx="310128" cy="310128"/>
          </a:xfrm>
          <a:prstGeom prst="rect">
            <a:avLst/>
          </a:prstGeom>
        </p:spPr>
      </p:pic>
      <p:pic>
        <p:nvPicPr>
          <p:cNvPr id="87" name="Imagem 86">
            <a:extLst>
              <a:ext uri="{FF2B5EF4-FFF2-40B4-BE49-F238E27FC236}">
                <a16:creationId xmlns:a16="http://schemas.microsoft.com/office/drawing/2014/main" id="{1674E55C-03DC-082D-596E-7EB935AA3D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9478" y="1360633"/>
            <a:ext cx="310128" cy="310128"/>
          </a:xfrm>
          <a:prstGeom prst="rect">
            <a:avLst/>
          </a:prstGeom>
        </p:spPr>
      </p:pic>
      <p:sp>
        <p:nvSpPr>
          <p:cNvPr id="88" name="TextBox 32">
            <a:extLst>
              <a:ext uri="{FF2B5EF4-FFF2-40B4-BE49-F238E27FC236}">
                <a16:creationId xmlns:a16="http://schemas.microsoft.com/office/drawing/2014/main" id="{BBB86941-9ACC-46DC-4905-55878C0A4AD6}"/>
              </a:ext>
            </a:extLst>
          </p:cNvPr>
          <p:cNvSpPr txBox="1"/>
          <p:nvPr/>
        </p:nvSpPr>
        <p:spPr>
          <a:xfrm>
            <a:off x="9002876" y="1072607"/>
            <a:ext cx="1936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rgbClr val="131313"/>
                </a:solidFill>
              </a:rPr>
              <a:t>Origem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C7A12C3E-C4BD-E297-3045-CB0D7FE2DEB8}"/>
              </a:ext>
            </a:extLst>
          </p:cNvPr>
          <p:cNvSpPr/>
          <p:nvPr/>
        </p:nvSpPr>
        <p:spPr>
          <a:xfrm>
            <a:off x="8863314" y="969801"/>
            <a:ext cx="2222984" cy="5286043"/>
          </a:xfrm>
          <a:prstGeom prst="roundRect">
            <a:avLst/>
          </a:prstGeom>
          <a:noFill/>
          <a:ln w="38100">
            <a:solidFill>
              <a:srgbClr val="131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558F2989-870E-1BAA-12F3-20D712DE2E67}"/>
              </a:ext>
            </a:extLst>
          </p:cNvPr>
          <p:cNvCxnSpPr>
            <a:cxnSpLocks/>
          </p:cNvCxnSpPr>
          <p:nvPr/>
        </p:nvCxnSpPr>
        <p:spPr>
          <a:xfrm>
            <a:off x="8997357" y="1799638"/>
            <a:ext cx="1944000" cy="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32">
            <a:extLst>
              <a:ext uri="{FF2B5EF4-FFF2-40B4-BE49-F238E27FC236}">
                <a16:creationId xmlns:a16="http://schemas.microsoft.com/office/drawing/2014/main" id="{F5219756-8530-447A-DEEE-28E3D2619E3D}"/>
              </a:ext>
            </a:extLst>
          </p:cNvPr>
          <p:cNvSpPr txBox="1"/>
          <p:nvPr/>
        </p:nvSpPr>
        <p:spPr>
          <a:xfrm>
            <a:off x="9004497" y="1819246"/>
            <a:ext cx="1936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rgbClr val="131313"/>
                </a:solidFill>
              </a:rPr>
              <a:t>Processamento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2" name="Imagem 91">
            <a:extLst>
              <a:ext uri="{FF2B5EF4-FFF2-40B4-BE49-F238E27FC236}">
                <a16:creationId xmlns:a16="http://schemas.microsoft.com/office/drawing/2014/main" id="{1DBE86F9-85C5-D625-C72A-D012210D8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892" y="2078466"/>
            <a:ext cx="582930" cy="269786"/>
          </a:xfrm>
          <a:prstGeom prst="rect">
            <a:avLst/>
          </a:prstGeom>
        </p:spPr>
      </p:pic>
      <p:sp>
        <p:nvSpPr>
          <p:cNvPr id="93" name="TextBox 32">
            <a:extLst>
              <a:ext uri="{FF2B5EF4-FFF2-40B4-BE49-F238E27FC236}">
                <a16:creationId xmlns:a16="http://schemas.microsoft.com/office/drawing/2014/main" id="{04B68B66-7BE0-FA99-DA60-902EA447A0D0}"/>
              </a:ext>
            </a:extLst>
          </p:cNvPr>
          <p:cNvSpPr txBox="1"/>
          <p:nvPr/>
        </p:nvSpPr>
        <p:spPr>
          <a:xfrm>
            <a:off x="9225144" y="679407"/>
            <a:ext cx="148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solidFill>
                  <a:srgbClr val="131313"/>
                </a:solidFill>
              </a:rPr>
              <a:t>Load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32">
            <a:extLst>
              <a:ext uri="{FF2B5EF4-FFF2-40B4-BE49-F238E27FC236}">
                <a16:creationId xmlns:a16="http://schemas.microsoft.com/office/drawing/2014/main" id="{A7BB8260-B798-8CDA-D037-4C648CCBB165}"/>
              </a:ext>
            </a:extLst>
          </p:cNvPr>
          <p:cNvSpPr txBox="1"/>
          <p:nvPr/>
        </p:nvSpPr>
        <p:spPr>
          <a:xfrm>
            <a:off x="8997357" y="2492864"/>
            <a:ext cx="193686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131313"/>
                </a:solidFill>
              </a:rPr>
              <a:t>Preparação das </a:t>
            </a:r>
            <a:r>
              <a:rPr lang="pt-BR" sz="1050" dirty="0" err="1">
                <a:solidFill>
                  <a:srgbClr val="131313"/>
                </a:solidFill>
              </a:rPr>
              <a:t>features</a:t>
            </a:r>
            <a:r>
              <a:rPr lang="pt-BR" sz="1050" dirty="0">
                <a:solidFill>
                  <a:srgbClr val="131313"/>
                </a:solidFill>
              </a:rPr>
              <a:t> que serão utilizadas no modelo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131313"/>
                </a:solidFill>
              </a:rPr>
              <a:t>Aplicação das </a:t>
            </a:r>
            <a:r>
              <a:rPr lang="pt-BR" sz="1050" dirty="0" err="1">
                <a:solidFill>
                  <a:srgbClr val="131313"/>
                </a:solidFill>
              </a:rPr>
              <a:t>features</a:t>
            </a:r>
            <a:r>
              <a:rPr lang="pt-BR" sz="1050" dirty="0">
                <a:solidFill>
                  <a:srgbClr val="131313"/>
                </a:solidFill>
              </a:rPr>
              <a:t> no modelo treinado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rgbClr val="131313"/>
                </a:solidFill>
              </a:rPr>
              <a:t>Armazenamentos dos métricas calculadas pelo modelo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5A2B494-04AA-B008-3223-D27B6986495D}"/>
              </a:ext>
            </a:extLst>
          </p:cNvPr>
          <p:cNvCxnSpPr>
            <a:cxnSpLocks/>
          </p:cNvCxnSpPr>
          <p:nvPr/>
        </p:nvCxnSpPr>
        <p:spPr>
          <a:xfrm>
            <a:off x="8989737" y="5403898"/>
            <a:ext cx="1944000" cy="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32">
            <a:extLst>
              <a:ext uri="{FF2B5EF4-FFF2-40B4-BE49-F238E27FC236}">
                <a16:creationId xmlns:a16="http://schemas.microsoft.com/office/drawing/2014/main" id="{B7811666-B64B-F3E4-EB6F-001BDB5C545A}"/>
              </a:ext>
            </a:extLst>
          </p:cNvPr>
          <p:cNvSpPr txBox="1"/>
          <p:nvPr/>
        </p:nvSpPr>
        <p:spPr>
          <a:xfrm>
            <a:off x="9004497" y="5430373"/>
            <a:ext cx="1936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rgbClr val="131313"/>
                </a:solidFill>
              </a:rPr>
              <a:t>Destino</a:t>
            </a:r>
            <a:endParaRPr lang="pt-B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7" name="Imagem 96">
            <a:extLst>
              <a:ext uri="{FF2B5EF4-FFF2-40B4-BE49-F238E27FC236}">
                <a16:creationId xmlns:a16="http://schemas.microsoft.com/office/drawing/2014/main" id="{287254A6-0AF3-E3B0-160A-485BEE5C85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5604" y="5691983"/>
            <a:ext cx="310128" cy="310128"/>
          </a:xfrm>
          <a:prstGeom prst="rect">
            <a:avLst/>
          </a:prstGeom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AE56890C-B5B5-E8B1-4FEA-212B3E20EB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4292" y="1360633"/>
            <a:ext cx="310128" cy="310128"/>
          </a:xfrm>
          <a:prstGeom prst="rect">
            <a:avLst/>
          </a:prstGeom>
        </p:spPr>
      </p:pic>
      <p:pic>
        <p:nvPicPr>
          <p:cNvPr id="102" name="Imagem 101">
            <a:extLst>
              <a:ext uri="{FF2B5EF4-FFF2-40B4-BE49-F238E27FC236}">
                <a16:creationId xmlns:a16="http://schemas.microsoft.com/office/drawing/2014/main" id="{30B63D78-21ED-A0BC-3097-2D870C7122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4065" y="5587137"/>
            <a:ext cx="515343" cy="515343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97FCB9D2-A68C-65A1-05E4-06003F25FD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07741" y="5635328"/>
            <a:ext cx="436889" cy="4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5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 se todas as equipes brasileiras fossem bicolores? - Futebol de Barzinho">
            <a:extLst>
              <a:ext uri="{FF2B5EF4-FFF2-40B4-BE49-F238E27FC236}">
                <a16:creationId xmlns:a16="http://schemas.microsoft.com/office/drawing/2014/main" id="{33C72510-1931-CC4B-9603-4BF2835C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50" b="94375" l="10000" r="90000">
                        <a14:foregroundMark x1="48875" y1="62125" x2="48875" y2="62125"/>
                        <a14:foregroundMark x1="59500" y1="62125" x2="59500" y2="62125"/>
                        <a14:foregroundMark x1="69875" y1="57500" x2="69875" y2="57500"/>
                        <a14:foregroundMark x1="48500" y1="44000" x2="48500" y2="44000"/>
                        <a14:foregroundMark x1="50250" y1="94375" x2="50250" y2="94375"/>
                        <a14:foregroundMark x1="38125" y1="55500" x2="38125" y2="55500"/>
                        <a14:foregroundMark x1="28125" y1="55125" x2="28125" y2="55125"/>
                        <a14:foregroundMark x1="49250" y1="12000" x2="49250" y2="12000"/>
                        <a14:foregroundMark x1="49250" y1="5250" x2="49250" y2="5250"/>
                        <a14:backgroundMark x1="44250" y1="51375" x2="44250" y2="51375"/>
                        <a14:backgroundMark x1="39125" y1="51375" x2="39125" y2="51375"/>
                        <a14:backgroundMark x1="30625" y1="44625" x2="30625" y2="44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084" y="206643"/>
            <a:ext cx="509832" cy="5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E1C1B-C2B6-4F4B-960E-BBD73F54B4AF}"/>
              </a:ext>
            </a:extLst>
          </p:cNvPr>
          <p:cNvSpPr txBox="1"/>
          <p:nvPr/>
        </p:nvSpPr>
        <p:spPr>
          <a:xfrm>
            <a:off x="18288" y="3044280"/>
            <a:ext cx="12155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Obrigado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25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 se todas as equipes brasileiras fossem bicolores? - Futebol de Barzinho">
            <a:extLst>
              <a:ext uri="{FF2B5EF4-FFF2-40B4-BE49-F238E27FC236}">
                <a16:creationId xmlns:a16="http://schemas.microsoft.com/office/drawing/2014/main" id="{33C72510-1931-CC4B-9603-4BF2835C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50" b="94375" l="10000" r="90000">
                        <a14:foregroundMark x1="48875" y1="62125" x2="48875" y2="62125"/>
                        <a14:foregroundMark x1="59500" y1="62125" x2="59500" y2="62125"/>
                        <a14:foregroundMark x1="69875" y1="57500" x2="69875" y2="57500"/>
                        <a14:foregroundMark x1="48500" y1="44000" x2="48500" y2="44000"/>
                        <a14:foregroundMark x1="50250" y1="94375" x2="50250" y2="94375"/>
                        <a14:foregroundMark x1="38125" y1="55500" x2="38125" y2="55500"/>
                        <a14:foregroundMark x1="28125" y1="55125" x2="28125" y2="55125"/>
                        <a14:foregroundMark x1="49250" y1="12000" x2="49250" y2="12000"/>
                        <a14:foregroundMark x1="49250" y1="5250" x2="49250" y2="5250"/>
                        <a14:backgroundMark x1="44250" y1="51375" x2="44250" y2="51375"/>
                        <a14:backgroundMark x1="39125" y1="51375" x2="39125" y2="51375"/>
                        <a14:backgroundMark x1="30625" y1="44625" x2="30625" y2="44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084" y="206643"/>
            <a:ext cx="509832" cy="5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E1C1B-C2B6-4F4B-960E-BBD73F54B4AF}"/>
              </a:ext>
            </a:extLst>
          </p:cNvPr>
          <p:cNvSpPr txBox="1"/>
          <p:nvPr/>
        </p:nvSpPr>
        <p:spPr>
          <a:xfrm>
            <a:off x="18288" y="3044280"/>
            <a:ext cx="12155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Engenharia de Dados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A819ED-89FA-9DB5-34FD-1AA71C378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41" y="5127810"/>
            <a:ext cx="1828139" cy="15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2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F4248BB-A627-164E-A4F2-835C63C2626F}"/>
              </a:ext>
            </a:extLst>
          </p:cNvPr>
          <p:cNvGrpSpPr/>
          <p:nvPr/>
        </p:nvGrpSpPr>
        <p:grpSpPr>
          <a:xfrm>
            <a:off x="42351" y="6497904"/>
            <a:ext cx="12107297" cy="323520"/>
            <a:chOff x="84704" y="6534238"/>
            <a:chExt cx="12107297" cy="323520"/>
          </a:xfrm>
        </p:grpSpPr>
        <p:pic>
          <p:nvPicPr>
            <p:cNvPr id="18" name="Picture 4" descr="E se todas as equipes brasileiras fossem bicolores? - Futebol de Barzinho">
              <a:extLst>
                <a:ext uri="{FF2B5EF4-FFF2-40B4-BE49-F238E27FC236}">
                  <a16:creationId xmlns:a16="http://schemas.microsoft.com/office/drawing/2014/main" id="{520E458C-EA10-EA42-82EA-58173EAF2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50" b="94375" l="10000" r="90000">
                          <a14:foregroundMark x1="48875" y1="62125" x2="48875" y2="62125"/>
                          <a14:foregroundMark x1="59500" y1="62125" x2="59500" y2="62125"/>
                          <a14:foregroundMark x1="69875" y1="57500" x2="69875" y2="57500"/>
                          <a14:foregroundMark x1="48500" y1="44000" x2="48500" y2="44000"/>
                          <a14:foregroundMark x1="50250" y1="94375" x2="50250" y2="94375"/>
                          <a14:foregroundMark x1="38125" y1="55500" x2="38125" y2="55500"/>
                          <a14:foregroundMark x1="28125" y1="55125" x2="28125" y2="55125"/>
                          <a14:foregroundMark x1="49250" y1="12000" x2="49250" y2="12000"/>
                          <a14:foregroundMark x1="49250" y1="5250" x2="49250" y2="5250"/>
                          <a14:backgroundMark x1="44250" y1="51375" x2="44250" y2="51375"/>
                          <a14:backgroundMark x1="39125" y1="51375" x2="39125" y2="51375"/>
                          <a14:backgroundMark x1="30625" y1="44625" x2="30625" y2="4462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4" y="6534238"/>
              <a:ext cx="323520" cy="32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70162-DF94-9B45-BDB8-4A1D93DDDD1A}"/>
                </a:ext>
              </a:extLst>
            </p:cNvPr>
            <p:cNvSpPr txBox="1"/>
            <p:nvPr/>
          </p:nvSpPr>
          <p:spPr>
            <a:xfrm>
              <a:off x="346869" y="6605546"/>
              <a:ext cx="2743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31313"/>
                  </a:solidFill>
                </a:rPr>
                <a:t>C L U B E   A T L É T I C O   M I N E I R 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92CB-1896-F34E-92BE-293CE52347CD}"/>
                </a:ext>
              </a:extLst>
            </p:cNvPr>
            <p:cNvSpPr txBox="1"/>
            <p:nvPr/>
          </p:nvSpPr>
          <p:spPr>
            <a:xfrm>
              <a:off x="7205153" y="6605546"/>
              <a:ext cx="498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000" dirty="0">
                  <a:solidFill>
                    <a:srgbClr val="131313"/>
                  </a:solidFill>
                </a:rPr>
                <a:t>C I G A   |   G A L O   A N A L Y T I C 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D6A571-CD70-234F-87CC-E2A760DE7BF8}"/>
              </a:ext>
            </a:extLst>
          </p:cNvPr>
          <p:cNvSpPr txBox="1"/>
          <p:nvPr/>
        </p:nvSpPr>
        <p:spPr>
          <a:xfrm>
            <a:off x="84704" y="36576"/>
            <a:ext cx="12155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131313"/>
                </a:solidFill>
              </a:rPr>
              <a:t>O que é Engenheira de dados?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Introdução</a:t>
            </a:r>
          </a:p>
        </p:txBody>
      </p:sp>
      <p:sp>
        <p:nvSpPr>
          <p:cNvPr id="2" name="TextBox 32">
            <a:extLst>
              <a:ext uri="{FF2B5EF4-FFF2-40B4-BE49-F238E27FC236}">
                <a16:creationId xmlns:a16="http://schemas.microsoft.com/office/drawing/2014/main" id="{1F57B6EA-CF0D-4A86-F0FC-C94F1BF0BF03}"/>
              </a:ext>
            </a:extLst>
          </p:cNvPr>
          <p:cNvSpPr txBox="1"/>
          <p:nvPr/>
        </p:nvSpPr>
        <p:spPr>
          <a:xfrm>
            <a:off x="448235" y="1874728"/>
            <a:ext cx="115106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_</a:t>
            </a:r>
            <a:r>
              <a:rPr lang="pt-BR" sz="2800" dirty="0">
                <a:solidFill>
                  <a:srgbClr val="131313"/>
                </a:solidFill>
              </a:rPr>
              <a:t> Área de estudo responsável por processar e transformar dados brutos de uma empresa</a:t>
            </a:r>
          </a:p>
          <a:p>
            <a:endParaRPr lang="pt-BR" sz="2800" dirty="0">
              <a:solidFill>
                <a:srgbClr val="131313"/>
              </a:solidFill>
            </a:endParaRPr>
          </a:p>
          <a:p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_</a:t>
            </a:r>
            <a:r>
              <a:rPr lang="pt-BR" sz="2800" dirty="0">
                <a:solidFill>
                  <a:srgbClr val="131313"/>
                </a:solidFill>
              </a:rPr>
              <a:t> Coleta, armazenamento e distribuição dos dados, garantindo que outros profissionais possam utiliza-los para diferentes finalidades</a:t>
            </a:r>
          </a:p>
          <a:p>
            <a:endParaRPr lang="pt-BR" sz="2800" dirty="0">
              <a:solidFill>
                <a:srgbClr val="131313"/>
              </a:solidFill>
            </a:endParaRPr>
          </a:p>
          <a:p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_</a:t>
            </a:r>
            <a:r>
              <a:rPr lang="pt-BR" sz="2800" dirty="0">
                <a:solidFill>
                  <a:srgbClr val="131313"/>
                </a:solidFill>
              </a:rPr>
              <a:t> Garantir altos volumes, grande velocidade e variedade de tamanhos, fontes e tipos de dados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 se todas as equipes brasileiras fossem bicolores? - Futebol de Barzinho">
            <a:extLst>
              <a:ext uri="{FF2B5EF4-FFF2-40B4-BE49-F238E27FC236}">
                <a16:creationId xmlns:a16="http://schemas.microsoft.com/office/drawing/2014/main" id="{33C72510-1931-CC4B-9603-4BF2835C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50" b="94375" l="10000" r="90000">
                        <a14:foregroundMark x1="48875" y1="62125" x2="48875" y2="62125"/>
                        <a14:foregroundMark x1="59500" y1="62125" x2="59500" y2="62125"/>
                        <a14:foregroundMark x1="69875" y1="57500" x2="69875" y2="57500"/>
                        <a14:foregroundMark x1="48500" y1="44000" x2="48500" y2="44000"/>
                        <a14:foregroundMark x1="50250" y1="94375" x2="50250" y2="94375"/>
                        <a14:foregroundMark x1="38125" y1="55500" x2="38125" y2="55500"/>
                        <a14:foregroundMark x1="28125" y1="55125" x2="28125" y2="55125"/>
                        <a14:foregroundMark x1="49250" y1="12000" x2="49250" y2="12000"/>
                        <a14:foregroundMark x1="49250" y1="5250" x2="49250" y2="5250"/>
                        <a14:backgroundMark x1="44250" y1="51375" x2="44250" y2="51375"/>
                        <a14:backgroundMark x1="39125" y1="51375" x2="39125" y2="51375"/>
                        <a14:backgroundMark x1="30625" y1="44625" x2="30625" y2="44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084" y="206643"/>
            <a:ext cx="509832" cy="5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E1C1B-C2B6-4F4B-960E-BBD73F54B4AF}"/>
              </a:ext>
            </a:extLst>
          </p:cNvPr>
          <p:cNvSpPr txBox="1"/>
          <p:nvPr/>
        </p:nvSpPr>
        <p:spPr>
          <a:xfrm>
            <a:off x="18288" y="3044280"/>
            <a:ext cx="12155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Serviços e Softwares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A819ED-89FA-9DB5-34FD-1AA71C378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41" y="5127810"/>
            <a:ext cx="1828139" cy="15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1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F4248BB-A627-164E-A4F2-835C63C2626F}"/>
              </a:ext>
            </a:extLst>
          </p:cNvPr>
          <p:cNvGrpSpPr/>
          <p:nvPr/>
        </p:nvGrpSpPr>
        <p:grpSpPr>
          <a:xfrm>
            <a:off x="42351" y="6497904"/>
            <a:ext cx="12107297" cy="323520"/>
            <a:chOff x="84704" y="6534238"/>
            <a:chExt cx="12107297" cy="323520"/>
          </a:xfrm>
        </p:grpSpPr>
        <p:pic>
          <p:nvPicPr>
            <p:cNvPr id="18" name="Picture 4" descr="E se todas as equipes brasileiras fossem bicolores? - Futebol de Barzinho">
              <a:extLst>
                <a:ext uri="{FF2B5EF4-FFF2-40B4-BE49-F238E27FC236}">
                  <a16:creationId xmlns:a16="http://schemas.microsoft.com/office/drawing/2014/main" id="{520E458C-EA10-EA42-82EA-58173EAF2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50" b="94375" l="10000" r="90000">
                          <a14:foregroundMark x1="48875" y1="62125" x2="48875" y2="62125"/>
                          <a14:foregroundMark x1="59500" y1="62125" x2="59500" y2="62125"/>
                          <a14:foregroundMark x1="69875" y1="57500" x2="69875" y2="57500"/>
                          <a14:foregroundMark x1="48500" y1="44000" x2="48500" y2="44000"/>
                          <a14:foregroundMark x1="50250" y1="94375" x2="50250" y2="94375"/>
                          <a14:foregroundMark x1="38125" y1="55500" x2="38125" y2="55500"/>
                          <a14:foregroundMark x1="28125" y1="55125" x2="28125" y2="55125"/>
                          <a14:foregroundMark x1="49250" y1="12000" x2="49250" y2="12000"/>
                          <a14:foregroundMark x1="49250" y1="5250" x2="49250" y2="5250"/>
                          <a14:backgroundMark x1="44250" y1="51375" x2="44250" y2="51375"/>
                          <a14:backgroundMark x1="39125" y1="51375" x2="39125" y2="51375"/>
                          <a14:backgroundMark x1="30625" y1="44625" x2="30625" y2="4462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4" y="6534238"/>
              <a:ext cx="323520" cy="32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70162-DF94-9B45-BDB8-4A1D93DDDD1A}"/>
                </a:ext>
              </a:extLst>
            </p:cNvPr>
            <p:cNvSpPr txBox="1"/>
            <p:nvPr/>
          </p:nvSpPr>
          <p:spPr>
            <a:xfrm>
              <a:off x="346869" y="6605546"/>
              <a:ext cx="2743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31313"/>
                  </a:solidFill>
                </a:rPr>
                <a:t>C L U B E   A T L É T I C O   M I N E I R 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92CB-1896-F34E-92BE-293CE52347CD}"/>
                </a:ext>
              </a:extLst>
            </p:cNvPr>
            <p:cNvSpPr txBox="1"/>
            <p:nvPr/>
          </p:nvSpPr>
          <p:spPr>
            <a:xfrm>
              <a:off x="7205153" y="6605546"/>
              <a:ext cx="498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000" dirty="0">
                  <a:solidFill>
                    <a:srgbClr val="131313"/>
                  </a:solidFill>
                </a:rPr>
                <a:t>C I G A   |   G A L O   A N A L Y T I C 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D6A571-CD70-234F-87CC-E2A760DE7BF8}"/>
              </a:ext>
            </a:extLst>
          </p:cNvPr>
          <p:cNvSpPr txBox="1"/>
          <p:nvPr/>
        </p:nvSpPr>
        <p:spPr>
          <a:xfrm>
            <a:off x="84704" y="36576"/>
            <a:ext cx="12155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131313"/>
                </a:solidFill>
              </a:rPr>
              <a:t>Quais são os serviços e softwares?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Introdução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8333BB-F0F8-35AE-27FA-D554CD33A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" y="1657302"/>
            <a:ext cx="5733137" cy="192857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BE9D439-1D1F-D975-81C7-DA0DA5FF2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306" y="1576621"/>
            <a:ext cx="4379259" cy="218963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2032C90-2C68-8774-94B0-9E3DA04A5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8272" y="4211882"/>
            <a:ext cx="3535456" cy="149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2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F4248BB-A627-164E-A4F2-835C63C2626F}"/>
              </a:ext>
            </a:extLst>
          </p:cNvPr>
          <p:cNvGrpSpPr/>
          <p:nvPr/>
        </p:nvGrpSpPr>
        <p:grpSpPr>
          <a:xfrm>
            <a:off x="42351" y="6497904"/>
            <a:ext cx="12107297" cy="323520"/>
            <a:chOff x="84704" y="6534238"/>
            <a:chExt cx="12107297" cy="323520"/>
          </a:xfrm>
        </p:grpSpPr>
        <p:pic>
          <p:nvPicPr>
            <p:cNvPr id="18" name="Picture 4" descr="E se todas as equipes brasileiras fossem bicolores? - Futebol de Barzinho">
              <a:extLst>
                <a:ext uri="{FF2B5EF4-FFF2-40B4-BE49-F238E27FC236}">
                  <a16:creationId xmlns:a16="http://schemas.microsoft.com/office/drawing/2014/main" id="{520E458C-EA10-EA42-82EA-58173EAF2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50" b="94375" l="10000" r="90000">
                          <a14:foregroundMark x1="48875" y1="62125" x2="48875" y2="62125"/>
                          <a14:foregroundMark x1="59500" y1="62125" x2="59500" y2="62125"/>
                          <a14:foregroundMark x1="69875" y1="57500" x2="69875" y2="57500"/>
                          <a14:foregroundMark x1="48500" y1="44000" x2="48500" y2="44000"/>
                          <a14:foregroundMark x1="50250" y1="94375" x2="50250" y2="94375"/>
                          <a14:foregroundMark x1="38125" y1="55500" x2="38125" y2="55500"/>
                          <a14:foregroundMark x1="28125" y1="55125" x2="28125" y2="55125"/>
                          <a14:foregroundMark x1="49250" y1="12000" x2="49250" y2="12000"/>
                          <a14:foregroundMark x1="49250" y1="5250" x2="49250" y2="5250"/>
                          <a14:backgroundMark x1="44250" y1="51375" x2="44250" y2="51375"/>
                          <a14:backgroundMark x1="39125" y1="51375" x2="39125" y2="51375"/>
                          <a14:backgroundMark x1="30625" y1="44625" x2="30625" y2="4462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4" y="6534238"/>
              <a:ext cx="323520" cy="32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70162-DF94-9B45-BDB8-4A1D93DDDD1A}"/>
                </a:ext>
              </a:extLst>
            </p:cNvPr>
            <p:cNvSpPr txBox="1"/>
            <p:nvPr/>
          </p:nvSpPr>
          <p:spPr>
            <a:xfrm>
              <a:off x="346869" y="6605546"/>
              <a:ext cx="2743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31313"/>
                  </a:solidFill>
                </a:rPr>
                <a:t>C L U B E   A T L É T I C O   M I N E I R 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92CB-1896-F34E-92BE-293CE52347CD}"/>
                </a:ext>
              </a:extLst>
            </p:cNvPr>
            <p:cNvSpPr txBox="1"/>
            <p:nvPr/>
          </p:nvSpPr>
          <p:spPr>
            <a:xfrm>
              <a:off x="7205153" y="6605546"/>
              <a:ext cx="498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000" dirty="0">
                  <a:solidFill>
                    <a:srgbClr val="131313"/>
                  </a:solidFill>
                </a:rPr>
                <a:t>C I G A   |   G A L O   A N A L Y T I C 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D6A571-CD70-234F-87CC-E2A760DE7BF8}"/>
              </a:ext>
            </a:extLst>
          </p:cNvPr>
          <p:cNvSpPr txBox="1"/>
          <p:nvPr/>
        </p:nvSpPr>
        <p:spPr>
          <a:xfrm>
            <a:off x="84704" y="36576"/>
            <a:ext cx="12155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131313"/>
                </a:solidFill>
              </a:rPr>
              <a:t>Quais são os serviços e softwares?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5E1E0A-B5D1-47DC-6FC9-E0CFDD0C9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809" y="1757082"/>
            <a:ext cx="3529852" cy="17649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7919A1-12A0-2D56-FEAE-C6B7940B6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2164" y="2139868"/>
            <a:ext cx="3666565" cy="10598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537E913-58D6-E095-8FED-0F54461B4E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2253" y="3595192"/>
            <a:ext cx="3262593" cy="2007750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7AC244CE-C7A3-F997-D4EF-E417F23769B6}"/>
              </a:ext>
            </a:extLst>
          </p:cNvPr>
          <p:cNvSpPr/>
          <p:nvPr/>
        </p:nvSpPr>
        <p:spPr>
          <a:xfrm>
            <a:off x="1111624" y="1631576"/>
            <a:ext cx="3664037" cy="22524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037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 se todas as equipes brasileiras fossem bicolores? - Futebol de Barzinho">
            <a:extLst>
              <a:ext uri="{FF2B5EF4-FFF2-40B4-BE49-F238E27FC236}">
                <a16:creationId xmlns:a16="http://schemas.microsoft.com/office/drawing/2014/main" id="{33C72510-1931-CC4B-9603-4BF2835C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50" b="94375" l="10000" r="90000">
                        <a14:foregroundMark x1="48875" y1="62125" x2="48875" y2="62125"/>
                        <a14:foregroundMark x1="59500" y1="62125" x2="59500" y2="62125"/>
                        <a14:foregroundMark x1="69875" y1="57500" x2="69875" y2="57500"/>
                        <a14:foregroundMark x1="48500" y1="44000" x2="48500" y2="44000"/>
                        <a14:foregroundMark x1="50250" y1="94375" x2="50250" y2="94375"/>
                        <a14:foregroundMark x1="38125" y1="55500" x2="38125" y2="55500"/>
                        <a14:foregroundMark x1="28125" y1="55125" x2="28125" y2="55125"/>
                        <a14:foregroundMark x1="49250" y1="12000" x2="49250" y2="12000"/>
                        <a14:foregroundMark x1="49250" y1="5250" x2="49250" y2="5250"/>
                        <a14:backgroundMark x1="44250" y1="51375" x2="44250" y2="51375"/>
                        <a14:backgroundMark x1="39125" y1="51375" x2="39125" y2="51375"/>
                        <a14:backgroundMark x1="30625" y1="44625" x2="30625" y2="44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084" y="206643"/>
            <a:ext cx="509832" cy="5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E1C1B-C2B6-4F4B-960E-BBD73F54B4AF}"/>
              </a:ext>
            </a:extLst>
          </p:cNvPr>
          <p:cNvSpPr txBox="1"/>
          <p:nvPr/>
        </p:nvSpPr>
        <p:spPr>
          <a:xfrm>
            <a:off x="18288" y="3044280"/>
            <a:ext cx="12155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Provedores de Dados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A819ED-89FA-9DB5-34FD-1AA71C378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41" y="5127810"/>
            <a:ext cx="1828139" cy="15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3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F4248BB-A627-164E-A4F2-835C63C2626F}"/>
              </a:ext>
            </a:extLst>
          </p:cNvPr>
          <p:cNvGrpSpPr/>
          <p:nvPr/>
        </p:nvGrpSpPr>
        <p:grpSpPr>
          <a:xfrm>
            <a:off x="42351" y="6497904"/>
            <a:ext cx="12107297" cy="323520"/>
            <a:chOff x="84704" y="6534238"/>
            <a:chExt cx="12107297" cy="323520"/>
          </a:xfrm>
        </p:grpSpPr>
        <p:pic>
          <p:nvPicPr>
            <p:cNvPr id="18" name="Picture 4" descr="E se todas as equipes brasileiras fossem bicolores? - Futebol de Barzinho">
              <a:extLst>
                <a:ext uri="{FF2B5EF4-FFF2-40B4-BE49-F238E27FC236}">
                  <a16:creationId xmlns:a16="http://schemas.microsoft.com/office/drawing/2014/main" id="{520E458C-EA10-EA42-82EA-58173EAF2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50" b="94375" l="10000" r="90000">
                          <a14:foregroundMark x1="48875" y1="62125" x2="48875" y2="62125"/>
                          <a14:foregroundMark x1="59500" y1="62125" x2="59500" y2="62125"/>
                          <a14:foregroundMark x1="69875" y1="57500" x2="69875" y2="57500"/>
                          <a14:foregroundMark x1="48500" y1="44000" x2="48500" y2="44000"/>
                          <a14:foregroundMark x1="50250" y1="94375" x2="50250" y2="94375"/>
                          <a14:foregroundMark x1="38125" y1="55500" x2="38125" y2="55500"/>
                          <a14:foregroundMark x1="28125" y1="55125" x2="28125" y2="55125"/>
                          <a14:foregroundMark x1="49250" y1="12000" x2="49250" y2="12000"/>
                          <a14:foregroundMark x1="49250" y1="5250" x2="49250" y2="5250"/>
                          <a14:backgroundMark x1="44250" y1="51375" x2="44250" y2="51375"/>
                          <a14:backgroundMark x1="39125" y1="51375" x2="39125" y2="51375"/>
                          <a14:backgroundMark x1="30625" y1="44625" x2="30625" y2="44625"/>
                        </a14:backgroundRemoval>
                      </a14:imgEffect>
                      <a14:imgEffect>
                        <a14:sharpenSoften amount="100000"/>
                      </a14:imgEffect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4" y="6534238"/>
              <a:ext cx="323520" cy="323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870162-DF94-9B45-BDB8-4A1D93DDDD1A}"/>
                </a:ext>
              </a:extLst>
            </p:cNvPr>
            <p:cNvSpPr txBox="1"/>
            <p:nvPr/>
          </p:nvSpPr>
          <p:spPr>
            <a:xfrm>
              <a:off x="346869" y="6605546"/>
              <a:ext cx="27434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131313"/>
                  </a:solidFill>
                </a:rPr>
                <a:t>C L U B E   A T L É T I C O   M I N E I R 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F092CB-1896-F34E-92BE-293CE52347CD}"/>
                </a:ext>
              </a:extLst>
            </p:cNvPr>
            <p:cNvSpPr txBox="1"/>
            <p:nvPr/>
          </p:nvSpPr>
          <p:spPr>
            <a:xfrm>
              <a:off x="7205153" y="6605546"/>
              <a:ext cx="4986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000" dirty="0">
                  <a:solidFill>
                    <a:srgbClr val="131313"/>
                  </a:solidFill>
                </a:rPr>
                <a:t>C I G A   |   G A L O   A N A L Y T I C 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D6A571-CD70-234F-87CC-E2A760DE7BF8}"/>
              </a:ext>
            </a:extLst>
          </p:cNvPr>
          <p:cNvSpPr txBox="1"/>
          <p:nvPr/>
        </p:nvSpPr>
        <p:spPr>
          <a:xfrm>
            <a:off x="84704" y="36576"/>
            <a:ext cx="1215542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131313"/>
                </a:solidFill>
              </a:rPr>
              <a:t>Provedores de dados?</a:t>
            </a:r>
          </a:p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Introdução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3305E25-1E37-C9E9-EC60-984BDC0E32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355" t="31255" r="8457" b="31925"/>
          <a:stretch/>
        </p:blipFill>
        <p:spPr>
          <a:xfrm>
            <a:off x="2966082" y="3070412"/>
            <a:ext cx="3012141" cy="71717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BE5EFFE-0FC1-EA94-091A-3941898FF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6730" y="2900288"/>
            <a:ext cx="163852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8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 se todas as equipes brasileiras fossem bicolores? - Futebol de Barzinho">
            <a:extLst>
              <a:ext uri="{FF2B5EF4-FFF2-40B4-BE49-F238E27FC236}">
                <a16:creationId xmlns:a16="http://schemas.microsoft.com/office/drawing/2014/main" id="{33C72510-1931-CC4B-9603-4BF2835C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50" b="94375" l="10000" r="90000">
                        <a14:foregroundMark x1="48875" y1="62125" x2="48875" y2="62125"/>
                        <a14:foregroundMark x1="59500" y1="62125" x2="59500" y2="62125"/>
                        <a14:foregroundMark x1="69875" y1="57500" x2="69875" y2="57500"/>
                        <a14:foregroundMark x1="48500" y1="44000" x2="48500" y2="44000"/>
                        <a14:foregroundMark x1="50250" y1="94375" x2="50250" y2="94375"/>
                        <a14:foregroundMark x1="38125" y1="55500" x2="38125" y2="55500"/>
                        <a14:foregroundMark x1="28125" y1="55125" x2="28125" y2="55125"/>
                        <a14:foregroundMark x1="49250" y1="12000" x2="49250" y2="12000"/>
                        <a14:foregroundMark x1="49250" y1="5250" x2="49250" y2="5250"/>
                        <a14:backgroundMark x1="44250" y1="51375" x2="44250" y2="51375"/>
                        <a14:backgroundMark x1="39125" y1="51375" x2="39125" y2="51375"/>
                        <a14:backgroundMark x1="30625" y1="44625" x2="30625" y2="44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084" y="206643"/>
            <a:ext cx="509832" cy="50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E1C1B-C2B6-4F4B-960E-BBD73F54B4AF}"/>
              </a:ext>
            </a:extLst>
          </p:cNvPr>
          <p:cNvSpPr txBox="1"/>
          <p:nvPr/>
        </p:nvSpPr>
        <p:spPr>
          <a:xfrm>
            <a:off x="18288" y="3044280"/>
            <a:ext cx="12155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Arquitetura de Dados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A819ED-89FA-9DB5-34FD-1AA71C3782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41" y="5127810"/>
            <a:ext cx="1828139" cy="15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7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474</Words>
  <Application>Microsoft Office PowerPoint</Application>
  <PresentationFormat>Widescreen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Picchioni</dc:creator>
  <cp:lastModifiedBy>galo</cp:lastModifiedBy>
  <cp:revision>16</cp:revision>
  <dcterms:created xsi:type="dcterms:W3CDTF">2021-11-17T11:25:50Z</dcterms:created>
  <dcterms:modified xsi:type="dcterms:W3CDTF">2022-10-18T18:17:45Z</dcterms:modified>
</cp:coreProperties>
</file>