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74" r:id="rId5"/>
    <p:sldId id="270" r:id="rId6"/>
    <p:sldId id="271" r:id="rId7"/>
    <p:sldId id="272" r:id="rId8"/>
    <p:sldId id="265" r:id="rId9"/>
    <p:sldId id="266" r:id="rId10"/>
    <p:sldId id="267" r:id="rId11"/>
    <p:sldId id="262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02"/>
    <a:srgbClr val="131313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/>
    <p:restoredTop sz="94957"/>
  </p:normalViewPr>
  <p:slideViewPr>
    <p:cSldViewPr snapToGrid="0" snapToObjects="1">
      <p:cViewPr varScale="1">
        <p:scale>
          <a:sx n="93" d="100"/>
          <a:sy n="93" d="100"/>
        </p:scale>
        <p:origin x="1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E37D2-332F-AA4C-A06C-181608D0DA51}" type="datetimeFigureOut">
              <a:rPr lang="pt-BR" smtClean="0"/>
              <a:t>19/10/22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1C8C-51F6-3D45-B7F0-1341669C6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8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311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73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41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81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75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46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83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3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62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50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4B33-8F90-3847-BBC4-8B420DA4D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6811-B0AF-B64E-98DD-A931B13F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30F4-0988-F641-9F4C-C60C6824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FFFE-067E-C442-976E-6CF679066F78}" type="datetime5">
              <a:rPr lang="en-US" smtClean="0"/>
              <a:t>19-Oct-22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8DB6-CAD0-B946-99A7-57443156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6D04-EDD4-C34F-840F-7A7E9096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6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4A7-CC2A-EF4F-B950-BA195DE7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AD85B-2818-3740-8EE7-1C6FD6D4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F3F5-F886-9749-9702-B382BBDB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D74E-750D-0548-801F-BAA1A0E34BB1}" type="datetime5">
              <a:rPr lang="en-US" smtClean="0"/>
              <a:t>19-Oct-22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0596-2734-824F-B6B9-EB9E2260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297B-77A7-E140-8CBD-26CB25DE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53EEA-223F-A543-873C-E7E911E99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661D-C32E-5448-B56F-48736D22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DDC9-7AF4-0F41-A0BE-325C66BD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4A94-E8C8-504D-9F5C-EFFCA15F1545}" type="datetime5">
              <a:rPr lang="en-US" smtClean="0"/>
              <a:t>19-Oct-22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1768-4E3D-2044-B3F1-00D90B86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8039-6DA0-E54A-81D0-AE449EBB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63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9758-9209-BF41-9BD2-6BE27655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C3DB-35E9-D841-9D20-92FA2FE4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CC6A-C251-1E43-A658-F2885596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B5-0408-6841-B383-C7908118C542}" type="datetime5">
              <a:rPr lang="en-US" smtClean="0"/>
              <a:t>19-Oct-22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ABC2-7FE6-7F40-B19B-FA7C7FE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8A55-E9ED-DA42-82A6-ACF6C271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5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7E6F-4346-EB4A-872E-1405BE9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7E72-F34D-FA41-8029-2A69A7F1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8AA6-3844-8F4D-BD47-E83C74E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CA81-2D75-4A4C-8CD8-2677BBD3587D}" type="datetime5">
              <a:rPr lang="en-US" smtClean="0"/>
              <a:t>19-Oct-22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4828-751F-7845-A49D-191813D8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CB56-BE00-484E-B460-A01A4D5A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1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D301-A419-7A44-A5D3-044F99D6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9C91-979E-6547-A41C-AAC950AD7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91486-6D41-D64C-8454-2AFEE457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432F-53F2-2B43-AF08-1C536B7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9EDB-98BD-AD44-A95F-EFDD6DB1CAAC}" type="datetime5">
              <a:rPr lang="en-US" smtClean="0"/>
              <a:t>19-Oct-22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CDBF-CDF7-EC44-AB11-78A08876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7AA9-A4E0-3448-9229-C079931D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AC5-0D74-224F-88AA-CF581C7A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0A21-D2F7-5C46-A7CE-CE545D1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C19D-EC27-5041-B356-607E39B2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C0C18-AA6A-8543-9554-0487D5BD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49FCD-84A6-2948-BCBD-A484C467C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1D855-5E87-F842-A995-F11D94AE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2847-C2A7-1048-BB08-D941D20BAEAE}" type="datetime5">
              <a:rPr lang="en-US" smtClean="0"/>
              <a:t>19-Oct-22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2155A-FC3C-D743-B677-ABD37BAB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F5BB8-4C42-E840-AAB6-5D4B4545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9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452-4359-DF46-A609-8BC59336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6DCAF-785B-C34C-88ED-7EC8BE7B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A28B-6CDC-A647-A028-C17E4EC32BCA}" type="datetime5">
              <a:rPr lang="en-US" smtClean="0"/>
              <a:t>19-Oct-22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17C3A-195D-3E4B-98E5-785818D6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D6446-D5FB-C74C-92E8-D56A2F95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DAD59-1F3E-9C43-BBC2-4618812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9961-C93C-B941-84A8-3583855C192C}" type="datetime5">
              <a:rPr lang="en-US" smtClean="0"/>
              <a:t>19-Oct-22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44676-A255-5541-95C8-BD86432F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B1AAB-7C88-5042-9A66-F765D89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7CCB-C794-2C42-A8CC-3D1A14E2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1C7A-D4E4-5A45-85F4-4976CCB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2CFCE-E8A6-6E4D-9694-75B15E569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AF97D-3265-3849-8C67-84F557A9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9CB4-381D-3245-A262-78A71D348C1A}" type="datetime5">
              <a:rPr lang="en-US" smtClean="0"/>
              <a:t>19-Oct-22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7139-CD54-CF4F-836C-289B541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1D4A-2197-C643-9738-DA3CE335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27F1-ADE8-EE49-B533-F82546E7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224DD-051D-0D45-983A-77D4949A9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97C6-FB5B-3D4F-A408-A8CD5FA0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706B-55FA-5247-BA64-0920E0AF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4D3E-8445-4348-9726-C6E86A78348E}" type="datetime5">
              <a:rPr lang="en-US" smtClean="0"/>
              <a:t>19-Oct-22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D6AF-3154-194B-BEAF-4A1F56F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FDDE-CD39-6B45-8753-B259B854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75D00-D328-2648-8A1B-A55097F9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212C-136B-BA46-8F15-5971C847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5B44-CB13-D84C-A2D7-AD323FCB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1583-1EEF-B34E-986E-97FC48BF33C2}" type="datetime5">
              <a:rPr lang="en-US" smtClean="0"/>
              <a:t>19-Oct-22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7FE9-C377-614C-9DB5-4C382369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6FBB-478A-864C-8D2B-F5E0B89B6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5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20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iff"/><Relationship Id="rId11" Type="http://schemas.openxmlformats.org/officeDocument/2006/relationships/image" Target="../media/image19.tif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B0CFA1FD-70A1-E245-8C81-A3DFC602CE50}"/>
              </a:ext>
            </a:extLst>
          </p:cNvPr>
          <p:cNvSpPr/>
          <p:nvPr/>
        </p:nvSpPr>
        <p:spPr>
          <a:xfrm>
            <a:off x="-647699" y="3176752"/>
            <a:ext cx="11694562" cy="504496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pt-BR" sz="3900" b="1" dirty="0">
                <a:solidFill>
                  <a:srgbClr val="131313"/>
                </a:solidFill>
              </a:rPr>
              <a:t>Recrutamento de Atletas Utilizando 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BCDF8-83F3-584A-96F4-FCAA23167E7A}"/>
              </a:ext>
            </a:extLst>
          </p:cNvPr>
          <p:cNvSpPr txBox="1"/>
          <p:nvPr/>
        </p:nvSpPr>
        <p:spPr>
          <a:xfrm>
            <a:off x="342900" y="3696324"/>
            <a:ext cx="106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Pedro Picchioni</a:t>
            </a:r>
          </a:p>
        </p:txBody>
      </p:sp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62" y="2806624"/>
            <a:ext cx="1074366" cy="107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95679B6F-7F0B-0C47-9F2B-68E89067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352" y="6569212"/>
            <a:ext cx="910590" cy="235259"/>
          </a:xfrm>
          <a:noFill/>
        </p:spPr>
        <p:txBody>
          <a:bodyPr/>
          <a:lstStyle/>
          <a:p>
            <a:pPr algn="ctr"/>
            <a:fld id="{2D333191-9401-EF47-A459-8D5B0A8D5414}" type="datetime5">
              <a:rPr lang="en-US" sz="1000" smtClean="0">
                <a:solidFill>
                  <a:schemeClr val="bg1"/>
                </a:solidFill>
              </a:rPr>
              <a:pPr algn="ctr"/>
              <a:t>19-Oct-22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DC1C4-C72A-AD43-97F0-761CBFE90F4D}"/>
              </a:ext>
            </a:extLst>
          </p:cNvPr>
          <p:cNvSpPr txBox="1"/>
          <p:nvPr/>
        </p:nvSpPr>
        <p:spPr>
          <a:xfrm>
            <a:off x="7162800" y="6569212"/>
            <a:ext cx="498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</a:rPr>
              <a:t>C I G A   |   G A L O   A N A L Y T I C S</a:t>
            </a:r>
          </a:p>
        </p:txBody>
      </p:sp>
    </p:spTree>
    <p:extLst>
      <p:ext uri="{BB962C8B-B14F-4D97-AF65-F5344CB8AC3E}">
        <p14:creationId xmlns:p14="http://schemas.microsoft.com/office/powerpoint/2010/main" val="347486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ta para Cima 29">
            <a:extLst>
              <a:ext uri="{FF2B5EF4-FFF2-40B4-BE49-F238E27FC236}">
                <a16:creationId xmlns:a16="http://schemas.microsoft.com/office/drawing/2014/main" id="{D91F5597-6A59-7C41-9499-CFC7464DCCCD}"/>
              </a:ext>
            </a:extLst>
          </p:cNvPr>
          <p:cNvSpPr/>
          <p:nvPr/>
        </p:nvSpPr>
        <p:spPr>
          <a:xfrm>
            <a:off x="10177885" y="1205949"/>
            <a:ext cx="370845" cy="4147930"/>
          </a:xfrm>
          <a:prstGeom prst="upArrow">
            <a:avLst/>
          </a:prstGeom>
          <a:solidFill>
            <a:srgbClr val="FFD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Contribuição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Mensurar performance</a:t>
            </a: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3286DA73-5895-F34A-A37E-B0BC27667733}"/>
              </a:ext>
            </a:extLst>
          </p:cNvPr>
          <p:cNvGrpSpPr/>
          <p:nvPr/>
        </p:nvGrpSpPr>
        <p:grpSpPr>
          <a:xfrm>
            <a:off x="1479488" y="1595444"/>
            <a:ext cx="3852642" cy="3852642"/>
            <a:chOff x="585989" y="1720257"/>
            <a:chExt cx="3852642" cy="3852642"/>
          </a:xfrm>
        </p:grpSpPr>
        <p:sp>
          <p:nvSpPr>
            <p:cNvPr id="8" name="Circular Arrow 8">
              <a:extLst>
                <a:ext uri="{FF2B5EF4-FFF2-40B4-BE49-F238E27FC236}">
                  <a16:creationId xmlns:a16="http://schemas.microsoft.com/office/drawing/2014/main" id="{C7A768FC-E119-D440-9EB7-31D30E804C81}"/>
                </a:ext>
              </a:extLst>
            </p:cNvPr>
            <p:cNvSpPr/>
            <p:nvPr/>
          </p:nvSpPr>
          <p:spPr>
            <a:xfrm>
              <a:off x="585989" y="1720257"/>
              <a:ext cx="3852642" cy="3852642"/>
            </a:xfrm>
            <a:prstGeom prst="circularArrow">
              <a:avLst>
                <a:gd name="adj1" fmla="val 5310"/>
                <a:gd name="adj2" fmla="val 343918"/>
                <a:gd name="adj3" fmla="val 14504646"/>
                <a:gd name="adj4" fmla="val 16949027"/>
                <a:gd name="adj5" fmla="val 6195"/>
              </a:avLst>
            </a:prstGeom>
            <a:solidFill>
              <a:schemeClr val="tx1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8375696-B735-6640-9351-5DC54B7DFFB4}"/>
                </a:ext>
              </a:extLst>
            </p:cNvPr>
            <p:cNvSpPr/>
            <p:nvPr/>
          </p:nvSpPr>
          <p:spPr>
            <a:xfrm>
              <a:off x="1597910" y="2448326"/>
              <a:ext cx="1828800" cy="914400"/>
            </a:xfrm>
            <a:custGeom>
              <a:avLst/>
              <a:gdLst>
                <a:gd name="connsiteX0" fmla="*/ 0 w 1828800"/>
                <a:gd name="connsiteY0" fmla="*/ 152403 h 914400"/>
                <a:gd name="connsiteX1" fmla="*/ 152403 w 1828800"/>
                <a:gd name="connsiteY1" fmla="*/ 0 h 914400"/>
                <a:gd name="connsiteX2" fmla="*/ 1676397 w 1828800"/>
                <a:gd name="connsiteY2" fmla="*/ 0 h 914400"/>
                <a:gd name="connsiteX3" fmla="*/ 1828800 w 1828800"/>
                <a:gd name="connsiteY3" fmla="*/ 152403 h 914400"/>
                <a:gd name="connsiteX4" fmla="*/ 1828800 w 1828800"/>
                <a:gd name="connsiteY4" fmla="*/ 761997 h 914400"/>
                <a:gd name="connsiteX5" fmla="*/ 1676397 w 1828800"/>
                <a:gd name="connsiteY5" fmla="*/ 914400 h 914400"/>
                <a:gd name="connsiteX6" fmla="*/ 152403 w 1828800"/>
                <a:gd name="connsiteY6" fmla="*/ 914400 h 914400"/>
                <a:gd name="connsiteX7" fmla="*/ 0 w 1828800"/>
                <a:gd name="connsiteY7" fmla="*/ 761997 h 914400"/>
                <a:gd name="connsiteX8" fmla="*/ 0 w 1828800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676397" y="0"/>
                  </a:lnTo>
                  <a:cubicBezTo>
                    <a:pt x="1760567" y="0"/>
                    <a:pt x="1828800" y="68233"/>
                    <a:pt x="1828800" y="152403"/>
                  </a:cubicBezTo>
                  <a:lnTo>
                    <a:pt x="1828800" y="761997"/>
                  </a:lnTo>
                  <a:cubicBezTo>
                    <a:pt x="1828800" y="846167"/>
                    <a:pt x="1760567" y="914400"/>
                    <a:pt x="1676397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417" tIns="189417" rIns="189417" bIns="189417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400" kern="1200" dirty="0"/>
                <a:t>Avaliar performance atual</a:t>
              </a: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0263A43-F4F2-B14C-A666-63E0FE785803}"/>
                </a:ext>
              </a:extLst>
            </p:cNvPr>
            <p:cNvSpPr/>
            <p:nvPr/>
          </p:nvSpPr>
          <p:spPr>
            <a:xfrm>
              <a:off x="1597910" y="3901839"/>
              <a:ext cx="1828800" cy="914400"/>
            </a:xfrm>
            <a:custGeom>
              <a:avLst/>
              <a:gdLst>
                <a:gd name="connsiteX0" fmla="*/ 0 w 1828800"/>
                <a:gd name="connsiteY0" fmla="*/ 152403 h 914400"/>
                <a:gd name="connsiteX1" fmla="*/ 152403 w 1828800"/>
                <a:gd name="connsiteY1" fmla="*/ 0 h 914400"/>
                <a:gd name="connsiteX2" fmla="*/ 1676397 w 1828800"/>
                <a:gd name="connsiteY2" fmla="*/ 0 h 914400"/>
                <a:gd name="connsiteX3" fmla="*/ 1828800 w 1828800"/>
                <a:gd name="connsiteY3" fmla="*/ 152403 h 914400"/>
                <a:gd name="connsiteX4" fmla="*/ 1828800 w 1828800"/>
                <a:gd name="connsiteY4" fmla="*/ 761997 h 914400"/>
                <a:gd name="connsiteX5" fmla="*/ 1676397 w 1828800"/>
                <a:gd name="connsiteY5" fmla="*/ 914400 h 914400"/>
                <a:gd name="connsiteX6" fmla="*/ 152403 w 1828800"/>
                <a:gd name="connsiteY6" fmla="*/ 914400 h 914400"/>
                <a:gd name="connsiteX7" fmla="*/ 0 w 1828800"/>
                <a:gd name="connsiteY7" fmla="*/ 761997 h 914400"/>
                <a:gd name="connsiteX8" fmla="*/ 0 w 1828800"/>
                <a:gd name="connsiteY8" fmla="*/ 152403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914400">
                  <a:moveTo>
                    <a:pt x="0" y="152403"/>
                  </a:moveTo>
                  <a:cubicBezTo>
                    <a:pt x="0" y="68233"/>
                    <a:pt x="68233" y="0"/>
                    <a:pt x="152403" y="0"/>
                  </a:cubicBezTo>
                  <a:lnTo>
                    <a:pt x="1676397" y="0"/>
                  </a:lnTo>
                  <a:cubicBezTo>
                    <a:pt x="1760567" y="0"/>
                    <a:pt x="1828800" y="68233"/>
                    <a:pt x="1828800" y="152403"/>
                  </a:cubicBezTo>
                  <a:lnTo>
                    <a:pt x="1828800" y="761997"/>
                  </a:lnTo>
                  <a:cubicBezTo>
                    <a:pt x="1828800" y="846167"/>
                    <a:pt x="1760567" y="914400"/>
                    <a:pt x="1676397" y="914400"/>
                  </a:cubicBezTo>
                  <a:lnTo>
                    <a:pt x="152403" y="914400"/>
                  </a:lnTo>
                  <a:cubicBezTo>
                    <a:pt x="68233" y="914400"/>
                    <a:pt x="0" y="846167"/>
                    <a:pt x="0" y="761997"/>
                  </a:cubicBezTo>
                  <a:lnTo>
                    <a:pt x="0" y="15240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417" tIns="189417" rIns="189417" bIns="189417" numCol="1" spcCol="1270" anchor="ctr" anchorCtr="0">
              <a:noAutofit/>
            </a:bodyPr>
            <a:lstStyle/>
            <a:p>
              <a:pPr marL="0" lvl="0" indent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400" kern="1200" dirty="0"/>
                <a:t>Projetar performance futura</a:t>
              </a:r>
            </a:p>
          </p:txBody>
        </p:sp>
        <p:cxnSp>
          <p:nvCxnSpPr>
            <p:cNvPr id="11" name="Straight Arrow Connector 11">
              <a:extLst>
                <a:ext uri="{FF2B5EF4-FFF2-40B4-BE49-F238E27FC236}">
                  <a16:creationId xmlns:a16="http://schemas.microsoft.com/office/drawing/2014/main" id="{09F39F9C-6967-CD4A-9984-4929E2DDFAEC}"/>
                </a:ext>
              </a:extLst>
            </p:cNvPr>
            <p:cNvCxnSpPr/>
            <p:nvPr/>
          </p:nvCxnSpPr>
          <p:spPr>
            <a:xfrm>
              <a:off x="2512310" y="3362726"/>
              <a:ext cx="0" cy="539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72A8B38-CE33-C540-BA20-175EC214117F}"/>
              </a:ext>
            </a:extLst>
          </p:cNvPr>
          <p:cNvCxnSpPr>
            <a:cxnSpLocks/>
          </p:cNvCxnSpPr>
          <p:nvPr/>
        </p:nvCxnSpPr>
        <p:spPr>
          <a:xfrm>
            <a:off x="5448515" y="3521765"/>
            <a:ext cx="2822713" cy="0"/>
          </a:xfrm>
          <a:prstGeom prst="straightConnector1">
            <a:avLst/>
          </a:prstGeom>
          <a:ln>
            <a:solidFill>
              <a:srgbClr val="FFDA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1AD6A3-CB61-EF42-9FE4-8BACDA49A4D6}"/>
              </a:ext>
            </a:extLst>
          </p:cNvPr>
          <p:cNvSpPr/>
          <p:nvPr/>
        </p:nvSpPr>
        <p:spPr>
          <a:xfrm>
            <a:off x="5332130" y="2871364"/>
            <a:ext cx="275659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medir performance?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E617738E-03FD-DB4B-8861-1A1629D46756}"/>
              </a:ext>
            </a:extLst>
          </p:cNvPr>
          <p:cNvSpPr/>
          <p:nvPr/>
        </p:nvSpPr>
        <p:spPr>
          <a:xfrm>
            <a:off x="9100645" y="4700998"/>
            <a:ext cx="2419956" cy="4032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Finalizações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C83EAC04-F845-0543-8988-D57DDF63A96E}"/>
              </a:ext>
            </a:extLst>
          </p:cNvPr>
          <p:cNvSpPr/>
          <p:nvPr/>
        </p:nvSpPr>
        <p:spPr>
          <a:xfrm>
            <a:off x="9100645" y="3942035"/>
            <a:ext cx="2419956" cy="4032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xG</a:t>
            </a:r>
          </a:p>
        </p:txBody>
      </p:sp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9BADBE8F-2443-3247-8AC7-1F307F9096E9}"/>
              </a:ext>
            </a:extLst>
          </p:cNvPr>
          <p:cNvSpPr/>
          <p:nvPr/>
        </p:nvSpPr>
        <p:spPr>
          <a:xfrm>
            <a:off x="9100645" y="3183072"/>
            <a:ext cx="2419956" cy="4032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xA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6EA36B70-76A6-A749-9329-1F735B649752}"/>
              </a:ext>
            </a:extLst>
          </p:cNvPr>
          <p:cNvSpPr/>
          <p:nvPr/>
        </p:nvSpPr>
        <p:spPr>
          <a:xfrm>
            <a:off x="9100645" y="2457143"/>
            <a:ext cx="2419956" cy="4032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xG </a:t>
            </a:r>
            <a:r>
              <a:rPr lang="pt-B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Buildup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</a:endParaRPr>
          </a:p>
        </p:txBody>
      </p:sp>
      <p:sp>
        <p:nvSpPr>
          <p:cNvPr id="27" name="Rounded Rectangle 13">
            <a:extLst>
              <a:ext uri="{FF2B5EF4-FFF2-40B4-BE49-F238E27FC236}">
                <a16:creationId xmlns:a16="http://schemas.microsoft.com/office/drawing/2014/main" id="{210BD705-2B49-9C41-A9E3-789E9E7597BD}"/>
              </a:ext>
            </a:extLst>
          </p:cNvPr>
          <p:cNvSpPr/>
          <p:nvPr/>
        </p:nvSpPr>
        <p:spPr>
          <a:xfrm>
            <a:off x="9100645" y="1789455"/>
            <a:ext cx="2419956" cy="4032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</a:rPr>
              <a:t>Modelos de Posse</a:t>
            </a:r>
          </a:p>
        </p:txBody>
      </p:sp>
    </p:spTree>
    <p:extLst>
      <p:ext uri="{BB962C8B-B14F-4D97-AF65-F5344CB8AC3E}">
        <p14:creationId xmlns:p14="http://schemas.microsoft.com/office/powerpoint/2010/main" val="18060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75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Data Scouting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Tópicos de Influência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1363F05-388D-294A-87DD-45415AD26CA8}"/>
              </a:ext>
            </a:extLst>
          </p:cNvPr>
          <p:cNvGrpSpPr/>
          <p:nvPr/>
        </p:nvGrpSpPr>
        <p:grpSpPr>
          <a:xfrm>
            <a:off x="3495214" y="2126698"/>
            <a:ext cx="5201571" cy="1670582"/>
            <a:chOff x="3761990" y="2908577"/>
            <a:chExt cx="5201571" cy="1670582"/>
          </a:xfrm>
        </p:grpSpPr>
        <p:grpSp>
          <p:nvGrpSpPr>
            <p:cNvPr id="17" name="Group 19">
              <a:extLst>
                <a:ext uri="{FF2B5EF4-FFF2-40B4-BE49-F238E27FC236}">
                  <a16:creationId xmlns:a16="http://schemas.microsoft.com/office/drawing/2014/main" id="{5615800F-F36B-1E4E-9BE5-F686BD710952}"/>
                </a:ext>
              </a:extLst>
            </p:cNvPr>
            <p:cNvGrpSpPr/>
            <p:nvPr/>
          </p:nvGrpSpPr>
          <p:grpSpPr>
            <a:xfrm>
              <a:off x="3761990" y="2908577"/>
              <a:ext cx="5201571" cy="1670582"/>
              <a:chOff x="238187" y="1969519"/>
              <a:chExt cx="5962224" cy="636818"/>
            </a:xfrm>
          </p:grpSpPr>
          <p:sp>
            <p:nvSpPr>
              <p:cNvPr id="19" name="Rounded Rectangle 20">
                <a:extLst>
                  <a:ext uri="{FF2B5EF4-FFF2-40B4-BE49-F238E27FC236}">
                    <a16:creationId xmlns:a16="http://schemas.microsoft.com/office/drawing/2014/main" id="{E30866CF-5AB1-B541-AE64-7727E2C9746A}"/>
                  </a:ext>
                </a:extLst>
              </p:cNvPr>
              <p:cNvSpPr/>
              <p:nvPr/>
            </p:nvSpPr>
            <p:spPr>
              <a:xfrm>
                <a:off x="238187" y="1969519"/>
                <a:ext cx="5962224" cy="305123"/>
              </a:xfrm>
              <a:prstGeom prst="roundRect">
                <a:avLst/>
              </a:prstGeom>
              <a:solidFill>
                <a:srgbClr val="FFDA0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ESTRATÉGIA</a:t>
                </a:r>
              </a:p>
            </p:txBody>
          </p:sp>
          <p:sp>
            <p:nvSpPr>
              <p:cNvPr id="21" name="Rounded Rectangle 21">
                <a:extLst>
                  <a:ext uri="{FF2B5EF4-FFF2-40B4-BE49-F238E27FC236}">
                    <a16:creationId xmlns:a16="http://schemas.microsoft.com/office/drawing/2014/main" id="{5B79C25A-AEB8-8B45-B1DB-FD0C94E5FBE1}"/>
                  </a:ext>
                </a:extLst>
              </p:cNvPr>
              <p:cNvSpPr/>
              <p:nvPr/>
            </p:nvSpPr>
            <p:spPr>
              <a:xfrm>
                <a:off x="238191" y="2300337"/>
                <a:ext cx="5962218" cy="306000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MERCADO (PROSPECÇÃO)</a:t>
                </a:r>
              </a:p>
            </p:txBody>
          </p:sp>
        </p:grpSp>
        <p:grpSp>
          <p:nvGrpSpPr>
            <p:cNvPr id="22" name="Group 48">
              <a:extLst>
                <a:ext uri="{FF2B5EF4-FFF2-40B4-BE49-F238E27FC236}">
                  <a16:creationId xmlns:a16="http://schemas.microsoft.com/office/drawing/2014/main" id="{F4001A2D-FBF4-A64C-8249-ACF6348F8453}"/>
                </a:ext>
              </a:extLst>
            </p:cNvPr>
            <p:cNvGrpSpPr/>
            <p:nvPr/>
          </p:nvGrpSpPr>
          <p:grpSpPr>
            <a:xfrm>
              <a:off x="5269932" y="3455868"/>
              <a:ext cx="2185686" cy="576000"/>
              <a:chOff x="4990010" y="1806730"/>
              <a:chExt cx="2185686" cy="650468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EA9CFE6-29CB-1D41-AC6E-2490BAA64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5696" y="1819652"/>
                <a:ext cx="0" cy="637546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47">
                <a:extLst>
                  <a:ext uri="{FF2B5EF4-FFF2-40B4-BE49-F238E27FC236}">
                    <a16:creationId xmlns:a16="http://schemas.microsoft.com/office/drawing/2014/main" id="{1D4EDB61-C2BE-F649-AB3C-2ED702880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0010" y="1806730"/>
                <a:ext cx="0" cy="637546"/>
              </a:xfrm>
              <a:prstGeom prst="straightConnector1">
                <a:avLst/>
              </a:prstGeom>
              <a:ln w="19050">
                <a:solidFill>
                  <a:schemeClr val="bg1">
                    <a:lumMod val="9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5393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Estratégia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Onde podemos auxiliar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82C3E98-82BE-764A-8753-2F122FC3A02A}"/>
              </a:ext>
            </a:extLst>
          </p:cNvPr>
          <p:cNvSpPr/>
          <p:nvPr/>
        </p:nvSpPr>
        <p:spPr>
          <a:xfrm>
            <a:off x="84704" y="2699863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ELENCO</a:t>
            </a:r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2FE43A-48C5-2B46-9F48-74AF57B21A49}"/>
              </a:ext>
            </a:extLst>
          </p:cNvPr>
          <p:cNvSpPr/>
          <p:nvPr/>
        </p:nvSpPr>
        <p:spPr>
          <a:xfrm>
            <a:off x="3099518" y="2699863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TRADUÇÃO DE LIGAS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7E3C6C1E-D414-6C45-B6D6-37A2AEEA3F0D}"/>
              </a:ext>
            </a:extLst>
          </p:cNvPr>
          <p:cNvSpPr/>
          <p:nvPr/>
        </p:nvSpPr>
        <p:spPr>
          <a:xfrm>
            <a:off x="6114332" y="269176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DE MERCADO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7E200D20-4F99-3842-80A2-992232F4A4B2}"/>
              </a:ext>
            </a:extLst>
          </p:cNvPr>
          <p:cNvSpPr/>
          <p:nvPr/>
        </p:nvSpPr>
        <p:spPr>
          <a:xfrm>
            <a:off x="9129145" y="2699863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MACRO-MERCADO</a:t>
            </a:r>
          </a:p>
        </p:txBody>
      </p:sp>
    </p:spTree>
    <p:extLst>
      <p:ext uri="{BB962C8B-B14F-4D97-AF65-F5344CB8AC3E}">
        <p14:creationId xmlns:p14="http://schemas.microsoft.com/office/powerpoint/2010/main" val="287157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Estratégia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Onde podemos auxiliar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82C3E98-82BE-764A-8753-2F122FC3A02A}"/>
              </a:ext>
            </a:extLst>
          </p:cNvPr>
          <p:cNvSpPr/>
          <p:nvPr/>
        </p:nvSpPr>
        <p:spPr>
          <a:xfrm>
            <a:off x="84704" y="1123702"/>
            <a:ext cx="2880000" cy="7372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ELENCO</a:t>
            </a:r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2FE43A-48C5-2B46-9F48-74AF57B21A49}"/>
              </a:ext>
            </a:extLst>
          </p:cNvPr>
          <p:cNvSpPr/>
          <p:nvPr/>
        </p:nvSpPr>
        <p:spPr>
          <a:xfrm>
            <a:off x="3099518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TRADUÇÃO DE LIGAS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7E3C6C1E-D414-6C45-B6D6-37A2AEEA3F0D}"/>
              </a:ext>
            </a:extLst>
          </p:cNvPr>
          <p:cNvSpPr/>
          <p:nvPr/>
        </p:nvSpPr>
        <p:spPr>
          <a:xfrm>
            <a:off x="6114332" y="1115601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DE MERCADO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7E200D20-4F99-3842-80A2-992232F4A4B2}"/>
              </a:ext>
            </a:extLst>
          </p:cNvPr>
          <p:cNvSpPr/>
          <p:nvPr/>
        </p:nvSpPr>
        <p:spPr>
          <a:xfrm>
            <a:off x="9129145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MACRO-MERCADO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8AE538-CC10-224F-884B-DE9B135ACA9D}"/>
              </a:ext>
            </a:extLst>
          </p:cNvPr>
          <p:cNvSpPr/>
          <p:nvPr/>
        </p:nvSpPr>
        <p:spPr>
          <a:xfrm>
            <a:off x="111149" y="2156103"/>
            <a:ext cx="5489095" cy="268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Dar ferramentas para que a direção de futebol consiga </a:t>
            </a:r>
            <a:r>
              <a:rPr lang="pt-BR" sz="16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otimizar</a:t>
            </a:r>
            <a:r>
              <a:rPr lang="pt-BR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 os seus recursos e trabalhar com </a:t>
            </a:r>
            <a:r>
              <a:rPr lang="pt-BR" sz="1600" b="1" i="1" dirty="0">
                <a:latin typeface="Calibri" panose="020F0502020204030204" pitchFamily="34" charset="0"/>
                <a:cs typeface="Times New Roman" panose="02020603050405020304" pitchFamily="18" charset="0"/>
              </a:rPr>
              <a:t>evidências</a:t>
            </a:r>
            <a:r>
              <a:rPr lang="pt-BR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 para uma melhor construção do seu elenco.</a:t>
            </a:r>
            <a:endParaRPr lang="pt-BR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de jogadores, jogadores por posição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 a média de idade ideal?  (gostaríamos de atingir)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Projeção contratual dos jogadores (Planejar o médio/longo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F29A26-BD2A-3D40-BC1E-CCF05D1F3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777" y="2147847"/>
            <a:ext cx="3096871" cy="20412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8199D6-8488-D34D-B456-E1FBF74AE5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600244" y="2148002"/>
            <a:ext cx="3394088" cy="20084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90F5455-107C-2C47-B58D-2C9A1246416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88629" y="4317144"/>
            <a:ext cx="4519615" cy="19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134A3ED4-6F07-5B45-9F78-CF67592E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025" y="2926588"/>
            <a:ext cx="2222809" cy="222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>
            <a:extLst>
              <a:ext uri="{FF2B5EF4-FFF2-40B4-BE49-F238E27FC236}">
                <a16:creationId xmlns:a16="http://schemas.microsoft.com/office/drawing/2014/main" id="{8692E467-9C48-0E4B-B7D2-C3EA18F9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478916" y="2959785"/>
            <a:ext cx="2368527" cy="21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Estratégia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Onde podemos auxiliar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82C3E98-82BE-764A-8753-2F122FC3A02A}"/>
              </a:ext>
            </a:extLst>
          </p:cNvPr>
          <p:cNvSpPr/>
          <p:nvPr/>
        </p:nvSpPr>
        <p:spPr>
          <a:xfrm>
            <a:off x="84704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ELENCO</a:t>
            </a:r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2FE43A-48C5-2B46-9F48-74AF57B21A49}"/>
              </a:ext>
            </a:extLst>
          </p:cNvPr>
          <p:cNvSpPr/>
          <p:nvPr/>
        </p:nvSpPr>
        <p:spPr>
          <a:xfrm>
            <a:off x="3099518" y="1123702"/>
            <a:ext cx="2880000" cy="7372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TRADUÇÃO DE LIGAS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7E3C6C1E-D414-6C45-B6D6-37A2AEEA3F0D}"/>
              </a:ext>
            </a:extLst>
          </p:cNvPr>
          <p:cNvSpPr/>
          <p:nvPr/>
        </p:nvSpPr>
        <p:spPr>
          <a:xfrm>
            <a:off x="6114332" y="1115601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DE MERCADO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7E200D20-4F99-3842-80A2-992232F4A4B2}"/>
              </a:ext>
            </a:extLst>
          </p:cNvPr>
          <p:cNvSpPr/>
          <p:nvPr/>
        </p:nvSpPr>
        <p:spPr>
          <a:xfrm>
            <a:off x="9129145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MACRO-MERCADO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8AE538-CC10-224F-884B-DE9B135ACA9D}"/>
              </a:ext>
            </a:extLst>
          </p:cNvPr>
          <p:cNvSpPr/>
          <p:nvPr/>
        </p:nvSpPr>
        <p:spPr>
          <a:xfrm>
            <a:off x="182855" y="2695475"/>
            <a:ext cx="6637830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Definição de perfil de ligas – Física? Atletas Jovens? Jogadores Altos?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Estilo das equipes de uma liga – Agressividade, Proposição </a:t>
            </a: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Reação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Definição do nível de competitividade da nossa liga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Tradução de performance entre ligas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261B6A-8CD6-B545-8737-43DEAF7747B9}"/>
              </a:ext>
            </a:extLst>
          </p:cNvPr>
          <p:cNvGrpSpPr/>
          <p:nvPr/>
        </p:nvGrpSpPr>
        <p:grpSpPr>
          <a:xfrm>
            <a:off x="1397563" y="1852839"/>
            <a:ext cx="3134281" cy="803951"/>
            <a:chOff x="1397563" y="1879614"/>
            <a:chExt cx="3134281" cy="803951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6E781CA-9E0D-2746-B0C1-D0A56789849B}"/>
                </a:ext>
              </a:extLst>
            </p:cNvPr>
            <p:cNvGrpSpPr/>
            <p:nvPr/>
          </p:nvGrpSpPr>
          <p:grpSpPr>
            <a:xfrm>
              <a:off x="1397563" y="1879614"/>
              <a:ext cx="3134281" cy="583419"/>
              <a:chOff x="1397563" y="1879614"/>
              <a:chExt cx="3134281" cy="583419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656BCD6-8DD5-B147-8162-EB6CDB006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844" y="1879614"/>
                <a:ext cx="0" cy="583419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59FB9246-E1F8-B24A-9951-4AE13A632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7563" y="2463033"/>
                <a:ext cx="3134281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5FA1CC4-65D1-5344-9F85-34EEB743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563" y="2463033"/>
              <a:ext cx="846" cy="220532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77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Estratégia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Onde podemos auxiliar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82C3E98-82BE-764A-8753-2F122FC3A02A}"/>
              </a:ext>
            </a:extLst>
          </p:cNvPr>
          <p:cNvSpPr/>
          <p:nvPr/>
        </p:nvSpPr>
        <p:spPr>
          <a:xfrm>
            <a:off x="84704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ELENCO</a:t>
            </a:r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2FE43A-48C5-2B46-9F48-74AF57B21A49}"/>
              </a:ext>
            </a:extLst>
          </p:cNvPr>
          <p:cNvSpPr/>
          <p:nvPr/>
        </p:nvSpPr>
        <p:spPr>
          <a:xfrm>
            <a:off x="3099518" y="1123702"/>
            <a:ext cx="2880000" cy="737238"/>
          </a:xfrm>
          <a:prstGeom prst="roundRect">
            <a:avLst/>
          </a:prstGeom>
          <a:solidFill>
            <a:srgbClr val="FFD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TRADUÇÃO DE LIGAS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7E3C6C1E-D414-6C45-B6D6-37A2AEEA3F0D}"/>
              </a:ext>
            </a:extLst>
          </p:cNvPr>
          <p:cNvSpPr/>
          <p:nvPr/>
        </p:nvSpPr>
        <p:spPr>
          <a:xfrm>
            <a:off x="6114332" y="1115601"/>
            <a:ext cx="2880000" cy="7372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DE MERCADO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7E200D20-4F99-3842-80A2-992232F4A4B2}"/>
              </a:ext>
            </a:extLst>
          </p:cNvPr>
          <p:cNvSpPr/>
          <p:nvPr/>
        </p:nvSpPr>
        <p:spPr>
          <a:xfrm>
            <a:off x="9129145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MACRO-MERCADO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261B6A-8CD6-B545-8737-43DEAF7747B9}"/>
              </a:ext>
            </a:extLst>
          </p:cNvPr>
          <p:cNvGrpSpPr/>
          <p:nvPr/>
        </p:nvGrpSpPr>
        <p:grpSpPr>
          <a:xfrm>
            <a:off x="1311965" y="1860940"/>
            <a:ext cx="6242367" cy="803951"/>
            <a:chOff x="1397563" y="1879614"/>
            <a:chExt cx="3134281" cy="803951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6E781CA-9E0D-2746-B0C1-D0A56789849B}"/>
                </a:ext>
              </a:extLst>
            </p:cNvPr>
            <p:cNvGrpSpPr/>
            <p:nvPr/>
          </p:nvGrpSpPr>
          <p:grpSpPr>
            <a:xfrm>
              <a:off x="1397563" y="1879614"/>
              <a:ext cx="3134281" cy="583419"/>
              <a:chOff x="1397563" y="1879614"/>
              <a:chExt cx="3134281" cy="583419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656BCD6-8DD5-B147-8162-EB6CDB006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844" y="1879614"/>
                <a:ext cx="0" cy="583419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59FB9246-E1F8-B24A-9951-4AE13A632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7563" y="2463033"/>
                <a:ext cx="3134281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5FA1CC4-65D1-5344-9F85-34EEB743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563" y="2463033"/>
              <a:ext cx="846" cy="220532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tângulo 20">
            <a:extLst>
              <a:ext uri="{FF2B5EF4-FFF2-40B4-BE49-F238E27FC236}">
                <a16:creationId xmlns:a16="http://schemas.microsoft.com/office/drawing/2014/main" id="{3AAC29F7-D789-1B41-9C42-FB7C822A322E}"/>
              </a:ext>
            </a:extLst>
          </p:cNvPr>
          <p:cNvSpPr/>
          <p:nvPr/>
        </p:nvSpPr>
        <p:spPr>
          <a:xfrm>
            <a:off x="204111" y="2716210"/>
            <a:ext cx="6096000" cy="15315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Quais mercados são subvalorizados?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Acompanhamento de contratos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Identificação do ponto ideal de compra e de venda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Definição de cobertura de mercados</a:t>
            </a:r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D082C2D6-6544-F244-A6B6-9C12D99F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310" y="2764617"/>
            <a:ext cx="2904980" cy="290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70501BAE-E577-1A4E-A492-074CEA010970}"/>
              </a:ext>
            </a:extLst>
          </p:cNvPr>
          <p:cNvGrpSpPr/>
          <p:nvPr/>
        </p:nvGrpSpPr>
        <p:grpSpPr>
          <a:xfrm>
            <a:off x="9058665" y="3140505"/>
            <a:ext cx="2747645" cy="1859472"/>
            <a:chOff x="8994332" y="2847090"/>
            <a:chExt cx="2747645" cy="1859472"/>
          </a:xfrm>
        </p:grpSpPr>
        <p:pic>
          <p:nvPicPr>
            <p:cNvPr id="24" name="Picture 2" descr="Andy Robertson opens up on getting rollicking from Steve Bruce for bringing  booze on the Hull City team bus">
              <a:extLst>
                <a:ext uri="{FF2B5EF4-FFF2-40B4-BE49-F238E27FC236}">
                  <a16:creationId xmlns:a16="http://schemas.microsoft.com/office/drawing/2014/main" id="{A66C1C01-7C62-2340-A04D-9B33F33C09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5" r="12193"/>
            <a:stretch/>
          </p:blipFill>
          <p:spPr bwMode="auto">
            <a:xfrm>
              <a:off x="8994332" y="2847090"/>
              <a:ext cx="1329739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Andrew Robertson – Wikipédia, a enciclopédia livre">
              <a:extLst>
                <a:ext uri="{FF2B5EF4-FFF2-40B4-BE49-F238E27FC236}">
                  <a16:creationId xmlns:a16="http://schemas.microsoft.com/office/drawing/2014/main" id="{2D44F27E-811B-F94F-BE27-B42F86FC2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0787" y="2847090"/>
              <a:ext cx="1431190" cy="1859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3078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Estratégia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Onde podemos auxiliar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B82C3E98-82BE-764A-8753-2F122FC3A02A}"/>
              </a:ext>
            </a:extLst>
          </p:cNvPr>
          <p:cNvSpPr/>
          <p:nvPr/>
        </p:nvSpPr>
        <p:spPr>
          <a:xfrm>
            <a:off x="84704" y="1123702"/>
            <a:ext cx="2880000" cy="737238"/>
          </a:xfrm>
          <a:prstGeom prst="roundRect">
            <a:avLst/>
          </a:prstGeom>
          <a:solidFill>
            <a:srgbClr val="FFDA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</a:rPr>
              <a:t>ELENCO</a:t>
            </a:r>
          </a:p>
        </p:txBody>
      </p: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2FE43A-48C5-2B46-9F48-74AF57B21A49}"/>
              </a:ext>
            </a:extLst>
          </p:cNvPr>
          <p:cNvSpPr/>
          <p:nvPr/>
        </p:nvSpPr>
        <p:spPr>
          <a:xfrm>
            <a:off x="3099518" y="1123702"/>
            <a:ext cx="2880000" cy="737238"/>
          </a:xfrm>
          <a:prstGeom prst="roundRect">
            <a:avLst/>
          </a:prstGeom>
          <a:solidFill>
            <a:srgbClr val="FFD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TRADUÇÃO DE LIGAS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7E3C6C1E-D414-6C45-B6D6-37A2AEEA3F0D}"/>
              </a:ext>
            </a:extLst>
          </p:cNvPr>
          <p:cNvSpPr/>
          <p:nvPr/>
        </p:nvSpPr>
        <p:spPr>
          <a:xfrm>
            <a:off x="6114332" y="1115601"/>
            <a:ext cx="2880000" cy="737238"/>
          </a:xfrm>
          <a:prstGeom prst="roundRect">
            <a:avLst/>
          </a:prstGeom>
          <a:solidFill>
            <a:srgbClr val="FFD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OPERAÇÕES DE MERCADO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7E200D20-4F99-3842-80A2-992232F4A4B2}"/>
              </a:ext>
            </a:extLst>
          </p:cNvPr>
          <p:cNvSpPr/>
          <p:nvPr/>
        </p:nvSpPr>
        <p:spPr>
          <a:xfrm>
            <a:off x="9129145" y="1123702"/>
            <a:ext cx="2880000" cy="73723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MACRO-MERCADO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D261B6A-8CD6-B545-8737-43DEAF7747B9}"/>
              </a:ext>
            </a:extLst>
          </p:cNvPr>
          <p:cNvGrpSpPr/>
          <p:nvPr/>
        </p:nvGrpSpPr>
        <p:grpSpPr>
          <a:xfrm>
            <a:off x="2146852" y="1886746"/>
            <a:ext cx="8422293" cy="803951"/>
            <a:chOff x="1397563" y="1879614"/>
            <a:chExt cx="3134281" cy="803951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96E781CA-9E0D-2746-B0C1-D0A56789849B}"/>
                </a:ext>
              </a:extLst>
            </p:cNvPr>
            <p:cNvGrpSpPr/>
            <p:nvPr/>
          </p:nvGrpSpPr>
          <p:grpSpPr>
            <a:xfrm>
              <a:off x="1397563" y="1879614"/>
              <a:ext cx="3134281" cy="583419"/>
              <a:chOff x="1397563" y="1879614"/>
              <a:chExt cx="3134281" cy="583419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656BCD6-8DD5-B147-8162-EB6CDB006B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1844" y="1879614"/>
                <a:ext cx="0" cy="583419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59FB9246-E1F8-B24A-9951-4AE13A6328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7563" y="2463033"/>
                <a:ext cx="3134281" cy="0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5FA1CC4-65D1-5344-9F85-34EEB743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563" y="2463033"/>
              <a:ext cx="846" cy="220532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12">
            <a:extLst>
              <a:ext uri="{FF2B5EF4-FFF2-40B4-BE49-F238E27FC236}">
                <a16:creationId xmlns:a16="http://schemas.microsoft.com/office/drawing/2014/main" id="{D082C2D6-6544-F244-A6B6-9C12D99F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4905508" y="3070727"/>
            <a:ext cx="2904980" cy="242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8C9F667-DA6B-1E42-B319-74CF5B207619}"/>
              </a:ext>
            </a:extLst>
          </p:cNvPr>
          <p:cNvSpPr/>
          <p:nvPr/>
        </p:nvSpPr>
        <p:spPr>
          <a:xfrm>
            <a:off x="642096" y="2937248"/>
            <a:ext cx="6096000" cy="15315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Tendências pós </a:t>
            </a: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Brexit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Tendências pós </a:t>
            </a: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Covid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Fair Play Financeiro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Regras de extracomunitários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2771EF-1499-754A-BD5C-0C2CFB3BB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604" y="2984667"/>
            <a:ext cx="3416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Mercado (Prospecção)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Fatores Chaves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DC1BE33-C85B-4B43-8538-BC9FCA605549}"/>
              </a:ext>
            </a:extLst>
          </p:cNvPr>
          <p:cNvSpPr/>
          <p:nvPr/>
        </p:nvSpPr>
        <p:spPr>
          <a:xfrm>
            <a:off x="365870" y="1902510"/>
            <a:ext cx="9573259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Criação de perfis de jogador (caracterização)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Métricas que possam caracterizar e apreciar comportamentos e tendências do atleta</a:t>
            </a: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Mensuração de Contribuição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Medir nível atual e projetar performance futura</a:t>
            </a:r>
          </a:p>
          <a:p>
            <a:pPr>
              <a:lnSpc>
                <a:spcPct val="150000"/>
              </a:lnSpc>
            </a:pP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4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Perfil do Jogador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Métricas de caracterização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68CA74-80A2-9F4F-B5EE-E9DCDB1BB5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704" y="2412350"/>
            <a:ext cx="1950296" cy="189119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D754332-289F-7241-B694-EA25DB119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58" y="1536657"/>
            <a:ext cx="827629" cy="8276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30A209-62EA-BA4A-AA6E-67BA803A67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289911" y="2394296"/>
            <a:ext cx="1935361" cy="193024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7DDE43-BE8D-D047-93B2-3917D77CDA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480184" y="2359132"/>
            <a:ext cx="2123535" cy="20412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932E61-2646-A445-A857-8E4D0A3943E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042324" y="2370274"/>
            <a:ext cx="1875079" cy="199905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0A50480-7C81-7842-A928-BA7C6F372C4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843778" y="1536657"/>
            <a:ext cx="827629" cy="8276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C23F37C-9A75-7C4C-B703-666535B2F40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070697" y="1566667"/>
            <a:ext cx="827629" cy="82762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C10DF4E-E4B4-3342-94FE-9CF1E62D13D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0566049" y="1519639"/>
            <a:ext cx="827629" cy="82762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66791BE-E57A-8142-9A3D-3CDE5E6CA0AC}"/>
              </a:ext>
            </a:extLst>
          </p:cNvPr>
          <p:cNvSpPr/>
          <p:nvPr/>
        </p:nvSpPr>
        <p:spPr>
          <a:xfrm>
            <a:off x="42351" y="4412223"/>
            <a:ext cx="2382797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“Artilheiro”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xG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xG/</a:t>
            </a: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Shot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Toques na Área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Finalizações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1F57FE-F609-734A-9705-7160052E601B}"/>
              </a:ext>
            </a:extLst>
          </p:cNvPr>
          <p:cNvSpPr/>
          <p:nvPr/>
        </p:nvSpPr>
        <p:spPr>
          <a:xfrm>
            <a:off x="3086864" y="4388453"/>
            <a:ext cx="2382797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“Target Man”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% Duelos Aéreos ganhos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xA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Toques na área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DA80D90-E4ED-9042-8639-7FADE057339D}"/>
              </a:ext>
            </a:extLst>
          </p:cNvPr>
          <p:cNvSpPr/>
          <p:nvPr/>
        </p:nvSpPr>
        <p:spPr>
          <a:xfrm>
            <a:off x="6480184" y="4412223"/>
            <a:ext cx="2382797" cy="2270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“Atacante Completo”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xG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Conduções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Passes chaves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Dribles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xA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EC219A3-0B54-B447-A351-8C17C0C62BB3}"/>
              </a:ext>
            </a:extLst>
          </p:cNvPr>
          <p:cNvSpPr/>
          <p:nvPr/>
        </p:nvSpPr>
        <p:spPr>
          <a:xfrm>
            <a:off x="9766851" y="4434405"/>
            <a:ext cx="2382797" cy="1900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“Falso 9”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xA</a:t>
            </a:r>
            <a:endParaRPr lang="pt-BR" sz="1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Passes Chaves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Conduções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Pressões</a:t>
            </a:r>
          </a:p>
        </p:txBody>
      </p:sp>
    </p:spTree>
    <p:extLst>
      <p:ext uri="{BB962C8B-B14F-4D97-AF65-F5344CB8AC3E}">
        <p14:creationId xmlns:p14="http://schemas.microsoft.com/office/powerpoint/2010/main" val="124112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9028</TotalTime>
  <Words>683</Words>
  <Application>Microsoft Macintosh PowerPoint</Application>
  <PresentationFormat>Widescreen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Picchioni</dc:creator>
  <cp:lastModifiedBy>Pedro Picchioni</cp:lastModifiedBy>
  <cp:revision>49</cp:revision>
  <dcterms:created xsi:type="dcterms:W3CDTF">2021-11-17T11:25:50Z</dcterms:created>
  <dcterms:modified xsi:type="dcterms:W3CDTF">2022-10-20T18:11:32Z</dcterms:modified>
</cp:coreProperties>
</file>