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7" r:id="rId2"/>
    <p:sldId id="272" r:id="rId3"/>
    <p:sldId id="273" r:id="rId4"/>
    <p:sldId id="274" r:id="rId5"/>
    <p:sldId id="279" r:id="rId6"/>
    <p:sldId id="278" r:id="rId7"/>
    <p:sldId id="259" r:id="rId8"/>
    <p:sldId id="260" r:id="rId9"/>
    <p:sldId id="261" r:id="rId10"/>
    <p:sldId id="262" r:id="rId11"/>
    <p:sldId id="280" r:id="rId12"/>
    <p:sldId id="264" r:id="rId13"/>
    <p:sldId id="267" r:id="rId14"/>
    <p:sldId id="258" r:id="rId15"/>
    <p:sldId id="268" r:id="rId16"/>
    <p:sldId id="265" r:id="rId17"/>
    <p:sldId id="269" r:id="rId18"/>
    <p:sldId id="285" r:id="rId19"/>
    <p:sldId id="281" r:id="rId20"/>
    <p:sldId id="270" r:id="rId21"/>
    <p:sldId id="282" r:id="rId22"/>
    <p:sldId id="271" r:id="rId23"/>
    <p:sldId id="275" r:id="rId24"/>
    <p:sldId id="276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2FFB3D-56B5-4444-B7A5-1AB381D49605}">
          <p14:sldIdLst>
            <p14:sldId id="277"/>
            <p14:sldId id="272"/>
            <p14:sldId id="273"/>
            <p14:sldId id="274"/>
            <p14:sldId id="279"/>
            <p14:sldId id="278"/>
            <p14:sldId id="259"/>
            <p14:sldId id="260"/>
            <p14:sldId id="261"/>
            <p14:sldId id="262"/>
            <p14:sldId id="280"/>
            <p14:sldId id="264"/>
            <p14:sldId id="267"/>
            <p14:sldId id="258"/>
            <p14:sldId id="268"/>
            <p14:sldId id="265"/>
            <p14:sldId id="269"/>
            <p14:sldId id="285"/>
            <p14:sldId id="281"/>
            <p14:sldId id="270"/>
            <p14:sldId id="282"/>
            <p14:sldId id="271"/>
            <p14:sldId id="275"/>
            <p14:sldId id="276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A00"/>
    <a:srgbClr val="C99700"/>
    <a:srgbClr val="002855"/>
    <a:srgbClr val="4D688C"/>
    <a:srgbClr val="ECD47F"/>
    <a:srgbClr val="F8EECC"/>
    <a:srgbClr val="F8EE00"/>
    <a:srgbClr val="ECD400"/>
    <a:srgbClr val="FFC305"/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19"/>
    <p:restoredTop sz="94526"/>
  </p:normalViewPr>
  <p:slideViewPr>
    <p:cSldViewPr>
      <p:cViewPr varScale="1">
        <p:scale>
          <a:sx n="88" d="100"/>
          <a:sy n="88" d="100"/>
        </p:scale>
        <p:origin x="116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2FEDD-B18D-4F08-B90A-F02966C56EEE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97F78-A2D2-4017-94F3-8344B8CF6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AB784-4AF1-413D-AB7B-F5436CAD37B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B61EE-8620-4879-91C8-A7D2C140D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B61EE-8620-4879-91C8-A7D2C140D3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77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5E45E88-A1F8-EC44-A3CF-3C203A867E06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840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E35E7EC-D95C-B64C-9A08-DE6BD951A1AE}" type="slidenum">
              <a:rPr lang="en-US" altLang="en-US"/>
              <a:pPr eaLnBrk="1" hangingPunct="1"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713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rgbClr val="D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752600"/>
            <a:ext cx="9144000" cy="1981200"/>
          </a:xfrm>
          <a:prstGeom prst="rect">
            <a:avLst/>
          </a:prstGeom>
          <a:solidFill>
            <a:srgbClr val="002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81200"/>
            <a:ext cx="7772400" cy="1470025"/>
          </a:xfrm>
        </p:spPr>
        <p:txBody>
          <a:bodyPr>
            <a:noAutofit/>
          </a:bodyPr>
          <a:lstStyle>
            <a:lvl1pPr algn="l">
              <a:defRPr sz="4000" b="0" i="0" cap="none" spc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1910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30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2286000"/>
          </a:xfrm>
        </p:spPr>
        <p:txBody>
          <a:bodyPr/>
          <a:lstStyle>
            <a:lvl1pPr>
              <a:defRPr sz="2800"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400"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40951"/>
            <a:ext cx="51816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footer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40951"/>
            <a:ext cx="11430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828800" y="6369351"/>
            <a:ext cx="6934200" cy="0"/>
          </a:xfrm>
          <a:prstGeom prst="line">
            <a:avLst/>
          </a:prstGeom>
          <a:ln w="15875">
            <a:solidFill>
              <a:srgbClr val="ECD4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http://lawr.ucdavis.edu/images/logos/expanded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07123"/>
            <a:ext cx="1600200" cy="4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a 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40951"/>
            <a:ext cx="51816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footer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40951"/>
            <a:ext cx="11430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828800" y="6369351"/>
            <a:ext cx="6934200" cy="0"/>
          </a:xfrm>
          <a:prstGeom prst="line">
            <a:avLst/>
          </a:prstGeom>
          <a:ln w="15875">
            <a:solidFill>
              <a:srgbClr val="ECD4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http://lawr.ucdavis.edu/images/logos/expanded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07123"/>
            <a:ext cx="1600200" cy="4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57200" y="624840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83BCC0D-0AD6-5E45-AE8C-EE21DB41DF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048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419600"/>
            <a:ext cx="8229600" cy="94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>
              <a:lumMod val="85000"/>
              <a:lumOff val="15000"/>
            </a:schemeClr>
          </a:solidFill>
          <a:latin typeface="Source Sans Pro" pitchFamily="34" charset="0"/>
          <a:ea typeface="Arial" charset="0"/>
          <a:cs typeface="Arial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Source Sans Pro Light" pitchFamily="34" charset="0"/>
          <a:ea typeface="Arial" charset="0"/>
          <a:cs typeface="Arial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806575"/>
            <a:ext cx="7772400" cy="1470025"/>
          </a:xfrm>
        </p:spPr>
        <p:txBody>
          <a:bodyPr/>
          <a:lstStyle/>
          <a:p>
            <a:r>
              <a:rPr lang="en-US" sz="3600" dirty="0" smtClean="0"/>
              <a:t>Sensitivity Analysis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95600"/>
            <a:ext cx="6400800" cy="762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Jon Herman  |  ECI 289I  11.29.17</a:t>
            </a:r>
          </a:p>
        </p:txBody>
      </p:sp>
    </p:spTree>
    <p:extLst>
      <p:ext uri="{BB962C8B-B14F-4D97-AF65-F5344CB8AC3E}">
        <p14:creationId xmlns:p14="http://schemas.microsoft.com/office/powerpoint/2010/main" val="17903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93113" cy="1325562"/>
          </a:xfrm>
        </p:spPr>
        <p:txBody>
          <a:bodyPr/>
          <a:lstStyle/>
          <a:p>
            <a:pPr algn="l"/>
            <a:r>
              <a:rPr lang="en-US" altLang="en-US" dirty="0">
                <a:latin typeface="Gill Sans MT" charset="0"/>
                <a:ea typeface="ＭＳ Ｐゴシック" charset="-128"/>
              </a:rPr>
              <a:t>Example </a:t>
            </a:r>
            <a:r>
              <a:rPr lang="en-US" altLang="en-US" dirty="0" err="1">
                <a:latin typeface="Gill Sans MT" charset="0"/>
                <a:ea typeface="ＭＳ Ｐゴシック" charset="-128"/>
              </a:rPr>
              <a:t>Sobol</a:t>
            </a:r>
            <a:r>
              <a:rPr lang="en-US" altLang="en-US" dirty="0">
                <a:latin typeface="Gill Sans MT" charset="0"/>
                <a:ea typeface="ＭＳ Ｐゴシック" charset="-128"/>
              </a:rPr>
              <a:t> </a:t>
            </a:r>
            <a:r>
              <a:rPr lang="en-US" altLang="en-US" dirty="0" smtClean="0">
                <a:latin typeface="Gill Sans MT" charset="0"/>
                <a:ea typeface="ＭＳ Ｐゴシック" charset="-128"/>
              </a:rPr>
              <a:t>sensitivity</a:t>
            </a:r>
            <a:r>
              <a:rPr lang="en-US" altLang="en-US" dirty="0" smtClean="0">
                <a:latin typeface="Gill Sans MT" charset="0"/>
                <a:ea typeface="ＭＳ Ｐゴシック" charset="-128"/>
              </a:rPr>
              <a:t> </a:t>
            </a:r>
            <a:r>
              <a:rPr lang="en-US" altLang="en-US" dirty="0">
                <a:latin typeface="Gill Sans MT" charset="0"/>
                <a:ea typeface="ＭＳ Ｐゴシック" charset="-128"/>
              </a:rPr>
              <a:t>indices for separable and non-separable functions</a:t>
            </a:r>
          </a:p>
        </p:txBody>
      </p:sp>
      <p:pic>
        <p:nvPicPr>
          <p:cNvPr id="26628" name="Picture 2" descr="C:\jon\research\Ngs-experiment\Figures\compare_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76"/>
          <a:stretch>
            <a:fillRect/>
          </a:stretch>
        </p:blipFill>
        <p:spPr bwMode="auto">
          <a:xfrm>
            <a:off x="1200150" y="1905000"/>
            <a:ext cx="6629400" cy="370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5715000"/>
            <a:ext cx="8697913" cy="639762"/>
          </a:xfrm>
        </p:spPr>
        <p:txBody>
          <a:bodyPr>
            <a:noAutofit/>
          </a:bodyPr>
          <a:lstStyle/>
          <a:p>
            <a:r>
              <a:rPr lang="en-US" altLang="en-US" sz="2400" dirty="0" smtClean="0">
                <a:ea typeface="ＭＳ Ｐゴシック" charset="-128"/>
              </a:rPr>
              <a:t>With interactions, sum &gt; 1 because interactions are double-counted</a:t>
            </a:r>
            <a:endParaRPr lang="en-US" altLang="en-US" sz="24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161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main steps </a:t>
            </a:r>
            <a:r>
              <a:rPr lang="en-US" sz="2400" dirty="0" smtClean="0"/>
              <a:t>(</a:t>
            </a:r>
            <a:r>
              <a:rPr lang="en-US" sz="2400" dirty="0" err="1" smtClean="0"/>
              <a:t>Pianosi</a:t>
            </a:r>
            <a:r>
              <a:rPr lang="en-US" sz="2400" dirty="0" smtClean="0"/>
              <a:t> et al. 2016)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1858"/>
            <a:ext cx="9144000" cy="491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7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664065C-973F-C544-A8CD-482468907281}" type="slidenum">
              <a:rPr lang="en-US" altLang="en-US" sz="10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000">
              <a:solidFill>
                <a:srgbClr val="898989"/>
              </a:solidFill>
            </a:endParaRPr>
          </a:p>
        </p:txBody>
      </p:sp>
      <p:grpSp>
        <p:nvGrpSpPr>
          <p:cNvPr id="28675" name="Group 7"/>
          <p:cNvGrpSpPr>
            <a:grpSpLocks/>
          </p:cNvGrpSpPr>
          <p:nvPr/>
        </p:nvGrpSpPr>
        <p:grpSpPr bwMode="auto">
          <a:xfrm>
            <a:off x="609600" y="4114800"/>
            <a:ext cx="7519988" cy="1676400"/>
            <a:chOff x="609599" y="4495800"/>
            <a:chExt cx="7519908" cy="1676400"/>
          </a:xfrm>
        </p:grpSpPr>
        <p:sp>
          <p:nvSpPr>
            <p:cNvPr id="5" name="TextBox 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900525" y="4495800"/>
              <a:ext cx="4643275" cy="923330"/>
            </a:xfrm>
            <a:prstGeom prst="rect">
              <a:avLst/>
            </a:prstGeom>
            <a:blipFill rotWithShape="1">
              <a:blip r:embed="rId3"/>
              <a:stretch>
                <a:fillRect t="-198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  <a:ea typeface="ＭＳ Ｐゴシック" pitchFamily="34" charset="-128"/>
                </a:rPr>
                <a:t> </a:t>
              </a:r>
            </a:p>
          </p:txBody>
        </p:sp>
        <p:sp>
          <p:nvSpPr>
            <p:cNvPr id="10" name="TextBox 9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029200" y="5004765"/>
              <a:ext cx="3100307" cy="1167435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  <a:ea typeface="ＭＳ Ｐゴシック" pitchFamily="34" charset="-128"/>
                </a:rPr>
                <a:t> </a:t>
              </a:r>
            </a:p>
          </p:txBody>
        </p:sp>
        <p:sp>
          <p:nvSpPr>
            <p:cNvPr id="28682" name="TextBox 2"/>
            <p:cNvSpPr txBox="1">
              <a:spLocks noChangeArrowheads="1"/>
            </p:cNvSpPr>
            <p:nvPr/>
          </p:nvSpPr>
          <p:spPr bwMode="auto">
            <a:xfrm>
              <a:off x="609599" y="4521875"/>
              <a:ext cx="1600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Total variance:</a:t>
              </a:r>
            </a:p>
          </p:txBody>
        </p:sp>
        <p:sp>
          <p:nvSpPr>
            <p:cNvPr id="28683" name="TextBox 5"/>
            <p:cNvSpPr txBox="1">
              <a:spLocks noChangeArrowheads="1"/>
            </p:cNvSpPr>
            <p:nvPr/>
          </p:nvSpPr>
          <p:spPr bwMode="auto">
            <a:xfrm>
              <a:off x="609599" y="5117068"/>
              <a:ext cx="4419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First order sensitivity index for Parameter 1:</a:t>
              </a:r>
            </a:p>
          </p:txBody>
        </p:sp>
        <p:sp>
          <p:nvSpPr>
            <p:cNvPr id="28684" name="TextBox 14"/>
            <p:cNvSpPr txBox="1">
              <a:spLocks noChangeArrowheads="1"/>
            </p:cNvSpPr>
            <p:nvPr/>
          </p:nvSpPr>
          <p:spPr bwMode="auto">
            <a:xfrm>
              <a:off x="609599" y="5721572"/>
              <a:ext cx="4419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Total order sensitivity index for Parameter 1:</a:t>
              </a:r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685800" y="3124200"/>
            <a:ext cx="744378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9" name="TextBox 10"/>
          <p:cNvSpPr txBox="1">
            <a:spLocks noChangeArrowheads="1"/>
          </p:cNvSpPr>
          <p:nvPr/>
        </p:nvSpPr>
        <p:spPr bwMode="auto">
          <a:xfrm>
            <a:off x="609600" y="3429000"/>
            <a:ext cx="541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/>
              <a:t>For a simple example, with three uncertain parameters: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237530"/>
            <a:ext cx="8229600" cy="3191470"/>
          </a:xfrm>
        </p:spPr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b="1" dirty="0" smtClean="0"/>
              <a:t>First-order index: </a:t>
            </a:r>
            <a:r>
              <a:rPr lang="en-US" dirty="0" smtClean="0"/>
              <a:t>the fraction of total variance that a parameter is responsible for by itself</a:t>
            </a:r>
          </a:p>
          <a:p>
            <a:pPr marL="457200" indent="-457200">
              <a:buFont typeface="Arial" charset="0"/>
              <a:buChar char="•"/>
            </a:pPr>
            <a:r>
              <a:rPr lang="en-US" b="1" dirty="0" smtClean="0"/>
              <a:t>Total-order index: </a:t>
            </a:r>
            <a:r>
              <a:rPr lang="en-US" dirty="0" smtClean="0"/>
              <a:t>the fraction of total variance that a parameter is responsible for, including interactions with other parameters</a:t>
            </a:r>
          </a:p>
        </p:txBody>
      </p:sp>
    </p:spTree>
    <p:extLst>
      <p:ext uri="{BB962C8B-B14F-4D97-AF65-F5344CB8AC3E}">
        <p14:creationId xmlns:p14="http://schemas.microsoft.com/office/powerpoint/2010/main" val="84233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Sample parameters (</a:t>
            </a:r>
            <a:r>
              <a:rPr lang="en-US" dirty="0" err="1" smtClean="0"/>
              <a:t>Sobol</a:t>
            </a:r>
            <a:r>
              <a:rPr lang="en-US" dirty="0" smtClean="0"/>
              <a:t> method)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281940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dirty="0" smtClean="0"/>
                  <a:t>Need to define upper and lower bounds for each uncertain parameter. Then, uniform sample </a:t>
                </a:r>
                <a:r>
                  <a:rPr lang="en-US" b="1" i="1" dirty="0" smtClean="0"/>
                  <a:t>N</a:t>
                </a:r>
                <a:r>
                  <a:rPr lang="en-US" dirty="0" smtClean="0"/>
                  <a:t> sets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dirty="0" smtClean="0"/>
                  <a:t>Cross samples, holding one </a:t>
                </a:r>
                <a:r>
                  <a:rPr lang="en-US" dirty="0" err="1" smtClean="0"/>
                  <a:t>param</a:t>
                </a:r>
                <a:r>
                  <a:rPr lang="en-US" dirty="0" smtClean="0"/>
                  <a:t>. fixed at a time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dirty="0" smtClean="0"/>
                  <a:t>This creates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𝑁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</a:rPr>
                      <m:t>+2)</m:t>
                    </m:r>
                  </m:oMath>
                </a14:m>
                <a:r>
                  <a:rPr lang="en-US" dirty="0" smtClean="0"/>
                  <a:t> parameter sets to run through the model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2819400"/>
              </a:xfrm>
              <a:blipFill rotWithShape="0">
                <a:blip r:embed="rId2"/>
                <a:stretch>
                  <a:fillRect l="-1333"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14262"/>
            <a:ext cx="9144000" cy="330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581025" y="317499"/>
            <a:ext cx="8332788" cy="985837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latin typeface="Gill Sans MT" charset="0"/>
                <a:ea typeface="ＭＳ Ｐゴシック" charset="-128"/>
              </a:rPr>
              <a:t>Uniform Random Monte Carlo Sampling vs. </a:t>
            </a:r>
            <a:r>
              <a:rPr lang="en-US" altLang="en-US" dirty="0" err="1">
                <a:latin typeface="Gill Sans MT" charset="0"/>
                <a:ea typeface="ＭＳ Ｐゴシック" charset="-128"/>
              </a:rPr>
              <a:t>Sobol</a:t>
            </a:r>
            <a:r>
              <a:rPr lang="en-US" altLang="en-US" dirty="0">
                <a:latin typeface="Gill Sans MT" charset="0"/>
                <a:ea typeface="ＭＳ Ｐゴシック" charset="-128"/>
              </a:rPr>
              <a:t> Sequence </a:t>
            </a:r>
            <a:r>
              <a:rPr lang="en-US" altLang="en-US" dirty="0" smtClean="0">
                <a:latin typeface="Gill Sans MT" charset="0"/>
                <a:ea typeface="ＭＳ Ｐゴシック" charset="-128"/>
              </a:rPr>
              <a:t>Sampling (“quasi-random”)</a:t>
            </a:r>
            <a:endParaRPr lang="en-US" altLang="en-US" dirty="0">
              <a:latin typeface="Gill Sans MT" charset="0"/>
              <a:ea typeface="ＭＳ Ｐゴシック" charset="-128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57200" y="624840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57E2E59-0C32-9541-8401-AAD042C6A362}" type="slidenum">
              <a:rPr lang="en-US" altLang="en-US" sz="100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00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4925"/>
            <a:ext cx="4572000" cy="365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08100"/>
            <a:ext cx="45720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17414" name="Group 11"/>
          <p:cNvGrpSpPr>
            <a:grpSpLocks/>
          </p:cNvGrpSpPr>
          <p:nvPr/>
        </p:nvGrpSpPr>
        <p:grpSpPr bwMode="auto">
          <a:xfrm>
            <a:off x="1973263" y="5029200"/>
            <a:ext cx="5270500" cy="1106488"/>
            <a:chOff x="1973263" y="5029200"/>
            <a:chExt cx="5270500" cy="1106680"/>
          </a:xfrm>
        </p:grpSpPr>
        <p:pic>
          <p:nvPicPr>
            <p:cNvPr id="17415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3263" y="5029200"/>
              <a:ext cx="6953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17416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7038" y="5029200"/>
              <a:ext cx="46672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7417" name="Text Box 8"/>
            <p:cNvSpPr txBox="1">
              <a:spLocks noChangeArrowheads="1"/>
            </p:cNvSpPr>
            <p:nvPr/>
          </p:nvSpPr>
          <p:spPr bwMode="auto">
            <a:xfrm>
              <a:off x="3686175" y="5368925"/>
              <a:ext cx="2244606" cy="7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60876" rIns="90000" bIns="45000"/>
            <a:lstStyle>
              <a:lvl1pPr eaLnBrk="0" hangingPunct="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  <a:ea typeface="MS Gothic" charset="-128"/>
                </a:rPr>
                <a:t>Error Growth Rate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  <a:ea typeface="MS Gothic" charset="-128"/>
                </a:rPr>
                <a:t>for </a:t>
              </a:r>
              <a:r>
                <a:rPr lang="en-US" altLang="en-US" sz="1600" dirty="0" smtClean="0">
                  <a:solidFill>
                    <a:srgbClr val="000000"/>
                  </a:solidFill>
                  <a:ea typeface="MS Gothic" charset="-128"/>
                </a:rPr>
                <a:t>estimating </a:t>
              </a:r>
              <a:r>
                <a:rPr lang="en-US" altLang="en-US" sz="1600" dirty="0">
                  <a:solidFill>
                    <a:srgbClr val="000000"/>
                  </a:solidFill>
                  <a:ea typeface="MS Gothic" charset="-128"/>
                </a:rPr>
                <a:t>v</a:t>
              </a:r>
              <a:r>
                <a:rPr lang="en-US" altLang="en-US" sz="1600" dirty="0" smtClean="0">
                  <a:solidFill>
                    <a:srgbClr val="000000"/>
                  </a:solidFill>
                  <a:ea typeface="MS Gothic" charset="-128"/>
                </a:rPr>
                <a:t>ariance</a:t>
              </a:r>
              <a:endParaRPr lang="en-US" altLang="en-US" sz="1600" dirty="0">
                <a:solidFill>
                  <a:srgbClr val="000000"/>
                </a:solidFill>
                <a:ea typeface="MS Gothic" charset="-128"/>
              </a:endParaRPr>
            </a:p>
          </p:txBody>
        </p:sp>
        <p:sp>
          <p:nvSpPr>
            <p:cNvPr id="17418" name="Line 9"/>
            <p:cNvSpPr>
              <a:spLocks noChangeShapeType="1"/>
            </p:cNvSpPr>
            <p:nvPr/>
          </p:nvSpPr>
          <p:spPr bwMode="auto">
            <a:xfrm flipH="1" flipV="1">
              <a:off x="2970213" y="5256213"/>
              <a:ext cx="688975" cy="231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Line 10"/>
            <p:cNvSpPr>
              <a:spLocks noChangeShapeType="1"/>
            </p:cNvSpPr>
            <p:nvPr/>
          </p:nvSpPr>
          <p:spPr bwMode="auto">
            <a:xfrm flipV="1">
              <a:off x="5715000" y="5256213"/>
              <a:ext cx="685800" cy="231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384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/>
          </a:bodyPr>
          <a:lstStyle/>
          <a:p>
            <a:r>
              <a:rPr lang="en-US" dirty="0" smtClean="0"/>
              <a:t>Step 2: Run your model for all samples in the matrices </a:t>
            </a:r>
            <a:r>
              <a:rPr lang="en-US" dirty="0" smtClean="0"/>
              <a:t>A, B, and C_*</a:t>
            </a:r>
            <a:r>
              <a:rPr lang="en-US" dirty="0" smtClean="0"/>
              <a:t>. </a:t>
            </a:r>
            <a:r>
              <a:rPr lang="en-US" dirty="0" smtClean="0"/>
              <a:t>Save the output 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This step is user-specific and decoupled from everything else. Could even be in a different language.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4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chemeClr val="tx2"/>
                </a:solidFill>
                <a:latin typeface="Gill Sans MT" charset="0"/>
                <a:ea typeface="ＭＳ Ｐゴシック" charset="-128"/>
              </a:rPr>
              <a:t>Step 3: Use the model output Y to </a:t>
            </a:r>
            <a:r>
              <a:rPr lang="en-US" altLang="en-US" u="sng" dirty="0" smtClean="0">
                <a:solidFill>
                  <a:srgbClr val="FF0000"/>
                </a:solidFill>
                <a:latin typeface="Gill Sans MT" charset="0"/>
                <a:ea typeface="ＭＳ Ｐゴシック" charset="-128"/>
              </a:rPr>
              <a:t>estimate</a:t>
            </a:r>
            <a:r>
              <a:rPr lang="en-US" altLang="en-US" dirty="0" smtClean="0">
                <a:solidFill>
                  <a:schemeClr val="tx2"/>
                </a:solidFill>
                <a:latin typeface="Gill Sans MT" charset="0"/>
                <a:ea typeface="ＭＳ Ｐゴシック" charset="-128"/>
              </a:rPr>
              <a:t> conditional variances</a:t>
            </a:r>
            <a:endParaRPr lang="en-US" altLang="en-US" dirty="0">
              <a:solidFill>
                <a:schemeClr val="tx2"/>
              </a:solidFill>
              <a:latin typeface="Gill Sans MT" charset="0"/>
              <a:ea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5712"/>
            <a:ext cx="9144000" cy="2982244"/>
          </a:xfrm>
          <a:prstGeom prst="rect">
            <a:avLst/>
          </a:prstGeom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609600" y="4876800"/>
            <a:ext cx="8229600" cy="161064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dirty="0" smtClean="0"/>
              <a:t>Different estimators exist. People write papers about which ones are better (i.e., converge faster with </a:t>
            </a:r>
            <a:r>
              <a:rPr lang="en-US" b="1" i="1" dirty="0" smtClean="0"/>
              <a:t>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Analysis Library (</a:t>
            </a:r>
            <a:r>
              <a:rPr lang="en-US" dirty="0" err="1" smtClean="0"/>
              <a:t>SALib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94456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http://</a:t>
            </a:r>
            <a:r>
              <a:rPr lang="en-US" sz="3200" dirty="0" err="1" smtClean="0"/>
              <a:t>SALib.github.io</a:t>
            </a:r>
            <a:r>
              <a:rPr lang="en-US" sz="3200" dirty="0" smtClean="0"/>
              <a:t>/</a:t>
            </a:r>
            <a:r>
              <a:rPr lang="en-US" sz="3200" dirty="0" err="1" smtClean="0"/>
              <a:t>SALib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BEE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9" t="12123" r="23135" b="64917"/>
          <a:stretch/>
        </p:blipFill>
        <p:spPr bwMode="auto">
          <a:xfrm>
            <a:off x="990600" y="1600200"/>
            <a:ext cx="7255002" cy="25908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40587"/>
            <a:ext cx="9144000" cy="90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8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124200"/>
          </a:xfrm>
        </p:spPr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Modern, clean, readable, free, cross-platform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Great libraries for scientific computing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I recommend Anaconda, which contains the Python language and the most common libraries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Get the Python 3 version for your OS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Text editor or IDE?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ECI 273  |  jdherman@ucdavis.edu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47468" y="5855464"/>
            <a:ext cx="3813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www.continuum.io</a:t>
            </a:r>
            <a:r>
              <a:rPr lang="en-US" dirty="0"/>
              <a:t>/downloads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4483354"/>
            <a:ext cx="2667000" cy="14732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674" y="4318021"/>
            <a:ext cx="3140326" cy="190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8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Ishigami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7600"/>
            <a:ext cx="8229600" cy="228600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This is a “test function” used for SA method benchmarking, because we know what the answer should be.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2667000"/>
            <a:ext cx="89408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8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792162"/>
          </a:xfrm>
        </p:spPr>
        <p:txBody>
          <a:bodyPr/>
          <a:lstStyle/>
          <a:p>
            <a:pPr algn="l"/>
            <a:r>
              <a:rPr lang="en-US" dirty="0" smtClean="0"/>
              <a:t>Modeling is </a:t>
            </a:r>
            <a:r>
              <a:rPr lang="en-US" dirty="0"/>
              <a:t>a</a:t>
            </a:r>
            <a:r>
              <a:rPr lang="en-US" dirty="0" smtClean="0"/>
              <a:t>bstraction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43400" y="1857374"/>
                <a:ext cx="838200" cy="1143000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1" i="1" smtClean="0">
                          <a:latin typeface="Cambria Math" charset="0"/>
                        </a:rPr>
                        <m:t>≃</m:t>
                      </m:r>
                    </m:oMath>
                  </m:oMathPara>
                </a14:m>
                <a:endParaRPr lang="en-US" sz="6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43400" y="1857374"/>
                <a:ext cx="838200" cy="11430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BEE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4" descr="http://www.iisd.org/wic/images/watershed-of-the-future-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62374"/>
            <a:ext cx="3333750" cy="20288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upload.wikimedia.org/wikipedia/commons/0/0c/Cow_female_black_whit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26" y="1247774"/>
            <a:ext cx="3326823" cy="22215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thumb/7/7e/Sphere_-_monochrome_simple.svg/500px-Sphere_-_monochrome_simple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528" y="990601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ommonwealthsolar.com/images/RMILeakyBucke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527" y="3448570"/>
            <a:ext cx="2286000" cy="2651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685800" y="990600"/>
            <a:ext cx="7848600" cy="0"/>
          </a:xfrm>
          <a:prstGeom prst="line">
            <a:avLst/>
          </a:prstGeom>
          <a:ln w="381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 txBox="1">
                <a:spLocks/>
              </p:cNvSpPr>
              <p:nvPr/>
            </p:nvSpPr>
            <p:spPr>
              <a:xfrm>
                <a:off x="4305300" y="4181687"/>
                <a:ext cx="8382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1" i="1" smtClean="0">
                          <a:latin typeface="Cambria Math" charset="0"/>
                        </a:rPr>
                        <m:t>≃</m:t>
                      </m:r>
                    </m:oMath>
                  </m:oMathPara>
                </a14:m>
                <a:endParaRPr lang="en-US" sz="6000" b="1" dirty="0"/>
              </a:p>
            </p:txBody>
          </p:sp>
        </mc:Choice>
        <mc:Fallback xmlns=""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300" y="4181687"/>
                <a:ext cx="838200" cy="11430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80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0960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First “pip install </a:t>
            </a:r>
            <a:r>
              <a:rPr lang="en-US" dirty="0" err="1" smtClean="0"/>
              <a:t>SALib</a:t>
            </a:r>
            <a:r>
              <a:rPr lang="en-US" dirty="0" smtClean="0"/>
              <a:t>” on the command line. Then: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768856"/>
            <a:ext cx="6516384" cy="459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7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reading the tea leaves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3581400"/>
            <a:ext cx="8229600" cy="281940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X1 and X3 interact (second-order)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This is reflected in the difference between their respective first- and total-order indices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Confidence intervals should shrink as </a:t>
            </a:r>
            <a:r>
              <a:rPr lang="en-US" b="1" i="1" dirty="0" smtClean="0"/>
              <a:t>N</a:t>
            </a:r>
            <a:r>
              <a:rPr lang="en-US" dirty="0" smtClean="0"/>
              <a:t> increases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Negative values are not possible – they are zero.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085636"/>
            <a:ext cx="4800600" cy="21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1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results from other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From a hydrologic model, at each </a:t>
            </a:r>
            <a:r>
              <a:rPr lang="en-US" dirty="0" err="1" smtClean="0"/>
              <a:t>timestep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66"/>
          <a:stretch/>
        </p:blipFill>
        <p:spPr>
          <a:xfrm>
            <a:off x="-18836" y="1752600"/>
            <a:ext cx="8991600" cy="1959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100" y="3657599"/>
            <a:ext cx="716526" cy="3178139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4114800"/>
            <a:ext cx="67818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dirty="0" smtClean="0"/>
              <a:t>It’s common to calculate the sensitivity of model </a:t>
            </a:r>
            <a:r>
              <a:rPr lang="en-US" i="1" dirty="0" smtClean="0"/>
              <a:t>error</a:t>
            </a:r>
            <a:r>
              <a:rPr lang="en-US" dirty="0" smtClean="0"/>
              <a:t> (RMSE, etc.) to the parameters</a:t>
            </a:r>
          </a:p>
          <a:p>
            <a:pPr marL="0" indent="0"/>
            <a:r>
              <a:rPr lang="en-US" dirty="0" smtClean="0"/>
              <a:t>Any problems with doing this over a time series of model outputs?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8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More example results: spatially distributed hydrologic models (watershed &amp; global scale)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30" y="1262865"/>
            <a:ext cx="9144000" cy="18791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425924"/>
            <a:ext cx="8610600" cy="342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8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results: urban water supply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1365250"/>
            <a:ext cx="68707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0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 time: reactive advection-diffusion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7263" y="3657600"/>
            <a:ext cx="2062537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 smtClean="0"/>
              <a:t>Uncertain parameters (6 of them, see code)</a:t>
            </a:r>
            <a:endParaRPr lang="en-US" sz="2400" dirty="0" smtClean="0"/>
          </a:p>
        </p:txBody>
      </p:sp>
      <p:sp>
        <p:nvSpPr>
          <p:cNvPr id="6" name="Right Arrow 5"/>
          <p:cNvSpPr/>
          <p:nvPr/>
        </p:nvSpPr>
        <p:spPr>
          <a:xfrm>
            <a:off x="2209800" y="3774469"/>
            <a:ext cx="1230702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581400" y="3469669"/>
                <a:ext cx="2286000" cy="190350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Science happens in here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𝑌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1" i="1" smtClean="0">
                          <a:latin typeface="Cambria Math" charset="0"/>
                        </a:rPr>
                        <m:t>𝒙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469669"/>
                <a:ext cx="2286000" cy="19035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6089635" y="3811820"/>
            <a:ext cx="1230702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7391400" y="3657921"/>
                <a:ext cx="1524000" cy="9547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/>
                <a:r>
                  <a:rPr lang="en-US" sz="2400" dirty="0" smtClean="0"/>
                  <a:t>Model output,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𝑌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657921"/>
                <a:ext cx="1524000" cy="954748"/>
              </a:xfrm>
              <a:prstGeom prst="rect">
                <a:avLst/>
              </a:prstGeom>
              <a:blipFill rotWithShape="0">
                <a:blip r:embed="rId3"/>
                <a:stretch>
                  <a:fillRect l="-6400" t="-5096" b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/>
          <p:cNvSpPr txBox="1">
            <a:spLocks/>
          </p:cNvSpPr>
          <p:nvPr/>
        </p:nvSpPr>
        <p:spPr>
          <a:xfrm>
            <a:off x="1752600" y="1031268"/>
            <a:ext cx="6096000" cy="2245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 dirty="0" smtClean="0"/>
              <a:t>Important questions: 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W</a:t>
            </a:r>
            <a:r>
              <a:rPr lang="en-US" sz="2400" dirty="0" smtClean="0"/>
              <a:t>hich model output should we use?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What are the input parameter ranges?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Do any of them vary over orders of magnitude?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9692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657600" y="1524000"/>
            <a:ext cx="2590800" cy="3124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29600" cy="792162"/>
          </a:xfrm>
        </p:spPr>
        <p:txBody>
          <a:bodyPr/>
          <a:lstStyle/>
          <a:p>
            <a:pPr algn="l"/>
            <a:r>
              <a:rPr lang="en-US" dirty="0" smtClean="0"/>
              <a:t>Example: rainfall-runoff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527" y="2060614"/>
            <a:ext cx="2514600" cy="9445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Forcing</a:t>
            </a:r>
            <a:r>
              <a:rPr lang="en-US" dirty="0" smtClean="0"/>
              <a:t> (</a:t>
            </a:r>
            <a:r>
              <a:rPr lang="en-US" dirty="0" err="1" smtClean="0"/>
              <a:t>Precip</a:t>
            </a:r>
            <a:r>
              <a:rPr lang="en-US" dirty="0" smtClean="0"/>
              <a:t>,</a:t>
            </a:r>
          </a:p>
          <a:p>
            <a:r>
              <a:rPr lang="en-US" dirty="0" smtClean="0"/>
              <a:t>Temp, Wind)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851727" y="2136814"/>
            <a:ext cx="7620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334164" y="1661319"/>
            <a:ext cx="1085273" cy="472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rgbClr val="080808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CMU Bright Roman"/>
                <a:ea typeface="CMU Bright Roman"/>
                <a:cs typeface="CMU Bright Roman"/>
              </a:rPr>
              <a:t>Model</a:t>
            </a:r>
            <a:endParaRPr lang="en-US" b="1" dirty="0">
              <a:latin typeface="CMU Bright Roman"/>
              <a:ea typeface="CMU Bright Roman"/>
              <a:cs typeface="CMU Bright Roman"/>
            </a:endParaRPr>
          </a:p>
        </p:txBody>
      </p:sp>
      <p:pic>
        <p:nvPicPr>
          <p:cNvPr id="9" name="Picture 2" descr="C:\Documents and Settings\jdh33\My Documents\Research\Paper - WRR Consistency of Controls\Paper and Figures\Figure 3 - Model Diagrams\testthius.png"/>
          <p:cNvPicPr>
            <a:picLocks noChangeAspect="1" noChangeArrowheads="1"/>
          </p:cNvPicPr>
          <p:nvPr/>
        </p:nvPicPr>
        <p:blipFill rotWithShape="1">
          <a:blip r:embed="rId2" cstate="print"/>
          <a:srcRect t="10291" r="75928" b="44428"/>
          <a:stretch/>
        </p:blipFill>
        <p:spPr bwMode="auto">
          <a:xfrm>
            <a:off x="3810000" y="2213014"/>
            <a:ext cx="2286000" cy="2295917"/>
          </a:xfrm>
          <a:prstGeom prst="rect">
            <a:avLst/>
          </a:prstGeom>
          <a:noFill/>
        </p:spPr>
      </p:pic>
      <p:sp>
        <p:nvSpPr>
          <p:cNvPr id="10" name="Right Arrow 9"/>
          <p:cNvSpPr/>
          <p:nvPr/>
        </p:nvSpPr>
        <p:spPr>
          <a:xfrm>
            <a:off x="6400800" y="2133600"/>
            <a:ext cx="7620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391400" y="2213015"/>
            <a:ext cx="685800" cy="682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rgbClr val="080808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latin typeface="CMU Bright Roman"/>
                <a:ea typeface="CMU Bright Roman"/>
                <a:cs typeface="CMU Bright Roman"/>
              </a:rPr>
              <a:t>Q</a:t>
            </a:r>
            <a:endParaRPr lang="en-US" sz="3600" b="1" dirty="0">
              <a:latin typeface="CMU Bright Roman"/>
              <a:ea typeface="CMU Bright Roman"/>
              <a:cs typeface="CMU Bright Roman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4941658"/>
            <a:ext cx="7620000" cy="1535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rgbClr val="080808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 smtClean="0">
                <a:latin typeface="CMU Bright Roman"/>
                <a:ea typeface="CMU Bright Roman"/>
                <a:cs typeface="CMU Bright Roman"/>
                <a:sym typeface="Wingdings" panose="05000000000000000000" pitchFamily="2" charset="2"/>
              </a:rPr>
              <a:t>Model parameters are uncertain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latin typeface="CMU Bright Roman"/>
                <a:ea typeface="CMU Bright Roman"/>
                <a:cs typeface="CMU Bright Roman"/>
                <a:sym typeface="Wingdings" panose="05000000000000000000" pitchFamily="2" charset="2"/>
              </a:rPr>
              <a:t>For conceptual models, you may not be able to measure them directly </a:t>
            </a:r>
            <a:endParaRPr lang="en-US" dirty="0">
              <a:latin typeface="CMU Bright Roman"/>
              <a:ea typeface="CMU Bright Roman"/>
              <a:cs typeface="CMU Bright Roman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85800" y="1066800"/>
            <a:ext cx="7848600" cy="0"/>
          </a:xfrm>
          <a:prstGeom prst="line">
            <a:avLst/>
          </a:prstGeom>
          <a:ln w="381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3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6934200" cy="792162"/>
          </a:xfrm>
        </p:spPr>
        <p:txBody>
          <a:bodyPr/>
          <a:lstStyle/>
          <a:p>
            <a:pPr algn="l"/>
            <a:r>
              <a:rPr lang="en-US" dirty="0" smtClean="0"/>
              <a:t>Why sensitivity analysis?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00200" y="1828800"/>
            <a:ext cx="5943600" cy="3810000"/>
          </a:xfrm>
        </p:spPr>
        <p:txBody>
          <a:bodyPr>
            <a:noAutofit/>
          </a:bodyPr>
          <a:lstStyle/>
          <a:p>
            <a:pPr marL="0">
              <a:spcBef>
                <a:spcPts val="0"/>
              </a:spcBef>
            </a:pPr>
            <a:r>
              <a:rPr lang="en-US" sz="3200" dirty="0" smtClean="0"/>
              <a:t>Some parameters control model performance more than others.</a:t>
            </a:r>
          </a:p>
          <a:p>
            <a:pPr marL="0">
              <a:spcBef>
                <a:spcPts val="0"/>
              </a:spcBef>
            </a:pPr>
            <a:endParaRPr lang="en-US" sz="3200" dirty="0"/>
          </a:p>
          <a:p>
            <a:pPr marL="0">
              <a:spcBef>
                <a:spcPts val="0"/>
              </a:spcBef>
            </a:pPr>
            <a:r>
              <a:rPr lang="en-US" sz="3200" dirty="0" smtClean="0"/>
              <a:t>This tells us how the model represents “dominant” processes.</a:t>
            </a:r>
          </a:p>
          <a:p>
            <a:pPr marL="0">
              <a:spcBef>
                <a:spcPts val="0"/>
              </a:spcBef>
            </a:pPr>
            <a:endParaRPr lang="en-US" sz="3200" dirty="0"/>
          </a:p>
          <a:p>
            <a:pPr marL="0">
              <a:spcBef>
                <a:spcPts val="0"/>
              </a:spcBef>
            </a:pPr>
            <a:r>
              <a:rPr lang="en-US" sz="3200" dirty="0" smtClean="0"/>
              <a:t>This changes in space and time.</a:t>
            </a:r>
            <a:endParaRPr lang="en-US" sz="3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1524000"/>
            <a:ext cx="7848600" cy="0"/>
          </a:xfrm>
          <a:prstGeom prst="line">
            <a:avLst/>
          </a:prstGeom>
          <a:ln w="381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94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of a </a:t>
            </a:r>
            <a:r>
              <a:rPr lang="en-US" dirty="0" smtClean="0"/>
              <a:t>model </a:t>
            </a:r>
            <a:r>
              <a:rPr lang="en-US" dirty="0" smtClean="0"/>
              <a:t>as a “black box”*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38800"/>
            <a:ext cx="82296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*scientists usually take offense at this 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47263" y="2397731"/>
                <a:ext cx="2455524" cy="1905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/>
                <a:r>
                  <a:rPr lang="en-US" sz="2400" dirty="0" smtClean="0"/>
                  <a:t>Parameter Set,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𝒙</m:t>
                    </m:r>
                    <m:r>
                      <a:rPr lang="en-US" sz="2400" b="0" i="1" smtClean="0">
                        <a:latin typeface="Cambria Math" charset="0"/>
                      </a:rPr>
                      <m:t>=[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63" y="2397731"/>
                <a:ext cx="2455524" cy="1905000"/>
              </a:xfrm>
              <a:prstGeom prst="rect">
                <a:avLst/>
              </a:prstGeom>
              <a:blipFill rotWithShape="0">
                <a:blip r:embed="rId2"/>
                <a:stretch>
                  <a:fillRect l="-3722" t="-2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2209800" y="2514600"/>
            <a:ext cx="1230702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581400" y="2209800"/>
                <a:ext cx="2286000" cy="190350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Science happens in here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𝑌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1" i="1" smtClean="0">
                          <a:latin typeface="Cambria Math" charset="0"/>
                        </a:rPr>
                        <m:t>𝒙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209800"/>
                <a:ext cx="2286000" cy="19035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6089635" y="2551951"/>
            <a:ext cx="1230702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7391400" y="2398052"/>
                <a:ext cx="1524000" cy="9547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/>
                <a:r>
                  <a:rPr lang="en-US" sz="2400" dirty="0" smtClean="0"/>
                  <a:t>Model output,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𝑌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2398052"/>
                <a:ext cx="1524000" cy="954748"/>
              </a:xfrm>
              <a:prstGeom prst="rect">
                <a:avLst/>
              </a:prstGeom>
              <a:blipFill rotWithShape="0">
                <a:blip r:embed="rId4"/>
                <a:stretch>
                  <a:fillRect l="-6400" t="-5096" b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87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SA: The general idea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876800"/>
              </a:xfrm>
            </p:spPr>
            <p:txBody>
              <a:bodyPr/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dirty="0" smtClean="0"/>
                  <a:t>For a model with K uncertain parameters,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=1,</a:t>
                </a:r>
                <a:r>
                  <a:rPr lang="is-IS" dirty="0" smtClean="0"/>
                  <a:t>…,K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is-IS" dirty="0" smtClean="0"/>
                  <a:t>Calculate a sensitivity index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s-IS" dirty="0" smtClean="0"/>
                  <a:t> for each one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is-IS" dirty="0" smtClean="0"/>
                  <a:t>There are many different methods to do this (see Pianosi et al. 2016 for a review)</a:t>
                </a:r>
              </a:p>
              <a:p>
                <a:pPr marL="457200" indent="-457200">
                  <a:buFont typeface="Arial" charset="0"/>
                  <a:buChar char="•"/>
                </a:pPr>
                <a:endParaRPr lang="is-IS" dirty="0"/>
              </a:p>
              <a:p>
                <a:pPr marL="0" indent="0"/>
                <a:r>
                  <a:rPr lang="en-US" dirty="0" smtClean="0"/>
                  <a:t>Interpret the results to figure out: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is-IS" dirty="0" smtClean="0"/>
                  <a:t>Which parameters are most important (we should devote more effort to estimating these accurately)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is-IS" dirty="0" smtClean="0"/>
                  <a:t>Which parameters can be ignored and fixed</a:t>
                </a:r>
              </a:p>
              <a:p>
                <a:pPr marL="457200" indent="-457200">
                  <a:buFont typeface="Arial" charset="0"/>
                  <a:buChar char="•"/>
                </a:pPr>
                <a:endParaRPr lang="is-I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876800"/>
              </a:xfrm>
              <a:blipFill rotWithShape="0">
                <a:blip r:embed="rId2"/>
                <a:stretch>
                  <a:fillRect l="-1481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3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93160" y="338932"/>
            <a:ext cx="8229600" cy="782637"/>
          </a:xfrm>
        </p:spPr>
        <p:txBody>
          <a:bodyPr>
            <a:normAutofit/>
          </a:bodyPr>
          <a:lstStyle/>
          <a:p>
            <a:r>
              <a:rPr lang="en-US" altLang="en-US">
                <a:latin typeface="Gill Sans MT" charset="0"/>
                <a:ea typeface="ＭＳ Ｐゴシック" charset="-128"/>
              </a:rPr>
              <a:t>Local SA: Derivatives at a point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5303838"/>
            <a:ext cx="7391400" cy="639762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Problem: Which point to use? Misses </a:t>
            </a:r>
            <a:r>
              <a:rPr lang="en-US" altLang="en-US" dirty="0" smtClean="0">
                <a:ea typeface="ＭＳ Ｐゴシック" charset="-128"/>
              </a:rPr>
              <a:t>interactions.</a:t>
            </a:r>
            <a:endParaRPr lang="en-US" altLang="en-US" dirty="0">
              <a:ea typeface="ＭＳ Ｐゴシック" charset="-128"/>
            </a:endParaRPr>
          </a:p>
        </p:txBody>
      </p:sp>
      <p:pic>
        <p:nvPicPr>
          <p:cNvPr id="23557" name="Picture 2" descr="C:\jon\research\Ngs-experiment\Figures\compare_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21" b="27592"/>
          <a:stretch>
            <a:fillRect/>
          </a:stretch>
        </p:blipFill>
        <p:spPr bwMode="auto">
          <a:xfrm>
            <a:off x="304800" y="1752600"/>
            <a:ext cx="7848600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4000500" y="289560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Arrow Connector 11"/>
          <p:cNvCxnSpPr>
            <a:stCxn id="8" idx="0"/>
          </p:cNvCxnSpPr>
          <p:nvPr/>
        </p:nvCxnSpPr>
        <p:spPr>
          <a:xfrm flipV="1">
            <a:off x="4114800" y="2362200"/>
            <a:ext cx="0" cy="5334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</p:cNvCxnSpPr>
          <p:nvPr/>
        </p:nvCxnSpPr>
        <p:spPr>
          <a:xfrm>
            <a:off x="4229100" y="3009900"/>
            <a:ext cx="495300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62" name="Group 15"/>
          <p:cNvGrpSpPr>
            <a:grpSpLocks/>
          </p:cNvGrpSpPr>
          <p:nvPr/>
        </p:nvGrpSpPr>
        <p:grpSpPr bwMode="auto">
          <a:xfrm>
            <a:off x="6858000" y="2374900"/>
            <a:ext cx="723900" cy="762000"/>
            <a:chOff x="6858000" y="2374582"/>
            <a:chExt cx="723899" cy="762000"/>
          </a:xfrm>
        </p:grpSpPr>
        <p:sp>
          <p:nvSpPr>
            <p:cNvPr id="18" name="Oval 17"/>
            <p:cNvSpPr/>
            <p:nvPr/>
          </p:nvSpPr>
          <p:spPr>
            <a:xfrm>
              <a:off x="6858000" y="290798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9" name="Straight Arrow Connector 18"/>
            <p:cNvCxnSpPr>
              <a:stCxn id="18" idx="0"/>
            </p:cNvCxnSpPr>
            <p:nvPr/>
          </p:nvCxnSpPr>
          <p:spPr>
            <a:xfrm flipV="1">
              <a:off x="6972300" y="2374582"/>
              <a:ext cx="0" cy="53340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8" idx="6"/>
            </p:cNvCxnSpPr>
            <p:nvPr/>
          </p:nvCxnSpPr>
          <p:spPr>
            <a:xfrm>
              <a:off x="7086600" y="3022282"/>
              <a:ext cx="495299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63" name="Group 21"/>
          <p:cNvGrpSpPr>
            <a:grpSpLocks/>
          </p:cNvGrpSpPr>
          <p:nvPr/>
        </p:nvGrpSpPr>
        <p:grpSpPr bwMode="auto">
          <a:xfrm>
            <a:off x="7239000" y="3203575"/>
            <a:ext cx="723900" cy="762000"/>
            <a:chOff x="6858000" y="2374582"/>
            <a:chExt cx="723899" cy="762000"/>
          </a:xfrm>
        </p:grpSpPr>
        <p:sp>
          <p:nvSpPr>
            <p:cNvPr id="23" name="Oval 22"/>
            <p:cNvSpPr/>
            <p:nvPr/>
          </p:nvSpPr>
          <p:spPr>
            <a:xfrm>
              <a:off x="6858000" y="290798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" name="Straight Arrow Connector 23"/>
            <p:cNvCxnSpPr>
              <a:stCxn id="23" idx="0"/>
            </p:cNvCxnSpPr>
            <p:nvPr/>
          </p:nvCxnSpPr>
          <p:spPr>
            <a:xfrm flipV="1">
              <a:off x="6972300" y="2374582"/>
              <a:ext cx="0" cy="53340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3" idx="6"/>
            </p:cNvCxnSpPr>
            <p:nvPr/>
          </p:nvCxnSpPr>
          <p:spPr>
            <a:xfrm>
              <a:off x="7086600" y="3022282"/>
              <a:ext cx="495299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67000" y="1211896"/>
                <a:ext cx="38862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𝑌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 ;  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</a:rPr>
                      <m:t>𝜕</m:t>
                    </m:r>
                    <m:r>
                      <a:rPr lang="en-US" sz="2400" b="0" i="1" smtClean="0">
                        <a:latin typeface="Cambria Math" charset="0"/>
                      </a:rPr>
                      <m:t>𝑌</m:t>
                    </m:r>
                    <m:r>
                      <a:rPr lang="en-US" sz="2400" b="0" i="1" smtClean="0">
                        <a:latin typeface="Cambria Math" charset="0"/>
                      </a:rPr>
                      <m:t>/</m:t>
                    </m:r>
                    <m:r>
                      <a:rPr lang="en-US" sz="2400" b="0" i="1" smtClean="0">
                        <a:latin typeface="Cambria Math" charset="0"/>
                      </a:rPr>
                      <m:t>𝜕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     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211896"/>
                <a:ext cx="388620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669" t="-143333" b="-17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2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57213" y="488156"/>
            <a:ext cx="8229600" cy="681037"/>
          </a:xfrm>
        </p:spPr>
        <p:txBody>
          <a:bodyPr>
            <a:normAutofit/>
          </a:bodyPr>
          <a:lstStyle/>
          <a:p>
            <a:r>
              <a:rPr lang="en-US" altLang="en-US">
                <a:latin typeface="Gill Sans MT" charset="0"/>
                <a:ea typeface="ＭＳ Ｐゴシック" charset="-128"/>
              </a:rPr>
              <a:t>Global SA: Sample throughout the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22788"/>
            <a:ext cx="3581400" cy="1395412"/>
          </a:xfrm>
        </p:spPr>
        <p:txBody>
          <a:bodyPr/>
          <a:lstStyle/>
          <a:p>
            <a:pPr marL="0"/>
            <a:r>
              <a:rPr lang="en-US" altLang="en-US" sz="2400" dirty="0">
                <a:ea typeface="ＭＳ Ｐゴシック" charset="-128"/>
              </a:rPr>
              <a:t>These can be estimated with numerical integration of the global </a:t>
            </a:r>
            <a:r>
              <a:rPr lang="en-US" altLang="en-US" sz="2400" dirty="0" smtClean="0">
                <a:ea typeface="ＭＳ Ｐゴシック" charset="-128"/>
              </a:rPr>
              <a:t>sample </a:t>
            </a:r>
            <a:endParaRPr lang="en-US" altLang="en-US" sz="2400" dirty="0">
              <a:ea typeface="ＭＳ Ｐゴシック" charset="-128"/>
            </a:endParaRPr>
          </a:p>
        </p:txBody>
      </p:sp>
      <p:grpSp>
        <p:nvGrpSpPr>
          <p:cNvPr id="24581" name="Group 46"/>
          <p:cNvGrpSpPr>
            <a:grpSpLocks/>
          </p:cNvGrpSpPr>
          <p:nvPr/>
        </p:nvGrpSpPr>
        <p:grpSpPr bwMode="auto">
          <a:xfrm>
            <a:off x="4672013" y="1597025"/>
            <a:ext cx="3595687" cy="3767138"/>
            <a:chOff x="2686050" y="1143000"/>
            <a:chExt cx="3595360" cy="3767936"/>
          </a:xfrm>
        </p:grpSpPr>
        <p:pic>
          <p:nvPicPr>
            <p:cNvPr id="24586" name="Picture 2" descr="C:\jon\research\Ngs-experiment\Figures\compare_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59" t="18919" b="35072"/>
            <a:stretch>
              <a:fillRect/>
            </a:stretch>
          </p:blipFill>
          <p:spPr bwMode="auto">
            <a:xfrm>
              <a:off x="2686050" y="1143000"/>
              <a:ext cx="3595360" cy="3767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/>
            <p:nvPr/>
          </p:nvSpPr>
          <p:spPr>
            <a:xfrm>
              <a:off x="3352739" y="1524081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809898" y="1619351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467029" y="1981378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038477" y="2210026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438457" y="2667323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038477" y="2676850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809898" y="2913438"/>
              <a:ext cx="228579" cy="227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3691" y="3315160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924187" y="3429484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552746" y="3772457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33691" y="4191646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028953" y="3858200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667036" y="4305970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368647" y="1600297"/>
              <a:ext cx="230166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770247" y="1638405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227406" y="1733675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884537" y="2095702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455985" y="2324350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541668" y="3845497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455985" y="2791174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27406" y="3027762"/>
              <a:ext cx="228579" cy="227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719452" y="3172255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41695" y="3543808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970254" y="3886781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655958" y="4391713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446461" y="3972524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313123" y="4429821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86155" y="1714621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513096" y="2352931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292454" y="3524754"/>
              <a:ext cx="230166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884537" y="2599046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06744" y="3000768"/>
              <a:ext cx="230166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671865" y="3229417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195625" y="4315497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786155" y="3686714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790918" y="2238607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486145" y="1447865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838538" y="4315497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2009775"/>
            <a:ext cx="44386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Content Placeholder 2"/>
          <p:cNvSpPr txBox="1">
            <a:spLocks/>
          </p:cNvSpPr>
          <p:nvPr/>
        </p:nvSpPr>
        <p:spPr bwMode="auto">
          <a:xfrm>
            <a:off x="381000" y="1524000"/>
            <a:ext cx="3581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080808"/>
                </a:solidFill>
                <a:latin typeface="CMU Bright" charset="0"/>
              </a:rPr>
              <a:t>Variance Decomposition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89250"/>
            <a:ext cx="35242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Content Placeholder 2"/>
          <p:cNvSpPr txBox="1">
            <a:spLocks/>
          </p:cNvSpPr>
          <p:nvPr/>
        </p:nvSpPr>
        <p:spPr bwMode="auto">
          <a:xfrm>
            <a:off x="2198688" y="5821363"/>
            <a:ext cx="6508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080808"/>
                </a:solidFill>
                <a:latin typeface="CMU Bright" charset="0"/>
                <a:sym typeface="Wingdings" charset="2"/>
              </a:rPr>
              <a:t> </a:t>
            </a:r>
            <a:r>
              <a:rPr lang="en-US" altLang="en-US" sz="2400">
                <a:solidFill>
                  <a:srgbClr val="080808"/>
                </a:solidFill>
                <a:latin typeface="CMU Bright" charset="0"/>
              </a:rPr>
              <a:t>Saltelli et al. 2008 “Global SA: The Primer”</a:t>
            </a:r>
          </a:p>
        </p:txBody>
      </p:sp>
    </p:spTree>
    <p:extLst>
      <p:ext uri="{BB962C8B-B14F-4D97-AF65-F5344CB8AC3E}">
        <p14:creationId xmlns:p14="http://schemas.microsoft.com/office/powerpoint/2010/main" val="73394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638"/>
            <a:ext cx="82296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Example </a:t>
            </a:r>
            <a:r>
              <a:rPr lang="en-US" dirty="0" err="1" smtClean="0"/>
              <a:t>Sobol</a:t>
            </a:r>
            <a:r>
              <a:rPr lang="en-US" dirty="0" smtClean="0"/>
              <a:t> </a:t>
            </a:r>
            <a:r>
              <a:rPr lang="en-US" dirty="0" smtClean="0"/>
              <a:t>sensitivity</a:t>
            </a:r>
            <a:r>
              <a:rPr lang="en-US" dirty="0" smtClean="0"/>
              <a:t> </a:t>
            </a:r>
            <a:r>
              <a:rPr lang="en-US" dirty="0" smtClean="0"/>
              <a:t>indices for linear (separable) functions </a:t>
            </a:r>
            <a:endParaRPr lang="en-US" dirty="0"/>
          </a:p>
        </p:txBody>
      </p:sp>
      <p:pic>
        <p:nvPicPr>
          <p:cNvPr id="25604" name="Picture 2" descr="C:\jon\research\Ngs-experiment\Figures\compare_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69"/>
          <a:stretch>
            <a:fillRect/>
          </a:stretch>
        </p:blipFill>
        <p:spPr bwMode="auto">
          <a:xfrm>
            <a:off x="152400" y="1981200"/>
            <a:ext cx="882808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410200"/>
            <a:ext cx="7391400" cy="639762"/>
          </a:xfrm>
        </p:spPr>
        <p:txBody>
          <a:bodyPr/>
          <a:lstStyle/>
          <a:p>
            <a:r>
              <a:rPr lang="en-US" altLang="en-US" dirty="0" smtClean="0">
                <a:ea typeface="ＭＳ Ｐゴシック" charset="-128"/>
              </a:rPr>
              <a:t>No interactions: total-order indices sum to 1</a:t>
            </a:r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50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2247</TotalTime>
  <Words>821</Words>
  <Application>Microsoft Macintosh PowerPoint</Application>
  <PresentationFormat>On-screen Show (4:3)</PresentationFormat>
  <Paragraphs>120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Calibri</vt:lpstr>
      <vt:lpstr>Cambria Math</vt:lpstr>
      <vt:lpstr>CMU Bright</vt:lpstr>
      <vt:lpstr>CMU Bright Roman</vt:lpstr>
      <vt:lpstr>Gill Sans MT</vt:lpstr>
      <vt:lpstr>MS Gothic</vt:lpstr>
      <vt:lpstr>ＭＳ Ｐゴシック</vt:lpstr>
      <vt:lpstr>Source Sans Pro</vt:lpstr>
      <vt:lpstr>Source Sans Pro Light</vt:lpstr>
      <vt:lpstr>Wingdings</vt:lpstr>
      <vt:lpstr>Arial</vt:lpstr>
      <vt:lpstr>Office Theme</vt:lpstr>
      <vt:lpstr>Sensitivity Analysis </vt:lpstr>
      <vt:lpstr>Modeling is abstraction</vt:lpstr>
      <vt:lpstr>Example: rainfall-runoff Modeling</vt:lpstr>
      <vt:lpstr>Why sensitivity analysis?</vt:lpstr>
      <vt:lpstr>Think of a model as a “black box”*</vt:lpstr>
      <vt:lpstr>SA: The general idea</vt:lpstr>
      <vt:lpstr>Local SA: Derivatives at a point</vt:lpstr>
      <vt:lpstr>Global SA: Sample throughout the space</vt:lpstr>
      <vt:lpstr>Example Sobol sensitivity indices for linear (separable) functions </vt:lpstr>
      <vt:lpstr>Example Sobol sensitivity indices for separable and non-separable functions</vt:lpstr>
      <vt:lpstr>Three main steps (Pianosi et al. 2016)</vt:lpstr>
      <vt:lpstr>PowerPoint Presentation</vt:lpstr>
      <vt:lpstr>Step 1: Sample parameters (Sobol method)</vt:lpstr>
      <vt:lpstr>Uniform Random Monte Carlo Sampling vs. Sobol Sequence Sampling (“quasi-random”)</vt:lpstr>
      <vt:lpstr>Step 2: Run your model for all samples in the matrices A, B, and C_*. Save the output Y.</vt:lpstr>
      <vt:lpstr>Step 3: Use the model output Y to estimate conditional variances</vt:lpstr>
      <vt:lpstr>Sensitivity Analysis Library (SALib)</vt:lpstr>
      <vt:lpstr>Python</vt:lpstr>
      <vt:lpstr>Example: Ishigami function</vt:lpstr>
      <vt:lpstr>Example</vt:lpstr>
      <vt:lpstr>Results: reading the tea leaves</vt:lpstr>
      <vt:lpstr>Example results from other studies</vt:lpstr>
      <vt:lpstr>More example results: spatially distributed hydrologic models (watershed &amp; global scale)</vt:lpstr>
      <vt:lpstr>Example results: urban water supply model</vt:lpstr>
      <vt:lpstr>Hack time: reactive advection-diffusion model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 Herman</dc:creator>
  <cp:lastModifiedBy>Jonathan D Herman</cp:lastModifiedBy>
  <cp:revision>320</cp:revision>
  <dcterms:created xsi:type="dcterms:W3CDTF">2006-08-16T00:00:00Z</dcterms:created>
  <dcterms:modified xsi:type="dcterms:W3CDTF">2017-11-29T20:01:49Z</dcterms:modified>
</cp:coreProperties>
</file>