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87" r:id="rId3"/>
    <p:sldId id="278" r:id="rId4"/>
    <p:sldId id="259" r:id="rId5"/>
    <p:sldId id="260" r:id="rId6"/>
    <p:sldId id="261" r:id="rId7"/>
    <p:sldId id="262" r:id="rId8"/>
    <p:sldId id="280" r:id="rId9"/>
    <p:sldId id="264" r:id="rId10"/>
    <p:sldId id="267" r:id="rId11"/>
    <p:sldId id="268" r:id="rId12"/>
    <p:sldId id="265" r:id="rId13"/>
    <p:sldId id="288" r:id="rId14"/>
    <p:sldId id="281" r:id="rId15"/>
    <p:sldId id="282" r:id="rId16"/>
    <p:sldId id="289" r:id="rId17"/>
    <p:sldId id="271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86"/>
            <p14:sldId id="287"/>
            <p14:sldId id="278"/>
            <p14:sldId id="259"/>
            <p14:sldId id="260"/>
            <p14:sldId id="261"/>
            <p14:sldId id="262"/>
            <p14:sldId id="280"/>
            <p14:sldId id="264"/>
            <p14:sldId id="267"/>
            <p14:sldId id="268"/>
            <p14:sldId id="265"/>
            <p14:sldId id="288"/>
            <p14:sldId id="281"/>
            <p14:sldId id="282"/>
            <p14:sldId id="289"/>
            <p14:sldId id="27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0"/>
    <p:restoredTop sz="94541"/>
  </p:normalViewPr>
  <p:slideViewPr>
    <p:cSldViewPr>
      <p:cViewPr varScale="1">
        <p:scale>
          <a:sx n="121" d="100"/>
          <a:sy n="121" d="100"/>
        </p:scale>
        <p:origin x="17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E45E88-A1F8-EC44-A3CF-3C203A867E06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4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35E7EC-D95C-B64C-9A08-DE6BD951A1AE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71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a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83BCC0D-0AD6-5E45-AE8C-EE21DB41D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4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herman/DMDU-2018-SALib-Tutoria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Lib/SALi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 smtClean="0"/>
              <a:t>Sensitivity Analysis with </a:t>
            </a:r>
            <a:r>
              <a:rPr lang="en-US" sz="3600" dirty="0" err="1" smtClean="0"/>
              <a:t>SALib</a:t>
            </a:r>
            <a:r>
              <a:rPr lang="en-US" sz="3600" dirty="0" smtClean="0"/>
              <a:t> (Python)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DMDU Tutorial - Nov. 13, 2018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4038" y="4191000"/>
            <a:ext cx="8068962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Jon Herman</a:t>
            </a:r>
            <a:endParaRPr lang="en-US" sz="2800" baseline="30000" dirty="0" smtClean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800" dirty="0" smtClean="0">
                <a:latin typeface="Calibri Light" charset="0"/>
              </a:rPr>
              <a:t>Civil &amp; Environmental Engineering, UC Davis</a:t>
            </a:r>
            <a:endParaRPr lang="en-US" sz="2800" dirty="0" smtClean="0">
              <a:latin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Sample parameters (</a:t>
            </a:r>
            <a:r>
              <a:rPr lang="en-US" dirty="0" err="1" smtClean="0"/>
              <a:t>Sobol</a:t>
            </a:r>
            <a:r>
              <a:rPr lang="en-US" dirty="0" smtClean="0"/>
              <a:t>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Need to define upper and lower bounds for each uncertain parameter. Then, uniform sample </a:t>
                </a:r>
                <a:r>
                  <a:rPr lang="en-US" b="1" i="1" dirty="0" smtClean="0"/>
                  <a:t>N</a:t>
                </a:r>
                <a:r>
                  <a:rPr lang="en-US" dirty="0" smtClean="0"/>
                  <a:t> sets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Cross samples, holding one </a:t>
                </a:r>
                <a:r>
                  <a:rPr lang="en-US" dirty="0" err="1" smtClean="0"/>
                  <a:t>param</a:t>
                </a:r>
                <a:r>
                  <a:rPr lang="en-US" dirty="0" smtClean="0"/>
                  <a:t>. fixed at a time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This creates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+2)</m:t>
                    </m:r>
                  </m:oMath>
                </a14:m>
                <a:r>
                  <a:rPr lang="en-US" dirty="0" smtClean="0"/>
                  <a:t> parameter sets to run through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  <a:blipFill rotWithShape="0">
                <a:blip r:embed="rId2"/>
                <a:stretch>
                  <a:fillRect l="-133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262"/>
            <a:ext cx="9144000" cy="3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Step 2: </a:t>
            </a:r>
            <a:r>
              <a:rPr lang="en-US" dirty="0" smtClean="0"/>
              <a:t>Run model </a:t>
            </a:r>
            <a:r>
              <a:rPr lang="en-US" dirty="0" smtClean="0"/>
              <a:t>for all samples in the matrices A, B, and </a:t>
            </a:r>
            <a:r>
              <a:rPr lang="en-US" dirty="0" smtClean="0"/>
              <a:t>C. </a:t>
            </a:r>
            <a:r>
              <a:rPr lang="en-US" dirty="0" smtClean="0"/>
              <a:t>Save the output 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This step is user-specific and decoupled from everything else. Could even be in a different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Step 3: Use the model output Y to </a:t>
            </a:r>
            <a:r>
              <a:rPr lang="en-US" altLang="en-US" sz="2800" i="1" u="sng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estimate</a:t>
            </a:r>
            <a:r>
              <a:rPr lang="en-US" altLang="en-US" sz="2800" i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conditional variances</a:t>
            </a:r>
            <a:endParaRPr lang="en-US" altLang="en-US" sz="28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712"/>
            <a:ext cx="9144000" cy="2982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09600" y="4535354"/>
                <a:ext cx="8229600" cy="194164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pitchFamily="34" charset="0"/>
                    <a:ea typeface="Arial" charset="0"/>
                    <a:cs typeface="Arial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Different estimators </a:t>
                </a:r>
                <a:r>
                  <a:rPr lang="en-US" dirty="0" smtClean="0"/>
                  <a:t>have been developed, analyzed based on whether they </a:t>
                </a:r>
                <a:r>
                  <a:rPr lang="en-US" dirty="0" smtClean="0"/>
                  <a:t>converge </a:t>
                </a:r>
                <a:r>
                  <a:rPr lang="en-US" dirty="0" smtClean="0"/>
                  <a:t>faster with </a:t>
                </a:r>
                <a:r>
                  <a:rPr lang="en-US" b="1" i="1" dirty="0" smtClean="0"/>
                  <a:t>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estimated by bootstrapping (default 95% CI)</a:t>
                </a:r>
                <a:endParaRPr lang="en-US" dirty="0"/>
              </a:p>
            </p:txBody>
          </p:sp>
        </mc:Choice>
        <mc:Fallback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35354"/>
                <a:ext cx="8229600" cy="1941646"/>
              </a:xfrm>
              <a:prstGeom prst="rect">
                <a:avLst/>
              </a:prstGeom>
              <a:blipFill rotWithShape="0">
                <a:blip r:embed="rId4"/>
                <a:stretch>
                  <a:fillRect l="-1333" t="-3448" r="-519" b="-5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Library (</a:t>
            </a:r>
            <a:r>
              <a:rPr lang="en-US" dirty="0" err="1" smtClean="0"/>
              <a:t>SALib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Library: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github.com/SALib/SALib</a:t>
            </a:r>
            <a:r>
              <a:rPr lang="en-US" sz="24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Installation: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SALib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/>
              <a:t>Tutorial </a:t>
            </a:r>
            <a:r>
              <a:rPr lang="en-US" sz="2400" dirty="0"/>
              <a:t>materials: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github.com/jdherman/DMDU-2018-SALib-Tutorial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 smtClean="0"/>
              <a:t>Requirements: Python,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7468" y="5855464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www.continuum.io</a:t>
            </a:r>
            <a:r>
              <a:rPr lang="en-US" dirty="0"/>
              <a:t>/downloads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483354"/>
            <a:ext cx="266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Ishigami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22860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This is a </a:t>
            </a:r>
            <a:r>
              <a:rPr lang="en-US" dirty="0" smtClean="0"/>
              <a:t>test function </a:t>
            </a:r>
            <a:r>
              <a:rPr lang="en-US" dirty="0" smtClean="0"/>
              <a:t>used for SA method benchmarking, because we know what the answer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67000"/>
            <a:ext cx="894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reading the tea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581400"/>
            <a:ext cx="8229600" cy="2819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X1 and X3 interact (second-order)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This is reflected in the difference between their respective first- and total-order indices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Confidence intervals should shrink as </a:t>
            </a:r>
            <a:r>
              <a:rPr lang="en-US" b="1" i="1" dirty="0" smtClean="0"/>
              <a:t>N</a:t>
            </a:r>
            <a:r>
              <a:rPr lang="en-US" dirty="0" smtClean="0"/>
              <a:t> increases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Negative values are not possible – they are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5636"/>
            <a:ext cx="4800600" cy="21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marL="0" indent="0"/>
                <a:r>
                  <a:rPr lang="en-US" dirty="0" smtClean="0"/>
                  <a:t>Did I run enough samples?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Check confidence intervals roughly &lt; 10%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</a:t>
                </a:r>
              </a:p>
              <a:p>
                <a:pPr marL="0" indent="0"/>
                <a:r>
                  <a:rPr lang="en-US" dirty="0" smtClean="0"/>
                  <a:t>Are the parameter ranges justified?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Subjective and very important</a:t>
                </a:r>
              </a:p>
              <a:p>
                <a:pPr marL="0" indent="0"/>
                <a:r>
                  <a:rPr lang="en-US" dirty="0" smtClean="0"/>
                  <a:t>Why are there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values?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This shouldn’t happen – check CIs, probably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/>
                <a:r>
                  <a:rPr lang="en-US" dirty="0" smtClean="0"/>
                  <a:t>How to separate “sensitive” vs. “not sensitive” </a:t>
                </a:r>
                <a:r>
                  <a:rPr lang="en-US" dirty="0" err="1" smtClean="0"/>
                  <a:t>params</a:t>
                </a:r>
                <a:r>
                  <a:rPr lang="en-US" dirty="0" smtClean="0"/>
                  <a:t>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b="0" dirty="0" smtClean="0"/>
                  <a:t>Again a subjective choice, depends on the number of parameters. But can eliminate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 (within the CI)</a:t>
                </a:r>
                <a:endParaRPr lang="en-US" dirty="0"/>
              </a:p>
              <a:p>
                <a:pPr marL="857250" lvl="1" indent="-457200">
                  <a:buFont typeface="Arial" charset="0"/>
                  <a:buChar char="•"/>
                </a:pPr>
                <a:endParaRPr lang="en-US" b="0" dirty="0" smtClean="0"/>
              </a:p>
              <a:p>
                <a:pPr marL="0" indent="0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  <a:blipFill rotWithShape="0">
                <a:blip r:embed="rId2"/>
                <a:stretch>
                  <a:fillRect l="-148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</a:t>
            </a:r>
            <a:r>
              <a:rPr lang="en-US" dirty="0" smtClean="0"/>
              <a:t>results: parameter sensitivity across space/time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29966" y="1484781"/>
            <a:ext cx="8038750" cy="175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69567"/>
            <a:ext cx="644672" cy="2859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4" y="3657600"/>
            <a:ext cx="9144000" cy="1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SA in decision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As a model diagnostic: which assumptions need to be refined?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Some inputs are uncertain because they can’t be measured perfectly (e.g. parameters measured within +/- 20%)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Others are uncertain because we simply can’t know them perfectly (e.g. </a:t>
            </a:r>
            <a:r>
              <a:rPr lang="en-US" dirty="0" err="1" smtClean="0"/>
              <a:t>avg.water</a:t>
            </a:r>
            <a:r>
              <a:rPr lang="en-US" dirty="0" smtClean="0"/>
              <a:t> availability in 50 years)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Relationship to Scenario Discovery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Which uncertain inputs have the most influence on system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 smtClean="0"/>
                  <a:t>(climate, land use, uncertain system parameters, etc.)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2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System Model</a:t>
                </a:r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 smtClean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4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DMDU 2018  |   jdherman@ucdavis.edu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The general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For a model with K uncertain parameters,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</a:t>
                </a:r>
                <a:r>
                  <a:rPr lang="is-IS" dirty="0" smtClean="0"/>
                  <a:t>…,K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Calculate a sensitivity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s-IS" dirty="0" smtClean="0"/>
                  <a:t> for each one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There are many different methods to do this (see Pianosi et al. 2016 for a review)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  <a:p>
                <a:pPr marL="0" indent="0"/>
                <a:r>
                  <a:rPr lang="en-US" dirty="0" smtClean="0"/>
                  <a:t>Interpret the results to figure out: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Which parameters are most important (we should devote more effort to estimating these accurately)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 smtClean="0"/>
                  <a:t>Which parameters can be ignored and fixed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 rotWithShape="0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3160" y="338932"/>
            <a:ext cx="8229600" cy="7826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Local SA: Derivatives at a point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03838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Problem: Which point to use? Misses </a:t>
            </a:r>
            <a:r>
              <a:rPr lang="en-US" altLang="en-US" dirty="0" smtClean="0">
                <a:ea typeface="ＭＳ Ｐゴシック" charset="-128"/>
              </a:rPr>
              <a:t>interactions.</a:t>
            </a:r>
            <a:endParaRPr lang="en-US" altLang="en-US" dirty="0">
              <a:ea typeface="ＭＳ Ｐゴシック" charset="-128"/>
            </a:endParaRPr>
          </a:p>
        </p:txBody>
      </p:sp>
      <p:pic>
        <p:nvPicPr>
          <p:cNvPr id="23557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27592"/>
          <a:stretch>
            <a:fillRect/>
          </a:stretch>
        </p:blipFill>
        <p:spPr bwMode="auto">
          <a:xfrm>
            <a:off x="304800" y="1752600"/>
            <a:ext cx="7848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000500" y="2895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14800" y="2362200"/>
            <a:ext cx="0" cy="533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4229100" y="3009900"/>
            <a:ext cx="4953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6858000" y="2374900"/>
            <a:ext cx="723900" cy="762000"/>
            <a:chOff x="6858000" y="2374582"/>
            <a:chExt cx="723899" cy="762000"/>
          </a:xfrm>
        </p:grpSpPr>
        <p:sp>
          <p:nvSpPr>
            <p:cNvPr id="18" name="Oval 17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7239000" y="3203575"/>
            <a:ext cx="723900" cy="762000"/>
            <a:chOff x="6858000" y="2374582"/>
            <a:chExt cx="723899" cy="762000"/>
          </a:xfrm>
        </p:grpSpPr>
        <p:sp>
          <p:nvSpPr>
            <p:cNvPr id="23" name="Oval 22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; 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69"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Global SA: Sample throughout the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22788"/>
            <a:ext cx="3581400" cy="1395412"/>
          </a:xfrm>
        </p:spPr>
        <p:txBody>
          <a:bodyPr/>
          <a:lstStyle/>
          <a:p>
            <a:pPr marL="0"/>
            <a:r>
              <a:rPr lang="en-US" altLang="en-US" sz="2400" dirty="0">
                <a:ea typeface="ＭＳ Ｐゴシック" charset="-128"/>
              </a:rPr>
              <a:t>These can be estimated with numerical integration of the global </a:t>
            </a:r>
            <a:r>
              <a:rPr lang="en-US" altLang="en-US" sz="2400" dirty="0" smtClean="0">
                <a:ea typeface="ＭＳ Ｐゴシック" charset="-128"/>
              </a:rPr>
              <a:t>sample 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4672013" y="1597025"/>
            <a:ext cx="3595687" cy="3767138"/>
            <a:chOff x="2686050" y="1143000"/>
            <a:chExt cx="3595360" cy="3767936"/>
          </a:xfrm>
        </p:grpSpPr>
        <p:pic>
          <p:nvPicPr>
            <p:cNvPr id="24586" name="Picture 2" descr="C:\jon\research\Ngs-experiment\Figures\compare_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59" t="18919" b="35072"/>
            <a:stretch>
              <a:fillRect/>
            </a:stretch>
          </p:blipFill>
          <p:spPr bwMode="auto">
            <a:xfrm>
              <a:off x="2686050" y="1143000"/>
              <a:ext cx="3595360" cy="3767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352739" y="15240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09898" y="161935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67029" y="198137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8477" y="221002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38457" y="266732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477" y="26768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898" y="2913438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3691" y="331516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24187" y="342948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2746" y="377245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3691" y="41916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28953" y="385820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67036" y="430597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8647" y="1600297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70247" y="163840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27406" y="173367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84537" y="2095702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5985" y="23243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1668" y="384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5985" y="279117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27406" y="3027762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19452" y="317225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41695" y="354380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0254" y="38867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55958" y="439171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46461" y="397252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13123" y="44298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86155" y="17146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3096" y="235293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92454" y="3524754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4537" y="25990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6744" y="3000768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71865" y="322941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95625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86155" y="368671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0918" y="223860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86145" y="144786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38538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009775"/>
            <a:ext cx="4438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Content Placeholder 2"/>
          <p:cNvSpPr txBox="1">
            <a:spLocks/>
          </p:cNvSpPr>
          <p:nvPr/>
        </p:nvSpPr>
        <p:spPr bwMode="auto">
          <a:xfrm>
            <a:off x="381000" y="1524000"/>
            <a:ext cx="358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80808"/>
                </a:solidFill>
                <a:latin typeface="CMU Bright" charset="0"/>
              </a:rPr>
              <a:t>Variance Decomposition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9250"/>
            <a:ext cx="3524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198688" y="5821363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80808"/>
                </a:solidFill>
                <a:latin typeface="CMU Bright" charset="0"/>
                <a:sym typeface="Wingdings" charset="2"/>
              </a:rPr>
              <a:t> </a:t>
            </a:r>
            <a:r>
              <a:rPr lang="en-US" altLang="en-US" sz="2400">
                <a:solidFill>
                  <a:srgbClr val="080808"/>
                </a:solidFill>
                <a:latin typeface="CMU Bright" charset="0"/>
              </a:rPr>
              <a:t>Saltelli et al. 2008 “Global SA: The Primer”</a:t>
            </a:r>
          </a:p>
        </p:txBody>
      </p:sp>
    </p:spTree>
    <p:extLst>
      <p:ext uri="{BB962C8B-B14F-4D97-AF65-F5344CB8AC3E}">
        <p14:creationId xmlns:p14="http://schemas.microsoft.com/office/powerpoint/2010/main" val="733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</a:t>
            </a:r>
            <a:r>
              <a:rPr lang="en-US" dirty="0" err="1" smtClean="0"/>
              <a:t>Sobol</a:t>
            </a:r>
            <a:r>
              <a:rPr lang="en-US" dirty="0" smtClean="0"/>
              <a:t> sensitivity indices for linear (separable) functions </a:t>
            </a:r>
            <a:endParaRPr lang="en-US" dirty="0"/>
          </a:p>
        </p:txBody>
      </p:sp>
      <p:pic>
        <p:nvPicPr>
          <p:cNvPr id="25604" name="Picture 2" descr="C:\jon\research\Ngs-experiment\Figures\compare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/>
          <a:stretch>
            <a:fillRect/>
          </a:stretch>
        </p:blipFill>
        <p:spPr bwMode="auto">
          <a:xfrm>
            <a:off x="152400" y="1981200"/>
            <a:ext cx="88280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7391400" cy="639762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No interactions: total-order indices sum to 1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3113" cy="1325562"/>
          </a:xfrm>
        </p:spPr>
        <p:txBody>
          <a:bodyPr/>
          <a:lstStyle/>
          <a:p>
            <a:pPr algn="l"/>
            <a:r>
              <a:rPr lang="en-US" altLang="en-US" dirty="0">
                <a:latin typeface="Gill Sans MT" charset="0"/>
                <a:ea typeface="ＭＳ Ｐゴシック" charset="-128"/>
              </a:rPr>
              <a:t>Example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</a:t>
            </a:r>
            <a:r>
              <a:rPr lang="en-US" altLang="en-US" dirty="0" smtClean="0">
                <a:latin typeface="Gill Sans MT" charset="0"/>
                <a:ea typeface="ＭＳ Ｐゴシック" charset="-128"/>
              </a:rPr>
              <a:t>sensitivity 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indices for separable and non-separable functions</a:t>
            </a:r>
          </a:p>
        </p:txBody>
      </p:sp>
      <p:pic>
        <p:nvPicPr>
          <p:cNvPr id="26628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/>
          <a:stretch>
            <a:fillRect/>
          </a:stretch>
        </p:blipFill>
        <p:spPr bwMode="auto">
          <a:xfrm>
            <a:off x="1200150" y="1905000"/>
            <a:ext cx="6629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697913" cy="639762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ea typeface="ＭＳ Ｐゴシック" charset="-128"/>
              </a:rPr>
              <a:t>With interactions, sum &gt; 1 because interactions are double-counted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SA: t</a:t>
            </a:r>
            <a:r>
              <a:rPr lang="en-US" dirty="0" smtClean="0"/>
              <a:t>hree </a:t>
            </a:r>
            <a:r>
              <a:rPr lang="en-US" dirty="0" smtClean="0"/>
              <a:t>main steps </a:t>
            </a:r>
            <a:r>
              <a:rPr lang="en-US" sz="2400" dirty="0" smtClean="0"/>
              <a:t>(</a:t>
            </a:r>
            <a:r>
              <a:rPr lang="en-US" sz="2400" dirty="0" err="1" smtClean="0"/>
              <a:t>Pianosi</a:t>
            </a:r>
            <a:r>
              <a:rPr lang="en-US" sz="2400" dirty="0" smtClean="0"/>
              <a:t> et al. 2016)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64065C-973F-C544-A8CD-482468907281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609600" y="4114800"/>
            <a:ext cx="7519988" cy="1676400"/>
            <a:chOff x="609599" y="4495800"/>
            <a:chExt cx="7519908" cy="1676400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0525" y="4495800"/>
              <a:ext cx="4643275" cy="923330"/>
            </a:xfrm>
            <a:prstGeom prst="rect">
              <a:avLst/>
            </a:prstGeom>
            <a:blipFill rotWithShape="1">
              <a:blip r:embed="rId3"/>
              <a:stretch>
                <a:fillRect t="-19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10" name="Text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29200" y="5004765"/>
              <a:ext cx="3100307" cy="116743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28682" name="TextBox 2"/>
            <p:cNvSpPr txBox="1">
              <a:spLocks noChangeArrowheads="1"/>
            </p:cNvSpPr>
            <p:nvPr/>
          </p:nvSpPr>
          <p:spPr bwMode="auto">
            <a:xfrm>
              <a:off x="609599" y="4521875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variance:</a:t>
              </a:r>
            </a:p>
          </p:txBody>
        </p:sp>
        <p:sp>
          <p:nvSpPr>
            <p:cNvPr id="28683" name="TextBox 5"/>
            <p:cNvSpPr txBox="1">
              <a:spLocks noChangeArrowheads="1"/>
            </p:cNvSpPr>
            <p:nvPr/>
          </p:nvSpPr>
          <p:spPr bwMode="auto">
            <a:xfrm>
              <a:off x="609599" y="5117068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First order sensitivity index for Parameter 1:</a:t>
              </a:r>
            </a:p>
          </p:txBody>
        </p:sp>
        <p:sp>
          <p:nvSpPr>
            <p:cNvPr id="28684" name="TextBox 14"/>
            <p:cNvSpPr txBox="1">
              <a:spLocks noChangeArrowheads="1"/>
            </p:cNvSpPr>
            <p:nvPr/>
          </p:nvSpPr>
          <p:spPr bwMode="auto">
            <a:xfrm>
              <a:off x="609599" y="5721572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order sensitivity index for Parameter 1: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3124200"/>
            <a:ext cx="74437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609600" y="3429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For a simple example, with three uncertain parameters: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37530"/>
            <a:ext cx="8229600" cy="319147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1" dirty="0" smtClean="0"/>
              <a:t>First-order index: </a:t>
            </a:r>
            <a:r>
              <a:rPr lang="en-US" dirty="0" smtClean="0"/>
              <a:t>the fraction of total variance that a parameter is responsible for by itself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 smtClean="0"/>
              <a:t>Total-order index: </a:t>
            </a:r>
            <a:r>
              <a:rPr lang="en-US" dirty="0" smtClean="0"/>
              <a:t>the fraction of total variance that a parameter is responsible for, including interactions with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842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768</Words>
  <Application>Microsoft Macintosh PowerPoint</Application>
  <PresentationFormat>On-screen Show (4:3)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Calibri</vt:lpstr>
      <vt:lpstr>Calibri Light</vt:lpstr>
      <vt:lpstr>Cambria Math</vt:lpstr>
      <vt:lpstr>CMU Bright</vt:lpstr>
      <vt:lpstr>Courier</vt:lpstr>
      <vt:lpstr>Gill Sans MT</vt:lpstr>
      <vt:lpstr>ＭＳ Ｐゴシック</vt:lpstr>
      <vt:lpstr>Source Sans Pro</vt:lpstr>
      <vt:lpstr>Source Sans Pro Light</vt:lpstr>
      <vt:lpstr>Wingdings</vt:lpstr>
      <vt:lpstr>Arial</vt:lpstr>
      <vt:lpstr>Office Theme</vt:lpstr>
      <vt:lpstr>Sensitivity Analysis with SALib (Python) </vt:lpstr>
      <vt:lpstr>Which uncertain inputs have the most influence on system performance?</vt:lpstr>
      <vt:lpstr>SA: The general idea</vt:lpstr>
      <vt:lpstr>Local SA: Derivatives at a point</vt:lpstr>
      <vt:lpstr>Global SA: Sample throughout the space</vt:lpstr>
      <vt:lpstr>Example Sobol sensitivity indices for linear (separable) functions </vt:lpstr>
      <vt:lpstr>Example Sobol sensitivity indices for separable and non-separable functions</vt:lpstr>
      <vt:lpstr>SA: three main steps (Pianosi et al. 2016)</vt:lpstr>
      <vt:lpstr>PowerPoint Presentation</vt:lpstr>
      <vt:lpstr>Step 1: Sample parameters (Sobol method)</vt:lpstr>
      <vt:lpstr>Step 2: Run model for all samples in the matrices A, B, and C. Save the output Y.</vt:lpstr>
      <vt:lpstr>Step 3: Use the model output Y to estimate conditional variances</vt:lpstr>
      <vt:lpstr>Sensitivity Analysis Library (SALib)</vt:lpstr>
      <vt:lpstr>Example: Ishigami function</vt:lpstr>
      <vt:lpstr>Results: reading the tea leaves</vt:lpstr>
      <vt:lpstr>Frequently asked questions</vt:lpstr>
      <vt:lpstr>Example results: parameter sensitivity across space/time</vt:lpstr>
      <vt:lpstr>Role of SA in decision support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340</cp:revision>
  <dcterms:created xsi:type="dcterms:W3CDTF">2006-08-16T00:00:00Z</dcterms:created>
  <dcterms:modified xsi:type="dcterms:W3CDTF">2018-11-05T17:45:48Z</dcterms:modified>
</cp:coreProperties>
</file>