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11/4/2024</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11/4/2024</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11/4/2024</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11/4/2024</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11/4/2024</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11/4/2024</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11/4/2024</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11/4/2024</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11/4/2024</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11/4/2024</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11/4/2024</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11/4/2024</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1524000" y="433633"/>
            <a:ext cx="9144000" cy="3076330"/>
          </a:xfrm>
        </p:spPr>
        <p:txBody>
          <a:bodyPr>
            <a:normAutofit/>
          </a:bodyPr>
          <a:lstStyle/>
          <a:p>
            <a:r>
              <a:rPr lang="en-US" sz="4000" dirty="0"/>
              <a:t>Credit Card Fraud Detection Using Machine</a:t>
            </a:r>
            <a:br>
              <a:rPr lang="en-US" sz="4000" dirty="0"/>
            </a:br>
            <a:r>
              <a:rPr lang="en-US" sz="4000" dirty="0"/>
              <a:t>Learning</a:t>
            </a:r>
            <a:br>
              <a:rPr lang="en-US" dirty="0"/>
            </a:br>
            <a:endParaRPr lang="en-US" dirty="0"/>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dirty="0"/>
              <a:t>Continue</a:t>
            </a:r>
          </a:p>
        </p:txBody>
      </p:sp>
      <p:sp>
        <p:nvSpPr>
          <p:cNvPr id="3" name="Content Placeholder 2">
            <a:extLst>
              <a:ext uri="{FF2B5EF4-FFF2-40B4-BE49-F238E27FC236}">
                <a16:creationId xmlns:a16="http://schemas.microsoft.com/office/drawing/2014/main"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dirty="0"/>
              <a:t>Continue</a:t>
            </a:r>
          </a:p>
        </p:txBody>
      </p:sp>
      <p:pic>
        <p:nvPicPr>
          <p:cNvPr id="5" name="Content Placeholder 4">
            <a:extLst>
              <a:ext uri="{FF2B5EF4-FFF2-40B4-BE49-F238E27FC236}">
                <a16:creationId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A7F211-C3DA-62E5-0F5A-D36550FCBB34}"/>
              </a:ext>
            </a:extLst>
          </p:cNvPr>
          <p:cNvSpPr txBox="1"/>
          <p:nvPr/>
        </p:nvSpPr>
        <p:spPr>
          <a:xfrm>
            <a:off x="4808220" y="2049780"/>
            <a:ext cx="3710940" cy="1015663"/>
          </a:xfrm>
          <a:prstGeom prst="rect">
            <a:avLst/>
          </a:prstGeom>
          <a:noFill/>
        </p:spPr>
        <p:txBody>
          <a:bodyPr wrap="square" rtlCol="0">
            <a:spAutoFit/>
          </a:bodyPr>
          <a:lstStyle/>
          <a:p>
            <a:r>
              <a:rPr lang="en-US" sz="6000" dirty="0"/>
              <a:t>Question</a:t>
            </a:r>
          </a:p>
        </p:txBody>
      </p:sp>
    </p:spTree>
    <p:extLst>
      <p:ext uri="{BB962C8B-B14F-4D97-AF65-F5344CB8AC3E}">
        <p14:creationId xmlns:p14="http://schemas.microsoft.com/office/powerpoint/2010/main" val="422430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2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200" dirty="0">
                <a:latin typeface="Times New Roman" panose="02020603050405020304" pitchFamily="18" charset="0"/>
                <a:cs typeface="Times New Roman" panose="02020603050405020304" pitchFamily="18" charset="0"/>
              </a:rPr>
              <a:t>Amount : Which is the amount of each transaction</a:t>
            </a:r>
          </a:p>
          <a:p>
            <a:pPr lvl="1"/>
            <a:r>
              <a:rPr lang="en-US" sz="1200" dirty="0">
                <a:latin typeface="Times New Roman" panose="02020603050405020304" pitchFamily="18" charset="0"/>
                <a:cs typeface="Times New Roman" panose="02020603050405020304" pitchFamily="18" charset="0"/>
              </a:rPr>
              <a:t>Class : which contains binary variables where</a:t>
            </a: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is a case of fraudulent transaction, and </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dirty="0"/>
              <a:t>Continue</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2C3E-FBE3-746F-4605-9AB26726A4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70E6FEB-89F3-C383-3546-D7F3A7273AF3}"/>
              </a:ext>
            </a:extLst>
          </p:cNvPr>
          <p:cNvSpPr>
            <a:spLocks noGrp="1"/>
          </p:cNvSpPr>
          <p:nvPr>
            <p:ph idx="1"/>
          </p:nvPr>
        </p:nvSpPr>
        <p:spPr>
          <a:xfrm>
            <a:off x="838200" y="1825625"/>
            <a:ext cx="3954780" cy="3996055"/>
          </a:xfrm>
        </p:spPr>
        <p:txBody>
          <a:bodyPr>
            <a:normAutofit fontScale="92500"/>
          </a:bodyPr>
          <a:lstStyle/>
          <a:p>
            <a:pPr marL="0" indent="0">
              <a:buNone/>
            </a:pPr>
            <a:r>
              <a:rPr lang="en-US" b="1" dirty="0"/>
              <a:t>K-Nearest Neighbor (KNN):</a:t>
            </a:r>
          </a:p>
          <a:p>
            <a:pPr marL="0" indent="0" algn="just">
              <a:buNone/>
            </a:pPr>
            <a:r>
              <a:rPr lang="en-US" sz="1300" dirty="0"/>
              <a:t>Two Ks were used to determine the best KNN model, K=3 and K =7.</a:t>
            </a:r>
          </a:p>
          <a:p>
            <a:pPr algn="just"/>
            <a:r>
              <a:rPr lang="en-US" sz="1300" dirty="0"/>
              <a:t> K = 3 While making the KNN model, We created two models: K =3 and K =7. </a:t>
            </a:r>
          </a:p>
          <a:p>
            <a:pPr marL="0" indent="0" algn="just">
              <a:buNone/>
            </a:pPr>
            <a:r>
              <a:rPr lang="en-US" sz="1300" dirty="0"/>
              <a:t>    Figure 5 shows the model created in Jupiter Notebook; the model scored an accuracy </a:t>
            </a:r>
          </a:p>
          <a:p>
            <a:pPr marL="0" indent="0" algn="just">
              <a:buNone/>
            </a:pPr>
            <a:r>
              <a:rPr lang="en-US" sz="1300" dirty="0"/>
              <a:t>    of 100% and identified 85,443 transactions correctly and missed 131.</a:t>
            </a:r>
          </a:p>
          <a:p>
            <a:pPr marL="0" indent="0" algn="just">
              <a:buNone/>
            </a:pPr>
            <a:r>
              <a:rPr lang="en-US" sz="1300" dirty="0"/>
              <a:t>•   K=7</a:t>
            </a:r>
          </a:p>
          <a:p>
            <a:pPr marL="0" indent="0" algn="just">
              <a:buNone/>
            </a:pPr>
            <a:r>
              <a:rPr lang="en-US" sz="1300" dirty="0"/>
              <a:t>There was a slight decrease in the Accuracy of the model created in Jupiter Note- </a:t>
            </a:r>
          </a:p>
          <a:p>
            <a:pPr marL="0" indent="0" algn="just">
              <a:buNone/>
            </a:pPr>
            <a:r>
              <a:rPr lang="en-US" sz="1300" dirty="0"/>
              <a:t>book as it scored 100% when K is 7, and the model miss classified 131 fraudulent transactions as no fraudulent. As for the Accuracy is the same as K=3 </a:t>
            </a:r>
          </a:p>
          <a:p>
            <a:pPr marL="0" indent="0" algn="just">
              <a:buNone/>
            </a:pPr>
            <a:r>
              <a:rPr lang="en-US" sz="1300" dirty="0"/>
              <a:t>100% with 52 misclassified transactions </a:t>
            </a:r>
            <a:r>
              <a:rPr lang="en-US" sz="1500" dirty="0"/>
              <a:t>.</a:t>
            </a:r>
          </a:p>
        </p:txBody>
      </p:sp>
      <p:pic>
        <p:nvPicPr>
          <p:cNvPr id="6" name="Picture 5">
            <a:extLst>
              <a:ext uri="{FF2B5EF4-FFF2-40B4-BE49-F238E27FC236}">
                <a16:creationId xmlns:a16="http://schemas.microsoft.com/office/drawing/2014/main" id="{B63F5BC9-C56E-E449-AD55-CF046ACB45A6}"/>
              </a:ext>
            </a:extLst>
          </p:cNvPr>
          <p:cNvPicPr>
            <a:picLocks noChangeAspect="1"/>
          </p:cNvPicPr>
          <p:nvPr/>
        </p:nvPicPr>
        <p:blipFill>
          <a:blip r:embed="rId2"/>
          <a:stretch>
            <a:fillRect/>
          </a:stretch>
        </p:blipFill>
        <p:spPr>
          <a:xfrm>
            <a:off x="8164606" y="3077529"/>
            <a:ext cx="3585333" cy="2134552"/>
          </a:xfrm>
          <a:prstGeom prst="rect">
            <a:avLst/>
          </a:prstGeom>
        </p:spPr>
      </p:pic>
      <p:pic>
        <p:nvPicPr>
          <p:cNvPr id="8" name="Picture 7">
            <a:extLst>
              <a:ext uri="{FF2B5EF4-FFF2-40B4-BE49-F238E27FC236}">
                <a16:creationId xmlns:a16="http://schemas.microsoft.com/office/drawing/2014/main" id="{ADF7EF20-40B7-F0F5-BF84-CD9EFD6A52E4}"/>
              </a:ext>
            </a:extLst>
          </p:cNvPr>
          <p:cNvPicPr>
            <a:picLocks noChangeAspect="1"/>
          </p:cNvPicPr>
          <p:nvPr/>
        </p:nvPicPr>
        <p:blipFill>
          <a:blip r:embed="rId3"/>
          <a:stretch>
            <a:fillRect/>
          </a:stretch>
        </p:blipFill>
        <p:spPr>
          <a:xfrm>
            <a:off x="4960620" y="2234565"/>
            <a:ext cx="3036346" cy="1964055"/>
          </a:xfrm>
          <a:prstGeom prst="rect">
            <a:avLst/>
          </a:prstGeom>
        </p:spPr>
      </p:pic>
      <p:pic>
        <p:nvPicPr>
          <p:cNvPr id="10" name="Picture 9">
            <a:extLst>
              <a:ext uri="{FF2B5EF4-FFF2-40B4-BE49-F238E27FC236}">
                <a16:creationId xmlns:a16="http://schemas.microsoft.com/office/drawing/2014/main" id="{EEF73037-4430-2617-EA0C-45AED212EF39}"/>
              </a:ext>
            </a:extLst>
          </p:cNvPr>
          <p:cNvPicPr>
            <a:picLocks noChangeAspect="1"/>
          </p:cNvPicPr>
          <p:nvPr/>
        </p:nvPicPr>
        <p:blipFill>
          <a:blip r:embed="rId4"/>
          <a:stretch>
            <a:fillRect/>
          </a:stretch>
        </p:blipFill>
        <p:spPr>
          <a:xfrm>
            <a:off x="5085587" y="4198620"/>
            <a:ext cx="2766192" cy="1652588"/>
          </a:xfrm>
          <a:prstGeom prst="rect">
            <a:avLst/>
          </a:prstGeom>
        </p:spPr>
      </p:pic>
    </p:spTree>
    <p:extLst>
      <p:ext uri="{BB962C8B-B14F-4D97-AF65-F5344CB8AC3E}">
        <p14:creationId xmlns:p14="http://schemas.microsoft.com/office/powerpoint/2010/main" val="682425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dirty="0"/>
              <a:t>Continue</a:t>
            </a:r>
          </a:p>
        </p:txBody>
      </p:sp>
      <p:sp>
        <p:nvSpPr>
          <p:cNvPr id="3" name="Content Placeholder 2">
            <a:extLst>
              <a:ext uri="{FF2B5EF4-FFF2-40B4-BE49-F238E27FC236}">
                <a16:creationId xmlns:a16="http://schemas.microsoft.com/office/drawing/2014/main"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681</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Credit Card Fraud Detection Using Machine Learning </vt:lpstr>
      <vt:lpstr>Overview</vt:lpstr>
      <vt:lpstr>Data Description</vt:lpstr>
      <vt:lpstr>Data Analysis </vt:lpstr>
      <vt:lpstr>Continue</vt:lpstr>
      <vt:lpstr>Methodology</vt:lpstr>
      <vt:lpstr>Results</vt:lpstr>
      <vt:lpstr>Continue</vt:lpstr>
      <vt:lpstr>Continue</vt:lpstr>
      <vt:lpstr>Continue</vt:lpstr>
      <vt:lpstr>Continue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dc:title>
  <dc:creator>Nahidul Islam</dc:creator>
  <cp:lastModifiedBy>santanu chatterjee</cp:lastModifiedBy>
  <cp:revision>3</cp:revision>
  <dcterms:created xsi:type="dcterms:W3CDTF">2023-11-01T12:10:59Z</dcterms:created>
  <dcterms:modified xsi:type="dcterms:W3CDTF">2024-11-04T06:45:19Z</dcterms:modified>
</cp:coreProperties>
</file>