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5"/>
  </p:notesMasterIdLst>
  <p:handoutMasterIdLst>
    <p:handoutMasterId r:id="rId16"/>
  </p:handoutMasterIdLst>
  <p:sldIdLst>
    <p:sldId id="304" r:id="rId5"/>
    <p:sldId id="283" r:id="rId6"/>
    <p:sldId id="293" r:id="rId7"/>
    <p:sldId id="284" r:id="rId8"/>
    <p:sldId id="297" r:id="rId9"/>
    <p:sldId id="299" r:id="rId10"/>
    <p:sldId id="303" r:id="rId11"/>
    <p:sldId id="305"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D600D-40DD-4CED-B57A-C40A7252FA3E}" v="3" dt="2024-10-06T19:07:17.287"/>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3" autoAdjust="0"/>
    <p:restoredTop sz="95388" autoAdjust="0"/>
  </p:normalViewPr>
  <p:slideViewPr>
    <p:cSldViewPr snapToGrid="0">
      <p:cViewPr varScale="1">
        <p:scale>
          <a:sx n="88" d="100"/>
          <a:sy n="88" d="100"/>
        </p:scale>
        <p:origin x="-354" y="-96"/>
      </p:cViewPr>
      <p:guideLst>
        <p:guide orient="horz" pos="2160"/>
        <p:guide pos="384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 Anees Anees" userId="7db1dd655d365018" providerId="LiveId" clId="{D8AD600D-40DD-4CED-B57A-C40A7252FA3E}"/>
    <pc:docChg chg="undo custSel addSld delSld modSld sldOrd">
      <pc:chgData name="Haris Anees Anees" userId="7db1dd655d365018" providerId="LiveId" clId="{D8AD600D-40DD-4CED-B57A-C40A7252FA3E}" dt="2024-10-06T19:11:15.468" v="128" actId="1076"/>
      <pc:docMkLst>
        <pc:docMk/>
      </pc:docMkLst>
      <pc:sldChg chg="del">
        <pc:chgData name="Haris Anees Anees" userId="7db1dd655d365018" providerId="LiveId" clId="{D8AD600D-40DD-4CED-B57A-C40A7252FA3E}" dt="2024-10-06T18:50:11.773" v="15" actId="2696"/>
        <pc:sldMkLst>
          <pc:docMk/>
          <pc:sldMk cId="2665045518" sldId="282"/>
        </pc:sldMkLst>
      </pc:sldChg>
      <pc:sldChg chg="del">
        <pc:chgData name="Haris Anees Anees" userId="7db1dd655d365018" providerId="LiveId" clId="{D8AD600D-40DD-4CED-B57A-C40A7252FA3E}" dt="2024-10-06T18:59:01.475" v="84" actId="2696"/>
        <pc:sldMkLst>
          <pc:docMk/>
          <pc:sldMk cId="2855514139" sldId="285"/>
        </pc:sldMkLst>
      </pc:sldChg>
      <pc:sldChg chg="modSp mod">
        <pc:chgData name="Haris Anees Anees" userId="7db1dd655d365018" providerId="LiveId" clId="{D8AD600D-40DD-4CED-B57A-C40A7252FA3E}" dt="2024-10-06T18:49:51.574" v="14" actId="5793"/>
        <pc:sldMkLst>
          <pc:docMk/>
          <pc:sldMk cId="1730829910" sldId="293"/>
        </pc:sldMkLst>
        <pc:spChg chg="mod">
          <ac:chgData name="Haris Anees Anees" userId="7db1dd655d365018" providerId="LiveId" clId="{D8AD600D-40DD-4CED-B57A-C40A7252FA3E}" dt="2024-10-06T18:49:51.574" v="14" actId="5793"/>
          <ac:spMkLst>
            <pc:docMk/>
            <pc:sldMk cId="1730829910" sldId="293"/>
            <ac:spMk id="7" creationId="{8A84D4AF-8D29-5A55-F3F8-1E928E3B08FF}"/>
          </ac:spMkLst>
        </pc:spChg>
      </pc:sldChg>
      <pc:sldChg chg="del">
        <pc:chgData name="Haris Anees Anees" userId="7db1dd655d365018" providerId="LiveId" clId="{D8AD600D-40DD-4CED-B57A-C40A7252FA3E}" dt="2024-10-06T18:50:25.226" v="16" actId="2696"/>
        <pc:sldMkLst>
          <pc:docMk/>
          <pc:sldMk cId="1798364418" sldId="294"/>
        </pc:sldMkLst>
      </pc:sldChg>
      <pc:sldChg chg="del">
        <pc:chgData name="Haris Anees Anees" userId="7db1dd655d365018" providerId="LiveId" clId="{D8AD600D-40DD-4CED-B57A-C40A7252FA3E}" dt="2024-10-06T18:50:38.932" v="17" actId="2696"/>
        <pc:sldMkLst>
          <pc:docMk/>
          <pc:sldMk cId="3771514181" sldId="295"/>
        </pc:sldMkLst>
      </pc:sldChg>
      <pc:sldChg chg="del">
        <pc:chgData name="Haris Anees Anees" userId="7db1dd655d365018" providerId="LiveId" clId="{D8AD600D-40DD-4CED-B57A-C40A7252FA3E}" dt="2024-10-06T18:50:38.932" v="17" actId="2696"/>
        <pc:sldMkLst>
          <pc:docMk/>
          <pc:sldMk cId="3090621380" sldId="296"/>
        </pc:sldMkLst>
      </pc:sldChg>
      <pc:sldChg chg="del">
        <pc:chgData name="Haris Anees Anees" userId="7db1dd655d365018" providerId="LiveId" clId="{D8AD600D-40DD-4CED-B57A-C40A7252FA3E}" dt="2024-10-06T18:50:38.932" v="17" actId="2696"/>
        <pc:sldMkLst>
          <pc:docMk/>
          <pc:sldMk cId="4104385333" sldId="298"/>
        </pc:sldMkLst>
      </pc:sldChg>
      <pc:sldChg chg="del">
        <pc:chgData name="Haris Anees Anees" userId="7db1dd655d365018" providerId="LiveId" clId="{D8AD600D-40DD-4CED-B57A-C40A7252FA3E}" dt="2024-10-06T18:50:38.932" v="17" actId="2696"/>
        <pc:sldMkLst>
          <pc:docMk/>
          <pc:sldMk cId="1074797572" sldId="300"/>
        </pc:sldMkLst>
      </pc:sldChg>
      <pc:sldChg chg="add del">
        <pc:chgData name="Haris Anees Anees" userId="7db1dd655d365018" providerId="LiveId" clId="{D8AD600D-40DD-4CED-B57A-C40A7252FA3E}" dt="2024-10-06T19:10:34.767" v="111" actId="2696"/>
        <pc:sldMkLst>
          <pc:docMk/>
          <pc:sldMk cId="3594826960" sldId="301"/>
        </pc:sldMkLst>
      </pc:sldChg>
      <pc:sldChg chg="del">
        <pc:chgData name="Haris Anees Anees" userId="7db1dd655d365018" providerId="LiveId" clId="{D8AD600D-40DD-4CED-B57A-C40A7252FA3E}" dt="2024-10-06T18:50:38.932" v="17" actId="2696"/>
        <pc:sldMkLst>
          <pc:docMk/>
          <pc:sldMk cId="2930111385" sldId="302"/>
        </pc:sldMkLst>
      </pc:sldChg>
      <pc:sldChg chg="modSp add mod ord">
        <pc:chgData name="Haris Anees Anees" userId="7db1dd655d365018" providerId="LiveId" clId="{D8AD600D-40DD-4CED-B57A-C40A7252FA3E}" dt="2024-10-06T18:57:11.932" v="81" actId="20577"/>
        <pc:sldMkLst>
          <pc:docMk/>
          <pc:sldMk cId="3583522995" sldId="305"/>
        </pc:sldMkLst>
        <pc:spChg chg="mod">
          <ac:chgData name="Haris Anees Anees" userId="7db1dd655d365018" providerId="LiveId" clId="{D8AD600D-40DD-4CED-B57A-C40A7252FA3E}" dt="2024-10-06T18:57:11.932" v="81" actId="20577"/>
          <ac:spMkLst>
            <pc:docMk/>
            <pc:sldMk cId="3583522995" sldId="305"/>
            <ac:spMk id="2" creationId="{1C72343A-9CB0-F2AD-EF62-5DEE3E97F956}"/>
          </ac:spMkLst>
        </pc:spChg>
        <pc:spChg chg="mod">
          <ac:chgData name="Haris Anees Anees" userId="7db1dd655d365018" providerId="LiveId" clId="{D8AD600D-40DD-4CED-B57A-C40A7252FA3E}" dt="2024-10-06T18:54:09.787" v="52" actId="20577"/>
          <ac:spMkLst>
            <pc:docMk/>
            <pc:sldMk cId="3583522995" sldId="305"/>
            <ac:spMk id="3" creationId="{1C6744DD-5BC8-42C8-4313-13CE95ED575B}"/>
          </ac:spMkLst>
        </pc:spChg>
      </pc:sldChg>
      <pc:sldChg chg="modSp add del mod">
        <pc:chgData name="Haris Anees Anees" userId="7db1dd655d365018" providerId="LiveId" clId="{D8AD600D-40DD-4CED-B57A-C40A7252FA3E}" dt="2024-10-06T19:07:43.108" v="105" actId="2696"/>
        <pc:sldMkLst>
          <pc:docMk/>
          <pc:sldMk cId="3377018591" sldId="306"/>
        </pc:sldMkLst>
        <pc:spChg chg="mod">
          <ac:chgData name="Haris Anees Anees" userId="7db1dd655d365018" providerId="LiveId" clId="{D8AD600D-40DD-4CED-B57A-C40A7252FA3E}" dt="2024-10-06T18:57:03.742" v="77" actId="20577"/>
          <ac:spMkLst>
            <pc:docMk/>
            <pc:sldMk cId="3377018591" sldId="306"/>
            <ac:spMk id="2" creationId="{1C72343A-9CB0-F2AD-EF62-5DEE3E97F956}"/>
          </ac:spMkLst>
        </pc:spChg>
        <pc:spChg chg="mod">
          <ac:chgData name="Haris Anees Anees" userId="7db1dd655d365018" providerId="LiveId" clId="{D8AD600D-40DD-4CED-B57A-C40A7252FA3E}" dt="2024-10-06T18:56:53.284" v="75" actId="27636"/>
          <ac:spMkLst>
            <pc:docMk/>
            <pc:sldMk cId="3377018591" sldId="306"/>
            <ac:spMk id="3" creationId="{1C6744DD-5BC8-42C8-4313-13CE95ED575B}"/>
          </ac:spMkLst>
        </pc:spChg>
      </pc:sldChg>
      <pc:sldChg chg="modSp add mod ord">
        <pc:chgData name="Haris Anees Anees" userId="7db1dd655d365018" providerId="LiveId" clId="{D8AD600D-40DD-4CED-B57A-C40A7252FA3E}" dt="2024-10-06T19:08:04.732" v="110" actId="20577"/>
        <pc:sldMkLst>
          <pc:docMk/>
          <pc:sldMk cId="3736798571" sldId="307"/>
        </pc:sldMkLst>
        <pc:spChg chg="mod">
          <ac:chgData name="Haris Anees Anees" userId="7db1dd655d365018" providerId="LiveId" clId="{D8AD600D-40DD-4CED-B57A-C40A7252FA3E}" dt="2024-10-06T19:02:21.738" v="101" actId="27636"/>
          <ac:spMkLst>
            <pc:docMk/>
            <pc:sldMk cId="3736798571" sldId="307"/>
            <ac:spMk id="2" creationId="{954ABE40-AA00-F366-A36A-B3F1AADBF025}"/>
          </ac:spMkLst>
        </pc:spChg>
        <pc:spChg chg="mod">
          <ac:chgData name="Haris Anees Anees" userId="7db1dd655d365018" providerId="LiveId" clId="{D8AD600D-40DD-4CED-B57A-C40A7252FA3E}" dt="2024-10-06T19:08:04.732" v="110" actId="20577"/>
          <ac:spMkLst>
            <pc:docMk/>
            <pc:sldMk cId="3736798571" sldId="307"/>
            <ac:spMk id="5" creationId="{1B51621B-2CB1-7B39-1121-FC7755DB26E7}"/>
          </ac:spMkLst>
        </pc:spChg>
        <pc:picChg chg="mod">
          <ac:chgData name="Haris Anees Anees" userId="7db1dd655d365018" providerId="LiveId" clId="{D8AD600D-40DD-4CED-B57A-C40A7252FA3E}" dt="2024-10-06T19:07:49.619" v="106" actId="1076"/>
          <ac:picMkLst>
            <pc:docMk/>
            <pc:sldMk cId="3736798571" sldId="307"/>
            <ac:picMk id="7" creationId="{58104626-8F66-9575-5E49-2907EACF11CE}"/>
          </ac:picMkLst>
        </pc:picChg>
      </pc:sldChg>
      <pc:sldChg chg="modSp add mod ord">
        <pc:chgData name="Haris Anees Anees" userId="7db1dd655d365018" providerId="LiveId" clId="{D8AD600D-40DD-4CED-B57A-C40A7252FA3E}" dt="2024-10-06T19:11:15.468" v="128" actId="1076"/>
        <pc:sldMkLst>
          <pc:docMk/>
          <pc:sldMk cId="852006933" sldId="308"/>
        </pc:sldMkLst>
        <pc:spChg chg="mod">
          <ac:chgData name="Haris Anees Anees" userId="7db1dd655d365018" providerId="LiveId" clId="{D8AD600D-40DD-4CED-B57A-C40A7252FA3E}" dt="2024-10-06T19:11:15.468" v="128" actId="1076"/>
          <ac:spMkLst>
            <pc:docMk/>
            <pc:sldMk cId="852006933" sldId="308"/>
            <ac:spMk id="7" creationId="{8A84D4AF-8D29-5A55-F3F8-1E928E3B08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10/31/2024</a:t>
            </a:fld>
            <a:endParaRPr lang="en-US" dirty="0"/>
          </a:p>
        </p:txBody>
      </p:sp>
      <p:sp>
        <p:nvSpPr>
          <p:cNvPr id="4" name="Footer Placeholder 3">
            <a:extLst>
              <a:ext uri="{FF2B5EF4-FFF2-40B4-BE49-F238E27FC236}">
                <a16:creationId xmlns:a16="http://schemas.microsoft.com/office/drawing/2014/main" xmlns=""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79041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38282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1061633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95177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24498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1470576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354394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43C4A872-A473-BFD2-150E-387250C2B4DA}"/>
              </a:ext>
              <a:ext uri="{C183D7F6-B498-43B3-948B-1728B52AA6E4}">
                <adec:decorative xmlns:adec="http://schemas.microsoft.com/office/drawing/2017/decorative" xmlns=""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xmlns=""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xmlns=""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xmlns=""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xmlns=""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xmlns=""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xmlns=""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xmlns="" id="{6C61DF04-D7CB-2B19-8BB9-3E90A661973E}"/>
              </a:ext>
              <a:ext uri="{C183D7F6-B498-43B3-948B-1728B52AA6E4}">
                <adec:decorative xmlns:adec="http://schemas.microsoft.com/office/drawing/2017/decorative" xmlns=""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xmlns=""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xmlns=""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xmlns=""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xmlns="" id="{E597A3BE-0D13-9033-E3FD-78202DB799C8}"/>
              </a:ext>
              <a:ext uri="{C183D7F6-B498-43B3-948B-1728B52AA6E4}">
                <adec:decorative xmlns:adec="http://schemas.microsoft.com/office/drawing/2017/decorative" xmlns=""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xmlns="" id="{D8867D9A-3F3B-94C3-244B-0006226AEF73}"/>
              </a:ext>
              <a:ext uri="{C183D7F6-B498-43B3-948B-1728B52AA6E4}">
                <adec:decorative xmlns:adec="http://schemas.microsoft.com/office/drawing/2017/decorative" xmlns=""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xmlns=""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xmlns=""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xmlns=""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xmlns=""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xmlns="" id="{02491172-466F-19CC-B639-A1C3CAB1D43A}"/>
              </a:ext>
              <a:ext uri="{C183D7F6-B498-43B3-948B-1728B52AA6E4}">
                <adec:decorative xmlns:adec="http://schemas.microsoft.com/office/drawing/2017/decorative" xmlns=""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xmlns=""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xmlns=""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xmlns="" id="{60ABD6E1-FE78-D78B-E80C-09490F5D8D05}"/>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xmlns="" id="{62BB1BCD-5C1C-ED05-D6B4-F92367209BEF}"/>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xmlns=""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xmlns=""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xmlns=""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xmlns=""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C87E98C0-6053-9701-92D0-4EF9ADBC500C}"/>
              </a:ext>
              <a:ext uri="{C183D7F6-B498-43B3-948B-1728B52AA6E4}">
                <adec:decorative xmlns:adec="http://schemas.microsoft.com/office/drawing/2017/decorative" xmlns=""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xmlns=""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xmlns=""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xmlns=""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xmlns="" id="{AEA0B78B-84F0-8B85-40E8-678689DC13E6}"/>
              </a:ext>
              <a:ext uri="{C183D7F6-B498-43B3-948B-1728B52AA6E4}">
                <adec:decorative xmlns:adec="http://schemas.microsoft.com/office/drawing/2017/decorative" xmlns=""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xmlns=""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 id="2147483720" r:id="rId13"/>
    <p:sldLayoutId id="2147483721" r:id="rId14"/>
    <p:sldLayoutId id="2147483722" r:id="rId15"/>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2583A-E031-F05F-D38C-2B4B7B156DD4}"/>
              </a:ext>
            </a:extLst>
          </p:cNvPr>
          <p:cNvSpPr>
            <a:spLocks noGrp="1"/>
          </p:cNvSpPr>
          <p:nvPr>
            <p:ph type="ctrTitle"/>
          </p:nvPr>
        </p:nvSpPr>
        <p:spPr>
          <a:xfrm>
            <a:off x="338100" y="2007501"/>
            <a:ext cx="11515800" cy="2128564"/>
          </a:xfrm>
        </p:spPr>
        <p:txBody>
          <a:bodyPr>
            <a:normAutofit fontScale="90000"/>
          </a:bodyPr>
          <a:lstStyle/>
          <a:p>
            <a:r>
              <a:rPr lang="en-US" sz="7200" dirty="0"/>
              <a:t>Phishing Awareness Training </a:t>
            </a:r>
          </a:p>
        </p:txBody>
      </p:sp>
      <p:sp>
        <p:nvSpPr>
          <p:cNvPr id="3" name="Subtitle 2">
            <a:extLst>
              <a:ext uri="{FF2B5EF4-FFF2-40B4-BE49-F238E27FC236}">
                <a16:creationId xmlns:a16="http://schemas.microsoft.com/office/drawing/2014/main" xmlns="" id="{E96E5544-5E99-977F-5657-12AFCD3F7DAA}"/>
              </a:ext>
            </a:extLst>
          </p:cNvPr>
          <p:cNvSpPr>
            <a:spLocks noGrp="1"/>
          </p:cNvSpPr>
          <p:nvPr>
            <p:ph type="subTitle" idx="1"/>
          </p:nvPr>
        </p:nvSpPr>
        <p:spPr>
          <a:xfrm>
            <a:off x="7963047" y="5592726"/>
            <a:ext cx="3764664" cy="669851"/>
          </a:xfrm>
        </p:spPr>
        <p:txBody>
          <a:bodyPr/>
          <a:lstStyle/>
          <a:p>
            <a:r>
              <a:rPr lang="en-US" dirty="0"/>
              <a:t>Presented By</a:t>
            </a:r>
            <a:r>
              <a:rPr lang="en-US"/>
              <a:t>: </a:t>
            </a:r>
            <a:r>
              <a:rPr lang="en-US" smtClean="0"/>
              <a:t>Sami</a:t>
            </a:r>
            <a:endParaRPr lang="en-US" dirty="0"/>
          </a:p>
        </p:txBody>
      </p:sp>
    </p:spTree>
    <p:extLst>
      <p:ext uri="{BB962C8B-B14F-4D97-AF65-F5344CB8AC3E}">
        <p14:creationId xmlns:p14="http://schemas.microsoft.com/office/powerpoint/2010/main" val="60444831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xmlns=""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xmlns="" id="{8A84D4AF-8D29-5A55-F3F8-1E928E3B08FF}"/>
              </a:ext>
            </a:extLst>
          </p:cNvPr>
          <p:cNvSpPr>
            <a:spLocks noGrp="1"/>
          </p:cNvSpPr>
          <p:nvPr>
            <p:ph type="ctrTitle"/>
          </p:nvPr>
        </p:nvSpPr>
        <p:spPr>
          <a:xfrm>
            <a:off x="1524000" y="1550300"/>
            <a:ext cx="9144000" cy="2286000"/>
          </a:xfrm>
        </p:spPr>
        <p:txBody>
          <a:bodyPr/>
          <a:lstStyle/>
          <a:p>
            <a:r>
              <a:rPr lang="en-US" sz="6000" dirty="0"/>
              <a:t>Thank You</a:t>
            </a:r>
          </a:p>
        </p:txBody>
      </p:sp>
    </p:spTree>
    <p:extLst>
      <p:ext uri="{BB962C8B-B14F-4D97-AF65-F5344CB8AC3E}">
        <p14:creationId xmlns:p14="http://schemas.microsoft.com/office/powerpoint/2010/main" val="85200693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4ABE40-AA00-F366-A36A-B3F1AADBF025}"/>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Introduction</a:t>
            </a:r>
          </a:p>
        </p:txBody>
      </p:sp>
      <p:sp>
        <p:nvSpPr>
          <p:cNvPr id="5" name="TextBox 4">
            <a:extLst>
              <a:ext uri="{FF2B5EF4-FFF2-40B4-BE49-F238E27FC236}">
                <a16:creationId xmlns:a16="http://schemas.microsoft.com/office/drawing/2014/main" xmlns="" id="{1B51621B-2CB1-7B39-1121-FC7755DB26E7}"/>
              </a:ext>
            </a:extLst>
          </p:cNvPr>
          <p:cNvSpPr txBox="1"/>
          <p:nvPr/>
        </p:nvSpPr>
        <p:spPr>
          <a:xfrm>
            <a:off x="550863" y="2678400"/>
            <a:ext cx="4278340" cy="3674464"/>
          </a:xfrm>
          <a:prstGeom prst="rect">
            <a:avLst/>
          </a:prstGeom>
        </p:spPr>
        <p:txBody>
          <a:bodyPr vert="horz" wrap="square" lIns="0" tIns="0" rIns="0" bIns="0" rtlCol="0" anchor="t">
            <a:normAutofit lnSpcReduction="10000"/>
          </a:bodyPr>
          <a:lstStyle/>
          <a:p>
            <a:pPr>
              <a:lnSpc>
                <a:spcPct val="110000"/>
              </a:lnSpc>
              <a:spcAft>
                <a:spcPts val="800"/>
              </a:spcAft>
            </a:pPr>
            <a:r>
              <a:rPr lang="en-US" sz="1600" b="0" i="0" dirty="0">
                <a:effectLst/>
                <a:latin typeface="D-DINExp"/>
              </a:rPr>
              <a:t>Phishing attacks are social engineering strategies designed to steal sensitive user information by tricking individuals into engaging with malicious content. Understanding the various types and techniques of phishing is essential for effective protection.</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Phishing can lead to severe consequences, including data breaches and financial loss, particularly in corporate and governmental settings. Recognizing its impact is crucial for maintaining security.</a:t>
            </a:r>
            <a:br>
              <a:rPr lang="en-US" sz="1600" b="0" i="0" dirty="0">
                <a:effectLst/>
                <a:latin typeface="D-DINExp"/>
              </a:rPr>
            </a:br>
            <a:r>
              <a:rPr lang="en-US" sz="1600" b="0" i="0" dirty="0">
                <a:effectLst/>
                <a:latin typeface="D-DINExp"/>
              </a:rPr>
              <a:t/>
            </a:r>
            <a:br>
              <a:rPr lang="en-US" sz="1600" b="0" i="0" dirty="0">
                <a:effectLst/>
                <a:latin typeface="D-DINExp"/>
              </a:rPr>
            </a:br>
            <a:endParaRPr lang="en-US" sz="1600" dirty="0">
              <a:solidFill>
                <a:schemeClr val="tx2">
                  <a:alpha val="60000"/>
                </a:schemeClr>
              </a:solidFill>
            </a:endParaRPr>
          </a:p>
        </p:txBody>
      </p:sp>
      <p:pic>
        <p:nvPicPr>
          <p:cNvPr id="7" name="Picture Placeholder 17">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246" r="21246"/>
          <a:stretch/>
        </p:blipFill>
        <p:spPr>
          <a:xfrm>
            <a:off x="6519447" y="1478089"/>
            <a:ext cx="3612609" cy="4187952"/>
          </a:xfrm>
          <a:prstGeom prst="rect">
            <a:avLst/>
          </a:prstGeom>
          <a:ln>
            <a:noFill/>
          </a:ln>
          <a:effectLst>
            <a:softEdge rad="112500"/>
          </a:effectLst>
        </p:spPr>
      </p:pic>
      <p:grpSp>
        <p:nvGrpSpPr>
          <p:cNvPr id="102" name="Group 101">
            <a:extLst>
              <a:ext uri="{FF2B5EF4-FFF2-40B4-BE49-F238E27FC236}">
                <a16:creationId xmlns:a16="http://schemas.microsoft.com/office/drawing/2014/main" xmlns="" id="{C4967C49-2278-4724-94A5-A258F20C3D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xmlns="" id="{C5513748-F890-422C-8BC7-7C16A7D3AF8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xmlns="" id="{B93B83E9-9019-4D2F-B887-BD399181BD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xmlns="" id="{5171FAFB-7223-4BE1-983D-8A0626EAC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8859211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xmlns=""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xmlns="" id="{8A84D4AF-8D29-5A55-F3F8-1E928E3B08FF}"/>
              </a:ext>
            </a:extLst>
          </p:cNvPr>
          <p:cNvSpPr>
            <a:spLocks noGrp="1"/>
          </p:cNvSpPr>
          <p:nvPr>
            <p:ph type="ctrTitle"/>
          </p:nvPr>
        </p:nvSpPr>
        <p:spPr/>
        <p:txBody>
          <a:bodyPr/>
          <a:lstStyle/>
          <a:p>
            <a:r>
              <a:rPr lang="en-US" sz="6000" dirty="0"/>
              <a:t>Explanation:</a:t>
            </a:r>
          </a:p>
        </p:txBody>
      </p:sp>
    </p:spTree>
    <p:extLst>
      <p:ext uri="{BB962C8B-B14F-4D97-AF65-F5344CB8AC3E}">
        <p14:creationId xmlns:p14="http://schemas.microsoft.com/office/powerpoint/2010/main" val="173082991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2343A-9CB0-F2AD-EF62-5DEE3E97F956}"/>
              </a:ext>
            </a:extLst>
          </p:cNvPr>
          <p:cNvSpPr>
            <a:spLocks noGrp="1"/>
          </p:cNvSpPr>
          <p:nvPr>
            <p:ph type="title"/>
          </p:nvPr>
        </p:nvSpPr>
        <p:spPr>
          <a:xfrm>
            <a:off x="550862" y="1219983"/>
            <a:ext cx="7960421" cy="770864"/>
          </a:xfrm>
        </p:spPr>
        <p:txBody>
          <a:bodyPr/>
          <a:lstStyle/>
          <a:p>
            <a:r>
              <a:rPr lang="en-US" dirty="0"/>
              <a:t>Phishing Techniques:</a:t>
            </a:r>
          </a:p>
        </p:txBody>
      </p:sp>
      <p:sp>
        <p:nvSpPr>
          <p:cNvPr id="3" name="Content Placeholder 2">
            <a:extLst>
              <a:ext uri="{FF2B5EF4-FFF2-40B4-BE49-F238E27FC236}">
                <a16:creationId xmlns:a16="http://schemas.microsoft.com/office/drawing/2014/main" xmlns="" id="{1C6744DD-5BC8-42C8-4313-13CE95ED575B}"/>
              </a:ext>
            </a:extLst>
          </p:cNvPr>
          <p:cNvSpPr>
            <a:spLocks noGrp="1"/>
          </p:cNvSpPr>
          <p:nvPr>
            <p:ph idx="1"/>
          </p:nvPr>
        </p:nvSpPr>
        <p:spPr/>
        <p:txBody>
          <a:bodyPr/>
          <a:lstStyle/>
          <a:p>
            <a:r>
              <a:rPr lang="en-US" b="0" i="0" dirty="0">
                <a:effectLst/>
                <a:latin typeface="D-DINExp"/>
              </a:rPr>
              <a:t>There are several common types of phishing, including email phishing, spear phishing, and whaling, each targeting different victims with varying techniques. Awareness of these types helps in prevention.</a:t>
            </a:r>
          </a:p>
          <a:p>
            <a:r>
              <a:rPr lang="en-US" b="0" i="0" dirty="0">
                <a:effectLst/>
                <a:latin typeface="D-DINExp"/>
              </a:rPr>
              <a:t>Phishing techniques involve spoofing email addresses and creating fake websites that appear trustworthy, making it difficult for victims to identify the threat. Vigilance is key in avoiding these traps.</a:t>
            </a:r>
            <a:endParaRPr lang="en-US" dirty="0"/>
          </a:p>
        </p:txBody>
      </p:sp>
    </p:spTree>
    <p:extLst>
      <p:ext uri="{BB962C8B-B14F-4D97-AF65-F5344CB8AC3E}">
        <p14:creationId xmlns:p14="http://schemas.microsoft.com/office/powerpoint/2010/main" val="65284170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Spear Phishing: </a:t>
            </a:r>
          </a:p>
        </p:txBody>
      </p:sp>
      <p:sp>
        <p:nvSpPr>
          <p:cNvPr id="5" name="TextBox 4">
            <a:extLst>
              <a:ext uri="{FF2B5EF4-FFF2-40B4-BE49-F238E27FC236}">
                <a16:creationId xmlns:a16="http://schemas.microsoft.com/office/drawing/2014/main" xmlns="" id="{1B51621B-2CB1-7B39-1121-FC7755DB26E7}"/>
              </a:ext>
            </a:extLst>
          </p:cNvPr>
          <p:cNvSpPr txBox="1"/>
          <p:nvPr/>
        </p:nvSpPr>
        <p:spPr>
          <a:xfrm>
            <a:off x="539289" y="1558535"/>
            <a:ext cx="4931570" cy="4750189"/>
          </a:xfrm>
          <a:prstGeom prst="rect">
            <a:avLst/>
          </a:prstGeom>
        </p:spPr>
        <p:txBody>
          <a:bodyPr vert="horz" wrap="square" lIns="0" tIns="0" rIns="0" bIns="0" rtlCol="0" anchor="t">
            <a:normAutofit fontScale="92500" lnSpcReduction="20000"/>
          </a:bodyPr>
          <a:lstStyle/>
          <a:p>
            <a:pPr>
              <a:lnSpc>
                <a:spcPct val="110000"/>
              </a:lnSpc>
              <a:spcAft>
                <a:spcPts val="800"/>
              </a:spcAft>
            </a:pPr>
            <a:r>
              <a:rPr lang="en-US" sz="1500" b="0" i="0" dirty="0">
                <a:effectLst/>
                <a:latin typeface="D-DINExp"/>
              </a:rPr>
              <a:t>Spear phishing is a targeted type of phishing where attackers send deceptive emails aimed at a specific person or organization, making them seem more believable.</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Unlike regular phishing, which reaches a wide audience, spear phishing involves detailed research to find personal information about the victim, such as their name, job role, and connections.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Attackers often impersonate someone familiar, like a coworker or business partner, to craft a convincing message.</a:t>
            </a:r>
          </a:p>
          <a:p>
            <a:pPr>
              <a:lnSpc>
                <a:spcPct val="110000"/>
              </a:lnSpc>
              <a:spcAft>
                <a:spcPts val="800"/>
              </a:spcAft>
            </a:pPr>
            <a:endParaRPr lang="en-US" sz="1500" b="0" i="0" dirty="0">
              <a:effectLst/>
              <a:latin typeface="D-DINExp"/>
            </a:endParaRPr>
          </a:p>
          <a:p>
            <a:pPr>
              <a:lnSpc>
                <a:spcPct val="110000"/>
              </a:lnSpc>
              <a:spcAft>
                <a:spcPts val="800"/>
              </a:spcAft>
            </a:pPr>
            <a:r>
              <a:rPr lang="en-US" sz="1500" dirty="0">
                <a:latin typeface="D-DINExp"/>
              </a:rPr>
              <a:t>T</a:t>
            </a:r>
            <a:r>
              <a:rPr lang="en-US" sz="1500" b="0" i="0" dirty="0">
                <a:effectLst/>
                <a:latin typeface="D-DINExp"/>
              </a:rPr>
              <a:t>heir goal is to trick the recipient into revealing sensitive information, such as passwords or financial details, or to install harmful software on their devices.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Due to its personalized approach, spear phishing is often more successful than typical phishing attacks and poses a significant risk to both individuals and organizations</a:t>
            </a:r>
            <a:r>
              <a:rPr lang="en-US" sz="1600" b="0" i="0" dirty="0">
                <a:effectLst/>
                <a:latin typeface="D-DINExp"/>
              </a:rPr>
              <a:t>.</a:t>
            </a:r>
            <a:endParaRPr lang="en-US" sz="1600" dirty="0">
              <a:solidFill>
                <a:schemeClr val="tx2">
                  <a:alpha val="60000"/>
                </a:schemeClr>
              </a:solidFill>
            </a:endParaRPr>
          </a:p>
        </p:txBody>
      </p:sp>
      <p:pic>
        <p:nvPicPr>
          <p:cNvPr id="7" name="Picture Placeholder 17">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07" b="2707"/>
          <a:stretch/>
        </p:blipFill>
        <p:spPr>
          <a:xfrm>
            <a:off x="5907975" y="1335969"/>
            <a:ext cx="4425696" cy="4186061"/>
          </a:xfrm>
          <a:prstGeom prst="rect">
            <a:avLst/>
          </a:prstGeom>
          <a:ln>
            <a:noFill/>
          </a:ln>
          <a:effectLst>
            <a:softEdge rad="112500"/>
          </a:effectLst>
        </p:spPr>
      </p:pic>
      <p:grpSp>
        <p:nvGrpSpPr>
          <p:cNvPr id="102" name="Group 101">
            <a:extLst>
              <a:ext uri="{FF2B5EF4-FFF2-40B4-BE49-F238E27FC236}">
                <a16:creationId xmlns:a16="http://schemas.microsoft.com/office/drawing/2014/main" xmlns="" id="{C4967C49-2278-4724-94A5-A258F20C3D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xmlns="" id="{C5513748-F890-422C-8BC7-7C16A7D3AF8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xmlns="" id="{B93B83E9-9019-4D2F-B887-BD399181BD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xmlns="" id="{5171FAFB-7223-4BE1-983D-8A0626EAC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4220073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300" dirty="0"/>
              <a:t>Whaling phishing:</a:t>
            </a:r>
          </a:p>
        </p:txBody>
      </p:sp>
      <p:sp>
        <p:nvSpPr>
          <p:cNvPr id="5" name="TextBox 4">
            <a:extLst>
              <a:ext uri="{FF2B5EF4-FFF2-40B4-BE49-F238E27FC236}">
                <a16:creationId xmlns:a16="http://schemas.microsoft.com/office/drawing/2014/main" xmlns="" id="{1B51621B-2CB1-7B39-1121-FC7755DB26E7}"/>
              </a:ext>
            </a:extLst>
          </p:cNvPr>
          <p:cNvSpPr txBox="1"/>
          <p:nvPr/>
        </p:nvSpPr>
        <p:spPr>
          <a:xfrm>
            <a:off x="501231" y="1509803"/>
            <a:ext cx="4911538" cy="5007956"/>
          </a:xfrm>
          <a:prstGeom prst="rect">
            <a:avLst/>
          </a:prstGeom>
        </p:spPr>
        <p:txBody>
          <a:bodyPr vert="horz" wrap="square" lIns="0" tIns="0" rIns="0" bIns="0" rtlCol="0" anchor="t">
            <a:noAutofit/>
          </a:bodyPr>
          <a:lstStyle/>
          <a:p>
            <a:pPr>
              <a:lnSpc>
                <a:spcPct val="110000"/>
              </a:lnSpc>
              <a:spcAft>
                <a:spcPts val="800"/>
              </a:spcAft>
            </a:pPr>
            <a:r>
              <a:rPr lang="en-US" sz="1500" b="0" i="0" dirty="0">
                <a:effectLst/>
                <a:latin typeface="D-DINExp"/>
              </a:rPr>
              <a:t>Whaling attacks target high-profile individuals like CEOs by tricking them into revealing sensitive information through highly customized phishing tactics. These scams exploit personal communication methods, making them hard to detect.</a:t>
            </a:r>
            <a:br>
              <a:rPr lang="en-US" sz="1500" b="0" i="0" dirty="0">
                <a:effectLst/>
                <a:latin typeface="D-DINExp"/>
              </a:rPr>
            </a:br>
            <a:r>
              <a:rPr lang="en-US" sz="1500" b="0" i="0" dirty="0">
                <a:effectLst/>
                <a:latin typeface="D-DINExp"/>
              </a:rPr>
              <a:t/>
            </a:r>
            <a:br>
              <a:rPr lang="en-US" sz="1500" b="0" i="0" dirty="0">
                <a:effectLst/>
                <a:latin typeface="D-DINExp"/>
              </a:rPr>
            </a:br>
            <a:r>
              <a:rPr lang="en-US" sz="1500" b="0" i="0" dirty="0">
                <a:effectLst/>
                <a:latin typeface="D-DINExp"/>
              </a:rPr>
              <a:t>Whaling, a type of spear phishing, specifically targets high-value individuals in organizations, leveraging their authority and often insecure communication methods. This increases their vulnerability to attacks.</a:t>
            </a:r>
            <a:br>
              <a:rPr lang="en-US" sz="1500" b="0" i="0" dirty="0">
                <a:effectLst/>
                <a:latin typeface="D-DINExp"/>
              </a:rPr>
            </a:br>
            <a:r>
              <a:rPr lang="en-US" sz="1500" b="0" i="0" dirty="0">
                <a:effectLst/>
                <a:latin typeface="D-DINExp"/>
              </a:rPr>
              <a:t/>
            </a:r>
            <a:br>
              <a:rPr lang="en-US" sz="1500" b="0" i="0" dirty="0">
                <a:effectLst/>
                <a:latin typeface="D-DINExp"/>
              </a:rPr>
            </a:br>
            <a:r>
              <a:rPr lang="en-US" sz="1500" b="0" i="0" dirty="0">
                <a:effectLst/>
                <a:latin typeface="D-DINExp"/>
              </a:rPr>
              <a:t>The attackers often gather information over time to create convincing emails that appear to be from trusted sources, increasing the likelihood of success for their scams.</a:t>
            </a:r>
            <a:br>
              <a:rPr lang="en-US" sz="1500" b="0" i="0" dirty="0">
                <a:effectLst/>
                <a:latin typeface="D-DINExp"/>
              </a:rPr>
            </a:br>
            <a:r>
              <a:rPr lang="en-US" sz="1500" b="0" i="0" dirty="0">
                <a:effectLst/>
                <a:latin typeface="D-DINExp"/>
              </a:rPr>
              <a:t/>
            </a:r>
            <a:br>
              <a:rPr lang="en-US" sz="1500" b="0" i="0" dirty="0">
                <a:effectLst/>
                <a:latin typeface="D-DINExp"/>
              </a:rPr>
            </a:br>
            <a:r>
              <a:rPr lang="en-US" sz="1500" b="0" i="0" dirty="0">
                <a:effectLst/>
                <a:latin typeface="D-DINExp"/>
              </a:rPr>
              <a:t> Personalized content in whaling attacks includes the target's name and job title, making detection difficult. This sophisticated approach enhances the effectiveness of the phishing attempts.</a:t>
            </a:r>
            <a:br>
              <a:rPr lang="en-US" sz="1500" b="0" i="0" dirty="0">
                <a:effectLst/>
                <a:latin typeface="D-DINExp"/>
              </a:rPr>
            </a:br>
            <a:endParaRPr lang="en-US" sz="1500" dirty="0">
              <a:solidFill>
                <a:schemeClr val="tx2">
                  <a:alpha val="60000"/>
                </a:schemeClr>
              </a:solidFill>
            </a:endParaRPr>
          </a:p>
        </p:txBody>
      </p:sp>
      <p:pic>
        <p:nvPicPr>
          <p:cNvPr id="7" name="Picture Placeholder 17">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944" r="8944"/>
          <a:stretch/>
        </p:blipFill>
        <p:spPr>
          <a:xfrm>
            <a:off x="5930950" y="1610096"/>
            <a:ext cx="4424162" cy="4184611"/>
          </a:xfrm>
          <a:prstGeom prst="rect">
            <a:avLst/>
          </a:prstGeom>
          <a:ln>
            <a:noFill/>
          </a:ln>
          <a:effectLst>
            <a:softEdge rad="112500"/>
          </a:effectLst>
        </p:spPr>
      </p:pic>
      <p:grpSp>
        <p:nvGrpSpPr>
          <p:cNvPr id="102" name="Group 101">
            <a:extLst>
              <a:ext uri="{FF2B5EF4-FFF2-40B4-BE49-F238E27FC236}">
                <a16:creationId xmlns:a16="http://schemas.microsoft.com/office/drawing/2014/main" xmlns="" id="{C4967C49-2278-4724-94A5-A258F20C3D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xmlns="" id="{C5513748-F890-422C-8BC7-7C16A7D3AF8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xmlns="" id="{B93B83E9-9019-4D2F-B887-BD399181BD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xmlns="" id="{5171FAFB-7223-4BE1-983D-8A0626EAC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260287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D5BE93-0252-3CC3-B567-14EC47EB8C7F}"/>
              </a:ext>
            </a:extLst>
          </p:cNvPr>
          <p:cNvSpPr>
            <a:spLocks noGrp="1"/>
          </p:cNvSpPr>
          <p:nvPr>
            <p:ph type="title"/>
          </p:nvPr>
        </p:nvSpPr>
        <p:spPr>
          <a:xfrm>
            <a:off x="550863" y="1020726"/>
            <a:ext cx="6519788" cy="881443"/>
          </a:xfrm>
        </p:spPr>
        <p:txBody>
          <a:bodyPr>
            <a:normAutofit/>
          </a:bodyPr>
          <a:lstStyle/>
          <a:p>
            <a:r>
              <a:rPr lang="en-US" sz="4400" dirty="0"/>
              <a:t>How to Prevent Phishing?</a:t>
            </a:r>
          </a:p>
        </p:txBody>
      </p:sp>
      <p:sp>
        <p:nvSpPr>
          <p:cNvPr id="3" name="Content Placeholder 2">
            <a:extLst>
              <a:ext uri="{FF2B5EF4-FFF2-40B4-BE49-F238E27FC236}">
                <a16:creationId xmlns:a16="http://schemas.microsoft.com/office/drawing/2014/main" xmlns="" id="{1ABCA07C-1908-B1EB-82FA-EC63DAAF4CF4}"/>
              </a:ext>
            </a:extLst>
          </p:cNvPr>
          <p:cNvSpPr>
            <a:spLocks noGrp="1"/>
          </p:cNvSpPr>
          <p:nvPr>
            <p:ph sz="quarter" idx="13"/>
          </p:nvPr>
        </p:nvSpPr>
        <p:spPr>
          <a:xfrm>
            <a:off x="476435" y="2270494"/>
            <a:ext cx="11090274" cy="3913188"/>
          </a:xfrm>
        </p:spPr>
        <p:txBody>
          <a:bodyPr>
            <a:normAutofit/>
          </a:bodyPr>
          <a:lstStyle/>
          <a:p>
            <a:pPr marL="285750" indent="-285750">
              <a:buFont typeface="Arial" panose="020B0604020202020204" pitchFamily="34" charset="0"/>
              <a:buChar char="•"/>
            </a:pPr>
            <a:r>
              <a:rPr lang="en-US" b="0" dirty="0">
                <a:effectLst/>
              </a:rPr>
              <a:t>Phishing attacks can manipulate users into providing sensitive information through deceptive emails or messages. Recognizing these scams is crucial for protecting personal and organizational data.</a:t>
            </a:r>
          </a:p>
          <a:p>
            <a:pPr marL="285750" indent="-285750">
              <a:buFont typeface="Arial" panose="020B0604020202020204" pitchFamily="34" charset="0"/>
              <a:buChar char="•"/>
            </a:pPr>
            <a:r>
              <a:rPr lang="en-US" b="0" i="0" dirty="0">
                <a:effectLst/>
                <a:latin typeface="D-DINExp"/>
              </a:rPr>
              <a:t>Email authentication can significantly enhance security by verifying the legitimacy of senders. This helps users identify fraudulent communications more effectively.</a:t>
            </a:r>
            <a:endParaRPr lang="en-US" dirty="0"/>
          </a:p>
          <a:p>
            <a:pPr marL="285750" indent="-285750">
              <a:buFont typeface="Arial" panose="020B0604020202020204" pitchFamily="34" charset="0"/>
              <a:buChar char="•"/>
            </a:pPr>
            <a:r>
              <a:rPr lang="en-US" b="0" i="0" dirty="0">
                <a:effectLst/>
                <a:latin typeface="D-DINExp"/>
              </a:rPr>
              <a:t>Users should be cautious of emails requiring urgent personal information, especially when prompted by unfamiliar sources. Verifying the sender is essential to avoid falling victim to scams. </a:t>
            </a:r>
            <a:endParaRPr lang="en-US" dirty="0">
              <a:latin typeface="D-DINExp"/>
            </a:endParaRPr>
          </a:p>
          <a:p>
            <a:pPr marL="285750" indent="-285750">
              <a:buFont typeface="Arial" panose="020B0604020202020204" pitchFamily="34" charset="0"/>
              <a:buChar char="•"/>
            </a:pPr>
            <a:r>
              <a:rPr lang="en-US" b="0" i="0" dirty="0">
                <a:effectLst/>
                <a:latin typeface="D-DINExp"/>
              </a:rPr>
              <a:t>Training and education on phishing awareness are vital for end users. This knowledge equips individuals to recognize and respond to potential phishing attempts appropriately. </a:t>
            </a:r>
            <a:br>
              <a:rPr lang="en-US" b="0" i="0" dirty="0">
                <a:effectLst/>
                <a:latin typeface="D-DINExp"/>
              </a:rPr>
            </a:br>
            <a:endParaRPr lang="en-US" dirty="0"/>
          </a:p>
        </p:txBody>
      </p:sp>
    </p:spTree>
    <p:extLst>
      <p:ext uri="{BB962C8B-B14F-4D97-AF65-F5344CB8AC3E}">
        <p14:creationId xmlns:p14="http://schemas.microsoft.com/office/powerpoint/2010/main" val="390734856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2343A-9CB0-F2AD-EF62-5DEE3E97F956}"/>
              </a:ext>
            </a:extLst>
          </p:cNvPr>
          <p:cNvSpPr>
            <a:spLocks noGrp="1"/>
          </p:cNvSpPr>
          <p:nvPr>
            <p:ph type="title"/>
          </p:nvPr>
        </p:nvSpPr>
        <p:spPr>
          <a:xfrm>
            <a:off x="550862" y="1231558"/>
            <a:ext cx="7960421" cy="770864"/>
          </a:xfrm>
        </p:spPr>
        <p:txBody>
          <a:bodyPr/>
          <a:lstStyle/>
          <a:p>
            <a:r>
              <a:rPr lang="en-US" sz="4400" dirty="0"/>
              <a:t>  Example:</a:t>
            </a:r>
          </a:p>
        </p:txBody>
      </p:sp>
      <p:sp>
        <p:nvSpPr>
          <p:cNvPr id="3" name="Content Placeholder 2">
            <a:extLst>
              <a:ext uri="{FF2B5EF4-FFF2-40B4-BE49-F238E27FC236}">
                <a16:creationId xmlns:a16="http://schemas.microsoft.com/office/drawing/2014/main" xmlns="" id="{1C6744DD-5BC8-42C8-4313-13CE95ED575B}"/>
              </a:ext>
            </a:extLst>
          </p:cNvPr>
          <p:cNvSpPr>
            <a:spLocks noGrp="1"/>
          </p:cNvSpPr>
          <p:nvPr>
            <p:ph idx="1"/>
          </p:nvPr>
        </p:nvSpPr>
        <p:spPr/>
        <p:txBody>
          <a:bodyPr/>
          <a:lstStyle/>
          <a:p>
            <a:r>
              <a:rPr lang="en-US" b="0" i="0" dirty="0">
                <a:effectLst/>
                <a:latin typeface="D-DINExp"/>
              </a:rPr>
              <a:t>One well-known real-life example of a phishing attack is the </a:t>
            </a:r>
            <a:r>
              <a:rPr lang="en-US" b="1" i="0" dirty="0">
                <a:effectLst/>
                <a:latin typeface="D-DINExp"/>
              </a:rPr>
              <a:t>Target data breach</a:t>
            </a:r>
            <a:r>
              <a:rPr lang="en-US" b="0" i="0" dirty="0">
                <a:effectLst/>
                <a:latin typeface="D-DINExp"/>
              </a:rPr>
              <a:t> that occurred in late 2013. In this case, attackers used phishing techniques to gain access to Target's network and subsequently stole credit and debit card information from approximately 40 million customers.</a:t>
            </a:r>
          </a:p>
          <a:p>
            <a:r>
              <a:rPr lang="en-US" b="0" i="0" dirty="0">
                <a:effectLst/>
                <a:latin typeface="D-DINExp"/>
              </a:rPr>
              <a:t>The attack began with a phishing email sent to a third-party vendor that had access to Target’s systems, specifically a vendor that provided heating and cooling services. The attackers crafted a convincing email that appeared to come from a legitimate source, prompting an employee at the vendor to open a malicious attachment. This infected the vendor’s network with malware, providing the attackers with access to Target’s system.</a:t>
            </a:r>
            <a:endParaRPr lang="en-US" dirty="0"/>
          </a:p>
        </p:txBody>
      </p:sp>
    </p:spTree>
    <p:extLst>
      <p:ext uri="{BB962C8B-B14F-4D97-AF65-F5344CB8AC3E}">
        <p14:creationId xmlns:p14="http://schemas.microsoft.com/office/powerpoint/2010/main" val="358352299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a:bodyPr>
          <a:lstStyle/>
          <a:p>
            <a:pPr>
              <a:lnSpc>
                <a:spcPct val="100000"/>
              </a:lnSpc>
            </a:pPr>
            <a:r>
              <a:rPr lang="en-US" sz="4000" dirty="0"/>
              <a:t>Summary:</a:t>
            </a:r>
            <a:endParaRPr lang="en-US" sz="4300" dirty="0"/>
          </a:p>
        </p:txBody>
      </p:sp>
      <p:sp>
        <p:nvSpPr>
          <p:cNvPr id="5" name="TextBox 4">
            <a:extLst>
              <a:ext uri="{FF2B5EF4-FFF2-40B4-BE49-F238E27FC236}">
                <a16:creationId xmlns:a16="http://schemas.microsoft.com/office/drawing/2014/main" xmlns="" id="{1B51621B-2CB1-7B39-1121-FC7755DB26E7}"/>
              </a:ext>
            </a:extLst>
          </p:cNvPr>
          <p:cNvSpPr txBox="1"/>
          <p:nvPr/>
        </p:nvSpPr>
        <p:spPr>
          <a:xfrm>
            <a:off x="501231" y="1509803"/>
            <a:ext cx="4911538" cy="5007956"/>
          </a:xfrm>
          <a:prstGeom prst="rect">
            <a:avLst/>
          </a:prstGeom>
        </p:spPr>
        <p:txBody>
          <a:bodyPr vert="horz" wrap="square" lIns="0" tIns="0" rIns="0" bIns="0" rtlCol="0" anchor="t">
            <a:noAutofit/>
          </a:bodyPr>
          <a:lstStyle/>
          <a:p>
            <a:pPr marL="285750" indent="-285750">
              <a:lnSpc>
                <a:spcPct val="110000"/>
              </a:lnSpc>
              <a:spcAft>
                <a:spcPts val="800"/>
              </a:spcAft>
              <a:buFont typeface="Arial" panose="020B0604020202020204" pitchFamily="34" charset="0"/>
              <a:buChar char="•"/>
            </a:pPr>
            <a:r>
              <a:rPr lang="en-US" sz="1500" b="0" i="0" dirty="0">
                <a:effectLst/>
                <a:latin typeface="D-DINExp"/>
              </a:rPr>
              <a:t> </a:t>
            </a:r>
            <a:r>
              <a:rPr lang="en-US" sz="1600" b="0" i="0" dirty="0">
                <a:effectLst/>
                <a:latin typeface="D-DINExp"/>
              </a:rPr>
              <a:t>A phishing attack is a cybercrime in which attackers pretend to be legitimate organizations or individuals to trick victims into revealing sensitive information, such as passwords, credit card numbers, or personal details. This is usually done through fake emails, messages, or websites that look real. Phishing attacks take advantage of psychological tactics, often creating a sense of urgency or fear to encourage targets to click on harmful links or download malicious attachments. As a common cybersecurity threat, phishing can result in identity theft, financial loss, and data breaches, making it crucial for individuals to stay informed and cautious when interacting online.</a:t>
            </a:r>
            <a:endParaRPr lang="en-US" sz="1600" dirty="0"/>
          </a:p>
          <a:p>
            <a:pPr>
              <a:lnSpc>
                <a:spcPct val="110000"/>
              </a:lnSpc>
              <a:spcAft>
                <a:spcPts val="800"/>
              </a:spcAft>
            </a:pPr>
            <a:r>
              <a:rPr lang="en-US" sz="1500" b="0" i="0" dirty="0">
                <a:effectLst/>
                <a:latin typeface="D-DINExp"/>
              </a:rPr>
              <a:t/>
            </a:r>
            <a:br>
              <a:rPr lang="en-US" sz="1500" b="0" i="0" dirty="0">
                <a:effectLst/>
                <a:latin typeface="D-DINExp"/>
              </a:rPr>
            </a:br>
            <a:r>
              <a:rPr lang="en-US" sz="1500" b="0" i="0" dirty="0">
                <a:effectLst/>
                <a:latin typeface="D-DINExp"/>
              </a:rPr>
              <a:t/>
            </a:r>
            <a:br>
              <a:rPr lang="en-US" sz="1500" b="0" i="0" dirty="0">
                <a:effectLst/>
                <a:latin typeface="D-DINExp"/>
              </a:rPr>
            </a:br>
            <a:endParaRPr lang="en-US" sz="1500" dirty="0">
              <a:solidFill>
                <a:schemeClr val="tx2">
                  <a:alpha val="60000"/>
                </a:schemeClr>
              </a:solidFill>
            </a:endParaRPr>
          </a:p>
        </p:txBody>
      </p:sp>
      <p:pic>
        <p:nvPicPr>
          <p:cNvPr id="7" name="Picture Placeholder 17">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265" r="20265"/>
          <a:stretch/>
        </p:blipFill>
        <p:spPr>
          <a:xfrm>
            <a:off x="5914000" y="1479759"/>
            <a:ext cx="4424162" cy="4184611"/>
          </a:xfrm>
          <a:prstGeom prst="rect">
            <a:avLst/>
          </a:prstGeom>
          <a:ln>
            <a:noFill/>
          </a:ln>
          <a:effectLst>
            <a:softEdge rad="112500"/>
          </a:effectLst>
        </p:spPr>
      </p:pic>
      <p:grpSp>
        <p:nvGrpSpPr>
          <p:cNvPr id="102" name="Group 101">
            <a:extLst>
              <a:ext uri="{FF2B5EF4-FFF2-40B4-BE49-F238E27FC236}">
                <a16:creationId xmlns:a16="http://schemas.microsoft.com/office/drawing/2014/main" xmlns="" id="{C4967C49-2278-4724-94A5-A258F20C3D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xmlns="" id="{C5513748-F890-422C-8BC7-7C16A7D3AF8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xmlns="" id="{B93B83E9-9019-4D2F-B887-BD399181BD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xmlns="" id="{5171FAFB-7223-4BE1-983D-8A0626EAC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6798571"/>
      </p:ext>
    </p:extLst>
  </p:cSld>
  <p:clrMapOvr>
    <a:masterClrMapping/>
  </p:clrMapOvr>
  <p:transition spd="slow">
    <p:fade/>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purl.org/dc/terms/"/>
    <ds:schemaRef ds:uri="http://purl.org/dc/dcmitype/"/>
    <ds:schemaRef ds:uri="http://schemas.openxmlformats.org/package/2006/metadata/core-properties"/>
    <ds:schemaRef ds:uri="71af3243-3dd4-4a8d-8c0d-dd76da1f02a5"/>
    <ds:schemaRef ds:uri="http://schemas.microsoft.com/office/2006/documentManagement/types"/>
    <ds:schemaRef ds:uri="http://www.w3.org/XML/1998/namespace"/>
    <ds:schemaRef ds:uri="http://purl.org/dc/elements/1.1/"/>
    <ds:schemaRef ds:uri="230e9df3-be65-4c73-a93b-d1236ebd677e"/>
    <ds:schemaRef ds:uri="http://schemas.microsoft.com/office/2006/metadata/properties"/>
    <ds:schemaRef ds:uri="http://schemas.microsoft.com/office/infopath/2007/PartnerControls"/>
    <ds:schemaRef ds:uri="16c05727-aa75-4e4a-9b5f-8a80a1165891"/>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{037B3876-AA6A-489E-A230-6D087C0919E5}tf33713516_win32</Template>
  <TotalTime>231</TotalTime>
  <Words>540</Words>
  <Application>Microsoft Office PowerPoint</Application>
  <PresentationFormat>Custom</PresentationFormat>
  <Paragraphs>42</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3DFloatVTI</vt:lpstr>
      <vt:lpstr>Phishing Awareness Training </vt:lpstr>
      <vt:lpstr>Introduction</vt:lpstr>
      <vt:lpstr>Explanation:</vt:lpstr>
      <vt:lpstr>Phishing Techniques:</vt:lpstr>
      <vt:lpstr>Spear Phishing: </vt:lpstr>
      <vt:lpstr>Whaling phishing:</vt:lpstr>
      <vt:lpstr>How to Prevent Phishing?</vt:lpstr>
      <vt:lpstr>  Example:</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 </dc:title>
  <dc:creator>Haris Anees Anees</dc:creator>
  <cp:lastModifiedBy>dell</cp:lastModifiedBy>
  <cp:revision>3</cp:revision>
  <dcterms:created xsi:type="dcterms:W3CDTF">2024-10-06T07:46:14Z</dcterms:created>
  <dcterms:modified xsi:type="dcterms:W3CDTF">2024-10-31T17:46:06Z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