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-bold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T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8b7bb8cc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8b7bb8cc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8b7bb8cc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8b7bb8cc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8b7bb8cc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8b7bb8cc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8b7bb8cc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8b7bb8cc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8b7bb8cc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8b7bb8cc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8b7bb8cc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8b7bb8cc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8b7bb8cc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68b7bb8cc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8b7bb8cc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68b7bb8cc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8b7bb8cc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68b7bb8cc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8b7bb8cc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68b7bb8cc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8c3992bf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8c3992bf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8b7bb8cc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68b7bb8cc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8b7bb8cc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8b7bb8cc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8b7bb8cc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68b7bb8cc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68b7bb8cc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68b7bb8cc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68b7bb8cc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68b7bb8cc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8b7bb8cc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68b7bb8cc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8b7bb8cc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68b7bb8cc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68b7bb8ccf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68b7bb8ccf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8fadf7e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8fadf7e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8b7bb8cc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8b7bb8c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8b7bb8cc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8b7bb8cc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8b7bb8cc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8b7bb8cc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8b7bb8cc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8b7bb8cc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8b7bb8cc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8b7bb8cc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8b7bb8cc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8b7bb8cc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9841" y="3139343"/>
            <a:ext cx="7885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5400" spcFirstLastPara="1" rIns="0" wrap="square" tIns="27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3600"/>
              <a:buFont typeface="PT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29841" y="4010118"/>
            <a:ext cx="78855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" spcFirstLastPara="1" rIns="0" wrap="square" tIns="27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5336E"/>
              </a:buClr>
              <a:buSzPts val="2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629841" y="2589257"/>
            <a:ext cx="7885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5400" spcFirstLastPara="1" rIns="0" wrap="square" tIns="27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5336E"/>
              </a:buClr>
              <a:buSzPts val="2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>
            <a:lvl1pPr lvl="0">
              <a:buNone/>
              <a:defRPr sz="1300">
                <a:solidFill>
                  <a:srgbClr val="05336E"/>
                </a:solidFill>
              </a:defRPr>
            </a:lvl1pPr>
            <a:lvl2pPr lvl="1">
              <a:buNone/>
              <a:defRPr sz="1300">
                <a:solidFill>
                  <a:srgbClr val="05336E"/>
                </a:solidFill>
              </a:defRPr>
            </a:lvl2pPr>
            <a:lvl3pPr lvl="2">
              <a:buNone/>
              <a:defRPr sz="1300">
                <a:solidFill>
                  <a:srgbClr val="05336E"/>
                </a:solidFill>
              </a:defRPr>
            </a:lvl3pPr>
            <a:lvl4pPr lvl="3">
              <a:buNone/>
              <a:defRPr sz="1300">
                <a:solidFill>
                  <a:srgbClr val="05336E"/>
                </a:solidFill>
              </a:defRPr>
            </a:lvl4pPr>
            <a:lvl5pPr lvl="4">
              <a:buNone/>
              <a:defRPr sz="1300">
                <a:solidFill>
                  <a:srgbClr val="05336E"/>
                </a:solidFill>
              </a:defRPr>
            </a:lvl5pPr>
            <a:lvl6pPr lvl="5">
              <a:buNone/>
              <a:defRPr sz="1300">
                <a:solidFill>
                  <a:srgbClr val="05336E"/>
                </a:solidFill>
              </a:defRPr>
            </a:lvl6pPr>
            <a:lvl7pPr lvl="6">
              <a:buNone/>
              <a:defRPr sz="1300">
                <a:solidFill>
                  <a:srgbClr val="05336E"/>
                </a:solidFill>
              </a:defRPr>
            </a:lvl7pPr>
            <a:lvl8pPr lvl="7">
              <a:buNone/>
              <a:defRPr sz="1300">
                <a:solidFill>
                  <a:srgbClr val="05336E"/>
                </a:solidFill>
              </a:defRPr>
            </a:lvl8pPr>
            <a:lvl9pPr lvl="8">
              <a:buNone/>
              <a:defRPr sz="1300">
                <a:solidFill>
                  <a:srgbClr val="05336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 1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2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2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1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27000" lIns="24300" spcFirstLastPara="1" rIns="0" wrap="square" tIns="270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идео + заголовок и объект">
  <p:cSld name="Видео + заголовок и объек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/>
        </p:nvSpPr>
        <p:spPr>
          <a:xfrm>
            <a:off x="251952" y="2099245"/>
            <a:ext cx="24975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НЕ ИСПОЛЬЗОВАТЬ</a:t>
            </a:r>
            <a:endParaRPr sz="1100"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923927" y="4788678"/>
            <a:ext cx="334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4300" spcFirstLastPara="1" rIns="27000" wrap="square" tIns="27000">
            <a:noAutofit/>
          </a:bodyPr>
          <a:lstStyle>
            <a:lvl1pPr indent="-228600" lvl="0" marL="457200" marR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100"/>
              <a:buFont typeface="Arial"/>
              <a:buNone/>
              <a:defRPr sz="1100">
                <a:solidFill>
                  <a:srgbClr val="05336E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923927" y="255824"/>
            <a:ext cx="47796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4300" spcFirstLastPara="1" rIns="0" wrap="square" tIns="27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3923927" y="897731"/>
            <a:ext cx="4779600" cy="3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4300" spcFirstLastPara="1" rIns="0" wrap="square" tIns="27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29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Заголовок и объект">
  <p:cSld name="1_Заголовок и объек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4300" spcFirstLastPara="1" rIns="0" wrap="square" tIns="27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7596336" y="4804358"/>
            <a:ext cx="337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4300" spcFirstLastPara="1" rIns="0" wrap="square" tIns="27000">
            <a:noAutofit/>
          </a:bodyPr>
          <a:lstStyle>
            <a:lvl1pPr indent="-228600" lvl="0" marL="457200" marR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100"/>
              <a:buFont typeface="Arial"/>
              <a:buNone/>
              <a:defRPr sz="1100">
                <a:solidFill>
                  <a:srgbClr val="05336E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" spcFirstLastPara="1" rIns="0" wrap="square" tIns="27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 rot="-5400000">
            <a:off x="8085225" y="4207662"/>
            <a:ext cx="552965" cy="53291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PT Sans"/>
              </a:rPr>
              <a:t>НЕ ИСПОЛЬЗОВАТЬ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29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4300" spcFirstLastPara="1" rIns="0" wrap="square" tIns="27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4300" spcFirstLastPara="1" rIns="0" wrap="square" tIns="27000">
            <a:noAutofit/>
          </a:bodyPr>
          <a:lstStyle>
            <a:lvl1pPr indent="-228600" lvl="0" marL="457200" marR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100"/>
              <a:buFont typeface="Arial"/>
              <a:buNone/>
              <a:defRPr sz="1100">
                <a:solidFill>
                  <a:srgbClr val="05336E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" spcFirstLastPara="1" rIns="0" wrap="square" tIns="27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29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>
  <p:cSld name="Два объекта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40531" y="897564"/>
            <a:ext cx="40236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4300" spcFirstLastPara="1" rIns="0" wrap="square" tIns="27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80012" y="897564"/>
            <a:ext cx="40170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4300" spcFirstLastPara="1" rIns="0" wrap="square" tIns="27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4300" spcFirstLastPara="1" rIns="0" wrap="square" tIns="27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4300" spcFirstLastPara="1" rIns="0" wrap="square" tIns="27000">
            <a:noAutofit/>
          </a:bodyPr>
          <a:lstStyle>
            <a:lvl1pPr indent="-228600" lvl="0" marL="457200" marR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100"/>
              <a:buFont typeface="Arial"/>
              <a:buNone/>
              <a:defRPr sz="1100">
                <a:solidFill>
                  <a:srgbClr val="05336E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заголовка и объекта">
  <p:cSld name="Два заголовка и объекта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40531" y="897564"/>
            <a:ext cx="4023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4300" spcFirstLastPara="1" rIns="0" wrap="square" tIns="27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5336E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40531" y="1519125"/>
            <a:ext cx="4023600" cy="29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4300" spcFirstLastPara="1" rIns="0" wrap="square" tIns="27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80012" y="897564"/>
            <a:ext cx="4023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24300" spcFirstLastPara="1" rIns="0" wrap="square" tIns="27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5336E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80011" y="1519125"/>
            <a:ext cx="4023600" cy="29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4300" spcFirstLastPara="1" rIns="0" wrap="square" tIns="27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4300" spcFirstLastPara="1" rIns="0" wrap="square" tIns="27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5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4300" spcFirstLastPara="1" rIns="0" wrap="square" tIns="27000">
            <a:noAutofit/>
          </a:bodyPr>
          <a:lstStyle>
            <a:lvl1pPr indent="-228600" lvl="0" marL="457200" marR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100"/>
              <a:buFont typeface="Arial"/>
              <a:buNone/>
              <a:defRPr sz="1100">
                <a:solidFill>
                  <a:srgbClr val="05336E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>
  <p:cSld name="Объект с подписью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40531" y="897564"/>
            <a:ext cx="33753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4300" spcFirstLastPara="1" rIns="0" wrap="square" tIns="27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3923928" y="897564"/>
            <a:ext cx="47796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4300" spcFirstLastPara="1" rIns="0" wrap="square" tIns="27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4300" spcFirstLastPara="1" rIns="0" wrap="square" tIns="27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4300" spcFirstLastPara="1" rIns="0" wrap="square" tIns="27000">
            <a:noAutofit/>
          </a:bodyPr>
          <a:lstStyle>
            <a:lvl1pPr indent="-228600" lvl="0" marL="457200" marR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100"/>
              <a:buFont typeface="Arial"/>
              <a:buNone/>
              <a:defRPr sz="1100">
                <a:solidFill>
                  <a:srgbClr val="05336E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>
  <p:cSld name="Рисунок с подписью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>
            <p:ph idx="2" type="pic"/>
          </p:nvPr>
        </p:nvSpPr>
        <p:spPr>
          <a:xfrm>
            <a:off x="3923928" y="897564"/>
            <a:ext cx="4779600" cy="35643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40531" y="897564"/>
            <a:ext cx="33753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24300" spcFirstLastPara="1" rIns="0" wrap="square" tIns="27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4300" spcFirstLastPara="1" rIns="0" wrap="square" tIns="27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4300" spcFirstLastPara="1" rIns="0" wrap="square" tIns="27000">
            <a:noAutofit/>
          </a:bodyPr>
          <a:lstStyle>
            <a:lvl1pPr indent="-228600" lvl="0" marL="457200" marR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100"/>
              <a:buFont typeface="Arial"/>
              <a:buNone/>
              <a:defRPr sz="1100">
                <a:solidFill>
                  <a:srgbClr val="05336E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Заголовок и объект">
  <p:cSld name="2_Заголовок и объек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4300" spcFirstLastPara="1" rIns="0" wrap="square" tIns="27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400"/>
              <a:buFont typeface="P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7596336" y="4804358"/>
            <a:ext cx="337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T Sans"/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T Sans"/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T Sans"/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T Sans"/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T Sans"/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T Sans"/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T Sans"/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T Sans"/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T Sans"/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4300" spcFirstLastPara="1" rIns="0" wrap="square" tIns="27000">
            <a:noAutofit/>
          </a:bodyPr>
          <a:lstStyle>
            <a:lvl1pPr indent="-228600" lvl="0" marL="457200" marR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100"/>
              <a:buFont typeface="Arial"/>
              <a:buNone/>
              <a:defRPr sz="1100">
                <a:solidFill>
                  <a:srgbClr val="05336E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" spcFirstLastPara="1" rIns="0" wrap="square" tIns="270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0"/>
          <p:cNvSpPr/>
          <p:nvPr/>
        </p:nvSpPr>
        <p:spPr>
          <a:xfrm rot="-5400000">
            <a:off x="8085225" y="4207662"/>
            <a:ext cx="552965" cy="53291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PT Sans"/>
              </a:rPr>
              <a:t>НЕ ИСПОЛЬЗОВАТЬ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29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4300" spcFirstLastPara="1" rIns="0" wrap="square" tIns="270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2400"/>
              <a:buFont typeface="PT Sans"/>
              <a:buNone/>
              <a:defRPr b="1" i="0" sz="2400" u="none" cap="none" strike="noStrik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5400" spcFirstLastPara="1" rIns="0" wrap="square" tIns="270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5336E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5336E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743">
          <p15:clr>
            <a:srgbClr val="F26B43"/>
          </p15:clr>
        </p15:guide>
        <p15:guide id="2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ode.visualstudio.com/docs/cpp/config-mingw" TargetMode="External"/><Relationship Id="rId4" Type="http://schemas.openxmlformats.org/officeDocument/2006/relationships/hyperlink" Target="https://code.visualstudio.com/docs" TargetMode="External"/><Relationship Id="rId5" Type="http://schemas.openxmlformats.org/officeDocument/2006/relationships/hyperlink" Target="https://marketplace.visualstudio.com/VSCod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msys2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76825" y="3142741"/>
            <a:ext cx="7885500" cy="1007400"/>
          </a:xfrm>
          <a:prstGeom prst="rect">
            <a:avLst/>
          </a:prstGeom>
        </p:spPr>
        <p:txBody>
          <a:bodyPr anchorCtr="0" anchor="ctr" bIns="27000" lIns="54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Среда разработки (IDE)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69100" y="4150150"/>
            <a:ext cx="2850900" cy="9087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 fontScale="625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Иванов Дмитрий Владимирович, ст. преп. каф. МОЭВМ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Кондратенко Константин Евгеньевич, программист каф. МОЭВМ</a:t>
            </a:r>
            <a:endParaRPr/>
          </a:p>
        </p:txBody>
      </p:sp>
      <p:sp>
        <p:nvSpPr>
          <p:cNvPr id="88" name="Google Shape;88;p14"/>
          <p:cNvSpPr txBox="1"/>
          <p:nvPr>
            <p:ph idx="2" type="body"/>
          </p:nvPr>
        </p:nvSpPr>
        <p:spPr>
          <a:xfrm>
            <a:off x="629841" y="2589257"/>
            <a:ext cx="7885500" cy="349500"/>
          </a:xfrm>
          <a:prstGeom prst="rect">
            <a:avLst/>
          </a:prstGeom>
        </p:spPr>
        <p:txBody>
          <a:bodyPr anchorCtr="0" anchor="b" bIns="27000" lIns="5400" spcFirstLastPara="1" rIns="0" wrap="square" tIns="2700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Небольшое отступление про Linux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lang="ru" sz="1800"/>
              <a:t>Ранее была представлена инструкция по базовой установке VS Code, компилятора/отладчика C++ с необходимыми для их работы или установки зависимостями на Windows.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T Sans"/>
              <a:buChar char="❖"/>
            </a:pPr>
            <a:r>
              <a:rPr lang="ru" sz="1800"/>
              <a:t>Однако в ходе данного курса рекомендовано использование </a:t>
            </a:r>
            <a:r>
              <a:rPr lang="ru" sz="1800">
                <a:solidFill>
                  <a:schemeClr val="dk1"/>
                </a:solidFill>
              </a:rPr>
              <a:t>операционной системы </a:t>
            </a:r>
            <a:r>
              <a:rPr lang="ru" sz="1800"/>
              <a:t>Linux (конкретный дистрибутив - Ubuntu), на следующем слайде будет представлена одна из причин почему для разработки зачастую удобно использовать эту ОС.</a:t>
            </a:r>
            <a:endParaRPr sz="1800"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651" y="2852300"/>
            <a:ext cx="1502698" cy="176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Установка VS Code и компилятора и отладчика C++ (Linux)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lang="ru" sz="1800"/>
              <a:t>На Ubuntu весь процесс установки можно описать 2 командами: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Установка VS Code: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51517"/>
                </a:solidFill>
                <a:latin typeface="Courier New"/>
                <a:ea typeface="Courier New"/>
                <a:cs typeface="Courier New"/>
                <a:sym typeface="Courier New"/>
              </a:rPr>
              <a:t>sudo snap install --classic code</a:t>
            </a:r>
            <a:endParaRPr sz="1600">
              <a:solidFill>
                <a:srgbClr val="1515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Установка компилятора и отладчика C++ (хотя практически всегда он уже включен в базовые компоненты, устанавливаемые вместе с системой):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51517"/>
                </a:solidFill>
                <a:latin typeface="Courier New"/>
                <a:ea typeface="Courier New"/>
                <a:cs typeface="Courier New"/>
                <a:sym typeface="Courier New"/>
              </a:rPr>
              <a:t>sudo apt update &amp;&amp; sudo apt install build-essential gdb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Проверить работу компилятора C++ можно той же командой, что и на Windows:</a:t>
            </a:r>
            <a:endParaRPr sz="1800"/>
          </a:p>
          <a:p>
            <a:pPr indent="0" lvl="0" marL="114300" marR="11430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515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g++ --version</a:t>
            </a:r>
            <a:endParaRPr sz="1600">
              <a:solidFill>
                <a:srgbClr val="15151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расширения для С++ на VS Code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i="1" lang="ru" sz="1800"/>
              <a:t>Данный шаг одинаков для Windows и Linux: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На панели справа в открытом VS Code найти иконку расширений (       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Перейти в неё и в поисковике найти расширение C/C++ и установить его:</a:t>
            </a:r>
            <a:endParaRPr sz="1800"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9906" y="1208739"/>
            <a:ext cx="453916" cy="376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84" y="1920913"/>
            <a:ext cx="7536229" cy="25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завершена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lang="ru" sz="1800"/>
              <a:t>После данных шагов базовая настройка для разработки на C++ завершена. Уже на данный момент есть возможность вести разработку с подсветкой языка C++, автодополнением и возможностью сборки через консоль.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T Sans"/>
              <a:buChar char="❖"/>
            </a:pPr>
            <a:r>
              <a:rPr lang="ru" sz="1800"/>
              <a:t>Проверим это, создав hello-world приложение на языке C++.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2334825"/>
            <a:ext cx="32385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ctrTitle"/>
          </p:nvPr>
        </p:nvSpPr>
        <p:spPr>
          <a:xfrm>
            <a:off x="629841" y="3139343"/>
            <a:ext cx="7885500" cy="678000"/>
          </a:xfrm>
          <a:prstGeom prst="rect">
            <a:avLst/>
          </a:prstGeom>
        </p:spPr>
        <p:txBody>
          <a:bodyPr anchorCtr="0" anchor="ctr" bIns="27000" lIns="54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Мастер-класс</a:t>
            </a:r>
            <a:endParaRPr/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300">
                <a:solidFill>
                  <a:srgbClr val="05336E"/>
                </a:solidFill>
              </a:rPr>
              <a:t>‹#›</a:t>
            </a:fld>
            <a:endParaRPr sz="1300">
              <a:solidFill>
                <a:srgbClr val="05336E"/>
              </a:solidFill>
            </a:endParaRPr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629841" y="4010118"/>
            <a:ext cx="7885500" cy="7404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Hello World!</a:t>
            </a:r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4106175" y="2677425"/>
            <a:ext cx="523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std::cout &lt;&lt; "Hello, World!" &lt;&lt; std::endl;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440525" y="255825"/>
            <a:ext cx="84984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клавиш запуска приложения и отладчика в VS Code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lang="ru" sz="1800"/>
              <a:t>Уже есть рабочая среда разработки на C++ настроенная внутри VS Code, как показал мастер-класс.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T Sans"/>
              <a:buChar char="❖"/>
            </a:pPr>
            <a:r>
              <a:rPr lang="ru" sz="1800"/>
              <a:t>Однако некоторые довольно полезные кнопки на текущий момент не были задействованы. Сборка и запуск через интегрированную консоль, конечно, позволяют добиться свободы действий в проекте, но существуют клавиши сборки и запуска файла на исполнение и отладку в правом верхнем углу: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025" y="3076513"/>
            <a:ext cx="28194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440525" y="255825"/>
            <a:ext cx="84984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клавиш запуска приложения и отладчика в VS Code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lang="ru" sz="1800"/>
              <a:t>Для каждого проекта для их использования необходима единичная настройка используемого компилятора, для этого необходимо нажать на “Run C/C++ File” и в появившемся окне выбрать путь к установленному компилятору (нас интересует g++):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100" y="2252075"/>
            <a:ext cx="61912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40525" y="255825"/>
            <a:ext cx="84984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клавиш запуска приложения и отладчика в VS Code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 lnSpcReduction="1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lang="ru" sz="1800"/>
              <a:t>На самом деле, когда мы произвели последние действия, то выполнили команду на генерацию файла “tasks.json” внутри папки настроек проекта .vscode: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PT Sans"/>
              <a:buChar char="❖"/>
            </a:pPr>
            <a:r>
              <a:rPr lang="ru" sz="1800"/>
              <a:t>Этот файл можно открыть, посмотреть и даже изменить под себя, чтобы создать более удобную и подходящую сборку и запуск под конкретную задачу.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425" y="1643775"/>
            <a:ext cx="23145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440525" y="255825"/>
            <a:ext cx="84984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отладчика в VS Code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lang="ru" sz="1800"/>
              <a:t>Отладчик (или debugger) - это средство пошаговой проверки работы запущенного приложения с помощью остановки в специальных местах, которые называются точками останова (или breakpoint).</a:t>
            </a:r>
            <a:endParaRPr sz="18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lang="ru" sz="1800"/>
              <a:t>В VS Code точки останова ставятся с помощью нажатия левой кнопкой мыши справа от номера линии кода: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450" y="2884525"/>
            <a:ext cx="572452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ctrTitle"/>
          </p:nvPr>
        </p:nvSpPr>
        <p:spPr>
          <a:xfrm>
            <a:off x="629841" y="3139343"/>
            <a:ext cx="7885500" cy="678000"/>
          </a:xfrm>
          <a:prstGeom prst="rect">
            <a:avLst/>
          </a:prstGeom>
        </p:spPr>
        <p:txBody>
          <a:bodyPr anchorCtr="0" anchor="ctr" bIns="27000" lIns="54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Мастер-класс</a:t>
            </a:r>
            <a:endParaRPr/>
          </a:p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300">
                <a:solidFill>
                  <a:srgbClr val="05336E"/>
                </a:solidFill>
              </a:rPr>
              <a:t>‹#›</a:t>
            </a:fld>
            <a:endParaRPr sz="1300">
              <a:solidFill>
                <a:srgbClr val="05336E"/>
              </a:solidFill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4139125" y="2319650"/>
            <a:ext cx="533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std::string textToPrint = "Hello, World!";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(size_t i = 0; i &lt; 5; i++) 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std::cout &lt;&lt; i &lt;&lt; std::endl;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std::cout &lt;&lt; textToPrint &lt;&lt; std::endl;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629841" y="4010118"/>
            <a:ext cx="7885500" cy="7404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Использование отладчика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Папка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651" y="593163"/>
            <a:ext cx="3518675" cy="35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4121000" y="1840600"/>
            <a:ext cx="33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5336E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2632625" y="3879875"/>
            <a:ext cx="3878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rPr>
              <a:t>https://clck.ru/3PaqgA</a:t>
            </a:r>
            <a:endParaRPr sz="2100">
              <a:solidFill>
                <a:srgbClr val="05336E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440525" y="255825"/>
            <a:ext cx="84984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отладчика в VS Code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lang="ru" sz="1800"/>
              <a:t>Как было показано на мастер-классе следующее действие отладчика управляется с помощью панели действий: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PT Sans"/>
              <a:buChar char="❖"/>
            </a:pPr>
            <a:r>
              <a:rPr lang="ru" sz="1800"/>
              <a:t>В панели справа при этом можно посмотреть переменные в доступной области видимости на момент останова отладчика и значение системных регистров.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" name="Google Shape;255;p33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559" y="1655007"/>
            <a:ext cx="2802325" cy="3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050" y="2874700"/>
            <a:ext cx="1371850" cy="1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40525" y="255825"/>
            <a:ext cx="84984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полезные возможности VS Code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PT Sans"/>
              <a:buChar char="❖"/>
            </a:pPr>
            <a:r>
              <a:rPr b="1" lang="ru" sz="2200"/>
              <a:t>Возможности кастомизации:</a:t>
            </a:r>
            <a:endParaRPr b="1" sz="2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Возможность настройки темы и шрифтов через настройки VS Code.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Настройка расположения панелей, скрытие неиспользуемых элементов.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" name="Google Shape;265;p34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63" y="3421025"/>
            <a:ext cx="32670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813" y="1665988"/>
            <a:ext cx="62198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440525" y="255825"/>
            <a:ext cx="84984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полезные возможности VS Code</a:t>
            </a:r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PT Sans"/>
              <a:buChar char="❖"/>
            </a:pPr>
            <a:r>
              <a:rPr b="1" lang="ru" sz="2200"/>
              <a:t>Конфигурации запуска </a:t>
            </a:r>
            <a:r>
              <a:rPr b="1" lang="ru" sz="2200"/>
              <a:t>отладчика</a:t>
            </a:r>
            <a:r>
              <a:rPr b="1" lang="ru" sz="2200"/>
              <a:t>:</a:t>
            </a:r>
            <a:endParaRPr b="1" sz="2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Возможность создания дополнительных конфигураций запуска для отладки в launch.json файле: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158" y="1908658"/>
            <a:ext cx="2307625" cy="6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440525" y="255825"/>
            <a:ext cx="84984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полезные возможности VS Code</a:t>
            </a:r>
            <a:endParaRPr/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 txBox="1"/>
          <p:nvPr>
            <p:ph idx="2" type="body"/>
          </p:nvPr>
        </p:nvSpPr>
        <p:spPr>
          <a:xfrm>
            <a:off x="440525" y="897575"/>
            <a:ext cx="58797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PT Sans"/>
              <a:buChar char="❖"/>
            </a:pPr>
            <a:r>
              <a:rPr b="1" lang="ru" sz="2200"/>
              <a:t>Интеграция с системами контроля версий:</a:t>
            </a:r>
            <a:endParaRPr b="1" sz="2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Встроенная поддержка Git (просмотр изменений, ветвление и т.д.)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Возможность использование других систем контроля версий через расширения.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" name="Google Shape;284;p36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675" y="897575"/>
            <a:ext cx="2518975" cy="3065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275" y="2753125"/>
            <a:ext cx="2967450" cy="16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440525" y="255825"/>
            <a:ext cx="84984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Дополнительные полезные возможности VS Code</a:t>
            </a:r>
            <a:endParaRPr/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 txBox="1"/>
          <p:nvPr>
            <p:ph idx="2" type="body"/>
          </p:nvPr>
        </p:nvSpPr>
        <p:spPr>
          <a:xfrm>
            <a:off x="440525" y="897575"/>
            <a:ext cx="82629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PT Sans"/>
              <a:buChar char="❖"/>
            </a:pPr>
            <a:r>
              <a:rPr b="1" lang="ru" sz="2200"/>
              <a:t>Многое другое в расширениях…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4" name="Google Shape;294;p37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5" name="Google Shape;2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562" y="1426700"/>
            <a:ext cx="6120326" cy="14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6988" y="2967425"/>
            <a:ext cx="6205475" cy="13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440525" y="255825"/>
            <a:ext cx="84984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Однако…</a:t>
            </a:r>
            <a:endParaRPr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350" y="2434883"/>
            <a:ext cx="3375299" cy="204364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8"/>
          <p:cNvSpPr txBox="1"/>
          <p:nvPr>
            <p:ph idx="2" type="body"/>
          </p:nvPr>
        </p:nvSpPr>
        <p:spPr>
          <a:xfrm>
            <a:off x="440525" y="897575"/>
            <a:ext cx="8262900" cy="27828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lang="ru" sz="1800"/>
              <a:t>Как уже упоминалось ранее VS Code - это не совсем IDE в полном смысле этого слова, за довольно большое разнообразие возможностей и поддерживаемых инструментов приходится платить довольно долгой настройкой под себя.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T Sans"/>
              <a:buChar char="❖"/>
            </a:pPr>
            <a:r>
              <a:rPr lang="ru" sz="1800"/>
              <a:t>Существуют другие IDE созданные специально под C++ и возможна одна из них покажется более подходящей или удобной.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Google Shape;305;p38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275" y="3057925"/>
            <a:ext cx="488274" cy="48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3100" y="3057925"/>
            <a:ext cx="488274" cy="48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440525" y="255825"/>
            <a:ext cx="84984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Полезные ссылки</a:t>
            </a:r>
            <a:endParaRPr/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lang="ru" sz="1800"/>
              <a:t>Инструкция по установке и создании первого проекта на C++ в VS Code: </a:t>
            </a:r>
            <a:r>
              <a:rPr lang="ru" sz="1800" u="sng">
                <a:solidFill>
                  <a:schemeClr val="hlink"/>
                </a:solidFill>
                <a:hlinkClick r:id="rId3"/>
              </a:rPr>
              <a:t>https://code.visualstudio.com/docs/cpp/config-mingw</a:t>
            </a:r>
            <a:r>
              <a:rPr lang="ru" sz="1800"/>
              <a:t>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T Sans"/>
              <a:buChar char="❖"/>
            </a:pPr>
            <a:r>
              <a:rPr lang="ru" sz="1800"/>
              <a:t>Документация по работе с VS Code: </a:t>
            </a:r>
            <a:r>
              <a:rPr lang="ru" sz="1800" u="sng">
                <a:solidFill>
                  <a:schemeClr val="hlink"/>
                </a:solidFill>
                <a:hlinkClick r:id="rId4"/>
              </a:rPr>
              <a:t>https://code.visualstudio.com/docs</a:t>
            </a:r>
            <a:r>
              <a:rPr lang="ru" sz="1800"/>
              <a:t>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T Sans"/>
              <a:buChar char="❖"/>
            </a:pPr>
            <a:r>
              <a:rPr lang="ru" sz="1800"/>
              <a:t>Просмотр всех расширений для VS Code: </a:t>
            </a:r>
            <a:r>
              <a:rPr lang="ru" sz="1800" u="sng">
                <a:solidFill>
                  <a:schemeClr val="hlink"/>
                </a:solidFill>
                <a:hlinkClick r:id="rId5"/>
              </a:rPr>
              <a:t>https://marketplace.visualstudio.com/VSCode</a:t>
            </a:r>
            <a:r>
              <a:rPr lang="ru" sz="1800"/>
              <a:t>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5" name="Google Shape;315;p39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type="ctrTitle"/>
          </p:nvPr>
        </p:nvSpPr>
        <p:spPr>
          <a:xfrm>
            <a:off x="629841" y="3139343"/>
            <a:ext cx="7885500" cy="678000"/>
          </a:xfrm>
          <a:prstGeom prst="rect">
            <a:avLst/>
          </a:prstGeom>
        </p:spPr>
        <p:txBody>
          <a:bodyPr anchorCtr="0" anchor="ctr" bIns="27000" lIns="54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endParaRPr/>
          </a:p>
        </p:txBody>
      </p:sp>
      <p:sp>
        <p:nvSpPr>
          <p:cNvPr id="321" name="Google Shape;32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300">
                <a:solidFill>
                  <a:srgbClr val="05336E"/>
                </a:solidFill>
              </a:rPr>
              <a:t>‹#›</a:t>
            </a:fld>
            <a:endParaRPr sz="1300">
              <a:solidFill>
                <a:srgbClr val="05336E"/>
              </a:solidFill>
            </a:endParaRPr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629841" y="4010118"/>
            <a:ext cx="7885500" cy="7404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0"/>
          <p:cNvSpPr txBox="1"/>
          <p:nvPr>
            <p:ph idx="2" type="body"/>
          </p:nvPr>
        </p:nvSpPr>
        <p:spPr>
          <a:xfrm>
            <a:off x="629841" y="2589257"/>
            <a:ext cx="7885500" cy="349500"/>
          </a:xfrm>
          <a:prstGeom prst="rect">
            <a:avLst/>
          </a:prstGeom>
        </p:spPr>
        <p:txBody>
          <a:bodyPr anchorCtr="0" anchor="b" bIns="27000" lIns="5400" spcFirstLastPara="1" rIns="0" wrap="square" tIns="2700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 занятия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PT Sans"/>
              <a:buAutoNum type="arabicPeriod"/>
            </a:pPr>
            <a:r>
              <a:rPr lang="ru" sz="2200"/>
              <a:t>Общие слова про IDE.</a:t>
            </a:r>
            <a:endParaRPr sz="22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AutoNum type="arabicPeriod"/>
            </a:pPr>
            <a:r>
              <a:rPr lang="ru" sz="2200"/>
              <a:t>Почему была выбрана Visual Studio Code.</a:t>
            </a:r>
            <a:endParaRPr sz="22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AutoNum type="arabicPeriod"/>
            </a:pPr>
            <a:r>
              <a:rPr lang="ru" sz="2200"/>
              <a:t>Установка и базовая настройка VSCode.</a:t>
            </a:r>
            <a:endParaRPr sz="22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AutoNum type="arabicPeriod"/>
            </a:pPr>
            <a:r>
              <a:rPr lang="ru" sz="2200"/>
              <a:t>Настройка C++ окружения: компилятор, отладчик, система сборки.</a:t>
            </a:r>
            <a:endParaRPr sz="22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AutoNum type="arabicPeriod"/>
            </a:pPr>
            <a:r>
              <a:rPr lang="ru" sz="2200"/>
              <a:t>Создание и запуск первого проекта ("Hello World").</a:t>
            </a:r>
            <a:endParaRPr sz="22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AutoNum type="arabicPeriod"/>
            </a:pPr>
            <a:r>
              <a:rPr lang="ru" sz="2200"/>
              <a:t>Полезные расширения и особенности VSCode для C++.</a:t>
            </a:r>
            <a:endParaRPr sz="22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AutoNum type="arabicPeriod"/>
            </a:pPr>
            <a:r>
              <a:rPr lang="ru" sz="2200"/>
              <a:t>Полезные ссылки.</a:t>
            </a:r>
            <a:endParaRPr sz="2200"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IDE?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40525" y="897575"/>
            <a:ext cx="62085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PT Sans"/>
              <a:buChar char="❖"/>
            </a:pPr>
            <a:r>
              <a:rPr lang="ru" sz="2200"/>
              <a:t>Ключевые компоненты:</a:t>
            </a:r>
            <a:endParaRPr sz="2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Текстовый редактор с подсветкой синтаксиса и автодополнением.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Встроенная возможность запуска компилятора.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Запуск отладчика (пошаговое выполнение, точки останова).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Система сборки (автоматизация компиляции и линковки).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Прочее (управление версиями, рефакторинг и т.д. зависит от конкретной IDE).</a:t>
            </a:r>
            <a:endParaRPr sz="1800"/>
          </a:p>
        </p:txBody>
      </p:sp>
      <p:pic>
        <p:nvPicPr>
          <p:cNvPr id="114" name="Google Shape;114;p17" title="ide-integrated-development-environment-acronym-260nw-21305907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298" y="1608688"/>
            <a:ext cx="2953000" cy="21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 слов по поводу Visual Studio Code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PT Sans"/>
              <a:buChar char="❖"/>
            </a:pPr>
            <a:r>
              <a:rPr lang="ru" sz="2200"/>
              <a:t>VS code</a:t>
            </a:r>
            <a:r>
              <a:rPr lang="ru" sz="1800"/>
              <a:t> -</a:t>
            </a:r>
            <a:r>
              <a:rPr lang="ru" sz="2200"/>
              <a:t> это кроссплатформенный, мощный и </a:t>
            </a:r>
            <a:r>
              <a:rPr b="1" lang="ru" sz="2200"/>
              <a:t>упрощенный редактор исходного кода</a:t>
            </a:r>
            <a:r>
              <a:rPr lang="ru" sz="2200"/>
              <a:t> от Microsoft.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T Sans"/>
              <a:buChar char="❖"/>
            </a:pPr>
            <a:r>
              <a:rPr lang="ru" sz="2200"/>
              <a:t>Что же он забыл в теме, посвященной IDE?</a:t>
            </a:r>
            <a:endParaRPr sz="2200"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725" y="2360900"/>
            <a:ext cx="1711400" cy="17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200" y="2619025"/>
            <a:ext cx="1195174" cy="119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Visual Studio Code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b="1" lang="ru" sz="1800"/>
              <a:t>Кроссплатформенность </a:t>
            </a:r>
            <a:r>
              <a:rPr lang="ru" sz="1800"/>
              <a:t>(одинаково работает на Windows, Linux, macOS).</a:t>
            </a:r>
            <a:endParaRPr sz="18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b="1" lang="ru" sz="1800"/>
              <a:t>Легковесность</a:t>
            </a:r>
            <a:r>
              <a:rPr lang="ru" sz="1800"/>
              <a:t> (по сравнению с "тяжелыми" IDE, вроде Visual Studio от того же издателя, например).</a:t>
            </a:r>
            <a:endParaRPr sz="18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b="1" lang="ru" sz="1800"/>
              <a:t>Бесплатность</a:t>
            </a:r>
            <a:r>
              <a:rPr lang="ru" sz="1800"/>
              <a:t> (полностью бесплатная и открытая).</a:t>
            </a:r>
            <a:endParaRPr sz="18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b="1" lang="ru" sz="1800"/>
              <a:t>Гибкость и модульность </a:t>
            </a:r>
            <a:r>
              <a:rPr lang="ru" sz="1800"/>
              <a:t>(существует множество расширений под конкретные нужды разработки (C++, Python, git, etc.)).</a:t>
            </a:r>
            <a:endParaRPr sz="18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b="1" lang="ru" sz="1800"/>
              <a:t>Интегрированный терминал</a:t>
            </a:r>
            <a:r>
              <a:rPr lang="ru" sz="1800"/>
              <a:t> (удобно для работы с системами сборки и изучением их работы).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i="1" lang="ru" sz="1800"/>
              <a:t>С должной настройкой её возможности будут </a:t>
            </a:r>
            <a:r>
              <a:rPr b="1" i="1" lang="ru" sz="1800"/>
              <a:t>близки к возможностям IDE</a:t>
            </a:r>
            <a:r>
              <a:rPr i="1" lang="ru" sz="1800"/>
              <a:t>, специализированной под конкретный язык программирования.</a:t>
            </a:r>
            <a:endParaRPr i="1" sz="1800"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Visual Studio Code (Windows)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440531" y="897564"/>
            <a:ext cx="8262900" cy="35643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lang="ru" sz="1800"/>
              <a:t>Перейти на </a:t>
            </a:r>
            <a:r>
              <a:rPr lang="ru" sz="1800" u="sng">
                <a:solidFill>
                  <a:schemeClr val="hlink"/>
                </a:solidFill>
                <a:hlinkClick r:id="rId3"/>
              </a:rPr>
              <a:t>https://code.visualstudio.com/download</a:t>
            </a:r>
            <a:r>
              <a:rPr lang="ru" sz="1800"/>
              <a:t> и выбрать установщик на Windows.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T Sans"/>
              <a:buChar char="❖"/>
            </a:pPr>
            <a:r>
              <a:rPr lang="ru" sz="1800"/>
              <a:t>Запустить установщик и следовать шагам по установке.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i="1" lang="ru" sz="1800"/>
              <a:t>Рекомендуется установить галочки в опции [Добавить действие "Открыть с помощью Code" в контекстное меню проводника Windows"] и ["Зарегистрировать Code в качестве редактора для поддерживаемых типов файлов"]</a:t>
            </a:r>
            <a:endParaRPr i="1" sz="1800"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900" y="2899113"/>
            <a:ext cx="57245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компилятора и </a:t>
            </a:r>
            <a:r>
              <a:rPr lang="ru"/>
              <a:t>отладчика </a:t>
            </a:r>
            <a:r>
              <a:rPr lang="ru"/>
              <a:t>C++ (Windows)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2" type="body"/>
          </p:nvPr>
        </p:nvSpPr>
        <p:spPr>
          <a:xfrm>
            <a:off x="440525" y="897576"/>
            <a:ext cx="8262900" cy="38151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lang="ru" sz="1800"/>
              <a:t>Одним из самых простых в установке для Windows является MinGW с помощью MSYS2: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Скачать установщик </a:t>
            </a:r>
            <a:r>
              <a:rPr lang="ru" sz="1800">
                <a:solidFill>
                  <a:schemeClr val="dk1"/>
                </a:solidFill>
              </a:rPr>
              <a:t>MSYS2</a:t>
            </a:r>
            <a:r>
              <a:rPr lang="ru" sz="1800"/>
              <a:t> на </a:t>
            </a:r>
            <a:r>
              <a:rPr lang="ru" sz="1800" u="sng">
                <a:solidFill>
                  <a:schemeClr val="hlink"/>
                </a:solidFill>
                <a:hlinkClick r:id="rId3"/>
              </a:rPr>
              <a:t>https://www.msys2.org/</a:t>
            </a:r>
            <a:r>
              <a:rPr lang="ru" sz="1800"/>
              <a:t>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800"/>
              <a:t>С</a:t>
            </a:r>
            <a:r>
              <a:rPr lang="ru" sz="1800">
                <a:solidFill>
                  <a:schemeClr val="dk1"/>
                </a:solidFill>
              </a:rPr>
              <a:t>ледовать шагам по установке MSYS2.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sz="1800">
                <a:solidFill>
                  <a:schemeClr val="dk1"/>
                </a:solidFill>
              </a:rPr>
              <a:t>В финальном шаге установки поставить галочку на “Запустить MSYS2 сейчас”.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sz="1800">
                <a:solidFill>
                  <a:schemeClr val="dk1"/>
                </a:solidFill>
              </a:rPr>
              <a:t>В появившейся консоли выполнить команду для установки MinGW:</a:t>
            </a:r>
            <a:endParaRPr sz="1800">
              <a:solidFill>
                <a:schemeClr val="dk1"/>
              </a:solidFill>
            </a:endParaRPr>
          </a:p>
          <a:p>
            <a:pPr indent="0" lvl="0" marL="114300" marR="11430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pacman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-S --needed</a:t>
            </a:r>
            <a:r>
              <a:rPr lang="ru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base-devel mingw-w64-ucrt-x86_64-toolchain</a:t>
            </a:r>
            <a:endParaRPr sz="220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sz="1800">
                <a:solidFill>
                  <a:schemeClr val="dk1"/>
                </a:solidFill>
              </a:rPr>
              <a:t>Далее включить в переменную среды PATH путь к установленному MinGW (если в ходе установки MSYS2 были выбраны опции по умолчанию, то добавить в PATH нужно </a:t>
            </a:r>
            <a:r>
              <a:rPr i="1" lang="ru" sz="1800">
                <a:solidFill>
                  <a:schemeClr val="dk1"/>
                </a:solidFill>
              </a:rPr>
              <a:t>C:\msys64\ucrt64\bin</a:t>
            </a:r>
            <a:r>
              <a:rPr lang="ru" sz="1800">
                <a:solidFill>
                  <a:schemeClr val="dk1"/>
                </a:solidFill>
              </a:rPr>
              <a:t>).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40531" y="255824"/>
            <a:ext cx="8262900" cy="5490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компилятора и </a:t>
            </a:r>
            <a:r>
              <a:rPr lang="ru"/>
              <a:t>отладчика </a:t>
            </a:r>
            <a:r>
              <a:rPr lang="ru"/>
              <a:t>C++ (Windows)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40531" y="4788678"/>
            <a:ext cx="3375300" cy="273900"/>
          </a:xfrm>
          <a:prstGeom prst="rect">
            <a:avLst/>
          </a:prstGeom>
        </p:spPr>
        <p:txBody>
          <a:bodyPr anchorCtr="0" anchor="ctr" bIns="27000" lIns="24300" spcFirstLastPara="1" rIns="0" wrap="square" tIns="27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 txBox="1"/>
          <p:nvPr>
            <p:ph idx="2" type="body"/>
          </p:nvPr>
        </p:nvSpPr>
        <p:spPr>
          <a:xfrm>
            <a:off x="440525" y="897576"/>
            <a:ext cx="8262900" cy="3815100"/>
          </a:xfrm>
          <a:prstGeom prst="rect">
            <a:avLst/>
          </a:prstGeom>
        </p:spPr>
        <p:txBody>
          <a:bodyPr anchorCtr="0" anchor="t" bIns="27000" lIns="5400" spcFirstLastPara="1" rIns="0" wrap="square" tIns="270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PT Sans"/>
              <a:buChar char="❖"/>
            </a:pPr>
            <a:r>
              <a:rPr lang="ru" sz="1800"/>
              <a:t>(Продолжение)</a:t>
            </a:r>
            <a:r>
              <a:rPr lang="ru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ru" sz="1800">
                <a:solidFill>
                  <a:schemeClr val="dk1"/>
                </a:solidFill>
              </a:rPr>
              <a:t>Проверить установку, с помощью открытия консоли (cmd или PowerShell) и написать команду:</a:t>
            </a:r>
            <a:endParaRPr sz="1800">
              <a:solidFill>
                <a:schemeClr val="dk1"/>
              </a:solidFill>
            </a:endParaRPr>
          </a:p>
          <a:p>
            <a:pPr indent="0" lvl="0" marL="114300" marR="11430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g++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--version</a:t>
            </a:r>
            <a:endParaRPr sz="2400">
              <a:solidFill>
                <a:srgbClr val="DCDC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6"/>
            </a:pPr>
            <a:r>
              <a:rPr lang="ru" sz="1800">
                <a:solidFill>
                  <a:schemeClr val="dk1"/>
                </a:solidFill>
              </a:rPr>
              <a:t>При успешной установке должно появиться приблизительно следующее сообщение: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365965" y="4804358"/>
            <a:ext cx="337500" cy="2517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00" y="3126688"/>
            <a:ext cx="874395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p_theme_large">
  <a:themeElements>
    <a:clrScheme name="corp_colors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67A7F8"/>
      </a:hlink>
      <a:folHlink>
        <a:srgbClr val="67A7F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