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5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4.xml"/><Relationship Id="rId32" Type="http://schemas.openxmlformats.org/officeDocument/2006/relationships/font" Target="fonts/Economica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6776498f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6776498f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6776498fa_1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6776498fa_1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6776498fa_1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6776498fa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 commit -m 'add some file'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 commit -m 'add another file'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6776498fa_1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6776498fa_1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6776498fa_1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6776498fa_1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 checkout -b bugFix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6776498fa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66776498fa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6776498fa_1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6776498fa_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 checkout -b bugFix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git commit -m '123'</a:t>
            </a:r>
            <a:br>
              <a:rPr lang="ru"/>
            </a:br>
            <a:r>
              <a:rPr lang="ru"/>
              <a:t>git switch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 commit -m '321'</a:t>
            </a:r>
            <a:br>
              <a:rPr lang="ru"/>
            </a:br>
            <a:r>
              <a:rPr lang="ru"/>
              <a:t>git merge bugFix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6776498fa_1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6776498fa_1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 checkout -b add_calculator</a:t>
            </a:r>
            <a:br>
              <a:rPr b="1"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 commit -m “add buttons”</a:t>
            </a:r>
            <a:br>
              <a:rPr b="1"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 commit -m “add calculations”</a:t>
            </a:r>
            <a:br>
              <a:rPr b="1"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 commit -m “add display”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6776498fa_1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66776498fa_1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6776498fa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66776498fa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6776498fa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66776498fa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6776498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6776498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6776498fa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6776498fa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66776498fa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66776498fa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6776498fa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66776498fa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8bd20697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8bd20697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6776498fa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6776498fa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6776498fa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6776498fa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6776498f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6776498f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6776498fa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6776498fa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6776498fa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6776498fa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6776498fa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6776498fa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6776498fa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6776498fa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earngitbranching.js.org/?locale=ru_RU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earngitbranching.js.org/?locale=ru_RU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earngitbranching.js.org/?locale=ru_RU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hyperlink" Target="https://git-scm.com/book/ru/v2" TargetMode="External"/><Relationship Id="rId5" Type="http://schemas.openxmlformats.org/officeDocument/2006/relationships/hyperlink" Target="https://docs.github.com/ru/get-started" TargetMode="External"/><Relationship Id="rId6" Type="http://schemas.openxmlformats.org/officeDocument/2006/relationships/hyperlink" Target="https://gitverse.ru/home/" TargetMode="External"/><Relationship Id="rId7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311700" y="2571750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Основы  Git и GitHub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700"/>
            <a:ext cx="4744294" cy="19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1650" y="2858050"/>
            <a:ext cx="1980650" cy="19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0" y="4286100"/>
            <a:ext cx="3110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Иванов Дмитрий Владимирович, ст. преп. каф. МОЭВМ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Кондратенко Константин Евгеньевич, программист </a:t>
            </a:r>
            <a:r>
              <a:rPr lang="ru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каф. МОЭВМ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и Практика</a:t>
            </a:r>
            <a:endParaRPr/>
          </a:p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4" name="Google Shape;1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263" y="1147225"/>
            <a:ext cx="3691476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commit – снимок проекта (сохранение)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225225"/>
            <a:ext cx="85206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commit</a:t>
            </a:r>
            <a:r>
              <a:rPr lang="ru"/>
              <a:t> – фиксация состояния </a:t>
            </a:r>
            <a:r>
              <a:rPr lang="ru"/>
              <a:t>(копия \ сохранение) </a:t>
            </a:r>
            <a:r>
              <a:rPr lang="ru"/>
              <a:t>проекта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Коммит выполняется с помощью команды git commit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Чтобы задать короткое название для сохранения, будем использовать: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git commit -m “краткое описание того, что было сделано”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-m рекомендуется писать сообщение &lt; 50 </a:t>
            </a:r>
            <a:r>
              <a:rPr lang="ru"/>
              <a:t>символов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https://learngitbranching.js.org/?locale=ru_RU</a:t>
            </a:r>
            <a:r>
              <a:rPr lang="ru"/>
              <a:t> – введение: задача 1.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веток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Представим, что мы хотим добавить как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ую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-то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функциональность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проект.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этого необходимо создать ветку (состояние проекта с внесенными изменениями) с помощью команды “git branch &lt;name of new branch&gt;”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или же переключиться на существующую ветку с помощью “git switch &lt;branch&gt;”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При создании ветки она идентичная ветке от который мы ее создали.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Переходим в новую ветку с помощью команды “git checkout &lt;name of new branch&gt;”.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Можно создать ветку и переключиться в нее сразу же с помощью команды “git checkout -b &lt;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name of new branch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&gt;”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</a:t>
            </a:r>
            <a:r>
              <a:rPr lang="ru"/>
              <a:t>practice</a:t>
            </a:r>
            <a:r>
              <a:rPr lang="ru"/>
              <a:t>] Создадим ветку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https://learngitbranching.js.org/?locale=ru_RU</a:t>
            </a:r>
            <a:r>
              <a:rPr lang="ru"/>
              <a:t> – введение: задача 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900" y="1894288"/>
            <a:ext cx="16002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ветками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Коммиты, который мы делали с помощью git commit принято делать в ветки, отличные от основной.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Коммитов в ветке может быть много (чаще всего их много), т.е.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Ветка – большое изменение \ добавление [цель]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Коммит – промежуточный шаг в процессе </a:t>
            </a:r>
            <a:r>
              <a:rPr lang="ru"/>
              <a:t>большого изменения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Ветки можно объединять друг с другом с помощью команды merge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[practice] Работа с ветками</a:t>
            </a:r>
            <a:endParaRPr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https://learngitbranching.js.org/?locale=ru_RU</a:t>
            </a:r>
            <a:r>
              <a:rPr lang="ru"/>
              <a:t> – введение: задача 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163" y="1724079"/>
            <a:ext cx="6349674" cy="3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Сценарий использования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11700" y="1225225"/>
            <a:ext cx="85206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Есть базовое состояние проекта – ветка main.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Хотим добавить функцию (например, </a:t>
            </a:r>
            <a:r>
              <a:rPr lang="ru"/>
              <a:t>калькулятор</a:t>
            </a:r>
            <a:r>
              <a:rPr lang="ru"/>
              <a:t>) – создаем ветку add_calculator от ветки main с помощью </a:t>
            </a:r>
            <a:r>
              <a:rPr b="1" lang="ru"/>
              <a:t>git checkout -b </a:t>
            </a:r>
            <a:r>
              <a:rPr b="1" lang="ru"/>
              <a:t>add_calculator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Добавляем кнопки – в ветку </a:t>
            </a:r>
            <a:r>
              <a:rPr lang="ru"/>
              <a:t>add_calculator сохраняем изменения с помощью команды </a:t>
            </a:r>
            <a:r>
              <a:rPr b="1" lang="ru"/>
              <a:t>git commit -m “add buttons”</a:t>
            </a:r>
            <a:br>
              <a:rPr lang="ru"/>
            </a:br>
            <a:r>
              <a:rPr lang="ru"/>
              <a:t>Добавляем расчеты – в ветку add_calculator сохраняем изменения с помощью команды </a:t>
            </a:r>
            <a:r>
              <a:rPr b="1" lang="ru"/>
              <a:t>git commit -m “add calculations”</a:t>
            </a:r>
            <a:br>
              <a:rPr lang="ru"/>
            </a:br>
            <a:r>
              <a:rPr lang="ru"/>
              <a:t>Добавляем отображение – в ветку add_calculator сохраняем изменения с помощью команды </a:t>
            </a:r>
            <a:r>
              <a:rPr b="1" lang="ru"/>
              <a:t>git commit -m “add display”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5" y="0"/>
            <a:ext cx="4494300" cy="45822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1"/>
          <p:cNvSpPr txBox="1"/>
          <p:nvPr>
            <p:ph type="title"/>
          </p:nvPr>
        </p:nvSpPr>
        <p:spPr>
          <a:xfrm>
            <a:off x="3921375" y="98075"/>
            <a:ext cx="5462400" cy="10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Сценарий</a:t>
            </a:r>
            <a:r>
              <a:rPr lang="ru"/>
              <a:t> использования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Визуализация</a:t>
            </a:r>
            <a:endParaRPr/>
          </a:p>
        </p:txBody>
      </p:sp>
      <p:sp>
        <p:nvSpPr>
          <p:cNvPr id="231" name="Google Shape;231;p41"/>
          <p:cNvSpPr/>
          <p:nvPr/>
        </p:nvSpPr>
        <p:spPr>
          <a:xfrm rot="3694635">
            <a:off x="2000248" y="3321998"/>
            <a:ext cx="811180" cy="2155804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41"/>
          <p:cNvSpPr txBox="1"/>
          <p:nvPr/>
        </p:nvSpPr>
        <p:spPr>
          <a:xfrm>
            <a:off x="3071200" y="4330525"/>
            <a:ext cx="1827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Pull Request</a:t>
            </a:r>
            <a:endParaRPr sz="21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4861875" y="1291175"/>
            <a:ext cx="40275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После того, как наша функциональность добавлена в ветку мы создаем запрос на принятие наших изменений в основное состояние репозитория – делаем  Pull Request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Pull Request – запрос на слияние веток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на дом</a:t>
            </a:r>
            <a:endParaRPr/>
          </a:p>
        </p:txBody>
      </p:sp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Зарегистрироваться на Github</a:t>
            </a:r>
            <a:br>
              <a:rPr lang="ru"/>
            </a:br>
            <a:r>
              <a:rPr lang="ru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76" y="1605422"/>
            <a:ext cx="7845448" cy="343620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Переходим на https://github.com/</a:t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311700" y="1225225"/>
            <a:ext cx="27843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Регистрируем!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7" name="Google Shape;247;p43"/>
          <p:cNvCxnSpPr/>
          <p:nvPr/>
        </p:nvCxnSpPr>
        <p:spPr>
          <a:xfrm>
            <a:off x="2380625" y="1349475"/>
            <a:ext cx="57690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совместной работы</a:t>
            </a:r>
            <a:endParaRPr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1225225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Синхронизация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работы команды: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Внесенные изменения одним разработчикам должны быть видны всем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Передача кода от одного человека команде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команд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большая, то бывает сложно обмениваться кодом (отправлять в мессенджерах в виде файлов, загрузка на общий облачный диск, загружать на сайты обмены ко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ом)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Администрирование проектом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Должен быть человек, который администрирует проект: решает, какие изменения принять, какие отвергнуть, а какие доработать.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Вводим почту и пароль (сложный)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/>
          </a:p>
        </p:txBody>
      </p:sp>
      <p:sp>
        <p:nvSpPr>
          <p:cNvPr id="255" name="Google Shape;255;p44"/>
          <p:cNvSpPr txBox="1"/>
          <p:nvPr/>
        </p:nvSpPr>
        <p:spPr>
          <a:xfrm>
            <a:off x="429425" y="1201500"/>
            <a:ext cx="84759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22">
                <a:solidFill>
                  <a:schemeClr val="dk1"/>
                </a:solidFill>
              </a:rPr>
              <a:t>Важно ввести осмысленный username, поскольку все свои проекты принято хранить в репозиториях, эти репозитории часто попадают в ваше резюме.</a:t>
            </a:r>
            <a:endParaRPr sz="202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6" name="Google Shape;25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57" name="Google Shape;2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092" y="1880124"/>
            <a:ext cx="3240575" cy="30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Завершение регистрации</a:t>
            </a:r>
            <a:endParaRPr/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Подтвердите почту и разрешите высылать уведомления на почту (важно)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Очень желательно настроить двухфакторную аутентификацию - это обезопасит ваш аккаунт, а также данные, которые вы хранить в закрытых (приватных) репозиториях.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* Двухфакторная аутентификация доступна с использованием </a:t>
            </a:r>
            <a:br>
              <a:rPr lang="ru"/>
            </a:br>
            <a:r>
              <a:rPr lang="ru"/>
              <a:t>	официального приложения github для мобильных устройств.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5"/>
          <p:cNvPicPr preferRelativeResize="0"/>
          <p:nvPr/>
        </p:nvPicPr>
        <p:blipFill rotWithShape="1">
          <a:blip r:embed="rId3">
            <a:alphaModFix/>
          </a:blip>
          <a:srcRect b="4251" l="0" r="0" t="0"/>
          <a:stretch/>
        </p:blipFill>
        <p:spPr>
          <a:xfrm>
            <a:off x="8051875" y="2571750"/>
            <a:ext cx="1092125" cy="193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67" name="Google Shape;26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163" y="2425738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материалы</a:t>
            </a:r>
            <a:endParaRPr/>
          </a:p>
        </p:txBody>
      </p:sp>
      <p:sp>
        <p:nvSpPr>
          <p:cNvPr id="274" name="Google Shape;274;p46"/>
          <p:cNvSpPr txBox="1"/>
          <p:nvPr>
            <p:ph idx="1" type="body"/>
          </p:nvPr>
        </p:nvSpPr>
        <p:spPr>
          <a:xfrm>
            <a:off x="311700" y="1225225"/>
            <a:ext cx="8520600" cy="3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https://git-scm.com/book/ru/v2</a:t>
            </a:r>
            <a:r>
              <a:rPr lang="ru"/>
              <a:t> </a:t>
            </a:r>
            <a:r>
              <a:rPr lang="ru">
                <a:solidFill>
                  <a:schemeClr val="dk1"/>
                </a:solidFill>
              </a:rPr>
              <a:t>- очень много м</a:t>
            </a:r>
            <a:r>
              <a:rPr lang="ru"/>
              <a:t>а</a:t>
            </a:r>
            <a:r>
              <a:rPr lang="ru">
                <a:solidFill>
                  <a:schemeClr val="dk1"/>
                </a:solidFill>
              </a:rPr>
              <a:t>т</a:t>
            </a:r>
            <a:r>
              <a:rPr lang="ru"/>
              <a:t>е</a:t>
            </a:r>
            <a:r>
              <a:rPr lang="ru">
                <a:solidFill>
                  <a:schemeClr val="dk1"/>
                </a:solidFill>
              </a:rPr>
              <a:t>риал</a:t>
            </a:r>
            <a:r>
              <a:rPr lang="ru"/>
              <a:t>ов</a:t>
            </a:r>
            <a:r>
              <a:rPr lang="ru">
                <a:solidFill>
                  <a:schemeClr val="dk1"/>
                </a:solidFill>
              </a:rPr>
              <a:t> про git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https://docs.github.com/ru/get-started</a:t>
            </a:r>
            <a:r>
              <a:rPr lang="ru"/>
              <a:t> </a:t>
            </a:r>
            <a:r>
              <a:rPr lang="ru">
                <a:solidFill>
                  <a:schemeClr val="dk1"/>
                </a:solidFill>
              </a:rPr>
              <a:t>- инструкция по началу работы с github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Аналоги (частично бесплатные или бесплатные):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https://gitverse.ru/home/</a:t>
            </a:r>
            <a:r>
              <a:rPr lang="ru"/>
              <a:t> – аналог от Сбер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/>
              <a:t>GitLab – аналог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/>
              <a:t>Gitea – аналог github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/>
              <a:t>Bitbucket Server – </a:t>
            </a:r>
            <a:r>
              <a:rPr lang="ru"/>
              <a:t>аналог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/>
              <a:t>Forgejo – бесплатный аналог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/>
              <a:t>VK Cloud Solutions – российская облачная среда для IT решений</a:t>
            </a:r>
            <a:endParaRPr/>
          </a:p>
        </p:txBody>
      </p:sp>
      <p:sp>
        <p:nvSpPr>
          <p:cNvPr id="275" name="Google Shape;27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</a:t>
            </a:r>
            <a:endParaRPr/>
          </a:p>
        </p:txBody>
      </p:sp>
      <p:pic>
        <p:nvPicPr>
          <p:cNvPr id="282" name="Google Shape;282;p47"/>
          <p:cNvPicPr preferRelativeResize="0"/>
          <p:nvPr/>
        </p:nvPicPr>
        <p:blipFill rotWithShape="1">
          <a:blip r:embed="rId3">
            <a:alphaModFix/>
          </a:blip>
          <a:srcRect b="3744" l="0" r="0" t="0"/>
          <a:stretch/>
        </p:blipFill>
        <p:spPr>
          <a:xfrm>
            <a:off x="2886887" y="1668750"/>
            <a:ext cx="3370225" cy="2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Плохие варианты организации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Использовать общее облако для синхронизации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Минусы</a:t>
            </a:r>
            <a:r>
              <a:rPr lang="ru">
                <a:solidFill>
                  <a:schemeClr val="dk1"/>
                </a:solidFill>
              </a:rPr>
              <a:t>: нельзя откатить состояние, нет механизма разрешения конфликтов версий, не удобно отслеживать прогресс, невозможно администрировать проект с большим количеством участников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Использовать сервисы передачи файлов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Минусы</a:t>
            </a:r>
            <a:r>
              <a:rPr lang="ru">
                <a:solidFill>
                  <a:schemeClr val="dk1"/>
                </a:solidFill>
              </a:rPr>
              <a:t>: небезопасно, нельзя откатить состояние, нет механизма разрешения конфликтов версий, неудобно отслеживать прогресс, невозможно администрировать проект с большим количеством участников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3" name="Google Shape;133;p28"/>
          <p:cNvSpPr txBox="1"/>
          <p:nvPr>
            <p:ph type="title"/>
          </p:nvPr>
        </p:nvSpPr>
        <p:spPr>
          <a:xfrm>
            <a:off x="234875" y="9210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Плохой пример версионирования</a:t>
            </a:r>
            <a:endParaRPr/>
          </a:p>
        </p:txBody>
      </p:sp>
      <p:pic>
        <p:nvPicPr>
          <p:cNvPr id="134" name="Google Shape;1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188" y="2033425"/>
            <a:ext cx="755332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350125" y="826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Плохие примеры совместной работы</a:t>
            </a:r>
            <a:endParaRPr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311700" y="16574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Кто-то поменял базовые механики, из-за чего часть кода, находящегося в разработке становится нерабочим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Кто-то делает задачу А, которая включает в себя задачу Б, а кто-то делает отдельно задачу Б (тут либо первый либо второй делает ненужную работу)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Кто-то внес объемное изменение в проект, а в этом большом изменении был баг – тяжело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вернуться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состояни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ю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когда все было хорошо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большо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й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сложно установить и собрать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Внесение ново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й функциональности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вынуждает разработчиков интегрировать его в локальные версии проекта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Выход есть :) </a:t>
            </a:r>
            <a:endParaRPr/>
          </a:p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 избежать рассмотренные на прошлом слайде кейсы (а еще тысячу и один нерассмотренный) была предложена система контроля версий (version control system, VCS).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Общая идея всех VCS - сохранять состояния файлов и отслеживать их изменения.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- это одна из реализаций VCS, отличительной особенностью которой является разветвленная разработка (от основного состояния проекта - корня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отходят “ветви” состояний, которые изменяют некоторые файлы корня). Это позволяет иметь множество вариаций проекта в различных состояниях.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550" y="42375"/>
            <a:ext cx="3035525" cy="126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 или не git?</a:t>
            </a:r>
            <a:endParaRPr/>
          </a:p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1593975" y="1728775"/>
            <a:ext cx="5264100" cy="20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</a:rPr>
              <a:t>Github – это git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200">
                <a:solidFill>
                  <a:schemeClr val="dk1"/>
                </a:solidFill>
              </a:rPr>
              <a:t>или 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3200">
                <a:solidFill>
                  <a:schemeClr val="dk1"/>
                </a:solidFill>
              </a:rPr>
              <a:t>Git – это github?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кто такой GITHUB?</a:t>
            </a:r>
            <a:endParaRPr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- сервис, упрощающий работу с git и привносящий дополнительн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ые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функци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Грубо говоря GitHub – социальная сеть для разработчиков, позволяющая работать с большими проектами, отслеживать состояния, проводить обзоры и просмотры внесенных изменений, вести обсуждения.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675" y="2962425"/>
            <a:ext cx="1980650" cy="19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работать с git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действия происходят в репозиториях.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 - область в файловой системе (папка, в которой лежат файлы и\или другие (вложенные) папки)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Ветка репозитория - отдельное состояние проекта, которое базируется на другом состоянии проекта.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создании репозитория автоматически создается главная (базовая) ветка - основное состояние проекта, часто его именуют main или master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