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embeddedFontLst>
    <p:embeddedFont>
      <p:font typeface="Economica"/>
      <p:regular r:id="rId63"/>
      <p:bold r:id="rId64"/>
      <p:italic r:id="rId65"/>
      <p:boldItalic r:id="rId66"/>
    </p:embeddedFont>
    <p:embeddedFont>
      <p:font typeface="Open Sans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Open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Economica-bold.fntdata"/><Relationship Id="rId63" Type="http://schemas.openxmlformats.org/officeDocument/2006/relationships/font" Target="fonts/Economica-regular.fntdata"/><Relationship Id="rId22" Type="http://schemas.openxmlformats.org/officeDocument/2006/relationships/slide" Target="slides/slide16.xml"/><Relationship Id="rId66" Type="http://schemas.openxmlformats.org/officeDocument/2006/relationships/font" Target="fonts/Economica-boldItalic.fntdata"/><Relationship Id="rId21" Type="http://schemas.openxmlformats.org/officeDocument/2006/relationships/slide" Target="slides/slide15.xml"/><Relationship Id="rId65" Type="http://schemas.openxmlformats.org/officeDocument/2006/relationships/font" Target="fonts/Economica-italic.fntdata"/><Relationship Id="rId24" Type="http://schemas.openxmlformats.org/officeDocument/2006/relationships/slide" Target="slides/slide18.xml"/><Relationship Id="rId68" Type="http://schemas.openxmlformats.org/officeDocument/2006/relationships/font" Target="fonts/OpenSans-bold.fntdata"/><Relationship Id="rId23" Type="http://schemas.openxmlformats.org/officeDocument/2006/relationships/slide" Target="slides/slide17.xml"/><Relationship Id="rId67" Type="http://schemas.openxmlformats.org/officeDocument/2006/relationships/font" Target="fonts/OpenSans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776498f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776498f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6776498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6776498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6776498fa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6776498fa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688e6a6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688e6a6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88e6a6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688e6a6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688e6a6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688e6a6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688e6a62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688e6a62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688e6a62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688e6a62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688e6a62e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688e6a62e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688e6a62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688e6a62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88e6a6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688e6a6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88e6a62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688e6a62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688e6a62e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688e6a62e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688e6a62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688e6a62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688e6a62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688e6a62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688e6a62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688e6a62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688e6a62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6688e6a62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688e6a62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688e6a62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688e6a62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688e6a62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688e6a62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6688e6a62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688e6a62e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6688e6a62e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688e6a62e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688e6a62e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88e6a6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88e6a6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688e6a62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688e6a62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688e6a62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688e6a62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6688e6a62e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6688e6a62e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688e6a62e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688e6a62e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6688e6a62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6688e6a62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688e6a62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688e6a62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688e6a62e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6688e6a62e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688e6a62e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688e6a62e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688e6a62e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6688e6a62e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688e6a62e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6688e6a62e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88e6a6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88e6a6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688e6a62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6688e6a62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688e6a62e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6688e6a62e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6688e6a62e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6688e6a62e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688e6a62e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688e6a62e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688e6a62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688e6a62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688e6a62e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6688e6a62e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88e6a62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88e6a62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688e6a62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6688e6a62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88e6a62e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88e6a62e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6688e6a62e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6688e6a62e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88e6a62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688e6a62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688e6a62e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688e6a62e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688e6a62e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6688e6a62e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688e6a62e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6688e6a62e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6688e6a62e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6688e6a62e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6688e6a62e_0_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6688e6a62e_0_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688e6a62e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688e6a62e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85ded3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85ded3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88e6a62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88e6a62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688e6a6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688e6a6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88e6a6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688e6a6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88e6a62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88e6a62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4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Relationship Id="rId4" Type="http://schemas.openxmlformats.org/officeDocument/2006/relationships/hyperlink" Target="https://github.com/settings/tokens" TargetMode="External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4.png"/><Relationship Id="rId4" Type="http://schemas.openxmlformats.org/officeDocument/2006/relationships/image" Target="../media/image45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5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com/settings/ssh/new" TargetMode="External"/><Relationship Id="rId4" Type="http://schemas.openxmlformats.org/officeDocument/2006/relationships/image" Target="../media/image48.png"/><Relationship Id="rId5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0.png"/><Relationship Id="rId4" Type="http://schemas.openxmlformats.org/officeDocument/2006/relationships/image" Target="../media/image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learngitbranching.js.org/?locale=ru_RU" TargetMode="External"/><Relationship Id="rId4" Type="http://schemas.openxmlformats.org/officeDocument/2006/relationships/image" Target="../media/image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311700" y="25717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Работа с</a:t>
            </a:r>
            <a:r>
              <a:rPr lang="ru" sz="4400"/>
              <a:t>  Git и VS code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700"/>
            <a:ext cx="4744294" cy="1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650" y="2858050"/>
            <a:ext cx="1980650" cy="19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1" name="Google Shape;111;p25"/>
          <p:cNvSpPr txBox="1"/>
          <p:nvPr/>
        </p:nvSpPr>
        <p:spPr>
          <a:xfrm>
            <a:off x="0" y="42861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Иванов Дмитрий Владимирович, ст. преп. каф. МОЭВМ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Кондратенко Константин Евгеньевич, программист </a:t>
            </a:r>
            <a:r>
              <a:rPr lang="ru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каф. МОЭВМ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Visual Studio Code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VS code – редактор кода, инструмент, который используется программистами для написания кода, который упрощает работу: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Настройка подсветки текста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Настройка плагинов для работы с различными утилитами и библиотеками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Настройка автоматического форматирования \ автодополнения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Возможности тонкой настройки под себя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примера создадим папку </a:t>
            </a: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vs_code_tests и перейдем в нее с помощью команды: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1500">
                <a:latin typeface="Times New Roman"/>
                <a:ea typeface="Times New Roman"/>
                <a:cs typeface="Times New Roman"/>
                <a:sym typeface="Times New Roman"/>
              </a:rPr>
              <a:t>mkdir vs_code_tests &amp;&amp; cd vs_code_tests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Откроем VS Code в новой папке: code 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9" name="Google Shape;19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51200"/>
            <a:ext cx="7623398" cy="184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311700" y="3118000"/>
            <a:ext cx="54384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Жмем сочетание 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клавиш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Ctrl + Shift + P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 – английская*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Или </a:t>
            </a: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F1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3195198"/>
            <a:ext cx="3198000" cy="1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Вводим clone</a:t>
            </a:r>
            <a:br>
              <a:rPr lang="ru"/>
            </a:br>
            <a:r>
              <a:rPr lang="ru"/>
              <a:t>Выбираем Git: Clone</a:t>
            </a:r>
            <a:endParaRPr/>
          </a:p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9" name="Google Shape;20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70725"/>
            <a:ext cx="7959474" cy="16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2450900" y="1561425"/>
            <a:ext cx="2223900" cy="1179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6"/>
          <p:cNvSpPr/>
          <p:nvPr/>
        </p:nvSpPr>
        <p:spPr>
          <a:xfrm>
            <a:off x="3231500" y="2076375"/>
            <a:ext cx="1443300" cy="771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25225"/>
            <a:ext cx="44451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Соглашаемся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29525"/>
            <a:ext cx="7507375" cy="332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7"/>
          <p:cNvSpPr/>
          <p:nvPr/>
        </p:nvSpPr>
        <p:spPr>
          <a:xfrm rot="9243183">
            <a:off x="5650971" y="2209016"/>
            <a:ext cx="1977425" cy="1629115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Перед этим нужно авторизоваться в Github в вашем </a:t>
            </a:r>
            <a:r>
              <a:rPr lang="ru"/>
              <a:t>браузере</a:t>
            </a:r>
            <a:r>
              <a:rPr lang="ru"/>
              <a:t>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30" name="Google Shape;23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7000" y="1769700"/>
            <a:ext cx="29527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8"/>
          <p:cNvSpPr/>
          <p:nvPr/>
        </p:nvSpPr>
        <p:spPr>
          <a:xfrm rot="10031554">
            <a:off x="5665598" y="1902120"/>
            <a:ext cx="1445360" cy="133924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4036900"/>
            <a:ext cx="61080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9" name="Google Shape;23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0" name="Google Shape;24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1225213"/>
            <a:ext cx="61436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9"/>
          <p:cNvSpPr/>
          <p:nvPr/>
        </p:nvSpPr>
        <p:spPr>
          <a:xfrm>
            <a:off x="5312700" y="1537250"/>
            <a:ext cx="701100" cy="159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237900"/>
            <a:ext cx="8520600" cy="19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а</a:t>
            </a:r>
            <a:r>
              <a:rPr lang="ru"/>
              <a:t>вторизация прошла успешно переходим к клонированию.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Жмем F1 и вводим git clone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Выбираем Git: Clone									</a:t>
            </a:r>
            <a:endParaRPr/>
          </a:p>
        </p:txBody>
      </p:sp>
      <p:sp>
        <p:nvSpPr>
          <p:cNvPr id="248" name="Google Shape;24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350" y="2097400"/>
            <a:ext cx="61150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0"/>
          <p:cNvSpPr/>
          <p:nvPr/>
        </p:nvSpPr>
        <p:spPr>
          <a:xfrm rot="1654">
            <a:off x="1528091" y="2328739"/>
            <a:ext cx="1246800" cy="486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768800"/>
            <a:ext cx="5683700" cy="137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0"/>
          <p:cNvSpPr txBox="1"/>
          <p:nvPr/>
        </p:nvSpPr>
        <p:spPr>
          <a:xfrm>
            <a:off x="5941125" y="3640100"/>
            <a:ext cx="2687700" cy="10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VS code просит ссылку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40"/>
          <p:cNvSpPr/>
          <p:nvPr/>
        </p:nvSpPr>
        <p:spPr>
          <a:xfrm rot="-10798346">
            <a:off x="5165891" y="3988389"/>
            <a:ext cx="1246800" cy="486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998376"/>
            <a:ext cx="8054824" cy="29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Копируем “адрес” репозитория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99875" y="1225225"/>
            <a:ext cx="873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Последовательность действий:</a:t>
            </a:r>
            <a:br>
              <a:rPr lang="ru"/>
            </a:br>
            <a:r>
              <a:rPr lang="ru">
                <a:highlight>
                  <a:schemeClr val="lt2"/>
                </a:highlight>
              </a:rPr>
              <a:t>1</a:t>
            </a:r>
            <a:r>
              <a:rPr lang="ru"/>
              <a:t>  </a:t>
            </a:r>
            <a:r>
              <a:rPr lang="ru">
                <a:highlight>
                  <a:srgbClr val="00FF00"/>
                </a:highlight>
              </a:rPr>
              <a:t>2</a:t>
            </a:r>
            <a:r>
              <a:rPr lang="ru"/>
              <a:t>  </a:t>
            </a:r>
            <a:r>
              <a:rPr lang="ru">
                <a:highlight>
                  <a:srgbClr val="EE11FF"/>
                </a:highlight>
              </a:rPr>
              <a:t>3</a:t>
            </a:r>
            <a:r>
              <a:rPr lang="ru"/>
              <a:t> – “адрес” репозитория в вашем буфере обмена.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63" name="Google Shape;263;p41"/>
          <p:cNvSpPr/>
          <p:nvPr/>
        </p:nvSpPr>
        <p:spPr>
          <a:xfrm rot="5400869">
            <a:off x="5946196" y="1807076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41"/>
          <p:cNvSpPr/>
          <p:nvPr/>
        </p:nvSpPr>
        <p:spPr>
          <a:xfrm rot="-1645998">
            <a:off x="3607850" y="3617383"/>
            <a:ext cx="1186415" cy="6592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41"/>
          <p:cNvSpPr/>
          <p:nvPr/>
        </p:nvSpPr>
        <p:spPr>
          <a:xfrm rot="-5398941">
            <a:off x="6197275" y="4169725"/>
            <a:ext cx="973500" cy="53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11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882" y="1152473"/>
            <a:ext cx="5528115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0025" y="2502000"/>
            <a:ext cx="5938974" cy="192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509925" y="1469620"/>
            <a:ext cx="26178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Вставляем ссылку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6" name="Google Shape;27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0" y="2675900"/>
            <a:ext cx="19821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Выбираем, куда клонировать репозиторий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(мы как раз недавно создали папку)</a:t>
            </a:r>
            <a:endParaRPr/>
          </a:p>
        </p:txBody>
      </p:sp>
      <p:sp>
        <p:nvSpPr>
          <p:cNvPr id="278" name="Google Shape;278;p42"/>
          <p:cNvSpPr/>
          <p:nvPr/>
        </p:nvSpPr>
        <p:spPr>
          <a:xfrm rot="1001955">
            <a:off x="1991640" y="1232768"/>
            <a:ext cx="1779028" cy="560644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2"/>
          <p:cNvSpPr/>
          <p:nvPr/>
        </p:nvSpPr>
        <p:spPr>
          <a:xfrm rot="-1026943">
            <a:off x="2331429" y="3304576"/>
            <a:ext cx="5838891" cy="46459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2"/>
          <p:cNvSpPr/>
          <p:nvPr/>
        </p:nvSpPr>
        <p:spPr>
          <a:xfrm>
            <a:off x="2170500" y="3050325"/>
            <a:ext cx="2122200" cy="27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42"/>
          <p:cNvSpPr txBox="1"/>
          <p:nvPr/>
        </p:nvSpPr>
        <p:spPr>
          <a:xfrm>
            <a:off x="604250" y="4189075"/>
            <a:ext cx="21222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 соглашаемся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 для git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Репозиторий клонирован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850" y="1876171"/>
            <a:ext cx="6417401" cy="19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git и настройка системы</a:t>
            </a:r>
            <a:endParaRPr/>
          </a:p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5425" y="2571750"/>
            <a:ext cx="2013143" cy="23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VS Code и git</a:t>
            </a:r>
            <a:endParaRPr/>
          </a:p>
        </p:txBody>
      </p:sp>
      <p:sp>
        <p:nvSpPr>
          <p:cNvPr id="296" name="Google Shape;2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8" name="Google Shape;29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425" y="2452025"/>
            <a:ext cx="2386676" cy="23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новую ветку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3306525" y="1147225"/>
            <a:ext cx="2436900" cy="9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Выбираем кнопку создания ветки</a:t>
            </a:r>
            <a:endParaRPr/>
          </a:p>
        </p:txBody>
      </p:sp>
      <p:pic>
        <p:nvPicPr>
          <p:cNvPr id="305" name="Google Shape;30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54" y="1147225"/>
            <a:ext cx="2924574" cy="195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50" y="3702527"/>
            <a:ext cx="7444524" cy="11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/>
          <p:nvPr/>
        </p:nvSpPr>
        <p:spPr>
          <a:xfrm>
            <a:off x="589750" y="1363225"/>
            <a:ext cx="9138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45"/>
          <p:cNvSpPr/>
          <p:nvPr/>
        </p:nvSpPr>
        <p:spPr>
          <a:xfrm>
            <a:off x="626125" y="2244500"/>
            <a:ext cx="9138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45"/>
          <p:cNvSpPr/>
          <p:nvPr/>
        </p:nvSpPr>
        <p:spPr>
          <a:xfrm>
            <a:off x="1165250" y="2465650"/>
            <a:ext cx="913800" cy="13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45"/>
          <p:cNvSpPr txBox="1"/>
          <p:nvPr/>
        </p:nvSpPr>
        <p:spPr>
          <a:xfrm>
            <a:off x="6028150" y="3093825"/>
            <a:ext cx="24369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Вводим имя ветки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45"/>
          <p:cNvSpPr/>
          <p:nvPr/>
        </p:nvSpPr>
        <p:spPr>
          <a:xfrm rot="8522355">
            <a:off x="5237926" y="3654225"/>
            <a:ext cx="913966" cy="13058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 </a:t>
            </a:r>
            <a:r>
              <a:rPr lang="ru"/>
              <a:t>(еще чуть-чуть теории)</a:t>
            </a:r>
            <a:r>
              <a:rPr lang="ru"/>
              <a:t> </a:t>
            </a:r>
            <a:endParaRPr/>
          </a:p>
        </p:txBody>
      </p:sp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Индекс - промежуточный слой между незафиксированными и зафиксированными изменениями (нужен, для выбора файлов, которые хотим фиксировать - бывает, что мы создаем файлы заметок или файлы не относящиеся к проекту - такие файлы добавлять не надо).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9" name="Google Shape;3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50" y="1070780"/>
            <a:ext cx="9143999" cy="165349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Создадим файл</a:t>
            </a:r>
            <a:endParaRPr/>
          </a:p>
        </p:txBody>
      </p:sp>
      <p:sp>
        <p:nvSpPr>
          <p:cNvPr id="326" name="Google Shape;326;p47"/>
          <p:cNvSpPr txBox="1"/>
          <p:nvPr>
            <p:ph idx="1" type="body"/>
          </p:nvPr>
        </p:nvSpPr>
        <p:spPr>
          <a:xfrm>
            <a:off x="290050" y="2675925"/>
            <a:ext cx="85422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 помечен зеленым и буквой </a:t>
            </a:r>
            <a:r>
              <a:rPr lang="ru">
                <a:solidFill>
                  <a:srgbClr val="00FF00"/>
                </a:solidFill>
                <a:highlight>
                  <a:schemeClr val="dk2"/>
                </a:highlight>
              </a:rPr>
              <a:t>U</a:t>
            </a:r>
            <a:r>
              <a:rPr lang="ru"/>
              <a:t> – это </a:t>
            </a:r>
            <a:r>
              <a:rPr lang="ru"/>
              <a:t>означает</a:t>
            </a:r>
            <a:r>
              <a:rPr lang="ru"/>
              <a:t>, что файл не отслеживается git (мы не сказали git, что он нам нужен, т.е. не добавили в индекс)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Новые файлы нужно добавлять в индекс, если мы хотим отслеживать их историю.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28" name="Google Shape;32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0" y="1042651"/>
            <a:ext cx="784231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Добавим файл в индекс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38" name="Google Shape;338;p48"/>
          <p:cNvSpPr/>
          <p:nvPr/>
        </p:nvSpPr>
        <p:spPr>
          <a:xfrm rot="10800000">
            <a:off x="-58000" y="2100975"/>
            <a:ext cx="478500" cy="11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9" name="Google Shape;339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62674"/>
            <a:ext cx="7842310" cy="16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8"/>
          <p:cNvSpPr/>
          <p:nvPr/>
        </p:nvSpPr>
        <p:spPr>
          <a:xfrm rot="10800000">
            <a:off x="2772475" y="2282400"/>
            <a:ext cx="478500" cy="11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48"/>
          <p:cNvSpPr/>
          <p:nvPr/>
        </p:nvSpPr>
        <p:spPr>
          <a:xfrm>
            <a:off x="227225" y="4207325"/>
            <a:ext cx="3117900" cy="701100"/>
          </a:xfrm>
          <a:prstGeom prst="frame">
            <a:avLst>
              <a:gd fmla="val 12500" name="adj1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коммита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225225"/>
            <a:ext cx="8520600" cy="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Теперь мы можем создать коммит с новым файлом, для этого введем название коммита:</a:t>
            </a:r>
            <a:endParaRPr/>
          </a:p>
        </p:txBody>
      </p:sp>
      <p:sp>
        <p:nvSpPr>
          <p:cNvPr id="348" name="Google Shape;3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0" name="Google Shape;3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8508"/>
            <a:ext cx="9144000" cy="1975334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/>
          <p:nvPr/>
        </p:nvSpPr>
        <p:spPr>
          <a:xfrm rot="2249318">
            <a:off x="99664" y="2048551"/>
            <a:ext cx="1350139" cy="44036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241700" y="4167000"/>
            <a:ext cx="82035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 нажмем кнопку создания commit ` а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Отправка ветки и коммита в ней </a:t>
            </a:r>
            <a:endParaRPr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2560350" y="994325"/>
            <a:ext cx="39801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Видно, что новый коммит создан</a:t>
            </a:r>
            <a:endParaRPr/>
          </a:p>
        </p:txBody>
      </p:sp>
      <p:sp>
        <p:nvSpPr>
          <p:cNvPr id="359" name="Google Shape;35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60" name="Google Shape;36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61" name="Google Shape;36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4325"/>
            <a:ext cx="2441225" cy="41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0"/>
          <p:cNvSpPr/>
          <p:nvPr/>
        </p:nvSpPr>
        <p:spPr>
          <a:xfrm rot="2305474">
            <a:off x="1582955" y="920776"/>
            <a:ext cx="285285" cy="370599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2779625" y="1890150"/>
            <a:ext cx="2886000" cy="14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Теперь отправим ветку и коммит в ней в удаленный репозиторий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50"/>
          <p:cNvSpPr/>
          <p:nvPr/>
        </p:nvSpPr>
        <p:spPr>
          <a:xfrm rot="-9008003">
            <a:off x="727378" y="1992618"/>
            <a:ext cx="1996455" cy="106340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</a:t>
            </a:r>
            <a:endParaRPr/>
          </a:p>
        </p:txBody>
      </p:sp>
      <p:sp>
        <p:nvSpPr>
          <p:cNvPr id="370" name="Google Shape;370;p5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Появилась новая ветка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Появился новый коммит в ветке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72" name="Google Shape;3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3" name="Google Shape;37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70251"/>
            <a:ext cx="8188523" cy="8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95475"/>
            <a:ext cx="8188525" cy="1620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со старыми файлами</a:t>
            </a:r>
            <a:endParaRPr/>
          </a:p>
        </p:txBody>
      </p:sp>
      <p:sp>
        <p:nvSpPr>
          <p:cNvPr id="380" name="Google Shape;380;p52"/>
          <p:cNvSpPr txBox="1"/>
          <p:nvPr>
            <p:ph idx="1" type="body"/>
          </p:nvPr>
        </p:nvSpPr>
        <p:spPr>
          <a:xfrm>
            <a:off x="311700" y="1225225"/>
            <a:ext cx="70602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Обновим старый файл:</a:t>
            </a:r>
            <a:endParaRPr/>
          </a:p>
        </p:txBody>
      </p:sp>
      <p:sp>
        <p:nvSpPr>
          <p:cNvPr id="381" name="Google Shape;38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82" name="Google Shape;38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83" name="Google Shape;38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00100"/>
            <a:ext cx="6915575" cy="24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 txBox="1"/>
          <p:nvPr/>
        </p:nvSpPr>
        <p:spPr>
          <a:xfrm>
            <a:off x="604275" y="4263700"/>
            <a:ext cx="67389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7492875" y="1503400"/>
            <a:ext cx="16512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Новые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добавления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52"/>
          <p:cNvSpPr/>
          <p:nvPr/>
        </p:nvSpPr>
        <p:spPr>
          <a:xfrm rot="-825217">
            <a:off x="3180794" y="2060276"/>
            <a:ext cx="4425286" cy="275839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7492875" y="3120525"/>
            <a:ext cx="16512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Изменения старого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52"/>
          <p:cNvSpPr/>
          <p:nvPr/>
        </p:nvSpPr>
        <p:spPr>
          <a:xfrm rot="-230874">
            <a:off x="3301855" y="3519111"/>
            <a:ext cx="3920538" cy="275728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Детальный просмотр изменений</a:t>
            </a:r>
            <a:endParaRPr/>
          </a:p>
        </p:txBody>
      </p:sp>
      <p:sp>
        <p:nvSpPr>
          <p:cNvPr id="394" name="Google Shape;394;p53"/>
          <p:cNvSpPr txBox="1"/>
          <p:nvPr>
            <p:ph idx="1" type="body"/>
          </p:nvPr>
        </p:nvSpPr>
        <p:spPr>
          <a:xfrm>
            <a:off x="91850" y="2890800"/>
            <a:ext cx="88029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просмотреть, что было добавление или что убрано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Рабочее </a:t>
            </a:r>
            <a:r>
              <a:rPr lang="ru"/>
              <a:t>пространство</a:t>
            </a:r>
            <a:r>
              <a:rPr lang="ru"/>
              <a:t> разбивается на 2 части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– слева старое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справа новое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Можно добавить в индекс, сделать еще один коммит и отправить его на удаленный репо</a:t>
            </a:r>
            <a:endParaRPr/>
          </a:p>
        </p:txBody>
      </p:sp>
      <p:sp>
        <p:nvSpPr>
          <p:cNvPr id="395" name="Google Shape;39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96" name="Google Shape;3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7" name="Google Shape;3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750" y="1107675"/>
            <a:ext cx="8904499" cy="17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3"/>
          <p:cNvSpPr/>
          <p:nvPr/>
        </p:nvSpPr>
        <p:spPr>
          <a:xfrm rot="-1044442">
            <a:off x="236914" y="1324549"/>
            <a:ext cx="788198" cy="328866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53"/>
          <p:cNvSpPr/>
          <p:nvPr/>
        </p:nvSpPr>
        <p:spPr>
          <a:xfrm rot="5530898">
            <a:off x="664930" y="2042626"/>
            <a:ext cx="788071" cy="32873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Только установили систему</a:t>
            </a:r>
            <a:endParaRPr/>
          </a:p>
        </p:txBody>
      </p:sp>
      <p:sp>
        <p:nvSpPr>
          <p:cNvPr id="125" name="Google Shape;1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9675"/>
            <a:ext cx="4972050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 txBox="1"/>
          <p:nvPr>
            <p:ph type="title"/>
          </p:nvPr>
        </p:nvSpPr>
        <p:spPr>
          <a:xfrm>
            <a:off x="259325" y="4225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Нужно установить git…</a:t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469400" y="2511825"/>
            <a:ext cx="68463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Вводим </a:t>
            </a:r>
            <a:r>
              <a:rPr b="1"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git --help</a:t>
            </a:r>
            <a:b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Получаем сообщение о том, что git не установлен.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(если вместо сообщения появилась инструкция – пропускаем шаги установки git)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719" y="2943975"/>
            <a:ext cx="4192426" cy="20697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137675" y="3084150"/>
            <a:ext cx="7041000" cy="14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Появился новый коммит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Отображаются </a:t>
            </a:r>
            <a:r>
              <a:rPr lang="ru"/>
              <a:t>изменения</a:t>
            </a:r>
            <a:endParaRPr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08" name="Google Shape;40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09" name="Google Shape;40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94700"/>
            <a:ext cx="8355600" cy="18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4"/>
          <p:cNvSpPr/>
          <p:nvPr/>
        </p:nvSpPr>
        <p:spPr>
          <a:xfrm>
            <a:off x="3364550" y="4104175"/>
            <a:ext cx="1344000" cy="31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41B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681625" y="2305900"/>
            <a:ext cx="314100" cy="9474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git в linux терминале</a:t>
            </a:r>
            <a:endParaRPr/>
          </a:p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18" name="Google Shape;4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19" name="Google Shape;41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950" y="2711975"/>
            <a:ext cx="3748100" cy="16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975" y="2160000"/>
            <a:ext cx="3580012" cy="23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4.1.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по https (без настройки ssh)</a:t>
            </a:r>
            <a:endParaRPr/>
          </a:p>
        </p:txBody>
      </p:sp>
      <p:sp>
        <p:nvSpPr>
          <p:cNvPr id="426" name="Google Shape;4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27" name="Google Shape;427;p56"/>
          <p:cNvSpPr txBox="1"/>
          <p:nvPr/>
        </p:nvSpPr>
        <p:spPr>
          <a:xfrm>
            <a:off x="858925" y="4149750"/>
            <a:ext cx="59574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Настраивать не нужно – нужно хранить токен и вводить его при каждом действии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8" name="Google Shape;42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это нужно?</a:t>
            </a:r>
            <a:endParaRPr/>
          </a:p>
        </p:txBody>
      </p:sp>
      <p:sp>
        <p:nvSpPr>
          <p:cNvPr id="434" name="Google Shape;434;p5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Чтобы github знал что вы – это вы, нужно подтвердить себя.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 помощью токена (без настройки ssh) можно подтвердить себя.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Токен нужно будет указывать в качестве пароля для любого взаимодействия с удаленным репозиторием (клонирование или отправка изменений в удаленный репозиторий).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* удалённый – не тот, который удалили, а та версия, которая лежит на сервере github (далеко, на удалении от вас)</a:t>
            </a:r>
            <a:endParaRPr/>
          </a:p>
        </p:txBody>
      </p:sp>
      <p:sp>
        <p:nvSpPr>
          <p:cNvPr id="435" name="Google Shape;4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36" name="Google Shape;43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75" y="2261275"/>
            <a:ext cx="9088527" cy="276819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токена</a:t>
            </a:r>
            <a:endParaRPr/>
          </a:p>
        </p:txBody>
      </p:sp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303938" y="122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Заранее зайдите в github аккаунт в браузере и откройте ссылку: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4"/>
              </a:rPr>
              <a:t>https://github.com/settings/tokens</a:t>
            </a:r>
            <a:br>
              <a:rPr lang="ru"/>
            </a:br>
            <a:r>
              <a:rPr lang="ru"/>
              <a:t>Последовательность действий: </a:t>
            </a:r>
            <a:r>
              <a:rPr lang="ru">
                <a:highlight>
                  <a:schemeClr val="lt2"/>
                </a:highlight>
              </a:rPr>
              <a:t>1</a:t>
            </a:r>
            <a:r>
              <a:rPr lang="ru"/>
              <a:t> </a:t>
            </a:r>
            <a:r>
              <a:rPr lang="ru">
                <a:highlight>
                  <a:srgbClr val="00FF00"/>
                </a:highlight>
              </a:rPr>
              <a:t>2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45" name="Google Shape;445;p58"/>
          <p:cNvSpPr/>
          <p:nvPr/>
        </p:nvSpPr>
        <p:spPr>
          <a:xfrm>
            <a:off x="5223400" y="3565475"/>
            <a:ext cx="804000" cy="234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p58"/>
          <p:cNvSpPr/>
          <p:nvPr/>
        </p:nvSpPr>
        <p:spPr>
          <a:xfrm>
            <a:off x="5223400" y="3950000"/>
            <a:ext cx="864000" cy="282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47" name="Google Shape;44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775" y="2268900"/>
            <a:ext cx="6157224" cy="27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Генерация токена</a:t>
            </a:r>
            <a:endParaRPr/>
          </a:p>
        </p:txBody>
      </p:sp>
      <p:sp>
        <p:nvSpPr>
          <p:cNvPr id="454" name="Google Shape;454;p5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2"/>
                </a:highlight>
              </a:rPr>
              <a:t>Вводим название токена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B4A7D6"/>
                </a:highlight>
              </a:rPr>
              <a:t>Опционально выбираем время жизни токена</a:t>
            </a:r>
            <a:endParaRPr>
              <a:highlight>
                <a:srgbClr val="B4A7D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rgbClr val="00FF00"/>
                </a:highlight>
              </a:rPr>
              <a:t>Ставим галочку</a:t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Мотаем вниз…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highlight>
                  <a:srgbClr val="FFD966"/>
                </a:highlight>
              </a:rPr>
              <a:t>Жмем на генерацию</a:t>
            </a:r>
            <a:endParaRPr>
              <a:highlight>
                <a:srgbClr val="FFD966"/>
              </a:highlight>
            </a:endParaRPr>
          </a:p>
        </p:txBody>
      </p:sp>
      <p:sp>
        <p:nvSpPr>
          <p:cNvPr id="455" name="Google Shape;45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56" name="Google Shape;456;p59"/>
          <p:cNvSpPr/>
          <p:nvPr/>
        </p:nvSpPr>
        <p:spPr>
          <a:xfrm>
            <a:off x="6057350" y="3041150"/>
            <a:ext cx="21273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59"/>
          <p:cNvSpPr/>
          <p:nvPr/>
        </p:nvSpPr>
        <p:spPr>
          <a:xfrm>
            <a:off x="5615500" y="3533100"/>
            <a:ext cx="21273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59"/>
          <p:cNvSpPr/>
          <p:nvPr/>
        </p:nvSpPr>
        <p:spPr>
          <a:xfrm>
            <a:off x="5073775" y="4164900"/>
            <a:ext cx="2127300" cy="393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59" name="Google Shape;4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318" y="4239918"/>
            <a:ext cx="2527325" cy="5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/>
          <p:nvPr/>
        </p:nvSpPr>
        <p:spPr>
          <a:xfrm rot="506044">
            <a:off x="686770" y="4509312"/>
            <a:ext cx="2127205" cy="393637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Копируем и сохраняем токен</a:t>
            </a:r>
            <a:endParaRPr/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68" name="Google Shape;4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20393"/>
            <a:ext cx="9144000" cy="338131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0"/>
          <p:cNvSpPr/>
          <p:nvPr/>
        </p:nvSpPr>
        <p:spPr>
          <a:xfrm rot="2862234">
            <a:off x="5482364" y="803481"/>
            <a:ext cx="1083716" cy="2799032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0" name="Google Shape;47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5" name="Google Shape;47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825" y="1998376"/>
            <a:ext cx="8054824" cy="297854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Копируем “адрес” репозитория</a:t>
            </a:r>
            <a:endParaRPr/>
          </a:p>
        </p:txBody>
      </p:sp>
      <p:sp>
        <p:nvSpPr>
          <p:cNvPr id="477" name="Google Shape;477;p61"/>
          <p:cNvSpPr txBox="1"/>
          <p:nvPr>
            <p:ph idx="1" type="body"/>
          </p:nvPr>
        </p:nvSpPr>
        <p:spPr>
          <a:xfrm>
            <a:off x="99875" y="1225225"/>
            <a:ext cx="873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Последовательность действий:</a:t>
            </a:r>
            <a:br>
              <a:rPr lang="ru"/>
            </a:br>
            <a:r>
              <a:rPr lang="ru">
                <a:highlight>
                  <a:schemeClr val="lt2"/>
                </a:highlight>
              </a:rPr>
              <a:t>1</a:t>
            </a:r>
            <a:r>
              <a:rPr lang="ru"/>
              <a:t>  </a:t>
            </a:r>
            <a:r>
              <a:rPr lang="ru">
                <a:highlight>
                  <a:srgbClr val="00FF00"/>
                </a:highlight>
              </a:rPr>
              <a:t>2</a:t>
            </a:r>
            <a:r>
              <a:rPr lang="ru"/>
              <a:t>  </a:t>
            </a:r>
            <a:r>
              <a:rPr lang="ru">
                <a:highlight>
                  <a:srgbClr val="EE11FF"/>
                </a:highlight>
              </a:rPr>
              <a:t>3</a:t>
            </a:r>
            <a:r>
              <a:rPr lang="ru"/>
              <a:t> – “адрес” репозитория в вашем буфере обмена.</a:t>
            </a:r>
            <a:endParaRPr/>
          </a:p>
        </p:txBody>
      </p:sp>
      <p:sp>
        <p:nvSpPr>
          <p:cNvPr id="478" name="Google Shape;47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79" name="Google Shape;479;p61"/>
          <p:cNvSpPr/>
          <p:nvPr/>
        </p:nvSpPr>
        <p:spPr>
          <a:xfrm rot="5400869">
            <a:off x="5946196" y="1807076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61"/>
          <p:cNvSpPr/>
          <p:nvPr/>
        </p:nvSpPr>
        <p:spPr>
          <a:xfrm rot="-1645998">
            <a:off x="3607850" y="3617383"/>
            <a:ext cx="1186415" cy="65922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61"/>
          <p:cNvSpPr/>
          <p:nvPr/>
        </p:nvSpPr>
        <p:spPr>
          <a:xfrm rot="-5398941">
            <a:off x="6197275" y="4169725"/>
            <a:ext cx="973500" cy="53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11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2" name="Google Shape;48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Клонируем репозиторий</a:t>
            </a:r>
            <a:endParaRPr/>
          </a:p>
        </p:txBody>
      </p:sp>
      <p:sp>
        <p:nvSpPr>
          <p:cNvPr id="488" name="Google Shape;488;p6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Клонируем: git clone &lt;скопированный адрес&gt;</a:t>
            </a:r>
            <a:br>
              <a:rPr lang="ru"/>
            </a:br>
            <a:br>
              <a:rPr lang="ru"/>
            </a:br>
            <a:br>
              <a:rPr lang="ru"/>
            </a:br>
            <a:br>
              <a:rPr lang="ru"/>
            </a:br>
            <a:r>
              <a:rPr lang="ru"/>
              <a:t>На место </a:t>
            </a:r>
            <a:r>
              <a:rPr b="1" lang="ru"/>
              <a:t>Username for</a:t>
            </a:r>
            <a:r>
              <a:rPr lang="ru"/>
              <a:t> … вставляем ваш github ник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 место </a:t>
            </a:r>
            <a:r>
              <a:rPr b="1" lang="ru"/>
              <a:t>Password for </a:t>
            </a:r>
            <a:r>
              <a:rPr lang="ru"/>
              <a:t>… вставляем ваш токен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Переходим в полученный репо: </a:t>
            </a:r>
            <a:r>
              <a:rPr b="1" lang="ru"/>
              <a:t>cd </a:t>
            </a:r>
            <a:r>
              <a:rPr lang="ru"/>
              <a:t>&lt;имя клонированного репо&gt;</a:t>
            </a:r>
            <a:endParaRPr/>
          </a:p>
        </p:txBody>
      </p:sp>
      <p:sp>
        <p:nvSpPr>
          <p:cNvPr id="489" name="Google Shape;4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90" name="Google Shape;4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8757"/>
            <a:ext cx="9144000" cy="91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3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4.2.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по ssh (+ настройка ssh)</a:t>
            </a:r>
            <a:endParaRPr/>
          </a:p>
        </p:txBody>
      </p:sp>
      <p:sp>
        <p:nvSpPr>
          <p:cNvPr id="497" name="Google Shape;49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498" name="Google Shape;4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575" y="2511938"/>
            <a:ext cx="2386675" cy="23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 txBox="1"/>
          <p:nvPr/>
        </p:nvSpPr>
        <p:spPr>
          <a:xfrm>
            <a:off x="311700" y="2452025"/>
            <a:ext cx="5283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 Нужно настроить один раз постараться и настроить, зато потом будет легче и приятнее работать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(не нужно хранить токен)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Работа с git с помощью ssh кратно безопаснее работы с 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помощью</a:t>
            </a:r>
            <a:r>
              <a:rPr lang="ru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https токенов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0" name="Google Shape;50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Обновляем список пакетов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Вводим:</a:t>
            </a:r>
            <a:br>
              <a:rPr lang="ru"/>
            </a:br>
            <a:r>
              <a:rPr b="1" lang="ru"/>
              <a:t>sudo apt update</a:t>
            </a:r>
            <a:br>
              <a:rPr lang="ru"/>
            </a:br>
            <a:r>
              <a:rPr lang="ru"/>
              <a:t>Вводим пароль от sudo (суперпользователя, “администратора”)</a:t>
            </a:r>
            <a:endParaRPr/>
          </a:p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9888"/>
            <a:ext cx="6686550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</a:t>
            </a:r>
            <a:r>
              <a:rPr lang="ru"/>
              <a:t>ssh</a:t>
            </a:r>
            <a:r>
              <a:rPr lang="ru"/>
              <a:t> для Github</a:t>
            </a:r>
            <a:endParaRPr/>
          </a:p>
        </p:txBody>
      </p:sp>
      <p:sp>
        <p:nvSpPr>
          <p:cNvPr id="506" name="Google Shape;506;p64"/>
          <p:cNvSpPr txBox="1"/>
          <p:nvPr>
            <p:ph idx="1" type="body"/>
          </p:nvPr>
        </p:nvSpPr>
        <p:spPr>
          <a:xfrm>
            <a:off x="311700" y="1225225"/>
            <a:ext cx="8520600" cy="3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Настроим компьютер для удобной работы с git и github.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Чтобы github знал что вы – это вы, нужно подтвердить себя. Лучше использовать криптографический ключ. Создадим ключ: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ssh-keygen -t ed25519 -C "your_email@example.com"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Рассмотрим команду: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ssh-keygen</a:t>
            </a:r>
            <a:r>
              <a:rPr lang="ru"/>
              <a:t> – генератор ключей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-t ed25519</a:t>
            </a:r>
            <a:r>
              <a:rPr lang="ru"/>
              <a:t> – указание конкретного алгоритма ( это современный эллиптический шифр)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ru"/>
              <a:t>-C "your_email@example.com"</a:t>
            </a:r>
            <a:r>
              <a:rPr lang="ru"/>
              <a:t> – указание комментария, который будет вшит в ключ – обычно тут пишут почту</a:t>
            </a:r>
            <a:endParaRPr/>
          </a:p>
        </p:txBody>
      </p:sp>
      <p:sp>
        <p:nvSpPr>
          <p:cNvPr id="507" name="Google Shape;50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08" name="Google Shape;50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ssh для Github</a:t>
            </a:r>
            <a:endParaRPr/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311700" y="1225225"/>
            <a:ext cx="3597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будет спрашивать куда сохранить ключ и пароль для ключей – можно просто нажать на клавишу Enter на каждый вопрос.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После этого у вас получится что-то по типу -&gt;</a:t>
            </a:r>
            <a:endParaRPr/>
          </a:p>
        </p:txBody>
      </p:sp>
      <p:sp>
        <p:nvSpPr>
          <p:cNvPr id="515" name="Google Shape;51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16" name="Google Shape;5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525" y="1225225"/>
            <a:ext cx="5330474" cy="30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ssh для Github</a:t>
            </a:r>
            <a:endParaRPr/>
          </a:p>
        </p:txBody>
      </p:sp>
      <p:sp>
        <p:nvSpPr>
          <p:cNvPr id="523" name="Google Shape;523;p6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Введем команду, чтобы включить ssh агент: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eval "$(ssh-agent -s)"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Введем команду, чтобы указать системе, какой ключ использовать: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ssh-add ~/.ssh/id_ed25519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Теперь выведем публичный ключ с помощью </a:t>
            </a:r>
            <a:r>
              <a:rPr b="1" lang="ru"/>
              <a:t>cat ~/.ssh/id_ed25519.pub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Копируем в буфер обмена.</a:t>
            </a:r>
            <a:endParaRPr/>
          </a:p>
        </p:txBody>
      </p:sp>
      <p:sp>
        <p:nvSpPr>
          <p:cNvPr id="524" name="Google Shape;52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25" name="Google Shape;52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ssh для Github</a:t>
            </a:r>
            <a:endParaRPr/>
          </a:p>
        </p:txBody>
      </p:sp>
      <p:sp>
        <p:nvSpPr>
          <p:cNvPr id="531" name="Google Shape;531;p67"/>
          <p:cNvSpPr txBox="1"/>
          <p:nvPr>
            <p:ph idx="1" type="body"/>
          </p:nvPr>
        </p:nvSpPr>
        <p:spPr>
          <a:xfrm>
            <a:off x="311700" y="1225225"/>
            <a:ext cx="5797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Заранее зайдите в github аккаунт в браузере и откройте ссылку: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https://github.com/settings/ssh/new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поле Title напишите название (любое)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поле Key вставьте то, что мы скопировали на прошлом слайде (открытый ключ)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Нажмите на Add SSH key</a:t>
            </a:r>
            <a:endParaRPr/>
          </a:p>
        </p:txBody>
      </p:sp>
      <p:sp>
        <p:nvSpPr>
          <p:cNvPr id="532" name="Google Shape;53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33" name="Google Shape;533;p67"/>
          <p:cNvPicPr preferRelativeResize="0"/>
          <p:nvPr/>
        </p:nvPicPr>
        <p:blipFill rotWithShape="1">
          <a:blip r:embed="rId4">
            <a:alphaModFix/>
          </a:blip>
          <a:srcRect b="0" l="0" r="41079" t="0"/>
          <a:stretch/>
        </p:blipFill>
        <p:spPr>
          <a:xfrm>
            <a:off x="6038725" y="1575225"/>
            <a:ext cx="3047649" cy="27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Проверка</a:t>
            </a:r>
            <a:endParaRPr/>
          </a:p>
        </p:txBody>
      </p:sp>
      <p:sp>
        <p:nvSpPr>
          <p:cNvPr id="540" name="Google Shape;540;p68"/>
          <p:cNvSpPr txBox="1"/>
          <p:nvPr>
            <p:ph idx="1" type="body"/>
          </p:nvPr>
        </p:nvSpPr>
        <p:spPr>
          <a:xfrm>
            <a:off x="311700" y="1225225"/>
            <a:ext cx="85206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Введем:</a:t>
            </a:r>
            <a:br>
              <a:rPr lang="ru"/>
            </a:br>
            <a:r>
              <a:rPr b="1" lang="ru"/>
              <a:t>ssh -T git@github.com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Вас напишут сообщение о том, что вы раньше с этой машины не подключались к Github по ssh. Вводим “yes”.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SSH успешно настроен, если в конце логов получим:</a:t>
            </a:r>
            <a:br>
              <a:rPr lang="ru"/>
            </a:br>
            <a:r>
              <a:rPr lang="ru"/>
              <a:t>Hi &lt;ваш ник на Github&gt;! You've successfully authenticated, but GitHub does not provide shell access.</a:t>
            </a:r>
            <a:endParaRPr/>
          </a:p>
        </p:txBody>
      </p:sp>
      <p:sp>
        <p:nvSpPr>
          <p:cNvPr id="541" name="Google Shape;54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42" name="Google Shape;54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450" y="1732716"/>
            <a:ext cx="6416574" cy="3324108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Копируем “адрес” репозитория</a:t>
            </a:r>
            <a:endParaRPr/>
          </a:p>
        </p:txBody>
      </p:sp>
      <p:sp>
        <p:nvSpPr>
          <p:cNvPr id="549" name="Google Shape;549;p69"/>
          <p:cNvSpPr txBox="1"/>
          <p:nvPr>
            <p:ph idx="1" type="body"/>
          </p:nvPr>
        </p:nvSpPr>
        <p:spPr>
          <a:xfrm>
            <a:off x="99875" y="1225225"/>
            <a:ext cx="8732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Последовательность действий: </a:t>
            </a:r>
            <a:r>
              <a:rPr lang="ru">
                <a:highlight>
                  <a:schemeClr val="lt2"/>
                </a:highlight>
              </a:rPr>
              <a:t>1</a:t>
            </a:r>
            <a:r>
              <a:rPr lang="ru"/>
              <a:t>  </a:t>
            </a:r>
            <a:r>
              <a:rPr lang="ru">
                <a:highlight>
                  <a:srgbClr val="00FF00"/>
                </a:highlight>
              </a:rPr>
              <a:t>2</a:t>
            </a:r>
            <a:r>
              <a:rPr lang="ru"/>
              <a:t>  </a:t>
            </a:r>
            <a:r>
              <a:rPr lang="ru">
                <a:highlight>
                  <a:srgbClr val="EE11FF"/>
                </a:highlight>
              </a:rPr>
              <a:t>3</a:t>
            </a:r>
            <a:r>
              <a:rPr lang="ru"/>
              <a:t> – “адрес” репозитория в вашем буфере обмена.</a:t>
            </a:r>
            <a:endParaRPr/>
          </a:p>
        </p:txBody>
      </p:sp>
      <p:sp>
        <p:nvSpPr>
          <p:cNvPr id="550" name="Google Shape;55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51" name="Google Shape;551;p69"/>
          <p:cNvSpPr/>
          <p:nvPr/>
        </p:nvSpPr>
        <p:spPr>
          <a:xfrm rot="5400869">
            <a:off x="7878746" y="1232801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A677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2" name="Google Shape;552;p69"/>
          <p:cNvSpPr/>
          <p:nvPr/>
        </p:nvSpPr>
        <p:spPr>
          <a:xfrm rot="5400869">
            <a:off x="6244582" y="2088939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3" name="Google Shape;553;p69"/>
          <p:cNvSpPr/>
          <p:nvPr/>
        </p:nvSpPr>
        <p:spPr>
          <a:xfrm rot="-5398941">
            <a:off x="8214725" y="3825175"/>
            <a:ext cx="973500" cy="53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11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54" name="Google Shape;55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Клонируем репозиторий</a:t>
            </a:r>
            <a:endParaRPr/>
          </a:p>
        </p:txBody>
      </p:sp>
      <p:sp>
        <p:nvSpPr>
          <p:cNvPr id="560" name="Google Shape;560;p7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Клонируем: git clone &lt;скопированный адрес&gt;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Токен вводить не требуется, если настроен ssh.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Переходим в полученный репо: cd &lt;имя клонированного репо&gt;</a:t>
            </a:r>
            <a:endParaRPr/>
          </a:p>
        </p:txBody>
      </p:sp>
      <p:sp>
        <p:nvSpPr>
          <p:cNvPr id="561" name="Google Shape;56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62" name="Google Shape;56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00" y="1656800"/>
            <a:ext cx="6084000" cy="12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1"/>
          <p:cNvSpPr txBox="1"/>
          <p:nvPr>
            <p:ph type="title"/>
          </p:nvPr>
        </p:nvSpPr>
        <p:spPr>
          <a:xfrm>
            <a:off x="311700" y="445025"/>
            <a:ext cx="8520600" cy="445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4.3.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commit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push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pull</a:t>
            </a:r>
            <a:endParaRPr/>
          </a:p>
        </p:txBody>
      </p:sp>
      <p:sp>
        <p:nvSpPr>
          <p:cNvPr id="569" name="Google Shape;56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70" name="Google Shape;57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025" y="445013"/>
            <a:ext cx="2386675" cy="23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72" name="Google Shape;572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6725" y="3274575"/>
            <a:ext cx="3748100" cy="16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2"/>
          <p:cNvSpPr txBox="1"/>
          <p:nvPr>
            <p:ph type="title"/>
          </p:nvPr>
        </p:nvSpPr>
        <p:spPr>
          <a:xfrm>
            <a:off x="311700" y="309925"/>
            <a:ext cx="3777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Клонирование</a:t>
            </a:r>
            <a:endParaRPr/>
          </a:p>
        </p:txBody>
      </p:sp>
      <p:sp>
        <p:nvSpPr>
          <p:cNvPr id="578" name="Google Shape;578;p72"/>
          <p:cNvSpPr txBox="1"/>
          <p:nvPr>
            <p:ph idx="1" type="body"/>
          </p:nvPr>
        </p:nvSpPr>
        <p:spPr>
          <a:xfrm>
            <a:off x="134475" y="2775850"/>
            <a:ext cx="8886600" cy="23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Последовательность действий:</a:t>
            </a:r>
            <a:br>
              <a:rPr lang="ru"/>
            </a:br>
            <a:r>
              <a:rPr lang="ru">
                <a:highlight>
                  <a:schemeClr val="lt2"/>
                </a:highlight>
              </a:rPr>
              <a:t>1</a:t>
            </a:r>
            <a:r>
              <a:rPr lang="ru"/>
              <a:t>  </a:t>
            </a:r>
            <a:r>
              <a:rPr lang="ru">
                <a:highlight>
                  <a:srgbClr val="00FF00"/>
                </a:highlight>
              </a:rPr>
              <a:t>2</a:t>
            </a:r>
            <a:r>
              <a:rPr lang="ru"/>
              <a:t>  </a:t>
            </a:r>
            <a:r>
              <a:rPr lang="ru">
                <a:highlight>
                  <a:srgbClr val="EE11FF"/>
                </a:highlight>
              </a:rPr>
              <a:t>3</a:t>
            </a:r>
            <a:r>
              <a:rPr lang="ru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этих действий у вас скопирован “адрес” репозитория.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Клонируем: </a:t>
            </a:r>
            <a:r>
              <a:rPr b="1" lang="ru"/>
              <a:t>git clone &lt;скопированный адрес&gt;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Переходим в полученный репо: </a:t>
            </a:r>
            <a:r>
              <a:rPr b="1" lang="ru"/>
              <a:t>cd &lt;имя клонированного репо&gt;</a:t>
            </a:r>
            <a:endParaRPr b="1"/>
          </a:p>
        </p:txBody>
      </p:sp>
      <p:sp>
        <p:nvSpPr>
          <p:cNvPr id="579" name="Google Shape;57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80" name="Google Shape;580;p72"/>
          <p:cNvPicPr preferRelativeResize="0"/>
          <p:nvPr/>
        </p:nvPicPr>
        <p:blipFill rotWithShape="1">
          <a:blip r:embed="rId3">
            <a:alphaModFix/>
          </a:blip>
          <a:srcRect b="0" l="0" r="2619" t="0"/>
          <a:stretch/>
        </p:blipFill>
        <p:spPr>
          <a:xfrm>
            <a:off x="76500" y="1104975"/>
            <a:ext cx="4870101" cy="16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72"/>
          <p:cNvSpPr/>
          <p:nvPr/>
        </p:nvSpPr>
        <p:spPr>
          <a:xfrm rot="5400869">
            <a:off x="4023646" y="573626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2" name="Google Shape;582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025" y="536100"/>
            <a:ext cx="3960550" cy="311317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2"/>
          <p:cNvSpPr/>
          <p:nvPr/>
        </p:nvSpPr>
        <p:spPr>
          <a:xfrm rot="5400869">
            <a:off x="5655221" y="511301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4" name="Google Shape;584;p72"/>
          <p:cNvSpPr/>
          <p:nvPr/>
        </p:nvSpPr>
        <p:spPr>
          <a:xfrm rot="-5399131">
            <a:off x="8040571" y="2411226"/>
            <a:ext cx="1186500" cy="65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1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5" name="Google Shape;58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веток</a:t>
            </a:r>
            <a:endParaRPr/>
          </a:p>
        </p:txBody>
      </p:sp>
      <p:sp>
        <p:nvSpPr>
          <p:cNvPr id="591" name="Google Shape;591;p7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Проверим, где мы находимся с помощью </a:t>
            </a:r>
            <a:r>
              <a:rPr b="1" lang="ru" sz="2300"/>
              <a:t>git status</a:t>
            </a:r>
            <a:r>
              <a:rPr lang="ru" sz="2300"/>
              <a:t>. </a:t>
            </a:r>
            <a:endParaRPr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Если вы только что клонировали репозиторий без дополнительных флагов, то вы будете в main ветке.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Помните, что когда мы создаем ветку, она создается на основе той, из которой мы ее создаем.</a:t>
            </a:r>
            <a:endParaRPr sz="19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ru" sz="2300"/>
              <a:t>Вводим команду: </a:t>
            </a:r>
            <a:r>
              <a:rPr b="1" lang="ru" sz="2300"/>
              <a:t>git checkout -b &lt;имя ветки&gt;</a:t>
            </a:r>
            <a:endParaRPr b="1" sz="23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ru" sz="1900"/>
              <a:t>Имя ветки указываем осмысленное. Чтобы было понятно, что в ней будет.</a:t>
            </a:r>
            <a:endParaRPr sz="1900"/>
          </a:p>
        </p:txBody>
      </p:sp>
      <p:sp>
        <p:nvSpPr>
          <p:cNvPr id="592" name="Google Shape;59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593" name="Google Shape;59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Устанавливаем git</a:t>
            </a:r>
            <a:endParaRPr/>
          </a:p>
        </p:txBody>
      </p:sp>
      <p:sp>
        <p:nvSpPr>
          <p:cNvPr id="144" name="Google Shape;144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Вводим </a:t>
            </a:r>
            <a:r>
              <a:rPr b="1" lang="ru"/>
              <a:t>sudo apt install git --yes</a:t>
            </a:r>
            <a:br>
              <a:rPr lang="ru"/>
            </a:br>
            <a:r>
              <a:rPr lang="ru"/>
              <a:t>Вводим пароль от sudo если попросят.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Получаем много страшных строк и “done.”</a:t>
            </a:r>
            <a:endParaRPr/>
          </a:p>
        </p:txBody>
      </p:sp>
      <p:sp>
        <p:nvSpPr>
          <p:cNvPr id="145" name="Google Shape;14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879224"/>
            <a:ext cx="5081201" cy="20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4"/>
          <p:cNvSpPr txBox="1"/>
          <p:nvPr>
            <p:ph type="title"/>
          </p:nvPr>
        </p:nvSpPr>
        <p:spPr>
          <a:xfrm>
            <a:off x="311700" y="315925"/>
            <a:ext cx="8520600" cy="15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Уточнение*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есть ветка</a:t>
            </a:r>
            <a:endParaRPr/>
          </a:p>
        </p:txBody>
      </p:sp>
      <p:sp>
        <p:nvSpPr>
          <p:cNvPr id="599" name="Google Shape;599;p74"/>
          <p:cNvSpPr txBox="1"/>
          <p:nvPr>
            <p:ph idx="1" type="body"/>
          </p:nvPr>
        </p:nvSpPr>
        <p:spPr>
          <a:xfrm>
            <a:off x="311700" y="2002525"/>
            <a:ext cx="8520600" cy="30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у вас в удаленном репозитории уже есть ветка и вы хотите туда что-то добавить, то не нужно создавать еще одну ветку, достаточно сделать  </a:t>
            </a:r>
            <a:r>
              <a:rPr b="1" lang="ru"/>
              <a:t>git switch &lt;имя существующей ветки&gt;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! Так стоит делать, если это ваша ветка (в чужие лучше не залезать, или по договоренности).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Если вы хотите предложить изменения в </a:t>
            </a:r>
            <a:r>
              <a:rPr b="1" lang="ru"/>
              <a:t>чужую </a:t>
            </a:r>
            <a:r>
              <a:rPr lang="ru"/>
              <a:t>ветку, то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создавайте ветку (как на прошлом слайде) </a:t>
            </a:r>
            <a:r>
              <a:rPr b="1" lang="ru"/>
              <a:t>предварительно переключившись </a:t>
            </a:r>
            <a:r>
              <a:rPr lang="ru"/>
              <a:t>в ту ветку, </a:t>
            </a:r>
            <a:r>
              <a:rPr b="1" lang="ru"/>
              <a:t>в которую</a:t>
            </a:r>
            <a:r>
              <a:rPr lang="ru"/>
              <a:t> вы хотите предложить изменения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[тогда в вашей новой ветке будет все то, что есть ветке, в которую вы хотите предложить изменения.]</a:t>
            </a:r>
            <a:endParaRPr/>
          </a:p>
        </p:txBody>
      </p:sp>
      <p:sp>
        <p:nvSpPr>
          <p:cNvPr id="600" name="Google Shape;60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01" name="Google Shape;60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Добавляем файлы в индекс</a:t>
            </a:r>
            <a:endParaRPr/>
          </a:p>
        </p:txBody>
      </p:sp>
      <p:sp>
        <p:nvSpPr>
          <p:cNvPr id="607" name="Google Shape;607;p75"/>
          <p:cNvSpPr txBox="1"/>
          <p:nvPr>
            <p:ph idx="1" type="body"/>
          </p:nvPr>
        </p:nvSpPr>
        <p:spPr>
          <a:xfrm>
            <a:off x="311700" y="122522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новой ветке пока нет никаких файлов. </a:t>
            </a:r>
            <a:br>
              <a:rPr lang="ru"/>
            </a:br>
            <a:r>
              <a:rPr lang="ru"/>
              <a:t>Создадим какой-нибудь файл, например, hello.py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Введем </a:t>
            </a:r>
            <a:r>
              <a:rPr b="1" lang="ru"/>
              <a:t>git status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Если мы хотим отслеживать изменения в файле, то используем команду </a:t>
            </a:r>
            <a:r>
              <a:rPr b="1" lang="ru"/>
              <a:t>git add &lt;имя файла</a:t>
            </a:r>
            <a:r>
              <a:rPr b="1" lang="ru"/>
              <a:t>&gt;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данном случае: </a:t>
            </a:r>
            <a:r>
              <a:rPr b="1" lang="ru"/>
              <a:t>git add hello.py</a:t>
            </a:r>
            <a:endParaRPr b="1"/>
          </a:p>
        </p:txBody>
      </p:sp>
      <p:sp>
        <p:nvSpPr>
          <p:cNvPr id="608" name="Google Shape;60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09" name="Google Shape;60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25" y="2040675"/>
            <a:ext cx="6605775" cy="14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" name="Google Shape;61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625" y="2215688"/>
            <a:ext cx="64198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7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Формируем коммит</a:t>
            </a:r>
            <a:endParaRPr/>
          </a:p>
        </p:txBody>
      </p:sp>
      <p:sp>
        <p:nvSpPr>
          <p:cNvPr id="617" name="Google Shape;617;p76"/>
          <p:cNvSpPr txBox="1"/>
          <p:nvPr>
            <p:ph idx="1" type="body"/>
          </p:nvPr>
        </p:nvSpPr>
        <p:spPr>
          <a:xfrm>
            <a:off x="311700" y="1225225"/>
            <a:ext cx="8520600" cy="4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добавление файла \ файлов в индекс, чтобы сохранить состояние, нужно сделать коммит. </a:t>
            </a:r>
            <a:br>
              <a:rPr lang="ru"/>
            </a:br>
            <a:r>
              <a:rPr lang="ru"/>
              <a:t>Чтобы понимать, какие файлы у нас были изменены, воспользуемся команду </a:t>
            </a:r>
            <a:r>
              <a:rPr b="1" lang="ru"/>
              <a:t>git status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Коммит должен содержать название и может содержать описание. </a:t>
            </a:r>
            <a:br>
              <a:rPr lang="ru"/>
            </a:br>
            <a:r>
              <a:rPr lang="ru"/>
              <a:t>Чтобы указать только название, используем </a:t>
            </a:r>
            <a:r>
              <a:rPr b="1" lang="ru"/>
              <a:t>git commit -m ‘название’</a:t>
            </a:r>
            <a:r>
              <a:rPr lang="ru"/>
              <a:t>, в данном случае уместно назвать коммит </a:t>
            </a:r>
            <a:r>
              <a:rPr b="1" lang="ru"/>
              <a:t>“add hello.py”</a:t>
            </a:r>
            <a:r>
              <a:rPr lang="ru"/>
              <a:t>. Полная команда: </a:t>
            </a:r>
            <a:r>
              <a:rPr b="1" lang="ru"/>
              <a:t>git commit -m “add hello.py”</a:t>
            </a:r>
            <a:br>
              <a:rPr lang="ru"/>
            </a:br>
            <a:r>
              <a:rPr lang="ru"/>
              <a:t>Однако хорошим тоном является написание описаний, рассмотрим это.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19" name="Google Shape;61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Формируем коммит. Описание</a:t>
            </a:r>
            <a:endParaRPr/>
          </a:p>
        </p:txBody>
      </p:sp>
      <p:sp>
        <p:nvSpPr>
          <p:cNvPr id="625" name="Google Shape;625;p77"/>
          <p:cNvSpPr txBox="1"/>
          <p:nvPr>
            <p:ph idx="1" type="body"/>
          </p:nvPr>
        </p:nvSpPr>
        <p:spPr>
          <a:xfrm>
            <a:off x="374600" y="1225225"/>
            <a:ext cx="84576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Чтобы задать описание коммиту, нужно ввести </a:t>
            </a:r>
            <a:r>
              <a:rPr b="1" lang="ru" sz="1700"/>
              <a:t>git commit</a:t>
            </a:r>
            <a:r>
              <a:rPr lang="ru" sz="1700"/>
              <a:t> </a:t>
            </a:r>
            <a:endParaRPr sz="1700"/>
          </a:p>
        </p:txBody>
      </p:sp>
      <p:sp>
        <p:nvSpPr>
          <p:cNvPr id="626" name="Google Shape;626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27" name="Google Shape;6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950" y="1584497"/>
            <a:ext cx="5321200" cy="20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7"/>
          <p:cNvSpPr txBox="1"/>
          <p:nvPr/>
        </p:nvSpPr>
        <p:spPr>
          <a:xfrm>
            <a:off x="307350" y="1738525"/>
            <a:ext cx="3304200" cy="19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Открывается текстовый редактор.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В первой строке пишем название.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Пропускаем строку.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Пишем описание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9" name="Google Shape;629;p77"/>
          <p:cNvSpPr txBox="1"/>
          <p:nvPr/>
        </p:nvSpPr>
        <p:spPr>
          <a:xfrm>
            <a:off x="240125" y="3664225"/>
            <a:ext cx="8457600" cy="1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У вас скорее всего будет редактор nano. 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Чтобы сохранить файл жмем </a:t>
            </a:r>
            <a:r>
              <a:rPr b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CTRL+O</a:t>
            </a: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после чего </a:t>
            </a:r>
            <a:r>
              <a:rPr b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Enter </a:t>
            </a: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(на этом этапе выбирается название для файла, но это системный файл гит, потому просто соглашаемся с названием)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AutoNum type="arabicPeriod"/>
            </a:pPr>
            <a:r>
              <a:rPr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Чтобы выйти из файла </a:t>
            </a:r>
            <a:r>
              <a:rPr b="1" lang="ru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CTRL+X</a:t>
            </a:r>
            <a:endParaRPr b="1"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30" name="Google Shape;630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Отправляем изменения</a:t>
            </a:r>
            <a:endParaRPr/>
          </a:p>
        </p:txBody>
      </p:sp>
      <p:sp>
        <p:nvSpPr>
          <p:cNvPr id="636" name="Google Shape;636;p78"/>
          <p:cNvSpPr txBox="1"/>
          <p:nvPr>
            <p:ph idx="1" type="body"/>
          </p:nvPr>
        </p:nvSpPr>
        <p:spPr>
          <a:xfrm>
            <a:off x="311700" y="1225225"/>
            <a:ext cx="8520600" cy="3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Мы сформировали коммит. Теперь его нужно отправить на удаленный сервер, чтобы его мог видеть каждый из участков проекта (и чтобы вы не потеряли изменения, если удалите локально папку).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Вводим команду: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git push -u origin &lt;имя ветки&gt;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 меня ветка называется example, потому моя команда: </a:t>
            </a:r>
            <a:br>
              <a:rPr lang="ru"/>
            </a:br>
            <a:r>
              <a:rPr b="1" lang="ru"/>
              <a:t>git push -u origin example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ru"/>
            </a:br>
            <a:r>
              <a:rPr lang="ru"/>
              <a:t>На данном этапе коммит отправлен на удаленный сервер</a:t>
            </a:r>
            <a:endParaRPr/>
          </a:p>
        </p:txBody>
      </p:sp>
      <p:sp>
        <p:nvSpPr>
          <p:cNvPr id="637" name="Google Shape;63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638" name="Google Shape;63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</a:t>
            </a:r>
            <a:endParaRPr/>
          </a:p>
        </p:txBody>
      </p:sp>
      <p:sp>
        <p:nvSpPr>
          <p:cNvPr id="644" name="Google Shape;644;p79"/>
          <p:cNvSpPr txBox="1"/>
          <p:nvPr>
            <p:ph idx="1" type="body"/>
          </p:nvPr>
        </p:nvSpPr>
        <p:spPr>
          <a:xfrm>
            <a:off x="311700" y="1225225"/>
            <a:ext cx="8520600" cy="3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Установить локально vs code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Установить </a:t>
            </a:r>
            <a:r>
              <a:rPr lang="ru"/>
              <a:t>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github аккаунт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Пройти (на сколько получится – лучше полность) курс:</a:t>
            </a:r>
            <a:br>
              <a:rPr lang="ru"/>
            </a:br>
            <a:r>
              <a:rPr lang="ru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https://learngitbranching.js.org/?locale=ru_RU</a:t>
            </a:r>
            <a:endParaRPr/>
          </a:p>
        </p:txBody>
      </p:sp>
      <p:pic>
        <p:nvPicPr>
          <p:cNvPr id="645" name="Google Shape;645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pic>
        <p:nvPicPr>
          <p:cNvPr id="651" name="Google Shape;65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652" name="Google Shape;652;p80"/>
          <p:cNvPicPr preferRelativeResize="0"/>
          <p:nvPr/>
        </p:nvPicPr>
        <p:blipFill rotWithShape="1">
          <a:blip r:embed="rId4">
            <a:alphaModFix/>
          </a:blip>
          <a:srcRect b="4479" l="0" r="0" t="0"/>
          <a:stretch/>
        </p:blipFill>
        <p:spPr>
          <a:xfrm>
            <a:off x="3022800" y="1147225"/>
            <a:ext cx="3098399" cy="352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Проверяем, что git установлен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Вводим </a:t>
            </a:r>
            <a:r>
              <a:rPr b="1" lang="ru"/>
              <a:t>git --help</a:t>
            </a:r>
            <a:r>
              <a:rPr lang="ru"/>
              <a:t> </a:t>
            </a:r>
            <a:br>
              <a:rPr lang="ru"/>
            </a:br>
            <a:r>
              <a:rPr lang="ru"/>
              <a:t>Получаем большую инструкцию - шпаргалку от git</a:t>
            </a:r>
            <a:endParaRPr/>
          </a:p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5" name="Google Shape;1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73302"/>
            <a:ext cx="7520500" cy="29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Проверяем, </a:t>
            </a:r>
            <a:r>
              <a:rPr lang="ru"/>
              <a:t>что</a:t>
            </a:r>
            <a:r>
              <a:rPr lang="ru"/>
              <a:t> конфиг пустой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225225"/>
            <a:ext cx="8520600" cy="30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 config служит для идентификации человека, который работает с git на текущем устройстве или в текущий момент. Минимальная настройка – указание имени пользователя и почты, однако в нем можно настроить и работу git.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Вводим </a:t>
            </a:r>
            <a:br>
              <a:rPr lang="ru"/>
            </a:br>
            <a:r>
              <a:rPr b="1" lang="ru"/>
              <a:t>git config -l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Ничего не вывелось, значит конфиг пустой…</a:t>
            </a:r>
            <a:endParaRPr/>
          </a:p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03075"/>
            <a:ext cx="4476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254675" y="4009925"/>
            <a:ext cx="802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Нужно настроить git конфиг…</a:t>
            </a:r>
            <a:endParaRPr sz="42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Настраиваем конфиг git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225225"/>
            <a:ext cx="85206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Вводим:</a:t>
            </a:r>
            <a:br>
              <a:rPr lang="ru"/>
            </a:br>
            <a:r>
              <a:rPr b="1" lang="ru"/>
              <a:t>git config --global user.name "имя_пользователя_GIT"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git config --global user.email "почта, к которой привязан git"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 помощью </a:t>
            </a:r>
            <a:r>
              <a:rPr b="1" lang="ru"/>
              <a:t>git config -l </a:t>
            </a:r>
            <a:r>
              <a:rPr lang="ru"/>
              <a:t>проверяем, что настройки сохранились.</a:t>
            </a:r>
            <a:endParaRPr/>
          </a:p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8325"/>
            <a:ext cx="8796801" cy="15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20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Настройка VS Code</a:t>
            </a:r>
            <a:endParaRPr/>
          </a:p>
        </p:txBody>
      </p:sp>
      <p:sp>
        <p:nvSpPr>
          <p:cNvPr id="181" name="Google Shape;18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425" y="2452025"/>
            <a:ext cx="2386676" cy="238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