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4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8851b8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8851b8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89c70a5c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89c70a5c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89c70a5c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89c70a5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8e1beaf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8e1beaf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8e1beaf0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8e1beaf0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89c70a5c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89c70a5c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89c70a5c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89c70a5c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88e1beaf0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88e1beaf0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89c70a5c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89c70a5c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9afa0e8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9afa0e8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88e1beaf0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88e1beaf0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89c70a5c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89c70a5c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8e1beaf0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8e1beaf0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8e1beaf03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88e1beaf03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89c70a5c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689c70a5c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89c70a5c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89c70a5c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9afa0e88e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9afa0e88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89c70a5c9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689c70a5c9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89c70a5c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89c70a5c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8e1beaf0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8e1beaf0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88e1beaf0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88e1beaf0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8e1beaf03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8e1beaf03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89c70a5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89c70a5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репозитория – редкая процедура, делает руководителями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88e1beaf03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88e1beaf03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8e1beaf03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8e1beaf03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88e1beaf0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88e1beaf0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9c70a5c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9c70a5c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9c70a5c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9c70a5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89c70a5c9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89c70a5c9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89c70a5c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89c70a5c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89c70a5c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89c70a5c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89c70a5c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89c70a5c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hyperlink" Target="https://github.com/new" TargetMode="External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earngitbranching.js.org/?locale=ru_RU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2571750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GitHub Flow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00"/>
            <a:ext cx="4744294" cy="1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650" y="2858050"/>
            <a:ext cx="1980650" cy="1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0" y="4286100"/>
            <a:ext cx="311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Иванов Дмитрий Владимирович, ст. преп. каф. МОЭВМ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Кондратенко Константин Евгеньевич, программист </a:t>
            </a:r>
            <a:r>
              <a:rPr lang="ru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каф. МОЭВМ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Получаем коммиты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25225"/>
            <a:ext cx="1574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Новые коммиты, которые мы сделали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50" y="1104076"/>
            <a:ext cx="6803875" cy="26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/>
          <p:nvPr/>
        </p:nvSpPr>
        <p:spPr>
          <a:xfrm>
            <a:off x="1886525" y="1782775"/>
            <a:ext cx="393000" cy="1122000"/>
          </a:xfrm>
          <a:prstGeom prst="leftBrace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PR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25225"/>
            <a:ext cx="85206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Хотим, чтобы наши изменения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приняли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(добавили в основную ветку)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– делаем PR (запрос на слияние)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b="0" l="0" r="29932" t="0"/>
          <a:stretch/>
        </p:blipFill>
        <p:spPr>
          <a:xfrm>
            <a:off x="105625" y="1991725"/>
            <a:ext cx="6407173" cy="1897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5"/>
          <p:cNvSpPr/>
          <p:nvPr/>
        </p:nvSpPr>
        <p:spPr>
          <a:xfrm>
            <a:off x="657425" y="2129125"/>
            <a:ext cx="464100" cy="217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9725" y="3154638"/>
            <a:ext cx="3961424" cy="1573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5" name="Google Shape;225;p35"/>
          <p:cNvSpPr txBox="1"/>
          <p:nvPr/>
        </p:nvSpPr>
        <p:spPr>
          <a:xfrm>
            <a:off x="751625" y="1991725"/>
            <a:ext cx="275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8334025" y="3272700"/>
            <a:ext cx="522600" cy="285300"/>
          </a:xfrm>
          <a:prstGeom prst="frame">
            <a:avLst>
              <a:gd fmla="val 1250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8546725" y="3374225"/>
            <a:ext cx="309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нужную ветку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25225"/>
            <a:ext cx="85206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Выбираем ветку </a:t>
            </a:r>
            <a:r>
              <a:rPr b="1" lang="ru"/>
              <a:t>которую </a:t>
            </a:r>
            <a:r>
              <a:rPr lang="ru"/>
              <a:t>мы хотим предложить для вливания в main (часто PR делаются именно в main – она ставится по умолчанию, но можно выбрать и любую в меню base)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3525"/>
            <a:ext cx="8167657" cy="22786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6"/>
          <p:cNvCxnSpPr/>
          <p:nvPr/>
        </p:nvCxnSpPr>
        <p:spPr>
          <a:xfrm flipH="1">
            <a:off x="821775" y="2223700"/>
            <a:ext cx="3567600" cy="1005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6"/>
          <p:cNvCxnSpPr/>
          <p:nvPr/>
        </p:nvCxnSpPr>
        <p:spPr>
          <a:xfrm flipH="1">
            <a:off x="1817675" y="1551750"/>
            <a:ext cx="899100" cy="170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6"/>
          <p:cNvSpPr/>
          <p:nvPr/>
        </p:nvSpPr>
        <p:spPr>
          <a:xfrm>
            <a:off x="2876300" y="4305775"/>
            <a:ext cx="1759500" cy="33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Показываются</a:t>
            </a:r>
            <a:r>
              <a:rPr lang="ru"/>
              <a:t> различия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61" y="1147225"/>
            <a:ext cx="5071273" cy="38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217525" y="1667775"/>
            <a:ext cx="1783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 коммитам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6644600" y="3927850"/>
            <a:ext cx="1783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 коду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 PR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538" y="995075"/>
            <a:ext cx="3794927" cy="40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241700" y="1184350"/>
            <a:ext cx="237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названии (Title)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стоит указать то, чтобы было сделано в этом PR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PR</a:t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475" y="1152475"/>
            <a:ext cx="4883302" cy="390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4215350" y="870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E06666"/>
                </a:highlight>
                <a:latin typeface="Open Sans"/>
                <a:ea typeface="Open Sans"/>
                <a:cs typeface="Open Sans"/>
                <a:sym typeface="Open Sans"/>
              </a:rPr>
              <a:t>Название + ID</a:t>
            </a:r>
            <a:endParaRPr sz="18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6376200" y="1977150"/>
            <a:ext cx="2035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4A86E8"/>
                </a:highlight>
                <a:latin typeface="Open Sans"/>
                <a:ea typeface="Open Sans"/>
                <a:cs typeface="Open Sans"/>
                <a:sym typeface="Open Sans"/>
              </a:rPr>
              <a:t>Ответственный</a:t>
            </a:r>
            <a:endParaRPr sz="1800">
              <a:solidFill>
                <a:schemeClr val="dk1"/>
              </a:solidFill>
              <a:highlight>
                <a:srgbClr val="4A86E8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6410050" y="2298725"/>
            <a:ext cx="209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Лейблы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6410050" y="3238875"/>
            <a:ext cx="2840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Связь с issue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13" y="2452025"/>
            <a:ext cx="7177970" cy="23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597300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репозиторием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(от лица руководителя)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127750" y="971725"/>
            <a:ext cx="8704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Ревью (review) – рецензирование изменения в PR, чтобы определить, можно их добавлять в основную ветку или требуется доработка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826450"/>
            <a:ext cx="4013650" cy="320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/>
          <p:nvPr/>
        </p:nvSpPr>
        <p:spPr>
          <a:xfrm>
            <a:off x="1981975" y="1933650"/>
            <a:ext cx="2610300" cy="531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4771275" y="1803125"/>
            <a:ext cx="40611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Ревью выполняет как 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минимум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 коллега (лучше, если 2-3) для:</a:t>
            </a: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контроля качества кода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обмена опытом в команде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4835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 нулевой шаг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До начала просмотра кода необходимо: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Запустить код согласно инструкции разработчика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Проверить, что добавлена новая функциональность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Проверить, что старая функциональность не сломалась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В случае наличия тестов – запустить тесты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Если тестов нет, то запустить 1-2 старых сценария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Детальный обзор – сложный и долгий – нет смысла его проводить, если код не работает.</a:t>
            </a:r>
            <a:endParaRPr/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4835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Ревью состоит из 3 этапов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5125125" y="1212800"/>
            <a:ext cx="37074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00FF00"/>
                </a:highlight>
              </a:rPr>
              <a:t>Выделить строки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00"/>
                </a:highlight>
              </a:rPr>
              <a:t>Написать комментарий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0000"/>
                </a:highlight>
              </a:rPr>
              <a:t>Отправить комментарий</a:t>
            </a:r>
            <a:endParaRPr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25"/>
            <a:ext cx="4701972" cy="39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3"/>
          <p:cNvCxnSpPr/>
          <p:nvPr/>
        </p:nvCxnSpPr>
        <p:spPr>
          <a:xfrm flipH="1">
            <a:off x="676775" y="1353800"/>
            <a:ext cx="4578900" cy="168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3"/>
          <p:cNvCxnSpPr/>
          <p:nvPr/>
        </p:nvCxnSpPr>
        <p:spPr>
          <a:xfrm flipH="1">
            <a:off x="1561750" y="2412675"/>
            <a:ext cx="3650400" cy="1639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3"/>
          <p:cNvCxnSpPr/>
          <p:nvPr/>
        </p:nvCxnSpPr>
        <p:spPr>
          <a:xfrm flipH="1">
            <a:off x="4158200" y="3195950"/>
            <a:ext cx="1087800" cy="160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0" name="Google Shape;3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13" y="2452025"/>
            <a:ext cx="7177970" cy="23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597300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репозиторием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(от лица разработчика)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Отправка ревью</a:t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7550"/>
            <a:ext cx="6867052" cy="31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3171775" y="1223250"/>
            <a:ext cx="2741400" cy="10926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окончания ревью </a:t>
            </a:r>
            <a:r>
              <a:rPr lang="ru"/>
              <a:t>необходимо</a:t>
            </a:r>
            <a:r>
              <a:rPr lang="ru"/>
              <a:t> отправить его автору</a:t>
            </a:r>
            <a:endParaRPr/>
          </a:p>
        </p:txBody>
      </p:sp>
      <p:cxnSp>
        <p:nvCxnSpPr>
          <p:cNvPr id="319" name="Google Shape;319;p44"/>
          <p:cNvCxnSpPr/>
          <p:nvPr/>
        </p:nvCxnSpPr>
        <p:spPr>
          <a:xfrm flipH="1" rot="10800000">
            <a:off x="5913225" y="1595425"/>
            <a:ext cx="401400" cy="39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0" name="Google Shape;3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315925"/>
            <a:ext cx="85206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Исправление ревью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запрос нового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1225225"/>
            <a:ext cx="33918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внесения изменений:</a:t>
            </a:r>
            <a:endParaRPr/>
          </a:p>
        </p:txBody>
      </p:sp>
      <p:sp>
        <p:nvSpPr>
          <p:cNvPr id="327" name="Google Shape;3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1629511"/>
            <a:ext cx="9144000" cy="136232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299775" y="3104075"/>
            <a:ext cx="5850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Нужно запросить повторную проверку (ревью)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50" y="3060145"/>
            <a:ext cx="2711600" cy="189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5"/>
          <p:cNvCxnSpPr/>
          <p:nvPr/>
        </p:nvCxnSpPr>
        <p:spPr>
          <a:xfrm>
            <a:off x="5652150" y="3244300"/>
            <a:ext cx="1808400" cy="81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600" y="3558473"/>
            <a:ext cx="4697125" cy="1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324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Принятие </a:t>
            </a:r>
            <a:r>
              <a:rPr lang="ru"/>
              <a:t>изменений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311700" y="1225225"/>
            <a:ext cx="45960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успешного прохождения ревью:</a:t>
            </a:r>
            <a:endParaRPr/>
          </a:p>
        </p:txBody>
      </p:sp>
      <p:sp>
        <p:nvSpPr>
          <p:cNvPr id="340" name="Google Shape;34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5099"/>
            <a:ext cx="7566824" cy="1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575375" y="3239475"/>
            <a:ext cx="80067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 принимается, то есть изменения “вливаются в основную ветку”.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1068550" y="4423800"/>
            <a:ext cx="2871900" cy="71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Конфликт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311700" y="1225225"/>
            <a:ext cx="85206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во время добавление нового изменилась базовая версия (ветка main), могут возникнуть </a:t>
            </a:r>
            <a:r>
              <a:rPr b="1" lang="ru"/>
              <a:t>конфликты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Разрешение конфликтов </a:t>
            </a:r>
            <a:r>
              <a:rPr lang="ru"/>
              <a:t>выполняется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либо путем локального слияния main ветки в текущую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либо в UI интерфейса github (по сути это то же самое)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2" name="Google Shape;352;p47"/>
          <p:cNvPicPr preferRelativeResize="0"/>
          <p:nvPr/>
        </p:nvPicPr>
        <p:blipFill rotWithShape="1">
          <a:blip r:embed="rId3">
            <a:alphaModFix/>
          </a:blip>
          <a:srcRect b="0" l="0" r="50929" t="0"/>
          <a:stretch/>
        </p:blipFill>
        <p:spPr>
          <a:xfrm>
            <a:off x="0" y="2841350"/>
            <a:ext cx="4486902" cy="21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25" y="3353470"/>
            <a:ext cx="4058901" cy="9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разрешает конфликты?</a:t>
            </a:r>
            <a:endParaRPr/>
          </a:p>
        </p:txBody>
      </p:sp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Разработчик, </a:t>
            </a:r>
            <a:r>
              <a:rPr lang="ru"/>
              <a:t>который</a:t>
            </a:r>
            <a:r>
              <a:rPr lang="ru"/>
              <a:t> разрабатывает добавление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Разработчик лучше всех понимает, как работает его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Разработчик глубже погружен в контекст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Разрешение конфликтов — часть процесса разработки (как и написание тестов, если принято писать тесты)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 иногда есть исключения, например в критических изменениях может вмешиваться руководитель</a:t>
            </a:r>
            <a:endParaRPr/>
          </a:p>
        </p:txBody>
      </p:sp>
      <p:sp>
        <p:nvSpPr>
          <p:cNvPr id="361" name="Google Shape;36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Разрешение конфликта</a:t>
            </a:r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решать конфликт через консоль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(github дает инструкцию по командам)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 можно и в UI интерфейсе github</a:t>
            </a:r>
            <a:endParaRPr/>
          </a:p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598" y="1455875"/>
            <a:ext cx="2899496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5" y="3688200"/>
            <a:ext cx="4881924" cy="10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/>
          <p:nvPr/>
        </p:nvSpPr>
        <p:spPr>
          <a:xfrm>
            <a:off x="3669900" y="3722975"/>
            <a:ext cx="902100" cy="507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3" name="Google Shape;3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Разрешение конфликта</a:t>
            </a:r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311700" y="1170075"/>
            <a:ext cx="18021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Изменение в нашей ветке</a:t>
            </a:r>
            <a:endParaRPr/>
          </a:p>
        </p:txBody>
      </p:sp>
      <p:sp>
        <p:nvSpPr>
          <p:cNvPr id="380" name="Google Shape;38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50" y="1098172"/>
            <a:ext cx="5017851" cy="3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207850" y="4015600"/>
            <a:ext cx="18021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Изменение в main ветке</a:t>
            </a:r>
            <a:endParaRPr/>
          </a:p>
        </p:txBody>
      </p:sp>
      <p:sp>
        <p:nvSpPr>
          <p:cNvPr id="383" name="Google Shape;383;p50"/>
          <p:cNvSpPr txBox="1"/>
          <p:nvPr/>
        </p:nvSpPr>
        <p:spPr>
          <a:xfrm>
            <a:off x="6063125" y="986350"/>
            <a:ext cx="29928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Можем сделать глобально 4 действия: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Принять изменения нашей ветки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Принять изменения main ветки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Принять оба </a:t>
            </a: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изменения</a:t>
            </a: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AutoNum type="arabicPeriod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Выбрать самим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Разрешение конфликта</a:t>
            </a:r>
            <a:endParaRPr/>
          </a:p>
        </p:txBody>
      </p:sp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311700" y="1225225"/>
            <a:ext cx="85206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выберем 4 путь: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поймем, что в main была добавлена точка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сохраним всю функциональность нашей ветки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добавим точку в вывод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запустим проект, поймем, что все работает и мы не </a:t>
            </a:r>
            <a:r>
              <a:rPr lang="ru"/>
              <a:t>сломали</a:t>
            </a:r>
            <a:r>
              <a:rPr lang="ru"/>
              <a:t> его</a:t>
            </a:r>
            <a:endParaRPr/>
          </a:p>
        </p:txBody>
      </p:sp>
      <p:sp>
        <p:nvSpPr>
          <p:cNvPr id="391" name="Google Shape;39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92" name="Google Shape;3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3" name="Google Shape;3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00" y="3059450"/>
            <a:ext cx="7912233" cy="19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Принятие PR</a:t>
            </a:r>
            <a:endParaRPr/>
          </a:p>
        </p:txBody>
      </p:sp>
      <p:sp>
        <p:nvSpPr>
          <p:cNvPr id="399" name="Google Shape;399;p52"/>
          <p:cNvSpPr txBox="1"/>
          <p:nvPr>
            <p:ph idx="1" type="body"/>
          </p:nvPr>
        </p:nvSpPr>
        <p:spPr>
          <a:xfrm>
            <a:off x="311700" y="1225225"/>
            <a:ext cx="81351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Принятие PR (слияние веток, мерж) – после одобрительного ревью и устранения конфликтов:</a:t>
            </a:r>
            <a:endParaRPr/>
          </a:p>
        </p:txBody>
      </p:sp>
      <p:sp>
        <p:nvSpPr>
          <p:cNvPr id="400" name="Google Shape;40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2" name="Google Shape;40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288" y="2060300"/>
            <a:ext cx="4943916" cy="2977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52"/>
          <p:cNvCxnSpPr/>
          <p:nvPr/>
        </p:nvCxnSpPr>
        <p:spPr>
          <a:xfrm>
            <a:off x="628550" y="1909825"/>
            <a:ext cx="1977600" cy="2891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09" name="Google Shape;4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0" name="Google Shape;41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13" y="2452025"/>
            <a:ext cx="7177970" cy="23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3"/>
          <p:cNvSpPr txBox="1"/>
          <p:nvPr>
            <p:ph type="title"/>
          </p:nvPr>
        </p:nvSpPr>
        <p:spPr>
          <a:xfrm>
            <a:off x="311700" y="597300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практики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117" y="1572242"/>
            <a:ext cx="1214575" cy="5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876" y="1036975"/>
            <a:ext cx="4262126" cy="36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репозитория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311700" y="1228225"/>
            <a:ext cx="508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После авторизации необходимо перейти по ссылке:</a:t>
            </a:r>
            <a:b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https://github.com/new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или нажать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Выбрать название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Добавить описание (не обязательно)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Выбрать тип (публичный или приватный)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Дополнительные настройки…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7"/>
          <p:cNvSpPr/>
          <p:nvPr/>
        </p:nvSpPr>
        <p:spPr>
          <a:xfrm rot="-486238">
            <a:off x="2105819" y="2123976"/>
            <a:ext cx="4558421" cy="34518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7"/>
          <p:cNvSpPr/>
          <p:nvPr/>
        </p:nvSpPr>
        <p:spPr>
          <a:xfrm rot="-974099">
            <a:off x="3698411" y="2711944"/>
            <a:ext cx="1826328" cy="1968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7"/>
          <p:cNvSpPr/>
          <p:nvPr/>
        </p:nvSpPr>
        <p:spPr>
          <a:xfrm rot="-443515">
            <a:off x="4265797" y="3175866"/>
            <a:ext cx="3658605" cy="19695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4489899" y="1807540"/>
            <a:ext cx="363900" cy="275100"/>
          </a:xfrm>
          <a:custGeom>
            <a:rect b="b" l="l" r="r" t="t"/>
            <a:pathLst>
              <a:path extrusionOk="0" h="11004" w="14556">
                <a:moveTo>
                  <a:pt x="918" y="553"/>
                </a:moveTo>
                <a:cubicBezTo>
                  <a:pt x="-1690" y="3161"/>
                  <a:pt x="1771" y="9691"/>
                  <a:pt x="5317" y="10705"/>
                </a:cubicBezTo>
                <a:cubicBezTo>
                  <a:pt x="8500" y="11615"/>
                  <a:pt x="13651" y="10025"/>
                  <a:pt x="14453" y="6813"/>
                </a:cubicBezTo>
                <a:cubicBezTo>
                  <a:pt x="15666" y="1956"/>
                  <a:pt x="4583" y="-1944"/>
                  <a:pt x="579" y="106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Атомарные [маленькие] коммиты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311700" y="1225225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Один коммит – одно логическое изменение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Легче отслеживать изменения, ревьюить и откатываться</a:t>
            </a:r>
            <a:endParaRPr/>
          </a:p>
        </p:txBody>
      </p:sp>
      <p:sp>
        <p:nvSpPr>
          <p:cNvPr id="418" name="Google Shape;41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19" name="Google Shape;4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0" name="Google Shape;420;p54"/>
          <p:cNvSpPr txBox="1"/>
          <p:nvPr>
            <p:ph type="title"/>
          </p:nvPr>
        </p:nvSpPr>
        <p:spPr>
          <a:xfrm>
            <a:off x="285200" y="2107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Понятные названия коммитов</a:t>
            </a:r>
            <a:endParaRPr/>
          </a:p>
        </p:txBody>
      </p:sp>
      <p:sp>
        <p:nvSpPr>
          <p:cNvPr id="421" name="Google Shape;421;p54"/>
          <p:cNvSpPr txBox="1"/>
          <p:nvPr>
            <p:ph idx="1" type="body"/>
          </p:nvPr>
        </p:nvSpPr>
        <p:spPr>
          <a:xfrm>
            <a:off x="285200" y="2818450"/>
            <a:ext cx="85206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Пишите как можно более понятные названия коммитов: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</a:t>
            </a:r>
            <a:r>
              <a:rPr lang="ru">
                <a:highlight>
                  <a:srgbClr val="D9EAD3"/>
                </a:highlight>
              </a:rPr>
              <a:t>Fix distance calculation bug</a:t>
            </a:r>
            <a:r>
              <a:rPr lang="ru"/>
              <a:t>", а не "</a:t>
            </a:r>
            <a:r>
              <a:rPr lang="ru">
                <a:highlight>
                  <a:srgbClr val="F4CCCC"/>
                </a:highlight>
              </a:rPr>
              <a:t>Fixed bug</a:t>
            </a:r>
            <a:r>
              <a:rPr lang="ru"/>
              <a:t>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</a:t>
            </a:r>
            <a:r>
              <a:rPr lang="ru">
                <a:highlight>
                  <a:srgbClr val="D9EAD3"/>
                </a:highlight>
              </a:rPr>
              <a:t>Add position log on takeoff</a:t>
            </a:r>
            <a:r>
              <a:rPr lang="ru"/>
              <a:t>", а не "</a:t>
            </a:r>
            <a:r>
              <a:rPr lang="ru">
                <a:highlight>
                  <a:srgbClr val="F4CCCC"/>
                </a:highlight>
              </a:rPr>
              <a:t>Add log</a:t>
            </a:r>
            <a:r>
              <a:rPr lang="ru"/>
              <a:t>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</a:t>
            </a:r>
            <a:r>
              <a:rPr lang="ru">
                <a:highlight>
                  <a:srgbClr val="D9EAD3"/>
                </a:highlight>
              </a:rPr>
              <a:t>Add altitude tracking feature</a:t>
            </a:r>
            <a:r>
              <a:rPr lang="ru"/>
              <a:t>", а не "</a:t>
            </a:r>
            <a:r>
              <a:rPr lang="ru">
                <a:highlight>
                  <a:srgbClr val="F4CCCC"/>
                </a:highlight>
              </a:rPr>
              <a:t>Add new function</a:t>
            </a:r>
            <a:r>
              <a:rPr lang="ru"/>
              <a:t>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 старайтесь использовать примерно не более 50 символов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Регулярное обновление веток</a:t>
            </a:r>
            <a:endParaRPr/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311700" y="1225225"/>
            <a:ext cx="85206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Делайте </a:t>
            </a:r>
            <a:r>
              <a:rPr i="1" lang="ru">
                <a:solidFill>
                  <a:srgbClr val="434343"/>
                </a:solidFill>
              </a:rPr>
              <a:t>git pull origin main </a:t>
            </a:r>
            <a:r>
              <a:rPr lang="ru"/>
              <a:t>и </a:t>
            </a:r>
            <a:r>
              <a:rPr i="1" lang="ru">
                <a:solidFill>
                  <a:srgbClr val="434343"/>
                </a:solidFill>
              </a:rPr>
              <a:t>git merge main </a:t>
            </a:r>
            <a:r>
              <a:rPr lang="ru"/>
              <a:t>как можно чаще</a:t>
            </a:r>
            <a:endParaRPr/>
          </a:p>
        </p:txBody>
      </p:sp>
      <p:sp>
        <p:nvSpPr>
          <p:cNvPr id="428" name="Google Shape;42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29" name="Google Shape;4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0" name="Google Shape;430;p55"/>
          <p:cNvSpPr txBox="1"/>
          <p:nvPr>
            <p:ph type="title"/>
          </p:nvPr>
        </p:nvSpPr>
        <p:spPr>
          <a:xfrm>
            <a:off x="311700" y="1677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Pull Request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311700" y="2586375"/>
            <a:ext cx="85206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Лучше 2 небольших PR, вместо 1 большого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Легче проверять \ принимать \ управлять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Связывать PR с Issue, добавлять описание PR в комментариях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Чтобы было понятно, что и зачем вы делаете, какие есть </a:t>
            </a:r>
            <a:r>
              <a:rPr lang="ru"/>
              <a:t>нюансы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Просить как ревью у коллег \ руководителей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Получение опыта, повышение качества кода, фильтрация ошибок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на дом</a:t>
            </a:r>
            <a:endParaRPr/>
          </a:p>
        </p:txBody>
      </p:sp>
      <p:sp>
        <p:nvSpPr>
          <p:cNvPr id="437" name="Google Shape;437;p56"/>
          <p:cNvSpPr txBox="1"/>
          <p:nvPr>
            <p:ph idx="1" type="body"/>
          </p:nvPr>
        </p:nvSpPr>
        <p:spPr>
          <a:xfrm>
            <a:off x="311700" y="1225225"/>
            <a:ext cx="85206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Создать для себя репозиторий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Создать минимум 3 ветки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каждую добавить минимум по 3 коммита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Сделать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Смержить PR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Допройти курс </a:t>
            </a:r>
            <a:r>
              <a:rPr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https://learngitbranching.js.org/?locale=ru_RU</a:t>
            </a:r>
            <a:endParaRPr/>
          </a:p>
        </p:txBody>
      </p:sp>
      <p:sp>
        <p:nvSpPr>
          <p:cNvPr id="438" name="Google Shape;43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286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репо</a:t>
            </a:r>
            <a:endParaRPr/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33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-29625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0" y="1918500"/>
            <a:ext cx="9114900" cy="28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109525" y="1677300"/>
            <a:ext cx="1027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Владелец</a:t>
            </a:r>
            <a:endParaRPr sz="11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171225" y="1677300"/>
            <a:ext cx="11040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Название</a:t>
            </a:r>
            <a:endParaRPr sz="1100">
              <a:solidFill>
                <a:schemeClr val="dk1"/>
              </a:solidFill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147800" y="2107625"/>
            <a:ext cx="1810200" cy="4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Видимость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1508250" y="2513750"/>
            <a:ext cx="836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C27BA0"/>
                </a:highlight>
                <a:latin typeface="Open Sans"/>
                <a:ea typeface="Open Sans"/>
                <a:cs typeface="Open Sans"/>
                <a:sym typeface="Open Sans"/>
              </a:rPr>
              <a:t>Ветка</a:t>
            </a:r>
            <a:endParaRPr sz="1800">
              <a:solidFill>
                <a:schemeClr val="dk1"/>
              </a:solidFill>
              <a:highlight>
                <a:srgbClr val="C27BA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862450" y="2794125"/>
            <a:ext cx="1358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E06666"/>
                </a:highlight>
                <a:latin typeface="Open Sans"/>
                <a:ea typeface="Open Sans"/>
                <a:cs typeface="Open Sans"/>
                <a:sym typeface="Open Sans"/>
              </a:rPr>
              <a:t>файлы</a:t>
            </a:r>
            <a:endParaRPr sz="18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3538575" y="3446725"/>
            <a:ext cx="16194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1155CC"/>
                </a:highlight>
                <a:latin typeface="Open Sans"/>
                <a:ea typeface="Open Sans"/>
                <a:cs typeface="Open Sans"/>
                <a:sym typeface="Open Sans"/>
              </a:rPr>
              <a:t>“РИДМИ”</a:t>
            </a:r>
            <a:endParaRPr sz="1800">
              <a:solidFill>
                <a:schemeClr val="dk1"/>
              </a:solidFill>
              <a:highlight>
                <a:srgbClr val="1155C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 базовую ветку: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54925" y="3430100"/>
            <a:ext cx="53895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Программа, который печатает дату и время 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623975" cy="9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85612"/>
            <a:ext cx="8839204" cy="104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Появилась задача (issue)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087675"/>
            <a:ext cx="74391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Issue  – задача на добавление или описание бага.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Задается пользователями или руководителями проекта, чаще всего это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задача на добавление функциональности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задача на устранение бага \ ошибки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задача на улучшение существующей механики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задача на документирование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задача на тестирование и тд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75" y="3359650"/>
            <a:ext cx="6516951" cy="12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задачи</a:t>
            </a:r>
            <a:endParaRPr/>
          </a:p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0" y="1147225"/>
            <a:ext cx="7067666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5950800" y="1633925"/>
            <a:ext cx="2035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4A86E8"/>
                </a:highlight>
                <a:latin typeface="Open Sans"/>
                <a:ea typeface="Open Sans"/>
                <a:cs typeface="Open Sans"/>
                <a:sym typeface="Open Sans"/>
              </a:rPr>
              <a:t>Ответственный</a:t>
            </a:r>
            <a:endParaRPr sz="1800">
              <a:solidFill>
                <a:schemeClr val="dk1"/>
              </a:solidFill>
              <a:highlight>
                <a:srgbClr val="4A86E8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236025" y="2035175"/>
            <a:ext cx="209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Лейблы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211850" y="3108350"/>
            <a:ext cx="2840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Связь с PR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2489575" y="1247200"/>
            <a:ext cx="2296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E06666"/>
                </a:highlight>
                <a:latin typeface="Open Sans"/>
                <a:ea typeface="Open Sans"/>
                <a:cs typeface="Open Sans"/>
                <a:sym typeface="Open Sans"/>
              </a:rPr>
              <a:t>Название + ID</a:t>
            </a:r>
            <a:endParaRPr sz="18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3345200" y="1962650"/>
            <a:ext cx="1440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BF9000"/>
                </a:highlight>
                <a:latin typeface="Open Sans"/>
                <a:ea typeface="Open Sans"/>
                <a:cs typeface="Open Sans"/>
                <a:sym typeface="Open Sans"/>
              </a:rPr>
              <a:t>Описание</a:t>
            </a:r>
            <a:endParaRPr sz="1800">
              <a:solidFill>
                <a:schemeClr val="dk1"/>
              </a:solidFill>
              <a:highlight>
                <a:srgbClr val="BF9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1290700" y="3485400"/>
            <a:ext cx="306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Поле комментариев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орнамент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12250"/>
            <a:ext cx="19599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Создадим ветку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0" name="Google Shape;190;p32"/>
          <p:cNvSpPr txBox="1"/>
          <p:nvPr/>
        </p:nvSpPr>
        <p:spPr>
          <a:xfrm>
            <a:off x="354900" y="2388825"/>
            <a:ext cx="24816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Делаем коммит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25" y="1582875"/>
            <a:ext cx="8214034" cy="95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25" y="2836001"/>
            <a:ext cx="7871826" cy="1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орнамент 2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12250"/>
            <a:ext cx="74472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Хотим еще добавить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приветствие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– делаем коммит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1" name="Google Shape;201;p33"/>
          <p:cNvSpPr txBox="1"/>
          <p:nvPr/>
        </p:nvSpPr>
        <p:spPr>
          <a:xfrm>
            <a:off x="273000" y="3156525"/>
            <a:ext cx="58479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Хотим еще добавить прощание – делаем коммит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18125"/>
            <a:ext cx="767654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13" y="3643102"/>
            <a:ext cx="7709327" cy="1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