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5143500" cx="9144000"/>
  <p:notesSz cx="6858000" cy="9144000"/>
  <p:embeddedFontLst>
    <p:embeddedFont>
      <p:font typeface="Economica"/>
      <p:regular r:id="rId30"/>
      <p:bold r:id="rId31"/>
      <p:italic r:id="rId32"/>
      <p:boldItalic r:id="rId33"/>
    </p:embeddedFont>
    <p:embeddedFont>
      <p:font typeface="Roboto Mono"/>
      <p:regular r:id="rId34"/>
      <p:bold r:id="rId35"/>
      <p:italic r:id="rId36"/>
      <p:boldItalic r:id="rId37"/>
    </p:embeddedFont>
    <p:embeddedFont>
      <p:font typeface="Open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OpenSans-italic.fntdata"/><Relationship Id="rId20" Type="http://schemas.openxmlformats.org/officeDocument/2006/relationships/slide" Target="slides/slide14.xml"/><Relationship Id="rId41" Type="http://schemas.openxmlformats.org/officeDocument/2006/relationships/font" Target="fonts/OpenSans-boldItalic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Economica-bold.fntdata"/><Relationship Id="rId30" Type="http://schemas.openxmlformats.org/officeDocument/2006/relationships/font" Target="fonts/Economica-regular.fntdata"/><Relationship Id="rId11" Type="http://schemas.openxmlformats.org/officeDocument/2006/relationships/slide" Target="slides/slide5.xml"/><Relationship Id="rId33" Type="http://schemas.openxmlformats.org/officeDocument/2006/relationships/font" Target="fonts/Economica-boldItalic.fntdata"/><Relationship Id="rId10" Type="http://schemas.openxmlformats.org/officeDocument/2006/relationships/slide" Target="slides/slide4.xml"/><Relationship Id="rId32" Type="http://schemas.openxmlformats.org/officeDocument/2006/relationships/font" Target="fonts/Economica-italic.fntdata"/><Relationship Id="rId13" Type="http://schemas.openxmlformats.org/officeDocument/2006/relationships/slide" Target="slides/slide7.xml"/><Relationship Id="rId35" Type="http://schemas.openxmlformats.org/officeDocument/2006/relationships/font" Target="fonts/RobotoMono-bold.fntdata"/><Relationship Id="rId12" Type="http://schemas.openxmlformats.org/officeDocument/2006/relationships/slide" Target="slides/slide6.xml"/><Relationship Id="rId34" Type="http://schemas.openxmlformats.org/officeDocument/2006/relationships/font" Target="fonts/RobotoMono-regular.fntdata"/><Relationship Id="rId15" Type="http://schemas.openxmlformats.org/officeDocument/2006/relationships/slide" Target="slides/slide9.xml"/><Relationship Id="rId37" Type="http://schemas.openxmlformats.org/officeDocument/2006/relationships/font" Target="fonts/RobotoMono-boldItalic.fntdata"/><Relationship Id="rId14" Type="http://schemas.openxmlformats.org/officeDocument/2006/relationships/slide" Target="slides/slide8.xml"/><Relationship Id="rId36" Type="http://schemas.openxmlformats.org/officeDocument/2006/relationships/font" Target="fonts/RobotoMono-italic.fntdata"/><Relationship Id="rId17" Type="http://schemas.openxmlformats.org/officeDocument/2006/relationships/slide" Target="slides/slide11.xml"/><Relationship Id="rId39" Type="http://schemas.openxmlformats.org/officeDocument/2006/relationships/font" Target="fonts/OpenSans-bold.fntdata"/><Relationship Id="rId16" Type="http://schemas.openxmlformats.org/officeDocument/2006/relationships/slide" Target="slides/slide10.xml"/><Relationship Id="rId38" Type="http://schemas.openxmlformats.org/officeDocument/2006/relationships/font" Target="fonts/OpenSans-regular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66776498fa_1_1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66776498fa_1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84fef6b9e1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84fef6b9e1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84fef6b9e1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384fef6b9e1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9afba503de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9afba503de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84fef6b9e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384fef6b9e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84fef6b9e1_0_1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84fef6b9e1_0_1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84fef6b9e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84fef6b9e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384fef6b9e1_0_1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384fef6b9e1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84fef6b9e1_0_1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384fef6b9e1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384fef6b9e1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384fef6b9e1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84fef6b9e1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84fef6b9e1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84fef6b9e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84fef6b9e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84fef6b9e1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84fef6b9e1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9afba503d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9afba503d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9afba503d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9afba503d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9afba503d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9afba503d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66776498fa_1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66776498fa_1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84fef6b9e1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84fef6b9e1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84fef6b9e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84fef6b9e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84fef6b9e1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84fef6b9e1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84fef6b9e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84fef6b9e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84fef6b9e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84fef6b9e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9afba503de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9afba503de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/>
          <p:nvPr/>
        </p:nvSpPr>
        <p:spPr>
          <a:xfrm>
            <a:off x="2744013" y="756700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6" name="Google Shape;56;p14"/>
          <p:cNvSpPr/>
          <p:nvPr/>
        </p:nvSpPr>
        <p:spPr>
          <a:xfrm rot="10800000">
            <a:off x="5318350" y="32667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57" name="Google Shape;57;p14"/>
          <p:cNvSpPr txBox="1"/>
          <p:nvPr>
            <p:ph type="ctrTitle"/>
          </p:nvPr>
        </p:nvSpPr>
        <p:spPr>
          <a:xfrm>
            <a:off x="3044700" y="1444255"/>
            <a:ext cx="3054600" cy="1537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3044700" y="3116580"/>
            <a:ext cx="3054600" cy="70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Economica"/>
              <a:buNone/>
              <a:defRPr sz="21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/>
          <p:nvPr/>
        </p:nvSpPr>
        <p:spPr>
          <a:xfrm flipH="1">
            <a:off x="7595938" y="4602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2" name="Google Shape;62;p15"/>
          <p:cNvSpPr/>
          <p:nvPr/>
        </p:nvSpPr>
        <p:spPr>
          <a:xfrm flipH="1" rot="10800000">
            <a:off x="466425" y="35583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lt2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63" name="Google Shape;63;p15"/>
          <p:cNvSpPr txBox="1"/>
          <p:nvPr>
            <p:ph type="title"/>
          </p:nvPr>
        </p:nvSpPr>
        <p:spPr>
          <a:xfrm>
            <a:off x="773700" y="1806450"/>
            <a:ext cx="7596600" cy="153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6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1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72" name="Google Shape;72;p17"/>
          <p:cNvSpPr txBox="1"/>
          <p:nvPr>
            <p:ph idx="1" type="body"/>
          </p:nvPr>
        </p:nvSpPr>
        <p:spPr>
          <a:xfrm>
            <a:off x="3117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3" name="Google Shape;73;p17"/>
          <p:cNvSpPr txBox="1"/>
          <p:nvPr>
            <p:ph idx="2" type="body"/>
          </p:nvPr>
        </p:nvSpPr>
        <p:spPr>
          <a:xfrm>
            <a:off x="4832400" y="1225225"/>
            <a:ext cx="3999900" cy="335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4" name="Google Shape;7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9pPr>
          </a:lstStyle>
          <a:p/>
        </p:txBody>
      </p:sp>
      <p:sp>
        <p:nvSpPr>
          <p:cNvPr id="77" name="Google Shape;77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80" name="Google Shape;80;p19"/>
          <p:cNvSpPr txBox="1"/>
          <p:nvPr>
            <p:ph idx="1" type="body"/>
          </p:nvPr>
        </p:nvSpPr>
        <p:spPr>
          <a:xfrm>
            <a:off x="311700" y="1399400"/>
            <a:ext cx="2808000" cy="278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1" name="Google Shape;8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0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20"/>
          <p:cNvSpPr txBox="1"/>
          <p:nvPr>
            <p:ph type="title"/>
          </p:nvPr>
        </p:nvSpPr>
        <p:spPr>
          <a:xfrm>
            <a:off x="490250" y="450150"/>
            <a:ext cx="5878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5" name="Google Shape;8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1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8" name="Google Shape;88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9" name="Google Shape;89;p21"/>
          <p:cNvSpPr txBox="1"/>
          <p:nvPr>
            <p:ph type="title"/>
          </p:nvPr>
        </p:nvSpPr>
        <p:spPr>
          <a:xfrm>
            <a:off x="265500" y="929275"/>
            <a:ext cx="4045200" cy="1786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90" name="Google Shape;90;p21"/>
          <p:cNvSpPr txBox="1"/>
          <p:nvPr>
            <p:ph idx="1" type="subTitle"/>
          </p:nvPr>
        </p:nvSpPr>
        <p:spPr>
          <a:xfrm>
            <a:off x="265500" y="2769001"/>
            <a:ext cx="4045200" cy="157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91" name="Google Shape;91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2" name="Google Shape;92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2"/>
          <p:cNvSpPr txBox="1"/>
          <p:nvPr>
            <p:ph idx="1" type="body"/>
          </p:nvPr>
        </p:nvSpPr>
        <p:spPr>
          <a:xfrm>
            <a:off x="319500" y="42189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conomica"/>
              <a:buNone/>
              <a:defRPr sz="2400">
                <a:latin typeface="Economica"/>
                <a:ea typeface="Economica"/>
                <a:cs typeface="Economica"/>
                <a:sym typeface="Economica"/>
              </a:defRPr>
            </a:lvl1pPr>
          </a:lstStyle>
          <a:p/>
        </p:txBody>
      </p:sp>
      <p:sp>
        <p:nvSpPr>
          <p:cNvPr id="95" name="Google Shape;95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23"/>
          <p:cNvSpPr txBox="1"/>
          <p:nvPr>
            <p:ph hasCustomPrompt="1" type="title"/>
          </p:nvPr>
        </p:nvSpPr>
        <p:spPr>
          <a:xfrm>
            <a:off x="311700" y="957125"/>
            <a:ext cx="8520600" cy="212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0"/>
              <a:buNone/>
              <a:defRPr sz="16000">
                <a:solidFill>
                  <a:schemeClr val="lt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" name="Google Shape;99;p23"/>
          <p:cNvSpPr txBox="1"/>
          <p:nvPr>
            <p:ph idx="1" type="body"/>
          </p:nvPr>
        </p:nvSpPr>
        <p:spPr>
          <a:xfrm>
            <a:off x="311700" y="316200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0" name="Google Shape;100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luxe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Economica"/>
              <a:buNone/>
              <a:defRPr sz="42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225225"/>
            <a:ext cx="8520600" cy="33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pen Sans"/>
              <a:buChar char="●"/>
              <a:defRPr sz="18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●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○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pen Sans"/>
              <a:buChar char="■"/>
              <a:defRPr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Economica"/>
                <a:ea typeface="Economica"/>
                <a:cs typeface="Economica"/>
                <a:sym typeface="Economic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Relationship Id="rId4" Type="http://schemas.openxmlformats.org/officeDocument/2006/relationships/image" Target="../media/image1.png"/><Relationship Id="rId5" Type="http://schemas.openxmlformats.org/officeDocument/2006/relationships/image" Target="../media/image1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2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8.png"/><Relationship Id="rId5" Type="http://schemas.openxmlformats.org/officeDocument/2006/relationships/image" Target="../media/image5.png"/><Relationship Id="rId6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docs.docker.com/engine/install/ubuntu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86500" y="2155700"/>
            <a:ext cx="285750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8" name="Google Shape;108;p25"/>
          <p:cNvSpPr txBox="1"/>
          <p:nvPr>
            <p:ph type="title"/>
          </p:nvPr>
        </p:nvSpPr>
        <p:spPr>
          <a:xfrm>
            <a:off x="311700" y="2571750"/>
            <a:ext cx="8520600" cy="8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/>
              <a:t>Основы  Docker</a:t>
            </a:r>
            <a:endParaRPr sz="44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4400"/>
              <a:t>Установка</a:t>
            </a:r>
            <a:endParaRPr sz="4400"/>
          </a:p>
        </p:txBody>
      </p:sp>
      <p:pic>
        <p:nvPicPr>
          <p:cNvPr id="109" name="Google Shape;10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0" name="Google Shape;110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0"/>
            <a:ext cx="7761526" cy="184565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25"/>
          <p:cNvSpPr txBox="1"/>
          <p:nvPr/>
        </p:nvSpPr>
        <p:spPr>
          <a:xfrm>
            <a:off x="0" y="4286100"/>
            <a:ext cx="31101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000000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Иванов Дмитрий Владимирович, ст. преп. каф. МОЭВМ</a:t>
            </a:r>
            <a:endParaRPr sz="1700">
              <a:solidFill>
                <a:srgbClr val="000000"/>
              </a:solidFill>
              <a:highlight>
                <a:srgbClr val="FFFFFF"/>
              </a:highlight>
              <a:latin typeface="Economica"/>
              <a:ea typeface="Economica"/>
              <a:cs typeface="Economica"/>
              <a:sym typeface="Economica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700">
                <a:solidFill>
                  <a:srgbClr val="000000"/>
                </a:solidFill>
                <a:highlight>
                  <a:srgbClr val="FFFFFF"/>
                </a:highlight>
                <a:latin typeface="Economica"/>
                <a:ea typeface="Economica"/>
                <a:cs typeface="Economica"/>
                <a:sym typeface="Economica"/>
              </a:rPr>
              <a:t>Кондратенко Константин Евгеньевич, программист </a:t>
            </a:r>
            <a:r>
              <a:rPr lang="ru" sz="1700">
                <a:solidFill>
                  <a:srgbClr val="000000"/>
                </a:solidFill>
                <a:latin typeface="Economica"/>
                <a:ea typeface="Economica"/>
                <a:cs typeface="Economica"/>
                <a:sym typeface="Economica"/>
              </a:rPr>
              <a:t>каф. МОЭВМ</a:t>
            </a:r>
            <a:endParaRPr sz="1700">
              <a:solidFill>
                <a:srgbClr val="000000"/>
              </a:solidFill>
              <a:latin typeface="Economica"/>
              <a:ea typeface="Economica"/>
              <a:cs typeface="Economica"/>
              <a:sym typeface="Economic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34"/>
          <p:cNvSpPr txBox="1"/>
          <p:nvPr>
            <p:ph type="title"/>
          </p:nvPr>
        </p:nvSpPr>
        <p:spPr>
          <a:xfrm>
            <a:off x="311700" y="315925"/>
            <a:ext cx="8520600" cy="22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Часть 3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с Docker</a:t>
            </a:r>
            <a:endParaRPr/>
          </a:p>
        </p:txBody>
      </p:sp>
      <p:sp>
        <p:nvSpPr>
          <p:cNvPr id="188" name="Google Shape;188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89" name="Google Shape;189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90" name="Google Shape;190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764550"/>
            <a:ext cx="7761526" cy="184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5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Docker pull - Скачивание образов</a:t>
            </a:r>
            <a:endParaRPr/>
          </a:p>
        </p:txBody>
      </p:sp>
      <p:sp>
        <p:nvSpPr>
          <p:cNvPr id="196" name="Google Shape;196;p35"/>
          <p:cNvSpPr txBox="1"/>
          <p:nvPr>
            <p:ph idx="1" type="body"/>
          </p:nvPr>
        </p:nvSpPr>
        <p:spPr>
          <a:xfrm>
            <a:off x="311700" y="1225225"/>
            <a:ext cx="5123700" cy="58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highlight>
                  <a:schemeClr val="dk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docker pull </a:t>
            </a:r>
            <a:r>
              <a:rPr b="1" i="1" lang="ru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[OPTIONS]</a:t>
            </a:r>
            <a:r>
              <a:rPr b="1" lang="ru">
                <a:highlight>
                  <a:schemeClr val="dk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NAME</a:t>
            </a:r>
            <a:r>
              <a:rPr b="1" i="1" lang="ru">
                <a:highlight>
                  <a:schemeClr val="lt1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[:TAG|@DIGEST]</a:t>
            </a:r>
            <a:endParaRPr b="1" i="1"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highlight>
                <a:schemeClr val="lt1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98" name="Google Shape;198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199" name="Google Shape;199;p35"/>
          <p:cNvSpPr txBox="1"/>
          <p:nvPr/>
        </p:nvSpPr>
        <p:spPr>
          <a:xfrm>
            <a:off x="5565600" y="1496600"/>
            <a:ext cx="3186300" cy="1014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# Скачать последнюю версию Ubuntu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docker pull ubuntu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# Скачать конкретную версию Ubuntu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152400" rtl="0" algn="l">
              <a:lnSpc>
                <a:spcPct val="16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docker pull ubuntu:20.04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200" name="Google Shape;200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1717425"/>
            <a:ext cx="3048560" cy="3026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Выгрузка и загрузки образов</a:t>
            </a:r>
            <a:endParaRPr/>
          </a:p>
        </p:txBody>
      </p:sp>
      <p:sp>
        <p:nvSpPr>
          <p:cNvPr id="206" name="Google Shape;206;p36"/>
          <p:cNvSpPr txBox="1"/>
          <p:nvPr>
            <p:ph idx="1" type="body"/>
          </p:nvPr>
        </p:nvSpPr>
        <p:spPr>
          <a:xfrm>
            <a:off x="311700" y="1225225"/>
            <a:ext cx="8520600" cy="23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Выгрузили образ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i="1" lang="ru">
                <a:highlight>
                  <a:srgbClr val="D9EAD3"/>
                </a:highlight>
              </a:rPr>
              <a:t>docker save -o ubuntu_20_04.tar ubuntu:20.04</a:t>
            </a:r>
            <a:endParaRPr i="1">
              <a:highlight>
                <a:srgbClr val="D9EAD3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lt1"/>
                </a:highlight>
              </a:rPr>
              <a:t>Теперь загружаем из файла</a:t>
            </a:r>
            <a:endParaRPr>
              <a:highlight>
                <a:schemeClr val="lt1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highlight>
                  <a:schemeClr val="lt1"/>
                </a:highlight>
              </a:rPr>
              <a:t>	</a:t>
            </a:r>
            <a:r>
              <a:rPr i="1" lang="ru">
                <a:highlight>
                  <a:srgbClr val="D9EAD3"/>
                </a:highlight>
              </a:rPr>
              <a:t>docker load -i ubuntu_20_04.tar</a:t>
            </a:r>
            <a:endParaRPr i="1">
              <a:highlight>
                <a:srgbClr val="D9EAD3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i="1" lang="ru">
                <a:highlight>
                  <a:srgbClr val="D9EAD3"/>
                </a:highlight>
              </a:rPr>
              <a:t>			</a:t>
            </a:r>
            <a:r>
              <a:rPr lang="ru">
                <a:highlight>
                  <a:srgbClr val="6FA8DC"/>
                </a:highlight>
              </a:rPr>
              <a:t>В этом примере имя файла (архива) – </a:t>
            </a:r>
            <a:r>
              <a:rPr i="1" lang="ru">
                <a:highlight>
                  <a:srgbClr val="6FA8DC"/>
                </a:highlight>
              </a:rPr>
              <a:t>ubuntu_20_04.tar</a:t>
            </a:r>
            <a:endParaRPr i="1">
              <a:highlight>
                <a:srgbClr val="6FA8DC"/>
              </a:highlight>
            </a:endParaRPr>
          </a:p>
        </p:txBody>
      </p:sp>
      <p:pic>
        <p:nvPicPr>
          <p:cNvPr id="207" name="Google Shape;207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44413" y="3613177"/>
            <a:ext cx="7255174" cy="116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Docker ps - Просмотр контейнеров</a:t>
            </a:r>
            <a:endParaRPr/>
          </a:p>
        </p:txBody>
      </p:sp>
      <p:sp>
        <p:nvSpPr>
          <p:cNvPr id="213" name="Google Shape;213;p37"/>
          <p:cNvSpPr txBox="1"/>
          <p:nvPr>
            <p:ph idx="1" type="body"/>
          </p:nvPr>
        </p:nvSpPr>
        <p:spPr>
          <a:xfrm>
            <a:off x="311700" y="1225225"/>
            <a:ext cx="8520600" cy="3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Показывает информацию о контейнерах: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О запущенных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Об остановленных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Их статус (работает \ 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запускается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 \ отработал)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Когда созданы и от какого образа созданы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Какую команду исполняют при создании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Какое имя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Какой имеют размер (при введении флага -s)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Часто используется в диагностике и автоматизации скриптов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15" name="Google Shape;21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16" name="Google Shape;216;p37"/>
          <p:cNvSpPr txBox="1"/>
          <p:nvPr/>
        </p:nvSpPr>
        <p:spPr>
          <a:xfrm>
            <a:off x="5565600" y="1496600"/>
            <a:ext cx="3501600" cy="1391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# Показать запущенные контейнеры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docker ps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# Показать ВСЕ контейнеры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docker ps -a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# Показать только ID запущенных контейнеров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docker ps -q</a:t>
            </a:r>
            <a:endParaRPr sz="18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Docker run - Запуск контейнеров</a:t>
            </a:r>
            <a:endParaRPr/>
          </a:p>
        </p:txBody>
      </p:sp>
      <p:sp>
        <p:nvSpPr>
          <p:cNvPr id="222" name="Google Shape;222;p38"/>
          <p:cNvSpPr txBox="1"/>
          <p:nvPr>
            <p:ph idx="1" type="body"/>
          </p:nvPr>
        </p:nvSpPr>
        <p:spPr>
          <a:xfrm>
            <a:off x="311700" y="1225225"/>
            <a:ext cx="8520600" cy="3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Запускает контейнер и позволяет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присвоить имя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использовать фоновый режим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пробросить порты на хост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смонтировать каталог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удалить контейнер при остановке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описать команды, которые будут исполнены после запуска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перевести работу в интерактивный режим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В нашем случае будет использовать ubuntu:20.04 [здесь и далее]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3" name="Google Shape;223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24" name="Google Shape;224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25" name="Google Shape;225;p38"/>
          <p:cNvSpPr txBox="1"/>
          <p:nvPr/>
        </p:nvSpPr>
        <p:spPr>
          <a:xfrm>
            <a:off x="4414400" y="1496600"/>
            <a:ext cx="4652700" cy="13911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# Запустить контейнер Ubuntu в интерактивном режиме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docker run </a:t>
            </a:r>
            <a:r>
              <a:rPr lang="ru" sz="1000">
                <a:solidFill>
                  <a:srgbClr val="0000C0"/>
                </a:solidFill>
                <a:latin typeface="Roboto Mono"/>
                <a:ea typeface="Roboto Mono"/>
                <a:cs typeface="Roboto Mono"/>
                <a:sym typeface="Roboto Mono"/>
              </a:rPr>
              <a:t>-it</a:t>
            </a: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 ubuntu /bin/bash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# Запустить контейнер в фоновом режиме (демон)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docker run </a:t>
            </a:r>
            <a:r>
              <a:rPr lang="ru" sz="1000">
                <a:solidFill>
                  <a:srgbClr val="0000C0"/>
                </a:solidFill>
                <a:latin typeface="Roboto Mono"/>
                <a:ea typeface="Roboto Mono"/>
                <a:cs typeface="Roboto Mono"/>
                <a:sym typeface="Roboto Mono"/>
              </a:rPr>
              <a:t>-d</a:t>
            </a: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0000C0"/>
                </a:solidFill>
                <a:latin typeface="Roboto Mono"/>
                <a:ea typeface="Roboto Mono"/>
                <a:cs typeface="Roboto Mono"/>
                <a:sym typeface="Roboto Mono"/>
              </a:rPr>
              <a:t>--name</a:t>
            </a: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 test_container ubuntu </a:t>
            </a:r>
            <a:r>
              <a:rPr lang="ru" sz="1000">
                <a:solidFill>
                  <a:srgbClr val="3000A0"/>
                </a:solidFill>
                <a:latin typeface="Roboto Mono"/>
                <a:ea typeface="Roboto Mono"/>
                <a:cs typeface="Roboto Mono"/>
                <a:sym typeface="Roboto Mono"/>
              </a:rPr>
              <a:t>sleep</a:t>
            </a: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000">
              <a:solidFill>
                <a:srgbClr val="10604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0604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ru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# Запустить контейнер в фоновом режиме (демон) + удалить</a:t>
            </a:r>
            <a:endParaRPr sz="10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docker run </a:t>
            </a:r>
            <a:r>
              <a:rPr lang="ru" sz="1000">
                <a:solidFill>
                  <a:srgbClr val="0000C0"/>
                </a:solidFill>
                <a:latin typeface="Roboto Mono"/>
                <a:ea typeface="Roboto Mono"/>
                <a:cs typeface="Roboto Mono"/>
                <a:sym typeface="Roboto Mono"/>
              </a:rPr>
              <a:t>-d</a:t>
            </a:r>
            <a:r>
              <a:rPr lang="ru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0000C0"/>
                </a:solidFill>
                <a:latin typeface="Roboto Mono"/>
                <a:ea typeface="Roboto Mono"/>
                <a:cs typeface="Roboto Mono"/>
                <a:sym typeface="Roboto Mono"/>
              </a:rPr>
              <a:t>--name</a:t>
            </a:r>
            <a:r>
              <a:rPr lang="ru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test_container </a:t>
            </a:r>
            <a:r>
              <a:rPr lang="ru" sz="1000">
                <a:solidFill>
                  <a:srgbClr val="0000C0"/>
                </a:solidFill>
                <a:latin typeface="Roboto Mono"/>
                <a:ea typeface="Roboto Mono"/>
                <a:cs typeface="Roboto Mono"/>
                <a:sym typeface="Roboto Mono"/>
              </a:rPr>
              <a:t>--rm</a:t>
            </a:r>
            <a:r>
              <a:rPr lang="ru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ubuntu </a:t>
            </a:r>
            <a:r>
              <a:rPr lang="ru" sz="1000">
                <a:solidFill>
                  <a:srgbClr val="3000A0"/>
                </a:solidFill>
                <a:latin typeface="Roboto Mono"/>
                <a:ea typeface="Roboto Mono"/>
                <a:cs typeface="Roboto Mono"/>
                <a:sym typeface="Roboto Mono"/>
              </a:rPr>
              <a:t>sleep</a:t>
            </a:r>
            <a:r>
              <a:rPr lang="ru" sz="10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10</a:t>
            </a:r>
            <a:endParaRPr sz="1000">
              <a:solidFill>
                <a:srgbClr val="10604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600"/>
              <a:t>Docker exec </a:t>
            </a:r>
            <a:endParaRPr sz="36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600"/>
              <a:t>Выполнение команд в контейнере</a:t>
            </a:r>
            <a:endParaRPr sz="3600"/>
          </a:p>
        </p:txBody>
      </p:sp>
      <p:sp>
        <p:nvSpPr>
          <p:cNvPr id="231" name="Google Shape;231;p39"/>
          <p:cNvSpPr txBox="1"/>
          <p:nvPr>
            <p:ph idx="1" type="body"/>
          </p:nvPr>
        </p:nvSpPr>
        <p:spPr>
          <a:xfrm>
            <a:off x="311700" y="1225225"/>
            <a:ext cx="8520600" cy="22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Запускает процесс в контейнере и позволяет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перевести работу в интерактивный режим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указать пользователя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выполнять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 команду в фоновом режиме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передать переменную среды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выбрать рабочую директорию для исполнения процесса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33" name="Google Shape;233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34" name="Google Shape;234;p39"/>
          <p:cNvSpPr txBox="1"/>
          <p:nvPr/>
        </p:nvSpPr>
        <p:spPr>
          <a:xfrm>
            <a:off x="5695825" y="1225225"/>
            <a:ext cx="3384900" cy="16488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# Подключиться к работающему контейнеру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docker exec </a:t>
            </a:r>
            <a:r>
              <a:rPr lang="ru" sz="1000">
                <a:solidFill>
                  <a:srgbClr val="0000C0"/>
                </a:solidFill>
                <a:latin typeface="Roboto Mono"/>
                <a:ea typeface="Roboto Mono"/>
                <a:cs typeface="Roboto Mono"/>
                <a:sym typeface="Roboto Mono"/>
              </a:rPr>
              <a:t>-it</a:t>
            </a: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 test_container /bin/bash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# Выполнить однократную команду в контейнере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docker exec test_container </a:t>
            </a:r>
            <a:r>
              <a:rPr lang="ru" sz="1000">
                <a:solidFill>
                  <a:srgbClr val="3000A0"/>
                </a:solidFill>
                <a:latin typeface="Roboto Mono"/>
                <a:ea typeface="Roboto Mono"/>
                <a:cs typeface="Roboto Mono"/>
                <a:sym typeface="Roboto Mono"/>
              </a:rPr>
              <a:t>ls</a:t>
            </a: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0000C0"/>
                </a:solidFill>
                <a:latin typeface="Roboto Mono"/>
                <a:ea typeface="Roboto Mono"/>
                <a:cs typeface="Roboto Mono"/>
                <a:sym typeface="Roboto Mono"/>
              </a:rPr>
              <a:t>-la</a:t>
            </a: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 /home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0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# Проверить процессы в контейнере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docker exec test_container </a:t>
            </a:r>
            <a:r>
              <a:rPr lang="ru" sz="1000">
                <a:solidFill>
                  <a:srgbClr val="3000A0"/>
                </a:solidFill>
                <a:latin typeface="Roboto Mono"/>
                <a:ea typeface="Roboto Mono"/>
                <a:cs typeface="Roboto Mono"/>
                <a:sym typeface="Roboto Mono"/>
              </a:rPr>
              <a:t>ps</a:t>
            </a:r>
            <a:r>
              <a:rPr lang="ru" sz="1000">
                <a:latin typeface="Roboto Mono"/>
                <a:ea typeface="Roboto Mono"/>
                <a:cs typeface="Roboto Mono"/>
                <a:sym typeface="Roboto Mono"/>
              </a:rPr>
              <a:t> aux</a:t>
            </a:r>
            <a:endParaRPr sz="10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4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Docker logs - Просмотр логов</a:t>
            </a:r>
            <a:endParaRPr/>
          </a:p>
        </p:txBody>
      </p:sp>
      <p:sp>
        <p:nvSpPr>
          <p:cNvPr id="240" name="Google Shape;240;p40"/>
          <p:cNvSpPr txBox="1"/>
          <p:nvPr>
            <p:ph idx="1" type="body"/>
          </p:nvPr>
        </p:nvSpPr>
        <p:spPr>
          <a:xfrm>
            <a:off x="311700" y="1225225"/>
            <a:ext cx="8520600" cy="228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Выводит логи контейнера и позволяет: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выводить в реальном време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выводить начиная с определенного времени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вывести последние N строк логов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выводить с указанием временных меток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42" name="Google Shape;242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43" name="Google Shape;243;p40"/>
          <p:cNvSpPr txBox="1"/>
          <p:nvPr/>
        </p:nvSpPr>
        <p:spPr>
          <a:xfrm>
            <a:off x="5695825" y="1225225"/>
            <a:ext cx="3384900" cy="24093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000">
                <a:solidFill>
                  <a:srgbClr val="A05000"/>
                </a:solidFill>
                <a:highlight>
                  <a:schemeClr val="dk2"/>
                </a:highlight>
                <a:latin typeface="Roboto Mono"/>
                <a:ea typeface="Roboto Mono"/>
                <a:cs typeface="Roboto Mono"/>
                <a:sym typeface="Roboto Mono"/>
              </a:rPr>
              <a:t># Показать логи контейнера</a:t>
            </a:r>
            <a:endParaRPr sz="1000">
              <a:highlight>
                <a:schemeClr val="dk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highlight>
                  <a:schemeClr val="dk2"/>
                </a:highlight>
                <a:latin typeface="Roboto Mono"/>
                <a:ea typeface="Roboto Mono"/>
                <a:cs typeface="Roboto Mono"/>
                <a:sym typeface="Roboto Mono"/>
              </a:rPr>
              <a:t>docker logs test_container</a:t>
            </a:r>
            <a:endParaRPr sz="1000">
              <a:highlight>
                <a:schemeClr val="dk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chemeClr val="dk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000">
                <a:solidFill>
                  <a:srgbClr val="A05000"/>
                </a:solidFill>
                <a:highlight>
                  <a:schemeClr val="dk2"/>
                </a:highlight>
                <a:latin typeface="Roboto Mono"/>
                <a:ea typeface="Roboto Mono"/>
                <a:cs typeface="Roboto Mono"/>
                <a:sym typeface="Roboto Mono"/>
              </a:rPr>
              <a:t># Показать логи в реальном времени</a:t>
            </a:r>
            <a:endParaRPr sz="1000">
              <a:highlight>
                <a:schemeClr val="dk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highlight>
                  <a:schemeClr val="dk2"/>
                </a:highlight>
                <a:latin typeface="Roboto Mono"/>
                <a:ea typeface="Roboto Mono"/>
                <a:cs typeface="Roboto Mono"/>
                <a:sym typeface="Roboto Mono"/>
              </a:rPr>
              <a:t>docker logs </a:t>
            </a:r>
            <a:r>
              <a:rPr lang="ru" sz="1000">
                <a:solidFill>
                  <a:srgbClr val="0000C0"/>
                </a:solidFill>
                <a:highlight>
                  <a:schemeClr val="dk2"/>
                </a:highlight>
                <a:latin typeface="Roboto Mono"/>
                <a:ea typeface="Roboto Mono"/>
                <a:cs typeface="Roboto Mono"/>
                <a:sym typeface="Roboto Mono"/>
              </a:rPr>
              <a:t>-f</a:t>
            </a:r>
            <a:r>
              <a:rPr lang="ru" sz="1000">
                <a:highlight>
                  <a:schemeClr val="dk2"/>
                </a:highlight>
                <a:latin typeface="Roboto Mono"/>
                <a:ea typeface="Roboto Mono"/>
                <a:cs typeface="Roboto Mono"/>
                <a:sym typeface="Roboto Mono"/>
              </a:rPr>
              <a:t> test_container</a:t>
            </a:r>
            <a:endParaRPr sz="1000">
              <a:highlight>
                <a:schemeClr val="dk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chemeClr val="dk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000">
                <a:solidFill>
                  <a:srgbClr val="A05000"/>
                </a:solidFill>
                <a:highlight>
                  <a:schemeClr val="dk2"/>
                </a:highlight>
                <a:latin typeface="Roboto Mono"/>
                <a:ea typeface="Roboto Mono"/>
                <a:cs typeface="Roboto Mono"/>
                <a:sym typeface="Roboto Mono"/>
              </a:rPr>
              <a:t># Показать последние 10 строк логов</a:t>
            </a:r>
            <a:endParaRPr sz="1000">
              <a:highlight>
                <a:schemeClr val="dk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highlight>
                  <a:schemeClr val="dk2"/>
                </a:highlight>
                <a:latin typeface="Roboto Mono"/>
                <a:ea typeface="Roboto Mono"/>
                <a:cs typeface="Roboto Mono"/>
                <a:sym typeface="Roboto Mono"/>
              </a:rPr>
              <a:t>docker logs </a:t>
            </a:r>
            <a:r>
              <a:rPr lang="ru" sz="1000">
                <a:solidFill>
                  <a:srgbClr val="0000C0"/>
                </a:solidFill>
                <a:highlight>
                  <a:schemeClr val="dk2"/>
                </a:highlight>
                <a:latin typeface="Roboto Mono"/>
                <a:ea typeface="Roboto Mono"/>
                <a:cs typeface="Roboto Mono"/>
                <a:sym typeface="Roboto Mono"/>
              </a:rPr>
              <a:t>--tail</a:t>
            </a:r>
            <a:r>
              <a:rPr lang="ru" sz="1000">
                <a:highlight>
                  <a:schemeClr val="dk2"/>
                </a:highlight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106040"/>
                </a:solidFill>
                <a:highlight>
                  <a:schemeClr val="dk2"/>
                </a:highlight>
                <a:latin typeface="Roboto Mono"/>
                <a:ea typeface="Roboto Mono"/>
                <a:cs typeface="Roboto Mono"/>
                <a:sym typeface="Roboto Mono"/>
              </a:rPr>
              <a:t>10</a:t>
            </a:r>
            <a:r>
              <a:rPr lang="ru" sz="1000">
                <a:highlight>
                  <a:schemeClr val="dk2"/>
                </a:highlight>
                <a:latin typeface="Roboto Mono"/>
                <a:ea typeface="Roboto Mono"/>
                <a:cs typeface="Roboto Mono"/>
                <a:sym typeface="Roboto Mono"/>
              </a:rPr>
              <a:t> test_container</a:t>
            </a:r>
            <a:endParaRPr sz="1000">
              <a:highlight>
                <a:schemeClr val="dk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highlight>
                <a:schemeClr val="dk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000">
                <a:solidFill>
                  <a:srgbClr val="A05000"/>
                </a:solidFill>
                <a:highlight>
                  <a:schemeClr val="dk2"/>
                </a:highlight>
                <a:latin typeface="Roboto Mono"/>
                <a:ea typeface="Roboto Mono"/>
                <a:cs typeface="Roboto Mono"/>
                <a:sym typeface="Roboto Mono"/>
              </a:rPr>
              <a:t># Показать логи с временными метками</a:t>
            </a:r>
            <a:endParaRPr sz="1000">
              <a:highlight>
                <a:schemeClr val="dk2"/>
              </a:highlight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highlight>
                  <a:schemeClr val="dk2"/>
                </a:highlight>
                <a:latin typeface="Roboto Mono"/>
                <a:ea typeface="Roboto Mono"/>
                <a:cs typeface="Roboto Mono"/>
                <a:sym typeface="Roboto Mono"/>
              </a:rPr>
              <a:t>docker logs </a:t>
            </a:r>
            <a:r>
              <a:rPr lang="ru" sz="1000">
                <a:solidFill>
                  <a:srgbClr val="0000C0"/>
                </a:solidFill>
                <a:highlight>
                  <a:schemeClr val="dk2"/>
                </a:highlight>
                <a:latin typeface="Roboto Mono"/>
                <a:ea typeface="Roboto Mono"/>
                <a:cs typeface="Roboto Mono"/>
                <a:sym typeface="Roboto Mono"/>
              </a:rPr>
              <a:t>-t</a:t>
            </a:r>
            <a:r>
              <a:rPr lang="ru" sz="1000">
                <a:highlight>
                  <a:schemeClr val="dk2"/>
                </a:highlight>
                <a:latin typeface="Roboto Mono"/>
                <a:ea typeface="Roboto Mono"/>
                <a:cs typeface="Roboto Mono"/>
                <a:sym typeface="Roboto Mono"/>
              </a:rPr>
              <a:t> test_container</a:t>
            </a:r>
            <a:endParaRPr sz="1000">
              <a:highlight>
                <a:schemeClr val="dk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1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Docker volume - Работа с данными</a:t>
            </a:r>
            <a:endParaRPr/>
          </a:p>
        </p:txBody>
      </p:sp>
      <p:sp>
        <p:nvSpPr>
          <p:cNvPr id="249" name="Google Shape;249;p41"/>
          <p:cNvSpPr txBox="1"/>
          <p:nvPr>
            <p:ph idx="1" type="body"/>
          </p:nvPr>
        </p:nvSpPr>
        <p:spPr>
          <a:xfrm>
            <a:off x="311700" y="1225225"/>
            <a:ext cx="8520600" cy="3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Все файлы внутри контейнера остаются в контейнере (при удалении контейнера файлы также удаляются).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Чтобы сохранить файлы или дать доступ к ним хосту используется volume.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spcBef>
                <a:spcPts val="120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ru" sz="1700">
                <a:latin typeface="Times New Roman"/>
                <a:ea typeface="Times New Roman"/>
                <a:cs typeface="Times New Roman"/>
                <a:sym typeface="Times New Roman"/>
              </a:rPr>
              <a:t>Создает (или использует при наличии) папку (volume) между хостом и контейнером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○"/>
            </a:pPr>
            <a:r>
              <a:rPr lang="ru" sz="1300">
                <a:highlight>
                  <a:schemeClr val="dk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docker run -v </a:t>
            </a:r>
            <a:r>
              <a:rPr lang="ru" sz="1300">
                <a:highlight>
                  <a:srgbClr val="A2C4C9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/путь/на/хосте</a:t>
            </a:r>
            <a:r>
              <a:rPr lang="ru" sz="1300">
                <a:highlight>
                  <a:schemeClr val="dk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ru" sz="1300">
                <a:highlight>
                  <a:srgbClr val="D9D2E9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/путь/в/контейнере</a:t>
            </a:r>
            <a:r>
              <a:rPr lang="ru" sz="1300">
                <a:highlight>
                  <a:schemeClr val="dk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образ</a:t>
            </a:r>
            <a:endParaRPr sz="1300">
              <a:highlight>
                <a:schemeClr val="dk2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6550" lvl="0" marL="457200" rtl="0" algn="just">
              <a:spcBef>
                <a:spcPts val="0"/>
              </a:spcBef>
              <a:spcAft>
                <a:spcPts val="0"/>
              </a:spcAft>
              <a:buSzPts val="1700"/>
              <a:buFont typeface="Times New Roman"/>
              <a:buChar char="●"/>
            </a:pPr>
            <a:r>
              <a:rPr lang="ru" sz="1700">
                <a:latin typeface="Times New Roman"/>
                <a:ea typeface="Times New Roman"/>
                <a:cs typeface="Times New Roman"/>
                <a:sym typeface="Times New Roman"/>
              </a:rPr>
              <a:t>Создает</a:t>
            </a:r>
            <a:r>
              <a:rPr lang="ru" sz="1700">
                <a:latin typeface="Times New Roman"/>
                <a:ea typeface="Times New Roman"/>
                <a:cs typeface="Times New Roman"/>
                <a:sym typeface="Times New Roman"/>
              </a:rPr>
              <a:t> (или использует при наличии)</a:t>
            </a:r>
            <a:r>
              <a:rPr lang="ru" sz="1700">
                <a:latin typeface="Times New Roman"/>
                <a:ea typeface="Times New Roman"/>
                <a:cs typeface="Times New Roman"/>
                <a:sym typeface="Times New Roman"/>
              </a:rPr>
              <a:t> папку (volume) между хостом и контейнером. На хосте </a:t>
            </a:r>
            <a:r>
              <a:rPr lang="ru" sz="1700">
                <a:latin typeface="Times New Roman"/>
                <a:ea typeface="Times New Roman"/>
                <a:cs typeface="Times New Roman"/>
                <a:sym typeface="Times New Roman"/>
              </a:rPr>
              <a:t>volume будет в папке </a:t>
            </a:r>
            <a:r>
              <a:rPr lang="ru" sz="1700">
                <a:latin typeface="Times New Roman"/>
                <a:ea typeface="Times New Roman"/>
                <a:cs typeface="Times New Roman"/>
                <a:sym typeface="Times New Roman"/>
              </a:rPr>
              <a:t>var/lib/docker/volumes/ </a:t>
            </a:r>
            <a:endParaRPr sz="17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1150" lvl="1" marL="914400" rtl="0" algn="just">
              <a:spcBef>
                <a:spcPts val="0"/>
              </a:spcBef>
              <a:spcAft>
                <a:spcPts val="0"/>
              </a:spcAft>
              <a:buSzPts val="1300"/>
              <a:buFont typeface="Times New Roman"/>
              <a:buChar char="○"/>
            </a:pPr>
            <a:r>
              <a:rPr lang="ru" sz="1300">
                <a:highlight>
                  <a:schemeClr val="dk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docker run -v </a:t>
            </a:r>
            <a:r>
              <a:rPr lang="ru" sz="1300">
                <a:highlight>
                  <a:srgbClr val="A2C4C9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имя_тома</a:t>
            </a:r>
            <a:r>
              <a:rPr lang="ru" sz="1300">
                <a:highlight>
                  <a:schemeClr val="dk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lang="ru" sz="1300">
                <a:highlight>
                  <a:srgbClr val="D9D2E9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/путь/в/контейнере</a:t>
            </a:r>
            <a:r>
              <a:rPr lang="ru" sz="1300">
                <a:highlight>
                  <a:schemeClr val="dk2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образ</a:t>
            </a:r>
            <a:endParaRPr sz="1300">
              <a:highlight>
                <a:schemeClr val="dk2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>
              <a:highlight>
                <a:schemeClr val="dk2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300">
                <a:highlight>
                  <a:srgbClr val="CFE2F3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* </a:t>
            </a:r>
            <a:r>
              <a:rPr lang="ru" sz="1300">
                <a:highlight>
                  <a:srgbClr val="CFE2F3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Нужно стараться использовать именно </a:t>
            </a:r>
            <a:r>
              <a:rPr lang="ru" sz="1300">
                <a:highlight>
                  <a:srgbClr val="CFE2F3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именованные</a:t>
            </a:r>
            <a:r>
              <a:rPr lang="ru" sz="1300">
                <a:highlight>
                  <a:srgbClr val="CFE2F3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 тома (а не прописывать путь к конкретным папкам)</a:t>
            </a:r>
            <a:endParaRPr sz="1300">
              <a:highlight>
                <a:srgbClr val="CFE2F3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0" name="Google Shape;250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51" name="Google Shape;25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4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580"/>
              <a:t>Docker st</a:t>
            </a:r>
            <a:r>
              <a:rPr lang="ru" sz="3580"/>
              <a:t>o</a:t>
            </a:r>
            <a:r>
              <a:rPr lang="ru" sz="3580"/>
              <a:t>p/start/rm </a:t>
            </a:r>
            <a:endParaRPr sz="358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580"/>
              <a:t>Управление жизненным циклом</a:t>
            </a:r>
            <a:endParaRPr sz="3580"/>
          </a:p>
        </p:txBody>
      </p:sp>
      <p:sp>
        <p:nvSpPr>
          <p:cNvPr id="257" name="Google Shape;257;p42"/>
          <p:cNvSpPr txBox="1"/>
          <p:nvPr>
            <p:ph idx="1" type="body"/>
          </p:nvPr>
        </p:nvSpPr>
        <p:spPr>
          <a:xfrm>
            <a:off x="311700" y="1225225"/>
            <a:ext cx="4774200" cy="270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stop / start / rm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Название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Остановка 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контейнеров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Запуск 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контейнеров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Удаление контейнеров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Нужно для управления состоянием контейнеров и удаления их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8" name="Google Shape;258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59" name="Google Shape;259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sp>
        <p:nvSpPr>
          <p:cNvPr id="260" name="Google Shape;260;p42"/>
          <p:cNvSpPr txBox="1"/>
          <p:nvPr/>
        </p:nvSpPr>
        <p:spPr>
          <a:xfrm>
            <a:off x="5223000" y="1225225"/>
            <a:ext cx="3857700" cy="27039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rgbClr val="008000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# Остановить контейнер</a:t>
            </a:r>
            <a:endParaRPr sz="1050">
              <a:solidFill>
                <a:srgbClr val="008000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rgbClr val="795E26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docker</a:t>
            </a:r>
            <a:r>
              <a:rPr lang="ru" sz="1050">
                <a:solidFill>
                  <a:srgbClr val="3B3B3B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A31515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stop</a:t>
            </a:r>
            <a:r>
              <a:rPr lang="ru" sz="1050">
                <a:solidFill>
                  <a:srgbClr val="3B3B3B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A31515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test_container</a:t>
            </a:r>
            <a:endParaRPr sz="1050">
              <a:solidFill>
                <a:srgbClr val="A31515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3B3B3B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rgbClr val="008000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# Запустить остановленный контейнер</a:t>
            </a:r>
            <a:endParaRPr sz="1050">
              <a:solidFill>
                <a:srgbClr val="008000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rgbClr val="795E26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docker</a:t>
            </a:r>
            <a:r>
              <a:rPr lang="ru" sz="1050">
                <a:solidFill>
                  <a:srgbClr val="3B3B3B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A31515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start</a:t>
            </a:r>
            <a:r>
              <a:rPr lang="ru" sz="1050">
                <a:solidFill>
                  <a:srgbClr val="3B3B3B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A31515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test_container</a:t>
            </a:r>
            <a:endParaRPr sz="1050">
              <a:solidFill>
                <a:srgbClr val="A31515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3B3B3B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rgbClr val="008000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# Перезапустить контейнер</a:t>
            </a:r>
            <a:endParaRPr sz="1050">
              <a:solidFill>
                <a:srgbClr val="008000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rgbClr val="795E26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docker</a:t>
            </a:r>
            <a:r>
              <a:rPr lang="ru" sz="1050">
                <a:solidFill>
                  <a:srgbClr val="3B3B3B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A31515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restart</a:t>
            </a:r>
            <a:r>
              <a:rPr lang="ru" sz="1050">
                <a:solidFill>
                  <a:srgbClr val="3B3B3B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A31515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test_container</a:t>
            </a:r>
            <a:endParaRPr sz="1050">
              <a:solidFill>
                <a:srgbClr val="A31515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3B3B3B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rgbClr val="008000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# Удалить контейнер (только остановленный)</a:t>
            </a:r>
            <a:endParaRPr sz="1050">
              <a:solidFill>
                <a:srgbClr val="008000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rgbClr val="795E26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docker</a:t>
            </a:r>
            <a:r>
              <a:rPr lang="ru" sz="1050">
                <a:solidFill>
                  <a:srgbClr val="3B3B3B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A31515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rm</a:t>
            </a:r>
            <a:r>
              <a:rPr lang="ru" sz="1050">
                <a:solidFill>
                  <a:srgbClr val="3B3B3B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A31515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test_container</a:t>
            </a:r>
            <a:endParaRPr sz="1050">
              <a:solidFill>
                <a:srgbClr val="A31515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3B3B3B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rgbClr val="008000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# Удалить контейнер принудительно</a:t>
            </a:r>
            <a:endParaRPr sz="1050">
              <a:solidFill>
                <a:srgbClr val="008000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rgbClr val="795E26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docker</a:t>
            </a:r>
            <a:r>
              <a:rPr lang="ru" sz="1050">
                <a:solidFill>
                  <a:srgbClr val="3B3B3B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A31515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rm</a:t>
            </a:r>
            <a:r>
              <a:rPr lang="ru" sz="1050">
                <a:solidFill>
                  <a:srgbClr val="3B3B3B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0000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-f</a:t>
            </a:r>
            <a:r>
              <a:rPr lang="ru" sz="1050">
                <a:solidFill>
                  <a:srgbClr val="3B3B3B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A31515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test_container</a:t>
            </a:r>
            <a:endParaRPr sz="1050">
              <a:solidFill>
                <a:srgbClr val="A31515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rgbClr val="A05000"/>
              </a:solidFill>
              <a:highlight>
                <a:schemeClr val="dk2"/>
              </a:highlight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Демо</a:t>
            </a:r>
            <a:endParaRPr/>
          </a:p>
        </p:txBody>
      </p:sp>
      <p:sp>
        <p:nvSpPr>
          <p:cNvPr id="266" name="Google Shape;266;p43"/>
          <p:cNvSpPr txBox="1"/>
          <p:nvPr>
            <p:ph idx="1" type="body"/>
          </p:nvPr>
        </p:nvSpPr>
        <p:spPr>
          <a:xfrm>
            <a:off x="311700" y="1225225"/>
            <a:ext cx="4815300" cy="3678600"/>
          </a:xfrm>
          <a:prstGeom prst="rect">
            <a:avLst/>
          </a:prstGeom>
          <a:solidFill>
            <a:schemeClr val="dk2"/>
          </a:solidFill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rgbClr val="795E26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docker</a:t>
            </a:r>
            <a:r>
              <a:rPr lang="ru" sz="1050">
                <a:solidFill>
                  <a:srgbClr val="3B3B3B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A31515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pull</a:t>
            </a:r>
            <a:r>
              <a:rPr lang="ru" sz="1050">
                <a:solidFill>
                  <a:srgbClr val="3B3B3B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A31515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ubuntu:22.04 # (В классе не будет работать)</a:t>
            </a:r>
            <a:endParaRPr sz="1050">
              <a:solidFill>
                <a:srgbClr val="A31515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3B3B3B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rgbClr val="795E26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docker</a:t>
            </a:r>
            <a:r>
              <a:rPr lang="ru" sz="1050">
                <a:solidFill>
                  <a:srgbClr val="3B3B3B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A31515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run</a:t>
            </a:r>
            <a:r>
              <a:rPr lang="ru" sz="1050">
                <a:solidFill>
                  <a:srgbClr val="3B3B3B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0000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-d</a:t>
            </a:r>
            <a:r>
              <a:rPr lang="ru" sz="1050">
                <a:solidFill>
                  <a:srgbClr val="3B3B3B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0000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--name</a:t>
            </a:r>
            <a:r>
              <a:rPr lang="ru" sz="1050">
                <a:solidFill>
                  <a:srgbClr val="3B3B3B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A31515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test_container</a:t>
            </a:r>
            <a:r>
              <a:rPr lang="ru" sz="1050">
                <a:solidFill>
                  <a:srgbClr val="3B3B3B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A31515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ubuntu:22.04</a:t>
            </a:r>
            <a:r>
              <a:rPr lang="ru" sz="1050">
                <a:solidFill>
                  <a:srgbClr val="3B3B3B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A31515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sleep</a:t>
            </a:r>
            <a:r>
              <a:rPr lang="ru" sz="1050">
                <a:solidFill>
                  <a:srgbClr val="3B3B3B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098658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endParaRPr sz="1050">
              <a:solidFill>
                <a:srgbClr val="098658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3B3B3B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rgbClr val="795E26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docker</a:t>
            </a:r>
            <a:r>
              <a:rPr lang="ru" sz="1050">
                <a:solidFill>
                  <a:srgbClr val="3B3B3B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A31515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ps</a:t>
            </a:r>
            <a:endParaRPr sz="1050">
              <a:solidFill>
                <a:srgbClr val="A31515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3B3B3B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rgbClr val="795E26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docker</a:t>
            </a:r>
            <a:r>
              <a:rPr lang="ru" sz="1050">
                <a:solidFill>
                  <a:srgbClr val="3B3B3B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A31515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exec</a:t>
            </a:r>
            <a:r>
              <a:rPr lang="ru" sz="1050">
                <a:solidFill>
                  <a:srgbClr val="3B3B3B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A31515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test_container</a:t>
            </a:r>
            <a:r>
              <a:rPr lang="ru" sz="1050">
                <a:solidFill>
                  <a:srgbClr val="3B3B3B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A31515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apt</a:t>
            </a:r>
            <a:r>
              <a:rPr lang="ru" sz="1050">
                <a:solidFill>
                  <a:srgbClr val="3B3B3B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A31515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endParaRPr sz="1050">
              <a:solidFill>
                <a:srgbClr val="A31515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rgbClr val="795E26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docker</a:t>
            </a:r>
            <a:r>
              <a:rPr lang="ru" sz="1050">
                <a:solidFill>
                  <a:srgbClr val="3B3B3B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A31515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exec</a:t>
            </a:r>
            <a:r>
              <a:rPr lang="ru" sz="1050">
                <a:solidFill>
                  <a:srgbClr val="3B3B3B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A31515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test_container</a:t>
            </a:r>
            <a:r>
              <a:rPr lang="ru" sz="1050">
                <a:solidFill>
                  <a:srgbClr val="3B3B3B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A31515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apt</a:t>
            </a:r>
            <a:r>
              <a:rPr lang="ru" sz="1050">
                <a:solidFill>
                  <a:srgbClr val="3B3B3B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A31515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install</a:t>
            </a:r>
            <a:r>
              <a:rPr lang="ru" sz="1050">
                <a:solidFill>
                  <a:srgbClr val="3B3B3B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0000FF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-y</a:t>
            </a:r>
            <a:r>
              <a:rPr lang="ru" sz="1050">
                <a:solidFill>
                  <a:srgbClr val="3B3B3B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A31515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curl</a:t>
            </a:r>
            <a:endParaRPr sz="1050">
              <a:solidFill>
                <a:srgbClr val="A31515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3B3B3B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rgbClr val="795E26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docker</a:t>
            </a:r>
            <a:r>
              <a:rPr lang="ru" sz="1050">
                <a:solidFill>
                  <a:srgbClr val="3B3B3B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A31515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logs</a:t>
            </a:r>
            <a:r>
              <a:rPr lang="ru" sz="1050">
                <a:solidFill>
                  <a:srgbClr val="3B3B3B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A31515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test_container</a:t>
            </a:r>
            <a:endParaRPr sz="1050">
              <a:solidFill>
                <a:srgbClr val="A31515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3B3B3B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rgbClr val="795E26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docker</a:t>
            </a:r>
            <a:r>
              <a:rPr lang="ru" sz="1050">
                <a:solidFill>
                  <a:srgbClr val="3B3B3B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A31515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ps</a:t>
            </a:r>
            <a:endParaRPr sz="1050">
              <a:solidFill>
                <a:srgbClr val="A31515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3B3B3B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rgbClr val="795E26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docker</a:t>
            </a:r>
            <a:r>
              <a:rPr lang="ru" sz="1050">
                <a:solidFill>
                  <a:srgbClr val="3B3B3B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A31515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stop</a:t>
            </a:r>
            <a:r>
              <a:rPr lang="ru" sz="1050">
                <a:solidFill>
                  <a:srgbClr val="3B3B3B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A31515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test_container</a:t>
            </a:r>
            <a:endParaRPr sz="1050">
              <a:solidFill>
                <a:srgbClr val="A31515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3B3B3B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rgbClr val="795E26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docker</a:t>
            </a:r>
            <a:r>
              <a:rPr lang="ru" sz="1050">
                <a:solidFill>
                  <a:srgbClr val="3B3B3B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A31515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ps</a:t>
            </a:r>
            <a:endParaRPr sz="1050">
              <a:solidFill>
                <a:srgbClr val="A31515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3B3B3B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 sz="1050">
                <a:solidFill>
                  <a:srgbClr val="795E26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docker</a:t>
            </a:r>
            <a:r>
              <a:rPr lang="ru" sz="1050">
                <a:solidFill>
                  <a:srgbClr val="3B3B3B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A31515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rm</a:t>
            </a:r>
            <a:r>
              <a:rPr lang="ru" sz="1050">
                <a:solidFill>
                  <a:srgbClr val="3B3B3B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A31515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test_container</a:t>
            </a:r>
            <a:endParaRPr sz="1050">
              <a:solidFill>
                <a:srgbClr val="A31515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50">
              <a:solidFill>
                <a:srgbClr val="3B3B3B"/>
              </a:solidFill>
              <a:highlight>
                <a:schemeClr val="dk2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050">
                <a:solidFill>
                  <a:srgbClr val="795E26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docker</a:t>
            </a:r>
            <a:r>
              <a:rPr lang="ru" sz="1050">
                <a:solidFill>
                  <a:srgbClr val="3B3B3B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ru" sz="1050">
                <a:solidFill>
                  <a:srgbClr val="A31515"/>
                </a:solidFill>
                <a:highlight>
                  <a:schemeClr val="dk2"/>
                </a:highlight>
                <a:latin typeface="Courier New"/>
                <a:ea typeface="Courier New"/>
                <a:cs typeface="Courier New"/>
                <a:sym typeface="Courier New"/>
              </a:rPr>
              <a:t>ps</a:t>
            </a:r>
            <a:endParaRPr>
              <a:highlight>
                <a:schemeClr val="dk2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7" name="Google Shape;267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68" name="Google Shape;268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 txBox="1"/>
          <p:nvPr>
            <p:ph type="title"/>
          </p:nvPr>
        </p:nvSpPr>
        <p:spPr>
          <a:xfrm>
            <a:off x="311700" y="315925"/>
            <a:ext cx="8520600" cy="22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Часть 1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Что такое Docker</a:t>
            </a:r>
            <a:endParaRPr/>
          </a:p>
        </p:txBody>
      </p:sp>
      <p:sp>
        <p:nvSpPr>
          <p:cNvPr id="117" name="Google Shape;117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18" name="Google Shape;118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19" name="Google Shape;11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20875" y="2901800"/>
            <a:ext cx="7761526" cy="184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44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3380"/>
              <a:t>Шпаргалка с </a:t>
            </a:r>
            <a:r>
              <a:rPr lang="ru" sz="3380"/>
              <a:t>интересными</a:t>
            </a:r>
            <a:r>
              <a:rPr lang="ru" sz="3380"/>
              <a:t> </a:t>
            </a:r>
            <a:r>
              <a:rPr lang="ru" sz="3380"/>
              <a:t>командами</a:t>
            </a:r>
            <a:endParaRPr sz="3380"/>
          </a:p>
        </p:txBody>
      </p:sp>
      <p:sp>
        <p:nvSpPr>
          <p:cNvPr id="274" name="Google Shape;274;p44"/>
          <p:cNvSpPr txBox="1"/>
          <p:nvPr>
            <p:ph idx="1" type="body"/>
          </p:nvPr>
        </p:nvSpPr>
        <p:spPr>
          <a:xfrm>
            <a:off x="311700" y="1225225"/>
            <a:ext cx="8520600" cy="38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120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docker stop $(docker ps -a -q) – остановить все контейнеры</a:t>
            </a:r>
            <a:br>
              <a:rPr lang="ru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docker rm $(docker ps -a -q) – удалить все контейнеры</a:t>
            </a:r>
            <a:br>
              <a:rPr lang="ru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docker restart $(docker ps -q) – перезапуск всех работающих контейнеров</a:t>
            </a:r>
            <a:br>
              <a:rPr lang="ru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docker rmi $(docker images -q) – удалить все образы</a:t>
            </a:r>
            <a:br>
              <a:rPr lang="ru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docker save $(docker images -q) &gt; all_images.tar – 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выгрузить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 все образы в архив</a:t>
            </a:r>
            <a:br>
              <a:rPr lang="ru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docker load &lt; all_images.tar – загрузить все образы из архива</a:t>
            </a:r>
            <a:br>
              <a:rPr lang="ru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docker volume prune -f – удалить все неиспользуемые тома</a:t>
            </a:r>
            <a:br>
              <a:rPr lang="ru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docker volume rm $(docker volume ls -q) – удалить вообще все тома</a:t>
            </a:r>
            <a:br>
              <a:rPr lang="ru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docker builder prune -f – очистка кэша сборки</a:t>
            </a:r>
            <a:br>
              <a:rPr lang="ru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docker system prune -a -f – полная очистка: удаляет все неиспользуемые контейнеры, сети, образы и тома.</a:t>
            </a:r>
            <a:br>
              <a:rPr lang="ru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ru">
                <a:highlight>
                  <a:srgbClr val="D9EAD3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* большинство команд – опасные, но иногда очень нужные</a:t>
            </a:r>
            <a:br>
              <a:rPr lang="ru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ru">
                <a:latin typeface="Times New Roman"/>
                <a:ea typeface="Times New Roman"/>
                <a:cs typeface="Times New Roman"/>
                <a:sym typeface="Times New Roman"/>
              </a:rPr>
            </a:b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5" name="Google Shape;275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76" name="Google Shape;276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5"/>
          <p:cNvSpPr txBox="1"/>
          <p:nvPr>
            <p:ph type="title"/>
          </p:nvPr>
        </p:nvSpPr>
        <p:spPr>
          <a:xfrm>
            <a:off x="311700" y="2156100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Запасные слайды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6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Подготовка к установке</a:t>
            </a:r>
            <a:endParaRPr/>
          </a:p>
        </p:txBody>
      </p:sp>
      <p:sp>
        <p:nvSpPr>
          <p:cNvPr id="287" name="Google Shape;287;p46"/>
          <p:cNvSpPr txBox="1"/>
          <p:nvPr>
            <p:ph idx="1" type="body"/>
          </p:nvPr>
        </p:nvSpPr>
        <p:spPr>
          <a:xfrm>
            <a:off x="311700" y="1147225"/>
            <a:ext cx="8520600" cy="3909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6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# Добавляем официальный ключ GPG Docker:</a:t>
            </a:r>
            <a:endParaRPr i="1" sz="600">
              <a:solidFill>
                <a:srgbClr val="A05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3000A0"/>
                </a:solidFill>
                <a:latin typeface="Roboto Mono"/>
                <a:ea typeface="Roboto Mono"/>
                <a:cs typeface="Roboto Mono"/>
                <a:sym typeface="Roboto Mono"/>
              </a:rPr>
              <a:t>sudo</a:t>
            </a:r>
            <a:r>
              <a:rPr lang="ru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apt-get update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3000A0"/>
                </a:solidFill>
                <a:latin typeface="Roboto Mono"/>
                <a:ea typeface="Roboto Mono"/>
                <a:cs typeface="Roboto Mono"/>
                <a:sym typeface="Roboto Mono"/>
              </a:rPr>
              <a:t>sudo</a:t>
            </a:r>
            <a:r>
              <a:rPr lang="ru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apt-get install ca-certificates </a:t>
            </a:r>
            <a:r>
              <a:rPr lang="ru" sz="1000">
                <a:solidFill>
                  <a:srgbClr val="3000A0"/>
                </a:solidFill>
                <a:latin typeface="Roboto Mono"/>
                <a:ea typeface="Roboto Mono"/>
                <a:cs typeface="Roboto Mono"/>
                <a:sym typeface="Roboto Mono"/>
              </a:rPr>
              <a:t>curl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3000A0"/>
                </a:solidFill>
                <a:latin typeface="Roboto Mono"/>
                <a:ea typeface="Roboto Mono"/>
                <a:cs typeface="Roboto Mono"/>
                <a:sym typeface="Roboto Mono"/>
              </a:rPr>
              <a:t>sudo</a:t>
            </a:r>
            <a:r>
              <a:rPr lang="ru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install </a:t>
            </a:r>
            <a:r>
              <a:rPr lang="ru" sz="1000">
                <a:solidFill>
                  <a:srgbClr val="0000C0"/>
                </a:solidFill>
                <a:latin typeface="Roboto Mono"/>
                <a:ea typeface="Roboto Mono"/>
                <a:cs typeface="Roboto Mono"/>
                <a:sym typeface="Roboto Mono"/>
              </a:rPr>
              <a:t>-m</a:t>
            </a:r>
            <a:r>
              <a:rPr lang="ru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106040"/>
                </a:solidFill>
                <a:latin typeface="Roboto Mono"/>
                <a:ea typeface="Roboto Mono"/>
                <a:cs typeface="Roboto Mono"/>
                <a:sym typeface="Roboto Mono"/>
              </a:rPr>
              <a:t>0755</a:t>
            </a:r>
            <a:r>
              <a:rPr lang="ru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0000C0"/>
                </a:solidFill>
                <a:latin typeface="Roboto Mono"/>
                <a:ea typeface="Roboto Mono"/>
                <a:cs typeface="Roboto Mono"/>
                <a:sym typeface="Roboto Mono"/>
              </a:rPr>
              <a:t>-d</a:t>
            </a:r>
            <a:r>
              <a:rPr lang="ru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/etc/apt/keyrings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3000A0"/>
                </a:solidFill>
                <a:latin typeface="Roboto Mono"/>
                <a:ea typeface="Roboto Mono"/>
                <a:cs typeface="Roboto Mono"/>
                <a:sym typeface="Roboto Mono"/>
              </a:rPr>
              <a:t>sudo</a:t>
            </a:r>
            <a:r>
              <a:rPr lang="ru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3000A0"/>
                </a:solidFill>
                <a:latin typeface="Roboto Mono"/>
                <a:ea typeface="Roboto Mono"/>
                <a:cs typeface="Roboto Mono"/>
                <a:sym typeface="Roboto Mono"/>
              </a:rPr>
              <a:t>curl</a:t>
            </a:r>
            <a:r>
              <a:rPr lang="ru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0000C0"/>
                </a:solidFill>
                <a:latin typeface="Roboto Mono"/>
                <a:ea typeface="Roboto Mono"/>
                <a:cs typeface="Roboto Mono"/>
                <a:sym typeface="Roboto Mono"/>
              </a:rPr>
              <a:t>-fsSL</a:t>
            </a:r>
            <a:r>
              <a:rPr lang="ru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https://download.docker.com/linux/ubuntu/gpg </a:t>
            </a:r>
            <a:r>
              <a:rPr lang="ru" sz="1000">
                <a:solidFill>
                  <a:srgbClr val="0000C0"/>
                </a:solidFill>
                <a:latin typeface="Roboto Mono"/>
                <a:ea typeface="Roboto Mono"/>
                <a:cs typeface="Roboto Mono"/>
                <a:sym typeface="Roboto Mono"/>
              </a:rPr>
              <a:t>-o</a:t>
            </a:r>
            <a:r>
              <a:rPr lang="ru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/etc/apt/keyrings/docker.asc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3000A0"/>
                </a:solidFill>
                <a:latin typeface="Roboto Mono"/>
                <a:ea typeface="Roboto Mono"/>
                <a:cs typeface="Roboto Mono"/>
                <a:sym typeface="Roboto Mono"/>
              </a:rPr>
              <a:t>sudo</a:t>
            </a:r>
            <a:r>
              <a:rPr lang="ru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3000A0"/>
                </a:solidFill>
                <a:latin typeface="Roboto Mono"/>
                <a:ea typeface="Roboto Mono"/>
                <a:cs typeface="Roboto Mono"/>
                <a:sym typeface="Roboto Mono"/>
              </a:rPr>
              <a:t>chmod</a:t>
            </a:r>
            <a:r>
              <a:rPr lang="ru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a</a:t>
            </a:r>
            <a:r>
              <a:rPr b="1" lang="ru" sz="1000">
                <a:solidFill>
                  <a:srgbClr val="EE11FF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lang="ru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r /etc/apt/keyrings/docker.asc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ru" sz="6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# Добавляем репозиторий, содержащий docker, в источники Apt:</a:t>
            </a:r>
            <a:endParaRPr sz="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3000A0"/>
                </a:solidFill>
                <a:latin typeface="Roboto Mono"/>
                <a:ea typeface="Roboto Mono"/>
                <a:cs typeface="Roboto Mono"/>
                <a:sym typeface="Roboto Mono"/>
              </a:rPr>
              <a:t>echo</a:t>
            </a:r>
            <a:r>
              <a:rPr lang="ru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\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10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"deb [arch=</a:t>
            </a:r>
            <a:r>
              <a:rPr lang="ru" sz="1000">
                <a:solidFill>
                  <a:srgbClr val="009000"/>
                </a:solidFill>
                <a:latin typeface="Roboto Mono"/>
                <a:ea typeface="Roboto Mono"/>
                <a:cs typeface="Roboto Mono"/>
                <a:sym typeface="Roboto Mono"/>
              </a:rPr>
              <a:t>$(dpkg --print-architecture)</a:t>
            </a:r>
            <a:r>
              <a:rPr lang="ru" sz="10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 signed-by=/etc/apt/keyrings/docker.asc] https://download.docker.com/linux/ubuntu \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1000">
                <a:solidFill>
                  <a:srgbClr val="009000"/>
                </a:solidFill>
                <a:latin typeface="Roboto Mono"/>
                <a:ea typeface="Roboto Mono"/>
                <a:cs typeface="Roboto Mono"/>
                <a:sym typeface="Roboto Mono"/>
              </a:rPr>
              <a:t>$(. /etc/os-release &amp;&amp; echo </a:t>
            </a:r>
            <a:r>
              <a:rPr lang="ru" sz="10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ru" sz="1000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${UBUNTU_CODENAME:-$VERSION_CODENAME}</a:t>
            </a:r>
            <a:r>
              <a:rPr lang="ru" sz="10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"</a:t>
            </a:r>
            <a:r>
              <a:rPr lang="ru" sz="1000">
                <a:solidFill>
                  <a:srgbClr val="009000"/>
                </a:solidFill>
                <a:latin typeface="Roboto Mono"/>
                <a:ea typeface="Roboto Mono"/>
                <a:cs typeface="Roboto Mono"/>
                <a:sym typeface="Roboto Mono"/>
              </a:rPr>
              <a:t>)</a:t>
            </a:r>
            <a:r>
              <a:rPr lang="ru" sz="1000">
                <a:solidFill>
                  <a:srgbClr val="A01010"/>
                </a:solidFill>
                <a:latin typeface="Roboto Mono"/>
                <a:ea typeface="Roboto Mono"/>
                <a:cs typeface="Roboto Mono"/>
                <a:sym typeface="Roboto Mono"/>
              </a:rPr>
              <a:t> stable"</a:t>
            </a:r>
            <a:r>
              <a:rPr lang="ru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| \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 </a:t>
            </a:r>
            <a:r>
              <a:rPr lang="ru" sz="1000">
                <a:solidFill>
                  <a:srgbClr val="3000A0"/>
                </a:solidFill>
                <a:latin typeface="Roboto Mono"/>
                <a:ea typeface="Roboto Mono"/>
                <a:cs typeface="Roboto Mono"/>
                <a:sym typeface="Roboto Mono"/>
              </a:rPr>
              <a:t>sudo</a:t>
            </a:r>
            <a:r>
              <a:rPr lang="ru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</a:t>
            </a:r>
            <a:r>
              <a:rPr lang="ru" sz="1000">
                <a:solidFill>
                  <a:srgbClr val="3000A0"/>
                </a:solidFill>
                <a:latin typeface="Roboto Mono"/>
                <a:ea typeface="Roboto Mono"/>
                <a:cs typeface="Roboto Mono"/>
                <a:sym typeface="Roboto Mono"/>
              </a:rPr>
              <a:t>tee</a:t>
            </a:r>
            <a:r>
              <a:rPr lang="ru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/etc/apt/sources.list.d/docker.list &gt; /dev/null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000">
                <a:solidFill>
                  <a:srgbClr val="3000A0"/>
                </a:solidFill>
                <a:latin typeface="Roboto Mono"/>
                <a:ea typeface="Roboto Mono"/>
                <a:cs typeface="Roboto Mono"/>
                <a:sym typeface="Roboto Mono"/>
              </a:rPr>
              <a:t>sudo</a:t>
            </a:r>
            <a:r>
              <a:rPr lang="ru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apt-get update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88" name="Google Shape;288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89" name="Google Shape;289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Установка и настройка</a:t>
            </a:r>
            <a:endParaRPr/>
          </a:p>
        </p:txBody>
      </p:sp>
      <p:sp>
        <p:nvSpPr>
          <p:cNvPr id="295" name="Google Shape;295;p47"/>
          <p:cNvSpPr txBox="1"/>
          <p:nvPr>
            <p:ph idx="1" type="body"/>
          </p:nvPr>
        </p:nvSpPr>
        <p:spPr>
          <a:xfrm>
            <a:off x="311700" y="1225225"/>
            <a:ext cx="8520600" cy="37836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6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# Установка docker </a:t>
            </a:r>
            <a:endParaRPr sz="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3000A0"/>
                </a:solidFill>
                <a:latin typeface="Roboto Mono"/>
                <a:ea typeface="Roboto Mono"/>
                <a:cs typeface="Roboto Mono"/>
                <a:sym typeface="Roboto Mono"/>
              </a:rPr>
              <a:t>sudo</a:t>
            </a:r>
            <a:r>
              <a:rPr lang="ru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apt-get install docker-ce docker-ce-cli containerd.io docker-buildx-plugin docker-compose-plugin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ru" sz="6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# Проверка</a:t>
            </a:r>
            <a:endParaRPr sz="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3000A0"/>
                </a:solidFill>
                <a:latin typeface="Roboto Mono"/>
                <a:ea typeface="Roboto Mono"/>
                <a:cs typeface="Roboto Mono"/>
                <a:sym typeface="Roboto Mono"/>
              </a:rPr>
              <a:t>sudo</a:t>
            </a:r>
            <a:r>
              <a:rPr lang="ru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systemctl status docker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ru" sz="6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# Если не работает, то попробуем</a:t>
            </a:r>
            <a:endParaRPr sz="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3000A0"/>
                </a:solidFill>
                <a:latin typeface="Roboto Mono"/>
                <a:ea typeface="Roboto Mono"/>
                <a:cs typeface="Roboto Mono"/>
                <a:sym typeface="Roboto Mono"/>
              </a:rPr>
              <a:t>sudo</a:t>
            </a:r>
            <a:r>
              <a:rPr lang="ru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systemctl </a:t>
            </a:r>
            <a:r>
              <a:rPr lang="ru" sz="1000">
                <a:solidFill>
                  <a:srgbClr val="3000A0"/>
                </a:solidFill>
                <a:latin typeface="Roboto Mono"/>
                <a:ea typeface="Roboto Mono"/>
                <a:cs typeface="Roboto Mono"/>
                <a:sym typeface="Roboto Mono"/>
              </a:rPr>
              <a:t>start</a:t>
            </a:r>
            <a:r>
              <a:rPr lang="ru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docker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ru" sz="6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# Настройка, чтобы docker работал без sudo </a:t>
            </a:r>
            <a:endParaRPr sz="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3000A0"/>
                </a:solidFill>
                <a:latin typeface="Roboto Mono"/>
                <a:ea typeface="Roboto Mono"/>
                <a:cs typeface="Roboto Mono"/>
                <a:sym typeface="Roboto Mono"/>
              </a:rPr>
              <a:t>sudo</a:t>
            </a:r>
            <a:r>
              <a:rPr lang="ru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usermod </a:t>
            </a:r>
            <a:r>
              <a:rPr lang="ru" sz="1000">
                <a:solidFill>
                  <a:srgbClr val="0000C0"/>
                </a:solidFill>
                <a:latin typeface="Roboto Mono"/>
                <a:ea typeface="Roboto Mono"/>
                <a:cs typeface="Roboto Mono"/>
                <a:sym typeface="Roboto Mono"/>
              </a:rPr>
              <a:t>-aG</a:t>
            </a:r>
            <a:r>
              <a:rPr lang="ru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docker </a:t>
            </a:r>
            <a:r>
              <a:rPr lang="ru" sz="1000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$USER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newgrp docker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ru" sz="6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# проверка</a:t>
            </a:r>
            <a:endParaRPr sz="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docker </a:t>
            </a:r>
            <a:r>
              <a:rPr lang="ru" sz="1000">
                <a:solidFill>
                  <a:srgbClr val="3000A0"/>
                </a:solidFill>
                <a:latin typeface="Roboto Mono"/>
                <a:ea typeface="Roboto Mono"/>
                <a:cs typeface="Roboto Mono"/>
                <a:sym typeface="Roboto Mono"/>
              </a:rPr>
              <a:t>ps</a:t>
            </a:r>
            <a:r>
              <a:rPr lang="ru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или docker </a:t>
            </a:r>
            <a:r>
              <a:rPr lang="ru" sz="1000">
                <a:solidFill>
                  <a:srgbClr val="0000C0"/>
                </a:solidFill>
                <a:latin typeface="Roboto Mono"/>
                <a:ea typeface="Roboto Mono"/>
                <a:cs typeface="Roboto Mono"/>
                <a:sym typeface="Roboto Mono"/>
              </a:rPr>
              <a:t>--version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96" name="Google Shape;296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297" name="Google Shape;297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7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/>
              <a:t>А у меня на машине всё работало!</a:t>
            </a:r>
            <a:endParaRPr sz="4000"/>
          </a:p>
        </p:txBody>
      </p:sp>
      <p:sp>
        <p:nvSpPr>
          <p:cNvPr id="125" name="Google Shape;125;p27"/>
          <p:cNvSpPr txBox="1"/>
          <p:nvPr>
            <p:ph idx="1" type="body"/>
          </p:nvPr>
        </p:nvSpPr>
        <p:spPr>
          <a:xfrm>
            <a:off x="311700" y="1231750"/>
            <a:ext cx="8520600" cy="3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Приложение работает у разработчика, не работает на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 тестовом стенде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 или у заказчика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Причины: разные версии библиотек, отличающиеся настройки операционной системы, отсутствующие зависимости и другие тонкости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Последствия: потраченное время и силы, задержки сдачи продукта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27" name="Google Shape;127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28" name="Google Shape;128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16926" y="2660500"/>
            <a:ext cx="2710150" cy="2298201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7"/>
          <p:cNvSpPr txBox="1"/>
          <p:nvPr/>
        </p:nvSpPr>
        <p:spPr>
          <a:xfrm>
            <a:off x="3673275" y="4002400"/>
            <a:ext cx="2359500" cy="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 у меня работает!</a:t>
            </a:r>
            <a:endParaRPr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8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Стандартизация</a:t>
            </a:r>
            <a:endParaRPr/>
          </a:p>
        </p:txBody>
      </p:sp>
      <p:sp>
        <p:nvSpPr>
          <p:cNvPr id="135" name="Google Shape;135;p28"/>
          <p:cNvSpPr txBox="1"/>
          <p:nvPr>
            <p:ph idx="1" type="body"/>
          </p:nvPr>
        </p:nvSpPr>
        <p:spPr>
          <a:xfrm>
            <a:off x="311700" y="1225225"/>
            <a:ext cx="8520600" cy="244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Docker — стандартизированный контейнер для приложений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Как в перевозках благодаря контейнерам можно перевозить и переносить товары с различных систем (машины \ суда \ ЖД) без вскрытия и перебора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just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Так и приложения можно переносить между системами </a:t>
            </a: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без модификации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1" marL="9144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○"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Для этого в контейнере описываются все зависимости для работы приложения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Контейнер </a:t>
            </a:r>
            <a:r>
              <a:rPr lang="ru" sz="1400">
                <a:highlight>
                  <a:srgbClr val="EA9999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может не </a:t>
            </a:r>
            <a:r>
              <a:rPr lang="ru" sz="1400">
                <a:highlight>
                  <a:srgbClr val="EA9999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запуститься</a:t>
            </a: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, если отличается архитектура процессора или система не виртуализирует ядро Linux (на Windows используется прослойка WSL, которая помогает работать с Docker).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37" name="Google Shape;137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38" name="Google Shape;138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6175" y="3982275"/>
            <a:ext cx="3179600" cy="107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35775" y="3982275"/>
            <a:ext cx="1672452" cy="1074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08225" y="3982275"/>
            <a:ext cx="2865460" cy="1074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работает?</a:t>
            </a:r>
            <a:endParaRPr/>
          </a:p>
        </p:txBody>
      </p:sp>
      <p:sp>
        <p:nvSpPr>
          <p:cNvPr id="146" name="Google Shape;146;p29"/>
          <p:cNvSpPr txBox="1"/>
          <p:nvPr>
            <p:ph idx="1" type="body"/>
          </p:nvPr>
        </p:nvSpPr>
        <p:spPr>
          <a:xfrm>
            <a:off x="311700" y="1225225"/>
            <a:ext cx="8520600" cy="367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Docker изолирует контейнер от хоста: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120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PID namespace - изоляция дерева процессов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Network namespace - изоляция сетевого стека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Mount namespace - изоляция файловой системы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UTS namespace - изоляция hostname и domainname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IPC namespace - изоляция межпроцессного взаимодействия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just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Char char="●"/>
            </a:pPr>
            <a:r>
              <a:rPr lang="ru" sz="1400">
                <a:latin typeface="Times New Roman"/>
                <a:ea typeface="Times New Roman"/>
                <a:cs typeface="Times New Roman"/>
                <a:sym typeface="Times New Roman"/>
              </a:rPr>
              <a:t>User namespace - изоляция пользователей и групп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Работает быстрее и эффективнее, занимает меньше места и легче переносится между различными linux дистрибутивами, чем виртуальные машины.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48" name="Google Shape;148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49" name="Google Shape;14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55850" y="1152475"/>
            <a:ext cx="3688150" cy="25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Google Shape;154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59567" y="3303300"/>
            <a:ext cx="4159510" cy="171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p30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Основные понятия</a:t>
            </a:r>
            <a:endParaRPr/>
          </a:p>
        </p:txBody>
      </p:sp>
      <p:sp>
        <p:nvSpPr>
          <p:cNvPr id="156" name="Google Shape;156;p30"/>
          <p:cNvSpPr txBox="1"/>
          <p:nvPr>
            <p:ph idx="1" type="body"/>
          </p:nvPr>
        </p:nvSpPr>
        <p:spPr>
          <a:xfrm>
            <a:off x="338775" y="1116600"/>
            <a:ext cx="8269200" cy="377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Dockerfile [Докер файл]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Это текстовый файл-инструкция по сборке образа.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Docker Image [Образ]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Шаблон для создания контейнера.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Неизменяемый файл, содержащий код приложения, все необходимые библиотеки, зависимости и настройки.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2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■"/>
            </a:pP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 Образ сам по себе не запускается, он служит основой для контейнеров.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Docker Container [Контейнер]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Это запущенное приложение, созданное из образа (экземпляр).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○"/>
            </a:pP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Изолированный процесс в операционной системе, который работает на основе образа. Контейнер можно запускать, останавливать, удалять.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2" marL="137160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■"/>
            </a:pP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В нем работает ваше приложение.</a:t>
            </a:r>
            <a:b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just"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ru" sz="1600">
                <a:latin typeface="Times New Roman"/>
                <a:ea typeface="Times New Roman"/>
                <a:cs typeface="Times New Roman"/>
                <a:sym typeface="Times New Roman"/>
              </a:rPr>
              <a:t>Docker Registry [ Реестр]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Аналог GitHub – </a:t>
            </a: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хранилище</a:t>
            </a: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 образов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just"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○"/>
            </a:pPr>
            <a:r>
              <a:rPr lang="ru" sz="1200">
                <a:latin typeface="Times New Roman"/>
                <a:ea typeface="Times New Roman"/>
                <a:cs typeface="Times New Roman"/>
                <a:sym typeface="Times New Roman"/>
              </a:rPr>
              <a:t>Docker Hub – основной реестр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7" name="Google Shape;157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58" name="Google Shape;158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1"/>
          <p:cNvSpPr txBox="1"/>
          <p:nvPr>
            <p:ph type="title"/>
          </p:nvPr>
        </p:nvSpPr>
        <p:spPr>
          <a:xfrm>
            <a:off x="311700" y="315925"/>
            <a:ext cx="8520600" cy="22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Часть 2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Как установить Docker</a:t>
            </a:r>
            <a:endParaRPr/>
          </a:p>
        </p:txBody>
      </p:sp>
      <p:sp>
        <p:nvSpPr>
          <p:cNvPr id="164" name="Google Shape;164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65" name="Google Shape;165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66" name="Google Shape;166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1700" y="2764550"/>
            <a:ext cx="7761526" cy="184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Проверим, что у нас его нет</a:t>
            </a:r>
            <a:endParaRPr/>
          </a:p>
        </p:txBody>
      </p:sp>
      <p:sp>
        <p:nvSpPr>
          <p:cNvPr id="172" name="Google Shape;172;p32"/>
          <p:cNvSpPr txBox="1"/>
          <p:nvPr>
            <p:ph idx="1" type="body"/>
          </p:nvPr>
        </p:nvSpPr>
        <p:spPr>
          <a:xfrm>
            <a:off x="311700" y="1225225"/>
            <a:ext cx="7676100" cy="16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Docker может быть не установлен или не настроен.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spcBef>
                <a:spcPts val="1200"/>
              </a:spcBef>
              <a:spcAft>
                <a:spcPts val="1200"/>
              </a:spcAft>
              <a:buNone/>
            </a:pPr>
            <a:r>
              <a:rPr lang="ru">
                <a:latin typeface="Times New Roman"/>
                <a:ea typeface="Times New Roman"/>
                <a:cs typeface="Times New Roman"/>
                <a:sym typeface="Times New Roman"/>
              </a:rPr>
              <a:t>Как выглядит вывод, если docker не установлен: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  <p:pic>
        <p:nvPicPr>
          <p:cNvPr id="174" name="Google Shape;174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644357" y="0"/>
            <a:ext cx="1499639" cy="1152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</a:effectLst>
        </p:spPr>
      </p:pic>
      <p:pic>
        <p:nvPicPr>
          <p:cNvPr id="175" name="Google Shape;175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4138" y="3175363"/>
            <a:ext cx="6543675" cy="1838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idx="1" type="body"/>
          </p:nvPr>
        </p:nvSpPr>
        <p:spPr>
          <a:xfrm>
            <a:off x="2967150" y="3191100"/>
            <a:ext cx="3209700" cy="1824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6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# Настройка, чтобы docker работал без sudo </a:t>
            </a:r>
            <a:endParaRPr sz="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3000A0"/>
                </a:solidFill>
                <a:latin typeface="Roboto Mono"/>
                <a:ea typeface="Roboto Mono"/>
                <a:cs typeface="Roboto Mono"/>
                <a:sym typeface="Roboto Mono"/>
              </a:rPr>
              <a:t>sudo</a:t>
            </a:r>
            <a:r>
              <a:rPr lang="ru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usermod </a:t>
            </a:r>
            <a:r>
              <a:rPr lang="ru" sz="1000">
                <a:solidFill>
                  <a:srgbClr val="0000C0"/>
                </a:solidFill>
                <a:latin typeface="Roboto Mono"/>
                <a:ea typeface="Roboto Mono"/>
                <a:cs typeface="Roboto Mono"/>
                <a:sym typeface="Roboto Mono"/>
              </a:rPr>
              <a:t>-aG</a:t>
            </a:r>
            <a:r>
              <a:rPr lang="ru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docker </a:t>
            </a:r>
            <a:r>
              <a:rPr lang="ru" sz="1000">
                <a:solidFill>
                  <a:srgbClr val="0000F0"/>
                </a:solidFill>
                <a:latin typeface="Roboto Mono"/>
                <a:ea typeface="Roboto Mono"/>
                <a:cs typeface="Roboto Mono"/>
                <a:sym typeface="Roboto Mono"/>
              </a:rPr>
              <a:t>$USER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newgrp docker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i="1" lang="ru" sz="600">
                <a:solidFill>
                  <a:srgbClr val="A05000"/>
                </a:solidFill>
                <a:latin typeface="Roboto Mono"/>
                <a:ea typeface="Roboto Mono"/>
                <a:cs typeface="Roboto Mono"/>
                <a:sym typeface="Roboto Mono"/>
              </a:rPr>
              <a:t># проверка</a:t>
            </a:r>
            <a:endParaRPr sz="6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just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ru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docker </a:t>
            </a:r>
            <a:r>
              <a:rPr lang="ru" sz="1000">
                <a:solidFill>
                  <a:srgbClr val="3000A0"/>
                </a:solidFill>
                <a:latin typeface="Roboto Mono"/>
                <a:ea typeface="Roboto Mono"/>
                <a:cs typeface="Roboto Mono"/>
                <a:sym typeface="Roboto Mono"/>
              </a:rPr>
              <a:t>ps</a:t>
            </a:r>
            <a:r>
              <a:rPr lang="ru" sz="1000">
                <a:solidFill>
                  <a:srgbClr val="000000"/>
                </a:solidFill>
                <a:latin typeface="Roboto Mono"/>
                <a:ea typeface="Roboto Mono"/>
                <a:cs typeface="Roboto Mono"/>
                <a:sym typeface="Roboto Mono"/>
              </a:rPr>
              <a:t> или docker </a:t>
            </a:r>
            <a:r>
              <a:rPr lang="ru" sz="1000">
                <a:solidFill>
                  <a:srgbClr val="0000C0"/>
                </a:solidFill>
                <a:latin typeface="Roboto Mono"/>
                <a:ea typeface="Roboto Mono"/>
                <a:cs typeface="Roboto Mono"/>
                <a:sym typeface="Roboto Mono"/>
              </a:rPr>
              <a:t>--version</a:t>
            </a:r>
            <a:endParaRPr sz="1000">
              <a:solidFill>
                <a:srgbClr val="000000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181" name="Google Shape;181;p33"/>
          <p:cNvSpPr txBox="1"/>
          <p:nvPr>
            <p:ph type="title"/>
          </p:nvPr>
        </p:nvSpPr>
        <p:spPr>
          <a:xfrm>
            <a:off x="311700" y="315925"/>
            <a:ext cx="8520600" cy="831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Установка docker</a:t>
            </a:r>
            <a:endParaRPr/>
          </a:p>
        </p:txBody>
      </p:sp>
      <p:sp>
        <p:nvSpPr>
          <p:cNvPr id="182" name="Google Shape;182;p33"/>
          <p:cNvSpPr txBox="1"/>
          <p:nvPr>
            <p:ph idx="1" type="body"/>
          </p:nvPr>
        </p:nvSpPr>
        <p:spPr>
          <a:xfrm>
            <a:off x="311700" y="947525"/>
            <a:ext cx="8520600" cy="24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Выполняем шаги из документации:</a:t>
            </a:r>
            <a:br>
              <a:rPr lang="ru"/>
            </a:br>
            <a:r>
              <a:rPr lang="ru" u="sng">
                <a:solidFill>
                  <a:schemeClr val="hlink"/>
                </a:solidFill>
                <a:hlinkClick r:id="rId3"/>
              </a:rPr>
              <a:t>https://docs.docker.com/engine/install/ubuntu/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ru" sz="2500"/>
              <a:t>С Docker </a:t>
            </a:r>
            <a:r>
              <a:rPr b="1" lang="ru" sz="2500"/>
              <a:t>очень НЕ рекомендуется</a:t>
            </a:r>
            <a:r>
              <a:rPr lang="ru" sz="2500"/>
              <a:t> работать с использованием sudo.</a:t>
            </a:r>
            <a:endParaRPr sz="25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2500"/>
              <a:t>Необходимо</a:t>
            </a:r>
            <a:r>
              <a:rPr lang="ru" sz="2500"/>
              <a:t> выполнить шаги ниже, чтобы работать с docker от имени текущего пользователя: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Luxe">
  <a:themeElements>
    <a:clrScheme name="Luxe">
      <a:dk1>
        <a:srgbClr val="000000"/>
      </a:dk1>
      <a:lt1>
        <a:srgbClr val="FFFFFF"/>
      </a:lt1>
      <a:dk2>
        <a:srgbClr val="B7B7B7"/>
      </a:dk2>
      <a:lt2>
        <a:srgbClr val="CCA677"/>
      </a:lt2>
      <a:accent1>
        <a:srgbClr val="5D4037"/>
      </a:accent1>
      <a:accent2>
        <a:srgbClr val="455A64"/>
      </a:accent2>
      <a:accent3>
        <a:srgbClr val="57BB8A"/>
      </a:accent3>
      <a:accent4>
        <a:srgbClr val="78909C"/>
      </a:accent4>
      <a:accent5>
        <a:srgbClr val="607D8B"/>
      </a:accent5>
      <a:accent6>
        <a:srgbClr val="DCE755"/>
      </a:accent6>
      <a:hlink>
        <a:srgbClr val="607D8B"/>
      </a:hlink>
      <a:folHlink>
        <a:srgbClr val="607D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