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Economica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6.xml"/><Relationship Id="rId44" Type="http://schemas.openxmlformats.org/officeDocument/2006/relationships/font" Target="fonts/OpenSans-bold.fntdata"/><Relationship Id="rId21" Type="http://schemas.openxmlformats.org/officeDocument/2006/relationships/slide" Target="slides/slide15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8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7.xml"/><Relationship Id="rId45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conomic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conomica-italic.fntdata"/><Relationship Id="rId14" Type="http://schemas.openxmlformats.org/officeDocument/2006/relationships/slide" Target="slides/slide8.xml"/><Relationship Id="rId36" Type="http://schemas.openxmlformats.org/officeDocument/2006/relationships/font" Target="fonts/Economica-bold.fntdata"/><Relationship Id="rId17" Type="http://schemas.openxmlformats.org/officeDocument/2006/relationships/slide" Target="slides/slide11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38" Type="http://schemas.openxmlformats.org/officeDocument/2006/relationships/font" Target="fonts/Economic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776498f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776498f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96f082f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96f082f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96f082f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96f082f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96f082f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96f082f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96f082f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96f082f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96f082f2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96f082f2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96f082f2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96f082f2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96f082f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96f082f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96f082f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96f082f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96f082f2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96f082f2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96f082f2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96f082f2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Это потому что компиляция </a:t>
            </a:r>
            <a:r>
              <a:rPr lang="ru"/>
              <a:t>динамическая</a:t>
            </a:r>
            <a:r>
              <a:rPr lang="ru"/>
              <a:t> подтягивается </a:t>
            </a:r>
            <a:r>
              <a:rPr lang="ru"/>
              <a:t>зависимости</a:t>
            </a:r>
            <a:r>
              <a:rPr lang="ru"/>
              <a:t> </a:t>
            </a:r>
            <a:r>
              <a:rPr lang="ru"/>
              <a:t>например glibc и тд, а если этого нет, то 	программа не работает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-static </a:t>
            </a:r>
            <a:r>
              <a:rPr lang="ru">
                <a:solidFill>
                  <a:schemeClr val="dk1"/>
                </a:solidFill>
              </a:rPr>
              <a:t>помещает зависимости прямо в бинарник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4fef6b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4fef6b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4fef6b9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4fef6b9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929fd61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929fd61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896f082f2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896f082f2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ca8857e4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ca8857e4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ca8857e4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ca8857e4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896f082f2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896f082f2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896f082f2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896f082f2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896f082f2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896f082f2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https://github.com/KonstantinKondratenko/tmp/tree/dc_example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896f082f2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896f082f2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6776498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6776498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96f082f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96f082f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96f082f2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96f082f2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96f082f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96f082f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CMD:</a:t>
            </a:r>
            <a:br>
              <a:rPr lang="ru"/>
            </a:br>
            <a:r>
              <a:rPr lang="ru"/>
              <a:t>	CMD ["echo", "Hello, World!"]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ENTRYPOINT: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ENTRYPOINT ["echo", "Hello, World!"]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ENTRYPOINT + CMD: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ENTRYPOINT ["echo"]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CMD ["Hello, World!"]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ca8857e4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ca8857e4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96f082f2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96f082f2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ca8857e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ca8857e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/var/lib/docker/volumes/</a:t>
            </a: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Python script:</a:t>
            </a:r>
            <a:br>
              <a:rPr lang="ru"/>
            </a:br>
            <a:r>
              <a:rPr lang="ru"/>
              <a:t>```</a:t>
            </a:r>
            <a:br>
              <a:rPr lang="ru"/>
            </a:br>
            <a:r>
              <a:rPr lang="ru"/>
              <a:t>import 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import argparse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parser = argparse.ArgumentParser(description="Docker Demo Script")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parser.add_argument("--name", default="World", help="Name to greet")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parser.add_argument("--file", default="/data_example/greeting.txt", help="File to save greeting")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args = parser.parse_args()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with open(args.file, "w") as f: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f.write(f"Hello, {args.name}!\n")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print("Files in /app:")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print(os.listdir("/app"))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print("\nFiles in /data_example:")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print(os.listdir("/data_example"))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print(f"\nGreeting: Hello, {args.name}!")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print(f"Greeting saved to: {args.file}")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```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docker.com/reference/dockerfile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application.p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21557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>
            <p:ph type="title"/>
          </p:nvPr>
        </p:nvSpPr>
        <p:spPr>
          <a:xfrm>
            <a:off x="311700" y="257175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Dockerfile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docker</a:t>
            </a:r>
            <a:r>
              <a:rPr lang="ru" sz="4400"/>
              <a:t> compose</a:t>
            </a:r>
            <a:endParaRPr sz="4400"/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761526" cy="18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0" y="4286100"/>
            <a:ext cx="311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Иванов Дмитрий Владимирович, ст. преп. каф. МОЭВМ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Кондратенко Константин Евгеньевич, программист </a:t>
            </a:r>
            <a:r>
              <a:rPr lang="ru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каф. МОЭВМ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Контекст</a:t>
            </a:r>
            <a:r>
              <a:rPr lang="ru" sz="4000"/>
              <a:t> и слои</a:t>
            </a:r>
            <a:endParaRPr sz="4000"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Контекст – директория, </a:t>
            </a: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передаваемая</a:t>
            </a: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 сборщику [docker daemon]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Используется для сборки (например для инструкции COPY)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.dockerignore – файл описания исключений передачи в контекст (кэш \ ненужные папки \ логи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Слои –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составные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 части образа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Каждая инструкция формирует слой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Каждый слой кэшируется (если инструкция не меняется, используется старый слой)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Слои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константные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(не изменяются, только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перезаписываются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\ переопределяются)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 sz="1400"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Во время работы </a:t>
            </a:r>
            <a:r>
              <a:rPr lang="ru" sz="1400"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контейнера</a:t>
            </a:r>
            <a:r>
              <a:rPr lang="ru" sz="1400">
                <a:highlight>
                  <a:srgbClr val="FFF2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создается контейнерный слой (единственный изменяемый)</a:t>
            </a:r>
            <a:endParaRPr sz="1400">
              <a:highlight>
                <a:srgbClr val="FFF2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https://docs.docker.com/get-started/docker-concepts/building-images/understanding-image-layers/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Кэш сборки</a:t>
            </a:r>
            <a:endParaRPr sz="4000"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 составлении dockerfile </a:t>
            </a: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очень важно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учитывать механику кэширования слоев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Если инструкция не меняется – она не исполняется при повторной сборке (</a:t>
            </a: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используется кэш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Исключение ADD и COPY – в них анализируется хэш добавляемых файлов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Слои лучше организовывать </a:t>
            </a: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осмысленно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Чем реже изменяется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инструкция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, тем меньше должен быть номер их строки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xample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: установка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компилятора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Чем чаще изменяется инструкция, тем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ниже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она располагается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копирование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файлов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Объединять инструкции в один слой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Объединять логически близкие инструкции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: Установку всех пакетов лучше класть в один слой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: Патчи лучше объединять в один слой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Лучшие практики [1]</a:t>
            </a:r>
            <a:endParaRPr sz="4000"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Использовать минимальные базовые слом (в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инструкции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FROM)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Объединять инструкции для минимизации количества слоев ( \ &amp;&amp; \ ;)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Сортировка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инструкции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по частоте изменения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.dockerignore (например для ./.git)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Фиксация версий устанавливаемых пакетов \ библиотек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Удаление временных файлов и кэша в слоях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Например при работе с apt дописывать в конец </a:t>
            </a:r>
            <a:r>
              <a:rPr i="1" lang="ru">
                <a:latin typeface="Times New Roman"/>
                <a:ea typeface="Times New Roman"/>
                <a:cs typeface="Times New Roman"/>
                <a:sym typeface="Times New Roman"/>
              </a:rPr>
              <a:t>rm -rf /var/lib/apt/lists/*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Использовать COPY вместо ADD (если не нужна функциональность ADD)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EXPOSE и LABEL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ENTRYPOINT — фиксированная основная команда, CMD — для параметров по умолчанию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Вместо “хардкода” используется переменные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Один контейнер – одна служба или сервис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Multi-stage*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Dockerfile – </a:t>
            </a:r>
            <a:r>
              <a:rPr lang="ru"/>
              <a:t>Multi-stage</a:t>
            </a:r>
            <a:endParaRPr/>
          </a:p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6" name="Google Shape;2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7" name="Google Shape;2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5" y="290180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Multi-stage build</a:t>
            </a:r>
            <a:endParaRPr sz="4000"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231750"/>
            <a:ext cx="8520600" cy="20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Multi-stage – подход к составлению образов с множеством инструкций FROM для: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Минимизации размеров образа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образ полностью попадает только последний stage (в который можно копировать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артефакты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из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других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stage).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2" marL="1371600" rtl="0" algn="just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■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: В одном из stage вы собираете утилиту из </a:t>
            </a: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исходников, а в финале используете готовый файл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Оптимизации кэширования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Логическое разделение файла (упрощение читаемости)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6" name="Google Shape;216;p38"/>
          <p:cNvSpPr txBox="1"/>
          <p:nvPr/>
        </p:nvSpPr>
        <p:spPr>
          <a:xfrm>
            <a:off x="3973675" y="3579588"/>
            <a:ext cx="45798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 some_image:tag </a:t>
            </a:r>
            <a:r>
              <a:rPr b="1" lang="ru" sz="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 stage_name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... инструкции сборки приложения UTIL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 some_minimal_image:tag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COPY</a:t>
            </a:r>
            <a:r>
              <a:rPr lang="ru" sz="900">
                <a:latin typeface="Roboto Mono"/>
                <a:ea typeface="Roboto Mono"/>
                <a:cs typeface="Roboto Mono"/>
                <a:sym typeface="Roboto Mono"/>
              </a:rPr>
              <a:t> --from=stage_name /path/source/UTIL /path/destination/UTIL</a:t>
            </a:r>
            <a:endParaRPr sz="9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2543325" y="3324800"/>
            <a:ext cx="13215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Пример: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Сценарии использования</a:t>
            </a:r>
            <a:endParaRPr sz="4000"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Логическое разделение компиляции и исполнения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Компиляция требует тяжелых зависимостей и компиляторов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Запуск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исполняемого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файла требует исполняемого файла и не требует компилятора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■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Можно использовать docker для запуска приложения так, чтобы 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образ весил 100Мб вместо 2 Гб (за счет того, что не тянем за собой компилятор)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Сборка программ различными компиляторами (или версиями)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одном stage собираем через gcc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Во втором – через clang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финальном копируем два исполняемого файла (и не тянем компиляторы)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1.3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Dockerfile – C++ example</a:t>
            </a:r>
            <a:endParaRPr/>
          </a:p>
        </p:txBody>
      </p:sp>
      <p:sp>
        <p:nvSpPr>
          <p:cNvPr id="231" name="Google Shape;23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3" name="Google Shape;2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5" y="290180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[DEMO 1] </a:t>
            </a:r>
            <a:r>
              <a:rPr lang="ru" sz="4000"/>
              <a:t>single stage</a:t>
            </a:r>
            <a:r>
              <a:rPr lang="ru" sz="4000"/>
              <a:t> </a:t>
            </a:r>
            <a:endParaRPr sz="4000"/>
          </a:p>
        </p:txBody>
      </p:sp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5052625" y="1217525"/>
            <a:ext cx="3993600" cy="667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&lt;iostream&gt;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std::cout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 This is a C++ app running in Docker!"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std::endl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;}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0" name="Google Shape;24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1" name="Google Shape;2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2" name="Google Shape;242;p41"/>
          <p:cNvSpPr txBox="1"/>
          <p:nvPr/>
        </p:nvSpPr>
        <p:spPr>
          <a:xfrm>
            <a:off x="6479100" y="3216175"/>
            <a:ext cx="2320800" cy="123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gcc:10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/app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. .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g++ -o myapp main.cpp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050">
                <a:solidFill>
                  <a:srgbClr val="A3151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"/app/myapp"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41"/>
          <p:cNvSpPr txBox="1"/>
          <p:nvPr/>
        </p:nvSpPr>
        <p:spPr>
          <a:xfrm>
            <a:off x="486950" y="1283525"/>
            <a:ext cx="4480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Напишем простую программу на C++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41"/>
          <p:cNvSpPr txBox="1"/>
          <p:nvPr/>
        </p:nvSpPr>
        <p:spPr>
          <a:xfrm>
            <a:off x="6246975" y="2330525"/>
            <a:ext cx="26760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Напишем простой Dockerfile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41"/>
          <p:cNvSpPr txBox="1"/>
          <p:nvPr/>
        </p:nvSpPr>
        <p:spPr>
          <a:xfrm>
            <a:off x="0" y="1918150"/>
            <a:ext cx="54702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Сборка: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build -t 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yapp-single 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Запуск: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25" y="3216250"/>
            <a:ext cx="6326701" cy="3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468875" y="3949975"/>
            <a:ext cx="2320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Работает!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[DEMO 2] multi stage </a:t>
            </a:r>
            <a:endParaRPr sz="4000"/>
          </a:p>
        </p:txBody>
      </p:sp>
      <p:sp>
        <p:nvSpPr>
          <p:cNvPr id="253" name="Google Shape;253;p42"/>
          <p:cNvSpPr txBox="1"/>
          <p:nvPr>
            <p:ph idx="1" type="body"/>
          </p:nvPr>
        </p:nvSpPr>
        <p:spPr>
          <a:xfrm>
            <a:off x="5052625" y="823925"/>
            <a:ext cx="158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старая программа: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5052625" y="1217525"/>
            <a:ext cx="3993600" cy="667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&lt;iostream&gt;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std::cout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 This is a C++ app running in Docker!"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std::endl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;}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5052625" y="1217525"/>
            <a:ext cx="3993600" cy="6675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&lt;iostream&gt;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ru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std::cout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"Hello, World! This is a C++ app running in Docker!"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&lt;&lt;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std::endl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" sz="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;}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5052625" y="2046350"/>
            <a:ext cx="3827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Напишем Dockerfile с multi stage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5238225" y="2671200"/>
            <a:ext cx="3424200" cy="1970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gcc:10 </a:t>
            </a: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builder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/app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. .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g++ </a:t>
            </a:r>
            <a:r>
              <a:rPr lang="ru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-static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-o myapp main.cpp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alpine:3.14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--from=builder /app/myapp /app/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050">
                <a:solidFill>
                  <a:srgbClr val="A31515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"/app/myapp"</a:t>
            </a:r>
            <a:r>
              <a:rPr lang="ru" sz="105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D9D9D9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0" y="1152475"/>
            <a:ext cx="54702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Сборка: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build -t myapp-multistage 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Запуск: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" y="2406950"/>
            <a:ext cx="4888625" cy="2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468875" y="3949975"/>
            <a:ext cx="2320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Работает!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[DEMO 3] А в чем разница? </a:t>
            </a:r>
            <a:endParaRPr sz="4000"/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0" name="Google Shape;27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00" y="1453850"/>
            <a:ext cx="80676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3"/>
          <p:cNvSpPr txBox="1"/>
          <p:nvPr/>
        </p:nvSpPr>
        <p:spPr>
          <a:xfrm>
            <a:off x="236800" y="1075125"/>
            <a:ext cx="43764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Работает одинаково: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43"/>
          <p:cNvSpPr txBox="1"/>
          <p:nvPr/>
        </p:nvSpPr>
        <p:spPr>
          <a:xfrm>
            <a:off x="317325" y="2477025"/>
            <a:ext cx="25908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 размер образов…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3" name="Google Shape;27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800" y="2965625"/>
            <a:ext cx="8167658" cy="86370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7530550" y="2765925"/>
            <a:ext cx="1108200" cy="13026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47350" y="4215200"/>
            <a:ext cx="8615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Но есть тонкости – без -static во время компиляции ничего бы не работало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Dockerfile</a:t>
            </a:r>
            <a:endParaRPr/>
          </a:p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5" y="290180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 compose</a:t>
            </a:r>
            <a:endParaRPr/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3" name="Google Shape;2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455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Docker Compose</a:t>
            </a:r>
            <a:endParaRPr sz="4000"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Инструмент для запуска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приложений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из множества контейнеров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Упрощение запуска связанных сервисов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Единая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конфигурация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Быстрый запуск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и универсальная точка входа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Конфигурация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прописывается в файле docker-compose.yml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Подробнее: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https://docs.docker.com/compose/gettingstarted/</a:t>
            </a: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	https://docs.docker.com/compose/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</a:t>
            </a:r>
            <a:r>
              <a:rPr lang="ru"/>
              <a:t>задачи</a:t>
            </a:r>
            <a:r>
              <a:rPr lang="ru"/>
              <a:t> решает 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Одновременный запуск \ остановка всех сервисов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Настроить порты и сеть в одном месте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Связать контейнеры между собой</a:t>
            </a:r>
            <a:endParaRPr/>
          </a:p>
        </p:txBody>
      </p:sp>
      <p:pic>
        <p:nvPicPr>
          <p:cNvPr id="298" name="Google Shape;2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директивы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services - список контейнеров конфигурации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app - идентификатор контейнера (придумываем сами)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build - указание на каталог для сборки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ports - указание на маппинг портов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environment передает параметры среды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env_file – </a:t>
            </a:r>
            <a:r>
              <a:rPr lang="ru"/>
              <a:t>environment в виде файла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volumes – описание томов (такие же как мы делали с docker -v)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144125"/>
            <a:ext cx="8520600" cy="7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(конкретный)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4692150" y="1147225"/>
            <a:ext cx="4275000" cy="16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demo_service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demo_1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"--name"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"ComposeUser"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"--file"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"/data_example/greeting.txt"</a:t>
            </a:r>
            <a:r>
              <a:rPr lang="ru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8"/>
          <p:cNvSpPr txBox="1"/>
          <p:nvPr/>
        </p:nvSpPr>
        <p:spPr>
          <a:xfrm>
            <a:off x="5010675" y="3252850"/>
            <a:ext cx="30522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Для Dockerfile из первого демо *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8"/>
          <p:cNvSpPr txBox="1"/>
          <p:nvPr/>
        </p:nvSpPr>
        <p:spPr>
          <a:xfrm>
            <a:off x="4572000" y="652825"/>
            <a:ext cx="43947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Самый простой docker-compose.yml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48"/>
          <p:cNvSpPr txBox="1"/>
          <p:nvPr/>
        </p:nvSpPr>
        <p:spPr>
          <a:xfrm>
            <a:off x="227500" y="1684350"/>
            <a:ext cx="4309800" cy="265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demo_service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demo_1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data_volume:/data_example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"--name"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"ComposeUser"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"--file"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"/data_example/greeting.txt"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data_volume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8"/>
          <p:cNvSpPr txBox="1"/>
          <p:nvPr/>
        </p:nvSpPr>
        <p:spPr>
          <a:xfrm>
            <a:off x="139650" y="988925"/>
            <a:ext cx="24690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docker-compose.yml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Чуть сложнее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169775" y="654175"/>
            <a:ext cx="3276000" cy="437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"3.8"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сейчас не принято указывать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Список сервисов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web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 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Имя сервиса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some_iamge:tag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Образ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build: ./dir  # Альтернатива: сборка из Dockerfile в указанной папке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build: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  context: ./dir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  dockerfile: Dockerfile.dev  # Указание кастомного Dockerfile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container_name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my_web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Явное имя контейнера (иначе будет автоматическое)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ports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"8080:80"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Проброс портов: "HOST:CONTAINER"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A31515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"443:443"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Можно указать несколько портов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./html:/usr/share/nginx/html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Монтирование папки: "HOST:CONTAINER"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static_data:/var/www/static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Монтирование именованного тома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environment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Переменные окружения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DEBUG=1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ENV=production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env_file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Переменные из файла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.env.prod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depends_on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Зависимости (порядок запуска)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analytics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Подключение к сетям</a:t>
            </a:r>
            <a:endParaRPr sz="10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  -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 sz="10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0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10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unless-stopped</a:t>
            </a:r>
            <a:r>
              <a:rPr lang="ru" sz="1050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0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Политика перезапуска</a:t>
            </a:r>
            <a:endParaRPr>
              <a:highlight>
                <a:srgbClr val="EFEFEF"/>
              </a:highlight>
            </a:endParaRPr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1" name="Google Shape;321;p49"/>
          <p:cNvSpPr txBox="1"/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(абстрактный)</a:t>
            </a:r>
            <a:endParaRPr/>
          </a:p>
        </p:txBody>
      </p:sp>
      <p:sp>
        <p:nvSpPr>
          <p:cNvPr id="322" name="Google Shape;322;p49"/>
          <p:cNvSpPr txBox="1"/>
          <p:nvPr/>
        </p:nvSpPr>
        <p:spPr>
          <a:xfrm>
            <a:off x="4064850" y="639150"/>
            <a:ext cx="3980100" cy="2561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Другой сервис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6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ru" sz="650">
                <a:solidFill>
                  <a:srgbClr val="CD313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650">
              <a:solidFill>
                <a:srgbClr val="CD313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Сети (по умолчанию: bridge)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networks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frontend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Пользовательская сеть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bridge</a:t>
            </a:r>
            <a:endParaRPr sz="6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bridge</a:t>
            </a:r>
            <a:endParaRPr sz="6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Внутренняя сеть (без доступа извне)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Тома (по умолчанию: local)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static_data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Именованный том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650">
                <a:solidFill>
                  <a:srgbClr val="008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# Тип драйвера: local, nfs, cloudstor (для Azure)</a:t>
            </a:r>
            <a:endParaRPr sz="650">
              <a:solidFill>
                <a:srgbClr val="008000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db_data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650">
                <a:solidFill>
                  <a:srgbClr val="8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driver</a:t>
            </a:r>
            <a:r>
              <a:rPr lang="ru" sz="65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ru" sz="650">
                <a:solidFill>
                  <a:srgbClr val="0000FF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endParaRPr sz="650">
              <a:solidFill>
                <a:srgbClr val="0000FF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1"/>
              </a:solidFill>
              <a:highlight>
                <a:srgbClr val="EFEFE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49"/>
          <p:cNvSpPr/>
          <p:nvPr/>
        </p:nvSpPr>
        <p:spPr>
          <a:xfrm rot="734758">
            <a:off x="3358025" y="605794"/>
            <a:ext cx="349349" cy="4413812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4172150" y="3420700"/>
            <a:ext cx="29064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docker-compose.yml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Команды</a:t>
            </a:r>
            <a:endParaRPr/>
          </a:p>
        </p:txBody>
      </p:sp>
      <p:sp>
        <p:nvSpPr>
          <p:cNvPr id="330" name="Google Shape;330;p50"/>
          <p:cNvSpPr txBox="1"/>
          <p:nvPr>
            <p:ph idx="1" type="body"/>
          </p:nvPr>
        </p:nvSpPr>
        <p:spPr>
          <a:xfrm>
            <a:off x="79900" y="978775"/>
            <a:ext cx="87525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https://docs.docker.com/reference/cli/docker/compose/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Самые основные:</a:t>
            </a:r>
            <a:endParaRPr/>
          </a:p>
        </p:txBody>
      </p:sp>
      <p:pic>
        <p:nvPicPr>
          <p:cNvPr id="331" name="Google Shape;3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2" name="Google Shape;332;p50"/>
          <p:cNvSpPr txBox="1"/>
          <p:nvPr/>
        </p:nvSpPr>
        <p:spPr>
          <a:xfrm>
            <a:off x="0" y="2571750"/>
            <a:ext cx="4943700" cy="248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build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собрать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up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собрать и </a:t>
            </a: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запустить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up --build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собрать или пересобрать и запустить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up --build -d	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то же самое, но фоновом режиме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50"/>
          <p:cNvSpPr txBox="1"/>
          <p:nvPr/>
        </p:nvSpPr>
        <p:spPr>
          <a:xfrm>
            <a:off x="5036800" y="2571750"/>
            <a:ext cx="3962400" cy="2486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stop 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остановить сервисы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down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остановить и удалить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compose down -v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остановить, удалить сервисы</a:t>
            </a:r>
            <a:b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 удалить тома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1817700" y="2262150"/>
            <a:ext cx="1952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00FF00"/>
                </a:highlight>
                <a:latin typeface="Open Sans"/>
                <a:ea typeface="Open Sans"/>
                <a:cs typeface="Open Sans"/>
                <a:sym typeface="Open Sans"/>
              </a:rPr>
              <a:t>Запуск</a:t>
            </a:r>
            <a:endParaRPr sz="1800">
              <a:solidFill>
                <a:schemeClr val="dk1"/>
              </a:solidFill>
              <a:highlight>
                <a:srgbClr val="00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50"/>
          <p:cNvSpPr txBox="1"/>
          <p:nvPr/>
        </p:nvSpPr>
        <p:spPr>
          <a:xfrm>
            <a:off x="6281200" y="2297250"/>
            <a:ext cx="147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0000"/>
                </a:highlight>
                <a:latin typeface="Open Sans"/>
                <a:ea typeface="Open Sans"/>
                <a:cs typeface="Open Sans"/>
                <a:sym typeface="Open Sans"/>
              </a:rPr>
              <a:t>Остановка</a:t>
            </a:r>
            <a:endParaRPr sz="1800">
              <a:solidFill>
                <a:schemeClr val="dk1"/>
              </a:solidFill>
              <a:highlight>
                <a:srgbClr val="FF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DEMO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4985800" y="1772775"/>
            <a:ext cx="3093900" cy="6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http://localhost:5000/</a:t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43" name="Google Shape;3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16700"/>
            <a:ext cx="4502949" cy="15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5800" y="2258200"/>
            <a:ext cx="2779679" cy="241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Ссылки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https://docs.docker.com/reference/dockerfile/</a:t>
            </a:r>
            <a:r>
              <a:rPr lang="ru"/>
              <a:t> – список инструкций</a:t>
            </a:r>
            <a:endParaRPr/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978" y="2571750"/>
            <a:ext cx="5942099" cy="24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Dockerfile</a:t>
            </a:r>
            <a:endParaRPr sz="4000"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231750"/>
            <a:ext cx="85206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Dockerfile – файл с шагами настройки среды в виде кода, который описывает сборку образа [image]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Нужен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для автоматической сборки образов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Повышает прозрачность (понятно, что находится внутри образа)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Имеет возможность наследоваться от других образов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Имеет свой синтаксис (не большой)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Содержит sh \ bash команды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Основы синтаксиса</a:t>
            </a:r>
            <a:endParaRPr sz="4000"/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Синтаксис dockerfile представляет собой строки формата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ИНСТРУКЦИЯ аргументы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Инструкции пишутся в верхнем регистре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Выполняются последовательно сверху вниз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Каждая инструкция создает новый слой образа*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Пример 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инструкций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WORKDIR /app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RUN apt-get update &amp;&amp; apt-get install -y git python3-pip libgl1-mesa-glx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COPY ./scripts/local_start.sh ./local_start.sh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Основные инструкции [1]</a:t>
            </a:r>
            <a:endParaRPr sz="4000"/>
          </a:p>
        </p:txBody>
      </p:sp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ОБЯЗАТЕЛЬНАЯ инструкция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Определяет базовый образ ( важно указывать конкретный образ – не просто </a:t>
            </a:r>
            <a:r>
              <a:rPr lang="ru" sz="14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ubuntu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, а </a:t>
            </a:r>
            <a:r>
              <a:rPr lang="ru" sz="1400"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ubuntu:20.04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FROM ubuntu:20.04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FROM mongo:6.0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RUN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Выполняет команды во время сборки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Две формы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highlight>
                  <a:srgbClr val="B6D7A8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shell ::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RUN apt-get install sl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highlight>
                  <a:srgbClr val="EA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exec ::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RUN ["apt-get", "install", "sl"]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4" name="Google Shape;1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Основные инструкции [2]</a:t>
            </a:r>
            <a:endParaRPr sz="4000"/>
          </a:p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ADD &amp; COPY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Копируют файлы из хоста в контейнер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ADD имеет больше функций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автоматическая распаковка архивов \ скачивание с помощью URL …</a:t>
            </a:r>
            <a:endParaRPr>
              <a:highlight>
                <a:srgbClr val="F4CCC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Нужно стараться использовать COPY, если вам не нужна функциональность ADD</a:t>
            </a:r>
            <a:endParaRPr sz="1400">
              <a:highlight>
                <a:srgbClr val="D9EAD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CMD &amp; ENTRYPOINT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Выполняют некоторую команду при запуске контейнера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ENTRYPOINT – базовая команда [переопределяется с помощью флага – нетипичное поведение]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CMD [перетирается любым доп аргументом docker run – типичное поведение]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Аргументы для команды из ENTRYPOINT (если он есть)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Становится базовой командой (если ENTRYPOINT нет)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</a:t>
            </a:r>
            <a:r>
              <a:rPr lang="ru"/>
              <a:t>ADD &amp; COPY</a:t>
            </a:r>
            <a:r>
              <a:rPr lang="ru"/>
              <a:t> </a:t>
            </a:r>
            <a:endParaRPr/>
          </a:p>
        </p:txBody>
      </p:sp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1225225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 нас docker контейнер </a:t>
            </a:r>
            <a:r>
              <a:rPr lang="ru">
                <a:highlight>
                  <a:srgbClr val="CFE2F3"/>
                </a:highlight>
              </a:rPr>
              <a:t>some_name</a:t>
            </a:r>
            <a:r>
              <a:rPr lang="ru"/>
              <a:t> оборачивает приложение: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Приложение называется application.py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Приложение принимает число и строку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Тогда в </a:t>
            </a:r>
            <a:r>
              <a:rPr lang="ru">
                <a:highlight>
                  <a:srgbClr val="D9EAD3"/>
                </a:highlight>
              </a:rPr>
              <a:t>ENTRYPOINT</a:t>
            </a:r>
            <a:r>
              <a:rPr lang="ru"/>
              <a:t> нужно указать, что мы запускаем </a:t>
            </a:r>
            <a:r>
              <a:rPr lang="ru" u="sng">
                <a:solidFill>
                  <a:schemeClr val="hlink"/>
                </a:solidFill>
                <a:hlinkClick r:id="rId3"/>
              </a:rPr>
              <a:t>application.py</a:t>
            </a:r>
            <a:r>
              <a:rPr lang="ru"/>
              <a:t>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highlight>
                  <a:srgbClr val="D9D9D9"/>
                </a:highlight>
              </a:rPr>
              <a:t>ENTRYPOINT [“python3”, “</a:t>
            </a:r>
            <a:r>
              <a:rPr i="1" lang="ru">
                <a:highlight>
                  <a:srgbClr val="D9D9D9"/>
                </a:highlight>
              </a:rPr>
              <a:t>application.py</a:t>
            </a:r>
            <a:r>
              <a:rPr i="1" lang="ru">
                <a:highlight>
                  <a:srgbClr val="D9D9D9"/>
                </a:highlight>
              </a:rPr>
              <a:t>”]</a:t>
            </a:r>
            <a:r>
              <a:rPr lang="ru">
                <a:highlight>
                  <a:srgbClr val="D9D9D9"/>
                </a:highlight>
              </a:rPr>
              <a:t> </a:t>
            </a:r>
            <a:r>
              <a:rPr lang="ru"/>
              <a:t>– при запуске исполнится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 в CMD нужно указать аргументы по умолчанию: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highlight>
                  <a:srgbClr val="D9D9D9"/>
                </a:highlight>
              </a:rPr>
              <a:t>CMD [“256”, “template_string”]</a:t>
            </a:r>
            <a:endParaRPr i="1">
              <a:highlight>
                <a:srgbClr val="D9D9D9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Переопределить CMD при запуске просто –</a:t>
            </a:r>
            <a:endParaRPr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highlight>
                  <a:schemeClr val="dk2"/>
                </a:highlight>
              </a:rPr>
              <a:t>docker run some_name 1024 “real_string”</a:t>
            </a:r>
            <a:endParaRPr i="1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Основные инструкции [3]</a:t>
            </a:r>
            <a:endParaRPr sz="4000"/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ENV –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переменны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е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среды внутри контейнера (во время работы)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ARG – переменный сборки в процессе сборки образа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WORKDIR – директория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сборки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, в которой будут выполняться следующие команды RUN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USER – задает пользователя, от имени которого будут выполняться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дальнейшие инструкци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VOLUME – задает точку монтирование тома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Все инструкции – https://docs.docker.com/reference/dockerfile/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7267325" y="507450"/>
            <a:ext cx="1444800" cy="5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Dockerfile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311700" y="44250"/>
            <a:ext cx="8520600" cy="7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[DEMO] пишем dockerfile</a:t>
            </a:r>
            <a:endParaRPr/>
          </a:p>
        </p:txBody>
      </p:sp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6306325" y="976350"/>
            <a:ext cx="2689200" cy="2607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ubuntu:20.04</a:t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apt-get update &amp;&amp; </a:t>
            </a: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50">
              <a:solidFill>
                <a:srgbClr val="0000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apt-get install -y python3 &amp;&amp; </a:t>
            </a: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50">
              <a:solidFill>
                <a:srgbClr val="0000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  rm -rf /var/lib/apt/lists/*</a:t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WORKDIR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/app</a:t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script.py .</a:t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"/data_example"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ENTRYPOINT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"python3"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"script.py"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CMD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"--help"</a:t>
            </a:r>
            <a:r>
              <a:rPr lang="ru" sz="1050"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0000FF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374700" y="807450"/>
            <a:ext cx="58143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Код для скрипта script.py в заметках докладчика *</a:t>
            </a: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Сборка:</a:t>
            </a: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i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docker build -t demo_1 .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Запуск: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docker run --rm demo_1</a:t>
            </a:r>
            <a:endParaRPr i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Запуск с заменой CMD: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docker run demo_1 --name Daniel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00" y="3705150"/>
            <a:ext cx="4824926" cy="13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