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sldIdLst>
    <p:sldId id="256" r:id="rId2"/>
    <p:sldId id="285" r:id="rId3"/>
    <p:sldId id="262" r:id="rId4"/>
    <p:sldId id="264" r:id="rId5"/>
    <p:sldId id="263" r:id="rId6"/>
    <p:sldId id="265" r:id="rId7"/>
    <p:sldId id="266" r:id="rId8"/>
    <p:sldId id="267" r:id="rId9"/>
    <p:sldId id="257" r:id="rId10"/>
    <p:sldId id="259" r:id="rId11"/>
    <p:sldId id="273" r:id="rId12"/>
    <p:sldId id="258" r:id="rId13"/>
    <p:sldId id="260"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75" autoAdjust="0"/>
    <p:restoredTop sz="94660"/>
  </p:normalViewPr>
  <p:slideViewPr>
    <p:cSldViewPr snapToGrid="0">
      <p:cViewPr varScale="1">
        <p:scale>
          <a:sx n="93" d="100"/>
          <a:sy n="93" d="100"/>
        </p:scale>
        <p:origin x="1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8ABE3C1-DBE1-495D-B57B-2849774B866A}" type="datetimeFigureOut">
              <a:rPr lang="en-US" smtClean="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696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668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706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788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825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391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1291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024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632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486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97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6E9DEC-419B-4CC5-A080-3B06BD5A8291}" type="datetimeFigureOut">
              <a:rPr lang="en-US" smtClean="0"/>
              <a:t>12/13/2022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762255"/>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difference-between-ieee-802-3-802-4-and-802-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security/definition/bridge" TargetMode="External"/><Relationship Id="rId2" Type="http://schemas.openxmlformats.org/officeDocument/2006/relationships/hyperlink" Target="https://www.techtarget.com/whatis/definition/redundanc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116" y="736929"/>
            <a:ext cx="7772400" cy="1463040"/>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smtClean="0"/>
              <a:t>Link Aggregation </a:t>
            </a:r>
            <a:endParaRPr lang="en-IN" dirty="0"/>
          </a:p>
        </p:txBody>
      </p:sp>
      <p:sp>
        <p:nvSpPr>
          <p:cNvPr id="3" name="Subtitle 2"/>
          <p:cNvSpPr>
            <a:spLocks noGrp="1"/>
          </p:cNvSpPr>
          <p:nvPr>
            <p:ph type="subTitle" idx="1"/>
          </p:nvPr>
        </p:nvSpPr>
        <p:spPr>
          <a:xfrm>
            <a:off x="8820603" y="4901938"/>
            <a:ext cx="10058400" cy="1677069"/>
          </a:xfrm>
        </p:spPr>
        <p:txBody>
          <a:bodyPr>
            <a:noAutofit/>
          </a:bodyPr>
          <a:lstStyle/>
          <a:p>
            <a:endParaRPr lang="en-IN" sz="2800" dirty="0" smtClean="0"/>
          </a:p>
          <a:p>
            <a:r>
              <a:rPr lang="en-IN" sz="2800" dirty="0" smtClean="0"/>
              <a:t>Using PAgP and LACP</a:t>
            </a:r>
          </a:p>
          <a:p>
            <a:r>
              <a:rPr lang="en-IN" sz="1600" dirty="0" smtClean="0"/>
              <a:t>By Sam Nishanth . K</a:t>
            </a:r>
          </a:p>
          <a:p>
            <a:r>
              <a:rPr lang="en-IN" sz="1600" dirty="0" smtClean="0"/>
              <a:t>RegNo : 124004265</a:t>
            </a:r>
          </a:p>
          <a:p>
            <a:endParaRPr lang="en-IN" sz="1200" dirty="0"/>
          </a:p>
          <a:p>
            <a:endParaRPr lang="en-IN" sz="2000" dirty="0"/>
          </a:p>
        </p:txBody>
      </p:sp>
    </p:spTree>
    <p:extLst>
      <p:ext uri="{BB962C8B-B14F-4D97-AF65-F5344CB8AC3E}">
        <p14:creationId xmlns:p14="http://schemas.microsoft.com/office/powerpoint/2010/main" val="767662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a:t>
            </a:r>
            <a:r>
              <a:rPr lang="en-IN" dirty="0" err="1" smtClean="0"/>
              <a:t>Etherchannel</a:t>
            </a:r>
            <a:r>
              <a:rPr lang="en-IN" dirty="0" smtClean="0"/>
              <a:t> ?</a:t>
            </a:r>
            <a:endParaRPr lang="en-IN" dirty="0"/>
          </a:p>
        </p:txBody>
      </p:sp>
      <p:sp>
        <p:nvSpPr>
          <p:cNvPr id="3" name="Content Placeholder 2"/>
          <p:cNvSpPr>
            <a:spLocks noGrp="1"/>
          </p:cNvSpPr>
          <p:nvPr>
            <p:ph idx="1"/>
          </p:nvPr>
        </p:nvSpPr>
        <p:spPr>
          <a:xfrm>
            <a:off x="1405251" y="2336872"/>
            <a:ext cx="9613861" cy="4080403"/>
          </a:xfrm>
        </p:spPr>
        <p:txBody>
          <a:bodyPr>
            <a:noAutofit/>
          </a:bodyPr>
          <a:lstStyle/>
          <a:p>
            <a:pPr marL="0" indent="0">
              <a:buNone/>
            </a:pPr>
            <a:r>
              <a:rPr lang="en-US" sz="2600" b="1" dirty="0" err="1"/>
              <a:t>EtherChannel</a:t>
            </a:r>
            <a:r>
              <a:rPr lang="en-US" sz="2600" dirty="0"/>
              <a:t> is a technology that was originally developed by </a:t>
            </a:r>
            <a:r>
              <a:rPr lang="en-US" sz="2600" b="1" dirty="0"/>
              <a:t>Cisco</a:t>
            </a:r>
            <a:r>
              <a:rPr lang="en-US" sz="2600" dirty="0"/>
              <a:t> as a LAN </a:t>
            </a:r>
            <a:r>
              <a:rPr lang="en-US" sz="2600" b="1" dirty="0"/>
              <a:t>switch-to-switch</a:t>
            </a:r>
            <a:r>
              <a:rPr lang="en-US" sz="2600" dirty="0"/>
              <a:t> technique of grouping several Fast or Gigabit Ethernet ports into one logical channel and redundancy without being blocked by the Spanning Tree Protocol. </a:t>
            </a:r>
            <a:r>
              <a:rPr lang="en-US" sz="2600" dirty="0" err="1"/>
              <a:t>EtherChannel</a:t>
            </a:r>
            <a:r>
              <a:rPr lang="en-US" sz="2600" dirty="0"/>
              <a:t> configuration has one mode known as the On </a:t>
            </a:r>
            <a:r>
              <a:rPr lang="en-US" sz="2600" dirty="0" smtClean="0"/>
              <a:t>mode. On </a:t>
            </a:r>
            <a:r>
              <a:rPr lang="en-US" sz="2600" dirty="0"/>
              <a:t>mode forces the connection to bring all links up without using a protocol to negotiate connections. This mode can only connect to another device that is also set to on. When using this mode, the switch does not negotiate the link using either </a:t>
            </a:r>
            <a:r>
              <a:rPr lang="en-US" sz="2600" dirty="0" err="1"/>
              <a:t>PAgP</a:t>
            </a:r>
            <a:r>
              <a:rPr lang="en-US" sz="2600" dirty="0"/>
              <a:t> or LACP.</a:t>
            </a:r>
            <a:endParaRPr lang="en-IN" sz="2600" dirty="0"/>
          </a:p>
        </p:txBody>
      </p:sp>
    </p:spTree>
    <p:extLst>
      <p:ext uri="{BB962C8B-B14F-4D97-AF65-F5344CB8AC3E}">
        <p14:creationId xmlns:p14="http://schemas.microsoft.com/office/powerpoint/2010/main" val="3783614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a:t>
            </a:r>
            <a:r>
              <a:rPr lang="en-US" dirty="0" err="1" smtClean="0"/>
              <a:t>etherchannel</a:t>
            </a:r>
            <a:endParaRPr lang="en-IN" dirty="0"/>
          </a:p>
        </p:txBody>
      </p:sp>
      <p:sp>
        <p:nvSpPr>
          <p:cNvPr id="3" name="Content Placeholder 2"/>
          <p:cNvSpPr>
            <a:spLocks noGrp="1"/>
          </p:cNvSpPr>
          <p:nvPr>
            <p:ph idx="1"/>
          </p:nvPr>
        </p:nvSpPr>
        <p:spPr>
          <a:xfrm>
            <a:off x="1024127" y="2823327"/>
            <a:ext cx="9720073" cy="3869703"/>
          </a:xfrm>
        </p:spPr>
        <p:txBody>
          <a:bodyPr>
            <a:normAutofit/>
          </a:bodyPr>
          <a:lstStyle/>
          <a:p>
            <a:pPr>
              <a:buFont typeface="Wingdings" panose="05000000000000000000" pitchFamily="2" charset="2"/>
              <a:buChar char="q"/>
            </a:pPr>
            <a:r>
              <a:rPr lang="en-US" sz="2800" dirty="0" smtClean="0"/>
              <a:t>Ports must have same duplex.</a:t>
            </a:r>
          </a:p>
          <a:p>
            <a:pPr>
              <a:buFont typeface="Wingdings" panose="05000000000000000000" pitchFamily="2" charset="2"/>
              <a:buChar char="q"/>
            </a:pPr>
            <a:endParaRPr lang="en-US" sz="2800" dirty="0"/>
          </a:p>
          <a:p>
            <a:pPr>
              <a:buFont typeface="Wingdings" panose="05000000000000000000" pitchFamily="2" charset="2"/>
              <a:buChar char="q"/>
            </a:pPr>
            <a:r>
              <a:rPr lang="en-US" sz="2800" dirty="0" smtClean="0"/>
              <a:t>Channels with same speed.</a:t>
            </a:r>
          </a:p>
          <a:p>
            <a:pPr>
              <a:buFont typeface="Wingdings" panose="05000000000000000000" pitchFamily="2" charset="2"/>
              <a:buChar char="q"/>
            </a:pPr>
            <a:endParaRPr lang="en-US" sz="2800" dirty="0"/>
          </a:p>
          <a:p>
            <a:pPr>
              <a:buFont typeface="Wingdings" panose="05000000000000000000" pitchFamily="2" charset="2"/>
              <a:buChar char="q"/>
            </a:pPr>
            <a:r>
              <a:rPr lang="en-US" sz="2800" dirty="0" smtClean="0"/>
              <a:t>All ports must be either an </a:t>
            </a:r>
            <a:r>
              <a:rPr lang="en-US" sz="2800" dirty="0" err="1" smtClean="0"/>
              <a:t>Acess</a:t>
            </a:r>
            <a:r>
              <a:rPr lang="en-US" sz="2800" dirty="0" smtClean="0"/>
              <a:t> port or a Trunk port.</a:t>
            </a:r>
            <a:endParaRPr lang="en-IN" sz="2800" dirty="0"/>
          </a:p>
        </p:txBody>
      </p:sp>
    </p:spTree>
    <p:extLst>
      <p:ext uri="{BB962C8B-B14F-4D97-AF65-F5344CB8AC3E}">
        <p14:creationId xmlns:p14="http://schemas.microsoft.com/office/powerpoint/2010/main" val="2259817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Protocols for Link Aggregation</a:t>
            </a:r>
            <a:endParaRPr lang="en-IN" dirty="0"/>
          </a:p>
        </p:txBody>
      </p:sp>
      <p:sp>
        <p:nvSpPr>
          <p:cNvPr id="3" name="Content Placeholder 2"/>
          <p:cNvSpPr>
            <a:spLocks noGrp="1"/>
          </p:cNvSpPr>
          <p:nvPr>
            <p:ph idx="1"/>
          </p:nvPr>
        </p:nvSpPr>
        <p:spPr>
          <a:xfrm>
            <a:off x="680321" y="2007908"/>
            <a:ext cx="9613861" cy="4609707"/>
          </a:xfrm>
        </p:spPr>
        <p:txBody>
          <a:bodyPr>
            <a:normAutofit/>
          </a:bodyPr>
          <a:lstStyle/>
          <a:p>
            <a:pPr marL="0" indent="0">
              <a:buNone/>
            </a:pPr>
            <a:r>
              <a:rPr lang="en-IN" sz="3600" dirty="0" smtClean="0"/>
              <a:t>LACP</a:t>
            </a:r>
          </a:p>
          <a:p>
            <a:pPr fontAlgn="base"/>
            <a:r>
              <a:rPr lang="en-US" sz="2000" dirty="0"/>
              <a:t>LACP is an IEEE standard, which is a part of the </a:t>
            </a:r>
            <a:r>
              <a:rPr lang="en-US" sz="2000" u="sng" dirty="0">
                <a:hlinkClick r:id="rId2"/>
              </a:rPr>
              <a:t>IEEE </a:t>
            </a:r>
            <a:r>
              <a:rPr lang="en-US" sz="2000" u="sng" dirty="0" smtClean="0">
                <a:hlinkClick r:id="rId2"/>
              </a:rPr>
              <a:t>802.3</a:t>
            </a:r>
            <a:r>
              <a:rPr lang="en-US" sz="2000" u="sng" dirty="0" smtClean="0"/>
              <a:t> </a:t>
            </a:r>
            <a:r>
              <a:rPr lang="en-US" sz="2000" dirty="0" smtClean="0"/>
              <a:t>ad specification. LACP </a:t>
            </a:r>
            <a:r>
              <a:rPr lang="en-US" sz="2000" dirty="0"/>
              <a:t>Ether Channel can be configured with a maximum of 16 Ethernet ports of the same kind. In that case, only up to eight links in the Link Aggregation Group will be activated, while the remaining eight links will be on standby mode.</a:t>
            </a:r>
          </a:p>
          <a:p>
            <a:pPr fontAlgn="base"/>
            <a:r>
              <a:rPr lang="en-US" sz="2000" dirty="0"/>
              <a:t>In the process, link aggregation takes place through two different modes, Active or Passive. Both are briefly explained below:</a:t>
            </a:r>
          </a:p>
          <a:p>
            <a:pPr fontAlgn="base"/>
            <a:r>
              <a:rPr lang="en-US" sz="2000" b="1" dirty="0"/>
              <a:t>Active:</a:t>
            </a:r>
            <a:r>
              <a:rPr lang="en-US" sz="2000" dirty="0"/>
              <a:t> To form an LACP connection, this interface keeps sending packets actively.</a:t>
            </a:r>
          </a:p>
          <a:p>
            <a:pPr fontAlgn="base"/>
            <a:r>
              <a:rPr lang="en-US" sz="2000" b="1" dirty="0"/>
              <a:t>Passive:</a:t>
            </a:r>
            <a:r>
              <a:rPr lang="en-US" sz="2000" dirty="0"/>
              <a:t> On the other hand, in the passive mode, the interface can give a response to LACP, but cannot initiate itself.</a:t>
            </a:r>
          </a:p>
          <a:p>
            <a:endParaRPr lang="en-IN" sz="3200" dirty="0"/>
          </a:p>
        </p:txBody>
      </p:sp>
    </p:spTree>
    <p:extLst>
      <p:ext uri="{BB962C8B-B14F-4D97-AF65-F5344CB8AC3E}">
        <p14:creationId xmlns:p14="http://schemas.microsoft.com/office/powerpoint/2010/main" val="153307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Protocols for Link Aggregation</a:t>
            </a:r>
          </a:p>
        </p:txBody>
      </p:sp>
      <p:sp>
        <p:nvSpPr>
          <p:cNvPr id="3" name="Content Placeholder 2"/>
          <p:cNvSpPr>
            <a:spLocks noGrp="1"/>
          </p:cNvSpPr>
          <p:nvPr>
            <p:ph idx="1"/>
          </p:nvPr>
        </p:nvSpPr>
        <p:spPr/>
        <p:txBody>
          <a:bodyPr>
            <a:normAutofit fontScale="92500" lnSpcReduction="20000"/>
          </a:bodyPr>
          <a:lstStyle/>
          <a:p>
            <a:pPr marL="0" indent="0">
              <a:buNone/>
            </a:pPr>
            <a:r>
              <a:rPr lang="en-IN" sz="4000" dirty="0" smtClean="0"/>
              <a:t>PAgP</a:t>
            </a:r>
          </a:p>
          <a:p>
            <a:pPr marL="0" indent="0">
              <a:buNone/>
            </a:pPr>
            <a:r>
              <a:rPr lang="en-US" sz="2400" dirty="0"/>
              <a:t>Port Aggregation Protocol (</a:t>
            </a:r>
            <a:r>
              <a:rPr lang="en-US" sz="2400" dirty="0" err="1"/>
              <a:t>PAgP</a:t>
            </a:r>
            <a:r>
              <a:rPr lang="en-US" sz="2400" dirty="0"/>
              <a:t>) provides the same negotiation benefits as LACP. </a:t>
            </a:r>
            <a:r>
              <a:rPr lang="en-US" sz="2400" dirty="0" err="1"/>
              <a:t>PAgP</a:t>
            </a:r>
            <a:r>
              <a:rPr lang="en-US" sz="2400" dirty="0"/>
              <a:t> is a Cisco proprietary protocol, and it will work only on Cisco devices. </a:t>
            </a:r>
            <a:r>
              <a:rPr lang="en-US" sz="2400" dirty="0" err="1"/>
              <a:t>PAgP</a:t>
            </a:r>
            <a:r>
              <a:rPr lang="en-US" sz="2400" dirty="0"/>
              <a:t> packets are exchanged between switches over </a:t>
            </a:r>
            <a:r>
              <a:rPr lang="en-US" sz="2400" dirty="0" err="1"/>
              <a:t>EtherChannelcapable</a:t>
            </a:r>
            <a:r>
              <a:rPr lang="en-US" sz="2400" dirty="0"/>
              <a:t> ports. </a:t>
            </a:r>
            <a:r>
              <a:rPr lang="en-US" sz="2400" dirty="0" err="1"/>
              <a:t>PAgP</a:t>
            </a:r>
            <a:r>
              <a:rPr lang="en-US" sz="2400" dirty="0"/>
              <a:t> also has 2 modes Auto and Desirable. </a:t>
            </a:r>
            <a:endParaRPr lang="en-US" sz="2400" dirty="0" smtClean="0"/>
          </a:p>
          <a:p>
            <a:pPr marL="0" indent="0">
              <a:buNone/>
            </a:pPr>
            <a:endParaRPr lang="en-US" sz="2400" dirty="0" smtClean="0"/>
          </a:p>
          <a:p>
            <a:pPr marL="0" indent="0">
              <a:buNone/>
            </a:pPr>
            <a:r>
              <a:rPr lang="en-US" sz="2400" dirty="0" smtClean="0"/>
              <a:t>• </a:t>
            </a:r>
            <a:r>
              <a:rPr lang="en-US" sz="2400" dirty="0"/>
              <a:t>Auto mode </a:t>
            </a:r>
            <a:r>
              <a:rPr lang="en-US" sz="2400" dirty="0" smtClean="0"/>
              <a:t>sets </a:t>
            </a:r>
            <a:r>
              <a:rPr lang="en-US" sz="2400" dirty="0"/>
              <a:t>the interface to respond to </a:t>
            </a:r>
            <a:r>
              <a:rPr lang="en-US" sz="2400" dirty="0" err="1"/>
              <a:t>PAgP</a:t>
            </a:r>
            <a:r>
              <a:rPr lang="en-US" sz="2400" dirty="0"/>
              <a:t> negotiation packets, but the interface will not start negotiations on its own. </a:t>
            </a:r>
            <a:endParaRPr lang="en-US" sz="2400" dirty="0" smtClean="0"/>
          </a:p>
          <a:p>
            <a:pPr marL="0" indent="0">
              <a:buNone/>
            </a:pPr>
            <a:endParaRPr lang="en-US" sz="2400" dirty="0" smtClean="0"/>
          </a:p>
          <a:p>
            <a:pPr marL="0" indent="0">
              <a:buNone/>
            </a:pPr>
            <a:r>
              <a:rPr lang="en-US" sz="2400" dirty="0" smtClean="0"/>
              <a:t>• </a:t>
            </a:r>
            <a:r>
              <a:rPr lang="en-US" sz="2400" dirty="0"/>
              <a:t>Desirable mode sets the interface to actively attempt to negotiate a </a:t>
            </a:r>
            <a:r>
              <a:rPr lang="en-US" sz="2400" dirty="0" err="1"/>
              <a:t>PAgP</a:t>
            </a:r>
            <a:r>
              <a:rPr lang="en-US" sz="2400" dirty="0"/>
              <a:t> connection.</a:t>
            </a:r>
            <a:endParaRPr lang="en-IN" sz="2400" dirty="0" smtClean="0"/>
          </a:p>
          <a:p>
            <a:pPr marL="0" indent="0">
              <a:buNone/>
            </a:pPr>
            <a:endParaRPr lang="en-IN" sz="4800" dirty="0"/>
          </a:p>
        </p:txBody>
      </p:sp>
    </p:spTree>
    <p:extLst>
      <p:ext uri="{BB962C8B-B14F-4D97-AF65-F5344CB8AC3E}">
        <p14:creationId xmlns:p14="http://schemas.microsoft.com/office/powerpoint/2010/main" val="403857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Link Aggregation</a:t>
            </a:r>
            <a:endParaRPr lang="en-IN" dirty="0"/>
          </a:p>
        </p:txBody>
      </p:sp>
      <p:sp>
        <p:nvSpPr>
          <p:cNvPr id="3" name="Content Placeholder 2"/>
          <p:cNvSpPr>
            <a:spLocks noGrp="1"/>
          </p:cNvSpPr>
          <p:nvPr>
            <p:ph idx="1"/>
          </p:nvPr>
        </p:nvSpPr>
        <p:spPr/>
        <p:txBody>
          <a:bodyPr>
            <a:normAutofit/>
          </a:bodyPr>
          <a:lstStyle/>
          <a:p>
            <a:pPr marL="0" indent="0">
              <a:buNone/>
            </a:pPr>
            <a:endParaRPr lang="en-US" sz="3200" dirty="0" smtClean="0"/>
          </a:p>
          <a:p>
            <a:pPr marL="0" indent="0">
              <a:buNone/>
            </a:pPr>
            <a:endParaRPr lang="en-US" sz="3200" dirty="0"/>
          </a:p>
          <a:p>
            <a:pPr marL="0" indent="0">
              <a:buNone/>
            </a:pPr>
            <a:r>
              <a:rPr lang="en-US" sz="3200" dirty="0" smtClean="0"/>
              <a:t>Increased </a:t>
            </a:r>
            <a:r>
              <a:rPr lang="en-US" sz="3200" b="1" dirty="0"/>
              <a:t>Bandwidth</a:t>
            </a:r>
            <a:r>
              <a:rPr lang="en-US" sz="3200" dirty="0"/>
              <a:t>: Use </a:t>
            </a:r>
            <a:r>
              <a:rPr lang="en-US" sz="3200" dirty="0" err="1"/>
              <a:t>EtherChannel</a:t>
            </a:r>
            <a:r>
              <a:rPr lang="en-US" sz="3200" dirty="0"/>
              <a:t> and combine two or four links into one logical link. It will double or quadruple your bandwidth. For example, four 100Mb Fast Ethernet connections bonded into one could provide you up to 800Mb/second, full duplex. </a:t>
            </a:r>
            <a:endParaRPr lang="en-IN" sz="3200" dirty="0"/>
          </a:p>
        </p:txBody>
      </p:sp>
    </p:spTree>
    <p:extLst>
      <p:ext uri="{BB962C8B-B14F-4D97-AF65-F5344CB8AC3E}">
        <p14:creationId xmlns:p14="http://schemas.microsoft.com/office/powerpoint/2010/main" val="2665802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Link Aggregation</a:t>
            </a:r>
            <a:endParaRPr lang="en-IN" dirty="0"/>
          </a:p>
        </p:txBody>
      </p:sp>
      <p:sp>
        <p:nvSpPr>
          <p:cNvPr id="3" name="Content Placeholder 2"/>
          <p:cNvSpPr>
            <a:spLocks noGrp="1"/>
          </p:cNvSpPr>
          <p:nvPr>
            <p:ph idx="1"/>
          </p:nvPr>
        </p:nvSpPr>
        <p:spPr/>
        <p:txBody>
          <a:bodyPr>
            <a:normAutofit/>
          </a:bodyPr>
          <a:lstStyle/>
          <a:p>
            <a:pPr marL="0" indent="0">
              <a:buNone/>
            </a:pPr>
            <a:endParaRPr lang="en-US" sz="3600" dirty="0" smtClean="0"/>
          </a:p>
          <a:p>
            <a:pPr marL="0" indent="0">
              <a:buNone/>
            </a:pPr>
            <a:r>
              <a:rPr lang="en-US" sz="3600" dirty="0"/>
              <a:t>Provides </a:t>
            </a:r>
            <a:r>
              <a:rPr lang="en-US" sz="3600" b="1" dirty="0"/>
              <a:t>Redundancy</a:t>
            </a:r>
            <a:r>
              <a:rPr lang="en-US" sz="3600" dirty="0"/>
              <a:t>: Since there are many Ethernet links combined into one logical channel, it automatically allows more available links in case one or more links go down.</a:t>
            </a:r>
          </a:p>
        </p:txBody>
      </p:sp>
    </p:spTree>
    <p:extLst>
      <p:ext uri="{BB962C8B-B14F-4D97-AF65-F5344CB8AC3E}">
        <p14:creationId xmlns:p14="http://schemas.microsoft.com/office/powerpoint/2010/main" val="1592073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Link Aggregation</a:t>
            </a:r>
            <a:endParaRPr lang="en-IN" dirty="0"/>
          </a:p>
        </p:txBody>
      </p:sp>
      <p:sp>
        <p:nvSpPr>
          <p:cNvPr id="3" name="Content Placeholder 2"/>
          <p:cNvSpPr>
            <a:spLocks noGrp="1"/>
          </p:cNvSpPr>
          <p:nvPr>
            <p:ph idx="1"/>
          </p:nvPr>
        </p:nvSpPr>
        <p:spPr>
          <a:xfrm>
            <a:off x="1024128" y="1725105"/>
            <a:ext cx="9720073" cy="4584255"/>
          </a:xfrm>
        </p:spPr>
        <p:txBody>
          <a:bodyPr>
            <a:normAutofit/>
          </a:bodyPr>
          <a:lstStyle/>
          <a:p>
            <a:pPr marL="0" indent="0">
              <a:buNone/>
            </a:pPr>
            <a:endParaRPr lang="en-US" sz="3600" dirty="0" smtClean="0"/>
          </a:p>
          <a:p>
            <a:pPr marL="0" indent="0">
              <a:buNone/>
            </a:pPr>
            <a:endParaRPr lang="en-US" sz="3600" dirty="0"/>
          </a:p>
          <a:p>
            <a:pPr marL="0" indent="0">
              <a:buNone/>
            </a:pPr>
            <a:r>
              <a:rPr lang="en-US" sz="3600" b="1" dirty="0" smtClean="0"/>
              <a:t>Load Balance </a:t>
            </a:r>
            <a:r>
              <a:rPr lang="en-US" sz="3600" dirty="0" smtClean="0"/>
              <a:t>Traffic</a:t>
            </a:r>
            <a:r>
              <a:rPr lang="en-US" sz="3600" dirty="0"/>
              <a:t>: </a:t>
            </a:r>
            <a:r>
              <a:rPr lang="en-US" sz="3600" dirty="0" err="1"/>
              <a:t>EtherChannel</a:t>
            </a:r>
            <a:r>
              <a:rPr lang="en-US" sz="3600" dirty="0"/>
              <a:t> balances the traffic load across the links, thereby increasing efficiency on your networks.</a:t>
            </a:r>
          </a:p>
        </p:txBody>
      </p:sp>
    </p:spTree>
    <p:extLst>
      <p:ext uri="{BB962C8B-B14F-4D97-AF65-F5344CB8AC3E}">
        <p14:creationId xmlns:p14="http://schemas.microsoft.com/office/powerpoint/2010/main" val="515012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Used</a:t>
            </a:r>
            <a:endParaRPr lang="en-IN"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r>
              <a:rPr lang="en-US" sz="5400" dirty="0" smtClean="0"/>
              <a:t>    </a:t>
            </a:r>
          </a:p>
          <a:p>
            <a:r>
              <a:rPr lang="en-US" sz="5400" dirty="0" smtClean="0"/>
              <a:t> </a:t>
            </a:r>
          </a:p>
          <a:p>
            <a:r>
              <a:rPr lang="en-US" sz="5400" b="1" dirty="0" smtClean="0"/>
              <a:t>Cisco Packet Tracer</a:t>
            </a:r>
            <a:endParaRPr lang="en-US" sz="5400" b="1" dirty="0"/>
          </a:p>
          <a:p>
            <a:endParaRPr lang="en-IN" sz="6000" dirty="0"/>
          </a:p>
        </p:txBody>
      </p:sp>
      <p:pic>
        <p:nvPicPr>
          <p:cNvPr id="4" name="Picture 3" descr="Redes Fran-&lt;strong&gt;Cisco&lt;/strong&gt;: 20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1926" y="1128275"/>
            <a:ext cx="5354456" cy="3169405"/>
          </a:xfrm>
          <a:prstGeom prst="rect">
            <a:avLst/>
          </a:prstGeom>
        </p:spPr>
      </p:pic>
    </p:spTree>
    <p:extLst>
      <p:ext uri="{BB962C8B-B14F-4D97-AF65-F5344CB8AC3E}">
        <p14:creationId xmlns:p14="http://schemas.microsoft.com/office/powerpoint/2010/main" val="3837438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the Project</a:t>
            </a:r>
            <a:endParaRPr lang="en-IN" dirty="0"/>
          </a:p>
        </p:txBody>
      </p:sp>
      <p:sp>
        <p:nvSpPr>
          <p:cNvPr id="3" name="Content Placeholder 2"/>
          <p:cNvSpPr>
            <a:spLocks noGrp="1"/>
          </p:cNvSpPr>
          <p:nvPr>
            <p:ph idx="1"/>
          </p:nvPr>
        </p:nvSpPr>
        <p:spPr/>
        <p:txBody>
          <a:bodyPr/>
          <a:lstStyle/>
          <a:p>
            <a:r>
              <a:rPr lang="en-US" dirty="0" smtClean="0"/>
              <a:t>Take for example 6 PCs and 3 Switches, assign IP addresses to the PCs</a:t>
            </a:r>
          </a:p>
          <a:p>
            <a:endParaRPr lang="en-US" dirty="0" smtClean="0"/>
          </a:p>
          <a:p>
            <a:pPr>
              <a:buFont typeface="Arial" panose="020B0604020202020204" pitchFamily="34" charset="0"/>
              <a:buChar char="•"/>
            </a:pPr>
            <a:r>
              <a:rPr lang="en-US" dirty="0" smtClean="0"/>
              <a:t>PC0 : 192.168.10.100</a:t>
            </a:r>
          </a:p>
          <a:p>
            <a:pPr>
              <a:buFont typeface="Arial" panose="020B0604020202020204" pitchFamily="34" charset="0"/>
              <a:buChar char="•"/>
            </a:pPr>
            <a:r>
              <a:rPr lang="en-US" dirty="0" smtClean="0"/>
              <a:t>PC1 </a:t>
            </a:r>
            <a:r>
              <a:rPr lang="en-US" dirty="0"/>
              <a:t>: </a:t>
            </a:r>
            <a:r>
              <a:rPr lang="en-US" dirty="0" smtClean="0"/>
              <a:t>192.168.20.100</a:t>
            </a:r>
            <a:endParaRPr lang="en-US" dirty="0"/>
          </a:p>
          <a:p>
            <a:pPr>
              <a:buFont typeface="Arial" panose="020B0604020202020204" pitchFamily="34" charset="0"/>
              <a:buChar char="•"/>
            </a:pPr>
            <a:r>
              <a:rPr lang="en-US" dirty="0" smtClean="0"/>
              <a:t>PC2 </a:t>
            </a:r>
            <a:r>
              <a:rPr lang="en-US" dirty="0"/>
              <a:t>: </a:t>
            </a:r>
            <a:r>
              <a:rPr lang="en-US" dirty="0" smtClean="0"/>
              <a:t>192.168.10.150</a:t>
            </a:r>
            <a:endParaRPr lang="en-US" dirty="0"/>
          </a:p>
          <a:p>
            <a:pPr>
              <a:buFont typeface="Arial" panose="020B0604020202020204" pitchFamily="34" charset="0"/>
              <a:buChar char="•"/>
            </a:pPr>
            <a:r>
              <a:rPr lang="en-US" dirty="0" smtClean="0"/>
              <a:t>PC3 </a:t>
            </a:r>
            <a:r>
              <a:rPr lang="en-US" dirty="0"/>
              <a:t>: </a:t>
            </a:r>
            <a:r>
              <a:rPr lang="en-US" dirty="0" smtClean="0"/>
              <a:t>192.168.20.150</a:t>
            </a:r>
            <a:endParaRPr lang="en-US" dirty="0"/>
          </a:p>
          <a:p>
            <a:pPr>
              <a:buFont typeface="Arial" panose="020B0604020202020204" pitchFamily="34" charset="0"/>
              <a:buChar char="•"/>
            </a:pPr>
            <a:r>
              <a:rPr lang="en-US" dirty="0" smtClean="0"/>
              <a:t>PC4 </a:t>
            </a:r>
            <a:r>
              <a:rPr lang="en-US" dirty="0"/>
              <a:t>: </a:t>
            </a:r>
            <a:r>
              <a:rPr lang="en-US" dirty="0" smtClean="0"/>
              <a:t>192.168.10.120</a:t>
            </a:r>
            <a:endParaRPr lang="en-US" dirty="0"/>
          </a:p>
          <a:p>
            <a:pPr>
              <a:buFont typeface="Arial" panose="020B0604020202020204" pitchFamily="34" charset="0"/>
              <a:buChar char="•"/>
            </a:pPr>
            <a:r>
              <a:rPr lang="en-US" dirty="0" smtClean="0"/>
              <a:t>PC5 </a:t>
            </a:r>
            <a:r>
              <a:rPr lang="en-US" dirty="0"/>
              <a:t>: </a:t>
            </a:r>
            <a:r>
              <a:rPr lang="en-US" dirty="0" smtClean="0"/>
              <a:t>192.168.20.120</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4103905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Connecting PCs with the switches</a:t>
            </a:r>
            <a:endParaRPr lang="en-IN" sz="3200" dirty="0"/>
          </a:p>
        </p:txBody>
      </p:sp>
      <p:sp>
        <p:nvSpPr>
          <p:cNvPr id="3" name="Content Placeholder 2"/>
          <p:cNvSpPr>
            <a:spLocks noGrp="1"/>
          </p:cNvSpPr>
          <p:nvPr>
            <p:ph idx="1"/>
          </p:nvPr>
        </p:nvSpPr>
        <p:spPr/>
        <p:txBody>
          <a:bodyPr/>
          <a:lstStyle/>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Connect PC0 to </a:t>
            </a:r>
            <a:r>
              <a:rPr lang="en-US" i="1" dirty="0" smtClean="0"/>
              <a:t>FE</a:t>
            </a:r>
            <a:r>
              <a:rPr lang="en-US" dirty="0" smtClean="0"/>
              <a:t> 0/1 of </a:t>
            </a:r>
            <a:r>
              <a:rPr lang="en-US" i="1" dirty="0" smtClean="0"/>
              <a:t>S1</a:t>
            </a:r>
          </a:p>
          <a:p>
            <a:pPr>
              <a:buFont typeface="Wingdings" panose="05000000000000000000" pitchFamily="2" charset="2"/>
              <a:buChar char="v"/>
            </a:pPr>
            <a:r>
              <a:rPr lang="en-US" dirty="0"/>
              <a:t>Connect </a:t>
            </a:r>
            <a:r>
              <a:rPr lang="en-US" dirty="0" smtClean="0"/>
              <a:t>PC1 </a:t>
            </a:r>
            <a:r>
              <a:rPr lang="en-US" dirty="0"/>
              <a:t>to </a:t>
            </a:r>
            <a:r>
              <a:rPr lang="en-US" i="1" dirty="0"/>
              <a:t>FE</a:t>
            </a:r>
            <a:r>
              <a:rPr lang="en-US" dirty="0"/>
              <a:t> </a:t>
            </a:r>
            <a:r>
              <a:rPr lang="en-US" dirty="0" smtClean="0"/>
              <a:t>0/10 </a:t>
            </a:r>
            <a:r>
              <a:rPr lang="en-US" dirty="0"/>
              <a:t>of </a:t>
            </a:r>
            <a:r>
              <a:rPr lang="en-US" i="1" dirty="0"/>
              <a:t>S1</a:t>
            </a:r>
          </a:p>
          <a:p>
            <a:pPr>
              <a:buFont typeface="Wingdings" panose="05000000000000000000" pitchFamily="2" charset="2"/>
              <a:buChar char="v"/>
            </a:pPr>
            <a:r>
              <a:rPr lang="en-US" dirty="0"/>
              <a:t>Connect </a:t>
            </a:r>
            <a:r>
              <a:rPr lang="en-US" dirty="0" smtClean="0"/>
              <a:t>PC2 </a:t>
            </a:r>
            <a:r>
              <a:rPr lang="en-US" dirty="0"/>
              <a:t>to </a:t>
            </a:r>
            <a:r>
              <a:rPr lang="en-US" i="1" dirty="0"/>
              <a:t>FE</a:t>
            </a:r>
            <a:r>
              <a:rPr lang="en-US" dirty="0"/>
              <a:t> 0/1 of </a:t>
            </a:r>
            <a:r>
              <a:rPr lang="en-US" i="1" dirty="0" smtClean="0"/>
              <a:t>S2</a:t>
            </a:r>
            <a:endParaRPr lang="en-US" i="1" dirty="0"/>
          </a:p>
          <a:p>
            <a:pPr>
              <a:buFont typeface="Wingdings" panose="05000000000000000000" pitchFamily="2" charset="2"/>
              <a:buChar char="v"/>
            </a:pPr>
            <a:r>
              <a:rPr lang="en-US" dirty="0"/>
              <a:t>Connect </a:t>
            </a:r>
            <a:r>
              <a:rPr lang="en-US" dirty="0" smtClean="0"/>
              <a:t>PC3 </a:t>
            </a:r>
            <a:r>
              <a:rPr lang="en-US" dirty="0"/>
              <a:t>to </a:t>
            </a:r>
            <a:r>
              <a:rPr lang="en-US" i="1" dirty="0"/>
              <a:t>FE</a:t>
            </a:r>
            <a:r>
              <a:rPr lang="en-US" dirty="0"/>
              <a:t> </a:t>
            </a:r>
            <a:r>
              <a:rPr lang="en-US" dirty="0" smtClean="0"/>
              <a:t>0/10 </a:t>
            </a:r>
            <a:r>
              <a:rPr lang="en-US" dirty="0"/>
              <a:t>of </a:t>
            </a:r>
            <a:r>
              <a:rPr lang="en-US" i="1" dirty="0" smtClean="0"/>
              <a:t>S2</a:t>
            </a:r>
          </a:p>
          <a:p>
            <a:pPr>
              <a:buFont typeface="Wingdings" panose="05000000000000000000" pitchFamily="2" charset="2"/>
              <a:buChar char="v"/>
            </a:pPr>
            <a:r>
              <a:rPr lang="en-US" dirty="0"/>
              <a:t>Connect </a:t>
            </a:r>
            <a:r>
              <a:rPr lang="en-US" dirty="0" smtClean="0"/>
              <a:t>PC4 </a:t>
            </a:r>
            <a:r>
              <a:rPr lang="en-US" dirty="0"/>
              <a:t>to </a:t>
            </a:r>
            <a:r>
              <a:rPr lang="en-US" i="1" dirty="0"/>
              <a:t>FE</a:t>
            </a:r>
            <a:r>
              <a:rPr lang="en-US" dirty="0"/>
              <a:t> 0/1 of </a:t>
            </a:r>
            <a:r>
              <a:rPr lang="en-US" i="1" dirty="0" smtClean="0"/>
              <a:t>S3</a:t>
            </a:r>
            <a:endParaRPr lang="en-US" i="1" dirty="0"/>
          </a:p>
          <a:p>
            <a:pPr>
              <a:buFont typeface="Wingdings" panose="05000000000000000000" pitchFamily="2" charset="2"/>
              <a:buChar char="v"/>
            </a:pPr>
            <a:r>
              <a:rPr lang="en-US" dirty="0"/>
              <a:t>Connect </a:t>
            </a:r>
            <a:r>
              <a:rPr lang="en-US" dirty="0" smtClean="0"/>
              <a:t>PC5 </a:t>
            </a:r>
            <a:r>
              <a:rPr lang="en-US" dirty="0"/>
              <a:t>to </a:t>
            </a:r>
            <a:r>
              <a:rPr lang="en-US" i="1" dirty="0"/>
              <a:t>FE</a:t>
            </a:r>
            <a:r>
              <a:rPr lang="en-US" dirty="0"/>
              <a:t> </a:t>
            </a:r>
            <a:r>
              <a:rPr lang="en-US" dirty="0" smtClean="0"/>
              <a:t>0/10 </a:t>
            </a:r>
            <a:r>
              <a:rPr lang="en-US" dirty="0"/>
              <a:t>of </a:t>
            </a:r>
            <a:r>
              <a:rPr lang="en-US" i="1" dirty="0" smtClean="0"/>
              <a:t>S3</a:t>
            </a:r>
            <a:endParaRPr lang="en-US" i="1" dirty="0"/>
          </a:p>
          <a:p>
            <a:pPr>
              <a:buFont typeface="Wingdings" panose="05000000000000000000" pitchFamily="2" charset="2"/>
              <a:buChar char="v"/>
            </a:pPr>
            <a:endParaRPr lang="en-US" i="1" dirty="0"/>
          </a:p>
          <a:p>
            <a:pPr>
              <a:buFont typeface="Wingdings" panose="05000000000000000000" pitchFamily="2" charset="2"/>
              <a:buChar char="v"/>
            </a:pPr>
            <a:endParaRPr lang="en-US" i="1" dirty="0" smtClean="0"/>
          </a:p>
          <a:p>
            <a:endParaRPr lang="en-IN" i="1" dirty="0"/>
          </a:p>
        </p:txBody>
      </p:sp>
    </p:spTree>
    <p:extLst>
      <p:ext uri="{BB962C8B-B14F-4D97-AF65-F5344CB8AC3E}">
        <p14:creationId xmlns:p14="http://schemas.microsoft.com/office/powerpoint/2010/main" val="1319354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idx="1"/>
          </p:nvPr>
        </p:nvSpPr>
        <p:spPr>
          <a:xfrm>
            <a:off x="1024128" y="1832920"/>
            <a:ext cx="9720073" cy="4023360"/>
          </a:xfrm>
        </p:spPr>
        <p:txBody>
          <a:bodyPr>
            <a:normAutofit lnSpcReduction="10000"/>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Spanning Tree Protocol</a:t>
            </a:r>
          </a:p>
          <a:p>
            <a:pPr>
              <a:buFont typeface="Wingdings" panose="05000000000000000000" pitchFamily="2" charset="2"/>
              <a:buChar char="Ø"/>
            </a:pPr>
            <a:r>
              <a:rPr lang="en-US" dirty="0" smtClean="0"/>
              <a:t>Link Aggregation</a:t>
            </a:r>
          </a:p>
          <a:p>
            <a:pPr>
              <a:buFont typeface="Wingdings" panose="05000000000000000000" pitchFamily="2" charset="2"/>
              <a:buChar char="Ø"/>
            </a:pPr>
            <a:r>
              <a:rPr lang="en-US" dirty="0" err="1" smtClean="0"/>
              <a:t>Etherchannel</a:t>
            </a:r>
            <a:endParaRPr lang="en-US" dirty="0" smtClean="0"/>
          </a:p>
          <a:p>
            <a:pPr>
              <a:buFont typeface="Wingdings" panose="05000000000000000000" pitchFamily="2" charset="2"/>
              <a:buChar char="Ø"/>
            </a:pPr>
            <a:r>
              <a:rPr lang="en-US" dirty="0" smtClean="0"/>
              <a:t>Protocols for Link Aggregation(LACP and </a:t>
            </a:r>
            <a:r>
              <a:rPr lang="en-US" dirty="0" err="1" smtClean="0"/>
              <a:t>PAgP</a:t>
            </a:r>
            <a:r>
              <a:rPr lang="en-US" dirty="0" smtClean="0"/>
              <a:t>)</a:t>
            </a:r>
          </a:p>
          <a:p>
            <a:pPr>
              <a:buFont typeface="Wingdings" panose="05000000000000000000" pitchFamily="2" charset="2"/>
              <a:buChar char="Ø"/>
            </a:pPr>
            <a:r>
              <a:rPr lang="en-US" dirty="0" smtClean="0"/>
              <a:t>Advantages</a:t>
            </a:r>
          </a:p>
          <a:p>
            <a:pPr>
              <a:buFont typeface="Wingdings" panose="05000000000000000000" pitchFamily="2" charset="2"/>
              <a:buChar char="Ø"/>
            </a:pPr>
            <a:r>
              <a:rPr lang="en-US" dirty="0" smtClean="0"/>
              <a:t>Project Design</a:t>
            </a:r>
          </a:p>
          <a:p>
            <a:pPr>
              <a:buFont typeface="Wingdings" panose="05000000000000000000" pitchFamily="2" charset="2"/>
              <a:buChar char="Ø"/>
            </a:pPr>
            <a:r>
              <a:rPr lang="en-US" dirty="0" smtClean="0"/>
              <a:t>Bandwidth Improvement</a:t>
            </a:r>
          </a:p>
          <a:p>
            <a:pPr>
              <a:buFont typeface="Wingdings" panose="05000000000000000000" pitchFamily="2" charset="2"/>
              <a:buChar char="Ø"/>
            </a:pPr>
            <a:r>
              <a:rPr lang="en-US" dirty="0" smtClean="0"/>
              <a:t>Conclusion</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252193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connection between switches</a:t>
            </a:r>
            <a:br>
              <a:rPr lang="en-US" dirty="0" smtClean="0"/>
            </a:br>
            <a:r>
              <a:rPr lang="en-US" sz="2800" dirty="0" smtClean="0"/>
              <a:t>(Trunk links) (Redundant links)</a:t>
            </a:r>
            <a:endParaRPr lang="en-IN" sz="1800" dirty="0"/>
          </a:p>
        </p:txBody>
      </p:sp>
      <p:sp>
        <p:nvSpPr>
          <p:cNvPr id="3" name="Content Placeholder 2"/>
          <p:cNvSpPr>
            <a:spLocks noGrp="1"/>
          </p:cNvSpPr>
          <p:nvPr>
            <p:ph idx="1"/>
          </p:nvPr>
        </p:nvSpPr>
        <p:spPr/>
        <p:txBody>
          <a:bodyPr/>
          <a:lstStyle/>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a:buFont typeface="Wingdings" panose="05000000000000000000" pitchFamily="2" charset="2"/>
              <a:buChar char="q"/>
            </a:pPr>
            <a:r>
              <a:rPr lang="en-US" dirty="0" smtClean="0"/>
              <a:t>GE 0/1-2 of S1 connected to GBE 0/1-2 of S2.</a:t>
            </a:r>
          </a:p>
          <a:p>
            <a:pPr>
              <a:buFont typeface="Wingdings" panose="05000000000000000000" pitchFamily="2" charset="2"/>
              <a:buChar char="q"/>
            </a:pPr>
            <a:endParaRPr lang="en-US" dirty="0" smtClean="0"/>
          </a:p>
          <a:p>
            <a:pPr>
              <a:buFont typeface="Wingdings" panose="05000000000000000000" pitchFamily="2" charset="2"/>
              <a:buChar char="q"/>
            </a:pPr>
            <a:r>
              <a:rPr lang="en-US" dirty="0" smtClean="0"/>
              <a:t>FE 0/21-24 of S2 connected to FE 0/21-24 of S3</a:t>
            </a:r>
          </a:p>
          <a:p>
            <a:pPr>
              <a:buFont typeface="Wingdings" panose="05000000000000000000" pitchFamily="2" charset="2"/>
              <a:buChar char="q"/>
            </a:pPr>
            <a:endParaRPr lang="en-US" dirty="0"/>
          </a:p>
          <a:p>
            <a:pPr>
              <a:buFont typeface="Wingdings" panose="05000000000000000000" pitchFamily="2" charset="2"/>
              <a:buChar char="q"/>
            </a:pPr>
            <a:r>
              <a:rPr lang="en-US" dirty="0"/>
              <a:t>FE </a:t>
            </a:r>
            <a:r>
              <a:rPr lang="en-US" dirty="0" smtClean="0"/>
              <a:t>0/17-19 </a:t>
            </a:r>
            <a:r>
              <a:rPr lang="en-US" dirty="0"/>
              <a:t>of </a:t>
            </a:r>
            <a:r>
              <a:rPr lang="en-US" dirty="0" smtClean="0"/>
              <a:t>S3 </a:t>
            </a:r>
            <a:r>
              <a:rPr lang="en-US" dirty="0"/>
              <a:t>connected to FE </a:t>
            </a:r>
            <a:r>
              <a:rPr lang="en-US" dirty="0" smtClean="0"/>
              <a:t>0/17-19 </a:t>
            </a:r>
            <a:r>
              <a:rPr lang="en-US" dirty="0"/>
              <a:t>of </a:t>
            </a:r>
            <a:r>
              <a:rPr lang="en-US" dirty="0" smtClean="0"/>
              <a:t>S2</a:t>
            </a:r>
            <a:endParaRPr lang="en-US"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402129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Configuring </a:t>
            </a:r>
            <a:r>
              <a:rPr lang="en-IN" sz="4800" dirty="0" err="1" smtClean="0"/>
              <a:t>etherchannel</a:t>
            </a:r>
            <a:r>
              <a:rPr lang="en-IN" sz="4800" dirty="0" smtClean="0"/>
              <a:t> between switches</a:t>
            </a:r>
            <a:endParaRPr lang="en-IN" sz="4800" dirty="0"/>
          </a:p>
        </p:txBody>
      </p:sp>
      <p:sp>
        <p:nvSpPr>
          <p:cNvPr id="3" name="Content Placeholder 2"/>
          <p:cNvSpPr>
            <a:spLocks noGrp="1"/>
          </p:cNvSpPr>
          <p:nvPr>
            <p:ph idx="1"/>
          </p:nvPr>
        </p:nvSpPr>
        <p:spPr/>
        <p:txBody>
          <a:bodyPr>
            <a:normAutofit/>
          </a:bodyPr>
          <a:lstStyle/>
          <a:p>
            <a:r>
              <a:rPr lang="en-IN" sz="3200" dirty="0" smtClean="0"/>
              <a:t>We need to configure the ports used in a Switch to create a </a:t>
            </a:r>
            <a:r>
              <a:rPr lang="en-IN" sz="3200" dirty="0" err="1"/>
              <a:t>E</a:t>
            </a:r>
            <a:r>
              <a:rPr lang="en-IN" sz="3200" dirty="0" err="1" smtClean="0"/>
              <a:t>therchannel</a:t>
            </a:r>
            <a:r>
              <a:rPr lang="en-IN" sz="3200" dirty="0" smtClean="0"/>
              <a:t> either </a:t>
            </a:r>
            <a:r>
              <a:rPr lang="en-IN" sz="3200" dirty="0" err="1" smtClean="0"/>
              <a:t>staticly</a:t>
            </a:r>
            <a:r>
              <a:rPr lang="en-IN" sz="3200" dirty="0" smtClean="0"/>
              <a:t>(Manually) or by using the LACP or PAgP , Hence creating an Aggregated channel or an </a:t>
            </a:r>
            <a:r>
              <a:rPr lang="en-IN" sz="3200" dirty="0" err="1" smtClean="0"/>
              <a:t>Etherchannel</a:t>
            </a:r>
            <a:r>
              <a:rPr lang="en-IN" sz="3200" dirty="0" smtClean="0"/>
              <a:t> between 2 switches and hence increasing the efficiency of the existing links between the switches</a:t>
            </a:r>
          </a:p>
        </p:txBody>
      </p:sp>
    </p:spTree>
    <p:extLst>
      <p:ext uri="{BB962C8B-B14F-4D97-AF65-F5344CB8AC3E}">
        <p14:creationId xmlns:p14="http://schemas.microsoft.com/office/powerpoint/2010/main" val="2214966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Command line interface code for switch 1</a:t>
            </a:r>
            <a:endParaRPr lang="en-IN" dirty="0"/>
          </a:p>
        </p:txBody>
      </p:sp>
      <p:sp>
        <p:nvSpPr>
          <p:cNvPr id="3" name="Content Placeholder 2"/>
          <p:cNvSpPr>
            <a:spLocks noGrp="1"/>
          </p:cNvSpPr>
          <p:nvPr>
            <p:ph idx="1"/>
          </p:nvPr>
        </p:nvSpPr>
        <p:spPr/>
        <p:txBody>
          <a:bodyPr>
            <a:normAutofit/>
          </a:bodyPr>
          <a:lstStyle/>
          <a:p>
            <a:pPr marL="0" indent="0">
              <a:buNone/>
            </a:pPr>
            <a:r>
              <a:rPr lang="en-IN" sz="3200" dirty="0"/>
              <a:t> </a:t>
            </a:r>
            <a:r>
              <a:rPr lang="en-IN" sz="3200" i="1" dirty="0" smtClean="0">
                <a:latin typeface="Calibri Light" panose="020F0302020204030204" pitchFamily="34" charset="0"/>
                <a:cs typeface="Calibri Light" panose="020F0302020204030204" pitchFamily="34" charset="0"/>
              </a:rPr>
              <a:t>enable</a:t>
            </a:r>
          </a:p>
          <a:p>
            <a:r>
              <a:rPr lang="en-IN" sz="3200" i="1" dirty="0" smtClean="0">
                <a:latin typeface="Calibri Light" panose="020F0302020204030204" pitchFamily="34" charset="0"/>
                <a:cs typeface="Calibri Light" panose="020F0302020204030204" pitchFamily="34" charset="0"/>
              </a:rPr>
              <a:t>configure terminal</a:t>
            </a:r>
          </a:p>
          <a:p>
            <a:r>
              <a:rPr lang="en-IN" sz="3200" i="1" dirty="0">
                <a:latin typeface="Calibri Light" panose="020F0302020204030204" pitchFamily="34" charset="0"/>
                <a:cs typeface="Calibri Light" panose="020F0302020204030204" pitchFamily="34" charset="0"/>
              </a:rPr>
              <a:t>i</a:t>
            </a:r>
            <a:r>
              <a:rPr lang="en-IN" sz="3200" i="1" dirty="0" smtClean="0">
                <a:latin typeface="Calibri Light" panose="020F0302020204030204" pitchFamily="34" charset="0"/>
                <a:cs typeface="Calibri Light" panose="020F0302020204030204" pitchFamily="34" charset="0"/>
              </a:rPr>
              <a:t>nterface range </a:t>
            </a:r>
            <a:r>
              <a:rPr lang="en-IN" sz="3200" i="1" dirty="0" err="1" smtClean="0">
                <a:latin typeface="Calibri Light" panose="020F0302020204030204" pitchFamily="34" charset="0"/>
                <a:cs typeface="Calibri Light" panose="020F0302020204030204" pitchFamily="34" charset="0"/>
              </a:rPr>
              <a:t>gigabitethernet</a:t>
            </a:r>
            <a:r>
              <a:rPr lang="en-IN" sz="3200" i="1" dirty="0" smtClean="0">
                <a:latin typeface="Calibri Light" panose="020F0302020204030204" pitchFamily="34" charset="0"/>
                <a:cs typeface="Calibri Light" panose="020F0302020204030204" pitchFamily="34" charset="0"/>
              </a:rPr>
              <a:t> 0/1-2</a:t>
            </a:r>
          </a:p>
          <a:p>
            <a:r>
              <a:rPr lang="en-IN" sz="3200" i="1" dirty="0">
                <a:latin typeface="Calibri Light" panose="020F0302020204030204" pitchFamily="34" charset="0"/>
                <a:cs typeface="Calibri Light" panose="020F0302020204030204" pitchFamily="34" charset="0"/>
              </a:rPr>
              <a:t>c</a:t>
            </a:r>
            <a:r>
              <a:rPr lang="en-IN" sz="3200" i="1" dirty="0" smtClean="0">
                <a:latin typeface="Calibri Light" panose="020F0302020204030204" pitchFamily="34" charset="0"/>
                <a:cs typeface="Calibri Light" panose="020F0302020204030204" pitchFamily="34" charset="0"/>
              </a:rPr>
              <a:t>hannel-group 1 mode active</a:t>
            </a:r>
          </a:p>
          <a:p>
            <a:r>
              <a:rPr lang="en-IN" sz="3200" i="1" dirty="0">
                <a:latin typeface="Calibri Light" panose="020F0302020204030204" pitchFamily="34" charset="0"/>
                <a:cs typeface="Calibri Light" panose="020F0302020204030204" pitchFamily="34" charset="0"/>
              </a:rPr>
              <a:t>i</a:t>
            </a:r>
            <a:r>
              <a:rPr lang="en-IN" sz="3200" i="1" dirty="0" smtClean="0">
                <a:latin typeface="Calibri Light" panose="020F0302020204030204" pitchFamily="34" charset="0"/>
                <a:cs typeface="Calibri Light" panose="020F0302020204030204" pitchFamily="34" charset="0"/>
              </a:rPr>
              <a:t>nterface range </a:t>
            </a:r>
            <a:r>
              <a:rPr lang="en-IN" sz="3200" i="1" dirty="0" err="1" smtClean="0">
                <a:latin typeface="Calibri Light" panose="020F0302020204030204" pitchFamily="34" charset="0"/>
                <a:cs typeface="Calibri Light" panose="020F0302020204030204" pitchFamily="34" charset="0"/>
              </a:rPr>
              <a:t>fastethernet</a:t>
            </a:r>
            <a:r>
              <a:rPr lang="en-IN" sz="3200" i="1" dirty="0" smtClean="0">
                <a:latin typeface="Calibri Light" panose="020F0302020204030204" pitchFamily="34" charset="0"/>
                <a:cs typeface="Calibri Light" panose="020F0302020204030204" pitchFamily="34" charset="0"/>
              </a:rPr>
              <a:t> 0/17-19</a:t>
            </a:r>
          </a:p>
          <a:p>
            <a:r>
              <a:rPr lang="en-IN" sz="3200" i="1" dirty="0">
                <a:latin typeface="Calibri Light" panose="020F0302020204030204" pitchFamily="34" charset="0"/>
                <a:cs typeface="Calibri Light" panose="020F0302020204030204" pitchFamily="34" charset="0"/>
              </a:rPr>
              <a:t>c</a:t>
            </a:r>
            <a:r>
              <a:rPr lang="en-IN" sz="3200" i="1" dirty="0" smtClean="0">
                <a:latin typeface="Calibri Light" panose="020F0302020204030204" pitchFamily="34" charset="0"/>
                <a:cs typeface="Calibri Light" panose="020F0302020204030204" pitchFamily="34" charset="0"/>
              </a:rPr>
              <a:t>hannel-group 3 mode on</a:t>
            </a:r>
          </a:p>
        </p:txBody>
      </p:sp>
    </p:spTree>
    <p:extLst>
      <p:ext uri="{BB962C8B-B14F-4D97-AF65-F5344CB8AC3E}">
        <p14:creationId xmlns:p14="http://schemas.microsoft.com/office/powerpoint/2010/main" val="248156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Command line interface code for switch 2</a:t>
            </a:r>
            <a:endParaRPr lang="en-IN" dirty="0"/>
          </a:p>
        </p:txBody>
      </p:sp>
      <p:sp>
        <p:nvSpPr>
          <p:cNvPr id="3" name="Content Placeholder 2"/>
          <p:cNvSpPr>
            <a:spLocks noGrp="1"/>
          </p:cNvSpPr>
          <p:nvPr>
            <p:ph idx="1"/>
          </p:nvPr>
        </p:nvSpPr>
        <p:spPr/>
        <p:txBody>
          <a:bodyPr>
            <a:normAutofit/>
          </a:bodyPr>
          <a:lstStyle/>
          <a:p>
            <a:pPr marL="0" indent="0">
              <a:buNone/>
            </a:pPr>
            <a:r>
              <a:rPr lang="en-IN" sz="3200" dirty="0"/>
              <a:t> </a:t>
            </a:r>
            <a:r>
              <a:rPr lang="en-IN" sz="3200" i="1" dirty="0" smtClean="0">
                <a:latin typeface="Calibri Light" panose="020F0302020204030204" pitchFamily="34" charset="0"/>
                <a:cs typeface="Calibri Light" panose="020F0302020204030204" pitchFamily="34" charset="0"/>
              </a:rPr>
              <a:t>enable</a:t>
            </a:r>
          </a:p>
          <a:p>
            <a:r>
              <a:rPr lang="en-IN" sz="3200" i="1" dirty="0" smtClean="0">
                <a:latin typeface="Calibri Light" panose="020F0302020204030204" pitchFamily="34" charset="0"/>
                <a:cs typeface="Calibri Light" panose="020F0302020204030204" pitchFamily="34" charset="0"/>
              </a:rPr>
              <a:t>configure terminal</a:t>
            </a:r>
          </a:p>
          <a:p>
            <a:r>
              <a:rPr lang="en-IN" sz="3200" i="1" dirty="0">
                <a:latin typeface="Calibri Light" panose="020F0302020204030204" pitchFamily="34" charset="0"/>
                <a:cs typeface="Calibri Light" panose="020F0302020204030204" pitchFamily="34" charset="0"/>
              </a:rPr>
              <a:t>i</a:t>
            </a:r>
            <a:r>
              <a:rPr lang="en-IN" sz="3200" i="1" dirty="0" smtClean="0">
                <a:latin typeface="Calibri Light" panose="020F0302020204030204" pitchFamily="34" charset="0"/>
                <a:cs typeface="Calibri Light" panose="020F0302020204030204" pitchFamily="34" charset="0"/>
              </a:rPr>
              <a:t>nterface range </a:t>
            </a:r>
            <a:r>
              <a:rPr lang="en-IN" sz="3200" i="1" dirty="0" err="1" smtClean="0">
                <a:latin typeface="Calibri Light" panose="020F0302020204030204" pitchFamily="34" charset="0"/>
                <a:cs typeface="Calibri Light" panose="020F0302020204030204" pitchFamily="34" charset="0"/>
              </a:rPr>
              <a:t>gigabitethernet</a:t>
            </a:r>
            <a:r>
              <a:rPr lang="en-IN" sz="3200" i="1" dirty="0" smtClean="0">
                <a:latin typeface="Calibri Light" panose="020F0302020204030204" pitchFamily="34" charset="0"/>
                <a:cs typeface="Calibri Light" panose="020F0302020204030204" pitchFamily="34" charset="0"/>
              </a:rPr>
              <a:t> 0/1-2</a:t>
            </a:r>
          </a:p>
          <a:p>
            <a:r>
              <a:rPr lang="en-IN" sz="3200" i="1" dirty="0">
                <a:latin typeface="Calibri Light" panose="020F0302020204030204" pitchFamily="34" charset="0"/>
                <a:cs typeface="Calibri Light" panose="020F0302020204030204" pitchFamily="34" charset="0"/>
              </a:rPr>
              <a:t>c</a:t>
            </a:r>
            <a:r>
              <a:rPr lang="en-IN" sz="3200" i="1" dirty="0" smtClean="0">
                <a:latin typeface="Calibri Light" panose="020F0302020204030204" pitchFamily="34" charset="0"/>
                <a:cs typeface="Calibri Light" panose="020F0302020204030204" pitchFamily="34" charset="0"/>
              </a:rPr>
              <a:t>hannel-group 1 mode passive</a:t>
            </a:r>
          </a:p>
          <a:p>
            <a:r>
              <a:rPr lang="en-IN" sz="3200" i="1" dirty="0">
                <a:latin typeface="Calibri Light" panose="020F0302020204030204" pitchFamily="34" charset="0"/>
                <a:cs typeface="Calibri Light" panose="020F0302020204030204" pitchFamily="34" charset="0"/>
              </a:rPr>
              <a:t>interface range </a:t>
            </a:r>
            <a:r>
              <a:rPr lang="en-IN" sz="3200" i="1" dirty="0" err="1" smtClean="0">
                <a:latin typeface="Calibri Light" panose="020F0302020204030204" pitchFamily="34" charset="0"/>
                <a:cs typeface="Calibri Light" panose="020F0302020204030204" pitchFamily="34" charset="0"/>
              </a:rPr>
              <a:t>fastethernet</a:t>
            </a:r>
            <a:r>
              <a:rPr lang="en-IN" sz="3200" i="1" dirty="0" smtClean="0">
                <a:latin typeface="Calibri Light" panose="020F0302020204030204" pitchFamily="34" charset="0"/>
                <a:cs typeface="Calibri Light" panose="020F0302020204030204" pitchFamily="34" charset="0"/>
              </a:rPr>
              <a:t> 0/21-24</a:t>
            </a:r>
          </a:p>
          <a:p>
            <a:r>
              <a:rPr lang="en-IN" sz="3200" i="1" dirty="0">
                <a:latin typeface="Calibri Light" panose="020F0302020204030204" pitchFamily="34" charset="0"/>
                <a:cs typeface="Calibri Light" panose="020F0302020204030204" pitchFamily="34" charset="0"/>
              </a:rPr>
              <a:t>channel-group 1 mode </a:t>
            </a:r>
            <a:r>
              <a:rPr lang="en-IN" sz="3200" i="1" dirty="0" smtClean="0">
                <a:latin typeface="Calibri Light" panose="020F0302020204030204" pitchFamily="34" charset="0"/>
                <a:cs typeface="Calibri Light" panose="020F0302020204030204" pitchFamily="34" charset="0"/>
              </a:rPr>
              <a:t>auto</a:t>
            </a:r>
            <a:endParaRPr lang="en-IN" sz="3200" i="1" dirty="0">
              <a:latin typeface="Calibri Light" panose="020F0302020204030204" pitchFamily="34" charset="0"/>
              <a:cs typeface="Calibri Light" panose="020F0302020204030204" pitchFamily="34" charset="0"/>
            </a:endParaRPr>
          </a:p>
          <a:p>
            <a:endParaRPr lang="en-IN" sz="3200" dirty="0"/>
          </a:p>
          <a:p>
            <a:endParaRPr lang="en-IN" sz="3200" dirty="0" smtClean="0"/>
          </a:p>
        </p:txBody>
      </p:sp>
    </p:spTree>
    <p:extLst>
      <p:ext uri="{BB962C8B-B14F-4D97-AF65-F5344CB8AC3E}">
        <p14:creationId xmlns:p14="http://schemas.microsoft.com/office/powerpoint/2010/main" val="764946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Command line interface code for switch 3</a:t>
            </a:r>
            <a:endParaRPr lang="en-IN" dirty="0"/>
          </a:p>
        </p:txBody>
      </p:sp>
      <p:sp>
        <p:nvSpPr>
          <p:cNvPr id="3" name="Content Placeholder 2"/>
          <p:cNvSpPr>
            <a:spLocks noGrp="1"/>
          </p:cNvSpPr>
          <p:nvPr>
            <p:ph idx="1"/>
          </p:nvPr>
        </p:nvSpPr>
        <p:spPr/>
        <p:txBody>
          <a:bodyPr>
            <a:normAutofit/>
          </a:bodyPr>
          <a:lstStyle/>
          <a:p>
            <a:pPr marL="0" indent="0">
              <a:buNone/>
            </a:pPr>
            <a:r>
              <a:rPr lang="en-IN" sz="3200" dirty="0"/>
              <a:t> </a:t>
            </a:r>
            <a:r>
              <a:rPr lang="en-IN" sz="3200" i="1" dirty="0" smtClean="0">
                <a:latin typeface="Calibri Light" panose="020F0302020204030204" pitchFamily="34" charset="0"/>
                <a:cs typeface="Calibri Light" panose="020F0302020204030204" pitchFamily="34" charset="0"/>
              </a:rPr>
              <a:t>enable</a:t>
            </a:r>
          </a:p>
          <a:p>
            <a:r>
              <a:rPr lang="en-IN" sz="3200" i="1" dirty="0" smtClean="0">
                <a:latin typeface="Calibri Light" panose="020F0302020204030204" pitchFamily="34" charset="0"/>
                <a:cs typeface="Calibri Light" panose="020F0302020204030204" pitchFamily="34" charset="0"/>
              </a:rPr>
              <a:t>configure terminal</a:t>
            </a:r>
          </a:p>
          <a:p>
            <a:r>
              <a:rPr lang="en-IN" sz="3200" i="1" dirty="0">
                <a:latin typeface="Calibri Light" panose="020F0302020204030204" pitchFamily="34" charset="0"/>
                <a:cs typeface="Calibri Light" panose="020F0302020204030204" pitchFamily="34" charset="0"/>
              </a:rPr>
              <a:t>i</a:t>
            </a:r>
            <a:r>
              <a:rPr lang="en-IN" sz="3200" i="1" dirty="0" smtClean="0">
                <a:latin typeface="Calibri Light" panose="020F0302020204030204" pitchFamily="34" charset="0"/>
                <a:cs typeface="Calibri Light" panose="020F0302020204030204" pitchFamily="34" charset="0"/>
              </a:rPr>
              <a:t>nterface range </a:t>
            </a:r>
            <a:r>
              <a:rPr lang="en-IN" sz="3200" i="1" dirty="0" err="1" smtClean="0">
                <a:latin typeface="Calibri Light" panose="020F0302020204030204" pitchFamily="34" charset="0"/>
                <a:cs typeface="Calibri Light" panose="020F0302020204030204" pitchFamily="34" charset="0"/>
              </a:rPr>
              <a:t>fastethernet</a:t>
            </a:r>
            <a:r>
              <a:rPr lang="en-IN" sz="3200" i="1" dirty="0" smtClean="0">
                <a:latin typeface="Calibri Light" panose="020F0302020204030204" pitchFamily="34" charset="0"/>
                <a:cs typeface="Calibri Light" panose="020F0302020204030204" pitchFamily="34" charset="0"/>
              </a:rPr>
              <a:t> 0/21-24</a:t>
            </a:r>
          </a:p>
          <a:p>
            <a:r>
              <a:rPr lang="en-IN" sz="3200" i="1" dirty="0">
                <a:latin typeface="Calibri Light" panose="020F0302020204030204" pitchFamily="34" charset="0"/>
                <a:cs typeface="Calibri Light" panose="020F0302020204030204" pitchFamily="34" charset="0"/>
              </a:rPr>
              <a:t>c</a:t>
            </a:r>
            <a:r>
              <a:rPr lang="en-IN" sz="3200" i="1" dirty="0" smtClean="0">
                <a:latin typeface="Calibri Light" panose="020F0302020204030204" pitchFamily="34" charset="0"/>
                <a:cs typeface="Calibri Light" panose="020F0302020204030204" pitchFamily="34" charset="0"/>
              </a:rPr>
              <a:t>hannel-group 1 mode desirable</a:t>
            </a:r>
          </a:p>
          <a:p>
            <a:r>
              <a:rPr lang="en-IN" sz="3200" i="1" dirty="0">
                <a:latin typeface="Calibri Light" panose="020F0302020204030204" pitchFamily="34" charset="0"/>
                <a:cs typeface="Calibri Light" panose="020F0302020204030204" pitchFamily="34" charset="0"/>
              </a:rPr>
              <a:t>interface range </a:t>
            </a:r>
            <a:r>
              <a:rPr lang="en-IN" sz="3200" i="1" dirty="0" err="1" smtClean="0">
                <a:latin typeface="Calibri Light" panose="020F0302020204030204" pitchFamily="34" charset="0"/>
                <a:cs typeface="Calibri Light" panose="020F0302020204030204" pitchFamily="34" charset="0"/>
              </a:rPr>
              <a:t>fastethernet</a:t>
            </a:r>
            <a:r>
              <a:rPr lang="en-IN" sz="3200" i="1" dirty="0" smtClean="0">
                <a:latin typeface="Calibri Light" panose="020F0302020204030204" pitchFamily="34" charset="0"/>
                <a:cs typeface="Calibri Light" panose="020F0302020204030204" pitchFamily="34" charset="0"/>
              </a:rPr>
              <a:t> 0/17-19</a:t>
            </a:r>
          </a:p>
          <a:p>
            <a:r>
              <a:rPr lang="en-IN" sz="3200" i="1" dirty="0">
                <a:latin typeface="Calibri Light" panose="020F0302020204030204" pitchFamily="34" charset="0"/>
                <a:cs typeface="Calibri Light" panose="020F0302020204030204" pitchFamily="34" charset="0"/>
              </a:rPr>
              <a:t>channel-group 1 mode </a:t>
            </a:r>
            <a:r>
              <a:rPr lang="en-IN" sz="3200" i="1" dirty="0" smtClean="0">
                <a:latin typeface="Calibri Light" panose="020F0302020204030204" pitchFamily="34" charset="0"/>
                <a:cs typeface="Calibri Light" panose="020F0302020204030204" pitchFamily="34" charset="0"/>
              </a:rPr>
              <a:t>on</a:t>
            </a:r>
            <a:endParaRPr lang="en-IN" sz="3200" i="1" dirty="0">
              <a:latin typeface="Calibri Light" panose="020F0302020204030204" pitchFamily="34" charset="0"/>
              <a:cs typeface="Calibri Light" panose="020F0302020204030204" pitchFamily="34" charset="0"/>
            </a:endParaRPr>
          </a:p>
          <a:p>
            <a:endParaRPr lang="en-IN" sz="3200" dirty="0"/>
          </a:p>
          <a:p>
            <a:endParaRPr lang="en-IN" sz="3200" dirty="0" smtClean="0"/>
          </a:p>
        </p:txBody>
      </p:sp>
    </p:spTree>
    <p:extLst>
      <p:ext uri="{BB962C8B-B14F-4D97-AF65-F5344CB8AC3E}">
        <p14:creationId xmlns:p14="http://schemas.microsoft.com/office/powerpoint/2010/main" val="1842082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 configuration</a:t>
            </a:r>
            <a:endParaRPr lang="en-IN" dirty="0"/>
          </a:p>
        </p:txBody>
      </p:sp>
      <p:sp>
        <p:nvSpPr>
          <p:cNvPr id="5" name="Content Placeholder 4"/>
          <p:cNvSpPr>
            <a:spLocks noGrp="1"/>
          </p:cNvSpPr>
          <p:nvPr>
            <p:ph sz="half" idx="2"/>
          </p:nvPr>
        </p:nvSpPr>
        <p:spPr>
          <a:xfrm>
            <a:off x="6484810" y="1914525"/>
            <a:ext cx="4754880" cy="4023360"/>
          </a:xfrm>
        </p:spPr>
        <p:txBody>
          <a:bodyPr/>
          <a:lstStyle/>
          <a:p>
            <a:r>
              <a:rPr lang="en-US" dirty="0" smtClean="0"/>
              <a:t>The SPT protocol assigns </a:t>
            </a:r>
            <a:r>
              <a:rPr lang="en-US" sz="1800" b="1" dirty="0"/>
              <a:t>Root </a:t>
            </a:r>
            <a:r>
              <a:rPr lang="en-US" sz="1800" b="1" dirty="0" smtClean="0"/>
              <a:t>Bridge,</a:t>
            </a:r>
          </a:p>
          <a:p>
            <a:pPr marL="0" indent="0">
              <a:buNone/>
            </a:pPr>
            <a:r>
              <a:rPr lang="en-US" sz="1800" b="1" dirty="0" err="1" smtClean="0"/>
              <a:t>Nonroot</a:t>
            </a:r>
            <a:r>
              <a:rPr lang="en-US" sz="1800" b="1" dirty="0" smtClean="0"/>
              <a:t> bridge, Root port, Designated port,</a:t>
            </a:r>
            <a:endParaRPr lang="en-US" sz="1800" b="1" dirty="0"/>
          </a:p>
          <a:p>
            <a:pPr marL="0" indent="0">
              <a:buNone/>
            </a:pPr>
            <a:r>
              <a:rPr lang="en-US" sz="1800" b="1" dirty="0" err="1"/>
              <a:t>Nondesignated</a:t>
            </a:r>
            <a:r>
              <a:rPr lang="en-US" sz="1800" b="1" dirty="0"/>
              <a:t> </a:t>
            </a:r>
            <a:r>
              <a:rPr lang="en-US" sz="1800" b="1" dirty="0" smtClean="0"/>
              <a:t>Port, Forwarding </a:t>
            </a:r>
            <a:r>
              <a:rPr lang="en-US" sz="1800" b="1" dirty="0"/>
              <a:t>Port </a:t>
            </a:r>
          </a:p>
          <a:p>
            <a:pPr marL="0" indent="0">
              <a:buNone/>
            </a:pPr>
            <a:r>
              <a:rPr lang="en-US" sz="1800" b="1" dirty="0"/>
              <a:t>Blocked Port </a:t>
            </a:r>
            <a:r>
              <a:rPr lang="en-US" sz="1800" b="1" dirty="0" smtClean="0"/>
              <a:t>.</a:t>
            </a:r>
          </a:p>
          <a:p>
            <a:pPr marL="0" indent="0">
              <a:buNone/>
            </a:pPr>
            <a:r>
              <a:rPr lang="en-US" sz="1800" dirty="0" smtClean="0"/>
              <a:t>This in turn reduces the overall utilization of the available channels as blocked ports are no more used to transfer packets.</a:t>
            </a:r>
            <a:endParaRPr lang="en-IN" sz="2000"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3568" y="1823431"/>
            <a:ext cx="6361242" cy="4478515"/>
          </a:xfrm>
        </p:spPr>
      </p:pic>
    </p:spTree>
    <p:extLst>
      <p:ext uri="{BB962C8B-B14F-4D97-AF65-F5344CB8AC3E}">
        <p14:creationId xmlns:p14="http://schemas.microsoft.com/office/powerpoint/2010/main" val="26264162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configuration</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733550"/>
            <a:ext cx="7038975" cy="5124450"/>
          </a:xfrm>
        </p:spPr>
      </p:pic>
      <p:sp>
        <p:nvSpPr>
          <p:cNvPr id="4" name="Content Placeholder 3"/>
          <p:cNvSpPr>
            <a:spLocks noGrp="1"/>
          </p:cNvSpPr>
          <p:nvPr>
            <p:ph sz="half" idx="2"/>
          </p:nvPr>
        </p:nvSpPr>
        <p:spPr>
          <a:xfrm>
            <a:off x="7410449" y="1848057"/>
            <a:ext cx="4238625" cy="4023360"/>
          </a:xfrm>
        </p:spPr>
        <p:txBody>
          <a:bodyPr/>
          <a:lstStyle/>
          <a:p>
            <a:r>
              <a:rPr lang="en-US" dirty="0" smtClean="0"/>
              <a:t>Every port connected between the switches are now utilized as the existing links between the switches are now aggregated as one interface which appears in the SPT as a single channel rather than looped links.</a:t>
            </a:r>
            <a:endParaRPr lang="en-IN" dirty="0"/>
          </a:p>
        </p:txBody>
      </p:sp>
    </p:spTree>
    <p:extLst>
      <p:ext uri="{BB962C8B-B14F-4D97-AF65-F5344CB8AC3E}">
        <p14:creationId xmlns:p14="http://schemas.microsoft.com/office/powerpoint/2010/main" val="14309797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Bandwidth before configuration</a:t>
            </a:r>
            <a:endParaRPr lang="en-IN" dirty="0"/>
          </a:p>
        </p:txBody>
      </p:sp>
      <p:sp>
        <p:nvSpPr>
          <p:cNvPr id="5" name="Content Placeholder 4"/>
          <p:cNvSpPr>
            <a:spLocks noGrp="1"/>
          </p:cNvSpPr>
          <p:nvPr>
            <p:ph idx="1"/>
          </p:nvPr>
        </p:nvSpPr>
        <p:spPr/>
        <p:txBody>
          <a:bodyPr/>
          <a:lstStyle/>
          <a:p>
            <a:endParaRPr lang="en-US" dirty="0" smtClean="0"/>
          </a:p>
          <a:p>
            <a:r>
              <a:rPr lang="en-US" dirty="0" smtClean="0"/>
              <a:t>Bandwidth Between S1 and S2- </a:t>
            </a:r>
            <a:r>
              <a:rPr lang="en-US" b="1" i="1" dirty="0" smtClean="0"/>
              <a:t>1000 Mbps</a:t>
            </a:r>
          </a:p>
          <a:p>
            <a:endParaRPr lang="en-US" dirty="0"/>
          </a:p>
          <a:p>
            <a:r>
              <a:rPr lang="en-US" dirty="0" smtClean="0"/>
              <a:t>Bandwidth Between S2 and S3- </a:t>
            </a:r>
            <a:r>
              <a:rPr lang="en-US" b="1" i="1" dirty="0" smtClean="0"/>
              <a:t>100Mbps</a:t>
            </a:r>
          </a:p>
          <a:p>
            <a:endParaRPr lang="en-US" dirty="0"/>
          </a:p>
          <a:p>
            <a:r>
              <a:rPr lang="en-US" dirty="0" smtClean="0"/>
              <a:t>Bandwidth Between S3 and S1- </a:t>
            </a:r>
            <a:r>
              <a:rPr lang="en-US" b="1" i="1" dirty="0" smtClean="0"/>
              <a:t>100 Mbps</a:t>
            </a:r>
          </a:p>
          <a:p>
            <a:endParaRPr lang="en-IN" dirty="0"/>
          </a:p>
        </p:txBody>
      </p:sp>
    </p:spTree>
    <p:extLst>
      <p:ext uri="{BB962C8B-B14F-4D97-AF65-F5344CB8AC3E}">
        <p14:creationId xmlns:p14="http://schemas.microsoft.com/office/powerpoint/2010/main" val="35893219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Bandwidth After Configuration</a:t>
            </a:r>
            <a:endParaRPr lang="en-IN" dirty="0"/>
          </a:p>
        </p:txBody>
      </p:sp>
      <p:sp>
        <p:nvSpPr>
          <p:cNvPr id="3" name="Content Placeholder 2"/>
          <p:cNvSpPr>
            <a:spLocks noGrp="1"/>
          </p:cNvSpPr>
          <p:nvPr>
            <p:ph idx="1"/>
          </p:nvPr>
        </p:nvSpPr>
        <p:spPr/>
        <p:txBody>
          <a:bodyPr/>
          <a:lstStyle/>
          <a:p>
            <a:endParaRPr lang="en-US" dirty="0" smtClean="0"/>
          </a:p>
          <a:p>
            <a:r>
              <a:rPr lang="en-US" dirty="0" smtClean="0"/>
              <a:t>Bandwidth Between S1 and S2- </a:t>
            </a:r>
            <a:r>
              <a:rPr lang="en-US" b="1" i="1" dirty="0" smtClean="0"/>
              <a:t>2000 Mbps</a:t>
            </a:r>
          </a:p>
          <a:p>
            <a:pPr marL="0" indent="0">
              <a:buNone/>
            </a:pPr>
            <a:endParaRPr lang="en-US" dirty="0"/>
          </a:p>
          <a:p>
            <a:r>
              <a:rPr lang="en-US" dirty="0"/>
              <a:t>Bandwidth Between </a:t>
            </a:r>
            <a:r>
              <a:rPr lang="en-US" dirty="0" smtClean="0"/>
              <a:t>S2 </a:t>
            </a:r>
            <a:r>
              <a:rPr lang="en-US" dirty="0"/>
              <a:t>and </a:t>
            </a:r>
            <a:r>
              <a:rPr lang="en-US" dirty="0" smtClean="0"/>
              <a:t>S3- </a:t>
            </a:r>
            <a:r>
              <a:rPr lang="en-US" b="1" i="1" dirty="0" smtClean="0"/>
              <a:t>400 </a:t>
            </a:r>
            <a:r>
              <a:rPr lang="en-US" b="1" i="1" dirty="0"/>
              <a:t>Mbps</a:t>
            </a:r>
          </a:p>
          <a:p>
            <a:pPr marL="0" indent="0">
              <a:buNone/>
            </a:pPr>
            <a:endParaRPr lang="en-US" dirty="0"/>
          </a:p>
          <a:p>
            <a:r>
              <a:rPr lang="en-US" dirty="0"/>
              <a:t>Bandwidth Between </a:t>
            </a:r>
            <a:r>
              <a:rPr lang="en-US" dirty="0" smtClean="0"/>
              <a:t>S3 </a:t>
            </a:r>
            <a:r>
              <a:rPr lang="en-US" dirty="0"/>
              <a:t>and </a:t>
            </a:r>
            <a:r>
              <a:rPr lang="en-US" dirty="0" smtClean="0"/>
              <a:t>S1- </a:t>
            </a:r>
            <a:r>
              <a:rPr lang="en-US" b="1" i="1" dirty="0" smtClean="0"/>
              <a:t>300 </a:t>
            </a:r>
            <a:r>
              <a:rPr lang="en-US" b="1" i="1" dirty="0"/>
              <a:t>Mbps</a:t>
            </a:r>
          </a:p>
          <a:p>
            <a:endParaRPr lang="en-IN" dirty="0"/>
          </a:p>
        </p:txBody>
      </p:sp>
    </p:spTree>
    <p:extLst>
      <p:ext uri="{BB962C8B-B14F-4D97-AF65-F5344CB8AC3E}">
        <p14:creationId xmlns:p14="http://schemas.microsoft.com/office/powerpoint/2010/main" val="23968224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 </a:t>
            </a:r>
            <a:r>
              <a:rPr lang="en-US" dirty="0" smtClean="0"/>
              <a:t>Configuration </a:t>
            </a:r>
            <a:r>
              <a:rPr lang="en-US" dirty="0"/>
              <a:t>tasks can be done on the </a:t>
            </a:r>
            <a:r>
              <a:rPr lang="en-US" dirty="0" err="1"/>
              <a:t>EtherChannel</a:t>
            </a:r>
            <a:r>
              <a:rPr lang="en-US" dirty="0"/>
              <a:t> interface instead of on each individual port, ensuring configuration consistency throughout the links</a:t>
            </a:r>
            <a:r>
              <a:rPr lang="en-US" dirty="0" smtClean="0"/>
              <a:t>.</a:t>
            </a:r>
          </a:p>
          <a:p>
            <a:pPr marL="0" indent="0">
              <a:buNone/>
            </a:pPr>
            <a:endParaRPr lang="en-US" dirty="0" smtClean="0"/>
          </a:p>
          <a:p>
            <a:pPr>
              <a:buFont typeface="Wingdings" panose="05000000000000000000" pitchFamily="2" charset="2"/>
              <a:buChar char="v"/>
            </a:pPr>
            <a:r>
              <a:rPr lang="en-US" dirty="0"/>
              <a:t>T</a:t>
            </a:r>
            <a:r>
              <a:rPr lang="en-US" dirty="0" smtClean="0"/>
              <a:t>he </a:t>
            </a:r>
            <a:r>
              <a:rPr lang="en-US" dirty="0"/>
              <a:t>loss of one physical link within the channel does not create a change in the </a:t>
            </a:r>
            <a:r>
              <a:rPr lang="en-US" dirty="0" smtClean="0"/>
              <a:t>topology</a:t>
            </a:r>
            <a:r>
              <a:rPr lang="en-US" dirty="0"/>
              <a:t>; therefore a spanning tree recalculation is not </a:t>
            </a:r>
            <a:r>
              <a:rPr lang="en-US" dirty="0" smtClean="0"/>
              <a:t>required.</a:t>
            </a:r>
          </a:p>
          <a:p>
            <a:pPr>
              <a:buFont typeface="Wingdings" panose="05000000000000000000" pitchFamily="2" charset="2"/>
              <a:buChar char="v"/>
            </a:pPr>
            <a:endParaRPr lang="en-US" dirty="0"/>
          </a:p>
          <a:p>
            <a:pPr>
              <a:buFont typeface="Wingdings" panose="05000000000000000000" pitchFamily="2" charset="2"/>
              <a:buChar char="v"/>
            </a:pPr>
            <a:r>
              <a:rPr lang="en-US" dirty="0"/>
              <a:t>There is no need to upgrade the link to a faster and more expensive connection to have more bandwidth.</a:t>
            </a:r>
            <a:endParaRPr lang="en-IN" dirty="0"/>
          </a:p>
        </p:txBody>
      </p:sp>
    </p:spTree>
    <p:extLst>
      <p:ext uri="{BB962C8B-B14F-4D97-AF65-F5344CB8AC3E}">
        <p14:creationId xmlns:p14="http://schemas.microsoft.com/office/powerpoint/2010/main" val="1166966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r>
              <a:rPr lang="en-US" dirty="0"/>
              <a:t>Redundant links between switches is a good idea because they help prevent complete network failures in the event one link stops working. However, they often cause more problems because frames can be flooded down all redundant links simultaneously, this creates network loops.</a:t>
            </a:r>
          </a:p>
          <a:p>
            <a:r>
              <a:rPr lang="en-US" dirty="0"/>
              <a:t>A looped topology is often desired to provide redundancy, but looped traffic is undesirable. The Spanning-Tree protocol was originally designed for bridges. Today, it is also applied to LAN switches and routers operating as a bridge. Spanning-Tree protocol ensures that all bridged segments are reachable but any points where loops occur will be blocked.</a:t>
            </a:r>
          </a:p>
        </p:txBody>
      </p:sp>
    </p:spTree>
    <p:extLst>
      <p:ext uri="{BB962C8B-B14F-4D97-AF65-F5344CB8AC3E}">
        <p14:creationId xmlns:p14="http://schemas.microsoft.com/office/powerpoint/2010/main" val="2706491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 Protocol</a:t>
            </a:r>
            <a:endParaRPr lang="en-IN" dirty="0"/>
          </a:p>
        </p:txBody>
      </p:sp>
      <p:sp>
        <p:nvSpPr>
          <p:cNvPr id="3" name="Content Placeholder 2"/>
          <p:cNvSpPr>
            <a:spLocks noGrp="1"/>
          </p:cNvSpPr>
          <p:nvPr>
            <p:ph idx="1"/>
          </p:nvPr>
        </p:nvSpPr>
        <p:spPr/>
        <p:txBody>
          <a:bodyPr>
            <a:normAutofit/>
          </a:bodyPr>
          <a:lstStyle/>
          <a:p>
            <a:r>
              <a:rPr lang="en-US" dirty="0" smtClean="0"/>
              <a:t>Networks </a:t>
            </a:r>
            <a:r>
              <a:rPr lang="en-US" dirty="0"/>
              <a:t>are often configured with redundant paths when connecting network segments. Although </a:t>
            </a:r>
            <a:r>
              <a:rPr lang="en-US" u="sng" dirty="0">
                <a:hlinkClick r:id="rId2"/>
              </a:rPr>
              <a:t>redundancy</a:t>
            </a:r>
            <a:r>
              <a:rPr lang="en-US" dirty="0"/>
              <a:t> can help protect against disaster, it can also lead to </a:t>
            </a:r>
            <a:r>
              <a:rPr lang="en-US" u="sng" dirty="0">
                <a:hlinkClick r:id="rId3"/>
              </a:rPr>
              <a:t>bridge</a:t>
            </a:r>
            <a:r>
              <a:rPr lang="en-US" dirty="0"/>
              <a:t> or switch looping. Looping occurs when data travels from a source to a destination along redundant paths and the data begins to circle around the same paths, becoming amplified and resulting in a broadcast storm</a:t>
            </a:r>
            <a:r>
              <a:rPr lang="en-US" dirty="0" smtClean="0"/>
              <a:t>.</a:t>
            </a:r>
          </a:p>
          <a:p>
            <a:endParaRPr lang="en-US" dirty="0"/>
          </a:p>
          <a:p>
            <a:r>
              <a:rPr lang="en-US" dirty="0"/>
              <a:t>STP can help prevent bridge looping on LANs that include redundant links. Without STP, it would be difficult to implement that redundancy and still avoid network looping. STP monitors all network links, identifies redundant connections and disables the ports that can lead to looping.</a:t>
            </a:r>
          </a:p>
        </p:txBody>
      </p:sp>
    </p:spTree>
    <p:extLst>
      <p:ext uri="{BB962C8B-B14F-4D97-AF65-F5344CB8AC3E}">
        <p14:creationId xmlns:p14="http://schemas.microsoft.com/office/powerpoint/2010/main" val="1663450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04" y="566362"/>
            <a:ext cx="9720072" cy="1499616"/>
          </a:xfrm>
        </p:spPr>
        <p:txBody>
          <a:bodyPr/>
          <a:lstStyle/>
          <a:p>
            <a:r>
              <a:rPr lang="en-US" dirty="0" smtClean="0"/>
              <a:t>Spanning Tree Protocol</a:t>
            </a:r>
            <a:endParaRPr lang="en-IN" dirty="0"/>
          </a:p>
        </p:txBody>
      </p:sp>
      <p:sp>
        <p:nvSpPr>
          <p:cNvPr id="3" name="Content Placeholder 2"/>
          <p:cNvSpPr>
            <a:spLocks noGrp="1"/>
          </p:cNvSpPr>
          <p:nvPr>
            <p:ph idx="1"/>
          </p:nvPr>
        </p:nvSpPr>
        <p:spPr>
          <a:xfrm>
            <a:off x="872906" y="1606975"/>
            <a:ext cx="9720073" cy="4023360"/>
          </a:xfrm>
        </p:spPr>
        <p:txBody>
          <a:bodyPr>
            <a:noAutofit/>
          </a:bodyPr>
          <a:lstStyle/>
          <a:p>
            <a:r>
              <a:rPr lang="en-US" sz="1600" b="1" dirty="0" smtClean="0"/>
              <a:t>Some </a:t>
            </a:r>
            <a:r>
              <a:rPr lang="en-US" sz="1600" b="1" dirty="0"/>
              <a:t>of the terms used in Spanning-Tree Protocol</a:t>
            </a:r>
            <a:endParaRPr lang="en-US" sz="1600" dirty="0"/>
          </a:p>
          <a:p>
            <a:r>
              <a:rPr lang="en-US" sz="1600" b="1" dirty="0"/>
              <a:t>BPDU Bridge Protocol Data Unit (BPDU)</a:t>
            </a:r>
            <a:r>
              <a:rPr lang="en-US" sz="1600" dirty="0"/>
              <a:t> — All the switches exchange information to use in the selection of the root switch</a:t>
            </a:r>
          </a:p>
          <a:p>
            <a:r>
              <a:rPr lang="en-US" sz="1600" b="1" dirty="0"/>
              <a:t>Bridge ID</a:t>
            </a:r>
            <a:r>
              <a:rPr lang="en-US" sz="1600" dirty="0"/>
              <a:t> — The bridge ID is how STP keeps track of all the switches in the network. It is determined by a combination of the bridge priority (32,768 by default on all Cisco switches) and the base MAC address.</a:t>
            </a:r>
          </a:p>
          <a:p>
            <a:r>
              <a:rPr lang="en-US" sz="1600" b="1" dirty="0"/>
              <a:t>Root Bridge</a:t>
            </a:r>
            <a:r>
              <a:rPr lang="en-US" sz="1600" dirty="0"/>
              <a:t> -The bridge with the lowest bridge ID becomes the root bridge in the network.</a:t>
            </a:r>
          </a:p>
          <a:p>
            <a:r>
              <a:rPr lang="en-US" sz="1600" b="1" dirty="0" err="1"/>
              <a:t>Nonroot</a:t>
            </a:r>
            <a:r>
              <a:rPr lang="en-US" sz="1600" b="1" dirty="0"/>
              <a:t> bridge</a:t>
            </a:r>
            <a:r>
              <a:rPr lang="en-US" sz="1600" dirty="0"/>
              <a:t> — These are all bridges that are not the root bridge.</a:t>
            </a:r>
          </a:p>
          <a:p>
            <a:r>
              <a:rPr lang="en-US" sz="1600" b="1" dirty="0"/>
              <a:t>Root port</a:t>
            </a:r>
            <a:r>
              <a:rPr lang="en-US" sz="1600" dirty="0"/>
              <a:t> — The root port is always the link directly connected to the root bridge or the shortest path to the root bridge. If more than one link connects to the root bridge, then a port cost is determined by checking the bandwidth of each link.</a:t>
            </a:r>
          </a:p>
          <a:p>
            <a:r>
              <a:rPr lang="en-US" sz="1600" b="1" dirty="0"/>
              <a:t>Designated port</a:t>
            </a:r>
            <a:r>
              <a:rPr lang="en-US" sz="1600" dirty="0"/>
              <a:t> — A designated port is one that has been determined as having the best (lowest) cost. A designated port will be marked as a forwarding port</a:t>
            </a:r>
          </a:p>
          <a:p>
            <a:r>
              <a:rPr lang="en-US" sz="1600" b="1" dirty="0" err="1"/>
              <a:t>Nondesignated</a:t>
            </a:r>
            <a:r>
              <a:rPr lang="en-US" sz="1600" b="1" dirty="0"/>
              <a:t> Port</a:t>
            </a:r>
            <a:r>
              <a:rPr lang="en-US" sz="1600" dirty="0"/>
              <a:t> — A </a:t>
            </a:r>
            <a:r>
              <a:rPr lang="en-US" sz="1600" dirty="0" err="1"/>
              <a:t>nondesignated</a:t>
            </a:r>
            <a:r>
              <a:rPr lang="en-US" sz="1600" dirty="0"/>
              <a:t> port is one with a higher cost than the designated port. </a:t>
            </a:r>
            <a:r>
              <a:rPr lang="en-US" sz="1600" dirty="0" err="1"/>
              <a:t>Nondesignated</a:t>
            </a:r>
            <a:r>
              <a:rPr lang="en-US" sz="1600" dirty="0"/>
              <a:t> ports are put in blocking mode</a:t>
            </a:r>
          </a:p>
          <a:p>
            <a:r>
              <a:rPr lang="en-US" sz="1600" b="1" dirty="0"/>
              <a:t>Forwarding Port — </a:t>
            </a:r>
            <a:r>
              <a:rPr lang="en-US" sz="1600" dirty="0"/>
              <a:t>A forwarding port forwards frames</a:t>
            </a:r>
          </a:p>
          <a:p>
            <a:r>
              <a:rPr lang="en-US" sz="1600" b="1" dirty="0"/>
              <a:t>Blocked Port — </a:t>
            </a:r>
            <a:r>
              <a:rPr lang="en-US" sz="1600" dirty="0"/>
              <a:t>A blocked port is the port that will not forward frames, in order to prevent loops</a:t>
            </a:r>
          </a:p>
        </p:txBody>
      </p:sp>
    </p:spTree>
    <p:extLst>
      <p:ext uri="{BB962C8B-B14F-4D97-AF65-F5344CB8AC3E}">
        <p14:creationId xmlns:p14="http://schemas.microsoft.com/office/powerpoint/2010/main" val="3731384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a:t>
            </a:r>
            <a:endParaRPr lang="en-IN"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One </a:t>
            </a:r>
            <a:r>
              <a:rPr lang="en-US" dirty="0"/>
              <a:t>of the drawbacks of an STP is that in blocking redundant ports and paths, a spanning tree </a:t>
            </a:r>
            <a:r>
              <a:rPr lang="en-US" b="1" dirty="0"/>
              <a:t>reduces the aggregate available network bandwidth significantly</a:t>
            </a:r>
            <a:r>
              <a:rPr lang="en-US" dirty="0"/>
              <a:t>. Additionally, STP can result in circuitous and suboptimal communication paths through the network, adding latency and degrading application performance.</a:t>
            </a:r>
            <a:endParaRPr lang="en-IN" dirty="0"/>
          </a:p>
        </p:txBody>
      </p:sp>
    </p:spTree>
    <p:extLst>
      <p:ext uri="{BB962C8B-B14F-4D97-AF65-F5344CB8AC3E}">
        <p14:creationId xmlns:p14="http://schemas.microsoft.com/office/powerpoint/2010/main" val="390800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Bandwidth of a channel can be increased by</a:t>
            </a:r>
            <a:endParaRPr lang="en-IN" sz="4400" dirty="0"/>
          </a:p>
        </p:txBody>
      </p:sp>
      <p:sp>
        <p:nvSpPr>
          <p:cNvPr id="3" name="Content Placeholder 2"/>
          <p:cNvSpPr>
            <a:spLocks noGrp="1"/>
          </p:cNvSpPr>
          <p:nvPr>
            <p:ph idx="1"/>
          </p:nvPr>
        </p:nvSpPr>
        <p:spPr/>
        <p:txBody>
          <a:bodyPr/>
          <a:lstStyle/>
          <a:p>
            <a:endParaRPr lang="en-US" dirty="0" smtClean="0"/>
          </a:p>
          <a:p>
            <a:r>
              <a:rPr lang="en-US" dirty="0" smtClean="0"/>
              <a:t>Replacing the existing link with a higher speed link.</a:t>
            </a:r>
          </a:p>
          <a:p>
            <a:endParaRPr lang="en-US" dirty="0"/>
          </a:p>
          <a:p>
            <a:r>
              <a:rPr lang="en-US" dirty="0" smtClean="0"/>
              <a:t>Add more redundant paths.</a:t>
            </a:r>
          </a:p>
          <a:p>
            <a:endParaRPr lang="en-US" dirty="0"/>
          </a:p>
          <a:p>
            <a:r>
              <a:rPr lang="en-US" dirty="0" smtClean="0"/>
              <a:t>Implementation of </a:t>
            </a:r>
            <a:r>
              <a:rPr lang="en-US" b="1" i="1" dirty="0" smtClean="0"/>
              <a:t>ETHERCHANNEL</a:t>
            </a:r>
            <a:r>
              <a:rPr lang="en-US" dirty="0" smtClean="0"/>
              <a:t> for Link Aggregation.</a:t>
            </a:r>
            <a:endParaRPr lang="en-IN" dirty="0"/>
          </a:p>
        </p:txBody>
      </p:sp>
    </p:spTree>
    <p:extLst>
      <p:ext uri="{BB962C8B-B14F-4D97-AF65-F5344CB8AC3E}">
        <p14:creationId xmlns:p14="http://schemas.microsoft.com/office/powerpoint/2010/main" val="1937124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Best Way to increase </a:t>
            </a:r>
            <a:r>
              <a:rPr lang="en-US" sz="4000" dirty="0" err="1" smtClean="0"/>
              <a:t>Bandwidth:Etherchannel</a:t>
            </a:r>
            <a:endParaRPr lang="en-IN" dirty="0"/>
          </a:p>
        </p:txBody>
      </p:sp>
      <p:sp>
        <p:nvSpPr>
          <p:cNvPr id="3" name="Content Placeholder 2"/>
          <p:cNvSpPr>
            <a:spLocks noGrp="1"/>
          </p:cNvSpPr>
          <p:nvPr>
            <p:ph idx="1"/>
          </p:nvPr>
        </p:nvSpPr>
        <p:spPr/>
        <p:txBody>
          <a:bodyPr>
            <a:normAutofit/>
          </a:bodyPr>
          <a:lstStyle/>
          <a:p>
            <a:endParaRPr lang="en-US" dirty="0" smtClean="0"/>
          </a:p>
          <a:p>
            <a:r>
              <a:rPr lang="en-US" dirty="0" smtClean="0"/>
              <a:t>Can be used with </a:t>
            </a:r>
            <a:r>
              <a:rPr lang="en-US" b="1" dirty="0" smtClean="0"/>
              <a:t>existing Switch ports</a:t>
            </a:r>
          </a:p>
          <a:p>
            <a:endParaRPr lang="en-US" dirty="0"/>
          </a:p>
          <a:p>
            <a:r>
              <a:rPr lang="en-US" dirty="0" smtClean="0"/>
              <a:t>Does not require much configurations on individual links as most configurations on a </a:t>
            </a:r>
            <a:r>
              <a:rPr lang="en-US" b="1" dirty="0" err="1"/>
              <a:t>E</a:t>
            </a:r>
            <a:r>
              <a:rPr lang="en-US" b="1" dirty="0" err="1" smtClean="0"/>
              <a:t>therchannel</a:t>
            </a:r>
            <a:r>
              <a:rPr lang="en-US" dirty="0" smtClean="0"/>
              <a:t> is a preset.</a:t>
            </a:r>
          </a:p>
          <a:p>
            <a:endParaRPr lang="en-US" dirty="0"/>
          </a:p>
          <a:p>
            <a:r>
              <a:rPr lang="en-US" dirty="0" smtClean="0"/>
              <a:t>Provides </a:t>
            </a:r>
            <a:r>
              <a:rPr lang="en-US" b="1" dirty="0" smtClean="0"/>
              <a:t>load balancing</a:t>
            </a:r>
          </a:p>
          <a:p>
            <a:endParaRPr lang="en-US" dirty="0"/>
          </a:p>
          <a:p>
            <a:endParaRPr lang="en-IN" dirty="0"/>
          </a:p>
        </p:txBody>
      </p:sp>
    </p:spTree>
    <p:extLst>
      <p:ext uri="{BB962C8B-B14F-4D97-AF65-F5344CB8AC3E}">
        <p14:creationId xmlns:p14="http://schemas.microsoft.com/office/powerpoint/2010/main" val="2372433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 Aggregation</a:t>
            </a:r>
            <a:endParaRPr lang="en-IN" dirty="0"/>
          </a:p>
        </p:txBody>
      </p:sp>
      <p:sp>
        <p:nvSpPr>
          <p:cNvPr id="3" name="Content Placeholder 2"/>
          <p:cNvSpPr>
            <a:spLocks noGrp="1"/>
          </p:cNvSpPr>
          <p:nvPr>
            <p:ph idx="1"/>
          </p:nvPr>
        </p:nvSpPr>
        <p:spPr/>
        <p:txBody>
          <a:bodyPr>
            <a:normAutofit/>
          </a:bodyPr>
          <a:lstStyle/>
          <a:p>
            <a:r>
              <a:rPr lang="en-US" sz="2800" dirty="0"/>
              <a:t>W</a:t>
            </a:r>
            <a:r>
              <a:rPr lang="en-US" sz="2800" dirty="0" smtClean="0"/>
              <a:t>ired </a:t>
            </a:r>
            <a:r>
              <a:rPr lang="en-US" sz="2800" dirty="0"/>
              <a:t>methods </a:t>
            </a:r>
            <a:r>
              <a:rPr lang="en-US" sz="2800" dirty="0" smtClean="0"/>
              <a:t>of Networking are </a:t>
            </a:r>
            <a:r>
              <a:rPr lang="en-US" sz="2800" dirty="0"/>
              <a:t>proven more effective than wireless. But while networking, it’s troublesome to manage many wires at once. To solve this problem, link aggregation plays a vital role. since it’s known to carry </a:t>
            </a:r>
            <a:r>
              <a:rPr lang="en-US" sz="2800" b="1" dirty="0"/>
              <a:t>multiple ports</a:t>
            </a:r>
            <a:r>
              <a:rPr lang="en-US" sz="2800" dirty="0"/>
              <a:t> collectively </a:t>
            </a:r>
            <a:r>
              <a:rPr lang="en-US" sz="2800" b="1" dirty="0"/>
              <a:t>as a single channel</a:t>
            </a:r>
            <a:r>
              <a:rPr lang="en-US" sz="2800" dirty="0"/>
              <a:t>. In other words, link aggregation combines multiple physical ports as one port, which makes it easy to carry out the task by the user. Also, it makes the process cost-effective.</a:t>
            </a:r>
            <a:endParaRPr lang="en-IN" sz="2800" dirty="0"/>
          </a:p>
        </p:txBody>
      </p:sp>
    </p:spTree>
    <p:extLst>
      <p:ext uri="{BB962C8B-B14F-4D97-AF65-F5344CB8AC3E}">
        <p14:creationId xmlns:p14="http://schemas.microsoft.com/office/powerpoint/2010/main" val="37978291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673</TotalTime>
  <Words>1086</Words>
  <Application>Microsoft Office PowerPoint</Application>
  <PresentationFormat>Widescreen</PresentationFormat>
  <Paragraphs>172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 Light</vt:lpstr>
      <vt:lpstr>Tw Cen MT</vt:lpstr>
      <vt:lpstr>Tw Cen MT Condensed</vt:lpstr>
      <vt:lpstr>Wingdings</vt:lpstr>
      <vt:lpstr>Wingdings 3</vt:lpstr>
      <vt:lpstr>Integral</vt:lpstr>
      <vt:lpstr>   Link Aggregation </vt:lpstr>
      <vt:lpstr>Outline</vt:lpstr>
      <vt:lpstr>Introduction</vt:lpstr>
      <vt:lpstr>Spanning Tree Protocol</vt:lpstr>
      <vt:lpstr>Spanning Tree Protocol</vt:lpstr>
      <vt:lpstr>Drawback</vt:lpstr>
      <vt:lpstr>Bandwidth of a channel can be increased by</vt:lpstr>
      <vt:lpstr>Best Way to increase Bandwidth:Etherchannel</vt:lpstr>
      <vt:lpstr>Link Aggregation</vt:lpstr>
      <vt:lpstr>What is a Etherchannel ?</vt:lpstr>
      <vt:lpstr>Requirements for etherchannel</vt:lpstr>
      <vt:lpstr>Protocols for Link Aggregation</vt:lpstr>
      <vt:lpstr>Protocols for Link Aggregation</vt:lpstr>
      <vt:lpstr>Benefits of Link Aggregation</vt:lpstr>
      <vt:lpstr>Benefits of Link Aggregation</vt:lpstr>
      <vt:lpstr>Benefits of Link Aggregation</vt:lpstr>
      <vt:lpstr>Platform Used</vt:lpstr>
      <vt:lpstr>Design of the Project</vt:lpstr>
      <vt:lpstr>Connecting PCs with the switches</vt:lpstr>
      <vt:lpstr>Adding connection between switches (Trunk links) (Redundant links)</vt:lpstr>
      <vt:lpstr>Configuring etherchannel between switches</vt:lpstr>
      <vt:lpstr>Command line interface code for switch 1</vt:lpstr>
      <vt:lpstr>Command line interface code for switch 2</vt:lpstr>
      <vt:lpstr>Command line interface code for switch 3</vt:lpstr>
      <vt:lpstr>Pre configuration</vt:lpstr>
      <vt:lpstr>Post configuration</vt:lpstr>
      <vt:lpstr>Bandwidth before configuration</vt:lpstr>
      <vt:lpstr>Bandwidth After Configuration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Aggregation </dc:title>
  <dc:creator>DELL</dc:creator>
  <cp:lastModifiedBy>DELL</cp:lastModifiedBy>
  <cp:revision>35</cp:revision>
  <dcterms:created xsi:type="dcterms:W3CDTF">2022-12-04T12:46:58Z</dcterms:created>
  <dcterms:modified xsi:type="dcterms:W3CDTF">2022-12-13T05:14:10Z</dcterms:modified>
</cp:coreProperties>
</file>