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7" r:id="rId5"/>
    <p:sldMasterId id="2147483699" r:id="rId6"/>
  </p:sldMasterIdLst>
  <p:notesMasterIdLst>
    <p:notesMasterId r:id="rId16"/>
  </p:notesMasterIdLst>
  <p:sldIdLst>
    <p:sldId id="256" r:id="rId7"/>
    <p:sldId id="338" r:id="rId8"/>
    <p:sldId id="339" r:id="rId9"/>
    <p:sldId id="411" r:id="rId10"/>
    <p:sldId id="340" r:id="rId11"/>
    <p:sldId id="341" r:id="rId12"/>
    <p:sldId id="342" r:id="rId13"/>
    <p:sldId id="343" r:id="rId14"/>
    <p:sldId id="344" r:id="rId15"/>
    <p:sldId id="367" r:id="rId17"/>
    <p:sldId id="368" r:id="rId18"/>
    <p:sldId id="369" r:id="rId19"/>
    <p:sldId id="370" r:id="rId20"/>
    <p:sldId id="347" r:id="rId21"/>
    <p:sldId id="345" r:id="rId22"/>
    <p:sldId id="412" r:id="rId23"/>
    <p:sldId id="348" r:id="rId24"/>
    <p:sldId id="346" r:id="rId25"/>
    <p:sldId id="413" r:id="rId26"/>
    <p:sldId id="257" r:id="rId27"/>
    <p:sldId id="349" r:id="rId28"/>
    <p:sldId id="433" r:id="rId29"/>
    <p:sldId id="414" r:id="rId30"/>
    <p:sldId id="350" r:id="rId31"/>
    <p:sldId id="353" r:id="rId32"/>
    <p:sldId id="415" r:id="rId33"/>
    <p:sldId id="1105" r:id="rId34"/>
    <p:sldId id="261" r:id="rId35"/>
    <p:sldId id="420" r:id="rId36"/>
    <p:sldId id="417" r:id="rId37"/>
    <p:sldId id="371" r:id="rId38"/>
    <p:sldId id="374" r:id="rId39"/>
    <p:sldId id="372" r:id="rId40"/>
    <p:sldId id="418" r:id="rId41"/>
    <p:sldId id="419" r:id="rId42"/>
    <p:sldId id="262" r:id="rId43"/>
    <p:sldId id="375" r:id="rId44"/>
    <p:sldId id="376" r:id="rId45"/>
    <p:sldId id="861" r:id="rId46"/>
    <p:sldId id="377" r:id="rId47"/>
    <p:sldId id="351" r:id="rId48"/>
    <p:sldId id="421" r:id="rId49"/>
    <p:sldId id="266" r:id="rId50"/>
    <p:sldId id="380" r:id="rId51"/>
    <p:sldId id="382" r:id="rId52"/>
    <p:sldId id="422" r:id="rId53"/>
    <p:sldId id="378" r:id="rId54"/>
    <p:sldId id="423" r:id="rId55"/>
    <p:sldId id="432" r:id="rId56"/>
    <p:sldId id="424" r:id="rId57"/>
    <p:sldId id="267" r:id="rId58"/>
    <p:sldId id="268" r:id="rId59"/>
    <p:sldId id="426" r:id="rId60"/>
    <p:sldId id="427" r:id="rId61"/>
    <p:sldId id="425" r:id="rId62"/>
    <p:sldId id="269" r:id="rId63"/>
    <p:sldId id="429" r:id="rId64"/>
    <p:sldId id="383" r:id="rId65"/>
    <p:sldId id="386" r:id="rId66"/>
    <p:sldId id="385" r:id="rId67"/>
    <p:sldId id="430" r:id="rId68"/>
    <p:sldId id="431" r:id="rId69"/>
    <p:sldId id="628" r:id="rId70"/>
    <p:sldId id="629" r:id="rId71"/>
    <p:sldId id="630" r:id="rId72"/>
    <p:sldId id="352" r:id="rId73"/>
    <p:sldId id="387" r:id="rId74"/>
    <p:sldId id="434" r:id="rId75"/>
    <p:sldId id="438" r:id="rId76"/>
    <p:sldId id="439" r:id="rId77"/>
    <p:sldId id="388" r:id="rId78"/>
    <p:sldId id="389" r:id="rId79"/>
    <p:sldId id="390" r:id="rId80"/>
    <p:sldId id="274" r:id="rId81"/>
    <p:sldId id="795" r:id="rId82"/>
    <p:sldId id="968" r:id="rId83"/>
    <p:sldId id="969" r:id="rId84"/>
    <p:sldId id="970" r:id="rId85"/>
    <p:sldId id="971" r:id="rId86"/>
    <p:sldId id="972" r:id="rId87"/>
    <p:sldId id="973" r:id="rId88"/>
    <p:sldId id="974" r:id="rId89"/>
    <p:sldId id="975" r:id="rId90"/>
    <p:sldId id="1042" r:id="rId91"/>
    <p:sldId id="441" r:id="rId92"/>
    <p:sldId id="980" r:id="rId93"/>
    <p:sldId id="982" r:id="rId94"/>
    <p:sldId id="981" r:id="rId95"/>
    <p:sldId id="1107" r:id="rId96"/>
    <p:sldId id="355" r:id="rId97"/>
    <p:sldId id="454" r:id="rId98"/>
    <p:sldId id="394" r:id="rId99"/>
    <p:sldId id="986" r:id="rId100"/>
    <p:sldId id="356" r:id="rId101"/>
    <p:sldId id="395" r:id="rId102"/>
    <p:sldId id="456" r:id="rId103"/>
    <p:sldId id="987" r:id="rId104"/>
    <p:sldId id="1109" r:id="rId105"/>
    <p:sldId id="989" r:id="rId106"/>
    <p:sldId id="357" r:id="rId107"/>
    <p:sldId id="992" r:id="rId108"/>
    <p:sldId id="457" r:id="rId109"/>
    <p:sldId id="396" r:id="rId110"/>
    <p:sldId id="397" r:id="rId111"/>
    <p:sldId id="278" r:id="rId112"/>
    <p:sldId id="991" r:id="rId113"/>
    <p:sldId id="398" r:id="rId114"/>
    <p:sldId id="1110" r:id="rId115"/>
    <p:sldId id="358" r:id="rId116"/>
    <p:sldId id="399" r:id="rId117"/>
    <p:sldId id="1111" r:id="rId118"/>
    <p:sldId id="463" r:id="rId119"/>
    <p:sldId id="279" r:id="rId120"/>
    <p:sldId id="464" r:id="rId121"/>
    <p:sldId id="1112" r:id="rId122"/>
    <p:sldId id="1113" r:id="rId123"/>
    <p:sldId id="1114" r:id="rId124"/>
    <p:sldId id="1115" r:id="rId125"/>
    <p:sldId id="333" r:id="rId126"/>
    <p:sldId id="359" r:id="rId127"/>
    <p:sldId id="360" r:id="rId128"/>
    <p:sldId id="400" r:id="rId129"/>
    <p:sldId id="401" r:id="rId130"/>
    <p:sldId id="704" r:id="rId131"/>
    <p:sldId id="402" r:id="rId132"/>
    <p:sldId id="705" r:id="rId133"/>
    <p:sldId id="403" r:id="rId134"/>
    <p:sldId id="404" r:id="rId135"/>
    <p:sldId id="405" r:id="rId136"/>
    <p:sldId id="406" r:id="rId137"/>
    <p:sldId id="734" r:id="rId138"/>
    <p:sldId id="706" r:id="rId139"/>
    <p:sldId id="361" r:id="rId140"/>
    <p:sldId id="465" r:id="rId141"/>
    <p:sldId id="335" r:id="rId142"/>
    <p:sldId id="468" r:id="rId143"/>
    <p:sldId id="469" r:id="rId144"/>
    <p:sldId id="470" r:id="rId145"/>
    <p:sldId id="1229" r:id="rId146"/>
    <p:sldId id="336" r:id="rId147"/>
    <p:sldId id="337" r:id="rId148"/>
    <p:sldId id="362" r:id="rId149"/>
    <p:sldId id="363" r:id="rId150"/>
    <p:sldId id="364" r:id="rId151"/>
    <p:sldId id="365" r:id="rId152"/>
    <p:sldId id="366" r:id="rId153"/>
    <p:sldId id="407" r:id="rId154"/>
    <p:sldId id="408" r:id="rId155"/>
    <p:sldId id="794" r:id="rId156"/>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Arial" panose="020B0604020202020204" pitchFamily="34" charset="0"/>
        <a:ea typeface="楷体_GB2312" pitchFamily="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BDD"/>
    <a:srgbClr val="99FF99"/>
    <a:srgbClr val="666699"/>
    <a:srgbClr val="33CC33"/>
    <a:srgbClr val="66FFCC"/>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8"/>
        <p:guide pos="2808"/>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3.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notesMaster" Target="notesMasters/notesMaster1.xml"/><Relationship Id="rId159" Type="http://schemas.openxmlformats.org/officeDocument/2006/relationships/tableStyles" Target="tableStyles.xml"/><Relationship Id="rId158" Type="http://schemas.openxmlformats.org/officeDocument/2006/relationships/viewProps" Target="viewProps.xml"/><Relationship Id="rId157" Type="http://schemas.openxmlformats.org/officeDocument/2006/relationships/presProps" Target="presProps.xml"/><Relationship Id="rId156" Type="http://schemas.openxmlformats.org/officeDocument/2006/relationships/slide" Target="slides/slide149.xml"/><Relationship Id="rId155" Type="http://schemas.openxmlformats.org/officeDocument/2006/relationships/slide" Target="slides/slide148.xml"/><Relationship Id="rId154" Type="http://schemas.openxmlformats.org/officeDocument/2006/relationships/slide" Target="slides/slide147.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0" Type="http://schemas.openxmlformats.org/officeDocument/2006/relationships/slide" Target="slides/slide143.xml"/><Relationship Id="rId15" Type="http://schemas.openxmlformats.org/officeDocument/2006/relationships/slide" Target="slides/slide9.xml"/><Relationship Id="rId149" Type="http://schemas.openxmlformats.org/officeDocument/2006/relationships/slide" Target="slides/slide142.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8.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7.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6.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5.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2"/>
          <p:cNvSpPr>
            <a:spLocks noGrp="1"/>
          </p:cNvSpPr>
          <p:nvPr>
            <p:ph type="hdr" sz="quarter"/>
          </p:nvPr>
        </p:nvSpPr>
        <p:spPr>
          <a:xfrm>
            <a:off x="0" y="0"/>
            <a:ext cx="2970213" cy="457200"/>
          </a:xfrm>
          <a:prstGeom prst="rect">
            <a:avLst/>
          </a:prstGeom>
          <a:noFill/>
          <a:ln w="9525">
            <a:noFill/>
          </a:ln>
        </p:spPr>
        <p:txBody>
          <a:bodyPr/>
          <a:p>
            <a:pPr lvl="0" algn="l" eaLnBrk="1" fontAlgn="base" hangingPunct="1"/>
            <a:endParaRPr lang="zh-CN" altLang="en-US" sz="1200" b="0" strike="noStrike" noProof="1" dirty="0">
              <a:latin typeface="Times New Roman" panose="02020603050405020304" pitchFamily="2" charset="0"/>
              <a:ea typeface="宋体" panose="02010600030101010101" pitchFamily="2" charset="-122"/>
            </a:endParaRPr>
          </a:p>
        </p:txBody>
      </p:sp>
      <p:sp>
        <p:nvSpPr>
          <p:cNvPr id="6147" name="矩形 3"/>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lang="en-US" altLang="x-none" sz="1200" b="0" strike="noStrike" noProof="1" dirty="0">
              <a:latin typeface="Times New Roman" panose="02020603050405020304" pitchFamily="2" charset="0"/>
              <a:ea typeface="宋体" panose="02010600030101010101" pitchFamily="2" charset="-122"/>
            </a:endParaRPr>
          </a:p>
        </p:txBody>
      </p:sp>
      <p:sp>
        <p:nvSpPr>
          <p:cNvPr id="6148" name="矩形 4"/>
          <p:cNvSpPr>
            <a:spLocks noGrp="1"/>
          </p:cNvSpPr>
          <p:nvPr>
            <p:ph type="sldImg"/>
          </p:nvPr>
        </p:nvSpPr>
        <p:spPr>
          <a:xfrm>
            <a:off x="1143000" y="685800"/>
            <a:ext cx="4572000" cy="3429000"/>
          </a:xfrm>
          <a:prstGeom prst="rect">
            <a:avLst/>
          </a:prstGeom>
          <a:noFill/>
          <a:ln w="9525">
            <a:noFill/>
          </a:ln>
        </p:spPr>
      </p:sp>
      <p:sp>
        <p:nvSpPr>
          <p:cNvPr id="6149" name="矩形 5"/>
          <p:cNvSpPr>
            <a:spLocks noGrp="1"/>
          </p:cNvSpPr>
          <p:nvPr>
            <p:ph type="body" sz="quarte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150" name="矩形 6"/>
          <p:cNvSpPr>
            <a:spLocks noGrp="1"/>
          </p:cNvSpPr>
          <p:nvPr>
            <p:ph type="ftr" sz="quarter" idx="4"/>
          </p:nvPr>
        </p:nvSpPr>
        <p:spPr>
          <a:xfrm>
            <a:off x="0" y="8686800"/>
            <a:ext cx="2970213" cy="457200"/>
          </a:xfrm>
          <a:prstGeom prst="rect">
            <a:avLst/>
          </a:prstGeom>
          <a:noFill/>
          <a:ln w="9525">
            <a:noFill/>
          </a:ln>
        </p:spPr>
        <p:txBody>
          <a:bodyPr anchor="b"/>
          <a:p>
            <a:pPr lvl="0" algn="l" eaLnBrk="1" fontAlgn="base" hangingPunct="1"/>
            <a:endParaRPr lang="en-US" altLang="x-none" sz="1200" b="0" strike="noStrike" noProof="1" dirty="0">
              <a:latin typeface="Times New Roman" panose="02020603050405020304" pitchFamily="2" charset="0"/>
              <a:ea typeface="宋体" panose="02010600030101010101" pitchFamily="2" charset="-122"/>
            </a:endParaRPr>
          </a:p>
        </p:txBody>
      </p:sp>
      <p:sp>
        <p:nvSpPr>
          <p:cNvPr id="6151" name="矩形 7"/>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b="0" strike="noStrike" noProof="1" dirty="0">
                <a:latin typeface="Times New Roman" panose="02020603050405020304" pitchFamily="2" charset="0"/>
                <a:ea typeface="宋体" panose="02010600030101010101" pitchFamily="2" charset="-122"/>
                <a:cs typeface="+mn-ea"/>
              </a:rPr>
            </a:fld>
            <a:endParaRPr lang="zh-CN" altLang="en-US" sz="1200" b="0" strike="noStrike" noProof="1" dirty="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p:cNvSpPr>
          <p:nvPr>
            <p:ph type="sldImg"/>
          </p:nvPr>
        </p:nvSpPr>
        <p:spPr/>
      </p:sp>
      <p:sp>
        <p:nvSpPr>
          <p:cNvPr id="16386" name="文本占位符 2"/>
          <p:cNvSpPr>
            <a:spLocks noGrp="1"/>
          </p:cNvSpPr>
          <p:nvPr>
            <p:ph type="body"/>
          </p:nvPr>
        </p:nvSpPr>
        <p:spPr/>
        <p:txBody>
          <a:bodyPr anchor="t"/>
          <a:p>
            <a:pPr lvl="0" indent="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因为时间很长</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797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75"/>
            <a:ext cx="6052930" cy="5797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797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75"/>
            <a:ext cx="6052930" cy="5797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灯片编号占位符 6"/>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797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75"/>
            <a:ext cx="6052930" cy="5797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a:xfrm>
            <a:off x="3124200" y="6248400"/>
            <a:ext cx="2895600" cy="457200"/>
          </a:xfrm>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a:xfrm>
            <a:off x="6553200" y="6248400"/>
            <a:ext cx="1905000" cy="457200"/>
          </a:xfrm>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p>
            <a:pPr lvl="0"/>
            <a:endParaRPr lang="zh-CN" altLang="en-US" dirty="0"/>
          </a:p>
        </p:txBody>
      </p:sp>
      <p:sp>
        <p:nvSpPr>
          <p:cNvPr id="6" name="页脚占位符 5"/>
          <p:cNvSpPr>
            <a:spLocks noGrp="1"/>
          </p:cNvSpPr>
          <p:nvPr>
            <p:ph type="ftr" sz="quarter" idx="11"/>
          </p:nvPr>
        </p:nvSpPr>
        <p:spPr>
          <a:xfrm>
            <a:off x="3124200" y="6248400"/>
            <a:ext cx="2895600" cy="457200"/>
          </a:xfrm>
        </p:spPr>
        <p:txBody>
          <a:bodyPr/>
          <a:lstStyle/>
          <a:p>
            <a:pPr lvl="0"/>
            <a:endParaRPr lang="zh-CN" altLang="en-US" dirty="0"/>
          </a:p>
        </p:txBody>
      </p:sp>
      <p:sp>
        <p:nvSpPr>
          <p:cNvPr id="7" name="灯片编号占位符 6"/>
          <p:cNvSpPr>
            <a:spLocks noGrp="1"/>
          </p:cNvSpPr>
          <p:nvPr>
            <p:ph type="sldNum" sz="quarter" idx="12"/>
          </p:nvPr>
        </p:nvSpPr>
        <p:spPr>
          <a:xfrm>
            <a:off x="6553200" y="6248400"/>
            <a:ext cx="1905000" cy="457200"/>
          </a:xfrm>
        </p:spPr>
        <p:txBody>
          <a:bodyPr/>
          <a:lstStyle/>
          <a:p>
            <a:pPr lvl="0"/>
            <a:fld id="{9A0DB2DC-4C9A-4742-B13C-FB6460FD3503}" type="slidenum">
              <a:rPr lang="zh-CN" altLang="en-US" dirty="0"/>
            </a:fld>
            <a:endParaRPr lang="zh-CN" altLang="en-US" dirty="0"/>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797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75"/>
            <a:ext cx="6052930" cy="5797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75"/>
            <a:ext cx="2057400" cy="5797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75"/>
            <a:ext cx="6052930" cy="5797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image" Target="../media/image2.png"/><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3" Type="http://schemas.openxmlformats.org/officeDocument/2006/relationships/theme" Target="../theme/theme5.xml"/><Relationship Id="rId12" Type="http://schemas.openxmlformats.org/officeDocument/2006/relationships/image" Target="../media/image2.png"/><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Line 2"/>
          <p:cNvSpPr/>
          <p:nvPr/>
        </p:nvSpPr>
        <p:spPr>
          <a:xfrm>
            <a:off x="7315200" y="1066800"/>
            <a:ext cx="0" cy="4495800"/>
          </a:xfrm>
          <a:prstGeom prst="line">
            <a:avLst/>
          </a:prstGeom>
          <a:ln w="9525" cap="flat" cmpd="sng">
            <a:solidFill>
              <a:schemeClr val="tx1"/>
            </a:solidFill>
            <a:prstDash val="solid"/>
            <a:round/>
            <a:headEnd type="none" w="med" len="med"/>
            <a:tailEnd type="none" w="med" len="med"/>
          </a:ln>
        </p:spPr>
      </p:sp>
      <p:grpSp>
        <p:nvGrpSpPr>
          <p:cNvPr id="1027" name="Group 8"/>
          <p:cNvGrpSpPr/>
          <p:nvPr/>
        </p:nvGrpSpPr>
        <p:grpSpPr>
          <a:xfrm>
            <a:off x="7493000" y="2992438"/>
            <a:ext cx="1338263" cy="2189162"/>
            <a:chOff x="0" y="0"/>
            <a:chExt cx="843" cy="1379"/>
          </a:xfrm>
        </p:grpSpPr>
        <p:sp>
          <p:nvSpPr>
            <p:cNvPr id="1028" name="Oval 9"/>
            <p:cNvSpPr/>
            <p:nvPr/>
          </p:nvSpPr>
          <p:spPr>
            <a:xfrm>
              <a:off x="0" y="0"/>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29" name="Oval 10"/>
            <p:cNvSpPr/>
            <p:nvPr/>
          </p:nvSpPr>
          <p:spPr>
            <a:xfrm>
              <a:off x="179" y="0"/>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0" name="Oval 11"/>
            <p:cNvSpPr/>
            <p:nvPr/>
          </p:nvSpPr>
          <p:spPr>
            <a:xfrm>
              <a:off x="358" y="0"/>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1" name="Oval 12"/>
            <p:cNvSpPr/>
            <p:nvPr/>
          </p:nvSpPr>
          <p:spPr>
            <a:xfrm>
              <a:off x="0" y="179"/>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2" name="Oval 13"/>
            <p:cNvSpPr/>
            <p:nvPr/>
          </p:nvSpPr>
          <p:spPr>
            <a:xfrm>
              <a:off x="179" y="179"/>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3" name="Oval 14"/>
            <p:cNvSpPr/>
            <p:nvPr/>
          </p:nvSpPr>
          <p:spPr>
            <a:xfrm>
              <a:off x="358" y="179"/>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4" name="Oval 15"/>
            <p:cNvSpPr/>
            <p:nvPr/>
          </p:nvSpPr>
          <p:spPr>
            <a:xfrm>
              <a:off x="537" y="179"/>
              <a:ext cx="127" cy="127"/>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5" name="Oval 16"/>
            <p:cNvSpPr/>
            <p:nvPr/>
          </p:nvSpPr>
          <p:spPr>
            <a:xfrm>
              <a:off x="0" y="358"/>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6" name="Oval 17"/>
            <p:cNvSpPr/>
            <p:nvPr/>
          </p:nvSpPr>
          <p:spPr>
            <a:xfrm>
              <a:off x="179" y="358"/>
              <a:ext cx="127" cy="127"/>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7" name="Oval 18"/>
            <p:cNvSpPr/>
            <p:nvPr/>
          </p:nvSpPr>
          <p:spPr>
            <a:xfrm>
              <a:off x="358" y="358"/>
              <a:ext cx="127" cy="127"/>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8" name="Oval 19"/>
            <p:cNvSpPr/>
            <p:nvPr/>
          </p:nvSpPr>
          <p:spPr>
            <a:xfrm>
              <a:off x="537" y="358"/>
              <a:ext cx="127" cy="127"/>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39" name="Oval 20"/>
            <p:cNvSpPr/>
            <p:nvPr/>
          </p:nvSpPr>
          <p:spPr>
            <a:xfrm>
              <a:off x="716" y="358"/>
              <a:ext cx="127" cy="127"/>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0" name="Oval 21"/>
            <p:cNvSpPr/>
            <p:nvPr/>
          </p:nvSpPr>
          <p:spPr>
            <a:xfrm>
              <a:off x="0" y="536"/>
              <a:ext cx="127" cy="12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1" name="Oval 22"/>
            <p:cNvSpPr/>
            <p:nvPr/>
          </p:nvSpPr>
          <p:spPr>
            <a:xfrm>
              <a:off x="179" y="536"/>
              <a:ext cx="127" cy="12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2" name="Oval 23"/>
            <p:cNvSpPr/>
            <p:nvPr/>
          </p:nvSpPr>
          <p:spPr>
            <a:xfrm>
              <a:off x="358" y="536"/>
              <a:ext cx="127" cy="12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3" name="Oval 24"/>
            <p:cNvSpPr/>
            <p:nvPr/>
          </p:nvSpPr>
          <p:spPr>
            <a:xfrm>
              <a:off x="537" y="536"/>
              <a:ext cx="127" cy="12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4" name="Oval 25"/>
            <p:cNvSpPr/>
            <p:nvPr/>
          </p:nvSpPr>
          <p:spPr>
            <a:xfrm>
              <a:off x="0" y="715"/>
              <a:ext cx="127" cy="12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5" name="Oval 26"/>
            <p:cNvSpPr/>
            <p:nvPr/>
          </p:nvSpPr>
          <p:spPr>
            <a:xfrm>
              <a:off x="179" y="715"/>
              <a:ext cx="127" cy="12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6" name="Oval 27"/>
            <p:cNvSpPr/>
            <p:nvPr/>
          </p:nvSpPr>
          <p:spPr>
            <a:xfrm>
              <a:off x="358" y="715"/>
              <a:ext cx="127" cy="12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7" name="Oval 28"/>
            <p:cNvSpPr/>
            <p:nvPr/>
          </p:nvSpPr>
          <p:spPr>
            <a:xfrm>
              <a:off x="537" y="715"/>
              <a:ext cx="127" cy="12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8" name="Oval 29"/>
            <p:cNvSpPr/>
            <p:nvPr/>
          </p:nvSpPr>
          <p:spPr>
            <a:xfrm>
              <a:off x="716" y="715"/>
              <a:ext cx="127" cy="12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49" name="Oval 30"/>
            <p:cNvSpPr/>
            <p:nvPr/>
          </p:nvSpPr>
          <p:spPr>
            <a:xfrm>
              <a:off x="0" y="894"/>
              <a:ext cx="127" cy="127"/>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0" name="Oval 31"/>
            <p:cNvSpPr/>
            <p:nvPr/>
          </p:nvSpPr>
          <p:spPr>
            <a:xfrm>
              <a:off x="179" y="894"/>
              <a:ext cx="127" cy="127"/>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1" name="Oval 32"/>
            <p:cNvSpPr/>
            <p:nvPr/>
          </p:nvSpPr>
          <p:spPr>
            <a:xfrm>
              <a:off x="358" y="894"/>
              <a:ext cx="127" cy="127"/>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2" name="Oval 33"/>
            <p:cNvSpPr/>
            <p:nvPr/>
          </p:nvSpPr>
          <p:spPr>
            <a:xfrm>
              <a:off x="537" y="894"/>
              <a:ext cx="127" cy="127"/>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3" name="Oval 34"/>
            <p:cNvSpPr/>
            <p:nvPr/>
          </p:nvSpPr>
          <p:spPr>
            <a:xfrm>
              <a:off x="0" y="1073"/>
              <a:ext cx="127" cy="127"/>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4" name="Oval 35"/>
            <p:cNvSpPr/>
            <p:nvPr/>
          </p:nvSpPr>
          <p:spPr>
            <a:xfrm>
              <a:off x="179" y="1073"/>
              <a:ext cx="127" cy="127"/>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5" name="Oval 36"/>
            <p:cNvSpPr/>
            <p:nvPr/>
          </p:nvSpPr>
          <p:spPr>
            <a:xfrm>
              <a:off x="358" y="1073"/>
              <a:ext cx="127" cy="127"/>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6" name="Oval 37"/>
            <p:cNvSpPr/>
            <p:nvPr/>
          </p:nvSpPr>
          <p:spPr>
            <a:xfrm>
              <a:off x="537" y="1073"/>
              <a:ext cx="127" cy="127"/>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7" name="Oval 38"/>
            <p:cNvSpPr/>
            <p:nvPr/>
          </p:nvSpPr>
          <p:spPr>
            <a:xfrm>
              <a:off x="179" y="1252"/>
              <a:ext cx="127" cy="127"/>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1058" name="Oval 39"/>
            <p:cNvSpPr/>
            <p:nvPr/>
          </p:nvSpPr>
          <p:spPr>
            <a:xfrm>
              <a:off x="537" y="1252"/>
              <a:ext cx="127" cy="127"/>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grpSp>
      <p:sp>
        <p:nvSpPr>
          <p:cNvPr id="1059" name="Line 40"/>
          <p:cNvSpPr/>
          <p:nvPr/>
        </p:nvSpPr>
        <p:spPr>
          <a:xfrm>
            <a:off x="304800" y="2819400"/>
            <a:ext cx="8229600" cy="0"/>
          </a:xfrm>
          <a:prstGeom prst="line">
            <a:avLst/>
          </a:prstGeom>
          <a:ln w="6350" cap="flat" cmpd="sng">
            <a:solidFill>
              <a:schemeClr val="tx1"/>
            </a:solidFill>
            <a:prstDash val="solid"/>
            <a:round/>
            <a:headEnd type="none" w="med" len="med"/>
            <a:tailEnd type="none" w="med" len="med"/>
          </a:ln>
        </p:spPr>
      </p:sp>
      <p:pic>
        <p:nvPicPr>
          <p:cNvPr id="1060" name="图片 74" descr="未命名.bmp"/>
          <p:cNvPicPr>
            <a:picLocks noChangeAspect="1"/>
          </p:cNvPicPr>
          <p:nvPr/>
        </p:nvPicPr>
        <p:blipFill>
          <a:blip r:embed="rId12"/>
          <a:stretch>
            <a:fillRect/>
          </a:stretch>
        </p:blipFill>
        <p:spPr>
          <a:xfrm>
            <a:off x="-23812" y="0"/>
            <a:ext cx="7308850" cy="639763"/>
          </a:xfrm>
          <a:prstGeom prst="rect">
            <a:avLst/>
          </a:prstGeom>
          <a:noFill/>
          <a:ln w="9525">
            <a:noFill/>
          </a:ln>
        </p:spPr>
      </p:pic>
      <p:sp>
        <p:nvSpPr>
          <p:cNvPr id="1061" name="Rectangle 3"/>
          <p:cNvSpPr>
            <a:spLocks noGrp="1"/>
          </p:cNvSpPr>
          <p:nvPr>
            <p:ph type="title"/>
          </p:nvPr>
        </p:nvSpPr>
        <p:spPr>
          <a:xfrm>
            <a:off x="457200" y="333375"/>
            <a:ext cx="7543800" cy="1223963"/>
          </a:xfrm>
          <a:prstGeom prst="rect">
            <a:avLst/>
          </a:prstGeom>
          <a:noFill/>
          <a:ln w="9525">
            <a:noFill/>
          </a:ln>
        </p:spPr>
        <p:txBody>
          <a:bodyPr anchor="b"/>
          <a:p>
            <a:pPr lvl="0" indent="0"/>
            <a:r>
              <a:rPr lang="zh-CN" altLang="en-US"/>
              <a:t>单击此处编辑母版标题样式</a:t>
            </a:r>
            <a:endParaRPr lang="zh-CN" altLang="en-US"/>
          </a:p>
        </p:txBody>
      </p:sp>
      <p:sp>
        <p:nvSpPr>
          <p:cNvPr id="1062"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1063" name="Rectangle 5"/>
          <p:cNvSpPr>
            <a:spLocks noGrp="1"/>
          </p:cNvSpPr>
          <p:nvPr>
            <p:ph type="dt" sz="half" idx="2"/>
          </p:nvPr>
        </p:nvSpPr>
        <p:spPr>
          <a:xfrm>
            <a:off x="457200" y="6248400"/>
            <a:ext cx="2133600" cy="457200"/>
          </a:xfrm>
          <a:prstGeom prst="rect">
            <a:avLst/>
          </a:prstGeom>
          <a:noFill/>
          <a:ln w="9525">
            <a:noFill/>
          </a:ln>
        </p:spPr>
        <p:txBody>
          <a:bodyPr/>
          <a:lstStyle>
            <a:lvl1pPr algn="l">
              <a:defRPr sz="1000" b="0">
                <a:ea typeface="宋体" panose="02010600030101010101" pitchFamily="2" charset="-122"/>
              </a:defRPr>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64" name="Rectangle 7"/>
          <p:cNvSpPr>
            <a:spLocks noGrp="1"/>
          </p:cNvSpPr>
          <p:nvPr>
            <p:ph type="sldNum" sz="quarter" idx="4"/>
          </p:nvPr>
        </p:nvSpPr>
        <p:spPr>
          <a:xfrm>
            <a:off x="6553200" y="6248400"/>
            <a:ext cx="2133600" cy="457200"/>
          </a:xfrm>
          <a:prstGeom prst="rect">
            <a:avLst/>
          </a:prstGeom>
          <a:noFill/>
          <a:ln w="9525">
            <a:noFill/>
          </a:ln>
        </p:spPr>
        <p:txBody>
          <a:bodyPr/>
          <a:lstStyle>
            <a:lvl1pPr algn="r">
              <a:defRPr sz="1000" b="0">
                <a:ea typeface="宋体" panose="02010600030101010101"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sp>
      <p:sp>
        <p:nvSpPr>
          <p:cNvPr id="2051" name="Rectangle 3"/>
          <p:cNvSpPr>
            <a:spLocks noGrp="1"/>
          </p:cNvSpPr>
          <p:nvPr>
            <p:ph type="title"/>
          </p:nvPr>
        </p:nvSpPr>
        <p:spPr>
          <a:xfrm>
            <a:off x="457200" y="333375"/>
            <a:ext cx="7543800" cy="1223963"/>
          </a:xfrm>
          <a:prstGeom prst="rect">
            <a:avLst/>
          </a:prstGeom>
          <a:noFill/>
          <a:ln w="9525">
            <a:noFill/>
          </a:ln>
        </p:spPr>
        <p:txBody>
          <a:bodyPr anchor="b"/>
          <a:p>
            <a:pPr lvl="0" indent="0"/>
            <a:r>
              <a:rPr lang="zh-CN" altLang="en-US"/>
              <a:t>单击此处编辑母版标题样式</a:t>
            </a:r>
            <a:endParaRPr lang="zh-CN" altLang="en-US"/>
          </a:p>
        </p:txBody>
      </p:sp>
      <p:sp>
        <p:nvSpPr>
          <p:cNvPr id="2052"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2053" name="Rectangle 5"/>
          <p:cNvSpPr>
            <a:spLocks noGrp="1"/>
          </p:cNvSpPr>
          <p:nvPr>
            <p:ph type="dt" sz="half" idx="2"/>
          </p:nvPr>
        </p:nvSpPr>
        <p:spPr>
          <a:xfrm>
            <a:off x="457200" y="6248400"/>
            <a:ext cx="2133600" cy="457200"/>
          </a:xfrm>
          <a:prstGeom prst="rect">
            <a:avLst/>
          </a:prstGeom>
          <a:noFill/>
          <a:ln w="9525">
            <a:noFill/>
          </a:ln>
        </p:spPr>
        <p:txBody>
          <a:bodyPr/>
          <a:lstStyle>
            <a:lvl1pPr algn="l">
              <a:defRPr sz="1000" b="0">
                <a:ea typeface="宋体" panose="02010600030101010101" pitchFamily="2" charset="-122"/>
              </a:defRPr>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2054" name="Rectangle 7"/>
          <p:cNvSpPr>
            <a:spLocks noGrp="1"/>
          </p:cNvSpPr>
          <p:nvPr>
            <p:ph type="sldNum" sz="quarter" idx="4"/>
          </p:nvPr>
        </p:nvSpPr>
        <p:spPr>
          <a:xfrm>
            <a:off x="6553200" y="6248400"/>
            <a:ext cx="2133600" cy="457200"/>
          </a:xfrm>
          <a:prstGeom prst="rect">
            <a:avLst/>
          </a:prstGeom>
          <a:noFill/>
          <a:ln w="9525">
            <a:noFill/>
          </a:ln>
        </p:spPr>
        <p:txBody>
          <a:bodyPr/>
          <a:lstStyle>
            <a:lvl1pPr algn="r">
              <a:defRPr sz="1000" b="0">
                <a:ea typeface="宋体" panose="02010600030101010101"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grpSp>
        <p:nvGrpSpPr>
          <p:cNvPr id="2055" name="Group 8"/>
          <p:cNvGrpSpPr/>
          <p:nvPr/>
        </p:nvGrpSpPr>
        <p:grpSpPr>
          <a:xfrm>
            <a:off x="8153400" y="152400"/>
            <a:ext cx="792163" cy="1295400"/>
            <a:chOff x="0" y="0"/>
            <a:chExt cx="528" cy="864"/>
          </a:xfrm>
        </p:grpSpPr>
        <p:sp>
          <p:nvSpPr>
            <p:cNvPr id="2056" name="Oval 9"/>
            <p:cNvSpPr/>
            <p:nvPr/>
          </p:nvSpPr>
          <p:spPr>
            <a:xfrm>
              <a:off x="0" y="0"/>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57" name="Oval 10"/>
            <p:cNvSpPr/>
            <p:nvPr/>
          </p:nvSpPr>
          <p:spPr>
            <a:xfrm>
              <a:off x="112" y="0"/>
              <a:ext cx="79"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58" name="Oval 11"/>
            <p:cNvSpPr/>
            <p:nvPr/>
          </p:nvSpPr>
          <p:spPr>
            <a:xfrm>
              <a:off x="224" y="0"/>
              <a:ext cx="78"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59" name="Oval 12"/>
            <p:cNvSpPr/>
            <p:nvPr/>
          </p:nvSpPr>
          <p:spPr>
            <a:xfrm>
              <a:off x="0" y="112"/>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0" name="Oval 13"/>
            <p:cNvSpPr/>
            <p:nvPr/>
          </p:nvSpPr>
          <p:spPr>
            <a:xfrm>
              <a:off x="112" y="112"/>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1" name="Oval 14"/>
            <p:cNvSpPr/>
            <p:nvPr/>
          </p:nvSpPr>
          <p:spPr>
            <a:xfrm>
              <a:off x="224" y="112"/>
              <a:ext cx="78"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2" name="Oval 15"/>
            <p:cNvSpPr/>
            <p:nvPr/>
          </p:nvSpPr>
          <p:spPr>
            <a:xfrm>
              <a:off x="336" y="112"/>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3" name="Oval 16"/>
            <p:cNvSpPr/>
            <p:nvPr/>
          </p:nvSpPr>
          <p:spPr>
            <a:xfrm>
              <a:off x="0" y="224"/>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4" name="Oval 17"/>
            <p:cNvSpPr/>
            <p:nvPr/>
          </p:nvSpPr>
          <p:spPr>
            <a:xfrm>
              <a:off x="112" y="224"/>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5" name="Oval 18"/>
            <p:cNvSpPr/>
            <p:nvPr/>
          </p:nvSpPr>
          <p:spPr>
            <a:xfrm>
              <a:off x="224"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6" name="Oval 19"/>
            <p:cNvSpPr/>
            <p:nvPr/>
          </p:nvSpPr>
          <p:spPr>
            <a:xfrm>
              <a:off x="336"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7" name="Oval 20"/>
            <p:cNvSpPr/>
            <p:nvPr/>
          </p:nvSpPr>
          <p:spPr>
            <a:xfrm>
              <a:off x="448" y="224"/>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8" name="Oval 21"/>
            <p:cNvSpPr/>
            <p:nvPr/>
          </p:nvSpPr>
          <p:spPr>
            <a:xfrm>
              <a:off x="0" y="336"/>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69" name="Oval 22"/>
            <p:cNvSpPr/>
            <p:nvPr/>
          </p:nvSpPr>
          <p:spPr>
            <a:xfrm>
              <a:off x="112" y="336"/>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0" name="Oval 23"/>
            <p:cNvSpPr/>
            <p:nvPr/>
          </p:nvSpPr>
          <p:spPr>
            <a:xfrm>
              <a:off x="224" y="336"/>
              <a:ext cx="78"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1" name="Oval 24"/>
            <p:cNvSpPr/>
            <p:nvPr/>
          </p:nvSpPr>
          <p:spPr>
            <a:xfrm>
              <a:off x="336" y="336"/>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2" name="Oval 25"/>
            <p:cNvSpPr/>
            <p:nvPr/>
          </p:nvSpPr>
          <p:spPr>
            <a:xfrm>
              <a:off x="0" y="448"/>
              <a:ext cx="80"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3" name="Oval 26"/>
            <p:cNvSpPr/>
            <p:nvPr/>
          </p:nvSpPr>
          <p:spPr>
            <a:xfrm>
              <a:off x="112" y="448"/>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4" name="Oval 27"/>
            <p:cNvSpPr/>
            <p:nvPr/>
          </p:nvSpPr>
          <p:spPr>
            <a:xfrm>
              <a:off x="224"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5" name="Oval 28"/>
            <p:cNvSpPr/>
            <p:nvPr/>
          </p:nvSpPr>
          <p:spPr>
            <a:xfrm>
              <a:off x="336"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6" name="Oval 29"/>
            <p:cNvSpPr/>
            <p:nvPr/>
          </p:nvSpPr>
          <p:spPr>
            <a:xfrm>
              <a:off x="448" y="448"/>
              <a:ext cx="80"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7" name="Oval 30"/>
            <p:cNvSpPr/>
            <p:nvPr/>
          </p:nvSpPr>
          <p:spPr>
            <a:xfrm>
              <a:off x="0" y="560"/>
              <a:ext cx="80" cy="79"/>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8" name="Oval 31"/>
            <p:cNvSpPr/>
            <p:nvPr/>
          </p:nvSpPr>
          <p:spPr>
            <a:xfrm>
              <a:off x="112" y="560"/>
              <a:ext cx="79"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79" name="Oval 32"/>
            <p:cNvSpPr/>
            <p:nvPr/>
          </p:nvSpPr>
          <p:spPr>
            <a:xfrm>
              <a:off x="224" y="560"/>
              <a:ext cx="78"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0" name="Oval 33"/>
            <p:cNvSpPr/>
            <p:nvPr/>
          </p:nvSpPr>
          <p:spPr>
            <a:xfrm>
              <a:off x="336" y="560"/>
              <a:ext cx="78" cy="79"/>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1" name="Oval 34"/>
            <p:cNvSpPr/>
            <p:nvPr/>
          </p:nvSpPr>
          <p:spPr>
            <a:xfrm>
              <a:off x="0" y="672"/>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2" name="Oval 35"/>
            <p:cNvSpPr/>
            <p:nvPr/>
          </p:nvSpPr>
          <p:spPr>
            <a:xfrm>
              <a:off x="112" y="672"/>
              <a:ext cx="79"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3" name="Oval 36"/>
            <p:cNvSpPr/>
            <p:nvPr/>
          </p:nvSpPr>
          <p:spPr>
            <a:xfrm>
              <a:off x="224"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4" name="Oval 37"/>
            <p:cNvSpPr/>
            <p:nvPr/>
          </p:nvSpPr>
          <p:spPr>
            <a:xfrm>
              <a:off x="336"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5" name="Oval 38"/>
            <p:cNvSpPr/>
            <p:nvPr/>
          </p:nvSpPr>
          <p:spPr>
            <a:xfrm>
              <a:off x="112" y="784"/>
              <a:ext cx="79"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2086" name="Oval 39"/>
            <p:cNvSpPr/>
            <p:nvPr/>
          </p:nvSpPr>
          <p:spPr>
            <a:xfrm>
              <a:off x="336" y="784"/>
              <a:ext cx="78"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grpSp>
      <p:pic>
        <p:nvPicPr>
          <p:cNvPr id="2087" name="图片 40" descr="未命名.bmp"/>
          <p:cNvPicPr>
            <a:picLocks noChangeAspect="1"/>
          </p:cNvPicPr>
          <p:nvPr/>
        </p:nvPicPr>
        <p:blipFill>
          <a:blip r:embed="rId14"/>
          <a:stretch>
            <a:fillRect/>
          </a:stretch>
        </p:blipFill>
        <p:spPr>
          <a:xfrm>
            <a:off x="-23812" y="-23812"/>
            <a:ext cx="7997825" cy="6397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sp>
      <p:grpSp>
        <p:nvGrpSpPr>
          <p:cNvPr id="3075" name="Group 8"/>
          <p:cNvGrpSpPr/>
          <p:nvPr/>
        </p:nvGrpSpPr>
        <p:grpSpPr>
          <a:xfrm>
            <a:off x="8153400" y="152400"/>
            <a:ext cx="792163" cy="1295400"/>
            <a:chOff x="0" y="0"/>
            <a:chExt cx="528" cy="864"/>
          </a:xfrm>
        </p:grpSpPr>
        <p:sp>
          <p:nvSpPr>
            <p:cNvPr id="3076" name="Oval 9"/>
            <p:cNvSpPr/>
            <p:nvPr/>
          </p:nvSpPr>
          <p:spPr>
            <a:xfrm>
              <a:off x="0" y="0"/>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77" name="Oval 10"/>
            <p:cNvSpPr/>
            <p:nvPr/>
          </p:nvSpPr>
          <p:spPr>
            <a:xfrm>
              <a:off x="112" y="0"/>
              <a:ext cx="79"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78" name="Oval 11"/>
            <p:cNvSpPr/>
            <p:nvPr/>
          </p:nvSpPr>
          <p:spPr>
            <a:xfrm>
              <a:off x="224" y="0"/>
              <a:ext cx="78"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79" name="Oval 12"/>
            <p:cNvSpPr/>
            <p:nvPr/>
          </p:nvSpPr>
          <p:spPr>
            <a:xfrm>
              <a:off x="0" y="112"/>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0" name="Oval 13"/>
            <p:cNvSpPr/>
            <p:nvPr/>
          </p:nvSpPr>
          <p:spPr>
            <a:xfrm>
              <a:off x="112" y="112"/>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1" name="Oval 14"/>
            <p:cNvSpPr/>
            <p:nvPr/>
          </p:nvSpPr>
          <p:spPr>
            <a:xfrm>
              <a:off x="224" y="112"/>
              <a:ext cx="78"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2" name="Oval 15"/>
            <p:cNvSpPr/>
            <p:nvPr/>
          </p:nvSpPr>
          <p:spPr>
            <a:xfrm>
              <a:off x="336" y="112"/>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3" name="Oval 16"/>
            <p:cNvSpPr/>
            <p:nvPr/>
          </p:nvSpPr>
          <p:spPr>
            <a:xfrm>
              <a:off x="0" y="224"/>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4" name="Oval 17"/>
            <p:cNvSpPr/>
            <p:nvPr/>
          </p:nvSpPr>
          <p:spPr>
            <a:xfrm>
              <a:off x="112" y="224"/>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5" name="Oval 18"/>
            <p:cNvSpPr/>
            <p:nvPr/>
          </p:nvSpPr>
          <p:spPr>
            <a:xfrm>
              <a:off x="224"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6" name="Oval 19"/>
            <p:cNvSpPr/>
            <p:nvPr/>
          </p:nvSpPr>
          <p:spPr>
            <a:xfrm>
              <a:off x="336"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7" name="Oval 20"/>
            <p:cNvSpPr/>
            <p:nvPr/>
          </p:nvSpPr>
          <p:spPr>
            <a:xfrm>
              <a:off x="448" y="224"/>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8" name="Oval 21"/>
            <p:cNvSpPr/>
            <p:nvPr/>
          </p:nvSpPr>
          <p:spPr>
            <a:xfrm>
              <a:off x="0" y="336"/>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89" name="Oval 22"/>
            <p:cNvSpPr/>
            <p:nvPr/>
          </p:nvSpPr>
          <p:spPr>
            <a:xfrm>
              <a:off x="112" y="336"/>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0" name="Oval 23"/>
            <p:cNvSpPr/>
            <p:nvPr/>
          </p:nvSpPr>
          <p:spPr>
            <a:xfrm>
              <a:off x="224" y="336"/>
              <a:ext cx="78"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1" name="Oval 24"/>
            <p:cNvSpPr/>
            <p:nvPr/>
          </p:nvSpPr>
          <p:spPr>
            <a:xfrm>
              <a:off x="336" y="336"/>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2" name="Oval 25"/>
            <p:cNvSpPr/>
            <p:nvPr/>
          </p:nvSpPr>
          <p:spPr>
            <a:xfrm>
              <a:off x="0" y="448"/>
              <a:ext cx="80"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3" name="Oval 26"/>
            <p:cNvSpPr/>
            <p:nvPr/>
          </p:nvSpPr>
          <p:spPr>
            <a:xfrm>
              <a:off x="112" y="448"/>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4" name="Oval 27"/>
            <p:cNvSpPr/>
            <p:nvPr/>
          </p:nvSpPr>
          <p:spPr>
            <a:xfrm>
              <a:off x="224"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5" name="Oval 28"/>
            <p:cNvSpPr/>
            <p:nvPr/>
          </p:nvSpPr>
          <p:spPr>
            <a:xfrm>
              <a:off x="336"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6" name="Oval 29"/>
            <p:cNvSpPr/>
            <p:nvPr/>
          </p:nvSpPr>
          <p:spPr>
            <a:xfrm>
              <a:off x="448" y="448"/>
              <a:ext cx="80"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7" name="Oval 30"/>
            <p:cNvSpPr/>
            <p:nvPr/>
          </p:nvSpPr>
          <p:spPr>
            <a:xfrm>
              <a:off x="0" y="560"/>
              <a:ext cx="80" cy="79"/>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8" name="Oval 31"/>
            <p:cNvSpPr/>
            <p:nvPr/>
          </p:nvSpPr>
          <p:spPr>
            <a:xfrm>
              <a:off x="112" y="560"/>
              <a:ext cx="79"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099" name="Oval 32"/>
            <p:cNvSpPr/>
            <p:nvPr/>
          </p:nvSpPr>
          <p:spPr>
            <a:xfrm>
              <a:off x="224" y="560"/>
              <a:ext cx="78"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0" name="Oval 33"/>
            <p:cNvSpPr/>
            <p:nvPr/>
          </p:nvSpPr>
          <p:spPr>
            <a:xfrm>
              <a:off x="336" y="560"/>
              <a:ext cx="78" cy="79"/>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1" name="Oval 34"/>
            <p:cNvSpPr/>
            <p:nvPr/>
          </p:nvSpPr>
          <p:spPr>
            <a:xfrm>
              <a:off x="0" y="672"/>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2" name="Oval 35"/>
            <p:cNvSpPr/>
            <p:nvPr/>
          </p:nvSpPr>
          <p:spPr>
            <a:xfrm>
              <a:off x="112" y="672"/>
              <a:ext cx="79"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3" name="Oval 36"/>
            <p:cNvSpPr/>
            <p:nvPr/>
          </p:nvSpPr>
          <p:spPr>
            <a:xfrm>
              <a:off x="224"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4" name="Oval 37"/>
            <p:cNvSpPr/>
            <p:nvPr/>
          </p:nvSpPr>
          <p:spPr>
            <a:xfrm>
              <a:off x="336"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5" name="Oval 38"/>
            <p:cNvSpPr/>
            <p:nvPr/>
          </p:nvSpPr>
          <p:spPr>
            <a:xfrm>
              <a:off x="112" y="784"/>
              <a:ext cx="79"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3106" name="Oval 39"/>
            <p:cNvSpPr/>
            <p:nvPr/>
          </p:nvSpPr>
          <p:spPr>
            <a:xfrm>
              <a:off x="336" y="784"/>
              <a:ext cx="78"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grpSp>
      <p:pic>
        <p:nvPicPr>
          <p:cNvPr id="3107" name="图片 40" descr="未命名.bmp"/>
          <p:cNvPicPr>
            <a:picLocks noChangeAspect="1"/>
          </p:cNvPicPr>
          <p:nvPr/>
        </p:nvPicPr>
        <p:blipFill>
          <a:blip r:embed="rId13"/>
          <a:stretch>
            <a:fillRect/>
          </a:stretch>
        </p:blipFill>
        <p:spPr>
          <a:xfrm>
            <a:off x="-23812" y="-23812"/>
            <a:ext cx="7997825" cy="639762"/>
          </a:xfrm>
          <a:prstGeom prst="rect">
            <a:avLst/>
          </a:prstGeom>
          <a:noFill/>
          <a:ln w="9525">
            <a:noFill/>
          </a:ln>
        </p:spPr>
      </p:pic>
      <p:sp>
        <p:nvSpPr>
          <p:cNvPr id="3108" name="Rectangle 3"/>
          <p:cNvSpPr>
            <a:spLocks noGrp="1"/>
          </p:cNvSpPr>
          <p:nvPr>
            <p:ph type="title"/>
          </p:nvPr>
        </p:nvSpPr>
        <p:spPr>
          <a:xfrm>
            <a:off x="457200" y="333375"/>
            <a:ext cx="7543800" cy="1223963"/>
          </a:xfrm>
          <a:prstGeom prst="rect">
            <a:avLst/>
          </a:prstGeom>
          <a:noFill/>
          <a:ln w="9525">
            <a:noFill/>
          </a:ln>
        </p:spPr>
        <p:txBody>
          <a:bodyPr anchor="b"/>
          <a:p>
            <a:pPr lvl="0" indent="0"/>
            <a:r>
              <a:rPr lang="zh-CN" altLang="en-US"/>
              <a:t>单击此处编辑母版标题样式</a:t>
            </a:r>
            <a:endParaRPr lang="zh-CN" altLang="en-US"/>
          </a:p>
        </p:txBody>
      </p:sp>
      <p:sp>
        <p:nvSpPr>
          <p:cNvPr id="3109"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sp>
      <p:grpSp>
        <p:nvGrpSpPr>
          <p:cNvPr id="4099" name="Group 8"/>
          <p:cNvGrpSpPr/>
          <p:nvPr/>
        </p:nvGrpSpPr>
        <p:grpSpPr>
          <a:xfrm>
            <a:off x="8153400" y="152400"/>
            <a:ext cx="792163" cy="1295400"/>
            <a:chOff x="0" y="0"/>
            <a:chExt cx="528" cy="864"/>
          </a:xfrm>
        </p:grpSpPr>
        <p:sp>
          <p:nvSpPr>
            <p:cNvPr id="4100" name="Oval 9"/>
            <p:cNvSpPr/>
            <p:nvPr/>
          </p:nvSpPr>
          <p:spPr>
            <a:xfrm>
              <a:off x="0" y="0"/>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1" name="Oval 10"/>
            <p:cNvSpPr/>
            <p:nvPr/>
          </p:nvSpPr>
          <p:spPr>
            <a:xfrm>
              <a:off x="112" y="0"/>
              <a:ext cx="79"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2" name="Oval 11"/>
            <p:cNvSpPr/>
            <p:nvPr/>
          </p:nvSpPr>
          <p:spPr>
            <a:xfrm>
              <a:off x="224" y="0"/>
              <a:ext cx="78"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3" name="Oval 12"/>
            <p:cNvSpPr/>
            <p:nvPr/>
          </p:nvSpPr>
          <p:spPr>
            <a:xfrm>
              <a:off x="0" y="112"/>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4" name="Oval 13"/>
            <p:cNvSpPr/>
            <p:nvPr/>
          </p:nvSpPr>
          <p:spPr>
            <a:xfrm>
              <a:off x="112" y="112"/>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5" name="Oval 14"/>
            <p:cNvSpPr/>
            <p:nvPr/>
          </p:nvSpPr>
          <p:spPr>
            <a:xfrm>
              <a:off x="224" y="112"/>
              <a:ext cx="78"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6" name="Oval 15"/>
            <p:cNvSpPr/>
            <p:nvPr/>
          </p:nvSpPr>
          <p:spPr>
            <a:xfrm>
              <a:off x="336" y="112"/>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7" name="Oval 16"/>
            <p:cNvSpPr/>
            <p:nvPr/>
          </p:nvSpPr>
          <p:spPr>
            <a:xfrm>
              <a:off x="0" y="224"/>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8" name="Oval 17"/>
            <p:cNvSpPr/>
            <p:nvPr/>
          </p:nvSpPr>
          <p:spPr>
            <a:xfrm>
              <a:off x="112" y="224"/>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09" name="Oval 18"/>
            <p:cNvSpPr/>
            <p:nvPr/>
          </p:nvSpPr>
          <p:spPr>
            <a:xfrm>
              <a:off x="224"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0" name="Oval 19"/>
            <p:cNvSpPr/>
            <p:nvPr/>
          </p:nvSpPr>
          <p:spPr>
            <a:xfrm>
              <a:off x="336"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1" name="Oval 20"/>
            <p:cNvSpPr/>
            <p:nvPr/>
          </p:nvSpPr>
          <p:spPr>
            <a:xfrm>
              <a:off x="448" y="224"/>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2" name="Oval 21"/>
            <p:cNvSpPr/>
            <p:nvPr/>
          </p:nvSpPr>
          <p:spPr>
            <a:xfrm>
              <a:off x="0" y="336"/>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3" name="Oval 22"/>
            <p:cNvSpPr/>
            <p:nvPr/>
          </p:nvSpPr>
          <p:spPr>
            <a:xfrm>
              <a:off x="112" y="336"/>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4" name="Oval 23"/>
            <p:cNvSpPr/>
            <p:nvPr/>
          </p:nvSpPr>
          <p:spPr>
            <a:xfrm>
              <a:off x="224" y="336"/>
              <a:ext cx="78"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5" name="Oval 24"/>
            <p:cNvSpPr/>
            <p:nvPr/>
          </p:nvSpPr>
          <p:spPr>
            <a:xfrm>
              <a:off x="336" y="336"/>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6" name="Oval 25"/>
            <p:cNvSpPr/>
            <p:nvPr/>
          </p:nvSpPr>
          <p:spPr>
            <a:xfrm>
              <a:off x="0" y="448"/>
              <a:ext cx="80"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7" name="Oval 26"/>
            <p:cNvSpPr/>
            <p:nvPr/>
          </p:nvSpPr>
          <p:spPr>
            <a:xfrm>
              <a:off x="112" y="448"/>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8" name="Oval 27"/>
            <p:cNvSpPr/>
            <p:nvPr/>
          </p:nvSpPr>
          <p:spPr>
            <a:xfrm>
              <a:off x="224"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19" name="Oval 28"/>
            <p:cNvSpPr/>
            <p:nvPr/>
          </p:nvSpPr>
          <p:spPr>
            <a:xfrm>
              <a:off x="336"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0" name="Oval 29"/>
            <p:cNvSpPr/>
            <p:nvPr/>
          </p:nvSpPr>
          <p:spPr>
            <a:xfrm>
              <a:off x="448" y="448"/>
              <a:ext cx="80"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1" name="Oval 30"/>
            <p:cNvSpPr/>
            <p:nvPr/>
          </p:nvSpPr>
          <p:spPr>
            <a:xfrm>
              <a:off x="0" y="560"/>
              <a:ext cx="80" cy="79"/>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2" name="Oval 31"/>
            <p:cNvSpPr/>
            <p:nvPr/>
          </p:nvSpPr>
          <p:spPr>
            <a:xfrm>
              <a:off x="112" y="560"/>
              <a:ext cx="79"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3" name="Oval 32"/>
            <p:cNvSpPr/>
            <p:nvPr/>
          </p:nvSpPr>
          <p:spPr>
            <a:xfrm>
              <a:off x="224" y="560"/>
              <a:ext cx="78"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4" name="Oval 33"/>
            <p:cNvSpPr/>
            <p:nvPr/>
          </p:nvSpPr>
          <p:spPr>
            <a:xfrm>
              <a:off x="336" y="560"/>
              <a:ext cx="78" cy="79"/>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5" name="Oval 34"/>
            <p:cNvSpPr/>
            <p:nvPr/>
          </p:nvSpPr>
          <p:spPr>
            <a:xfrm>
              <a:off x="0" y="672"/>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6" name="Oval 35"/>
            <p:cNvSpPr/>
            <p:nvPr/>
          </p:nvSpPr>
          <p:spPr>
            <a:xfrm>
              <a:off x="112" y="672"/>
              <a:ext cx="79"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7" name="Oval 36"/>
            <p:cNvSpPr/>
            <p:nvPr/>
          </p:nvSpPr>
          <p:spPr>
            <a:xfrm>
              <a:off x="224"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8" name="Oval 37"/>
            <p:cNvSpPr/>
            <p:nvPr/>
          </p:nvSpPr>
          <p:spPr>
            <a:xfrm>
              <a:off x="336"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29" name="Oval 38"/>
            <p:cNvSpPr/>
            <p:nvPr/>
          </p:nvSpPr>
          <p:spPr>
            <a:xfrm>
              <a:off x="112" y="784"/>
              <a:ext cx="79"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4130" name="Oval 39"/>
            <p:cNvSpPr/>
            <p:nvPr/>
          </p:nvSpPr>
          <p:spPr>
            <a:xfrm>
              <a:off x="336" y="784"/>
              <a:ext cx="78"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grpSp>
      <p:pic>
        <p:nvPicPr>
          <p:cNvPr id="4131" name="图片 40" descr="未命名.bmp"/>
          <p:cNvPicPr>
            <a:picLocks noChangeAspect="1"/>
          </p:cNvPicPr>
          <p:nvPr/>
        </p:nvPicPr>
        <p:blipFill>
          <a:blip r:embed="rId12"/>
          <a:stretch>
            <a:fillRect/>
          </a:stretch>
        </p:blipFill>
        <p:spPr>
          <a:xfrm>
            <a:off x="-23812" y="-23812"/>
            <a:ext cx="7997825" cy="639762"/>
          </a:xfrm>
          <a:prstGeom prst="rect">
            <a:avLst/>
          </a:prstGeom>
          <a:noFill/>
          <a:ln w="9525">
            <a:noFill/>
          </a:ln>
        </p:spPr>
      </p:pic>
      <p:sp>
        <p:nvSpPr>
          <p:cNvPr id="4132" name="Rectangle 3"/>
          <p:cNvSpPr>
            <a:spLocks noGrp="1"/>
          </p:cNvSpPr>
          <p:nvPr>
            <p:ph type="title"/>
          </p:nvPr>
        </p:nvSpPr>
        <p:spPr>
          <a:xfrm>
            <a:off x="457200" y="333375"/>
            <a:ext cx="7543800" cy="1223963"/>
          </a:xfrm>
          <a:prstGeom prst="rect">
            <a:avLst/>
          </a:prstGeom>
          <a:noFill/>
          <a:ln w="9525">
            <a:noFill/>
          </a:ln>
        </p:spPr>
        <p:txBody>
          <a:bodyPr anchor="b"/>
          <a:p>
            <a:pPr lvl="0" indent="0"/>
            <a:r>
              <a:rPr lang="zh-CN" altLang="en-US"/>
              <a:t>单击此处编辑母版标题样式</a:t>
            </a:r>
            <a:endParaRPr lang="zh-CN" altLang="en-US"/>
          </a:p>
        </p:txBody>
      </p:sp>
      <p:sp>
        <p:nvSpPr>
          <p:cNvPr id="4133"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4134" name="日期占位符 5"/>
          <p:cNvSpPr>
            <a:spLocks noGrp="1"/>
          </p:cNvSpPr>
          <p:nvPr>
            <p:ph type="dt" sz="half" idx="2"/>
          </p:nvPr>
        </p:nvSpPr>
        <p:spPr>
          <a:xfrm>
            <a:off x="685800" y="6248400"/>
            <a:ext cx="1905000" cy="457200"/>
          </a:xfrm>
          <a:prstGeom prst="rect">
            <a:avLst/>
          </a:prstGeom>
          <a:noFill/>
          <a:ln w="9525">
            <a:noFill/>
          </a:ln>
        </p:spPr>
        <p:txBody>
          <a:bodyPr/>
          <a:lstStyle>
            <a:lvl1pPr algn="l">
              <a:defRPr sz="1000" b="0">
                <a:ea typeface="宋体" panose="02010600030101010101" pitchFamily="2" charset="-122"/>
              </a:defRPr>
            </a:lvl1pPr>
          </a:lstStyle>
          <a:p>
            <a:pPr lvl="0" eaLnBrk="1" fontAlgn="base" hangingPunct="1"/>
            <a:endParaRPr lang="en-US" altLang="x-none" strike="noStrike" noProof="1" dirty="0"/>
          </a:p>
        </p:txBody>
      </p:sp>
      <p:sp>
        <p:nvSpPr>
          <p:cNvPr id="4135" name="页脚占位符 6"/>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lvl="0" eaLnBrk="1" fontAlgn="base" hangingPunct="1"/>
            <a:endParaRPr lang="en-US" altLang="x-none" strike="noStrike" noProof="1" dirty="0"/>
          </a:p>
        </p:txBody>
      </p:sp>
      <p:sp>
        <p:nvSpPr>
          <p:cNvPr id="4136" name="灯片编号占位符 7"/>
          <p:cNvSpPr>
            <a:spLocks noGrp="1"/>
          </p:cNvSpPr>
          <p:nvPr>
            <p:ph type="sldNum" sz="quarter" idx="4"/>
          </p:nvPr>
        </p:nvSpPr>
        <p:spPr>
          <a:xfrm>
            <a:off x="6553200" y="6248400"/>
            <a:ext cx="1905000" cy="457200"/>
          </a:xfrm>
          <a:prstGeom prst="rect">
            <a:avLst/>
          </a:prstGeom>
          <a:noFill/>
          <a:ln w="9525">
            <a:noFill/>
          </a:ln>
        </p:spPr>
        <p:txBody>
          <a:bodyPr/>
          <a:lstStyle>
            <a:lvl1pPr algn="r">
              <a:defRPr sz="1000" b="0">
                <a:ea typeface="宋体" panose="02010600030101010101"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sp>
      <p:grpSp>
        <p:nvGrpSpPr>
          <p:cNvPr id="5123" name="Group 8"/>
          <p:cNvGrpSpPr/>
          <p:nvPr/>
        </p:nvGrpSpPr>
        <p:grpSpPr>
          <a:xfrm>
            <a:off x="8153400" y="152400"/>
            <a:ext cx="792163" cy="1295400"/>
            <a:chOff x="0" y="0"/>
            <a:chExt cx="528" cy="864"/>
          </a:xfrm>
        </p:grpSpPr>
        <p:sp>
          <p:nvSpPr>
            <p:cNvPr id="5124" name="Oval 9"/>
            <p:cNvSpPr/>
            <p:nvPr/>
          </p:nvSpPr>
          <p:spPr>
            <a:xfrm>
              <a:off x="0" y="0"/>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25" name="Oval 10"/>
            <p:cNvSpPr/>
            <p:nvPr/>
          </p:nvSpPr>
          <p:spPr>
            <a:xfrm>
              <a:off x="112" y="0"/>
              <a:ext cx="79"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26" name="Oval 11"/>
            <p:cNvSpPr/>
            <p:nvPr/>
          </p:nvSpPr>
          <p:spPr>
            <a:xfrm>
              <a:off x="224" y="0"/>
              <a:ext cx="78"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27" name="Oval 12"/>
            <p:cNvSpPr/>
            <p:nvPr/>
          </p:nvSpPr>
          <p:spPr>
            <a:xfrm>
              <a:off x="0" y="112"/>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28" name="Oval 13"/>
            <p:cNvSpPr/>
            <p:nvPr/>
          </p:nvSpPr>
          <p:spPr>
            <a:xfrm>
              <a:off x="112" y="112"/>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29" name="Oval 14"/>
            <p:cNvSpPr/>
            <p:nvPr/>
          </p:nvSpPr>
          <p:spPr>
            <a:xfrm>
              <a:off x="224" y="112"/>
              <a:ext cx="78"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0" name="Oval 15"/>
            <p:cNvSpPr/>
            <p:nvPr/>
          </p:nvSpPr>
          <p:spPr>
            <a:xfrm>
              <a:off x="336" y="112"/>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1" name="Oval 16"/>
            <p:cNvSpPr/>
            <p:nvPr/>
          </p:nvSpPr>
          <p:spPr>
            <a:xfrm>
              <a:off x="0" y="224"/>
              <a:ext cx="80"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2" name="Oval 17"/>
            <p:cNvSpPr/>
            <p:nvPr/>
          </p:nvSpPr>
          <p:spPr>
            <a:xfrm>
              <a:off x="112" y="224"/>
              <a:ext cx="79" cy="78"/>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3" name="Oval 18"/>
            <p:cNvSpPr/>
            <p:nvPr/>
          </p:nvSpPr>
          <p:spPr>
            <a:xfrm>
              <a:off x="224"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4" name="Oval 19"/>
            <p:cNvSpPr/>
            <p:nvPr/>
          </p:nvSpPr>
          <p:spPr>
            <a:xfrm>
              <a:off x="336" y="224"/>
              <a:ext cx="78" cy="78"/>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5" name="Oval 20"/>
            <p:cNvSpPr/>
            <p:nvPr/>
          </p:nvSpPr>
          <p:spPr>
            <a:xfrm>
              <a:off x="448" y="224"/>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6" name="Oval 21"/>
            <p:cNvSpPr/>
            <p:nvPr/>
          </p:nvSpPr>
          <p:spPr>
            <a:xfrm>
              <a:off x="0" y="336"/>
              <a:ext cx="80" cy="80"/>
            </a:xfrm>
            <a:prstGeom prst="ellipse">
              <a:avLst/>
            </a:prstGeom>
            <a:solidFill>
              <a:schemeClr val="tx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7" name="Oval 22"/>
            <p:cNvSpPr/>
            <p:nvPr/>
          </p:nvSpPr>
          <p:spPr>
            <a:xfrm>
              <a:off x="112" y="336"/>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8" name="Oval 23"/>
            <p:cNvSpPr/>
            <p:nvPr/>
          </p:nvSpPr>
          <p:spPr>
            <a:xfrm>
              <a:off x="224" y="336"/>
              <a:ext cx="78"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39" name="Oval 24"/>
            <p:cNvSpPr/>
            <p:nvPr/>
          </p:nvSpPr>
          <p:spPr>
            <a:xfrm>
              <a:off x="336" y="336"/>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0" name="Oval 25"/>
            <p:cNvSpPr/>
            <p:nvPr/>
          </p:nvSpPr>
          <p:spPr>
            <a:xfrm>
              <a:off x="0" y="448"/>
              <a:ext cx="80"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1" name="Oval 26"/>
            <p:cNvSpPr/>
            <p:nvPr/>
          </p:nvSpPr>
          <p:spPr>
            <a:xfrm>
              <a:off x="112" y="448"/>
              <a:ext cx="79" cy="80"/>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2" name="Oval 27"/>
            <p:cNvSpPr/>
            <p:nvPr/>
          </p:nvSpPr>
          <p:spPr>
            <a:xfrm>
              <a:off x="224"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3" name="Oval 28"/>
            <p:cNvSpPr/>
            <p:nvPr/>
          </p:nvSpPr>
          <p:spPr>
            <a:xfrm>
              <a:off x="336" y="448"/>
              <a:ext cx="78" cy="80"/>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4" name="Oval 29"/>
            <p:cNvSpPr/>
            <p:nvPr/>
          </p:nvSpPr>
          <p:spPr>
            <a:xfrm>
              <a:off x="448" y="448"/>
              <a:ext cx="80"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5" name="Oval 30"/>
            <p:cNvSpPr/>
            <p:nvPr/>
          </p:nvSpPr>
          <p:spPr>
            <a:xfrm>
              <a:off x="0" y="560"/>
              <a:ext cx="80" cy="79"/>
            </a:xfrm>
            <a:prstGeom prst="ellipse">
              <a:avLst/>
            </a:prstGeom>
            <a:solidFill>
              <a:schemeClr val="accent2"/>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6" name="Oval 31"/>
            <p:cNvSpPr/>
            <p:nvPr/>
          </p:nvSpPr>
          <p:spPr>
            <a:xfrm>
              <a:off x="112" y="560"/>
              <a:ext cx="79"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7" name="Oval 32"/>
            <p:cNvSpPr/>
            <p:nvPr/>
          </p:nvSpPr>
          <p:spPr>
            <a:xfrm>
              <a:off x="224" y="560"/>
              <a:ext cx="78" cy="79"/>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8" name="Oval 33"/>
            <p:cNvSpPr/>
            <p:nvPr/>
          </p:nvSpPr>
          <p:spPr>
            <a:xfrm>
              <a:off x="336" y="560"/>
              <a:ext cx="78" cy="79"/>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49" name="Oval 34"/>
            <p:cNvSpPr/>
            <p:nvPr/>
          </p:nvSpPr>
          <p:spPr>
            <a:xfrm>
              <a:off x="0" y="672"/>
              <a:ext cx="80"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50" name="Oval 35"/>
            <p:cNvSpPr/>
            <p:nvPr/>
          </p:nvSpPr>
          <p:spPr>
            <a:xfrm>
              <a:off x="112" y="672"/>
              <a:ext cx="79" cy="78"/>
            </a:xfrm>
            <a:prstGeom prst="ellipse">
              <a:avLst/>
            </a:prstGeom>
            <a:solidFill>
              <a:schemeClr val="accent1"/>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51" name="Oval 36"/>
            <p:cNvSpPr/>
            <p:nvPr/>
          </p:nvSpPr>
          <p:spPr>
            <a:xfrm>
              <a:off x="224"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52" name="Oval 37"/>
            <p:cNvSpPr/>
            <p:nvPr/>
          </p:nvSpPr>
          <p:spPr>
            <a:xfrm>
              <a:off x="336" y="672"/>
              <a:ext cx="78" cy="78"/>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53" name="Oval 38"/>
            <p:cNvSpPr/>
            <p:nvPr/>
          </p:nvSpPr>
          <p:spPr>
            <a:xfrm>
              <a:off x="112" y="784"/>
              <a:ext cx="79"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sp>
          <p:nvSpPr>
            <p:cNvPr id="5154" name="Oval 39"/>
            <p:cNvSpPr/>
            <p:nvPr/>
          </p:nvSpPr>
          <p:spPr>
            <a:xfrm>
              <a:off x="336" y="784"/>
              <a:ext cx="78" cy="80"/>
            </a:xfrm>
            <a:prstGeom prst="ellipse">
              <a:avLst/>
            </a:prstGeom>
            <a:solidFill>
              <a:schemeClr val="folHlink"/>
            </a:solidFill>
            <a:ln w="9525">
              <a:noFill/>
            </a:ln>
          </p:spPr>
          <p:txBody>
            <a:bodyPr wrap="none" anchor="ctr"/>
            <a:p>
              <a:pPr lvl="0" indent="0"/>
              <a:endParaRPr lang="zh-CN" altLang="en-US" sz="1800" b="0" dirty="0">
                <a:latin typeface="Arial" panose="020B0604020202020204" pitchFamily="34" charset="0"/>
                <a:ea typeface="宋体" panose="02010600030101010101" pitchFamily="2" charset="-122"/>
              </a:endParaRPr>
            </a:p>
          </p:txBody>
        </p:sp>
      </p:grpSp>
      <p:pic>
        <p:nvPicPr>
          <p:cNvPr id="5155" name="图片 40" descr="未命名.bmp"/>
          <p:cNvPicPr>
            <a:picLocks noChangeAspect="1"/>
          </p:cNvPicPr>
          <p:nvPr/>
        </p:nvPicPr>
        <p:blipFill>
          <a:blip r:embed="rId12"/>
          <a:stretch>
            <a:fillRect/>
          </a:stretch>
        </p:blipFill>
        <p:spPr>
          <a:xfrm>
            <a:off x="-23812" y="-23812"/>
            <a:ext cx="7997825" cy="639762"/>
          </a:xfrm>
          <a:prstGeom prst="rect">
            <a:avLst/>
          </a:prstGeom>
          <a:noFill/>
          <a:ln w="9525">
            <a:noFill/>
          </a:ln>
        </p:spPr>
      </p:pic>
      <p:sp>
        <p:nvSpPr>
          <p:cNvPr id="5156" name="Rectangle 3"/>
          <p:cNvSpPr>
            <a:spLocks noGrp="1"/>
          </p:cNvSpPr>
          <p:nvPr>
            <p:ph type="title"/>
          </p:nvPr>
        </p:nvSpPr>
        <p:spPr>
          <a:xfrm>
            <a:off x="457200" y="333375"/>
            <a:ext cx="7543800" cy="1223963"/>
          </a:xfrm>
          <a:prstGeom prst="rect">
            <a:avLst/>
          </a:prstGeom>
          <a:noFill/>
          <a:ln w="9525">
            <a:noFill/>
          </a:ln>
        </p:spPr>
        <p:txBody>
          <a:bodyPr anchor="b"/>
          <a:p>
            <a:pPr lvl="0" indent="0"/>
            <a:r>
              <a:rPr lang="zh-CN" altLang="en-US"/>
              <a:t>单击此处编辑母版标题样式</a:t>
            </a:r>
            <a:endParaRPr lang="zh-CN" altLang="en-US"/>
          </a:p>
        </p:txBody>
      </p:sp>
      <p:sp>
        <p:nvSpPr>
          <p:cNvPr id="5157"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6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10-&#38142;&#25509;&#21160;&#30011;/11-&#36130;&#21153;&#26464;&#26438;.rmvb" TargetMode="External"/></Relationships>
</file>

<file path=ppt/slides/_rels/slide101.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18.xml"/><Relationship Id="rId4" Type="http://schemas.openxmlformats.org/officeDocument/2006/relationships/image" Target="../media/image61.wmf"/><Relationship Id="rId3" Type="http://schemas.openxmlformats.org/officeDocument/2006/relationships/oleObject" Target="../embeddings/oleObject25.bin"/><Relationship Id="rId2" Type="http://schemas.openxmlformats.org/officeDocument/2006/relationships/image" Target="../media/image60.wmf"/><Relationship Id="rId1" Type="http://schemas.openxmlformats.org/officeDocument/2006/relationships/oleObject" Target="../embeddings/oleObject24.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2.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3.png"/></Relationships>
</file>

<file path=ppt/slides/_rels/slide10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18.xml"/><Relationship Id="rId4" Type="http://schemas.openxmlformats.org/officeDocument/2006/relationships/image" Target="../media/image65.wmf"/><Relationship Id="rId3" Type="http://schemas.openxmlformats.org/officeDocument/2006/relationships/oleObject" Target="../embeddings/oleObject27.bin"/><Relationship Id="rId2" Type="http://schemas.openxmlformats.org/officeDocument/2006/relationships/image" Target="../media/image64.wmf"/><Relationship Id="rId1" Type="http://schemas.openxmlformats.org/officeDocument/2006/relationships/oleObject" Target="../embeddings/oleObject26.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hyperlink" Target="../../&#20844;&#21496;&#29702;&#36130;&#65288;&#37329;&#34701;&#20986;&#29256;&#31038;&#65289;/&#26700;&#38754;/8/8-&#38142;&#25509;&#21160;&#30011;/11-&#36130;&#21153;&#26464;&#26438;.rmvb" TargetMode="External"/><Relationship Id="rId1" Type="http://schemas.openxmlformats.org/officeDocument/2006/relationships/hyperlink" Target="../../&#20844;&#21496;&#29702;&#36130;&#65288;&#37329;&#34701;&#20986;&#29256;&#31038;&#65289;/&#26700;&#38754;/8/8-&#38142;&#25509;&#21160;&#30011;/11-&#24635;&#26464;&#26438;.rmvb" TargetMode="External"/></Relationships>
</file>

<file path=ppt/slides/_rels/slide113.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8.xml"/><Relationship Id="rId6" Type="http://schemas.openxmlformats.org/officeDocument/2006/relationships/image" Target="../media/image73.wmf"/><Relationship Id="rId5" Type="http://schemas.openxmlformats.org/officeDocument/2006/relationships/oleObject" Target="../embeddings/oleObject30.bin"/><Relationship Id="rId4" Type="http://schemas.openxmlformats.org/officeDocument/2006/relationships/image" Target="../media/image72.wmf"/><Relationship Id="rId3" Type="http://schemas.openxmlformats.org/officeDocument/2006/relationships/oleObject" Target="../embeddings/oleObject29.bin"/><Relationship Id="rId2" Type="http://schemas.openxmlformats.org/officeDocument/2006/relationships/image" Target="../media/image71.wmf"/><Relationship Id="rId1" Type="http://schemas.openxmlformats.org/officeDocument/2006/relationships/oleObject" Target="../embeddings/oleObject28.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12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13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8.xml"/><Relationship Id="rId2" Type="http://schemas.openxmlformats.org/officeDocument/2006/relationships/image" Target="../media/image78.wmf"/><Relationship Id="rId1"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18.xml"/><Relationship Id="rId4" Type="http://schemas.openxmlformats.org/officeDocument/2006/relationships/image" Target="../media/image80.wmf"/><Relationship Id="rId3" Type="http://schemas.openxmlformats.org/officeDocument/2006/relationships/oleObject" Target="../embeddings/oleObject33.bin"/><Relationship Id="rId2" Type="http://schemas.openxmlformats.org/officeDocument/2006/relationships/image" Target="../media/image79.wmf"/><Relationship Id="rId1" Type="http://schemas.openxmlformats.org/officeDocument/2006/relationships/oleObject" Target="../embeddings/oleObject32.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18.xml"/><Relationship Id="rId4" Type="http://schemas.openxmlformats.org/officeDocument/2006/relationships/image" Target="../media/image82.wmf"/><Relationship Id="rId3" Type="http://schemas.openxmlformats.org/officeDocument/2006/relationships/oleObject" Target="../embeddings/oleObject35.bin"/><Relationship Id="rId2" Type="http://schemas.openxmlformats.org/officeDocument/2006/relationships/image" Target="../media/image81.wmf"/><Relationship Id="rId1" Type="http://schemas.openxmlformats.org/officeDocument/2006/relationships/oleObject" Target="../embeddings/oleObject34.bin"/></Relationships>
</file>

<file path=ppt/slides/_rels/slide145.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18.xml"/><Relationship Id="rId3" Type="http://schemas.openxmlformats.org/officeDocument/2006/relationships/image" Target="../media/image84.png"/><Relationship Id="rId2" Type="http://schemas.openxmlformats.org/officeDocument/2006/relationships/image" Target="../media/image83.wmf"/><Relationship Id="rId1" Type="http://schemas.openxmlformats.org/officeDocument/2006/relationships/oleObject" Target="../embeddings/oleObject36.bin"/></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5.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1.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6.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18.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0.png"/><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8.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5.png"/><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8.xml"/><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8.xml"/><Relationship Id="rId2" Type="http://schemas.openxmlformats.org/officeDocument/2006/relationships/image" Target="../media/image28.wmf"/><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43.xml"/><Relationship Id="rId4" Type="http://schemas.openxmlformats.org/officeDocument/2006/relationships/image" Target="../media/image31.wmf"/><Relationship Id="rId3" Type="http://schemas.openxmlformats.org/officeDocument/2006/relationships/oleObject" Target="../embeddings/oleObject11.bin"/><Relationship Id="rId2" Type="http://schemas.openxmlformats.org/officeDocument/2006/relationships/image" Target="../media/image30.wmf"/><Relationship Id="rId1"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8.xml"/><Relationship Id="rId4" Type="http://schemas.openxmlformats.org/officeDocument/2006/relationships/image" Target="../media/image33.wmf"/><Relationship Id="rId3" Type="http://schemas.openxmlformats.org/officeDocument/2006/relationships/oleObject" Target="../embeddings/oleObject13.bin"/><Relationship Id="rId2" Type="http://schemas.openxmlformats.org/officeDocument/2006/relationships/image" Target="../media/image32.wmf"/><Relationship Id="rId1"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8.xml"/><Relationship Id="rId2" Type="http://schemas.openxmlformats.org/officeDocument/2006/relationships/image" Target="../media/image34.wmf"/><Relationship Id="rId1"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6.png"/><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8.png"/><Relationship Id="rId1"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4.xml"/><Relationship Id="rId4" Type="http://schemas.openxmlformats.org/officeDocument/2006/relationships/image" Target="../media/image40.wmf"/><Relationship Id="rId3" Type="http://schemas.openxmlformats.org/officeDocument/2006/relationships/oleObject" Target="../embeddings/oleObject16.bin"/><Relationship Id="rId2" Type="http://schemas.openxmlformats.org/officeDocument/2006/relationships/image" Target="../media/image39.wmf"/><Relationship Id="rId1" Type="http://schemas.openxmlformats.org/officeDocument/2006/relationships/oleObject" Target="../embeddings/oleObject15.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18.xml"/><Relationship Id="rId4" Type="http://schemas.openxmlformats.org/officeDocument/2006/relationships/image" Target="../media/image42.wmf"/><Relationship Id="rId3" Type="http://schemas.openxmlformats.org/officeDocument/2006/relationships/oleObject" Target="../embeddings/oleObject18.bin"/><Relationship Id="rId2" Type="http://schemas.openxmlformats.org/officeDocument/2006/relationships/image" Target="../media/image41.wmf"/><Relationship Id="rId1"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18.xml"/><Relationship Id="rId3" Type="http://schemas.openxmlformats.org/officeDocument/2006/relationships/hyperlink" Target="10-&#38142;&#25509;&#21160;&#30011;/11-&#32463;&#33829;&#26464;&#26438;.rmvb" TargetMode="External"/><Relationship Id="rId2" Type="http://schemas.openxmlformats.org/officeDocument/2006/relationships/image" Target="../media/image47.wmf"/><Relationship Id="rId1" Type="http://schemas.openxmlformats.org/officeDocument/2006/relationships/oleObject" Target="../embeddings/oleObject19.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8.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9.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slide" Target="slide11.xml"/><Relationship Id="rId1" Type="http://schemas.openxmlformats.org/officeDocument/2006/relationships/slide" Target="slide10.xml"/></Relationships>
</file>

<file path=ppt/slides/_rels/slide90.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18.xml"/><Relationship Id="rId4" Type="http://schemas.openxmlformats.org/officeDocument/2006/relationships/image" Target="../media/image52.wmf"/><Relationship Id="rId3" Type="http://schemas.openxmlformats.org/officeDocument/2006/relationships/oleObject" Target="../embeddings/oleObject21.bin"/><Relationship Id="rId2" Type="http://schemas.openxmlformats.org/officeDocument/2006/relationships/image" Target="../media/image51.wmf"/><Relationship Id="rId1" Type="http://schemas.openxmlformats.org/officeDocument/2006/relationships/oleObject" Target="../embeddings/oleObject20.bin"/></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31.xml"/><Relationship Id="rId4" Type="http://schemas.openxmlformats.org/officeDocument/2006/relationships/image" Target="../media/image54.wmf"/><Relationship Id="rId3" Type="http://schemas.openxmlformats.org/officeDocument/2006/relationships/oleObject" Target="../embeddings/oleObject23.bin"/><Relationship Id="rId2" Type="http://schemas.openxmlformats.org/officeDocument/2006/relationships/image" Target="../media/image53.wmf"/><Relationship Id="rId1" Type="http://schemas.openxmlformats.org/officeDocument/2006/relationships/oleObject" Target="../embeddings/oleObject22.bin"/></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2"/>
          <p:cNvSpPr>
            <a:spLocks noGrp="1"/>
          </p:cNvSpPr>
          <p:nvPr>
            <p:ph type="title"/>
          </p:nvPr>
        </p:nvSpPr>
        <p:spPr/>
        <p:txBody>
          <a:bodyPr wrap="square" anchor="ctr"/>
          <a:p>
            <a:pPr lvl="0" indent="0" eaLnBrk="1" hangingPunct="1"/>
            <a:r>
              <a:rPr lang="zh-CN" altLang="en-US" b="0" dirty="0">
                <a:solidFill>
                  <a:schemeClr val="tx1"/>
                </a:solidFill>
                <a:latin typeface="宋体" panose="02010600030101010101" pitchFamily="2" charset="-122"/>
              </a:rPr>
              <a:t>第</a:t>
            </a:r>
            <a:r>
              <a:rPr lang="en-US" altLang="x-none" b="0" dirty="0">
                <a:solidFill>
                  <a:schemeClr val="tx1"/>
                </a:solidFill>
                <a:latin typeface="宋体" panose="02010600030101010101" pitchFamily="2" charset="-122"/>
              </a:rPr>
              <a:t>6</a:t>
            </a:r>
            <a:r>
              <a:rPr lang="zh-CN" altLang="en-US" b="0" dirty="0">
                <a:solidFill>
                  <a:schemeClr val="tx1"/>
                </a:solidFill>
                <a:latin typeface="宋体" panose="02010600030101010101" pitchFamily="2" charset="-122"/>
              </a:rPr>
              <a:t>章 长期筹资决策</a:t>
            </a:r>
            <a:endParaRPr lang="en-US" altLang="x-none" b="0" dirty="0">
              <a:solidFill>
                <a:schemeClr val="tx1"/>
              </a:solidFill>
              <a:latin typeface="宋体" panose="02010600030101010101" pitchFamily="2" charset="-122"/>
            </a:endParaRPr>
          </a:p>
        </p:txBody>
      </p:sp>
      <p:sp>
        <p:nvSpPr>
          <p:cNvPr id="7170" name="矩形 3"/>
          <p:cNvSpPr>
            <a:spLocks noGrp="1"/>
          </p:cNvSpPr>
          <p:nvPr>
            <p:ph type="body"/>
          </p:nvPr>
        </p:nvSpPr>
        <p:spPr/>
        <p:txBody>
          <a:bodyPr wrap="square" anchor="t"/>
          <a:p>
            <a:pPr lvl="0" indent="-342900" eaLnBrk="1" hangingPunct="1"/>
            <a:r>
              <a:rPr lang="zh-CN" altLang="en-US" b="1" dirty="0"/>
              <a:t>第1节 资本结构的理论</a:t>
            </a:r>
            <a:endParaRPr lang="zh-CN" altLang="en-US" b="1" dirty="0"/>
          </a:p>
          <a:p>
            <a:pPr lvl="0" indent="-342900" eaLnBrk="1" hangingPunct="1"/>
            <a:r>
              <a:rPr lang="zh-CN" altLang="en-US" b="1" dirty="0"/>
              <a:t>第2节 资本成本的测算</a:t>
            </a:r>
            <a:endParaRPr lang="zh-CN" altLang="en-US" b="1" dirty="0"/>
          </a:p>
          <a:p>
            <a:pPr lvl="0" indent="-342900" eaLnBrk="1" hangingPunct="1"/>
            <a:r>
              <a:rPr lang="zh-CN" altLang="en-US" b="1" dirty="0">
                <a:solidFill>
                  <a:srgbClr val="000000"/>
                </a:solidFill>
              </a:rPr>
              <a:t>第3节 </a:t>
            </a:r>
            <a:r>
              <a:rPr lang="zh-CN" altLang="en-US" b="1" dirty="0"/>
              <a:t>杠杆利益与风险的衡量</a:t>
            </a:r>
            <a:endParaRPr lang="zh-CN" altLang="en-US" b="1" dirty="0"/>
          </a:p>
          <a:p>
            <a:pPr lvl="0" indent="-342900" eaLnBrk="1" hangingPunct="1"/>
            <a:r>
              <a:rPr lang="zh-CN" altLang="en-US" b="1" dirty="0">
                <a:solidFill>
                  <a:srgbClr val="000000"/>
                </a:solidFill>
              </a:rPr>
              <a:t>第</a:t>
            </a:r>
            <a:r>
              <a:rPr lang="en-US" altLang="x-none" b="1" dirty="0">
                <a:solidFill>
                  <a:srgbClr val="000000"/>
                </a:solidFill>
              </a:rPr>
              <a:t>4</a:t>
            </a:r>
            <a:r>
              <a:rPr lang="zh-CN" altLang="en-US" b="1" dirty="0">
                <a:solidFill>
                  <a:srgbClr val="000000"/>
                </a:solidFill>
              </a:rPr>
              <a:t>节 资本结构决策分析</a:t>
            </a:r>
            <a:endParaRPr lang="zh-CN" altLang="en-US" b="1" dirty="0">
              <a:solidFill>
                <a:srgbClr val="000000"/>
              </a:solidFill>
            </a:endParaRPr>
          </a:p>
        </p:txBody>
      </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wrap="square" anchor="ctr"/>
          <a:p>
            <a:pPr lvl="0" indent="0"/>
            <a:r>
              <a:rPr lang="zh-CN" altLang="en-US">
                <a:ea typeface="黑体" panose="02010609060101010101" pitchFamily="1" charset="-122"/>
              </a:rPr>
              <a:t>净收益观点</a:t>
            </a:r>
            <a:endParaRPr lang="zh-CN" altLang="en-US">
              <a:ea typeface="黑体" panose="02010609060101010101" pitchFamily="1" charset="-122"/>
            </a:endParaRPr>
          </a:p>
        </p:txBody>
      </p:sp>
      <p:sp>
        <p:nvSpPr>
          <p:cNvPr id="17410" name="内容占位符 2"/>
          <p:cNvSpPr>
            <a:spLocks noGrp="1"/>
          </p:cNvSpPr>
          <p:nvPr>
            <p:ph idx="4294967295"/>
          </p:nvPr>
        </p:nvSpPr>
        <p:spPr/>
        <p:txBody>
          <a:bodyPr wrap="square" anchor="t"/>
          <a:p>
            <a:pPr lvl="0" indent="-342900"/>
            <a:r>
              <a:rPr lang="zh-CN" altLang="en-US">
                <a:ea typeface="黑体" panose="02010609060101010101" pitchFamily="1" charset="-122"/>
              </a:rPr>
              <a:t>这种观点认为，在公司的资本结构中，债务资本的比例越大，公司的净收益或税后利润就越多，从而公司的价值就越高。</a:t>
            </a:r>
            <a:endParaRPr lang="zh-CN" altLang="en-US">
              <a:ea typeface="黑体" panose="02010609060101010101" pitchFamily="1" charset="-122"/>
            </a:endParaRPr>
          </a:p>
        </p:txBody>
      </p:sp>
      <p:pic>
        <p:nvPicPr>
          <p:cNvPr id="17411" name="Picture 2"/>
          <p:cNvPicPr>
            <a:picLocks noChangeAspect="1"/>
          </p:cNvPicPr>
          <p:nvPr/>
        </p:nvPicPr>
        <p:blipFill>
          <a:blip r:embed="rId1"/>
          <a:stretch>
            <a:fillRect/>
          </a:stretch>
        </p:blipFill>
        <p:spPr>
          <a:xfrm>
            <a:off x="1285875" y="3214688"/>
            <a:ext cx="6572250" cy="2824162"/>
          </a:xfrm>
          <a:prstGeom prst="rect">
            <a:avLst/>
          </a:prstGeom>
          <a:solidFill>
            <a:schemeClr val="folHlink"/>
          </a:solidFill>
          <a:ln w="9525">
            <a:noFill/>
          </a:ln>
        </p:spPr>
      </p:pic>
      <p:sp>
        <p:nvSpPr>
          <p:cNvPr id="17412" name="文本框 1"/>
          <p:cNvSpPr txBox="1"/>
          <p:nvPr/>
        </p:nvSpPr>
        <p:spPr>
          <a:xfrm>
            <a:off x="631825" y="6313488"/>
            <a:ext cx="7180263" cy="457200"/>
          </a:xfrm>
          <a:prstGeom prst="rect">
            <a:avLst/>
          </a:prstGeom>
          <a:noFill/>
          <a:ln w="9525">
            <a:noFill/>
          </a:ln>
        </p:spPr>
        <p:txBody>
          <a:bodyPr wrap="square" anchor="t">
            <a:spAutoFit/>
          </a:bodyPr>
          <a:p>
            <a:pPr lvl="0" indent="0" algn="ctr"/>
            <a:r>
              <a:rPr lang="zh-CN" altLang="en-US" sz="2400">
                <a:latin typeface="黑体" panose="02010609060101010101" pitchFamily="1" charset="-122"/>
                <a:ea typeface="黑体" panose="02010609060101010101" pitchFamily="1" charset="-122"/>
              </a:rPr>
              <a:t>结论：企业价值因负债增多而上升，负债越多越好！</a:t>
            </a:r>
            <a:endParaRPr lang="zh-CN" altLang="en-US" sz="2400">
              <a:latin typeface="黑体" panose="02010609060101010101" pitchFamily="1" charset="-122"/>
              <a:ea typeface="黑体" panose="02010609060101010101" pitchFamily="1"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矩形 2"/>
          <p:cNvSpPr>
            <a:spLocks noGrp="1"/>
          </p:cNvSpPr>
          <p:nvPr>
            <p:ph type="title"/>
          </p:nvPr>
        </p:nvSpPr>
        <p:spPr/>
        <p:txBody>
          <a:bodyPr wrap="square" anchor="ctr"/>
          <a:p>
            <a:pPr lvl="0" indent="0" eaLnBrk="1" hangingPunct="1"/>
            <a:endParaRPr lang="zh-CN" altLang="en-US" b="0">
              <a:ea typeface="黑体" panose="02010609060101010101" pitchFamily="1" charset="-122"/>
            </a:endParaRPr>
          </a:p>
        </p:txBody>
      </p:sp>
      <p:sp>
        <p:nvSpPr>
          <p:cNvPr id="104450" name="矩形 3"/>
          <p:cNvSpPr>
            <a:spLocks noGrp="1"/>
          </p:cNvSpPr>
          <p:nvPr>
            <p:ph type="body"/>
          </p:nvPr>
        </p:nvSpPr>
        <p:spPr/>
        <p:txBody>
          <a:bodyPr wrap="square" anchor="t"/>
          <a:p>
            <a:pPr lvl="0" indent="-342900" eaLnBrk="1" hangingPunct="1"/>
            <a:r>
              <a:rPr lang="en-US" altLang="x-none" dirty="0">
                <a:latin typeface="黑体" panose="02010609060101010101" pitchFamily="1" charset="-122"/>
                <a:ea typeface="黑体" panose="02010609060101010101" pitchFamily="1" charset="-122"/>
              </a:rPr>
              <a:t>2.</a:t>
            </a:r>
            <a:r>
              <a:rPr lang="zh-CN" altLang="en-US" dirty="0">
                <a:latin typeface="黑体" panose="02010609060101010101" pitchFamily="1" charset="-122"/>
                <a:ea typeface="黑体" panose="02010609060101010101" pitchFamily="1" charset="-122"/>
              </a:rPr>
              <a:t>财务杠杆：</a:t>
            </a:r>
            <a:r>
              <a:rPr lang="zh-CN" altLang="en-US" dirty="0">
                <a:latin typeface="黑体" panose="02010609060101010101" pitchFamily="1" charset="-122"/>
                <a:ea typeface="黑体" panose="02010609060101010101" pitchFamily="1" charset="-122"/>
                <a:sym typeface="+mn-ea"/>
              </a:rPr>
              <a:t>亦称筹资杠杆，</a:t>
            </a:r>
            <a:r>
              <a:rPr lang="zh-CN" altLang="en-US" dirty="0">
                <a:ea typeface="黑体" panose="02010609060101010101" pitchFamily="1" charset="-122"/>
                <a:sym typeface="+mn-ea"/>
              </a:rPr>
              <a:t>由于</a:t>
            </a:r>
            <a:r>
              <a:rPr lang="zh-CN" altLang="en-US" dirty="0">
                <a:solidFill>
                  <a:srgbClr val="C00000"/>
                </a:solidFill>
                <a:ea typeface="黑体" panose="02010609060101010101" pitchFamily="1" charset="-122"/>
                <a:sym typeface="+mn-ea"/>
              </a:rPr>
              <a:t>固定财务费用</a:t>
            </a:r>
            <a:r>
              <a:rPr lang="zh-CN" altLang="en-US" dirty="0">
                <a:ea typeface="黑体" panose="02010609060101010101" pitchFamily="1" charset="-122"/>
                <a:sym typeface="+mn-ea"/>
              </a:rPr>
              <a:t>的存在而导致普通股收益变动率大于息税前利润变动率的现象。</a:t>
            </a:r>
            <a:endParaRPr lang="zh-CN" altLang="en-US" dirty="0">
              <a:ea typeface="黑体" panose="02010609060101010101" pitchFamily="1" charset="-122"/>
            </a:endParaRPr>
          </a:p>
          <a:p>
            <a:pPr lvl="0" indent="-342900" eaLnBrk="1" hangingPunct="1"/>
            <a:r>
              <a:rPr lang="zh-CN" altLang="en-US" dirty="0">
                <a:ea typeface="黑体" panose="02010609060101010101" pitchFamily="1" charset="-122"/>
                <a:sym typeface="+mn-ea"/>
              </a:rPr>
              <a:t> </a:t>
            </a:r>
            <a:r>
              <a:rPr lang="zh-CN" altLang="en-US" dirty="0">
                <a:ea typeface="黑体" panose="02010609060101010101" pitchFamily="1" charset="-122"/>
                <a:sym typeface="+mn-ea"/>
                <a:hlinkClick r:id="" action="ppaction://hlinkshowjump?jump=nextslide"/>
              </a:rPr>
              <a:t> </a:t>
            </a:r>
            <a:r>
              <a:rPr lang="zh-CN" altLang="en-US" dirty="0">
                <a:solidFill>
                  <a:schemeClr val="accent2"/>
                </a:solidFill>
                <a:ea typeface="黑体" panose="02010609060101010101" pitchFamily="1" charset="-122"/>
                <a:sym typeface="+mn-ea"/>
                <a:hlinkClick r:id="" action="ppaction://hlinkshowjump?jump=nextslide"/>
              </a:rPr>
              <a:t>固定财务费用</a:t>
            </a:r>
            <a:r>
              <a:rPr lang="zh-CN" altLang="en-US" dirty="0">
                <a:ea typeface="黑体" panose="02010609060101010101" pitchFamily="1" charset="-122"/>
                <a:sym typeface="+mn-ea"/>
              </a:rPr>
              <a:t>的存在是财务杠杆的前提</a:t>
            </a:r>
            <a:r>
              <a:rPr lang="en-US" altLang="zh-CN">
                <a:ea typeface="黑体" panose="02010609060101010101" pitchFamily="1" charset="-122"/>
                <a:sym typeface="+mn-ea"/>
              </a:rPr>
              <a:t>.</a:t>
            </a:r>
            <a:endParaRPr lang="en-US" altLang="zh-CN">
              <a:ea typeface="黑体" panose="02010609060101010101" pitchFamily="1" charset="-122"/>
              <a:sym typeface="+mn-ea"/>
            </a:endParaRPr>
          </a:p>
          <a:p>
            <a:pPr lvl="0" indent="-342900" eaLnBrk="1" hangingPunct="1"/>
            <a:r>
              <a:rPr lang="zh-CN" altLang="en-US" dirty="0">
                <a:ea typeface="黑体" panose="02010609060101010101" pitchFamily="1" charset="-122"/>
                <a:sym typeface="+mn-ea"/>
              </a:rPr>
              <a:t>在企业筹资中有固定财务费用支出的</a:t>
            </a:r>
            <a:r>
              <a:rPr lang="zh-CN" altLang="en-US" dirty="0">
                <a:solidFill>
                  <a:schemeClr val="accent2"/>
                </a:solidFill>
                <a:ea typeface="黑体" panose="02010609060101010101" pitchFamily="1" charset="-122"/>
                <a:sym typeface="+mn-ea"/>
              </a:rPr>
              <a:t>债务和优先股</a:t>
            </a:r>
            <a:r>
              <a:rPr lang="en-US" altLang="zh-CN">
                <a:ea typeface="黑体" panose="02010609060101010101" pitchFamily="1" charset="-122"/>
                <a:sym typeface="+mn-ea"/>
              </a:rPr>
              <a:t>,</a:t>
            </a:r>
            <a:r>
              <a:rPr lang="zh-CN" altLang="en-US" dirty="0">
                <a:ea typeface="黑体" panose="02010609060101010101" pitchFamily="1" charset="-122"/>
                <a:sym typeface="+mn-ea"/>
              </a:rPr>
              <a:t>就存在财务杠杆的作用</a:t>
            </a:r>
            <a:r>
              <a:rPr lang="en-US" altLang="zh-CN">
                <a:ea typeface="黑体" panose="02010609060101010101" pitchFamily="1" charset="-122"/>
                <a:sym typeface="+mn-ea"/>
              </a:rPr>
              <a:t>.</a:t>
            </a:r>
            <a:endParaRPr lang="zh-CN" altLang="en-US" dirty="0">
              <a:latin typeface="黑体" panose="02010609060101010101" pitchFamily="1" charset="-122"/>
              <a:ea typeface="黑体" panose="02010609060101010101" pitchFamily="1" charset="-122"/>
            </a:endParaRPr>
          </a:p>
        </p:txBody>
      </p:sp>
      <p:sp>
        <p:nvSpPr>
          <p:cNvPr id="10445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grpSp>
        <p:nvGrpSpPr>
          <p:cNvPr id="2" name="组合 1"/>
          <p:cNvGrpSpPr/>
          <p:nvPr/>
        </p:nvGrpSpPr>
        <p:grpSpPr>
          <a:xfrm>
            <a:off x="4997450" y="4739640"/>
            <a:ext cx="4615815" cy="1508760"/>
            <a:chOff x="2760" y="2880"/>
            <a:chExt cx="9330" cy="4607"/>
          </a:xfrm>
        </p:grpSpPr>
        <p:grpSp>
          <p:nvGrpSpPr>
            <p:cNvPr id="34822" name="组合 34821"/>
            <p:cNvGrpSpPr/>
            <p:nvPr/>
          </p:nvGrpSpPr>
          <p:grpSpPr>
            <a:xfrm>
              <a:off x="5683" y="4673"/>
              <a:ext cx="3120" cy="1480"/>
              <a:chOff x="1673" y="1941"/>
              <a:chExt cx="1248" cy="592"/>
            </a:xfrm>
          </p:grpSpPr>
          <p:sp>
            <p:nvSpPr>
              <p:cNvPr id="34823" name="等腰三角形 34822"/>
              <p:cNvSpPr/>
              <p:nvPr/>
            </p:nvSpPr>
            <p:spPr>
              <a:xfrm>
                <a:off x="1973" y="2341"/>
                <a:ext cx="192" cy="192"/>
              </a:xfrm>
              <a:prstGeom prst="triangle">
                <a:avLst>
                  <a:gd name="adj" fmla="val 50000"/>
                </a:avLst>
              </a:prstGeom>
              <a:solidFill>
                <a:srgbClr val="FFFF00"/>
              </a:solidFill>
              <a:ln w="38100" cap="flat" cmpd="sng">
                <a:solidFill>
                  <a:srgbClr val="006600"/>
                </a:solidFill>
                <a:prstDash val="solid"/>
                <a:miter/>
                <a:headEnd type="none" w="med" len="med"/>
                <a:tailEnd type="none" w="med" len="med"/>
              </a:ln>
            </p:spPr>
            <p:txBody>
              <a:bodyPr/>
              <a:p>
                <a:endParaRPr lang="zh-CN" altLang="en-US"/>
              </a:p>
            </p:txBody>
          </p:sp>
          <p:sp>
            <p:nvSpPr>
              <p:cNvPr id="34824" name="直接连接符 34823"/>
              <p:cNvSpPr/>
              <p:nvPr/>
            </p:nvSpPr>
            <p:spPr>
              <a:xfrm flipV="1">
                <a:off x="1673" y="1941"/>
                <a:ext cx="1248" cy="576"/>
              </a:xfrm>
              <a:prstGeom prst="line">
                <a:avLst/>
              </a:prstGeom>
              <a:ln w="57150" cap="flat" cmpd="sng">
                <a:solidFill>
                  <a:srgbClr val="9900CC"/>
                </a:solidFill>
                <a:prstDash val="solid"/>
                <a:headEnd type="none" w="med" len="med"/>
                <a:tailEnd type="none" w="med" len="med"/>
              </a:ln>
            </p:spPr>
          </p:sp>
        </p:grpSp>
        <p:grpSp>
          <p:nvGrpSpPr>
            <p:cNvPr id="34825" name="组合 34824"/>
            <p:cNvGrpSpPr/>
            <p:nvPr/>
          </p:nvGrpSpPr>
          <p:grpSpPr>
            <a:xfrm>
              <a:off x="7908" y="4073"/>
              <a:ext cx="4182" cy="3415"/>
              <a:chOff x="2563" y="1701"/>
              <a:chExt cx="1673" cy="1366"/>
            </a:xfrm>
          </p:grpSpPr>
          <p:sp>
            <p:nvSpPr>
              <p:cNvPr id="34826" name="任意多边形 34825"/>
              <p:cNvSpPr/>
              <p:nvPr/>
            </p:nvSpPr>
            <p:spPr>
              <a:xfrm rot="1447708">
                <a:off x="2563" y="1701"/>
                <a:ext cx="816" cy="1366"/>
              </a:xfrm>
              <a:custGeom>
                <a:avLst/>
                <a:gdLst>
                  <a:gd name="txL" fmla="*/ 0 w 21600"/>
                  <a:gd name="txT" fmla="*/ 0 h 24805"/>
                  <a:gd name="txR" fmla="*/ 21600 w 21600"/>
                  <a:gd name="txB" fmla="*/ 24805 h 24805"/>
                </a:gdLst>
                <a:ahLst/>
                <a:cxnLst>
                  <a:cxn ang="270">
                    <a:pos x="0" y="0"/>
                  </a:cxn>
                  <a:cxn ang="90">
                    <a:pos x="21360" y="24805"/>
                  </a:cxn>
                  <a:cxn ang="90">
                    <a:pos x="0" y="21600"/>
                  </a:cxn>
                </a:cxnLst>
                <a:rect l="txL" t="txT" r="txR" b="txB"/>
                <a:pathLst>
                  <a:path w="21600" h="24805" fill="none">
                    <a:moveTo>
                      <a:pt x="0" y="0"/>
                    </a:moveTo>
                    <a:arcTo wR="21600" hR="21600" stAng="-5400000" swAng="5912003"/>
                  </a:path>
                  <a:path w="21600" h="24805" stroke="0">
                    <a:moveTo>
                      <a:pt x="0" y="0"/>
                    </a:moveTo>
                    <a:arcTo wR="21600" hR="21600" stAng="-5400000" swAng="5912003"/>
                    <a:lnTo>
                      <a:pt x="0" y="21600"/>
                    </a:lnTo>
                    <a:close/>
                  </a:path>
                </a:pathLst>
              </a:custGeom>
              <a:noFill/>
              <a:ln w="38100" cap="flat" cmpd="sng">
                <a:solidFill>
                  <a:srgbClr val="006600"/>
                </a:solidFill>
                <a:prstDash val="solid"/>
                <a:headEnd type="triangle" w="med" len="med"/>
                <a:tailEnd type="triangle" w="med" len="med"/>
              </a:ln>
            </p:spPr>
            <p:txBody>
              <a:bodyPr/>
              <a:p>
                <a:endParaRPr lang="zh-CN" altLang="en-US"/>
              </a:p>
            </p:txBody>
          </p:sp>
          <p:sp>
            <p:nvSpPr>
              <p:cNvPr id="34827" name="文本框 34826"/>
              <p:cNvSpPr txBox="1"/>
              <p:nvPr/>
            </p:nvSpPr>
            <p:spPr>
              <a:xfrm>
                <a:off x="3379" y="2251"/>
                <a:ext cx="857" cy="484"/>
              </a:xfrm>
              <a:prstGeom prst="rect">
                <a:avLst/>
              </a:prstGeom>
              <a:noFill/>
              <a:ln w="38100">
                <a:noFill/>
              </a:ln>
            </p:spPr>
            <p:txBody>
              <a:bodyPr>
                <a:spAutoFit/>
              </a:bodyPr>
              <a:p>
                <a:pPr lvl="0">
                  <a:spcBef>
                    <a:spcPct val="50000"/>
                  </a:spcBef>
                  <a:buClr>
                    <a:srgbClr val="000000"/>
                  </a:buClr>
                </a:pPr>
                <a:r>
                  <a:rPr lang="en-US" altLang="zh-CN" sz="2000" b="1">
                    <a:latin typeface="Times New Roman" panose="02020603050405020304" pitchFamily="2" charset="0"/>
                    <a:ea typeface="宋体" panose="02010600030101010101" pitchFamily="2" charset="-122"/>
                  </a:rPr>
                  <a:t>EPS</a:t>
                </a:r>
                <a:endParaRPr lang="en-US" altLang="zh-CN" sz="2000">
                  <a:latin typeface="Times New Roman" panose="02020603050405020304" pitchFamily="2" charset="0"/>
                  <a:ea typeface="宋体" panose="02010600030101010101" pitchFamily="2" charset="-122"/>
                </a:endParaRPr>
              </a:p>
            </p:txBody>
          </p:sp>
        </p:grpSp>
        <p:grpSp>
          <p:nvGrpSpPr>
            <p:cNvPr id="34828" name="组合 34827"/>
            <p:cNvGrpSpPr/>
            <p:nvPr/>
          </p:nvGrpSpPr>
          <p:grpSpPr>
            <a:xfrm>
              <a:off x="2760" y="4968"/>
              <a:ext cx="3693" cy="2002"/>
              <a:chOff x="519" y="2037"/>
              <a:chExt cx="1477" cy="801"/>
            </a:xfrm>
          </p:grpSpPr>
          <p:sp>
            <p:nvSpPr>
              <p:cNvPr id="34829" name="文本框 34828"/>
              <p:cNvSpPr txBox="1"/>
              <p:nvPr/>
            </p:nvSpPr>
            <p:spPr>
              <a:xfrm>
                <a:off x="519" y="2251"/>
                <a:ext cx="1000" cy="484"/>
              </a:xfrm>
              <a:prstGeom prst="rect">
                <a:avLst/>
              </a:prstGeom>
              <a:noFill/>
              <a:ln w="38100">
                <a:noFill/>
              </a:ln>
            </p:spPr>
            <p:txBody>
              <a:bodyPr>
                <a:spAutoFit/>
              </a:bodyPr>
              <a:p>
                <a:pPr lvl="0">
                  <a:spcBef>
                    <a:spcPct val="50000"/>
                  </a:spcBef>
                  <a:buClr>
                    <a:srgbClr val="000000"/>
                  </a:buClr>
                </a:pPr>
                <a:r>
                  <a:rPr lang="en-US" altLang="zh-CN" sz="2000" b="1">
                    <a:latin typeface="Times New Roman" panose="02020603050405020304" pitchFamily="2" charset="0"/>
                    <a:ea typeface="宋体" panose="02010600030101010101" pitchFamily="2" charset="-122"/>
                  </a:rPr>
                  <a:t>      EBIT</a:t>
                </a:r>
                <a:endParaRPr lang="en-US" altLang="zh-CN" sz="2000" b="1">
                  <a:latin typeface="Times New Roman" panose="02020603050405020304" pitchFamily="2" charset="0"/>
                  <a:ea typeface="宋体" panose="02010600030101010101" pitchFamily="2" charset="-122"/>
                </a:endParaRPr>
              </a:p>
            </p:txBody>
          </p:sp>
          <p:sp>
            <p:nvSpPr>
              <p:cNvPr id="34830" name="任意多边形 34829"/>
              <p:cNvSpPr/>
              <p:nvPr/>
            </p:nvSpPr>
            <p:spPr>
              <a:xfrm rot="2392562" flipH="1" flipV="1">
                <a:off x="1383" y="2037"/>
                <a:ext cx="613" cy="801"/>
              </a:xfrm>
              <a:custGeom>
                <a:avLst/>
                <a:gdLst>
                  <a:gd name="txL" fmla="*/ 0 w 26398"/>
                  <a:gd name="txT" fmla="*/ 0 h 30027"/>
                  <a:gd name="txR" fmla="*/ 26398 w 26398"/>
                  <a:gd name="txB" fmla="*/ 30027 h 30027"/>
                </a:gdLst>
                <a:ahLst/>
                <a:cxnLst>
                  <a:cxn ang="180">
                    <a:pos x="0" y="539"/>
                  </a:cxn>
                  <a:cxn ang="90">
                    <a:pos x="24686" y="30027"/>
                  </a:cxn>
                  <a:cxn ang="90">
                    <a:pos x="4798" y="21600"/>
                  </a:cxn>
                </a:cxnLst>
                <a:rect l="txL" t="txT" r="txR" b="txB"/>
                <a:pathLst>
                  <a:path w="26398" h="30027" fill="none">
                    <a:moveTo>
                      <a:pt x="0" y="539"/>
                    </a:moveTo>
                    <a:arcTo wR="21600" hR="21600" stAng="-6170027" swAng="7547836"/>
                  </a:path>
                  <a:path w="26398" h="30027" stroke="0">
                    <a:moveTo>
                      <a:pt x="0" y="539"/>
                    </a:moveTo>
                    <a:arcTo wR="21600" hR="21600" stAng="-6170027" swAng="7547836"/>
                    <a:lnTo>
                      <a:pt x="4798" y="21600"/>
                    </a:lnTo>
                    <a:close/>
                  </a:path>
                </a:pathLst>
              </a:custGeom>
              <a:noFill/>
              <a:ln w="38100" cap="flat" cmpd="sng">
                <a:solidFill>
                  <a:srgbClr val="006600"/>
                </a:solidFill>
                <a:prstDash val="solid"/>
                <a:headEnd type="triangle" w="med" len="med"/>
                <a:tailEnd type="triangle" w="med" len="med"/>
              </a:ln>
            </p:spPr>
            <p:txBody>
              <a:bodyPr/>
              <a:p>
                <a:endParaRPr lang="zh-CN" altLang="en-US"/>
              </a:p>
            </p:txBody>
          </p:sp>
        </p:grpSp>
        <p:sp>
          <p:nvSpPr>
            <p:cNvPr id="34831" name="八角星 34830">
              <a:hlinkClick r:id="rId1" action="ppaction://hlinkfile"/>
            </p:cNvPr>
            <p:cNvSpPr/>
            <p:nvPr/>
          </p:nvSpPr>
          <p:spPr>
            <a:xfrm>
              <a:off x="5690" y="2880"/>
              <a:ext cx="2950" cy="1728"/>
            </a:xfrm>
            <a:prstGeom prst="star8">
              <a:avLst>
                <a:gd name="adj" fmla="val 38250"/>
              </a:avLst>
            </a:prstGeom>
            <a:gradFill rotWithShape="1">
              <a:gsLst>
                <a:gs pos="0">
                  <a:schemeClr val="bg1"/>
                </a:gs>
                <a:gs pos="100000">
                  <a:srgbClr val="FF7C80"/>
                </a:gs>
              </a:gsLst>
              <a:path path="shape">
                <a:fillToRect l="50000" t="50000" r="50000" b="50000"/>
              </a:path>
              <a:tileRect/>
            </a:gradFill>
            <a:ln w="9525" cap="flat" cmpd="sng">
              <a:solidFill>
                <a:srgbClr val="FF0000"/>
              </a:solidFill>
              <a:prstDash val="solid"/>
              <a:miter/>
              <a:headEnd type="none" w="med" len="med"/>
              <a:tailEnd type="none" w="med" len="med"/>
            </a:ln>
          </p:spPr>
          <p:txBody>
            <a:bodyPr wrap="none" anchor="ctr"/>
            <a:p>
              <a:pPr lvl="0" algn="ctr">
                <a:buClr>
                  <a:srgbClr val="000000"/>
                </a:buClr>
              </a:pPr>
              <a:r>
                <a:rPr lang="zh-CN" altLang="en-US" sz="2000" dirty="0">
                  <a:effectLst>
                    <a:outerShdw blurRad="38100" dist="38100" dir="2700000">
                      <a:srgbClr val="FFFFFF"/>
                    </a:outerShdw>
                  </a:effectLst>
                  <a:latin typeface="Times New Roman" panose="02020603050405020304" pitchFamily="2" charset="0"/>
                  <a:ea typeface="黑体" panose="02010609060101010101" pitchFamily="1" charset="-122"/>
                  <a:sym typeface="Wingdings 2" panose="05020102010507070707" pitchFamily="2" charset="2"/>
                </a:rPr>
                <a:t>财务杠杆</a:t>
              </a:r>
              <a:endParaRPr lang="zh-CN" altLang="en-US" sz="2000" dirty="0">
                <a:effectLst>
                  <a:outerShdw blurRad="38100" dist="38100" dir="2700000">
                    <a:srgbClr val="FFFFFF"/>
                  </a:outerShdw>
                </a:effectLst>
                <a:latin typeface="Times New Roman" panose="02020603050405020304" pitchFamily="2" charset="0"/>
                <a:ea typeface="黑体" panose="02010609060101010101" pitchFamily="1" charset="-122"/>
                <a:sym typeface="Wingdings 2" panose="05020102010507070707" pitchFamily="2" charset="2"/>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xfrm>
            <a:off x="1066800" y="0"/>
            <a:ext cx="8077200" cy="1125538"/>
          </a:xfrm>
        </p:spPr>
        <p:txBody>
          <a:bodyPr wrap="square" anchor="b"/>
          <a:p>
            <a:pPr lvl="0" indent="0" eaLnBrk="1" hangingPunct="1"/>
            <a:r>
              <a:rPr lang="zh-CN" altLang="en-US">
                <a:latin typeface="黑体" panose="02010609060101010101" pitchFamily="1" charset="-122"/>
                <a:ea typeface="黑体" panose="02010609060101010101" pitchFamily="1" charset="-122"/>
              </a:rPr>
              <a:t>财务杠杆原理</a:t>
            </a:r>
            <a:endParaRPr lang="zh-CN" altLang="en-US">
              <a:latin typeface="黑体" panose="02010609060101010101" pitchFamily="1" charset="-122"/>
              <a:ea typeface="黑体" panose="02010609060101010101" pitchFamily="1" charset="-122"/>
            </a:endParaRPr>
          </a:p>
        </p:txBody>
      </p:sp>
      <p:sp>
        <p:nvSpPr>
          <p:cNvPr id="112642" name="Rectangle 3" descr="Rectangle: Click to edit Master text styles&#13;&#10;Second level&#13;&#10;Third level&#13;&#10;Fourth level&#13;&#10;Fifth level"/>
          <p:cNvSpPr>
            <a:spLocks noGrp="1"/>
          </p:cNvSpPr>
          <p:nvPr>
            <p:ph sz="quarter" idx="4294967295"/>
          </p:nvPr>
        </p:nvSpPr>
        <p:spPr>
          <a:xfrm>
            <a:off x="323850" y="1127125"/>
            <a:ext cx="8286750" cy="5470525"/>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lvl="0" indent="-342900" eaLnBrk="1" hangingPunct="1"/>
            <a:endParaRPr lang="en-US" altLang="x-none" sz="2400" dirty="0">
              <a:latin typeface="黑体" panose="02010609060101010101" pitchFamily="1" charset="-122"/>
              <a:ea typeface="黑体" panose="02010609060101010101" pitchFamily="1" charset="-122"/>
            </a:endParaRPr>
          </a:p>
          <a:p>
            <a:pPr lvl="0" indent="-342900" eaLnBrk="1" hangingPunct="1"/>
            <a:r>
              <a:rPr lang="en-US" altLang="x-none" sz="2400" dirty="0">
                <a:latin typeface="黑体" panose="02010609060101010101" pitchFamily="1" charset="-122"/>
                <a:ea typeface="黑体" panose="02010609060101010101" pitchFamily="1" charset="-122"/>
              </a:rPr>
              <a:t>        </a:t>
            </a:r>
            <a:endParaRPr lang="zh-CN" altLang="en-US" sz="2400" dirty="0">
              <a:latin typeface="黑体" panose="02010609060101010101" pitchFamily="1" charset="-122"/>
              <a:ea typeface="黑体" panose="02010609060101010101" pitchFamily="1" charset="-122"/>
            </a:endParaRPr>
          </a:p>
          <a:p>
            <a:pPr lvl="0" indent="-342900" eaLnBrk="1" hangingPunct="1">
              <a:buNone/>
            </a:pPr>
            <a:endParaRPr lang="en-US" altLang="x-none" sz="2400" dirty="0">
              <a:latin typeface="黑体" panose="02010609060101010101" pitchFamily="1" charset="-122"/>
              <a:ea typeface="黑体" panose="02010609060101010101" pitchFamily="1" charset="-122"/>
            </a:endParaRPr>
          </a:p>
          <a:p>
            <a:pPr lvl="0" indent="-342900" eaLnBrk="1" hangingPunct="1">
              <a:buNone/>
            </a:pPr>
            <a:endParaRPr lang="en-US" altLang="x-none" sz="2400" dirty="0">
              <a:latin typeface="黑体" panose="02010609060101010101" pitchFamily="1" charset="-122"/>
              <a:ea typeface="黑体" panose="02010609060101010101" pitchFamily="1" charset="-122"/>
            </a:endParaRPr>
          </a:p>
          <a:p>
            <a:pPr lvl="0" indent="-342900" eaLnBrk="1" hangingPunct="1">
              <a:buNone/>
            </a:pPr>
            <a:endParaRPr lang="zh-CN" altLang="en-US" sz="2000" dirty="0">
              <a:latin typeface="黑体" panose="02010609060101010101" pitchFamily="1" charset="-122"/>
              <a:ea typeface="黑体" panose="02010609060101010101" pitchFamily="1" charset="-122"/>
            </a:endParaRPr>
          </a:p>
          <a:p>
            <a:pPr lvl="0" indent="-342900" eaLnBrk="1" hangingPunct="1">
              <a:buNone/>
            </a:pPr>
            <a:endParaRPr lang="zh-CN" altLang="en-US" sz="2000" dirty="0">
              <a:latin typeface="黑体" panose="02010609060101010101" pitchFamily="1" charset="-122"/>
              <a:ea typeface="黑体" panose="02010609060101010101" pitchFamily="1" charset="-122"/>
            </a:endParaRPr>
          </a:p>
          <a:p>
            <a:pPr lvl="0" indent="-342900" eaLnBrk="1" hangingPunct="1">
              <a:buNone/>
            </a:pPr>
            <a:endParaRPr lang="zh-CN" altLang="en-US" sz="2000" dirty="0">
              <a:latin typeface="黑体" panose="02010609060101010101" pitchFamily="1" charset="-122"/>
              <a:ea typeface="黑体" panose="02010609060101010101" pitchFamily="1" charset="-122"/>
            </a:endParaRPr>
          </a:p>
          <a:p>
            <a:pPr lvl="0" eaLnBrk="1" hangingPunct="1"/>
            <a:r>
              <a:rPr lang="zh-CN" altLang="en-US" sz="2000" dirty="0">
                <a:latin typeface="黑体" panose="02010609060101010101" pitchFamily="1" charset="-122"/>
                <a:ea typeface="黑体" panose="02010609060101010101" pitchFamily="1" charset="-122"/>
              </a:rPr>
              <a:t>如果没有优先股，</a:t>
            </a:r>
            <a:r>
              <a:rPr lang="en-US" altLang="x-none" sz="2000" dirty="0">
                <a:latin typeface="黑体" panose="02010609060101010101" pitchFamily="1" charset="-122"/>
                <a:ea typeface="黑体" panose="02010609060101010101" pitchFamily="1" charset="-122"/>
              </a:rPr>
              <a:t>D=0</a:t>
            </a:r>
            <a:endParaRPr lang="en-US" altLang="x-none" sz="2000" dirty="0">
              <a:latin typeface="黑体" panose="02010609060101010101" pitchFamily="1" charset="-122"/>
              <a:ea typeface="黑体" panose="02010609060101010101" pitchFamily="1" charset="-122"/>
            </a:endParaRPr>
          </a:p>
          <a:p>
            <a:pPr lvl="1" indent="-347345" eaLnBrk="1" hangingPunct="1">
              <a:buClr>
                <a:schemeClr val="tx2"/>
              </a:buClr>
              <a:buNone/>
            </a:pPr>
            <a:endParaRPr lang="zh-CN" altLang="en-US" sz="2000" b="1" dirty="0">
              <a:latin typeface="黑体" panose="02010609060101010101" pitchFamily="1" charset="-122"/>
              <a:ea typeface="黑体" panose="02010609060101010101" pitchFamily="1" charset="-122"/>
            </a:endParaRPr>
          </a:p>
          <a:p>
            <a:pPr lvl="1" indent="-347345" eaLnBrk="1" hangingPunct="1">
              <a:buClr>
                <a:schemeClr val="tx2"/>
              </a:buClr>
              <a:buNone/>
            </a:pPr>
            <a:endParaRPr lang="zh-CN" altLang="en-US" sz="2000" b="1" dirty="0">
              <a:latin typeface="黑体" panose="02010609060101010101" pitchFamily="1" charset="-122"/>
              <a:ea typeface="黑体" panose="02010609060101010101" pitchFamily="1" charset="-122"/>
            </a:endParaRPr>
          </a:p>
          <a:p>
            <a:pPr lvl="1" indent="-347345" eaLnBrk="1" hangingPunct="1">
              <a:buClr>
                <a:schemeClr val="tx2"/>
              </a:buClr>
            </a:pPr>
            <a:r>
              <a:rPr lang="zh-CN" altLang="en-US" sz="2000" dirty="0">
                <a:latin typeface="黑体" panose="02010609060101010101" pitchFamily="1" charset="-122"/>
                <a:ea typeface="黑体" panose="02010609060101010101" pitchFamily="1" charset="-122"/>
              </a:rPr>
              <a:t>从公式可知，由于债务利息</a:t>
            </a:r>
            <a:r>
              <a:rPr lang="en-US" altLang="x-none" sz="2000" dirty="0">
                <a:latin typeface="黑体" panose="02010609060101010101" pitchFamily="1" charset="-122"/>
                <a:ea typeface="黑体" panose="02010609060101010101" pitchFamily="1" charset="-122"/>
              </a:rPr>
              <a:t>I</a:t>
            </a:r>
            <a:r>
              <a:rPr lang="zh-CN" altLang="en-US" sz="2000" dirty="0">
                <a:latin typeface="黑体" panose="02010609060101010101" pitchFamily="1" charset="-122"/>
                <a:ea typeface="黑体" panose="02010609060101010101" pitchFamily="1" charset="-122"/>
              </a:rPr>
              <a:t>的存在，息税前利润的变化，会引起税后利润（</a:t>
            </a:r>
            <a:r>
              <a:rPr lang="en-US" altLang="x-none" sz="2000" dirty="0">
                <a:latin typeface="黑体" panose="02010609060101010101" pitchFamily="1" charset="-122"/>
                <a:ea typeface="黑体" panose="02010609060101010101" pitchFamily="1" charset="-122"/>
              </a:rPr>
              <a:t>EAT</a:t>
            </a:r>
            <a:r>
              <a:rPr lang="zh-CN" altLang="en-US" sz="2000" dirty="0">
                <a:latin typeface="黑体" panose="02010609060101010101" pitchFamily="1" charset="-122"/>
                <a:ea typeface="黑体" panose="02010609060101010101" pitchFamily="1" charset="-122"/>
              </a:rPr>
              <a:t>）更快速地变化，由此形成了财务杠杆。</a:t>
            </a:r>
            <a:endParaRPr lang="zh-CN" altLang="en-US" sz="2000" dirty="0">
              <a:latin typeface="黑体" panose="02010609060101010101" pitchFamily="1" charset="-122"/>
              <a:ea typeface="黑体" panose="02010609060101010101" pitchFamily="1" charset="-122"/>
            </a:endParaRPr>
          </a:p>
          <a:p>
            <a:pPr lvl="0" indent="-342900" eaLnBrk="1" hangingPunct="1">
              <a:buNone/>
            </a:pPr>
            <a:endParaRPr lang="zh-CN" altLang="en-US" sz="2400" dirty="0">
              <a:latin typeface="黑体" panose="02010609060101010101" pitchFamily="1" charset="-122"/>
              <a:ea typeface="黑体" panose="02010609060101010101" pitchFamily="1" charset="-122"/>
            </a:endParaRPr>
          </a:p>
          <a:p>
            <a:pPr lvl="1" indent="-347345" eaLnBrk="1" hangingPunct="1">
              <a:buNone/>
            </a:pPr>
            <a:endParaRPr lang="en-US" altLang="x-none" sz="2000" i="1" dirty="0">
              <a:latin typeface="黑体" panose="02010609060101010101" pitchFamily="1" charset="-122"/>
              <a:ea typeface="黑体" panose="02010609060101010101" pitchFamily="1" charset="-122"/>
            </a:endParaRPr>
          </a:p>
        </p:txBody>
      </p:sp>
      <p:graphicFrame>
        <p:nvGraphicFramePr>
          <p:cNvPr id="102404" name="对象 102403"/>
          <p:cNvGraphicFramePr>
            <a:graphicFrameLocks noChangeAspect="1"/>
          </p:cNvGraphicFramePr>
          <p:nvPr/>
        </p:nvGraphicFramePr>
        <p:xfrm>
          <a:off x="1066800" y="1851025"/>
          <a:ext cx="5611495" cy="1511300"/>
        </p:xfrm>
        <a:graphic>
          <a:graphicData uri="http://schemas.openxmlformats.org/presentationml/2006/ole">
            <mc:AlternateContent xmlns:mc="http://schemas.openxmlformats.org/markup-compatibility/2006">
              <mc:Choice xmlns:v="urn:schemas-microsoft-com:vml" Requires="v">
                <p:oleObj spid="_x0000_s3097" name="" r:id="rId1" imgW="3086100" imgH="838200" progId="Equation.3">
                  <p:embed/>
                </p:oleObj>
              </mc:Choice>
              <mc:Fallback>
                <p:oleObj name="" r:id="rId1" imgW="3086100" imgH="838200" progId="Equation.3">
                  <p:embed/>
                  <p:pic>
                    <p:nvPicPr>
                      <p:cNvPr id="0" name="图片 3096"/>
                      <p:cNvPicPr/>
                      <p:nvPr/>
                    </p:nvPicPr>
                    <p:blipFill>
                      <a:blip r:embed="rId2"/>
                      <a:stretch>
                        <a:fillRect/>
                      </a:stretch>
                    </p:blipFill>
                    <p:spPr>
                      <a:xfrm>
                        <a:off x="1066800" y="1851025"/>
                        <a:ext cx="5611495" cy="1511300"/>
                      </a:xfrm>
                      <a:prstGeom prst="rect">
                        <a:avLst/>
                      </a:prstGeom>
                      <a:noFill/>
                      <a:ln w="38100">
                        <a:noFill/>
                        <a:miter/>
                      </a:ln>
                    </p:spPr>
                  </p:pic>
                </p:oleObj>
              </mc:Fallback>
            </mc:AlternateContent>
          </a:graphicData>
        </a:graphic>
      </p:graphicFrame>
      <p:sp>
        <p:nvSpPr>
          <p:cNvPr id="112644" name="椭圆 2"/>
          <p:cNvSpPr/>
          <p:nvPr/>
        </p:nvSpPr>
        <p:spPr>
          <a:xfrm>
            <a:off x="4558030" y="1851025"/>
            <a:ext cx="358775" cy="360363"/>
          </a:xfrm>
          <a:prstGeom prst="ellipse">
            <a:avLst/>
          </a:prstGeom>
          <a:noFill/>
          <a:ln w="25400" cap="flat" cmpd="sng">
            <a:solidFill>
              <a:srgbClr val="959500"/>
            </a:solidFill>
            <a:prstDash val="solid"/>
            <a:round/>
            <a:headEnd type="none" w="med" len="med"/>
            <a:tailEnd type="none" w="med" len="med"/>
          </a:ln>
        </p:spPr>
        <p:txBody>
          <a:bodyPr anchor="ctr"/>
          <a:p>
            <a:pPr lvl="0" indent="0" algn="ctr"/>
            <a:endParaRPr lang="zh-CN" altLang="en-US" dirty="0">
              <a:solidFill>
                <a:srgbClr val="FFFFFF"/>
              </a:solidFill>
              <a:latin typeface="黑体" panose="02010609060101010101" pitchFamily="1" charset="-122"/>
              <a:ea typeface="黑体" panose="02010609060101010101" pitchFamily="1" charset="-122"/>
            </a:endParaRPr>
          </a:p>
        </p:txBody>
      </p:sp>
      <p:sp>
        <p:nvSpPr>
          <p:cNvPr id="112645" name="线形标注 1(无边框) 3"/>
          <p:cNvSpPr/>
          <p:nvPr/>
        </p:nvSpPr>
        <p:spPr>
          <a:xfrm>
            <a:off x="5701665" y="1472565"/>
            <a:ext cx="1730375" cy="539750"/>
          </a:xfrm>
          <a:prstGeom prst="callout1">
            <a:avLst>
              <a:gd name="adj1" fmla="val 21176"/>
              <a:gd name="adj2" fmla="val -4407"/>
              <a:gd name="adj3" fmla="val 76000"/>
              <a:gd name="adj4" fmla="val -46639"/>
            </a:avLst>
          </a:prstGeom>
          <a:solidFill>
            <a:schemeClr val="accent1"/>
          </a:solidFill>
          <a:ln w="25400" cap="flat" cmpd="sng">
            <a:solidFill>
              <a:srgbClr val="959500"/>
            </a:solidFill>
            <a:prstDash val="solid"/>
            <a:miter/>
            <a:headEnd type="none" w="med" len="med"/>
            <a:tailEnd type="none" w="med" len="med"/>
          </a:ln>
        </p:spPr>
        <p:txBody>
          <a:bodyPr anchor="ctr"/>
          <a:p>
            <a:pPr lvl="0" indent="0" algn="ctr"/>
            <a:r>
              <a:rPr lang="zh-CN" altLang="en-US" dirty="0">
                <a:solidFill>
                  <a:srgbClr val="FFFFFF"/>
                </a:solidFill>
                <a:latin typeface="Arial" panose="020B0604020202020204" pitchFamily="34" charset="0"/>
                <a:ea typeface="黑体" panose="02010609060101010101" pitchFamily="1" charset="-122"/>
              </a:rPr>
              <a:t>优先股股利</a:t>
            </a:r>
            <a:endParaRPr lang="zh-CN" altLang="en-US" dirty="0">
              <a:solidFill>
                <a:srgbClr val="FFFFFF"/>
              </a:solidFill>
              <a:latin typeface="Arial" panose="020B0604020202020204" pitchFamily="34" charset="0"/>
              <a:ea typeface="黑体" panose="02010609060101010101" pitchFamily="1" charset="-122"/>
            </a:endParaRPr>
          </a:p>
        </p:txBody>
      </p:sp>
      <p:graphicFrame>
        <p:nvGraphicFramePr>
          <p:cNvPr id="112646" name="对象 102406"/>
          <p:cNvGraphicFramePr>
            <a:graphicFrameLocks noChangeAspect="1"/>
          </p:cNvGraphicFramePr>
          <p:nvPr/>
        </p:nvGraphicFramePr>
        <p:xfrm>
          <a:off x="1385570" y="4243070"/>
          <a:ext cx="4103688" cy="571500"/>
        </p:xfrm>
        <a:graphic>
          <a:graphicData uri="http://schemas.openxmlformats.org/presentationml/2006/ole">
            <mc:AlternateContent xmlns:mc="http://schemas.openxmlformats.org/markup-compatibility/2006">
              <mc:Choice xmlns:v="urn:schemas-microsoft-com:vml" Requires="v">
                <p:oleObj spid="_x0000_s3098" name="" r:id="rId3" imgW="2730500" imgH="393700" progId="Equation.3">
                  <p:embed/>
                </p:oleObj>
              </mc:Choice>
              <mc:Fallback>
                <p:oleObj name="" r:id="rId3" imgW="2730500" imgH="393700" progId="Equation.3">
                  <p:embed/>
                  <p:pic>
                    <p:nvPicPr>
                      <p:cNvPr id="0" name="图片 3097"/>
                      <p:cNvPicPr/>
                      <p:nvPr/>
                    </p:nvPicPr>
                    <p:blipFill>
                      <a:blip r:embed="rId4"/>
                      <a:stretch>
                        <a:fillRect/>
                      </a:stretch>
                    </p:blipFill>
                    <p:spPr>
                      <a:xfrm>
                        <a:off x="1385570" y="4243070"/>
                        <a:ext cx="4103688" cy="571500"/>
                      </a:xfrm>
                      <a:prstGeom prst="rect">
                        <a:avLst/>
                      </a:prstGeom>
                      <a:noFill/>
                      <a:ln w="38100">
                        <a:noFill/>
                        <a:miter/>
                      </a:ln>
                    </p:spPr>
                  </p:pic>
                </p:oleObj>
              </mc:Fallback>
            </mc:AlternateContent>
          </a:graphicData>
        </a:graphic>
      </p:graphicFrame>
      <p:sp>
        <p:nvSpPr>
          <p:cNvPr id="11264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6966585" y="2409190"/>
            <a:ext cx="2034540" cy="1066800"/>
          </a:xfrm>
          <a:prstGeom prst="rect">
            <a:avLst/>
          </a:prstGeom>
          <a:noFill/>
        </p:spPr>
        <p:txBody>
          <a:bodyPr wrap="square" rtlCol="0">
            <a:spAutoFit/>
          </a:bodyPr>
          <a:p>
            <a:r>
              <a:rPr lang="en-US" altLang="zh-CN"/>
              <a:t>EPS</a:t>
            </a:r>
            <a:r>
              <a:rPr lang="zh-CN" altLang="en-US"/>
              <a:t>：每股收益</a:t>
            </a:r>
            <a:endParaRPr lang="zh-CN" altLang="en-US"/>
          </a:p>
          <a:p>
            <a:r>
              <a:rPr lang="en-US" altLang="zh-CN"/>
              <a:t>EAT</a:t>
            </a:r>
            <a:r>
              <a:rPr lang="zh-CN" altLang="en-US"/>
              <a:t>：税后利润</a:t>
            </a:r>
            <a:endParaRPr lang="zh-CN" altLang="en-US"/>
          </a:p>
          <a:p>
            <a:r>
              <a:rPr lang="en-US" altLang="zh-CN"/>
              <a:t>N:</a:t>
            </a:r>
            <a:r>
              <a:rPr lang="zh-CN" altLang="en-US"/>
              <a:t>在外流通的普通股数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2"/>
          <p:cNvSpPr>
            <a:spLocks noGrp="1"/>
          </p:cNvSpPr>
          <p:nvPr>
            <p:ph type="title"/>
          </p:nvPr>
        </p:nvSpPr>
        <p:spPr/>
        <p:txBody>
          <a:bodyPr wrap="square" anchor="b"/>
          <a:p>
            <a:pPr lvl="0" indent="0"/>
            <a:r>
              <a:rPr lang="zh-CN" altLang="en-US"/>
              <a:t>财务杠杆效应</a:t>
            </a:r>
            <a:endParaRPr lang="zh-CN" altLang="en-US"/>
          </a:p>
        </p:txBody>
      </p:sp>
      <p:sp>
        <p:nvSpPr>
          <p:cNvPr id="107522" name="内容占位符 3"/>
          <p:cNvSpPr>
            <a:spLocks noGrp="1"/>
          </p:cNvSpPr>
          <p:nvPr>
            <p:ph idx="4294967295"/>
          </p:nvPr>
        </p:nvSpPr>
        <p:spPr/>
        <p:txBody>
          <a:bodyPr wrap="square" anchor="t"/>
          <a:p>
            <a:pPr lvl="0" indent="-342900"/>
            <a:r>
              <a:rPr lang="zh-CN" altLang="en-US" b="1" dirty="0"/>
              <a:t>运用财务杠杆，企业可以获得一定的财务杠杆利益，同时也承受相应的财务风险。</a:t>
            </a:r>
            <a:endParaRPr lang="zh-CN" altLang="en-US" b="1" dirty="0"/>
          </a:p>
          <a:p>
            <a:pPr lvl="0" indent="-342900"/>
            <a:r>
              <a:rPr lang="en-US" altLang="x-none" b="1" dirty="0">
                <a:hlinkClick r:id="" action="ppaction://hlinkshowjump?jump=nextslide"/>
              </a:rPr>
              <a:t>财务杠杆利益</a:t>
            </a:r>
            <a:r>
              <a:rPr lang="zh-CN" altLang="en-US" b="1" dirty="0"/>
              <a:t>：亦称融资杠杆利益，是指企业利用债务筹资这个财务杠杆而给权益资本带来的额外收益。</a:t>
            </a:r>
            <a:endParaRPr lang="zh-CN" altLang="en-US" b="1" dirty="0"/>
          </a:p>
          <a:p>
            <a:pPr lvl="0" indent="-342900"/>
            <a:r>
              <a:rPr lang="en-US" altLang="x-none" b="1" dirty="0"/>
              <a:t>财务</a:t>
            </a:r>
            <a:r>
              <a:rPr lang="zh-CN" altLang="en-US" b="1" dirty="0"/>
              <a:t>损失：</a:t>
            </a:r>
            <a:endParaRPr lang="en-US" altLang="x-none" b="1" dirty="0"/>
          </a:p>
          <a:p>
            <a:pPr lvl="0" indent="-342900"/>
            <a:endParaRPr lang="en-US" altLang="x-none" b="1" dirty="0"/>
          </a:p>
          <a:p>
            <a:pPr lvl="0" indent="-342900"/>
            <a:endParaRPr lang="zh-CN" altLang="en-US" b="1" dirty="0"/>
          </a:p>
          <a:p>
            <a:pPr lvl="0" indent="-342900"/>
            <a:endParaRPr lang="zh-CN" altLang="en-US" dirty="0"/>
          </a:p>
        </p:txBody>
      </p:sp>
      <p:sp>
        <p:nvSpPr>
          <p:cNvPr id="107523" name="日期占位符 1"/>
          <p:cNvSpPr txBox="1">
            <a:spLocks noGrp="1"/>
          </p:cNvSpPr>
          <p:nvPr/>
        </p:nvSpPr>
        <p:spPr>
          <a:xfrm>
            <a:off x="457200" y="6248400"/>
            <a:ext cx="2133600" cy="457200"/>
          </a:xfrm>
          <a:prstGeom prst="rect">
            <a:avLst/>
          </a:prstGeom>
          <a:noFill/>
          <a:ln w="9525">
            <a:noFill/>
          </a:ln>
        </p:spPr>
        <p:txBody>
          <a:bodyPr anchor="t"/>
          <a:p>
            <a:pPr lvl="0" indent="0"/>
            <a:fld id="{BB962C8B-B14F-4D97-AF65-F5344CB8AC3E}" type="datetime1">
              <a:rPr lang="zh-CN" altLang="en-US" sz="1000" dirty="0">
                <a:latin typeface="Arial" panose="020B0604020202020204" pitchFamily="34" charset="0"/>
                <a:ea typeface="宋体" panose="02010600030101010101" pitchFamily="2" charset="-122"/>
              </a:rPr>
            </a:fld>
            <a:endParaRPr lang="zh-CN" altLang="en-US" sz="1000" dirty="0">
              <a:latin typeface="Arial" panose="020B0604020202020204" pitchFamily="34" charset="0"/>
              <a:ea typeface="宋体" panose="02010600030101010101" pitchFamily="2" charset="-122"/>
            </a:endParaRPr>
          </a:p>
        </p:txBody>
      </p:sp>
      <p:sp>
        <p:nvSpPr>
          <p:cNvPr id="10752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p:nvPr>
        </p:nvSpPr>
        <p:spPr/>
        <p:txBody>
          <a:bodyPr wrap="square" anchor="ctr"/>
          <a:p>
            <a:pPr lvl="0" indent="0"/>
            <a:r>
              <a:rPr lang="zh-CN" altLang="en-US" b="0">
                <a:latin typeface="黑体" panose="02010609060101010101" pitchFamily="1" charset="-122"/>
                <a:ea typeface="黑体" panose="02010609060101010101" pitchFamily="1" charset="-122"/>
              </a:rPr>
              <a:t>财务杠杆利益分析</a:t>
            </a:r>
            <a:endParaRPr lang="zh-CN" altLang="en-US" b="0">
              <a:latin typeface="黑体" panose="02010609060101010101" pitchFamily="1" charset="-122"/>
              <a:ea typeface="黑体" panose="02010609060101010101" pitchFamily="1" charset="-122"/>
            </a:endParaRPr>
          </a:p>
        </p:txBody>
      </p:sp>
      <p:sp>
        <p:nvSpPr>
          <p:cNvPr id="108546" name="内容占位符 2"/>
          <p:cNvSpPr>
            <a:spLocks noGrp="1"/>
          </p:cNvSpPr>
          <p:nvPr>
            <p:ph idx="4294967295"/>
          </p:nvPr>
        </p:nvSpPr>
        <p:spPr>
          <a:xfrm>
            <a:off x="457200" y="1427163"/>
            <a:ext cx="8229600" cy="4411662"/>
          </a:xfrm>
        </p:spPr>
        <p:txBody>
          <a:bodyPr wrap="square" anchor="t"/>
          <a:p>
            <a:pPr lvl="0" indent="-342900"/>
            <a:r>
              <a:rPr lang="zh-CN" altLang="en-US" sz="2600" dirty="0">
                <a:latin typeface="黑体" panose="02010609060101010101" pitchFamily="1" charset="-122"/>
                <a:ea typeface="黑体" panose="02010609060101010101" pitchFamily="1" charset="-122"/>
              </a:rPr>
              <a:t>亦称融资杠杆利益，是指企业利用债务筹资这个财务杠杆而给权益资本带来的额外收益。</a:t>
            </a:r>
            <a:endParaRPr lang="zh-CN" altLang="en-US" sz="2600" dirty="0">
              <a:latin typeface="黑体" panose="02010609060101010101" pitchFamily="1" charset="-122"/>
              <a:ea typeface="黑体" panose="02010609060101010101" pitchFamily="1" charset="-122"/>
            </a:endParaRPr>
          </a:p>
          <a:p>
            <a:pPr lvl="0" indent="-342900"/>
            <a:r>
              <a:rPr lang="zh-CN" altLang="en-US" sz="2600" dirty="0">
                <a:latin typeface="黑体" panose="02010609060101010101" pitchFamily="1" charset="-122"/>
                <a:ea typeface="黑体" panose="02010609060101010101" pitchFamily="1" charset="-122"/>
              </a:rPr>
              <a:t>例</a:t>
            </a:r>
            <a:r>
              <a:rPr lang="en-US" altLang="x-none" sz="2600" dirty="0">
                <a:latin typeface="黑体" panose="02010609060101010101" pitchFamily="1" charset="-122"/>
                <a:ea typeface="黑体" panose="02010609060101010101" pitchFamily="1" charset="-122"/>
              </a:rPr>
              <a:t>6-21</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XYZ</a:t>
            </a:r>
            <a:r>
              <a:rPr lang="zh-CN" altLang="en-US" sz="2600" dirty="0">
                <a:latin typeface="黑体" panose="02010609060101010101" pitchFamily="1" charset="-122"/>
                <a:ea typeface="黑体" panose="02010609060101010101" pitchFamily="1" charset="-122"/>
              </a:rPr>
              <a:t>公司</a:t>
            </a:r>
            <a:r>
              <a:rPr lang="en-US" altLang="x-none" sz="2600" dirty="0">
                <a:latin typeface="黑体" panose="02010609060101010101" pitchFamily="1" charset="-122"/>
                <a:ea typeface="黑体" panose="02010609060101010101" pitchFamily="1" charset="-122"/>
              </a:rPr>
              <a:t>20</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7-20</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9</a:t>
            </a:r>
            <a:r>
              <a:rPr lang="zh-CN" altLang="en-US" sz="2600" dirty="0">
                <a:latin typeface="黑体" panose="02010609060101010101" pitchFamily="1" charset="-122"/>
                <a:ea typeface="黑体" panose="02010609060101010101" pitchFamily="1" charset="-122"/>
              </a:rPr>
              <a:t>年的息税前利润分别为</a:t>
            </a:r>
            <a:r>
              <a:rPr lang="en-US" altLang="x-none" sz="2600" dirty="0">
                <a:latin typeface="黑体" panose="02010609060101010101" pitchFamily="1" charset="-122"/>
                <a:ea typeface="黑体" panose="02010609060101010101" pitchFamily="1" charset="-122"/>
              </a:rPr>
              <a:t>160</a:t>
            </a:r>
            <a:r>
              <a:rPr lang="zh-CN" altLang="en-US" sz="2600" dirty="0">
                <a:latin typeface="黑体" panose="02010609060101010101" pitchFamily="1" charset="-122"/>
                <a:ea typeface="黑体" panose="02010609060101010101" pitchFamily="1" charset="-122"/>
              </a:rPr>
              <a:t>万元、</a:t>
            </a:r>
            <a:r>
              <a:rPr lang="en-US" altLang="x-none" sz="2600" dirty="0">
                <a:latin typeface="黑体" panose="02010609060101010101" pitchFamily="1" charset="-122"/>
                <a:ea typeface="黑体" panose="02010609060101010101" pitchFamily="1" charset="-122"/>
              </a:rPr>
              <a:t>240</a:t>
            </a:r>
            <a:r>
              <a:rPr lang="zh-CN" altLang="en-US" sz="2600" dirty="0">
                <a:latin typeface="黑体" panose="02010609060101010101" pitchFamily="1" charset="-122"/>
                <a:ea typeface="黑体" panose="02010609060101010101" pitchFamily="1" charset="-122"/>
              </a:rPr>
              <a:t>万元和</a:t>
            </a:r>
            <a:r>
              <a:rPr lang="en-US" altLang="x-none" sz="2600" dirty="0">
                <a:latin typeface="黑体" panose="02010609060101010101" pitchFamily="1" charset="-122"/>
                <a:ea typeface="黑体" panose="02010609060101010101" pitchFamily="1" charset="-122"/>
              </a:rPr>
              <a:t>400</a:t>
            </a:r>
            <a:r>
              <a:rPr lang="zh-CN" altLang="en-US" sz="2600" dirty="0">
                <a:latin typeface="黑体" panose="02010609060101010101" pitchFamily="1" charset="-122"/>
                <a:ea typeface="黑体" panose="02010609060101010101" pitchFamily="1" charset="-122"/>
              </a:rPr>
              <a:t>万元，每年的债务利息为</a:t>
            </a:r>
            <a:r>
              <a:rPr lang="en-US" altLang="x-none" sz="2600" dirty="0">
                <a:latin typeface="黑体" panose="02010609060101010101" pitchFamily="1" charset="-122"/>
                <a:ea typeface="黑体" panose="02010609060101010101" pitchFamily="1" charset="-122"/>
              </a:rPr>
              <a:t>150</a:t>
            </a:r>
            <a:r>
              <a:rPr lang="zh-CN" altLang="en-US" sz="2600" dirty="0">
                <a:latin typeface="黑体" panose="02010609060101010101" pitchFamily="1" charset="-122"/>
                <a:ea typeface="黑体" panose="02010609060101010101" pitchFamily="1" charset="-122"/>
              </a:rPr>
              <a:t>万元，公司所得税税率为</a:t>
            </a:r>
            <a:r>
              <a:rPr lang="en-US" altLang="x-none" sz="2600" dirty="0">
                <a:latin typeface="黑体" panose="02010609060101010101" pitchFamily="1" charset="-122"/>
                <a:ea typeface="黑体" panose="02010609060101010101" pitchFamily="1" charset="-122"/>
              </a:rPr>
              <a:t>25%</a:t>
            </a:r>
            <a:r>
              <a:rPr lang="zh-CN" altLang="en-US" sz="2600" dirty="0">
                <a:latin typeface="黑体" panose="02010609060101010101" pitchFamily="1" charset="-122"/>
                <a:ea typeface="黑体" panose="02010609060101010101" pitchFamily="1" charset="-122"/>
              </a:rPr>
              <a:t>。该公司财务杠杆利益的测算如表</a:t>
            </a:r>
            <a:r>
              <a:rPr lang="en-US" altLang="x-none" sz="2600" dirty="0">
                <a:latin typeface="黑体" panose="02010609060101010101" pitchFamily="1" charset="-122"/>
                <a:ea typeface="黑体" panose="02010609060101010101" pitchFamily="1" charset="-122"/>
              </a:rPr>
              <a:t>6-12</a:t>
            </a:r>
            <a:r>
              <a:rPr lang="zh-CN" altLang="en-US" sz="2600" dirty="0">
                <a:latin typeface="黑体" panose="02010609060101010101" pitchFamily="1" charset="-122"/>
                <a:ea typeface="黑体" panose="02010609060101010101" pitchFamily="1" charset="-122"/>
              </a:rPr>
              <a:t>所示。</a:t>
            </a:r>
            <a:endParaRPr lang="zh-CN" altLang="en-US" sz="2600" dirty="0">
              <a:latin typeface="黑体" panose="02010609060101010101" pitchFamily="1" charset="-122"/>
              <a:ea typeface="黑体" panose="02010609060101010101" pitchFamily="1" charset="-122"/>
            </a:endParaRPr>
          </a:p>
        </p:txBody>
      </p:sp>
      <p:pic>
        <p:nvPicPr>
          <p:cNvPr id="108547" name="Picture 2"/>
          <p:cNvPicPr>
            <a:picLocks noChangeAspect="1"/>
          </p:cNvPicPr>
          <p:nvPr/>
        </p:nvPicPr>
        <p:blipFill>
          <a:blip r:embed="rId1"/>
          <a:stretch>
            <a:fillRect/>
          </a:stretch>
        </p:blipFill>
        <p:spPr>
          <a:xfrm>
            <a:off x="179705" y="4043998"/>
            <a:ext cx="8515350" cy="1571625"/>
          </a:xfrm>
          <a:prstGeom prst="rect">
            <a:avLst/>
          </a:prstGeom>
          <a:noFill/>
          <a:ln w="9525">
            <a:noFill/>
          </a:ln>
        </p:spPr>
      </p:pic>
      <p:sp>
        <p:nvSpPr>
          <p:cNvPr id="108548" name="TextBox 1"/>
          <p:cNvSpPr txBox="1"/>
          <p:nvPr/>
        </p:nvSpPr>
        <p:spPr>
          <a:xfrm>
            <a:off x="179388" y="5627370"/>
            <a:ext cx="8964612" cy="1077913"/>
          </a:xfrm>
          <a:prstGeom prst="rect">
            <a:avLst/>
          </a:prstGeom>
          <a:noFill/>
          <a:ln w="9525">
            <a:noFill/>
          </a:ln>
        </p:spPr>
        <p:txBody>
          <a:bodyPr anchor="t">
            <a:spAutoFit/>
          </a:bodyPr>
          <a:p>
            <a:pPr lvl="0" indent="0" algn="ctr"/>
            <a:r>
              <a:rPr lang="zh-CN" altLang="en-US" sz="2400" dirty="0">
                <a:latin typeface="黑体" panose="02010609060101010101" pitchFamily="1" charset="-122"/>
                <a:ea typeface="黑体" panose="02010609060101010101" pitchFamily="1" charset="-122"/>
              </a:rPr>
              <a:t>资本结构一定、债务利息固定不变，随着息税前利润的增长，税后利润以更快的速度增长，从而使企业所有者获得财务杠杆利益。</a:t>
            </a:r>
            <a:endParaRPr lang="zh-CN" altLang="en-US" sz="2400" dirty="0">
              <a:latin typeface="黑体" panose="02010609060101010101" pitchFamily="1" charset="-122"/>
              <a:ea typeface="黑体" panose="02010609060101010101" pitchFamily="1" charset="-122"/>
            </a:endParaRPr>
          </a:p>
          <a:p>
            <a:pPr lvl="0" indent="0" algn="ctr"/>
            <a:endParaRPr lang="zh-CN" altLang="en-US" sz="2400" dirty="0">
              <a:latin typeface="黑体" panose="02010609060101010101" pitchFamily="1" charset="-122"/>
              <a:ea typeface="黑体" panose="02010609060101010101" pitchFamily="1" charset="-122"/>
            </a:endParaRPr>
          </a:p>
        </p:txBody>
      </p:sp>
      <p:sp>
        <p:nvSpPr>
          <p:cNvPr id="108549" name="椭圆 105477"/>
          <p:cNvSpPr/>
          <p:nvPr/>
        </p:nvSpPr>
        <p:spPr>
          <a:xfrm>
            <a:off x="2963545" y="4823778"/>
            <a:ext cx="574675" cy="792162"/>
          </a:xfrm>
          <a:prstGeom prst="ellipse">
            <a:avLst/>
          </a:prstGeom>
          <a:noFill/>
          <a:ln w="9525" cap="flat" cmpd="sng">
            <a:solidFill>
              <a:schemeClr val="tx1"/>
            </a:solidFill>
            <a:prstDash val="solid"/>
            <a:round/>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黑体" panose="02010609060101010101" pitchFamily="1" charset="-122"/>
              <a:ea typeface="黑体" panose="02010609060101010101" pitchFamily="1" charset="-122"/>
            </a:endParaRPr>
          </a:p>
        </p:txBody>
      </p:sp>
      <p:sp>
        <p:nvSpPr>
          <p:cNvPr id="108550" name="椭圆 105478"/>
          <p:cNvSpPr/>
          <p:nvPr/>
        </p:nvSpPr>
        <p:spPr>
          <a:xfrm>
            <a:off x="7783195" y="4859655"/>
            <a:ext cx="504825" cy="720725"/>
          </a:xfrm>
          <a:prstGeom prst="ellipse">
            <a:avLst/>
          </a:prstGeom>
          <a:noFill/>
          <a:ln w="9525" cap="flat" cmpd="sng">
            <a:solidFill>
              <a:schemeClr val="tx1"/>
            </a:solidFill>
            <a:prstDash val="solid"/>
            <a:round/>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黑体" panose="02010609060101010101" pitchFamily="1" charset="-122"/>
              <a:ea typeface="黑体" panose="02010609060101010101" pitchFamily="1"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p:nvPr>
        </p:nvSpPr>
        <p:spPr>
          <a:xfrm>
            <a:off x="457200" y="0"/>
            <a:ext cx="8229600" cy="1143000"/>
          </a:xfrm>
        </p:spPr>
        <p:txBody>
          <a:bodyPr wrap="square" anchor="ctr"/>
          <a:p>
            <a:pPr lvl="0" indent="0" eaLnBrk="1" hangingPunct="1"/>
            <a:r>
              <a:rPr lang="zh-CN" altLang="en-US" b="0">
                <a:latin typeface="宋体" panose="02010600030101010101" pitchFamily="2" charset="-122"/>
              </a:rPr>
              <a:t>财务风险分析</a:t>
            </a:r>
            <a:endParaRPr lang="zh-CN" altLang="en-US" b="0">
              <a:latin typeface="宋体" panose="02010600030101010101" pitchFamily="2" charset="-122"/>
            </a:endParaRPr>
          </a:p>
        </p:txBody>
      </p:sp>
      <p:sp>
        <p:nvSpPr>
          <p:cNvPr id="109570" name="内容占位符 2"/>
          <p:cNvSpPr>
            <a:spLocks noGrp="1"/>
          </p:cNvSpPr>
          <p:nvPr>
            <p:ph idx="4294967295"/>
          </p:nvPr>
        </p:nvSpPr>
        <p:spPr>
          <a:xfrm>
            <a:off x="457200" y="1214438"/>
            <a:ext cx="8229600" cy="4525962"/>
          </a:xfrm>
        </p:spPr>
        <p:txBody>
          <a:bodyPr wrap="square" anchor="t"/>
          <a:p>
            <a:pPr lvl="0" indent="-342900"/>
            <a:endParaRPr lang="en-US" altLang="x-none" sz="2200" dirty="0"/>
          </a:p>
          <a:p>
            <a:pPr lvl="0" indent="-342900"/>
            <a:r>
              <a:rPr lang="zh-CN" altLang="en-US" sz="2600" dirty="0">
                <a:latin typeface="黑体" panose="02010609060101010101" pitchFamily="1" charset="-122"/>
                <a:ea typeface="黑体" panose="02010609060101010101" pitchFamily="1" charset="-122"/>
              </a:rPr>
              <a:t>例</a:t>
            </a:r>
            <a:r>
              <a:rPr lang="en-US" altLang="x-none" sz="2600" dirty="0">
                <a:latin typeface="黑体" panose="02010609060101010101" pitchFamily="1" charset="-122"/>
                <a:ea typeface="黑体" panose="02010609060101010101" pitchFamily="1" charset="-122"/>
              </a:rPr>
              <a:t>6-22</a:t>
            </a:r>
            <a:r>
              <a:rPr lang="zh-CN" altLang="en-US" sz="2600" dirty="0">
                <a:latin typeface="黑体" panose="02010609060101010101" pitchFamily="1" charset="-122"/>
                <a:ea typeface="黑体" panose="02010609060101010101" pitchFamily="1" charset="-122"/>
              </a:rPr>
              <a:t>：假定</a:t>
            </a:r>
            <a:r>
              <a:rPr lang="en-US" altLang="x-none" sz="2600" dirty="0">
                <a:latin typeface="黑体" panose="02010609060101010101" pitchFamily="1" charset="-122"/>
                <a:ea typeface="黑体" panose="02010609060101010101" pitchFamily="1" charset="-122"/>
              </a:rPr>
              <a:t>XYZ</a:t>
            </a:r>
            <a:r>
              <a:rPr lang="zh-CN" altLang="en-US" sz="2600" dirty="0">
                <a:latin typeface="黑体" panose="02010609060101010101" pitchFamily="1" charset="-122"/>
                <a:ea typeface="黑体" panose="02010609060101010101" pitchFamily="1" charset="-122"/>
              </a:rPr>
              <a:t>公司</a:t>
            </a:r>
            <a:r>
              <a:rPr lang="en-US" altLang="x-none" sz="2600" dirty="0">
                <a:latin typeface="黑体" panose="02010609060101010101" pitchFamily="1" charset="-122"/>
                <a:ea typeface="黑体" panose="02010609060101010101" pitchFamily="1" charset="-122"/>
              </a:rPr>
              <a:t>20</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7-20</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9</a:t>
            </a:r>
            <a:r>
              <a:rPr lang="zh-CN" altLang="en-US" sz="2600" dirty="0">
                <a:latin typeface="黑体" panose="02010609060101010101" pitchFamily="1" charset="-122"/>
                <a:ea typeface="黑体" panose="02010609060101010101" pitchFamily="1" charset="-122"/>
              </a:rPr>
              <a:t>年的息税前利润分别为</a:t>
            </a:r>
            <a:r>
              <a:rPr lang="en-US" altLang="x-none" sz="2600" dirty="0">
                <a:latin typeface="黑体" panose="02010609060101010101" pitchFamily="1" charset="-122"/>
                <a:ea typeface="黑体" panose="02010609060101010101" pitchFamily="1" charset="-122"/>
              </a:rPr>
              <a:t>400</a:t>
            </a:r>
            <a:r>
              <a:rPr lang="zh-CN" altLang="en-US" sz="2600" dirty="0">
                <a:latin typeface="黑体" panose="02010609060101010101" pitchFamily="1" charset="-122"/>
                <a:ea typeface="黑体" panose="02010609060101010101" pitchFamily="1" charset="-122"/>
              </a:rPr>
              <a:t>万元、</a:t>
            </a:r>
            <a:r>
              <a:rPr lang="en-US" altLang="x-none" sz="2600" dirty="0">
                <a:latin typeface="黑体" panose="02010609060101010101" pitchFamily="1" charset="-122"/>
                <a:ea typeface="黑体" panose="02010609060101010101" pitchFamily="1" charset="-122"/>
              </a:rPr>
              <a:t>240</a:t>
            </a:r>
            <a:r>
              <a:rPr lang="zh-CN" altLang="en-US" sz="2600" dirty="0">
                <a:latin typeface="黑体" panose="02010609060101010101" pitchFamily="1" charset="-122"/>
                <a:ea typeface="黑体" panose="02010609060101010101" pitchFamily="1" charset="-122"/>
              </a:rPr>
              <a:t>万元和</a:t>
            </a:r>
            <a:r>
              <a:rPr lang="en-US" altLang="x-none" sz="2600" dirty="0">
                <a:latin typeface="黑体" panose="02010609060101010101" pitchFamily="1" charset="-122"/>
                <a:ea typeface="黑体" panose="02010609060101010101" pitchFamily="1" charset="-122"/>
              </a:rPr>
              <a:t>160</a:t>
            </a:r>
            <a:r>
              <a:rPr lang="zh-CN" altLang="en-US" sz="2600" dirty="0">
                <a:latin typeface="黑体" panose="02010609060101010101" pitchFamily="1" charset="-122"/>
                <a:ea typeface="黑体" panose="02010609060101010101" pitchFamily="1" charset="-122"/>
              </a:rPr>
              <a:t>万元，每年的债务利息都是</a:t>
            </a:r>
            <a:r>
              <a:rPr lang="en-US" altLang="x-none" sz="2600" dirty="0">
                <a:latin typeface="黑体" panose="02010609060101010101" pitchFamily="1" charset="-122"/>
                <a:ea typeface="黑体" panose="02010609060101010101" pitchFamily="1" charset="-122"/>
              </a:rPr>
              <a:t>150</a:t>
            </a:r>
            <a:r>
              <a:rPr lang="zh-CN" altLang="en-US" sz="2600" dirty="0">
                <a:latin typeface="黑体" panose="02010609060101010101" pitchFamily="1" charset="-122"/>
                <a:ea typeface="黑体" panose="02010609060101010101" pitchFamily="1" charset="-122"/>
              </a:rPr>
              <a:t>万元，公司所得税税率为</a:t>
            </a:r>
            <a:r>
              <a:rPr lang="en-US" altLang="x-none" sz="2600" dirty="0">
                <a:latin typeface="黑体" panose="02010609060101010101" pitchFamily="1" charset="-122"/>
                <a:ea typeface="黑体" panose="02010609060101010101" pitchFamily="1" charset="-122"/>
              </a:rPr>
              <a:t>25%</a:t>
            </a:r>
            <a:r>
              <a:rPr lang="zh-CN" altLang="en-US" sz="2600" dirty="0">
                <a:latin typeface="黑体" panose="02010609060101010101" pitchFamily="1" charset="-122"/>
                <a:ea typeface="黑体" panose="02010609060101010101" pitchFamily="1" charset="-122"/>
              </a:rPr>
              <a:t>。该公司财务风险的测算如表</a:t>
            </a:r>
            <a:r>
              <a:rPr lang="en-US" altLang="x-none" sz="2600" dirty="0">
                <a:latin typeface="黑体" panose="02010609060101010101" pitchFamily="1" charset="-122"/>
                <a:ea typeface="黑体" panose="02010609060101010101" pitchFamily="1" charset="-122"/>
              </a:rPr>
              <a:t>6-13</a:t>
            </a:r>
            <a:r>
              <a:rPr lang="zh-CN" altLang="en-US" sz="2600" dirty="0">
                <a:latin typeface="黑体" panose="02010609060101010101" pitchFamily="1" charset="-122"/>
                <a:ea typeface="黑体" panose="02010609060101010101" pitchFamily="1" charset="-122"/>
              </a:rPr>
              <a:t>所示。</a:t>
            </a:r>
            <a:endParaRPr lang="zh-CN" altLang="en-US" sz="2600" dirty="0">
              <a:latin typeface="黑体" panose="02010609060101010101" pitchFamily="1" charset="-122"/>
              <a:ea typeface="黑体" panose="02010609060101010101" pitchFamily="1" charset="-122"/>
            </a:endParaRPr>
          </a:p>
        </p:txBody>
      </p:sp>
      <p:pic>
        <p:nvPicPr>
          <p:cNvPr id="109571" name="Picture 2"/>
          <p:cNvPicPr>
            <a:picLocks noChangeAspect="1"/>
          </p:cNvPicPr>
          <p:nvPr/>
        </p:nvPicPr>
        <p:blipFill>
          <a:blip r:embed="rId1"/>
          <a:stretch>
            <a:fillRect/>
          </a:stretch>
        </p:blipFill>
        <p:spPr>
          <a:xfrm>
            <a:off x="682625" y="3703003"/>
            <a:ext cx="8212138" cy="1500187"/>
          </a:xfrm>
          <a:prstGeom prst="rect">
            <a:avLst/>
          </a:prstGeom>
          <a:noFill/>
          <a:ln w="9525">
            <a:noFill/>
          </a:ln>
        </p:spPr>
      </p:pic>
      <p:sp>
        <p:nvSpPr>
          <p:cNvPr id="109572"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矩形 2"/>
          <p:cNvSpPr>
            <a:spLocks noGrp="1"/>
          </p:cNvSpPr>
          <p:nvPr>
            <p:ph type="title"/>
          </p:nvPr>
        </p:nvSpPr>
        <p:spPr/>
        <p:txBody>
          <a:bodyPr wrap="square" anchor="ctr"/>
          <a:p>
            <a:pPr lvl="0" indent="0" eaLnBrk="1" hangingPunct="1"/>
            <a:r>
              <a:rPr lang="en-US" altLang="x-none" dirty="0">
                <a:latin typeface="黑体" panose="02010609060101010101" pitchFamily="1" charset="-122"/>
                <a:ea typeface="黑体" panose="02010609060101010101" pitchFamily="1" charset="-122"/>
                <a:sym typeface="+mn-ea"/>
              </a:rPr>
              <a:t>3.</a:t>
            </a:r>
            <a:r>
              <a:rPr lang="zh-CN" altLang="en-US" dirty="0">
                <a:latin typeface="黑体" panose="02010609060101010101" pitchFamily="1" charset="-122"/>
                <a:ea typeface="黑体" panose="02010609060101010101" pitchFamily="1" charset="-122"/>
                <a:sym typeface="+mn-ea"/>
              </a:rPr>
              <a:t>财务杠杆的计量(财务杠杆系数DFL)</a:t>
            </a:r>
            <a:endParaRPr lang="zh-CN" altLang="en-US" b="0" dirty="0"/>
          </a:p>
        </p:txBody>
      </p:sp>
      <p:sp>
        <p:nvSpPr>
          <p:cNvPr id="111618" name="矩形 5"/>
          <p:cNvSpPr/>
          <p:nvPr/>
        </p:nvSpPr>
        <p:spPr>
          <a:xfrm>
            <a:off x="3871913" y="323373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sp>
        <p:nvSpPr>
          <p:cNvPr id="111620" name="矩形 7"/>
          <p:cNvSpPr/>
          <p:nvPr/>
        </p:nvSpPr>
        <p:spPr>
          <a:xfrm>
            <a:off x="3871913" y="323373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11621" name="对象 108549"/>
          <p:cNvGraphicFramePr>
            <a:graphicFrameLocks noChangeAspect="1"/>
          </p:cNvGraphicFramePr>
          <p:nvPr/>
        </p:nvGraphicFramePr>
        <p:xfrm>
          <a:off x="2317433" y="2751773"/>
          <a:ext cx="5970270" cy="810895"/>
        </p:xfrm>
        <a:graphic>
          <a:graphicData uri="http://schemas.openxmlformats.org/presentationml/2006/ole">
            <mc:AlternateContent xmlns:mc="http://schemas.openxmlformats.org/markup-compatibility/2006">
              <mc:Choice xmlns:v="urn:schemas-microsoft-com:vml" Requires="v">
                <p:oleObj spid="_x0000_s3100" name="" r:id="rId1" imgW="2794000" imgH="419100" progId="Equation.3">
                  <p:embed/>
                </p:oleObj>
              </mc:Choice>
              <mc:Fallback>
                <p:oleObj name="" r:id="rId1" imgW="2794000" imgH="419100" progId="Equation.3">
                  <p:embed/>
                  <p:pic>
                    <p:nvPicPr>
                      <p:cNvPr id="0" name="图片 3099"/>
                      <p:cNvPicPr/>
                      <p:nvPr/>
                    </p:nvPicPr>
                    <p:blipFill>
                      <a:blip r:embed="rId2"/>
                      <a:stretch>
                        <a:fillRect/>
                      </a:stretch>
                    </p:blipFill>
                    <p:spPr>
                      <a:xfrm>
                        <a:off x="2317433" y="2751773"/>
                        <a:ext cx="5970270" cy="810895"/>
                      </a:xfrm>
                      <a:prstGeom prst="rect">
                        <a:avLst/>
                      </a:prstGeom>
                      <a:noFill/>
                      <a:ln w="38100">
                        <a:noFill/>
                        <a:miter/>
                      </a:ln>
                    </p:spPr>
                  </p:pic>
                </p:oleObj>
              </mc:Fallback>
            </mc:AlternateContent>
          </a:graphicData>
        </a:graphic>
      </p:graphicFrame>
      <p:sp>
        <p:nvSpPr>
          <p:cNvPr id="111622" name="矩形 9"/>
          <p:cNvSpPr/>
          <p:nvPr/>
        </p:nvSpPr>
        <p:spPr>
          <a:xfrm>
            <a:off x="4024313" y="323373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11623" name="对象 108551"/>
          <p:cNvGraphicFramePr>
            <a:graphicFrameLocks noChangeAspect="1"/>
          </p:cNvGraphicFramePr>
          <p:nvPr/>
        </p:nvGraphicFramePr>
        <p:xfrm>
          <a:off x="4202430" y="3909060"/>
          <a:ext cx="2930525" cy="821690"/>
        </p:xfrm>
        <a:graphic>
          <a:graphicData uri="http://schemas.openxmlformats.org/presentationml/2006/ole">
            <mc:AlternateContent xmlns:mc="http://schemas.openxmlformats.org/markup-compatibility/2006">
              <mc:Choice xmlns:v="urn:schemas-microsoft-com:vml" Requires="v">
                <p:oleObj spid="_x0000_s3101" name="" r:id="rId3" imgW="1094740" imgH="394335" progId="Equation.3">
                  <p:embed/>
                </p:oleObj>
              </mc:Choice>
              <mc:Fallback>
                <p:oleObj name="" r:id="rId3" imgW="1094740" imgH="394335" progId="Equation.3">
                  <p:embed/>
                  <p:pic>
                    <p:nvPicPr>
                      <p:cNvPr id="0" name="图片 3100"/>
                      <p:cNvPicPr/>
                      <p:nvPr/>
                    </p:nvPicPr>
                    <p:blipFill>
                      <a:blip r:embed="rId4"/>
                      <a:stretch>
                        <a:fillRect/>
                      </a:stretch>
                    </p:blipFill>
                    <p:spPr>
                      <a:xfrm>
                        <a:off x="4202430" y="3909060"/>
                        <a:ext cx="2930525" cy="821690"/>
                      </a:xfrm>
                      <a:prstGeom prst="rect">
                        <a:avLst/>
                      </a:prstGeom>
                      <a:noFill/>
                      <a:ln w="38100">
                        <a:noFill/>
                        <a:miter/>
                      </a:ln>
                    </p:spPr>
                  </p:pic>
                </p:oleObj>
              </mc:Fallback>
            </mc:AlternateContent>
          </a:graphicData>
        </a:graphic>
      </p:graphicFrame>
      <p:sp>
        <p:nvSpPr>
          <p:cNvPr id="111624" name="TextBox 8"/>
          <p:cNvSpPr txBox="1"/>
          <p:nvPr/>
        </p:nvSpPr>
        <p:spPr>
          <a:xfrm>
            <a:off x="285750" y="1481455"/>
            <a:ext cx="8214360" cy="1371600"/>
          </a:xfrm>
          <a:prstGeom prst="rect">
            <a:avLst/>
          </a:prstGeom>
          <a:noFill/>
          <a:ln w="9525">
            <a:noFill/>
          </a:ln>
        </p:spPr>
        <p:txBody>
          <a:bodyPr wrap="square" anchor="t">
            <a:spAutoFit/>
          </a:bodyPr>
          <a:p>
            <a:pPr lvl="0" indent="0">
              <a:buChar char="•"/>
            </a:pPr>
            <a:r>
              <a:rPr lang="zh-CN" altLang="en-US" sz="2800" dirty="0">
                <a:latin typeface="Arial" panose="020B0604020202020204" pitchFamily="34" charset="0"/>
                <a:ea typeface="宋体" panose="02010600030101010101" pitchFamily="2" charset="-122"/>
              </a:rPr>
              <a:t>财务杠杆系数是指指普通股每股收益变动率相当于息税前利润变动率的倍数，它反映了财务杠杆的作用程度。</a:t>
            </a:r>
            <a:endParaRPr lang="en-US" altLang="x-none" sz="2800" dirty="0">
              <a:latin typeface="Arial" panose="020B0604020202020204" pitchFamily="34" charset="0"/>
              <a:ea typeface="宋体" panose="02010600030101010101" pitchFamily="2" charset="-122"/>
            </a:endParaRPr>
          </a:p>
        </p:txBody>
      </p:sp>
      <p:sp>
        <p:nvSpPr>
          <p:cNvPr id="111625" name="矩形 1"/>
          <p:cNvSpPr/>
          <p:nvPr/>
        </p:nvSpPr>
        <p:spPr>
          <a:xfrm>
            <a:off x="1221105" y="5135563"/>
            <a:ext cx="5111750" cy="1308100"/>
          </a:xfrm>
          <a:prstGeom prst="rect">
            <a:avLst/>
          </a:prstGeom>
          <a:noFill/>
          <a:ln w="9525">
            <a:noFill/>
          </a:ln>
        </p:spPr>
        <p:txBody>
          <a:bodyPr anchor="t">
            <a:spAutoFit/>
          </a:bodyPr>
          <a:p>
            <a:pPr lvl="0" indent="0">
              <a:lnSpc>
                <a:spcPct val="80000"/>
              </a:lnSpc>
            </a:pPr>
            <a:r>
              <a:rPr lang="en-US" altLang="x-none" sz="2400" dirty="0">
                <a:latin typeface="Arial" panose="020B0604020202020204" pitchFamily="34" charset="0"/>
                <a:ea typeface="楷体_GB2312" pitchFamily="1" charset="-122"/>
              </a:rPr>
              <a:t>DFL</a:t>
            </a:r>
            <a:r>
              <a:rPr lang="en-US" altLang="x-none" sz="2400" dirty="0">
                <a:latin typeface="Times New Roman" panose="02020603050405020304" pitchFamily="2" charset="0"/>
                <a:ea typeface="楷体_GB2312" pitchFamily="1" charset="-122"/>
              </a:rPr>
              <a:t>——</a:t>
            </a:r>
            <a:r>
              <a:rPr lang="zh-CN" altLang="en-US" sz="2400" dirty="0">
                <a:latin typeface="Arial" panose="020B0604020202020204" pitchFamily="34" charset="0"/>
                <a:ea typeface="楷体_GB2312" pitchFamily="1" charset="-122"/>
              </a:rPr>
              <a:t>财务杠杆系数</a:t>
            </a:r>
            <a:endParaRPr lang="zh-CN" altLang="en-US" sz="2400" dirty="0">
              <a:latin typeface="Arial" panose="020B0604020202020204" pitchFamily="34" charset="0"/>
              <a:ea typeface="楷体_GB2312" pitchFamily="1" charset="-122"/>
            </a:endParaRPr>
          </a:p>
          <a:p>
            <a:pPr lvl="0" indent="0">
              <a:lnSpc>
                <a:spcPct val="80000"/>
              </a:lnSpc>
            </a:pPr>
            <a:r>
              <a:rPr lang="zh-CN" altLang="en-US" sz="2400" dirty="0">
                <a:latin typeface="Arial" panose="020B0604020202020204" pitchFamily="34" charset="0"/>
                <a:ea typeface="楷体_GB2312" pitchFamily="1" charset="-122"/>
                <a:sym typeface="Symbol" panose="05050102010706020507" pitchFamily="2" charset="2"/>
              </a:rPr>
              <a:t></a:t>
            </a:r>
            <a:r>
              <a:rPr lang="en-US" altLang="x-none" sz="2400" dirty="0">
                <a:latin typeface="Arial" panose="020B0604020202020204" pitchFamily="34" charset="0"/>
                <a:ea typeface="楷体_GB2312" pitchFamily="1" charset="-122"/>
                <a:sym typeface="Symbol" panose="05050102010706020507" pitchFamily="2" charset="2"/>
              </a:rPr>
              <a:t>EPS</a:t>
            </a:r>
            <a:r>
              <a:rPr lang="en-US" altLang="x-none" sz="2400" dirty="0">
                <a:latin typeface="Times New Roman" panose="02020603050405020304" pitchFamily="2" charset="0"/>
                <a:ea typeface="楷体_GB2312" pitchFamily="1" charset="-122"/>
                <a:sym typeface="Symbol" panose="05050102010706020507" pitchFamily="2" charset="2"/>
              </a:rPr>
              <a:t>——</a:t>
            </a:r>
            <a:r>
              <a:rPr lang="zh-CN" altLang="en-US" sz="2400" dirty="0">
                <a:latin typeface="Arial" panose="020B0604020202020204" pitchFamily="34" charset="0"/>
                <a:ea typeface="楷体_GB2312" pitchFamily="1" charset="-122"/>
                <a:sym typeface="Symbol" panose="05050102010706020507" pitchFamily="2" charset="2"/>
              </a:rPr>
              <a:t>普通股每股利润变动额</a:t>
            </a:r>
            <a:endParaRPr lang="zh-CN" altLang="en-US" sz="2400" dirty="0">
              <a:latin typeface="Arial" panose="020B0604020202020204" pitchFamily="34" charset="0"/>
              <a:ea typeface="楷体_GB2312" pitchFamily="1" charset="-122"/>
              <a:sym typeface="Symbol" panose="05050102010706020507" pitchFamily="2" charset="2"/>
            </a:endParaRPr>
          </a:p>
          <a:p>
            <a:pPr lvl="0" indent="0">
              <a:lnSpc>
                <a:spcPct val="80000"/>
              </a:lnSpc>
            </a:pPr>
            <a:r>
              <a:rPr lang="en-US" altLang="x-none" sz="2400" dirty="0">
                <a:latin typeface="Arial" panose="020B0604020202020204" pitchFamily="34" charset="0"/>
                <a:ea typeface="楷体_GB2312" pitchFamily="1" charset="-122"/>
                <a:sym typeface="Symbol" panose="05050102010706020507" pitchFamily="2" charset="2"/>
              </a:rPr>
              <a:t>EPS</a:t>
            </a:r>
            <a:r>
              <a:rPr lang="en-US" altLang="x-none" sz="2400" dirty="0">
                <a:latin typeface="Times New Roman" panose="02020603050405020304" pitchFamily="2" charset="0"/>
                <a:ea typeface="楷体_GB2312" pitchFamily="1" charset="-122"/>
                <a:sym typeface="Symbol" panose="05050102010706020507" pitchFamily="2" charset="2"/>
              </a:rPr>
              <a:t>——</a:t>
            </a:r>
            <a:r>
              <a:rPr lang="zh-CN" altLang="en-US" sz="2400" dirty="0">
                <a:latin typeface="Arial" panose="020B0604020202020204" pitchFamily="34" charset="0"/>
                <a:ea typeface="楷体_GB2312" pitchFamily="1" charset="-122"/>
                <a:sym typeface="Symbol" panose="05050102010706020507" pitchFamily="2" charset="2"/>
              </a:rPr>
              <a:t>基期普通股每股利润</a:t>
            </a:r>
            <a:endParaRPr lang="zh-CN" altLang="en-US" sz="2400" dirty="0">
              <a:latin typeface="Arial" panose="020B0604020202020204" pitchFamily="34" charset="0"/>
              <a:ea typeface="楷体_GB2312" pitchFamily="1" charset="-122"/>
              <a:sym typeface="Symbol" panose="05050102010706020507" pitchFamily="2" charset="2"/>
            </a:endParaRPr>
          </a:p>
          <a:p>
            <a:pPr lvl="0" indent="0">
              <a:lnSpc>
                <a:spcPct val="80000"/>
              </a:lnSpc>
            </a:pPr>
            <a:r>
              <a:rPr lang="en-US" altLang="x-none" sz="2400" dirty="0">
                <a:latin typeface="Arial" panose="020B0604020202020204" pitchFamily="34" charset="0"/>
                <a:ea typeface="楷体_GB2312" pitchFamily="1" charset="-122"/>
              </a:rPr>
              <a:t>I</a:t>
            </a:r>
            <a:r>
              <a:rPr lang="en-US" altLang="x-none" sz="2400" dirty="0">
                <a:latin typeface="Times New Roman" panose="02020603050405020304" pitchFamily="2" charset="0"/>
                <a:ea typeface="楷体_GB2312" pitchFamily="1" charset="-122"/>
              </a:rPr>
              <a:t>——</a:t>
            </a:r>
            <a:r>
              <a:rPr lang="zh-CN" altLang="en-US" sz="2400" dirty="0">
                <a:latin typeface="Arial" panose="020B0604020202020204" pitchFamily="34" charset="0"/>
                <a:ea typeface="楷体_GB2312" pitchFamily="1" charset="-122"/>
              </a:rPr>
              <a:t>利息</a:t>
            </a:r>
            <a:endParaRPr lang="zh-CN" altLang="en-US" sz="2400" dirty="0">
              <a:latin typeface="Arial" panose="020B0604020202020204" pitchFamily="34" charset="0"/>
              <a:ea typeface="楷体_GB2312" pitchFamily="1" charset="-122"/>
            </a:endParaRPr>
          </a:p>
        </p:txBody>
      </p:sp>
      <p:sp>
        <p:nvSpPr>
          <p:cNvPr id="111626"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285750" y="3950970"/>
            <a:ext cx="4005580" cy="944880"/>
          </a:xfrm>
          <a:prstGeom prst="rect">
            <a:avLst/>
          </a:prstGeom>
          <a:noFill/>
        </p:spPr>
        <p:txBody>
          <a:bodyPr wrap="square" rtlCol="0">
            <a:spAutoFit/>
          </a:bodyPr>
          <a:p>
            <a:r>
              <a:rPr lang="zh-CN" altLang="en-US" sz="2800">
                <a:latin typeface="黑体" panose="02010609060101010101" pitchFamily="1" charset="-122"/>
                <a:ea typeface="黑体" panose="02010609060101010101" pitchFamily="1" charset="-122"/>
              </a:rPr>
              <a:t>简化公式（</a:t>
            </a:r>
            <a:r>
              <a:rPr lang="zh-CN" altLang="en-US" sz="2800">
                <a:sym typeface="+mn-ea"/>
              </a:rPr>
              <a:t>没有优先股）</a:t>
            </a:r>
            <a:endParaRPr lang="zh-CN" altLang="en-US" sz="2800"/>
          </a:p>
          <a:p>
            <a:endParaRPr lang="zh-CN" altLang="en-US" sz="2800">
              <a:latin typeface="黑体" panose="02010609060101010101" pitchFamily="1" charset="-122"/>
              <a:ea typeface="黑体" panose="02010609060101010101" pitchFamily="1" charset="-122"/>
            </a:endParaRPr>
          </a:p>
        </p:txBody>
      </p:sp>
      <p:sp>
        <p:nvSpPr>
          <p:cNvPr id="3" name="文本框 2"/>
          <p:cNvSpPr txBox="1"/>
          <p:nvPr/>
        </p:nvSpPr>
        <p:spPr>
          <a:xfrm>
            <a:off x="285750" y="2898775"/>
            <a:ext cx="3414395" cy="518160"/>
          </a:xfrm>
          <a:prstGeom prst="rect">
            <a:avLst/>
          </a:prstGeom>
          <a:noFill/>
        </p:spPr>
        <p:txBody>
          <a:bodyPr wrap="square" rtlCol="0">
            <a:spAutoFit/>
          </a:bodyPr>
          <a:p>
            <a:r>
              <a:rPr lang="zh-CN" altLang="en-US" sz="2800">
                <a:latin typeface="黑体" panose="02010609060101010101" pitchFamily="1" charset="-122"/>
                <a:ea typeface="黑体" panose="02010609060101010101" pitchFamily="1" charset="-122"/>
              </a:rPr>
              <a:t>定义公式</a:t>
            </a:r>
            <a:r>
              <a:rPr lang="zh-CN" altLang="en-US"/>
              <a:t>：</a:t>
            </a:r>
            <a:endParaRPr lang="zh-CN" altLang="en-US"/>
          </a:p>
        </p:txBody>
      </p:sp>
    </p:spTree>
  </p:cSld>
  <p:clrMapOvr>
    <a:masterClrMapping/>
  </p:clrMapOvr>
  <p:transition>
    <p:blinds/>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83" name="文本占位符 890882"/>
          <p:cNvSpPr>
            <a:spLocks noGrp="1"/>
          </p:cNvSpPr>
          <p:nvPr>
            <p:ph type="body" idx="1"/>
          </p:nvPr>
        </p:nvSpPr>
        <p:spPr>
          <a:xfrm>
            <a:off x="509588" y="2016125"/>
            <a:ext cx="7900987" cy="2305050"/>
          </a:xfrm>
        </p:spPr>
        <p:txBody>
          <a:bodyPr/>
          <a:p>
            <a:endParaRPr lang="zh-CN" altLang="en-US" dirty="0">
              <a:solidFill>
                <a:schemeClr val="tx1"/>
              </a:solidFill>
              <a:ea typeface="黑体" panose="02010609060101010101" pitchFamily="1" charset="-122"/>
            </a:endParaRPr>
          </a:p>
          <a:p>
            <a:pPr lvl="1">
              <a:buNone/>
            </a:pPr>
            <a:endParaRPr lang="en-US" altLang="zh-CN">
              <a:solidFill>
                <a:schemeClr val="tx1"/>
              </a:solidFill>
              <a:ea typeface="黑体" panose="02010609060101010101" pitchFamily="1" charset="-122"/>
            </a:endParaRPr>
          </a:p>
        </p:txBody>
      </p:sp>
      <p:grpSp>
        <p:nvGrpSpPr>
          <p:cNvPr id="890884" name="组合 890883"/>
          <p:cNvGrpSpPr/>
          <p:nvPr/>
        </p:nvGrpSpPr>
        <p:grpSpPr>
          <a:xfrm>
            <a:off x="1142365" y="3405505"/>
            <a:ext cx="4724400" cy="1287463"/>
            <a:chOff x="1200" y="2784"/>
            <a:chExt cx="2976" cy="724"/>
          </a:xfrm>
        </p:grpSpPr>
        <p:sp>
          <p:nvSpPr>
            <p:cNvPr id="890885" name="文本框 890884"/>
            <p:cNvSpPr txBox="1"/>
            <p:nvPr/>
          </p:nvSpPr>
          <p:spPr>
            <a:xfrm>
              <a:off x="1200" y="2976"/>
              <a:ext cx="624" cy="292"/>
            </a:xfrm>
            <a:prstGeom prst="rect">
              <a:avLst/>
            </a:prstGeom>
            <a:noFill/>
            <a:ln w="9525">
              <a:noFill/>
            </a:ln>
          </p:spPr>
          <p:txBody>
            <a:bodyPr>
              <a:spAutoFit/>
            </a:bodyPr>
            <a:p>
              <a:pPr lvl="0">
                <a:spcBef>
                  <a:spcPct val="50000"/>
                </a:spcBef>
              </a:pPr>
              <a:r>
                <a:rPr lang="en-US" altLang="zh-CN" sz="2800">
                  <a:solidFill>
                    <a:schemeClr val="tx1"/>
                  </a:solidFill>
                  <a:latin typeface="Tahoma" panose="020B0604030504040204" pitchFamily="2" charset="0"/>
                  <a:ea typeface="黑体" panose="02010609060101010101" pitchFamily="1" charset="-122"/>
                </a:rPr>
                <a:t>DFL</a:t>
              </a:r>
              <a:endParaRPr lang="en-US" altLang="zh-CN" sz="2800">
                <a:solidFill>
                  <a:schemeClr val="tx1"/>
                </a:solidFill>
                <a:latin typeface="Tahoma" panose="020B0604030504040204" pitchFamily="2" charset="0"/>
                <a:ea typeface="黑体" panose="02010609060101010101" pitchFamily="1" charset="-122"/>
              </a:endParaRPr>
            </a:p>
          </p:txBody>
        </p:sp>
        <p:sp>
          <p:nvSpPr>
            <p:cNvPr id="890886" name="文本框 890885"/>
            <p:cNvSpPr txBox="1"/>
            <p:nvPr/>
          </p:nvSpPr>
          <p:spPr>
            <a:xfrm>
              <a:off x="1776" y="3024"/>
              <a:ext cx="240" cy="292"/>
            </a:xfrm>
            <a:prstGeom prst="rect">
              <a:avLst/>
            </a:prstGeom>
            <a:noFill/>
            <a:ln w="9525">
              <a:noFill/>
            </a:ln>
          </p:spPr>
          <p:txBody>
            <a:bodyPr>
              <a:spAutoFit/>
            </a:bodyPr>
            <a:p>
              <a:pPr lvl="0">
                <a:spcBef>
                  <a:spcPct val="50000"/>
                </a:spcBef>
              </a:pPr>
              <a:r>
                <a:rPr lang="zh-CN" altLang="en-US" sz="2800" dirty="0">
                  <a:solidFill>
                    <a:schemeClr val="tx1"/>
                  </a:solidFill>
                  <a:latin typeface="Tahoma" panose="020B0604030504040204" pitchFamily="2" charset="0"/>
                  <a:ea typeface="黑体" panose="02010609060101010101" pitchFamily="1" charset="-122"/>
                </a:rPr>
                <a:t>=</a:t>
              </a:r>
              <a:endParaRPr lang="zh-CN" altLang="en-US" sz="2800" dirty="0">
                <a:solidFill>
                  <a:schemeClr val="tx1"/>
                </a:solidFill>
                <a:latin typeface="Tahoma" panose="020B0604030504040204" pitchFamily="2" charset="0"/>
                <a:ea typeface="黑体" panose="02010609060101010101" pitchFamily="1" charset="-122"/>
              </a:endParaRPr>
            </a:p>
          </p:txBody>
        </p:sp>
        <p:sp>
          <p:nvSpPr>
            <p:cNvPr id="890887" name="文本框 890886"/>
            <p:cNvSpPr txBox="1"/>
            <p:nvPr/>
          </p:nvSpPr>
          <p:spPr>
            <a:xfrm>
              <a:off x="2352" y="2784"/>
              <a:ext cx="720" cy="292"/>
            </a:xfrm>
            <a:prstGeom prst="rect">
              <a:avLst/>
            </a:prstGeom>
            <a:noFill/>
            <a:ln w="9525">
              <a:noFill/>
            </a:ln>
          </p:spPr>
          <p:txBody>
            <a:bodyPr>
              <a:spAutoFit/>
            </a:bodyPr>
            <a:p>
              <a:pPr lvl="0">
                <a:spcBef>
                  <a:spcPct val="50000"/>
                </a:spcBef>
              </a:pPr>
              <a:r>
                <a:rPr lang="en-US" altLang="zh-CN" sz="2800">
                  <a:solidFill>
                    <a:schemeClr val="tx1"/>
                  </a:solidFill>
                  <a:latin typeface="Tahoma" panose="020B0604030504040204" pitchFamily="2" charset="0"/>
                  <a:ea typeface="黑体" panose="02010609060101010101" pitchFamily="1" charset="-122"/>
                </a:rPr>
                <a:t>EBIT</a:t>
              </a:r>
              <a:endParaRPr lang="en-US" altLang="zh-CN" sz="2800">
                <a:solidFill>
                  <a:schemeClr val="tx1"/>
                </a:solidFill>
                <a:latin typeface="Tahoma" panose="020B0604030504040204" pitchFamily="2" charset="0"/>
                <a:ea typeface="黑体" panose="02010609060101010101" pitchFamily="1" charset="-122"/>
              </a:endParaRPr>
            </a:p>
          </p:txBody>
        </p:sp>
        <p:sp>
          <p:nvSpPr>
            <p:cNvPr id="890888" name="文本框 890887"/>
            <p:cNvSpPr txBox="1"/>
            <p:nvPr/>
          </p:nvSpPr>
          <p:spPr>
            <a:xfrm>
              <a:off x="2016" y="3216"/>
              <a:ext cx="2160" cy="292"/>
            </a:xfrm>
            <a:prstGeom prst="rect">
              <a:avLst/>
            </a:prstGeom>
            <a:noFill/>
            <a:ln w="9525">
              <a:noFill/>
            </a:ln>
          </p:spPr>
          <p:txBody>
            <a:bodyPr>
              <a:spAutoFit/>
            </a:bodyPr>
            <a:p>
              <a:pPr lvl="0">
                <a:spcBef>
                  <a:spcPct val="50000"/>
                </a:spcBef>
              </a:pPr>
              <a:r>
                <a:rPr lang="en-US" altLang="zh-CN" sz="2800">
                  <a:solidFill>
                    <a:schemeClr val="tx1"/>
                  </a:solidFill>
                  <a:latin typeface="Tahoma" panose="020B0604030504040204" pitchFamily="2" charset="0"/>
                  <a:ea typeface="黑体" panose="02010609060101010101" pitchFamily="1" charset="-122"/>
                </a:rPr>
                <a:t>EBIT-I-d/(1-T)</a:t>
              </a:r>
              <a:endParaRPr lang="en-US" altLang="zh-CN" sz="2800">
                <a:solidFill>
                  <a:schemeClr val="tx1"/>
                </a:solidFill>
                <a:latin typeface="Tahoma" panose="020B0604030504040204" pitchFamily="2" charset="0"/>
                <a:ea typeface="黑体" panose="02010609060101010101" pitchFamily="1" charset="-122"/>
              </a:endParaRPr>
            </a:p>
          </p:txBody>
        </p:sp>
        <p:sp>
          <p:nvSpPr>
            <p:cNvPr id="890889" name="直接连接符 890888"/>
            <p:cNvSpPr/>
            <p:nvPr/>
          </p:nvSpPr>
          <p:spPr>
            <a:xfrm>
              <a:off x="2016" y="3168"/>
              <a:ext cx="1536" cy="0"/>
            </a:xfrm>
            <a:prstGeom prst="line">
              <a:avLst/>
            </a:prstGeom>
            <a:ln w="19050" cap="flat" cmpd="sng">
              <a:solidFill>
                <a:srgbClr val="00FFFF"/>
              </a:solidFill>
              <a:prstDash val="solid"/>
              <a:headEnd type="none" w="med" len="med"/>
              <a:tailEnd type="none" w="med" len="med"/>
            </a:ln>
          </p:spPr>
        </p:sp>
      </p:grpSp>
      <p:sp>
        <p:nvSpPr>
          <p:cNvPr id="890890" name="文本框 890889"/>
          <p:cNvSpPr txBox="1"/>
          <p:nvPr/>
        </p:nvSpPr>
        <p:spPr>
          <a:xfrm>
            <a:off x="374650" y="2016125"/>
            <a:ext cx="8382000" cy="944880"/>
          </a:xfrm>
          <a:prstGeom prst="rect">
            <a:avLst/>
          </a:prstGeom>
          <a:noFill/>
          <a:ln w="9525">
            <a:noFill/>
          </a:ln>
        </p:spPr>
        <p:txBody>
          <a:bodyPr>
            <a:spAutoFit/>
          </a:bodyPr>
          <a:p>
            <a:pPr lvl="0">
              <a:spcBef>
                <a:spcPct val="50000"/>
              </a:spcBef>
            </a:pPr>
            <a:r>
              <a:rPr lang="zh-CN" altLang="en-US" sz="2800" dirty="0">
                <a:solidFill>
                  <a:schemeClr val="tx1"/>
                </a:solidFill>
                <a:latin typeface="Tahoma" panose="020B0604030504040204" pitchFamily="2" charset="0"/>
                <a:ea typeface="黑体" panose="02010609060101010101" pitchFamily="1" charset="-122"/>
              </a:rPr>
              <a:t>存在优先股：将税后支付的优先股股利调整为税前列支额</a:t>
            </a:r>
            <a:endParaRPr lang="zh-CN" altLang="en-US" sz="2800" dirty="0">
              <a:solidFill>
                <a:schemeClr val="tx1"/>
              </a:solidFill>
              <a:latin typeface="Tahoma" panose="020B0604030504040204" pitchFamily="2" charset="0"/>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solidFill>
                  <a:schemeClr val="tx1"/>
                </a:solidFill>
              </a:rPr>
            </a:fld>
            <a:endParaRPr lang="zh-CN" altLang="en-US" dirty="0">
              <a:solidFill>
                <a:schemeClr val="tx1"/>
              </a:solidFill>
            </a:endParaRPr>
          </a:p>
        </p:txBody>
      </p:sp>
      <p:sp>
        <p:nvSpPr>
          <p:cNvPr id="3" name="标题 2"/>
          <p:cNvSpPr/>
          <p:nvPr>
            <p:ph type="title"/>
          </p:nvPr>
        </p:nvSpPr>
        <p:spPr/>
        <p:txBody>
          <a:bodyPr/>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0890"/>
                                        </p:tgtEl>
                                        <p:attrNameLst>
                                          <p:attrName>style.visibility</p:attrName>
                                        </p:attrNameLst>
                                      </p:cBhvr>
                                      <p:to>
                                        <p:strVal val="visible"/>
                                      </p:to>
                                    </p:set>
                                    <p:animEffect transition="in" filter="strips(downRight)">
                                      <p:cBhvr>
                                        <p:cTn id="7" dur="500"/>
                                        <p:tgtEl>
                                          <p:spTgt spid="8908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90884"/>
                                        </p:tgtEl>
                                        <p:attrNameLst>
                                          <p:attrName>style.visibility</p:attrName>
                                        </p:attrNameLst>
                                      </p:cBhvr>
                                      <p:to>
                                        <p:strVal val="visible"/>
                                      </p:to>
                                    </p:set>
                                    <p:animEffect transition="in" filter="strips(downRight)">
                                      <p:cBhvr>
                                        <p:cTn id="12" dur="500"/>
                                        <p:tgtEl>
                                          <p:spTgt spid="89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extBox 4"/>
          <p:cNvSpPr txBox="1"/>
          <p:nvPr/>
        </p:nvSpPr>
        <p:spPr>
          <a:xfrm>
            <a:off x="276543" y="864553"/>
            <a:ext cx="8429625" cy="5760720"/>
          </a:xfrm>
          <a:prstGeom prst="rect">
            <a:avLst/>
          </a:prstGeom>
          <a:noFill/>
          <a:ln w="9525">
            <a:noFill/>
          </a:ln>
        </p:spPr>
        <p:txBody>
          <a:bodyPr anchor="t">
            <a:spAutoFit/>
          </a:bodyPr>
          <a:p>
            <a:pPr lvl="0" indent="0">
              <a:buChar char="•"/>
            </a:pPr>
            <a:r>
              <a:rPr lang="zh-CN" altLang="en-US" sz="2400" dirty="0">
                <a:latin typeface="Arial" panose="020B0604020202020204" pitchFamily="34" charset="0"/>
                <a:ea typeface="宋体" panose="02010600030101010101" pitchFamily="2" charset="-122"/>
              </a:rPr>
              <a:t>例</a:t>
            </a:r>
            <a:r>
              <a:rPr lang="en-US" altLang="x-none" sz="2400" dirty="0">
                <a:latin typeface="Arial" panose="020B0604020202020204" pitchFamily="34" charset="0"/>
                <a:ea typeface="宋体" panose="02010600030101010101" pitchFamily="2" charset="-122"/>
              </a:rPr>
              <a:t>6-23</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ABC</a:t>
            </a:r>
            <a:r>
              <a:rPr lang="zh-CN" altLang="en-US" sz="2400" dirty="0">
                <a:latin typeface="Arial" panose="020B0604020202020204" pitchFamily="34" charset="0"/>
                <a:ea typeface="宋体" panose="02010600030101010101" pitchFamily="2" charset="-122"/>
              </a:rPr>
              <a:t>公司全部长期资本为</a:t>
            </a:r>
            <a:r>
              <a:rPr lang="en-US" altLang="x-none" sz="2400" dirty="0">
                <a:latin typeface="Arial" panose="020B0604020202020204" pitchFamily="34" charset="0"/>
                <a:ea typeface="宋体" panose="02010600030101010101" pitchFamily="2" charset="-122"/>
              </a:rPr>
              <a:t>7500</a:t>
            </a:r>
            <a:r>
              <a:rPr lang="zh-CN" altLang="en-US" sz="2400" dirty="0">
                <a:latin typeface="Arial" panose="020B0604020202020204" pitchFamily="34" charset="0"/>
                <a:ea typeface="宋体" panose="02010600030101010101" pitchFamily="2" charset="-122"/>
              </a:rPr>
              <a:t>万元，债务资本比例为</a:t>
            </a:r>
            <a:r>
              <a:rPr lang="en-US" altLang="x-none" sz="2400" dirty="0">
                <a:latin typeface="Arial" panose="020B0604020202020204" pitchFamily="34" charset="0"/>
                <a:ea typeface="宋体" panose="02010600030101010101" pitchFamily="2" charset="-122"/>
              </a:rPr>
              <a:t>0.4</a:t>
            </a:r>
            <a:r>
              <a:rPr lang="zh-CN" altLang="en-US" sz="2400" dirty="0">
                <a:latin typeface="Arial" panose="020B0604020202020204" pitchFamily="34" charset="0"/>
                <a:ea typeface="宋体" panose="02010600030101010101" pitchFamily="2" charset="-122"/>
              </a:rPr>
              <a:t>，债务年利率为</a:t>
            </a:r>
            <a:r>
              <a:rPr lang="en-US" altLang="x-none" sz="2400" dirty="0">
                <a:latin typeface="Arial" panose="020B0604020202020204" pitchFamily="3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，公司所得税税率为</a:t>
            </a:r>
            <a:r>
              <a:rPr lang="en-US" altLang="x-none" sz="2400" dirty="0">
                <a:latin typeface="Arial" panose="020B0604020202020204" pitchFamily="34" charset="0"/>
                <a:ea typeface="宋体" panose="02010600030101010101" pitchFamily="2" charset="-122"/>
              </a:rPr>
              <a:t>25%</a:t>
            </a:r>
            <a:r>
              <a:rPr lang="zh-CN" altLang="en-US" sz="2400" dirty="0">
                <a:latin typeface="Arial" panose="020B0604020202020204" pitchFamily="34" charset="0"/>
                <a:ea typeface="宋体" panose="02010600030101010101" pitchFamily="2" charset="-122"/>
              </a:rPr>
              <a:t>，息税前利润为</a:t>
            </a:r>
            <a:r>
              <a:rPr lang="en-US" altLang="x-none" sz="2400" dirty="0">
                <a:latin typeface="Arial" panose="020B0604020202020204" pitchFamily="34" charset="0"/>
                <a:ea typeface="宋体" panose="02010600030101010101" pitchFamily="2" charset="-122"/>
              </a:rPr>
              <a:t>800</a:t>
            </a:r>
            <a:r>
              <a:rPr lang="zh-CN" altLang="en-US" sz="2400" dirty="0">
                <a:latin typeface="Arial" panose="020B0604020202020204" pitchFamily="34" charset="0"/>
                <a:ea typeface="宋体" panose="02010600030101010101" pitchFamily="2" charset="-122"/>
              </a:rPr>
              <a:t>万元。</a:t>
            </a:r>
            <a:endParaRPr lang="en-US" altLang="x-none" sz="2400" dirty="0">
              <a:latin typeface="Arial" panose="020B0604020202020204" pitchFamily="34" charset="0"/>
              <a:ea typeface="宋体" panose="02010600030101010101" pitchFamily="2" charset="-122"/>
            </a:endParaRPr>
          </a:p>
          <a:p>
            <a:pPr lvl="0" indent="0">
              <a:buChar char="•"/>
            </a:pPr>
            <a:r>
              <a:rPr lang="zh-CN" altLang="en-US" sz="2400" dirty="0">
                <a:latin typeface="Arial" panose="020B0604020202020204" pitchFamily="34" charset="0"/>
                <a:ea typeface="宋体" panose="02010600030101010101" pitchFamily="2" charset="-122"/>
              </a:rPr>
              <a:t>其财务杠杆系数测算如下：</a:t>
            </a:r>
            <a:endParaRPr lang="en-US" altLang="x-none" sz="2400" dirty="0">
              <a:latin typeface="Arial" panose="020B0604020202020204" pitchFamily="34" charset="0"/>
              <a:ea typeface="宋体" panose="02010600030101010101" pitchFamily="2" charset="-122"/>
            </a:endParaRPr>
          </a:p>
          <a:p>
            <a:pPr lvl="0" indent="0">
              <a:buChar char="•"/>
            </a:pPr>
            <a:endParaRPr lang="en-US" altLang="x-none" sz="2400" dirty="0">
              <a:latin typeface="Arial" panose="020B0604020202020204" pitchFamily="34" charset="0"/>
              <a:ea typeface="宋体" panose="02010600030101010101" pitchFamily="2" charset="-122"/>
            </a:endParaRPr>
          </a:p>
          <a:p>
            <a:pPr lvl="0" indent="0">
              <a:buChar char="•"/>
            </a:pPr>
            <a:endParaRPr lang="en-US" altLang="x-none" sz="2800" dirty="0">
              <a:latin typeface="Arial" panose="020B0604020202020204" pitchFamily="34" charset="0"/>
              <a:ea typeface="宋体" panose="02010600030101010101" pitchFamily="2" charset="-122"/>
            </a:endParaRPr>
          </a:p>
          <a:p>
            <a:pPr lvl="0" indent="0">
              <a:buChar char="•"/>
            </a:pPr>
            <a:endParaRPr lang="en-US" altLang="x-none" sz="2800" dirty="0">
              <a:latin typeface="Arial" panose="020B0604020202020204" pitchFamily="34" charset="0"/>
              <a:ea typeface="宋体" panose="02010600030101010101" pitchFamily="2" charset="-122"/>
            </a:endParaRPr>
          </a:p>
          <a:p>
            <a:pPr lvl="0" indent="0">
              <a:buChar char="•"/>
            </a:pPr>
            <a:r>
              <a:rPr lang="zh-CN" altLang="en-US" sz="2400" dirty="0">
                <a:latin typeface="Arial" panose="020B0604020202020204" pitchFamily="34" charset="0"/>
                <a:ea typeface="宋体" panose="02010600030101010101" pitchFamily="2" charset="-122"/>
              </a:rPr>
              <a:t>含义：息税前利润增长</a:t>
            </a:r>
            <a:r>
              <a:rPr lang="en-US" altLang="zh-CN"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，普通股每股收益将增长</a:t>
            </a:r>
            <a:r>
              <a:rPr lang="en-US" altLang="zh-CN" sz="2400" dirty="0">
                <a:latin typeface="Arial" panose="020B0604020202020204" pitchFamily="34" charset="0"/>
                <a:ea typeface="宋体" panose="02010600030101010101" pitchFamily="2" charset="-122"/>
              </a:rPr>
              <a:t>14.3%</a:t>
            </a:r>
            <a:r>
              <a:rPr lang="zh-CN" altLang="en-US" sz="2400" dirty="0">
                <a:latin typeface="Arial" panose="020B0604020202020204" pitchFamily="34" charset="0"/>
                <a:ea typeface="宋体" panose="02010600030101010101" pitchFamily="2" charset="-122"/>
              </a:rPr>
              <a:t>；反之，下降</a:t>
            </a:r>
            <a:r>
              <a:rPr lang="en-US" altLang="zh-CN" sz="2400" dirty="0">
                <a:latin typeface="Arial" panose="020B0604020202020204" pitchFamily="34" charset="0"/>
                <a:ea typeface="宋体" panose="02010600030101010101" pitchFamily="2" charset="-122"/>
              </a:rPr>
              <a:t>14.3%</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lvl="0" indent="0">
              <a:buChar char="•"/>
            </a:pPr>
            <a:r>
              <a:rPr lang="zh-CN" altLang="en-US" sz="2400" dirty="0">
                <a:latin typeface="Arial" panose="020B0604020202020204" pitchFamily="34" charset="0"/>
                <a:ea typeface="宋体" panose="02010600030101010101" pitchFamily="2" charset="-122"/>
              </a:rPr>
              <a:t>财务杠杆系数越大，企业的财务杠杆利益和财务风险就越高；财务杠杆系数越小，企业财务杠杆利益和财务风险就越低（</a:t>
            </a:r>
            <a:r>
              <a:rPr lang="zh-CN" altLang="en-US" sz="2400" dirty="0">
                <a:solidFill>
                  <a:srgbClr val="C00000"/>
                </a:solidFill>
                <a:effectLst/>
                <a:latin typeface="黑体" panose="02010609060101010101" pitchFamily="1" charset="-122"/>
                <a:ea typeface="黑体" panose="02010609060101010101" pitchFamily="1" charset="-122"/>
                <a:sym typeface="+mn-ea"/>
              </a:rPr>
              <a:t>企业负债越多，</a:t>
            </a:r>
            <a:r>
              <a:rPr lang="en-US" altLang="zh-CN" sz="2400">
                <a:solidFill>
                  <a:srgbClr val="C00000"/>
                </a:solidFill>
                <a:effectLst/>
                <a:latin typeface="黑体" panose="02010609060101010101" pitchFamily="1" charset="-122"/>
                <a:ea typeface="黑体" panose="02010609060101010101" pitchFamily="1" charset="-122"/>
                <a:sym typeface="+mn-ea"/>
              </a:rPr>
              <a:t>DFL</a:t>
            </a:r>
            <a:r>
              <a:rPr lang="zh-CN" altLang="en-US" sz="2400" dirty="0">
                <a:solidFill>
                  <a:srgbClr val="C00000"/>
                </a:solidFill>
                <a:effectLst/>
                <a:latin typeface="黑体" panose="02010609060101010101" pitchFamily="1" charset="-122"/>
                <a:ea typeface="黑体" panose="02010609060101010101" pitchFamily="1" charset="-122"/>
                <a:sym typeface="+mn-ea"/>
              </a:rPr>
              <a:t>越大，财务风险大，衡量财务风险</a:t>
            </a:r>
            <a:r>
              <a:rPr lang="zh-CN" altLang="en-US"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a:p>
            <a:pPr lvl="0" indent="0">
              <a:buChar char="•"/>
            </a:pPr>
            <a:r>
              <a:rPr lang="zh-CN" altLang="en-US" sz="2400" b="0" dirty="0">
                <a:solidFill>
                  <a:schemeClr val="tx1"/>
                </a:solidFill>
                <a:effectLst/>
                <a:latin typeface="Tahoma" panose="020B0604030504040204" pitchFamily="2" charset="0"/>
                <a:ea typeface="黑体" panose="02010609060101010101" pitchFamily="1" charset="-122"/>
                <a:sym typeface="+mn-ea"/>
              </a:rPr>
              <a:t>财务风险大，说明企业破产或获得更大收益的机会越多。</a:t>
            </a:r>
            <a:endParaRPr lang="zh-CN" altLang="en-US" sz="2400" b="0" dirty="0">
              <a:solidFill>
                <a:schemeClr val="tx1"/>
              </a:solidFill>
              <a:effectLst/>
              <a:latin typeface="Tahoma" panose="020B0604030504040204" pitchFamily="2" charset="0"/>
              <a:ea typeface="黑体" panose="02010609060101010101" pitchFamily="1" charset="-122"/>
              <a:sym typeface="+mn-ea"/>
            </a:endParaRPr>
          </a:p>
          <a:p>
            <a:pPr lvl="0" indent="0">
              <a:buChar char="•"/>
            </a:pPr>
            <a:r>
              <a:rPr lang="zh-CN" altLang="en-US" sz="2400" b="0" dirty="0">
                <a:solidFill>
                  <a:schemeClr val="tx1"/>
                </a:solidFill>
                <a:effectLst/>
                <a:latin typeface="Tahoma" panose="020B0604030504040204" pitchFamily="2" charset="0"/>
                <a:ea typeface="黑体" panose="02010609060101010101" pitchFamily="1" charset="-122"/>
                <a:sym typeface="+mn-ea"/>
              </a:rPr>
              <a:t>DFL=1，说明企业没有负债也没有优先股</a:t>
            </a:r>
            <a:endParaRPr lang="zh-CN" altLang="en-US" sz="2400" b="0" dirty="0">
              <a:solidFill>
                <a:schemeClr val="tx1"/>
              </a:solidFill>
              <a:effectLst/>
              <a:latin typeface="Tahoma" panose="020B0604030504040204" pitchFamily="2" charset="0"/>
              <a:ea typeface="黑体" panose="02010609060101010101" pitchFamily="1" charset="-122"/>
              <a:sym typeface="+mn-ea"/>
            </a:endParaRPr>
          </a:p>
          <a:p>
            <a:pPr lvl="0" indent="0">
              <a:buChar char="•"/>
            </a:pPr>
            <a:endParaRPr lang="zh-CN" altLang="en-US" sz="2400" b="0" dirty="0">
              <a:solidFill>
                <a:schemeClr val="tx1"/>
              </a:solidFill>
              <a:effectLst/>
              <a:latin typeface="Tahoma" panose="020B0604030504040204" pitchFamily="2" charset="0"/>
              <a:ea typeface="黑体" panose="02010609060101010101" pitchFamily="1" charset="-122"/>
              <a:sym typeface="+mn-ea"/>
            </a:endParaRPr>
          </a:p>
        </p:txBody>
      </p:sp>
      <p:pic>
        <p:nvPicPr>
          <p:cNvPr id="109571" name="Picture 2"/>
          <p:cNvPicPr>
            <a:picLocks noChangeAspect="1"/>
          </p:cNvPicPr>
          <p:nvPr/>
        </p:nvPicPr>
        <p:blipFill>
          <a:blip r:embed="rId1"/>
          <a:stretch>
            <a:fillRect/>
          </a:stretch>
        </p:blipFill>
        <p:spPr>
          <a:xfrm>
            <a:off x="1681480" y="2812415"/>
            <a:ext cx="5137150" cy="714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wipe(left)">
                                      <p:cBhvr>
                                        <p:cTn id="7" dur="500"/>
                                        <p:tgtEl>
                                          <p:spTgt spid="10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4675" name="文本占位符 924674"/>
          <p:cNvSpPr>
            <a:spLocks noGrp="1"/>
          </p:cNvSpPr>
          <p:nvPr>
            <p:ph type="body" idx="1"/>
          </p:nvPr>
        </p:nvSpPr>
        <p:spPr>
          <a:xfrm>
            <a:off x="468313" y="2017713"/>
            <a:ext cx="8486775" cy="4114800"/>
          </a:xfrm>
        </p:spPr>
        <p:txBody>
          <a:bodyPr/>
          <a:p>
            <a:pPr>
              <a:lnSpc>
                <a:spcPct val="115000"/>
              </a:lnSpc>
              <a:buNone/>
            </a:pPr>
            <a:r>
              <a:rPr lang="en-US" altLang="zh-CN">
                <a:latin typeface="黑体" panose="02010609060101010101" pitchFamily="1" charset="-122"/>
                <a:ea typeface="黑体" panose="02010609060101010101" pitchFamily="1" charset="-122"/>
              </a:rPr>
              <a:t>4.</a:t>
            </a:r>
            <a:r>
              <a:rPr lang="zh-CN" altLang="en-US" dirty="0">
                <a:latin typeface="黑体" panose="02010609060101010101" pitchFamily="1" charset="-122"/>
                <a:ea typeface="黑体" panose="02010609060101010101" pitchFamily="1" charset="-122"/>
              </a:rPr>
              <a:t>财务杠杆与财务风险的关系</a:t>
            </a:r>
            <a:endParaRPr lang="zh-CN" altLang="en-US" dirty="0">
              <a:latin typeface="黑体" panose="02010609060101010101" pitchFamily="1" charset="-122"/>
              <a:ea typeface="黑体" panose="02010609060101010101" pitchFamily="1" charset="-122"/>
            </a:endParaRPr>
          </a:p>
          <a:p>
            <a:pPr>
              <a:lnSpc>
                <a:spcPct val="115000"/>
              </a:lnSpc>
            </a:pPr>
            <a:r>
              <a:rPr lang="zh-CN" altLang="en-US" dirty="0">
                <a:latin typeface="黑体" panose="02010609060101010101" pitchFamily="1" charset="-122"/>
                <a:ea typeface="黑体" panose="02010609060101010101" pitchFamily="1" charset="-122"/>
              </a:rPr>
              <a:t>和经营杠杆和经营风险一样。</a:t>
            </a:r>
            <a:endParaRPr lang="zh-CN" altLang="en-US" dirty="0">
              <a:latin typeface="黑体" panose="02010609060101010101" pitchFamily="1" charset="-122"/>
              <a:ea typeface="黑体" panose="02010609060101010101" pitchFamily="1" charset="-122"/>
            </a:endParaRPr>
          </a:p>
          <a:p>
            <a:pPr>
              <a:lnSpc>
                <a:spcPct val="115000"/>
              </a:lnSpc>
            </a:pPr>
            <a:r>
              <a:rPr lang="zh-CN" altLang="en-US" dirty="0">
                <a:latin typeface="黑体" panose="02010609060101010101" pitchFamily="1" charset="-122"/>
                <a:ea typeface="黑体" panose="02010609060101010101" pitchFamily="1" charset="-122"/>
                <a:hlinkClick r:id="" action="ppaction://hlinkshowjump?jump=nextslide"/>
              </a:rPr>
              <a:t>通过</a:t>
            </a:r>
            <a:r>
              <a:rPr lang="en-US" altLang="zh-CN">
                <a:latin typeface="黑体" panose="02010609060101010101" pitchFamily="1" charset="-122"/>
                <a:ea typeface="黑体" panose="02010609060101010101" pitchFamily="1" charset="-122"/>
                <a:hlinkClick r:id="" action="ppaction://hlinkshowjump?jump=nextslide"/>
              </a:rPr>
              <a:t>DFL</a:t>
            </a:r>
            <a:r>
              <a:rPr lang="zh-CN" altLang="en-US" dirty="0">
                <a:latin typeface="黑体" panose="02010609060101010101" pitchFamily="1" charset="-122"/>
                <a:ea typeface="黑体" panose="02010609060101010101" pitchFamily="1" charset="-122"/>
                <a:hlinkClick r:id="" action="ppaction://hlinkshowjump?jump=nextslide"/>
              </a:rPr>
              <a:t>公式可以知道影响财务风险的因素</a:t>
            </a:r>
            <a:endParaRPr lang="zh-CN" altLang="en-US" dirty="0">
              <a:latin typeface="黑体" panose="02010609060101010101" pitchFamily="1" charset="-122"/>
              <a:ea typeface="黑体" panose="02010609060101010101" pitchFamily="1" charset="-122"/>
            </a:endParaRPr>
          </a:p>
          <a:p>
            <a:pPr>
              <a:lnSpc>
                <a:spcPct val="115000"/>
              </a:lnSpc>
            </a:pPr>
            <a:endParaRPr lang="zh-CN" altLang="en-US" dirty="0">
              <a:latin typeface="黑体" panose="02010609060101010101" pitchFamily="1" charset="-122"/>
              <a:ea typeface="黑体" panose="02010609060101010101" pitchFamily="1" charset="-122"/>
            </a:endParaRPr>
          </a:p>
          <a:p>
            <a:pPr>
              <a:lnSpc>
                <a:spcPct val="115000"/>
              </a:lnSpc>
            </a:pPr>
            <a:endParaRPr lang="zh-CN" altLang="en-US" dirty="0">
              <a:latin typeface="黑体" panose="02010609060101010101" pitchFamily="1" charset="-122"/>
              <a:ea typeface="黑体" panose="02010609060101010101" pitchFamily="1" charset="-122"/>
            </a:endParaRPr>
          </a:p>
          <a:p>
            <a:pPr>
              <a:lnSpc>
                <a:spcPct val="115000"/>
              </a:lnSpc>
            </a:pPr>
            <a:r>
              <a:rPr lang="zh-CN" altLang="en-US" dirty="0">
                <a:latin typeface="黑体" panose="02010609060101010101" pitchFamily="1" charset="-122"/>
                <a:ea typeface="黑体" panose="02010609060101010101" pitchFamily="1" charset="-122"/>
              </a:rPr>
              <a:t>控制财务风险的方法主要是控制负债比率。</a:t>
            </a:r>
            <a:endParaRPr lang="zh-CN" altLang="en-US" dirty="0">
              <a:latin typeface="黑体" panose="02010609060101010101" pitchFamily="1" charset="-122"/>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
        <p:nvSpPr>
          <p:cNvPr id="3" name="标题 2"/>
          <p:cNvSpPr/>
          <p:nvPr>
            <p:ph type="title"/>
          </p:nvPr>
        </p:nvSpPr>
        <p:spPr/>
        <p:txBody>
          <a:bodyPr/>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4675">
                                            <p:txEl>
                                              <p:charRg st="15" end="29"/>
                                            </p:txEl>
                                          </p:spTgt>
                                        </p:tgtEl>
                                        <p:attrNameLst>
                                          <p:attrName>style.visibility</p:attrName>
                                        </p:attrNameLst>
                                      </p:cBhvr>
                                      <p:to>
                                        <p:strVal val="visible"/>
                                      </p:to>
                                    </p:set>
                                    <p:anim calcmode="lin" valueType="num">
                                      <p:cBhvr additive="base">
                                        <p:cTn id="7" dur="500" fill="hold"/>
                                        <p:tgtEl>
                                          <p:spTgt spid="924675">
                                            <p:txEl>
                                              <p:charRg st="15"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4675">
                                            <p:txEl>
                                              <p:charRg st="15"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4675">
                                            <p:txEl>
                                              <p:charRg st="29" end="81"/>
                                            </p:txEl>
                                          </p:spTgt>
                                        </p:tgtEl>
                                        <p:attrNameLst>
                                          <p:attrName>style.visibility</p:attrName>
                                        </p:attrNameLst>
                                      </p:cBhvr>
                                      <p:to>
                                        <p:strVal val="visible"/>
                                      </p:to>
                                    </p:set>
                                    <p:anim calcmode="lin" valueType="num">
                                      <p:cBhvr additive="base">
                                        <p:cTn id="13" dur="500" fill="hold"/>
                                        <p:tgtEl>
                                          <p:spTgt spid="924675">
                                            <p:txEl>
                                              <p:charRg st="29" end="8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4675">
                                            <p:txEl>
                                              <p:charRg st="29" end="8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4675">
                                            <p:txEl>
                                              <p:charRg st="3" end="3"/>
                                            </p:txEl>
                                          </p:spTgt>
                                        </p:tgtEl>
                                        <p:attrNameLst>
                                          <p:attrName>style.visibility</p:attrName>
                                        </p:attrNameLst>
                                      </p:cBhvr>
                                      <p:to>
                                        <p:strVal val="visible"/>
                                      </p:to>
                                    </p:set>
                                    <p:anim calcmode="lin" valueType="num">
                                      <p:cBhvr additive="base">
                                        <p:cTn id="19" dur="500" fill="hold"/>
                                        <p:tgtEl>
                                          <p:spTgt spid="92467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467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矩形 2"/>
          <p:cNvSpPr>
            <a:spLocks noGrp="1"/>
          </p:cNvSpPr>
          <p:nvPr>
            <p:ph type="title"/>
          </p:nvPr>
        </p:nvSpPr>
        <p:spPr/>
        <p:txBody>
          <a:bodyPr wrap="square" anchor="ctr"/>
          <a:p>
            <a:pPr lvl="0" indent="0" eaLnBrk="1" hangingPunct="1"/>
            <a:r>
              <a:rPr lang="en-US" altLang="x-none" sz="3000" b="0" dirty="0">
                <a:latin typeface="黑体" panose="02010609060101010101" pitchFamily="1" charset="-122"/>
                <a:ea typeface="黑体" panose="02010609060101010101" pitchFamily="1" charset="-122"/>
              </a:rPr>
              <a:t>3.</a:t>
            </a:r>
            <a:r>
              <a:rPr lang="zh-CN" altLang="en-US" sz="3000" b="0" dirty="0">
                <a:latin typeface="黑体" panose="02010609060101010101" pitchFamily="1" charset="-122"/>
                <a:ea typeface="黑体" panose="02010609060101010101" pitchFamily="1" charset="-122"/>
              </a:rPr>
              <a:t>影响财务杠杆利益与风险的其他因素</a:t>
            </a:r>
            <a:endParaRPr lang="zh-CN" altLang="en-US" sz="3000" b="0" dirty="0">
              <a:latin typeface="黑体" panose="02010609060101010101" pitchFamily="1" charset="-122"/>
              <a:ea typeface="黑体" panose="02010609060101010101" pitchFamily="1" charset="-122"/>
            </a:endParaRPr>
          </a:p>
        </p:txBody>
      </p:sp>
      <p:sp>
        <p:nvSpPr>
          <p:cNvPr id="113666" name="矩形 3"/>
          <p:cNvSpPr>
            <a:spLocks noGrp="1"/>
          </p:cNvSpPr>
          <p:nvPr>
            <p:ph type="body"/>
          </p:nvPr>
        </p:nvSpPr>
        <p:spPr/>
        <p:txBody>
          <a:bodyPr wrap="square" anchor="t"/>
          <a:p>
            <a:pPr lvl="0" indent="-342900" eaLnBrk="1" hangingPunct="1"/>
            <a:r>
              <a:rPr lang="zh-CN" altLang="en-US">
                <a:latin typeface="黑体" panose="02010609060101010101" pitchFamily="1" charset="-122"/>
                <a:ea typeface="黑体" panose="02010609060101010101" pitchFamily="1" charset="-122"/>
              </a:rPr>
              <a:t>资本规模的变动</a:t>
            </a:r>
            <a:endParaRPr lang="zh-CN" altLang="en-US">
              <a:latin typeface="黑体" panose="02010609060101010101" pitchFamily="1" charset="-122"/>
              <a:ea typeface="黑体" panose="02010609060101010101" pitchFamily="1" charset="-122"/>
            </a:endParaRPr>
          </a:p>
          <a:p>
            <a:pPr lvl="0" indent="-342900" eaLnBrk="1" hangingPunct="1"/>
            <a:r>
              <a:rPr lang="zh-CN" altLang="en-US">
                <a:latin typeface="黑体" panose="02010609060101010101" pitchFamily="1" charset="-122"/>
                <a:ea typeface="黑体" panose="02010609060101010101" pitchFamily="1" charset="-122"/>
              </a:rPr>
              <a:t>资本结构的变动</a:t>
            </a:r>
            <a:endParaRPr lang="zh-CN" altLang="en-US">
              <a:latin typeface="黑体" panose="02010609060101010101" pitchFamily="1" charset="-122"/>
              <a:ea typeface="黑体" panose="02010609060101010101" pitchFamily="1" charset="-122"/>
            </a:endParaRPr>
          </a:p>
          <a:p>
            <a:pPr lvl="0" indent="-342900" eaLnBrk="1" hangingPunct="1"/>
            <a:r>
              <a:rPr lang="zh-CN" altLang="en-US">
                <a:latin typeface="黑体" panose="02010609060101010101" pitchFamily="1" charset="-122"/>
                <a:ea typeface="黑体" panose="02010609060101010101" pitchFamily="1" charset="-122"/>
              </a:rPr>
              <a:t>债务利率的变动</a:t>
            </a:r>
            <a:endParaRPr lang="zh-CN" altLang="en-US">
              <a:latin typeface="黑体" panose="02010609060101010101" pitchFamily="1" charset="-122"/>
              <a:ea typeface="黑体" panose="02010609060101010101" pitchFamily="1" charset="-122"/>
            </a:endParaRPr>
          </a:p>
          <a:p>
            <a:pPr lvl="0" indent="-342900" eaLnBrk="1" hangingPunct="1"/>
            <a:r>
              <a:rPr lang="zh-CN" altLang="en-US">
                <a:latin typeface="黑体" panose="02010609060101010101" pitchFamily="1" charset="-122"/>
                <a:ea typeface="黑体" panose="02010609060101010101" pitchFamily="1" charset="-122"/>
              </a:rPr>
              <a:t>息税前利润的变动</a:t>
            </a:r>
            <a:endParaRPr lang="zh-CN" altLang="en-US">
              <a:latin typeface="黑体" panose="02010609060101010101" pitchFamily="1" charset="-122"/>
              <a:ea typeface="黑体" panose="02010609060101010101" pitchFamily="1" charset="-122"/>
            </a:endParaRPr>
          </a:p>
        </p:txBody>
      </p:sp>
      <p:sp>
        <p:nvSpPr>
          <p:cNvPr id="11366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黑体" panose="02010609060101010101" pitchFamily="1" charset="-122"/>
                <a:ea typeface="黑体" panose="02010609060101010101" pitchFamily="1" charset="-122"/>
              </a:rPr>
            </a:fld>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p:txBody>
          <a:bodyPr wrap="square" anchor="ctr"/>
          <a:p>
            <a:pPr lvl="0" indent="0"/>
            <a:r>
              <a:rPr lang="zh-CN" altLang="en-US">
                <a:ea typeface="黑体" panose="02010609060101010101" pitchFamily="1" charset="-122"/>
              </a:rPr>
              <a:t>净营业收益观点</a:t>
            </a:r>
            <a:endParaRPr lang="zh-CN" altLang="en-US">
              <a:ea typeface="黑体" panose="02010609060101010101" pitchFamily="1" charset="-122"/>
            </a:endParaRPr>
          </a:p>
        </p:txBody>
      </p:sp>
      <p:sp>
        <p:nvSpPr>
          <p:cNvPr id="18434" name="内容占位符 2"/>
          <p:cNvSpPr>
            <a:spLocks noGrp="1"/>
          </p:cNvSpPr>
          <p:nvPr>
            <p:ph idx="4294967295"/>
          </p:nvPr>
        </p:nvSpPr>
        <p:spPr/>
        <p:txBody>
          <a:bodyPr wrap="square" anchor="t"/>
          <a:p>
            <a:pPr lvl="0" indent="-342900"/>
            <a:r>
              <a:rPr lang="zh-CN" altLang="en-US">
                <a:ea typeface="黑体" panose="02010609060101010101" pitchFamily="1" charset="-122"/>
              </a:rPr>
              <a:t>这种观点认为，在公司的资本结构中，债务资本的多寡，比例的高低，与公司的价值没有关系。</a:t>
            </a:r>
            <a:endParaRPr lang="zh-CN" altLang="en-US">
              <a:ea typeface="黑体" panose="02010609060101010101" pitchFamily="1" charset="-122"/>
            </a:endParaRPr>
          </a:p>
        </p:txBody>
      </p:sp>
      <p:pic>
        <p:nvPicPr>
          <p:cNvPr id="18435" name="Picture 2"/>
          <p:cNvPicPr>
            <a:picLocks noChangeAspect="1"/>
          </p:cNvPicPr>
          <p:nvPr/>
        </p:nvPicPr>
        <p:blipFill>
          <a:blip r:embed="rId1"/>
          <a:stretch>
            <a:fillRect/>
          </a:stretch>
        </p:blipFill>
        <p:spPr>
          <a:xfrm>
            <a:off x="1214438" y="3143250"/>
            <a:ext cx="6753225" cy="2928938"/>
          </a:xfrm>
          <a:prstGeom prst="rect">
            <a:avLst/>
          </a:prstGeom>
          <a:noFill/>
          <a:ln w="9525">
            <a:noFill/>
          </a:ln>
        </p:spPr>
      </p:pic>
      <p:sp>
        <p:nvSpPr>
          <p:cNvPr id="18436" name="文本框 1"/>
          <p:cNvSpPr txBox="1"/>
          <p:nvPr/>
        </p:nvSpPr>
        <p:spPr>
          <a:xfrm>
            <a:off x="784225" y="6086475"/>
            <a:ext cx="7388225" cy="457200"/>
          </a:xfrm>
          <a:prstGeom prst="rect">
            <a:avLst/>
          </a:prstGeom>
          <a:noFill/>
          <a:ln w="9525">
            <a:noFill/>
          </a:ln>
        </p:spPr>
        <p:txBody>
          <a:bodyPr wrap="square" anchor="t">
            <a:spAutoFit/>
          </a:bodyPr>
          <a:p>
            <a:pPr lvl="0" indent="0" algn="ctr"/>
            <a:r>
              <a:rPr lang="zh-CN" altLang="en-US" sz="2400">
                <a:latin typeface="黑体" panose="02010609060101010101" pitchFamily="1" charset="-122"/>
                <a:ea typeface="黑体" panose="02010609060101010101" pitchFamily="1" charset="-122"/>
              </a:rPr>
              <a:t>企业价值与负债没有关系！负债无关紧要！</a:t>
            </a:r>
            <a:endParaRPr lang="zh-CN" altLang="en-US" sz="2400">
              <a:latin typeface="黑体" panose="02010609060101010101" pitchFamily="1" charset="-122"/>
              <a:ea typeface="黑体" panose="02010609060101010101" pitchFamily="1"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extBox 4"/>
          <p:cNvSpPr txBox="1"/>
          <p:nvPr/>
        </p:nvSpPr>
        <p:spPr>
          <a:xfrm>
            <a:off x="357188" y="142875"/>
            <a:ext cx="8429625" cy="5349875"/>
          </a:xfrm>
          <a:prstGeom prst="rect">
            <a:avLst/>
          </a:prstGeom>
          <a:noFill/>
          <a:ln w="9525">
            <a:noFill/>
          </a:ln>
        </p:spPr>
        <p:txBody>
          <a:bodyPr anchor="t">
            <a:spAutoFit/>
          </a:bodyPr>
          <a:p>
            <a:pPr lvl="0" indent="0">
              <a:spcBef>
                <a:spcPct val="20000"/>
              </a:spcBef>
              <a:buChar char="•"/>
            </a:pPr>
            <a:r>
              <a:rPr lang="zh-CN" altLang="en-US" sz="2800" dirty="0">
                <a:latin typeface="Arial" panose="020B0604020202020204" pitchFamily="34" charset="0"/>
                <a:ea typeface="宋体" panose="02010600030101010101" pitchFamily="2" charset="-122"/>
              </a:rPr>
              <a:t>在上例中，假定资本规模由</a:t>
            </a:r>
            <a:r>
              <a:rPr lang="en-US" altLang="x-none" sz="2800" dirty="0">
                <a:latin typeface="Arial" panose="020B0604020202020204" pitchFamily="34" charset="0"/>
                <a:ea typeface="宋体" panose="02010600030101010101" pitchFamily="2" charset="-122"/>
              </a:rPr>
              <a:t>7500</a:t>
            </a:r>
            <a:r>
              <a:rPr lang="zh-CN" altLang="en-US" sz="2800" dirty="0">
                <a:latin typeface="Arial" panose="020B0604020202020204" pitchFamily="34" charset="0"/>
                <a:ea typeface="宋体" panose="02010600030101010101" pitchFamily="2" charset="-122"/>
              </a:rPr>
              <a:t>万元变为</a:t>
            </a:r>
            <a:r>
              <a:rPr lang="en-US" altLang="x-none" sz="2800" dirty="0">
                <a:latin typeface="Arial" panose="020B0604020202020204" pitchFamily="34" charset="0"/>
                <a:ea typeface="宋体" panose="02010600030101010101" pitchFamily="2" charset="-122"/>
              </a:rPr>
              <a:t>8000</a:t>
            </a:r>
            <a:r>
              <a:rPr lang="zh-CN" altLang="en-US" sz="2800" dirty="0">
                <a:latin typeface="Arial" panose="020B0604020202020204" pitchFamily="34" charset="0"/>
                <a:ea typeface="宋体" panose="02010600030101010101" pitchFamily="2" charset="-122"/>
              </a:rPr>
              <a:t>万元，其他因素保持不变，则财务杠杆系数变为：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在上例中，假定债务资本比例变为 </a:t>
            </a:r>
            <a:r>
              <a:rPr lang="en-US" altLang="x-none" sz="2800" dirty="0">
                <a:latin typeface="Arial" panose="020B0604020202020204" pitchFamily="34" charset="0"/>
                <a:ea typeface="宋体" panose="02010600030101010101" pitchFamily="2" charset="-122"/>
              </a:rPr>
              <a:t>0.5</a:t>
            </a:r>
            <a:r>
              <a:rPr lang="zh-CN" altLang="en-US" sz="2800" dirty="0">
                <a:latin typeface="Arial" panose="020B0604020202020204" pitchFamily="34" charset="0"/>
                <a:ea typeface="宋体" panose="02010600030101010101" pitchFamily="2" charset="-122"/>
              </a:rPr>
              <a:t>，其他因素保持不变，则财务杠杆系数变为：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在上例中，假定其他因素不变，只有债务利率发生了变动，由</a:t>
            </a:r>
            <a:r>
              <a:rPr lang="en-US" altLang="x-none" sz="2800" dirty="0">
                <a:latin typeface="Arial" panose="020B0604020202020204" pitchFamily="34" charset="0"/>
                <a:ea typeface="宋体" panose="02010600030101010101" pitchFamily="2" charset="-122"/>
              </a:rPr>
              <a:t>8%</a:t>
            </a:r>
            <a:r>
              <a:rPr lang="zh-CN" altLang="en-US" sz="2800" dirty="0">
                <a:latin typeface="Arial" panose="020B0604020202020204" pitchFamily="34" charset="0"/>
                <a:ea typeface="宋体" panose="02010600030101010101" pitchFamily="2" charset="-122"/>
              </a:rPr>
              <a:t>降至</a:t>
            </a:r>
            <a:r>
              <a:rPr lang="en-US" altLang="x-none" sz="2800" dirty="0">
                <a:latin typeface="Arial" panose="020B0604020202020204" pitchFamily="34" charset="0"/>
                <a:ea typeface="宋体" panose="02010600030101010101" pitchFamily="2" charset="-122"/>
              </a:rPr>
              <a:t>7%</a:t>
            </a:r>
            <a:r>
              <a:rPr lang="zh-CN" altLang="en-US" sz="2800" dirty="0">
                <a:latin typeface="Arial" panose="020B0604020202020204" pitchFamily="34" charset="0"/>
                <a:ea typeface="宋体" panose="02010600030101010101" pitchFamily="2" charset="-122"/>
              </a:rPr>
              <a:t>， 则财务杠杆系数变动为：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在上例中，假定息税前利润由</a:t>
            </a:r>
            <a:r>
              <a:rPr lang="en-US" altLang="x-none" sz="2800" dirty="0">
                <a:latin typeface="Arial" panose="020B0604020202020204" pitchFamily="34" charset="0"/>
                <a:ea typeface="宋体" panose="02010600030101010101" pitchFamily="2" charset="-122"/>
              </a:rPr>
              <a:t>800</a:t>
            </a:r>
            <a:r>
              <a:rPr lang="zh-CN" altLang="en-US" sz="2800" dirty="0">
                <a:latin typeface="Arial" panose="020B0604020202020204" pitchFamily="34" charset="0"/>
                <a:ea typeface="宋体" panose="02010600030101010101" pitchFamily="2" charset="-122"/>
              </a:rPr>
              <a:t>万元增至</a:t>
            </a:r>
            <a:r>
              <a:rPr lang="en-US" altLang="x-none" sz="2800" dirty="0">
                <a:latin typeface="Arial" panose="020B0604020202020204" pitchFamily="34" charset="0"/>
                <a:ea typeface="宋体" panose="02010600030101010101" pitchFamily="2" charset="-122"/>
              </a:rPr>
              <a:t>1000</a:t>
            </a:r>
            <a:r>
              <a:rPr lang="zh-CN" altLang="en-US" sz="2800" dirty="0">
                <a:latin typeface="Arial" panose="020B0604020202020204" pitchFamily="34" charset="0"/>
                <a:ea typeface="宋体" panose="02010600030101010101" pitchFamily="2" charset="-122"/>
              </a:rPr>
              <a:t>万元，在其他因素不变的情况下，财务杠杆系数变为：</a:t>
            </a:r>
            <a:endParaRPr lang="zh-CN" altLang="en-US" sz="2800" dirty="0">
              <a:latin typeface="Arial" panose="020B0604020202020204" pitchFamily="34" charset="0"/>
              <a:ea typeface="宋体" panose="02010600030101010101" pitchFamily="2" charset="-122"/>
            </a:endParaRPr>
          </a:p>
        </p:txBody>
      </p:sp>
      <p:pic>
        <p:nvPicPr>
          <p:cNvPr id="114690" name="Picture 2"/>
          <p:cNvPicPr>
            <a:picLocks noChangeAspect="1"/>
          </p:cNvPicPr>
          <p:nvPr/>
        </p:nvPicPr>
        <p:blipFill>
          <a:blip r:embed="rId1"/>
          <a:stretch>
            <a:fillRect/>
          </a:stretch>
        </p:blipFill>
        <p:spPr>
          <a:xfrm>
            <a:off x="2000250" y="1047750"/>
            <a:ext cx="4354513" cy="608013"/>
          </a:xfrm>
          <a:prstGeom prst="rect">
            <a:avLst/>
          </a:prstGeom>
          <a:noFill/>
          <a:ln w="9525">
            <a:noFill/>
          </a:ln>
        </p:spPr>
      </p:pic>
      <p:pic>
        <p:nvPicPr>
          <p:cNvPr id="114691" name="Picture 3"/>
          <p:cNvPicPr>
            <a:picLocks noChangeAspect="1"/>
          </p:cNvPicPr>
          <p:nvPr/>
        </p:nvPicPr>
        <p:blipFill>
          <a:blip r:embed="rId2"/>
          <a:stretch>
            <a:fillRect/>
          </a:stretch>
        </p:blipFill>
        <p:spPr>
          <a:xfrm>
            <a:off x="2071688" y="2476500"/>
            <a:ext cx="4143375" cy="568325"/>
          </a:xfrm>
          <a:prstGeom prst="rect">
            <a:avLst/>
          </a:prstGeom>
          <a:noFill/>
          <a:ln w="9525">
            <a:noFill/>
          </a:ln>
        </p:spPr>
      </p:pic>
      <p:pic>
        <p:nvPicPr>
          <p:cNvPr id="114692" name="Picture 4"/>
          <p:cNvPicPr>
            <a:picLocks noChangeAspect="1"/>
          </p:cNvPicPr>
          <p:nvPr/>
        </p:nvPicPr>
        <p:blipFill>
          <a:blip r:embed="rId3"/>
          <a:stretch>
            <a:fillRect/>
          </a:stretch>
        </p:blipFill>
        <p:spPr>
          <a:xfrm>
            <a:off x="2071688" y="3905250"/>
            <a:ext cx="4341812" cy="674688"/>
          </a:xfrm>
          <a:prstGeom prst="rect">
            <a:avLst/>
          </a:prstGeom>
          <a:noFill/>
          <a:ln w="9525">
            <a:noFill/>
          </a:ln>
        </p:spPr>
      </p:pic>
      <p:pic>
        <p:nvPicPr>
          <p:cNvPr id="114693" name="Picture 5"/>
          <p:cNvPicPr>
            <a:picLocks noChangeAspect="1"/>
          </p:cNvPicPr>
          <p:nvPr/>
        </p:nvPicPr>
        <p:blipFill>
          <a:blip r:embed="rId4"/>
          <a:stretch>
            <a:fillRect/>
          </a:stretch>
        </p:blipFill>
        <p:spPr>
          <a:xfrm>
            <a:off x="2071688" y="5548313"/>
            <a:ext cx="4500562" cy="595312"/>
          </a:xfrm>
          <a:prstGeom prst="rect">
            <a:avLst/>
          </a:prstGeom>
          <a:noFill/>
          <a:ln w="9525">
            <a:noFill/>
          </a:ln>
        </p:spPr>
      </p:pic>
      <p:sp>
        <p:nvSpPr>
          <p:cNvPr id="11469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内容占位符 3"/>
          <p:cNvSpPr>
            <a:spLocks noGrp="1"/>
          </p:cNvSpPr>
          <p:nvPr>
            <p:ph idx="4294967295"/>
          </p:nvPr>
        </p:nvSpPr>
        <p:spPr/>
        <p:txBody>
          <a:bodyPr wrap="square" anchor="t"/>
          <a:p>
            <a:pPr marL="514350" lvl="0" indent="-514350" algn="just">
              <a:lnSpc>
                <a:spcPct val="90000"/>
              </a:lnSpc>
              <a:buAutoNum type="arabicPeriod"/>
            </a:pPr>
            <a:r>
              <a:rPr lang="zh-CN" altLang="en-US" b="1"/>
              <a:t>公司总风险是指经营风险和财务风险之和。</a:t>
            </a:r>
            <a:endParaRPr lang="zh-CN" altLang="en-US" b="1"/>
          </a:p>
          <a:p>
            <a:pPr marL="514350" lvl="0" indent="-514350" algn="just">
              <a:lnSpc>
                <a:spcPct val="90000"/>
              </a:lnSpc>
              <a:buAutoNum type="arabicPeriod"/>
            </a:pPr>
            <a:r>
              <a:rPr lang="zh-CN" altLang="en-US" b="1"/>
              <a:t>由于</a:t>
            </a:r>
            <a:r>
              <a:rPr lang="zh-CN" altLang="en-US" b="1">
                <a:solidFill>
                  <a:srgbClr val="C00000"/>
                </a:solidFill>
              </a:rPr>
              <a:t>固定生产成本</a:t>
            </a:r>
            <a:r>
              <a:rPr lang="zh-CN" altLang="en-US" b="1"/>
              <a:t>和</a:t>
            </a:r>
            <a:r>
              <a:rPr lang="zh-CN" altLang="en-US" b="1">
                <a:solidFill>
                  <a:srgbClr val="C00000"/>
                </a:solidFill>
              </a:rPr>
              <a:t>固定财务费用</a:t>
            </a:r>
            <a:r>
              <a:rPr lang="zh-CN" altLang="en-US" b="1"/>
              <a:t>的共同存在而导致的</a:t>
            </a:r>
            <a:r>
              <a:rPr lang="zh-CN" altLang="en-US" b="1">
                <a:solidFill>
                  <a:srgbClr val="C00000"/>
                </a:solidFill>
              </a:rPr>
              <a:t>每股收益变动率</a:t>
            </a:r>
            <a:r>
              <a:rPr lang="zh-CN" altLang="en-US" b="1"/>
              <a:t>大于</a:t>
            </a:r>
            <a:r>
              <a:rPr lang="zh-CN" altLang="en-US" b="1">
                <a:solidFill>
                  <a:srgbClr val="C00000"/>
                </a:solidFill>
              </a:rPr>
              <a:t>销售业务量</a:t>
            </a:r>
            <a:r>
              <a:rPr lang="zh-CN" altLang="en-US" b="1"/>
              <a:t>变动率的杠杆效应，称为总杠杆（联合杠杆），反映销售量与每股收益之间的关系，用于衡量销售量变动对普通股每股收益变动的影响程度。</a:t>
            </a:r>
            <a:endParaRPr lang="zh-CN" altLang="en-US" b="1"/>
          </a:p>
          <a:p>
            <a:pPr lvl="0" indent="-342900" algn="just">
              <a:lnSpc>
                <a:spcPct val="90000"/>
              </a:lnSpc>
            </a:pPr>
            <a:endParaRPr lang="zh-CN" altLang="en-US" b="1">
              <a:solidFill>
                <a:srgbClr val="FF0000"/>
              </a:solidFill>
            </a:endParaRPr>
          </a:p>
          <a:p>
            <a:pPr lvl="0" indent="-342900"/>
            <a:endParaRPr lang="zh-CN" altLang="en-US"/>
          </a:p>
        </p:txBody>
      </p:sp>
      <p:sp>
        <p:nvSpPr>
          <p:cNvPr id="115714" name="矩形 2"/>
          <p:cNvSpPr txBox="1"/>
          <p:nvPr/>
        </p:nvSpPr>
        <p:spPr>
          <a:xfrm>
            <a:off x="339090" y="485775"/>
            <a:ext cx="7814310" cy="1224280"/>
          </a:xfrm>
          <a:prstGeom prst="rect">
            <a:avLst/>
          </a:prstGeom>
          <a:noFill/>
          <a:ln w="9525">
            <a:noFill/>
          </a:ln>
        </p:spPr>
        <p:txBody>
          <a:bodyPr anchor="ctr"/>
          <a:p>
            <a:pPr lvl="0" indent="0"/>
            <a:r>
              <a:rPr lang="zh-CN" altLang="en-US" sz="3600" dirty="0">
                <a:solidFill>
                  <a:schemeClr val="tx2"/>
                </a:solidFill>
                <a:latin typeface="黑体" panose="02010609060101010101" pitchFamily="1" charset="-122"/>
                <a:ea typeface="黑体" panose="02010609060101010101" pitchFamily="1" charset="-122"/>
              </a:rPr>
              <a:t>三、总（联合）风险与总（联合）</a:t>
            </a:r>
            <a:r>
              <a:rPr lang="zh-CN" altLang="en-US" sz="3600" dirty="0">
                <a:solidFill>
                  <a:schemeClr val="tx2"/>
                </a:solidFill>
                <a:latin typeface="黑体" panose="02010609060101010101" pitchFamily="1" charset="-122"/>
                <a:ea typeface="黑体" panose="02010609060101010101" pitchFamily="1" charset="-122"/>
                <a:sym typeface="+mn-ea"/>
              </a:rPr>
              <a:t>杠杆</a:t>
            </a:r>
            <a:r>
              <a:rPr lang="zh-CN" altLang="en-US" sz="3900" dirty="0">
                <a:solidFill>
                  <a:schemeClr val="tx2"/>
                </a:solidFill>
                <a:latin typeface="Arial" panose="020B0604020202020204" pitchFamily="34" charset="0"/>
                <a:ea typeface="宋体" panose="02010600030101010101" pitchFamily="2" charset="-122"/>
              </a:rPr>
              <a:t> </a:t>
            </a:r>
            <a:endParaRPr lang="zh-CN" altLang="en-US" sz="3900" dirty="0">
              <a:solidFill>
                <a:schemeClr val="tx2"/>
              </a:solidFill>
              <a:latin typeface="Arial" panose="020B0604020202020204" pitchFamily="34" charset="0"/>
              <a:ea typeface="宋体" panose="02010600030101010101" pitchFamily="2" charset="-122"/>
            </a:endParaRPr>
          </a:p>
        </p:txBody>
      </p:sp>
      <p:sp>
        <p:nvSpPr>
          <p:cNvPr id="11571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p:txBody>
          <a:bodyPr wrap="square" anchor="b"/>
          <a:p>
            <a:pPr lvl="0" indent="0"/>
            <a:endParaRPr lang="en-US" altLang="en-US">
              <a:latin typeface="黑体" panose="02010609060101010101" pitchFamily="1" charset="-122"/>
              <a:ea typeface="黑体" panose="02010609060101010101" pitchFamily="1" charset="-122"/>
            </a:endParaRPr>
          </a:p>
        </p:txBody>
      </p:sp>
      <p:sp>
        <p:nvSpPr>
          <p:cNvPr id="116738" name="Rectangle 13"/>
          <p:cNvSpPr>
            <a:spLocks noGrp="1"/>
          </p:cNvSpPr>
          <p:nvPr>
            <p:ph type="body"/>
          </p:nvPr>
        </p:nvSpPr>
        <p:spPr>
          <a:xfrm>
            <a:off x="654050" y="1066800"/>
            <a:ext cx="6356350" cy="587375"/>
          </a:xfrm>
        </p:spPr>
        <p:txBody>
          <a:bodyPr wrap="square" anchor="t"/>
          <a:p>
            <a:pPr lvl="0" indent="-342900">
              <a:buNone/>
            </a:pPr>
            <a:r>
              <a:rPr lang="en-US" altLang="x-none" b="1" dirty="0">
                <a:solidFill>
                  <a:srgbClr val="FF3399"/>
                </a:solidFill>
                <a:latin typeface="黑体" panose="02010609060101010101" pitchFamily="1" charset="-122"/>
                <a:ea typeface="黑体" panose="02010609060101010101" pitchFamily="1" charset="-122"/>
              </a:rPr>
              <a:t>◎ </a:t>
            </a:r>
            <a:r>
              <a:rPr lang="zh-CN" altLang="en-US" b="1" dirty="0">
                <a:solidFill>
                  <a:srgbClr val="FF3399"/>
                </a:solidFill>
                <a:latin typeface="黑体" panose="02010609060101010101" pitchFamily="1" charset="-122"/>
                <a:ea typeface="黑体" panose="02010609060101010101" pitchFamily="1" charset="-122"/>
              </a:rPr>
              <a:t>联合</a:t>
            </a:r>
            <a:r>
              <a:rPr lang="zh-CN" altLang="en-US" b="1" dirty="0">
                <a:latin typeface="黑体" panose="02010609060101010101" pitchFamily="1" charset="-122"/>
                <a:ea typeface="黑体" panose="02010609060101010101" pitchFamily="1" charset="-122"/>
              </a:rPr>
              <a:t>杠杆产生的原因</a:t>
            </a:r>
            <a:endParaRPr lang="zh-CN" altLang="en-US" b="1" dirty="0">
              <a:latin typeface="黑体" panose="02010609060101010101" pitchFamily="1" charset="-122"/>
              <a:ea typeface="黑体" panose="02010609060101010101" pitchFamily="1" charset="-122"/>
            </a:endParaRPr>
          </a:p>
        </p:txBody>
      </p:sp>
      <p:sp>
        <p:nvSpPr>
          <p:cNvPr id="113668" name="Text Box 17"/>
          <p:cNvSpPr txBox="1"/>
          <p:nvPr/>
        </p:nvSpPr>
        <p:spPr>
          <a:xfrm>
            <a:off x="4129088" y="3124200"/>
            <a:ext cx="976312" cy="396875"/>
          </a:xfrm>
          <a:prstGeom prst="rect">
            <a:avLst/>
          </a:prstGeom>
          <a:noFill/>
          <a:ln w="9525">
            <a:noFill/>
          </a:ln>
        </p:spPr>
        <p:txBody>
          <a:bodyPr anchor="t">
            <a:spAutoFit/>
          </a:bodyPr>
          <a:p>
            <a:pPr lvl="0" indent="0" algn="ctr">
              <a:spcBef>
                <a:spcPct val="50000"/>
              </a:spcBef>
            </a:pPr>
            <a:r>
              <a:rPr lang="en-US" altLang="x-none" sz="2400" dirty="0">
                <a:latin typeface="黑体" panose="02010609060101010101" pitchFamily="1" charset="-122"/>
                <a:ea typeface="黑体" panose="02010609060101010101" pitchFamily="1" charset="-122"/>
              </a:rPr>
              <a:t>EBIT</a:t>
            </a:r>
            <a:endParaRPr lang="en-US" altLang="x-none" sz="2400" dirty="0">
              <a:latin typeface="黑体" panose="02010609060101010101" pitchFamily="1" charset="-122"/>
              <a:ea typeface="黑体" panose="02010609060101010101" pitchFamily="1" charset="-122"/>
            </a:endParaRPr>
          </a:p>
        </p:txBody>
      </p:sp>
      <p:grpSp>
        <p:nvGrpSpPr>
          <p:cNvPr id="113669" name="Group 18"/>
          <p:cNvGrpSpPr/>
          <p:nvPr/>
        </p:nvGrpSpPr>
        <p:grpSpPr>
          <a:xfrm>
            <a:off x="1981200" y="4114800"/>
            <a:ext cx="4953000" cy="712788"/>
            <a:chOff x="0" y="0"/>
            <a:chExt cx="4896" cy="603"/>
          </a:xfrm>
        </p:grpSpPr>
        <p:sp>
          <p:nvSpPr>
            <p:cNvPr id="116741" name="AutoShape 19"/>
            <p:cNvSpPr/>
            <p:nvPr/>
          </p:nvSpPr>
          <p:spPr>
            <a:xfrm rot="-5400000">
              <a:off x="2328" y="-2328"/>
              <a:ext cx="240" cy="4896"/>
            </a:xfrm>
            <a:prstGeom prst="leftBrace">
              <a:avLst>
                <a:gd name="adj1" fmla="val 170000"/>
                <a:gd name="adj2" fmla="val 49977"/>
              </a:avLst>
            </a:prstGeom>
            <a:noFill/>
            <a:ln w="38100" cap="flat" cmpd="sng">
              <a:solidFill>
                <a:srgbClr val="006600"/>
              </a:solidFill>
              <a:prstDash val="solid"/>
              <a:round/>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6742" name="AutoShape 20">
              <a:hlinkClick r:id="rId1"/>
            </p:cNvPr>
            <p:cNvSpPr/>
            <p:nvPr/>
          </p:nvSpPr>
          <p:spPr>
            <a:xfrm>
              <a:off x="1348" y="240"/>
              <a:ext cx="2177" cy="363"/>
            </a:xfrm>
            <a:prstGeom prst="ribbon">
              <a:avLst>
                <a:gd name="adj1" fmla="val 12500"/>
                <a:gd name="adj2" fmla="val 50000"/>
              </a:avLst>
            </a:prstGeom>
            <a:gradFill rotWithShape="1">
              <a:gsLst>
                <a:gs pos="0">
                  <a:srgbClr val="99FF33"/>
                </a:gs>
                <a:gs pos="50000">
                  <a:schemeClr val="bg1"/>
                </a:gs>
                <a:gs pos="100000">
                  <a:srgbClr val="99FF33"/>
                </a:gs>
              </a:gsLst>
              <a:lin ang="5400000" scaled="1"/>
              <a:tileRect/>
            </a:gradFill>
            <a:ln w="9525" cap="flat" cmpd="sng">
              <a:solidFill>
                <a:srgbClr val="00CC00"/>
              </a:solidFill>
              <a:prstDash val="solid"/>
              <a:round/>
              <a:headEnd type="none" w="med" len="med"/>
              <a:tailEnd type="none" w="med" len="med"/>
            </a:ln>
          </p:spPr>
          <p:txBody>
            <a:bodyPr wrap="none" anchor="ctr"/>
            <a:p>
              <a:pPr lvl="0" indent="0" algn="ctr"/>
              <a:r>
                <a:rPr lang="zh-CN" altLang="en-US" dirty="0">
                  <a:latin typeface="黑体" panose="02010609060101010101" pitchFamily="1" charset="-122"/>
                  <a:ea typeface="黑体" panose="02010609060101010101" pitchFamily="1" charset="-122"/>
                </a:rPr>
                <a:t>联合杠杆</a:t>
              </a:r>
              <a:endParaRPr lang="zh-CN" altLang="en-US" dirty="0">
                <a:latin typeface="黑体" panose="02010609060101010101" pitchFamily="1" charset="-122"/>
                <a:ea typeface="黑体" panose="02010609060101010101" pitchFamily="1" charset="-122"/>
              </a:endParaRPr>
            </a:p>
          </p:txBody>
        </p:sp>
      </p:grpSp>
      <p:grpSp>
        <p:nvGrpSpPr>
          <p:cNvPr id="113672" name="Group 21"/>
          <p:cNvGrpSpPr/>
          <p:nvPr/>
        </p:nvGrpSpPr>
        <p:grpSpPr>
          <a:xfrm>
            <a:off x="5492750" y="1676400"/>
            <a:ext cx="3270250" cy="2438400"/>
            <a:chOff x="0" y="0"/>
            <a:chExt cx="2384" cy="1815"/>
          </a:xfrm>
        </p:grpSpPr>
        <p:sp>
          <p:nvSpPr>
            <p:cNvPr id="116744" name="Arc 22"/>
            <p:cNvSpPr/>
            <p:nvPr/>
          </p:nvSpPr>
          <p:spPr>
            <a:xfrm rot="1447708">
              <a:off x="864" y="449"/>
              <a:ext cx="816" cy="1366"/>
            </a:xfrm>
            <a:custGeom>
              <a:avLst/>
              <a:gdLst/>
              <a:ahLst/>
              <a:cxnLst>
                <a:cxn ang="0">
                  <a:pos x="0" y="0"/>
                </a:cxn>
                <a:cxn ang="0">
                  <a:pos x="0" y="0"/>
                </a:cxn>
                <a:cxn ang="0">
                  <a:pos x="0" y="0"/>
                </a:cxn>
              </a:cxnLst>
              <a:pathLst>
                <a:path w="21600" h="24805" fill="none">
                  <a:moveTo>
                    <a:pt x="0" y="0"/>
                  </a:moveTo>
                  <a:cubicBezTo>
                    <a:pt x="11929" y="0"/>
                    <a:pt x="21600" y="9670"/>
                    <a:pt x="21600" y="21600"/>
                  </a:cubicBezTo>
                  <a:cubicBezTo>
                    <a:pt x="21600" y="22672"/>
                    <a:pt x="21520" y="23744"/>
                    <a:pt x="21360" y="24804"/>
                  </a:cubicBezTo>
                </a:path>
                <a:path w="21600" h="24805" stroke="0">
                  <a:moveTo>
                    <a:pt x="0" y="0"/>
                  </a:moveTo>
                  <a:cubicBezTo>
                    <a:pt x="11929" y="0"/>
                    <a:pt x="21600" y="9670"/>
                    <a:pt x="21600" y="21600"/>
                  </a:cubicBezTo>
                  <a:cubicBezTo>
                    <a:pt x="21600" y="22672"/>
                    <a:pt x="21520" y="23744"/>
                    <a:pt x="21360" y="24804"/>
                  </a:cubicBezTo>
                  <a:lnTo>
                    <a:pt x="0" y="21600"/>
                  </a:lnTo>
                  <a:lnTo>
                    <a:pt x="0" y="0"/>
                  </a:lnTo>
                  <a:close/>
                </a:path>
              </a:pathLst>
            </a:custGeom>
            <a:noFill/>
            <a:ln w="38100" cap="flat" cmpd="sng">
              <a:solidFill>
                <a:srgbClr val="006600"/>
              </a:solidFill>
              <a:prstDash val="solid"/>
              <a:round/>
              <a:headEnd type="triangle" w="med" len="med"/>
              <a:tailEnd type="triangle" w="med" len="med"/>
            </a:ln>
          </p:spPr>
          <p:txBody>
            <a:bodyPr/>
            <a:p>
              <a:endParaRPr lang="zh-CN" altLang="en-US">
                <a:latin typeface="黑体" panose="02010609060101010101" pitchFamily="1" charset="-122"/>
                <a:ea typeface="黑体" panose="02010609060101010101" pitchFamily="1" charset="-122"/>
              </a:endParaRPr>
            </a:p>
          </p:txBody>
        </p:sp>
        <p:sp>
          <p:nvSpPr>
            <p:cNvPr id="116745" name="AutoShape 23"/>
            <p:cNvSpPr/>
            <p:nvPr/>
          </p:nvSpPr>
          <p:spPr>
            <a:xfrm>
              <a:off x="469" y="1093"/>
              <a:ext cx="192" cy="192"/>
            </a:xfrm>
            <a:prstGeom prst="triangle">
              <a:avLst>
                <a:gd name="adj" fmla="val 50000"/>
              </a:avLst>
            </a:prstGeom>
            <a:solidFill>
              <a:srgbClr val="FFFF00"/>
            </a:solidFill>
            <a:ln w="38100" cap="flat" cmpd="sng">
              <a:solidFill>
                <a:srgbClr val="006600"/>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6746" name="Line 24"/>
            <p:cNvSpPr/>
            <p:nvPr/>
          </p:nvSpPr>
          <p:spPr>
            <a:xfrm flipV="1">
              <a:off x="144" y="689"/>
              <a:ext cx="1248" cy="576"/>
            </a:xfrm>
            <a:prstGeom prst="line">
              <a:avLst/>
            </a:prstGeom>
            <a:ln w="57150" cap="flat" cmpd="sng">
              <a:solidFill>
                <a:srgbClr val="9900CC"/>
              </a:solidFill>
              <a:prstDash val="solid"/>
              <a:round/>
              <a:headEnd type="none" w="med" len="med"/>
              <a:tailEnd type="none" w="med" len="med"/>
            </a:ln>
          </p:spPr>
        </p:sp>
        <p:sp>
          <p:nvSpPr>
            <p:cNvPr id="116747" name="Text Box 25"/>
            <p:cNvSpPr txBox="1"/>
            <p:nvPr/>
          </p:nvSpPr>
          <p:spPr>
            <a:xfrm>
              <a:off x="1704" y="866"/>
              <a:ext cx="680" cy="296"/>
            </a:xfrm>
            <a:prstGeom prst="rect">
              <a:avLst/>
            </a:prstGeom>
            <a:noFill/>
            <a:ln w="9525">
              <a:noFill/>
            </a:ln>
          </p:spPr>
          <p:txBody>
            <a:bodyPr anchor="t">
              <a:spAutoFit/>
            </a:bodyPr>
            <a:p>
              <a:pPr lvl="0" indent="0" algn="ctr">
                <a:spcBef>
                  <a:spcPct val="50000"/>
                </a:spcBef>
              </a:pPr>
              <a:r>
                <a:rPr lang="en-US" altLang="x-none" sz="2400" dirty="0">
                  <a:latin typeface="黑体" panose="02010609060101010101" pitchFamily="1" charset="-122"/>
                  <a:ea typeface="黑体" panose="02010609060101010101" pitchFamily="1" charset="-122"/>
                </a:rPr>
                <a:t>EPS</a:t>
              </a:r>
              <a:endParaRPr lang="en-US" altLang="x-none" sz="2400" dirty="0">
                <a:latin typeface="黑体" panose="02010609060101010101" pitchFamily="1" charset="-122"/>
                <a:ea typeface="黑体" panose="02010609060101010101" pitchFamily="1" charset="-122"/>
              </a:endParaRPr>
            </a:p>
          </p:txBody>
        </p:sp>
        <p:sp>
          <p:nvSpPr>
            <p:cNvPr id="116748" name="Arc 26"/>
            <p:cNvSpPr/>
            <p:nvPr/>
          </p:nvSpPr>
          <p:spPr>
            <a:xfrm rot="2392562" flipH="1" flipV="1">
              <a:off x="0" y="785"/>
              <a:ext cx="613" cy="801"/>
            </a:xfrm>
            <a:custGeom>
              <a:avLst/>
              <a:gdLst/>
              <a:ahLst/>
              <a:cxnLst>
                <a:cxn ang="0">
                  <a:pos x="0" y="0"/>
                </a:cxn>
                <a:cxn ang="0">
                  <a:pos x="0" y="0"/>
                </a:cxn>
                <a:cxn ang="0">
                  <a:pos x="0" y="0"/>
                </a:cxn>
              </a:cxnLst>
              <a:pathLst>
                <a:path w="26398" h="30027" fill="none">
                  <a:moveTo>
                    <a:pt x="-1" y="539"/>
                  </a:moveTo>
                  <a:cubicBezTo>
                    <a:pt x="1574" y="181"/>
                    <a:pt x="3183" y="0"/>
                    <a:pt x="4798" y="0"/>
                  </a:cubicBezTo>
                  <a:cubicBezTo>
                    <a:pt x="16727" y="0"/>
                    <a:pt x="26398" y="9670"/>
                    <a:pt x="26398" y="21600"/>
                  </a:cubicBezTo>
                  <a:cubicBezTo>
                    <a:pt x="26398" y="24495"/>
                    <a:pt x="25815" y="27361"/>
                    <a:pt x="24686" y="30027"/>
                  </a:cubicBezTo>
                </a:path>
                <a:path w="26398" h="30027" stroke="0">
                  <a:moveTo>
                    <a:pt x="-1" y="539"/>
                  </a:moveTo>
                  <a:cubicBezTo>
                    <a:pt x="1574" y="181"/>
                    <a:pt x="3183" y="0"/>
                    <a:pt x="4798" y="0"/>
                  </a:cubicBezTo>
                  <a:cubicBezTo>
                    <a:pt x="16727" y="0"/>
                    <a:pt x="26398" y="9670"/>
                    <a:pt x="26398" y="21600"/>
                  </a:cubicBezTo>
                  <a:cubicBezTo>
                    <a:pt x="26398" y="24495"/>
                    <a:pt x="25815" y="27361"/>
                    <a:pt x="24686" y="30027"/>
                  </a:cubicBezTo>
                  <a:lnTo>
                    <a:pt x="4798" y="21600"/>
                  </a:lnTo>
                  <a:lnTo>
                    <a:pt x="-1" y="539"/>
                  </a:lnTo>
                  <a:close/>
                </a:path>
              </a:pathLst>
            </a:custGeom>
            <a:noFill/>
            <a:ln w="38100" cap="flat" cmpd="sng">
              <a:solidFill>
                <a:srgbClr val="006600"/>
              </a:solidFill>
              <a:prstDash val="solid"/>
              <a:round/>
              <a:headEnd type="triangle" w="med" len="med"/>
              <a:tailEnd type="triangle" w="med" len="med"/>
            </a:ln>
          </p:spPr>
          <p:txBody>
            <a:bodyPr/>
            <a:p>
              <a:endParaRPr lang="zh-CN" altLang="en-US">
                <a:latin typeface="黑体" panose="02010609060101010101" pitchFamily="1" charset="-122"/>
                <a:ea typeface="黑体" panose="02010609060101010101" pitchFamily="1" charset="-122"/>
              </a:endParaRPr>
            </a:p>
          </p:txBody>
        </p:sp>
        <p:sp>
          <p:nvSpPr>
            <p:cNvPr id="113678" name="AutoShape 27">
              <a:hlinkClick r:id="rId2"/>
            </p:cNvPr>
            <p:cNvSpPr/>
            <p:nvPr/>
          </p:nvSpPr>
          <p:spPr>
            <a:xfrm>
              <a:off x="69" y="0"/>
              <a:ext cx="1178" cy="568"/>
            </a:xfrm>
            <a:prstGeom prst="star8">
              <a:avLst>
                <a:gd name="adj" fmla="val 38250"/>
              </a:avLst>
            </a:prstGeom>
            <a:gradFill rotWithShape="1">
              <a:gsLst>
                <a:gs pos="0">
                  <a:schemeClr val="bg1"/>
                </a:gs>
                <a:gs pos="100000">
                  <a:srgbClr val="FF7C80"/>
                </a:gs>
              </a:gsLst>
              <a:path path="shape">
                <a:fillToRect l="50000" t="50000" r="50000" b="50000"/>
              </a:path>
              <a:tileRect/>
            </a:gradFill>
            <a:ln w="9525" cap="flat" cmpd="sng">
              <a:solidFill>
                <a:srgbClr val="FF0000"/>
              </a:solidFill>
              <a:prstDash val="solid"/>
              <a:miter/>
              <a:headEnd type="none" w="med" len="med"/>
              <a:tailEnd type="none" w="med" len="med"/>
            </a:ln>
          </p:spPr>
          <p:txBody>
            <a:bodyPr wrap="none" anchor="ctr"/>
            <a:p>
              <a:pPr lvl="0" eaLnBrk="1" fontAlgn="base" hangingPunct="1"/>
              <a:r>
                <a:rPr lang="zh-CN" altLang="en-US" strike="noStrike" noProof="1" dirty="0">
                  <a:effectLst>
                    <a:outerShdw blurRad="38100" dist="38100" dir="2700000">
                      <a:srgbClr val="FFFFFF"/>
                    </a:outerShdw>
                  </a:effectLst>
                  <a:latin typeface="黑体" panose="02010609060101010101" pitchFamily="1" charset="-122"/>
                  <a:ea typeface="黑体" panose="02010609060101010101" pitchFamily="1" charset="-122"/>
                  <a:cs typeface="+mn-ea"/>
                  <a:sym typeface="Wingdings 2" panose="05020102010507070707" pitchFamily="2" charset="2"/>
                </a:rPr>
                <a:t>财务杠杆</a:t>
              </a:r>
              <a:endParaRPr lang="zh-CN" altLang="en-US" strike="noStrike" noProof="1" dirty="0">
                <a:effectLst>
                  <a:outerShdw blurRad="38100" dist="38100" dir="2700000">
                    <a:srgbClr val="FFFFFF"/>
                  </a:outerShdw>
                </a:effectLst>
                <a:latin typeface="黑体" panose="02010609060101010101" pitchFamily="1" charset="-122"/>
                <a:ea typeface="黑体" panose="02010609060101010101" pitchFamily="1" charset="-122"/>
                <a:cs typeface="+mn-ea"/>
                <a:sym typeface="Wingdings 2" panose="05020102010507070707" pitchFamily="2" charset="2"/>
              </a:endParaRPr>
            </a:p>
          </p:txBody>
        </p:sp>
      </p:grpSp>
      <p:grpSp>
        <p:nvGrpSpPr>
          <p:cNvPr id="113679" name="Group 28"/>
          <p:cNvGrpSpPr/>
          <p:nvPr/>
        </p:nvGrpSpPr>
        <p:grpSpPr>
          <a:xfrm>
            <a:off x="609600" y="1752600"/>
            <a:ext cx="3124200" cy="2298700"/>
            <a:chOff x="0" y="0"/>
            <a:chExt cx="2177" cy="1792"/>
          </a:xfrm>
        </p:grpSpPr>
        <p:sp>
          <p:nvSpPr>
            <p:cNvPr id="116751" name="Arc 29"/>
            <p:cNvSpPr/>
            <p:nvPr/>
          </p:nvSpPr>
          <p:spPr>
            <a:xfrm rot="1447708">
              <a:off x="1361" y="426"/>
              <a:ext cx="816" cy="1366"/>
            </a:xfrm>
            <a:custGeom>
              <a:avLst/>
              <a:gdLst/>
              <a:ahLst/>
              <a:cxnLst>
                <a:cxn ang="0">
                  <a:pos x="0" y="0"/>
                </a:cxn>
                <a:cxn ang="0">
                  <a:pos x="0" y="0"/>
                </a:cxn>
                <a:cxn ang="0">
                  <a:pos x="0" y="0"/>
                </a:cxn>
              </a:cxnLst>
              <a:pathLst>
                <a:path w="21600" h="24805" fill="none">
                  <a:moveTo>
                    <a:pt x="0" y="0"/>
                  </a:moveTo>
                  <a:cubicBezTo>
                    <a:pt x="11929" y="0"/>
                    <a:pt x="21600" y="9670"/>
                    <a:pt x="21600" y="21600"/>
                  </a:cubicBezTo>
                  <a:cubicBezTo>
                    <a:pt x="21600" y="22672"/>
                    <a:pt x="21520" y="23744"/>
                    <a:pt x="21360" y="24804"/>
                  </a:cubicBezTo>
                </a:path>
                <a:path w="21600" h="24805" stroke="0">
                  <a:moveTo>
                    <a:pt x="0" y="0"/>
                  </a:moveTo>
                  <a:cubicBezTo>
                    <a:pt x="11929" y="0"/>
                    <a:pt x="21600" y="9670"/>
                    <a:pt x="21600" y="21600"/>
                  </a:cubicBezTo>
                  <a:cubicBezTo>
                    <a:pt x="21600" y="22672"/>
                    <a:pt x="21520" y="23744"/>
                    <a:pt x="21360" y="24804"/>
                  </a:cubicBezTo>
                  <a:lnTo>
                    <a:pt x="0" y="21600"/>
                  </a:lnTo>
                  <a:lnTo>
                    <a:pt x="0" y="0"/>
                  </a:lnTo>
                  <a:close/>
                </a:path>
              </a:pathLst>
            </a:custGeom>
            <a:noFill/>
            <a:ln w="38100" cap="flat" cmpd="sng">
              <a:solidFill>
                <a:srgbClr val="006600"/>
              </a:solidFill>
              <a:prstDash val="solid"/>
              <a:round/>
              <a:headEnd type="triangle" w="med" len="med"/>
              <a:tailEnd type="triangle" w="med" len="med"/>
            </a:ln>
          </p:spPr>
          <p:txBody>
            <a:bodyPr/>
            <a:p>
              <a:endParaRPr lang="zh-CN" altLang="en-US">
                <a:latin typeface="黑体" panose="02010609060101010101" pitchFamily="1" charset="-122"/>
                <a:ea typeface="黑体" panose="02010609060101010101" pitchFamily="1" charset="-122"/>
              </a:endParaRPr>
            </a:p>
          </p:txBody>
        </p:sp>
        <p:sp>
          <p:nvSpPr>
            <p:cNvPr id="116752" name="Arc 30"/>
            <p:cNvSpPr/>
            <p:nvPr/>
          </p:nvSpPr>
          <p:spPr>
            <a:xfrm rot="2392562" flipH="1" flipV="1">
              <a:off x="456" y="763"/>
              <a:ext cx="613" cy="801"/>
            </a:xfrm>
            <a:custGeom>
              <a:avLst/>
              <a:gdLst/>
              <a:ahLst/>
              <a:cxnLst>
                <a:cxn ang="0">
                  <a:pos x="0" y="0"/>
                </a:cxn>
                <a:cxn ang="0">
                  <a:pos x="0" y="0"/>
                </a:cxn>
                <a:cxn ang="0">
                  <a:pos x="0" y="0"/>
                </a:cxn>
              </a:cxnLst>
              <a:pathLst>
                <a:path w="26398" h="30027" fill="none">
                  <a:moveTo>
                    <a:pt x="-1" y="539"/>
                  </a:moveTo>
                  <a:cubicBezTo>
                    <a:pt x="1574" y="181"/>
                    <a:pt x="3183" y="0"/>
                    <a:pt x="4798" y="0"/>
                  </a:cubicBezTo>
                  <a:cubicBezTo>
                    <a:pt x="16727" y="0"/>
                    <a:pt x="26398" y="9670"/>
                    <a:pt x="26398" y="21600"/>
                  </a:cubicBezTo>
                  <a:cubicBezTo>
                    <a:pt x="26398" y="24495"/>
                    <a:pt x="25815" y="27361"/>
                    <a:pt x="24686" y="30027"/>
                  </a:cubicBezTo>
                </a:path>
                <a:path w="26398" h="30027" stroke="0">
                  <a:moveTo>
                    <a:pt x="-1" y="539"/>
                  </a:moveTo>
                  <a:cubicBezTo>
                    <a:pt x="1574" y="181"/>
                    <a:pt x="3183" y="0"/>
                    <a:pt x="4798" y="0"/>
                  </a:cubicBezTo>
                  <a:cubicBezTo>
                    <a:pt x="16727" y="0"/>
                    <a:pt x="26398" y="9670"/>
                    <a:pt x="26398" y="21600"/>
                  </a:cubicBezTo>
                  <a:cubicBezTo>
                    <a:pt x="26398" y="24495"/>
                    <a:pt x="25815" y="27361"/>
                    <a:pt x="24686" y="30027"/>
                  </a:cubicBezTo>
                  <a:lnTo>
                    <a:pt x="4798" y="21600"/>
                  </a:lnTo>
                  <a:lnTo>
                    <a:pt x="-1" y="539"/>
                  </a:lnTo>
                  <a:close/>
                </a:path>
              </a:pathLst>
            </a:custGeom>
            <a:noFill/>
            <a:ln w="38100" cap="flat" cmpd="sng">
              <a:solidFill>
                <a:srgbClr val="006600"/>
              </a:solidFill>
              <a:prstDash val="solid"/>
              <a:round/>
              <a:headEnd type="triangle" w="med" len="med"/>
              <a:tailEnd type="triangle" w="med" len="med"/>
            </a:ln>
          </p:spPr>
          <p:txBody>
            <a:bodyPr/>
            <a:p>
              <a:endParaRPr lang="zh-CN" altLang="en-US">
                <a:latin typeface="黑体" panose="02010609060101010101" pitchFamily="1" charset="-122"/>
                <a:ea typeface="黑体" panose="02010609060101010101" pitchFamily="1" charset="-122"/>
              </a:endParaRPr>
            </a:p>
          </p:txBody>
        </p:sp>
        <p:sp>
          <p:nvSpPr>
            <p:cNvPr id="116753" name="AutoShape 31"/>
            <p:cNvSpPr/>
            <p:nvPr/>
          </p:nvSpPr>
          <p:spPr>
            <a:xfrm>
              <a:off x="897" y="1067"/>
              <a:ext cx="192" cy="192"/>
            </a:xfrm>
            <a:prstGeom prst="triangle">
              <a:avLst>
                <a:gd name="adj" fmla="val 50000"/>
              </a:avLst>
            </a:prstGeom>
            <a:solidFill>
              <a:srgbClr val="FFFF00"/>
            </a:solidFill>
            <a:ln w="38100" cap="flat" cmpd="sng">
              <a:solidFill>
                <a:srgbClr val="006600"/>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6754" name="Line 32"/>
            <p:cNvSpPr/>
            <p:nvPr/>
          </p:nvSpPr>
          <p:spPr>
            <a:xfrm flipV="1">
              <a:off x="555" y="668"/>
              <a:ext cx="1248" cy="576"/>
            </a:xfrm>
            <a:prstGeom prst="line">
              <a:avLst/>
            </a:prstGeom>
            <a:ln w="57150" cap="flat" cmpd="sng">
              <a:solidFill>
                <a:srgbClr val="9900CC"/>
              </a:solidFill>
              <a:prstDash val="solid"/>
              <a:round/>
              <a:headEnd type="none" w="med" len="med"/>
              <a:tailEnd type="none" w="med" len="med"/>
            </a:ln>
          </p:spPr>
        </p:sp>
        <p:sp>
          <p:nvSpPr>
            <p:cNvPr id="116755" name="Text Box 33"/>
            <p:cNvSpPr txBox="1"/>
            <p:nvPr/>
          </p:nvSpPr>
          <p:spPr>
            <a:xfrm>
              <a:off x="0" y="889"/>
              <a:ext cx="646" cy="309"/>
            </a:xfrm>
            <a:prstGeom prst="rect">
              <a:avLst/>
            </a:prstGeom>
            <a:noFill/>
            <a:ln w="9525">
              <a:noFill/>
            </a:ln>
          </p:spPr>
          <p:txBody>
            <a:bodyPr anchor="t">
              <a:spAutoFit/>
            </a:bodyPr>
            <a:p>
              <a:pPr lvl="0" indent="0" algn="ctr">
                <a:spcBef>
                  <a:spcPct val="50000"/>
                </a:spcBef>
              </a:pPr>
              <a:r>
                <a:rPr lang="en-US" altLang="x-none" sz="2400" dirty="0">
                  <a:latin typeface="黑体" panose="02010609060101010101" pitchFamily="1" charset="-122"/>
                  <a:ea typeface="黑体" panose="02010609060101010101" pitchFamily="1" charset="-122"/>
                </a:rPr>
                <a:t>Q</a:t>
              </a:r>
              <a:endParaRPr lang="en-US" altLang="x-none" sz="2400" dirty="0">
                <a:latin typeface="黑体" panose="02010609060101010101" pitchFamily="1" charset="-122"/>
                <a:ea typeface="黑体" panose="02010609060101010101" pitchFamily="1" charset="-122"/>
              </a:endParaRPr>
            </a:p>
          </p:txBody>
        </p:sp>
        <p:sp>
          <p:nvSpPr>
            <p:cNvPr id="113685" name="AutoShape 34">
              <a:hlinkClick r:id="rId2"/>
            </p:cNvPr>
            <p:cNvSpPr/>
            <p:nvPr/>
          </p:nvSpPr>
          <p:spPr>
            <a:xfrm>
              <a:off x="499" y="0"/>
              <a:ext cx="1180" cy="568"/>
            </a:xfrm>
            <a:prstGeom prst="star8">
              <a:avLst>
                <a:gd name="adj" fmla="val 38250"/>
              </a:avLst>
            </a:prstGeom>
            <a:gradFill rotWithShape="1">
              <a:gsLst>
                <a:gs pos="0">
                  <a:schemeClr val="bg1"/>
                </a:gs>
                <a:gs pos="100000">
                  <a:srgbClr val="FF7C80"/>
                </a:gs>
              </a:gsLst>
              <a:path path="shape">
                <a:fillToRect l="50000" t="50000" r="50000" b="50000"/>
              </a:path>
              <a:tileRect/>
            </a:gradFill>
            <a:ln w="9525" cap="flat" cmpd="sng">
              <a:solidFill>
                <a:srgbClr val="FF0000"/>
              </a:solidFill>
              <a:prstDash val="solid"/>
              <a:miter/>
              <a:headEnd type="none" w="med" len="med"/>
              <a:tailEnd type="none" w="med" len="med"/>
            </a:ln>
          </p:spPr>
          <p:txBody>
            <a:bodyPr wrap="none" anchor="ctr"/>
            <a:p>
              <a:pPr lvl="0" eaLnBrk="1" fontAlgn="base" hangingPunct="1"/>
              <a:r>
                <a:rPr lang="zh-CN" altLang="en-US" strike="noStrike" noProof="1" dirty="0">
                  <a:effectLst>
                    <a:outerShdw blurRad="38100" dist="38100" dir="2700000">
                      <a:srgbClr val="FFFFFF"/>
                    </a:outerShdw>
                  </a:effectLst>
                  <a:latin typeface="黑体" panose="02010609060101010101" pitchFamily="1" charset="-122"/>
                  <a:ea typeface="黑体" panose="02010609060101010101" pitchFamily="1" charset="-122"/>
                  <a:cs typeface="+mn-ea"/>
                  <a:sym typeface="Wingdings 2" panose="05020102010507070707" pitchFamily="2" charset="2"/>
                </a:rPr>
                <a:t>经营杠杆</a:t>
              </a:r>
              <a:endParaRPr lang="zh-CN" altLang="en-US" strike="noStrike" noProof="1" dirty="0">
                <a:effectLst>
                  <a:outerShdw blurRad="38100" dist="38100" dir="2700000">
                    <a:srgbClr val="FFFFFF"/>
                  </a:outerShdw>
                </a:effectLst>
                <a:latin typeface="黑体" panose="02010609060101010101" pitchFamily="1" charset="-122"/>
                <a:ea typeface="黑体" panose="02010609060101010101" pitchFamily="1" charset="-122"/>
                <a:cs typeface="+mn-ea"/>
                <a:sym typeface="Wingdings 2" panose="05020102010507070707" pitchFamily="2" charset="2"/>
              </a:endParaRPr>
            </a:p>
          </p:txBody>
        </p:sp>
      </p:grpSp>
      <p:grpSp>
        <p:nvGrpSpPr>
          <p:cNvPr id="113686" name="Group 43"/>
          <p:cNvGrpSpPr/>
          <p:nvPr/>
        </p:nvGrpSpPr>
        <p:grpSpPr>
          <a:xfrm>
            <a:off x="347663" y="4572000"/>
            <a:ext cx="3886200" cy="1265238"/>
            <a:chOff x="0" y="0"/>
            <a:chExt cx="2448" cy="797"/>
          </a:xfrm>
        </p:grpSpPr>
        <p:sp>
          <p:nvSpPr>
            <p:cNvPr id="116758" name="Rectangle 37"/>
            <p:cNvSpPr/>
            <p:nvPr/>
          </p:nvSpPr>
          <p:spPr>
            <a:xfrm>
              <a:off x="0" y="187"/>
              <a:ext cx="2448" cy="610"/>
            </a:xfrm>
            <a:prstGeom prst="rect">
              <a:avLst/>
            </a:prstGeom>
            <a:noFill/>
            <a:ln w="9525" cap="flat" cmpd="sng">
              <a:solidFill>
                <a:srgbClr val="FF9999"/>
              </a:solidFill>
              <a:prstDash val="lgDashDotDot"/>
              <a:miter/>
              <a:headEnd type="none" w="med" len="med"/>
              <a:tailEnd type="none" w="med" len="med"/>
            </a:ln>
          </p:spPr>
          <p:txBody>
            <a:bodyPr anchor="t">
              <a:spAutoFit/>
            </a:bodyPr>
            <a:p>
              <a:pPr lvl="0" indent="0" algn="ctr">
                <a:lnSpc>
                  <a:spcPct val="120000"/>
                </a:lnSpc>
              </a:pPr>
              <a:r>
                <a:rPr lang="zh-CN" altLang="en-US" dirty="0">
                  <a:latin typeface="黑体" panose="02010609060101010101" pitchFamily="1" charset="-122"/>
                  <a:ea typeface="黑体" panose="02010609060101010101" pitchFamily="1" charset="-122"/>
                </a:rPr>
                <a:t>由于存在</a:t>
              </a:r>
              <a:r>
                <a:rPr lang="zh-CN" altLang="en-US" dirty="0">
                  <a:solidFill>
                    <a:srgbClr val="0000FF"/>
                  </a:solidFill>
                  <a:latin typeface="黑体" panose="02010609060101010101" pitchFamily="1" charset="-122"/>
                  <a:ea typeface="黑体" panose="02010609060101010101" pitchFamily="1" charset="-122"/>
                </a:rPr>
                <a:t>固定生产成本</a:t>
              </a:r>
              <a:r>
                <a:rPr lang="zh-CN" altLang="en-US" dirty="0">
                  <a:latin typeface="黑体" panose="02010609060101010101" pitchFamily="1" charset="-122"/>
                  <a:ea typeface="黑体" panose="02010609060101010101" pitchFamily="1" charset="-122"/>
                </a:rPr>
                <a:t>，产生经营杠杆效应，使息税前利润的变动率大于销售量的变动率；</a:t>
              </a:r>
              <a:endParaRPr lang="zh-CN" altLang="en-US" dirty="0">
                <a:solidFill>
                  <a:srgbClr val="00CC00"/>
                </a:solidFill>
                <a:latin typeface="黑体" panose="02010609060101010101" pitchFamily="1" charset="-122"/>
                <a:ea typeface="黑体" panose="02010609060101010101" pitchFamily="1" charset="-122"/>
              </a:endParaRPr>
            </a:p>
          </p:txBody>
        </p:sp>
        <p:sp>
          <p:nvSpPr>
            <p:cNvPr id="116759" name="AutoShape 38" descr="80%"/>
            <p:cNvSpPr/>
            <p:nvPr/>
          </p:nvSpPr>
          <p:spPr>
            <a:xfrm>
              <a:off x="1077" y="0"/>
              <a:ext cx="200" cy="187"/>
            </a:xfrm>
            <a:prstGeom prst="downArrow">
              <a:avLst>
                <a:gd name="adj1" fmla="val 50000"/>
                <a:gd name="adj2" fmla="val 25000"/>
              </a:avLst>
            </a:prstGeom>
            <a:pattFill prst="pct80">
              <a:fgClr>
                <a:srgbClr val="00CC00"/>
              </a:fgClr>
              <a:bgClr>
                <a:srgbClr val="FFFFFF"/>
              </a:bgClr>
            </a:pattFill>
            <a:ln w="9525" cap="flat" cmpd="sng">
              <a:solidFill>
                <a:srgbClr val="009900"/>
              </a:solidFill>
              <a:prstDash val="solid"/>
              <a:miter/>
              <a:headEnd type="none" w="med" len="med"/>
              <a:tailEnd type="none" w="med" len="med"/>
            </a:ln>
          </p:spPr>
          <p:txBody>
            <a:bodyPr vert="eaVert" wrap="none" anchor="ctr"/>
            <a:p>
              <a:pPr lvl="0" indent="0" algn="ctr"/>
              <a:endParaRPr lang="zh-CN" altLang="en-US" dirty="0">
                <a:latin typeface="黑体" panose="02010609060101010101" pitchFamily="1" charset="-122"/>
                <a:ea typeface="黑体" panose="02010609060101010101" pitchFamily="1" charset="-122"/>
              </a:endParaRPr>
            </a:p>
          </p:txBody>
        </p:sp>
      </p:grpSp>
      <p:grpSp>
        <p:nvGrpSpPr>
          <p:cNvPr id="113689" name="Group 44"/>
          <p:cNvGrpSpPr/>
          <p:nvPr/>
        </p:nvGrpSpPr>
        <p:grpSpPr>
          <a:xfrm>
            <a:off x="4648200" y="4495800"/>
            <a:ext cx="4114800" cy="1357313"/>
            <a:chOff x="0" y="0"/>
            <a:chExt cx="2592" cy="855"/>
          </a:xfrm>
        </p:grpSpPr>
        <p:sp>
          <p:nvSpPr>
            <p:cNvPr id="116761" name="Rectangle 39"/>
            <p:cNvSpPr/>
            <p:nvPr/>
          </p:nvSpPr>
          <p:spPr>
            <a:xfrm>
              <a:off x="0" y="245"/>
              <a:ext cx="2592" cy="610"/>
            </a:xfrm>
            <a:prstGeom prst="rect">
              <a:avLst/>
            </a:prstGeom>
            <a:noFill/>
            <a:ln w="9525" cap="flat" cmpd="sng">
              <a:solidFill>
                <a:srgbClr val="FF9999"/>
              </a:solidFill>
              <a:prstDash val="lgDashDotDot"/>
              <a:miter/>
              <a:headEnd type="none" w="med" len="med"/>
              <a:tailEnd type="none" w="med" len="med"/>
            </a:ln>
          </p:spPr>
          <p:txBody>
            <a:bodyPr anchor="t">
              <a:spAutoFit/>
            </a:bodyPr>
            <a:p>
              <a:pPr lvl="0" indent="0" algn="ctr">
                <a:lnSpc>
                  <a:spcPct val="120000"/>
                </a:lnSpc>
              </a:pPr>
              <a:r>
                <a:rPr lang="en-US" altLang="zh-CN" dirty="0">
                  <a:latin typeface="黑体" panose="02010609060101010101" pitchFamily="1" charset="-122"/>
                  <a:ea typeface="黑体" panose="02010609060101010101" pitchFamily="1" charset="-122"/>
                </a:rPr>
                <a:t> </a:t>
              </a:r>
              <a:r>
                <a:rPr lang="zh-CN" altLang="en-US" dirty="0">
                  <a:latin typeface="黑体" panose="02010609060101010101" pitchFamily="1" charset="-122"/>
                  <a:ea typeface="黑体" panose="02010609060101010101" pitchFamily="1" charset="-122"/>
                </a:rPr>
                <a:t>由于存在</a:t>
              </a:r>
              <a:r>
                <a:rPr lang="zh-CN" altLang="en-US" dirty="0">
                  <a:solidFill>
                    <a:srgbClr val="0000FF"/>
                  </a:solidFill>
                  <a:latin typeface="黑体" panose="02010609060101010101" pitchFamily="1" charset="-122"/>
                  <a:ea typeface="黑体" panose="02010609060101010101" pitchFamily="1" charset="-122"/>
                </a:rPr>
                <a:t>固定财务费用</a:t>
              </a:r>
              <a:r>
                <a:rPr lang="zh-CN" altLang="en-US" dirty="0">
                  <a:latin typeface="黑体" panose="02010609060101010101" pitchFamily="1" charset="-122"/>
                  <a:ea typeface="黑体" panose="02010609060101010101" pitchFamily="1" charset="-122"/>
                </a:rPr>
                <a:t>，产生财务杠杆效应，使公司每股收益的变动率大于息税前利润的变动率。</a:t>
              </a:r>
              <a:endParaRPr lang="zh-CN" altLang="en-US" dirty="0">
                <a:latin typeface="黑体" panose="02010609060101010101" pitchFamily="1" charset="-122"/>
                <a:ea typeface="黑体" panose="02010609060101010101" pitchFamily="1" charset="-122"/>
              </a:endParaRPr>
            </a:p>
          </p:txBody>
        </p:sp>
        <p:sp>
          <p:nvSpPr>
            <p:cNvPr id="116762" name="AutoShape 41" descr="80%"/>
            <p:cNvSpPr/>
            <p:nvPr/>
          </p:nvSpPr>
          <p:spPr>
            <a:xfrm>
              <a:off x="1056" y="0"/>
              <a:ext cx="194" cy="193"/>
            </a:xfrm>
            <a:prstGeom prst="downArrow">
              <a:avLst>
                <a:gd name="adj1" fmla="val 50000"/>
                <a:gd name="adj2" fmla="val 25000"/>
              </a:avLst>
            </a:prstGeom>
            <a:pattFill prst="pct80">
              <a:fgClr>
                <a:srgbClr val="00CC00"/>
              </a:fgClr>
              <a:bgClr>
                <a:srgbClr val="FFFFFF"/>
              </a:bgClr>
            </a:pattFill>
            <a:ln w="9525" cap="flat" cmpd="sng">
              <a:solidFill>
                <a:srgbClr val="009900"/>
              </a:solidFill>
              <a:prstDash val="solid"/>
              <a:miter/>
              <a:headEnd type="none" w="med" len="med"/>
              <a:tailEnd type="none" w="med" len="med"/>
            </a:ln>
          </p:spPr>
          <p:txBody>
            <a:bodyPr vert="eaVert" wrap="none" anchor="ctr"/>
            <a:p>
              <a:pPr lvl="0" indent="0" algn="ctr"/>
              <a:endParaRPr lang="zh-CN" altLang="en-US" dirty="0">
                <a:latin typeface="黑体" panose="02010609060101010101" pitchFamily="1" charset="-122"/>
                <a:ea typeface="黑体" panose="02010609060101010101" pitchFamily="1" charset="-122"/>
              </a:endParaRPr>
            </a:p>
          </p:txBody>
        </p:sp>
      </p:grpSp>
      <p:grpSp>
        <p:nvGrpSpPr>
          <p:cNvPr id="113692" name="Group 45"/>
          <p:cNvGrpSpPr/>
          <p:nvPr/>
        </p:nvGrpSpPr>
        <p:grpSpPr>
          <a:xfrm>
            <a:off x="695325" y="5881688"/>
            <a:ext cx="7381875" cy="855662"/>
            <a:chOff x="0" y="0"/>
            <a:chExt cx="4650" cy="539"/>
          </a:xfrm>
        </p:grpSpPr>
        <p:sp>
          <p:nvSpPr>
            <p:cNvPr id="116764" name="Rectangle 40"/>
            <p:cNvSpPr/>
            <p:nvPr/>
          </p:nvSpPr>
          <p:spPr>
            <a:xfrm>
              <a:off x="0" y="105"/>
              <a:ext cx="4650" cy="434"/>
            </a:xfrm>
            <a:prstGeom prst="rect">
              <a:avLst/>
            </a:prstGeom>
            <a:noFill/>
            <a:ln w="9525" cap="flat" cmpd="sng">
              <a:solidFill>
                <a:srgbClr val="FF9999"/>
              </a:solidFill>
              <a:prstDash val="lgDashDotDot"/>
              <a:miter/>
              <a:headEnd type="none" w="med" len="med"/>
              <a:tailEnd type="none" w="med" len="med"/>
            </a:ln>
          </p:spPr>
          <p:txBody>
            <a:bodyPr anchor="t">
              <a:spAutoFit/>
            </a:bodyPr>
            <a:p>
              <a:pPr lvl="0" indent="0" algn="ctr">
                <a:lnSpc>
                  <a:spcPct val="120000"/>
                </a:lnSpc>
              </a:pPr>
              <a:r>
                <a:rPr lang="en-US" altLang="x-none" dirty="0">
                  <a:latin typeface="黑体" panose="02010609060101010101" pitchFamily="1" charset="-122"/>
                  <a:ea typeface="黑体" panose="02010609060101010101" pitchFamily="1" charset="-122"/>
                </a:rPr>
                <a:t> </a:t>
              </a:r>
              <a:r>
                <a:rPr lang="zh-CN" altLang="en-US" dirty="0">
                  <a:latin typeface="黑体" panose="02010609060101010101" pitchFamily="1" charset="-122"/>
                  <a:ea typeface="黑体" panose="02010609060101010101" pitchFamily="1" charset="-122"/>
                </a:rPr>
                <a:t>销售额稍有变动就会使每股收益产生更大的变动，这就是联合杠杆效应。</a:t>
              </a:r>
              <a:endParaRPr lang="zh-CN" altLang="en-US" dirty="0">
                <a:latin typeface="黑体" panose="02010609060101010101" pitchFamily="1" charset="-122"/>
                <a:ea typeface="黑体" panose="02010609060101010101" pitchFamily="1" charset="-122"/>
              </a:endParaRPr>
            </a:p>
            <a:p>
              <a:pPr lvl="0" indent="0" algn="ctr">
                <a:lnSpc>
                  <a:spcPct val="120000"/>
                </a:lnSpc>
              </a:pPr>
              <a:r>
                <a:rPr lang="zh-CN" altLang="en-US" dirty="0">
                  <a:latin typeface="黑体" panose="02010609060101010101" pitchFamily="1" charset="-122"/>
                  <a:ea typeface="黑体" panose="02010609060101010101" pitchFamily="1" charset="-122"/>
                </a:rPr>
                <a:t> 联合</a:t>
              </a:r>
              <a:r>
                <a:rPr lang="zh-CN" altLang="en-US" dirty="0">
                  <a:solidFill>
                    <a:srgbClr val="00CC00"/>
                  </a:solidFill>
                  <a:latin typeface="黑体" panose="02010609060101010101" pitchFamily="1" charset="-122"/>
                  <a:ea typeface="黑体" panose="02010609060101010101" pitchFamily="1" charset="-122"/>
                </a:rPr>
                <a:t>杠杆是由于同时存在</a:t>
              </a:r>
              <a:r>
                <a:rPr lang="zh-CN" altLang="en-US" dirty="0">
                  <a:solidFill>
                    <a:srgbClr val="0000FF"/>
                  </a:solidFill>
                  <a:latin typeface="黑体" panose="02010609060101010101" pitchFamily="1" charset="-122"/>
                  <a:ea typeface="黑体" panose="02010609060101010101" pitchFamily="1" charset="-122"/>
                </a:rPr>
                <a:t>固定生产成本</a:t>
              </a:r>
              <a:r>
                <a:rPr lang="zh-CN" altLang="en-US" dirty="0">
                  <a:solidFill>
                    <a:srgbClr val="00CC00"/>
                  </a:solidFill>
                  <a:latin typeface="黑体" panose="02010609060101010101" pitchFamily="1" charset="-122"/>
                  <a:ea typeface="黑体" panose="02010609060101010101" pitchFamily="1" charset="-122"/>
                </a:rPr>
                <a:t>和</a:t>
              </a:r>
              <a:r>
                <a:rPr lang="zh-CN" altLang="en-US" dirty="0">
                  <a:solidFill>
                    <a:srgbClr val="0000FF"/>
                  </a:solidFill>
                  <a:latin typeface="黑体" panose="02010609060101010101" pitchFamily="1" charset="-122"/>
                  <a:ea typeface="黑体" panose="02010609060101010101" pitchFamily="1" charset="-122"/>
                </a:rPr>
                <a:t>固定财务费用</a:t>
              </a:r>
              <a:r>
                <a:rPr lang="zh-CN" altLang="en-US" dirty="0">
                  <a:solidFill>
                    <a:srgbClr val="00CC00"/>
                  </a:solidFill>
                  <a:latin typeface="黑体" panose="02010609060101010101" pitchFamily="1" charset="-122"/>
                  <a:ea typeface="黑体" panose="02010609060101010101" pitchFamily="1" charset="-122"/>
                </a:rPr>
                <a:t>而产生的</a:t>
              </a:r>
              <a:endParaRPr lang="zh-CN" altLang="en-US" dirty="0">
                <a:solidFill>
                  <a:srgbClr val="00CC00"/>
                </a:solidFill>
                <a:latin typeface="黑体" panose="02010609060101010101" pitchFamily="1" charset="-122"/>
                <a:ea typeface="黑体" panose="02010609060101010101" pitchFamily="1" charset="-122"/>
              </a:endParaRPr>
            </a:p>
          </p:txBody>
        </p:sp>
        <p:sp>
          <p:nvSpPr>
            <p:cNvPr id="116765" name="AutoShape 42"/>
            <p:cNvSpPr/>
            <p:nvPr/>
          </p:nvSpPr>
          <p:spPr>
            <a:xfrm rot="5400000">
              <a:off x="2388" y="-1107"/>
              <a:ext cx="87" cy="2302"/>
            </a:xfrm>
            <a:prstGeom prst="rightBrace">
              <a:avLst>
                <a:gd name="adj1" fmla="val 220130"/>
                <a:gd name="adj2" fmla="val 49440"/>
              </a:avLst>
            </a:prstGeom>
            <a:noFill/>
            <a:ln w="25400" cap="flat" cmpd="sng">
              <a:solidFill>
                <a:srgbClr val="339933"/>
              </a:solidFill>
              <a:prstDash val="solid"/>
              <a:round/>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3679"/>
                                        </p:tgtEl>
                                        <p:attrNameLst>
                                          <p:attrName>style.visibility</p:attrName>
                                        </p:attrNameLst>
                                      </p:cBhvr>
                                      <p:to>
                                        <p:strVal val="visible"/>
                                      </p:to>
                                    </p:set>
                                    <p:animEffect transition="in" filter="strips(downRight)">
                                      <p:cBhvr>
                                        <p:cTn id="7" dur="500"/>
                                        <p:tgtEl>
                                          <p:spTgt spid="1136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box(in)">
                                      <p:cBhvr>
                                        <p:cTn id="12" dur="500"/>
                                        <p:tgtEl>
                                          <p:spTgt spid="11366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3672"/>
                                        </p:tgtEl>
                                        <p:attrNameLst>
                                          <p:attrName>style.visibility</p:attrName>
                                        </p:attrNameLst>
                                      </p:cBhvr>
                                      <p:to>
                                        <p:strVal val="visible"/>
                                      </p:to>
                                    </p:set>
                                    <p:animEffect transition="in" filter="strips(downRight)">
                                      <p:cBhvr>
                                        <p:cTn id="17" dur="500"/>
                                        <p:tgtEl>
                                          <p:spTgt spid="11367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Effect transition="in" filter="slide(fromTop)">
                                      <p:cBhvr>
                                        <p:cTn id="22" dur="500"/>
                                        <p:tgtEl>
                                          <p:spTgt spid="1136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3686"/>
                                        </p:tgtEl>
                                        <p:attrNameLst>
                                          <p:attrName>style.visibility</p:attrName>
                                        </p:attrNameLst>
                                      </p:cBhvr>
                                      <p:to>
                                        <p:strVal val="visible"/>
                                      </p:to>
                                    </p:set>
                                    <p:animEffect transition="in" filter="wipe(up)">
                                      <p:cBhvr>
                                        <p:cTn id="27" dur="500"/>
                                        <p:tgtEl>
                                          <p:spTgt spid="1136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3689"/>
                                        </p:tgtEl>
                                        <p:attrNameLst>
                                          <p:attrName>style.visibility</p:attrName>
                                        </p:attrNameLst>
                                      </p:cBhvr>
                                      <p:to>
                                        <p:strVal val="visible"/>
                                      </p:to>
                                    </p:set>
                                    <p:animEffect transition="in" filter="wipe(up)">
                                      <p:cBhvr>
                                        <p:cTn id="32" dur="500"/>
                                        <p:tgtEl>
                                          <p:spTgt spid="1136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3692"/>
                                        </p:tgtEl>
                                        <p:attrNameLst>
                                          <p:attrName>style.visibility</p:attrName>
                                        </p:attrNameLst>
                                      </p:cBhvr>
                                      <p:to>
                                        <p:strVal val="visible"/>
                                      </p:to>
                                    </p:set>
                                    <p:animEffect transition="in" filter="wipe(up)">
                                      <p:cBhvr>
                                        <p:cTn id="37" dur="500"/>
                                        <p:tgtEl>
                                          <p:spTgt spid="113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矩形 3"/>
          <p:cNvSpPr>
            <a:spLocks noGrp="1"/>
          </p:cNvSpPr>
          <p:nvPr>
            <p:ph type="body"/>
          </p:nvPr>
        </p:nvSpPr>
        <p:spPr/>
        <p:txBody>
          <a:bodyPr wrap="square" anchor="t"/>
          <a:p>
            <a:pPr lvl="0" indent="-342900" eaLnBrk="1" hangingPunct="1"/>
            <a:r>
              <a:rPr lang="zh-CN" altLang="en-US" b="1" dirty="0"/>
              <a:t> </a:t>
            </a:r>
            <a:r>
              <a:rPr lang="en-US" altLang="x-none" b="1" dirty="0"/>
              <a:t>2.</a:t>
            </a:r>
            <a:r>
              <a:rPr lang="zh-CN" altLang="en-US" b="1" dirty="0"/>
              <a:t>联合杠杆系数的测算</a:t>
            </a:r>
            <a:endParaRPr lang="en-US" altLang="x-none" b="1" dirty="0"/>
          </a:p>
          <a:p>
            <a:pPr lvl="0" indent="-342900" eaLnBrk="1" hangingPunct="1"/>
            <a:endParaRPr lang="en-US" altLang="x-none" b="1" dirty="0"/>
          </a:p>
          <a:p>
            <a:pPr lvl="0" indent="-342900"/>
            <a:endParaRPr lang="en-US" altLang="x-none" dirty="0"/>
          </a:p>
          <a:p>
            <a:pPr lvl="0" indent="-342900"/>
            <a:r>
              <a:rPr lang="zh-CN" altLang="en-US" sz="2400" dirty="0"/>
              <a:t>例</a:t>
            </a:r>
            <a:r>
              <a:rPr lang="en-US" altLang="x-none" sz="2400" dirty="0"/>
              <a:t>6-24</a:t>
            </a:r>
            <a:r>
              <a:rPr lang="zh-CN" altLang="en-US" sz="2400" dirty="0"/>
              <a:t>：</a:t>
            </a:r>
            <a:r>
              <a:rPr lang="en-US" altLang="x-none" sz="2400" dirty="0"/>
              <a:t>ABC</a:t>
            </a:r>
            <a:r>
              <a:rPr lang="zh-CN" altLang="en-US" sz="2400" dirty="0"/>
              <a:t>公司的营业杠杆系数为 </a:t>
            </a:r>
            <a:r>
              <a:rPr lang="en-US" altLang="x-none" sz="2400" dirty="0"/>
              <a:t>2</a:t>
            </a:r>
            <a:r>
              <a:rPr lang="zh-CN" altLang="en-US" sz="2400" dirty="0"/>
              <a:t>，财务杠杆系数为</a:t>
            </a:r>
            <a:r>
              <a:rPr lang="en-US" altLang="x-none" sz="2400" dirty="0"/>
              <a:t>1.5</a:t>
            </a:r>
            <a:r>
              <a:rPr lang="zh-CN" altLang="en-US" sz="2400" dirty="0"/>
              <a:t>。该公司的联合杠杆系数测算为：</a:t>
            </a:r>
            <a:endParaRPr lang="zh-CN" altLang="en-US" sz="2400" dirty="0"/>
          </a:p>
          <a:p>
            <a:pPr lvl="0" indent="-342900"/>
            <a:r>
              <a:rPr lang="en-US" altLang="x-none" sz="2400" dirty="0"/>
              <a:t>  DCL=2</a:t>
            </a:r>
            <a:r>
              <a:rPr lang="zh-CN" altLang="en-US" sz="2400" dirty="0"/>
              <a:t>×</a:t>
            </a:r>
            <a:r>
              <a:rPr lang="en-US" altLang="x-none" sz="2400" dirty="0"/>
              <a:t>1.5=3</a:t>
            </a:r>
            <a:endParaRPr lang="en-US" altLang="x-none" sz="2400" dirty="0"/>
          </a:p>
          <a:p>
            <a:pPr marL="342900" lvl="3" indent="-342900">
              <a:buChar char="l"/>
            </a:pPr>
            <a:r>
              <a:rPr lang="zh-CN" altLang="en-US" sz="2400" dirty="0"/>
              <a:t>含义：当公司营业总额或营业总量增长</a:t>
            </a:r>
            <a:r>
              <a:rPr lang="en-US" altLang="x-none" sz="2400" dirty="0"/>
              <a:t>1</a:t>
            </a:r>
            <a:r>
              <a:rPr lang="zh-CN" altLang="en-US" sz="2400" dirty="0"/>
              <a:t>倍时，普通股的每股税后利润将增长</a:t>
            </a:r>
            <a:r>
              <a:rPr lang="en-US" altLang="x-none" sz="2400" dirty="0"/>
              <a:t>3</a:t>
            </a:r>
            <a:r>
              <a:rPr lang="zh-CN" altLang="en-US" sz="2400" dirty="0"/>
              <a:t>倍，具体反映公司的联合杠杆利益，当公司营业总额下降</a:t>
            </a:r>
            <a:r>
              <a:rPr lang="en-US" altLang="x-none" sz="2400" dirty="0"/>
              <a:t>1</a:t>
            </a:r>
            <a:r>
              <a:rPr lang="zh-CN" altLang="en-US" sz="2400" dirty="0"/>
              <a:t>倍时，普通股的每股税后利润将下降</a:t>
            </a:r>
            <a:r>
              <a:rPr lang="en-US" altLang="x-none" sz="2400" dirty="0"/>
              <a:t>3</a:t>
            </a:r>
            <a:r>
              <a:rPr lang="zh-CN" altLang="en-US" sz="2400" dirty="0"/>
              <a:t>倍，具体反映公司的联合杠杆风险。</a:t>
            </a:r>
            <a:endParaRPr lang="zh-CN" altLang="en-US" sz="2400" dirty="0"/>
          </a:p>
          <a:p>
            <a:pPr lvl="0" indent="-342900"/>
            <a:endParaRPr lang="zh-CN" altLang="en-US" sz="2400" b="1" dirty="0"/>
          </a:p>
        </p:txBody>
      </p:sp>
      <p:sp>
        <p:nvSpPr>
          <p:cNvPr id="117762" name="矩形 3"/>
          <p:cNvSpPr/>
          <p:nvPr/>
        </p:nvSpPr>
        <p:spPr>
          <a:xfrm>
            <a:off x="0" y="3319463"/>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17763" name="对象 114691"/>
          <p:cNvGraphicFramePr>
            <a:graphicFrameLocks noChangeAspect="1"/>
          </p:cNvGraphicFramePr>
          <p:nvPr/>
        </p:nvGraphicFramePr>
        <p:xfrm>
          <a:off x="1258888" y="2420938"/>
          <a:ext cx="3924300" cy="461962"/>
        </p:xfrm>
        <a:graphic>
          <a:graphicData uri="http://schemas.openxmlformats.org/presentationml/2006/ole">
            <mc:AlternateContent xmlns:mc="http://schemas.openxmlformats.org/markup-compatibility/2006">
              <mc:Choice xmlns:v="urn:schemas-microsoft-com:vml" Requires="v">
                <p:oleObj spid="_x0000_s3102" name="" r:id="rId1" imgW="1777365" imgH="215900" progId="Equation.3">
                  <p:embed/>
                </p:oleObj>
              </mc:Choice>
              <mc:Fallback>
                <p:oleObj name="" r:id="rId1" imgW="1777365" imgH="215900" progId="Equation.3">
                  <p:embed/>
                  <p:pic>
                    <p:nvPicPr>
                      <p:cNvPr id="0" name="图片 3101"/>
                      <p:cNvPicPr/>
                      <p:nvPr/>
                    </p:nvPicPr>
                    <p:blipFill>
                      <a:blip r:embed="rId2"/>
                      <a:stretch>
                        <a:fillRect/>
                      </a:stretch>
                    </p:blipFill>
                    <p:spPr>
                      <a:xfrm>
                        <a:off x="1258888" y="2420938"/>
                        <a:ext cx="3924300" cy="461962"/>
                      </a:xfrm>
                      <a:prstGeom prst="rect">
                        <a:avLst/>
                      </a:prstGeom>
                      <a:noFill/>
                      <a:ln w="38100">
                        <a:noFill/>
                        <a:miter/>
                      </a:ln>
                    </p:spPr>
                  </p:pic>
                </p:oleObj>
              </mc:Fallback>
            </mc:AlternateContent>
          </a:graphicData>
        </a:graphic>
      </p:graphicFrame>
      <p:sp>
        <p:nvSpPr>
          <p:cNvPr id="117764" name="矩形 5"/>
          <p:cNvSpPr/>
          <p:nvPr/>
        </p:nvSpPr>
        <p:spPr>
          <a:xfrm>
            <a:off x="0" y="3219450"/>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17765" name="对象 114693"/>
          <p:cNvGraphicFramePr>
            <a:graphicFrameLocks noChangeAspect="1"/>
          </p:cNvGraphicFramePr>
          <p:nvPr/>
        </p:nvGraphicFramePr>
        <p:xfrm>
          <a:off x="5148263" y="2359025"/>
          <a:ext cx="2019300" cy="860425"/>
        </p:xfrm>
        <a:graphic>
          <a:graphicData uri="http://schemas.openxmlformats.org/presentationml/2006/ole">
            <mc:AlternateContent xmlns:mc="http://schemas.openxmlformats.org/markup-compatibility/2006">
              <mc:Choice xmlns:v="urn:schemas-microsoft-com:vml" Requires="v">
                <p:oleObj spid="_x0000_s3103" name="" r:id="rId3" imgW="929640" imgH="420370" progId="Equation.3">
                  <p:embed/>
                </p:oleObj>
              </mc:Choice>
              <mc:Fallback>
                <p:oleObj name="" r:id="rId3" imgW="929640" imgH="420370" progId="Equation.3">
                  <p:embed/>
                  <p:pic>
                    <p:nvPicPr>
                      <p:cNvPr id="0" name="图片 3102"/>
                      <p:cNvPicPr/>
                      <p:nvPr/>
                    </p:nvPicPr>
                    <p:blipFill>
                      <a:blip r:embed="rId4"/>
                      <a:stretch>
                        <a:fillRect/>
                      </a:stretch>
                    </p:blipFill>
                    <p:spPr>
                      <a:xfrm>
                        <a:off x="5148263" y="2359025"/>
                        <a:ext cx="2019300" cy="860425"/>
                      </a:xfrm>
                      <a:prstGeom prst="rect">
                        <a:avLst/>
                      </a:prstGeom>
                      <a:noFill/>
                      <a:ln w="38100">
                        <a:noFill/>
                        <a:miter/>
                      </a:ln>
                    </p:spPr>
                  </p:pic>
                </p:oleObj>
              </mc:Fallback>
            </mc:AlternateContent>
          </a:graphicData>
        </a:graphic>
      </p:graphicFrame>
      <p:sp>
        <p:nvSpPr>
          <p:cNvPr id="117766" name="矩形 7"/>
          <p:cNvSpPr/>
          <p:nvPr/>
        </p:nvSpPr>
        <p:spPr>
          <a:xfrm>
            <a:off x="0" y="3233738"/>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17767" name="对象 114695"/>
          <p:cNvGraphicFramePr>
            <a:graphicFrameLocks noChangeAspect="1"/>
          </p:cNvGraphicFramePr>
          <p:nvPr/>
        </p:nvGraphicFramePr>
        <p:xfrm>
          <a:off x="7019925" y="2376488"/>
          <a:ext cx="2019300" cy="812800"/>
        </p:xfrm>
        <a:graphic>
          <a:graphicData uri="http://schemas.openxmlformats.org/presentationml/2006/ole">
            <mc:AlternateContent xmlns:mc="http://schemas.openxmlformats.org/markup-compatibility/2006">
              <mc:Choice xmlns:v="urn:schemas-microsoft-com:vml" Requires="v">
                <p:oleObj spid="_x0000_s3104" name="" r:id="rId5" imgW="941705" imgH="394335" progId="Equation.3">
                  <p:embed/>
                </p:oleObj>
              </mc:Choice>
              <mc:Fallback>
                <p:oleObj name="" r:id="rId5" imgW="941705" imgH="394335" progId="Equation.3">
                  <p:embed/>
                  <p:pic>
                    <p:nvPicPr>
                      <p:cNvPr id="0" name="图片 3103"/>
                      <p:cNvPicPr/>
                      <p:nvPr/>
                    </p:nvPicPr>
                    <p:blipFill>
                      <a:blip r:embed="rId6"/>
                      <a:stretch>
                        <a:fillRect/>
                      </a:stretch>
                    </p:blipFill>
                    <p:spPr>
                      <a:xfrm>
                        <a:off x="7019925" y="2376488"/>
                        <a:ext cx="2019300" cy="812800"/>
                      </a:xfrm>
                      <a:prstGeom prst="rect">
                        <a:avLst/>
                      </a:prstGeom>
                      <a:noFill/>
                      <a:ln w="38100">
                        <a:noFill/>
                        <a:miter/>
                      </a:ln>
                    </p:spPr>
                  </p:pic>
                </p:oleObj>
              </mc:Fallback>
            </mc:AlternateContent>
          </a:graphicData>
        </a:graphic>
      </p:graphicFrame>
      <p:sp>
        <p:nvSpPr>
          <p:cNvPr id="117768"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Text Box 2"/>
          <p:cNvSpPr txBox="1"/>
          <p:nvPr/>
        </p:nvSpPr>
        <p:spPr>
          <a:xfrm>
            <a:off x="1066800" y="609600"/>
            <a:ext cx="7042150" cy="1189038"/>
          </a:xfrm>
          <a:prstGeom prst="rect">
            <a:avLst/>
          </a:prstGeom>
          <a:noFill/>
          <a:ln w="9525">
            <a:noFill/>
          </a:ln>
        </p:spPr>
        <p:txBody>
          <a:bodyPr wrap="none" anchor="t">
            <a:spAutoFit/>
          </a:bodyPr>
          <a:p>
            <a:pPr lvl="0" indent="0" algn="ctr"/>
            <a:r>
              <a:rPr lang="zh-CN" altLang="en-US" sz="3600" dirty="0">
                <a:solidFill>
                  <a:schemeClr val="tx2"/>
                </a:solidFill>
                <a:latin typeface="Tahoma" panose="020B0604030504040204" pitchFamily="2" charset="0"/>
                <a:ea typeface="黑体" panose="02010609060101010101" pitchFamily="1" charset="-122"/>
              </a:rPr>
              <a:t>企业决策、杠杆、风险在收益流中</a:t>
            </a:r>
            <a:endParaRPr lang="zh-CN" altLang="en-US" sz="3600" dirty="0">
              <a:solidFill>
                <a:schemeClr val="tx2"/>
              </a:solidFill>
              <a:latin typeface="Tahoma" panose="020B0604030504040204" pitchFamily="2" charset="0"/>
              <a:ea typeface="黑体" panose="02010609060101010101" pitchFamily="1" charset="-122"/>
            </a:endParaRPr>
          </a:p>
          <a:p>
            <a:pPr lvl="0" indent="0" algn="ctr"/>
            <a:r>
              <a:rPr lang="zh-CN" altLang="en-US" sz="3600" dirty="0">
                <a:solidFill>
                  <a:schemeClr val="tx2"/>
                </a:solidFill>
                <a:latin typeface="Tahoma" panose="020B0604030504040204" pitchFamily="2" charset="0"/>
                <a:ea typeface="黑体" panose="02010609060101010101" pitchFamily="1" charset="-122"/>
              </a:rPr>
              <a:t>的相互影响</a:t>
            </a:r>
            <a:endParaRPr lang="zh-CN" altLang="en-US" sz="3600" dirty="0">
              <a:solidFill>
                <a:schemeClr val="tx2"/>
              </a:solidFill>
              <a:latin typeface="Tahoma" panose="020B0604030504040204" pitchFamily="2" charset="0"/>
              <a:ea typeface="黑体" panose="02010609060101010101" pitchFamily="1" charset="-122"/>
            </a:endParaRPr>
          </a:p>
        </p:txBody>
      </p:sp>
      <p:sp>
        <p:nvSpPr>
          <p:cNvPr id="118786" name="Text Box 3"/>
          <p:cNvSpPr txBox="1"/>
          <p:nvPr/>
        </p:nvSpPr>
        <p:spPr>
          <a:xfrm>
            <a:off x="1736725" y="1925638"/>
            <a:ext cx="1403350" cy="457200"/>
          </a:xfrm>
          <a:prstGeom prst="rect">
            <a:avLst/>
          </a:prstGeom>
          <a:noFill/>
          <a:ln w="9525">
            <a:noFill/>
          </a:ln>
        </p:spPr>
        <p:txBody>
          <a:bodyPr wrap="none" anchor="t">
            <a:spAutoFit/>
          </a:bodyPr>
          <a:p>
            <a:pPr lvl="0" indent="0" algn="ctr"/>
            <a:r>
              <a:rPr lang="zh-CN" altLang="en-US" sz="2400" dirty="0">
                <a:solidFill>
                  <a:srgbClr val="0000FF"/>
                </a:solidFill>
                <a:latin typeface="Tahoma" panose="020B0604030504040204" pitchFamily="2" charset="0"/>
                <a:ea typeface="黑体" panose="02010609060101010101" pitchFamily="1" charset="-122"/>
              </a:rPr>
              <a:t>投资决策</a:t>
            </a:r>
            <a:endParaRPr lang="zh-CN" altLang="en-US" sz="2400" dirty="0">
              <a:solidFill>
                <a:srgbClr val="0000FF"/>
              </a:solidFill>
              <a:latin typeface="Tahoma" panose="020B0604030504040204" pitchFamily="2" charset="0"/>
              <a:ea typeface="黑体" panose="02010609060101010101" pitchFamily="1" charset="-122"/>
            </a:endParaRPr>
          </a:p>
        </p:txBody>
      </p:sp>
      <p:sp>
        <p:nvSpPr>
          <p:cNvPr id="118787" name="Text Box 4"/>
          <p:cNvSpPr txBox="1"/>
          <p:nvPr/>
        </p:nvSpPr>
        <p:spPr>
          <a:xfrm>
            <a:off x="1812925" y="2819400"/>
            <a:ext cx="1403350" cy="457200"/>
          </a:xfrm>
          <a:prstGeom prst="rect">
            <a:avLst/>
          </a:prstGeom>
          <a:noFill/>
          <a:ln w="9525">
            <a:noFill/>
          </a:ln>
        </p:spPr>
        <p:txBody>
          <a:bodyPr wrap="none" anchor="t">
            <a:spAutoFit/>
          </a:bodyPr>
          <a:p>
            <a:pPr lvl="0" indent="0" algn="ctr"/>
            <a:r>
              <a:rPr lang="zh-CN" altLang="en-US" sz="2400" dirty="0">
                <a:solidFill>
                  <a:srgbClr val="0000FF"/>
                </a:solidFill>
                <a:latin typeface="Tahoma" panose="020B0604030504040204" pitchFamily="2" charset="0"/>
                <a:ea typeface="黑体" panose="02010609060101010101" pitchFamily="1" charset="-122"/>
              </a:rPr>
              <a:t>资产结构</a:t>
            </a:r>
            <a:endParaRPr lang="zh-CN" altLang="en-US" sz="2400" dirty="0">
              <a:solidFill>
                <a:srgbClr val="0000FF"/>
              </a:solidFill>
              <a:latin typeface="Tahoma" panose="020B0604030504040204" pitchFamily="2" charset="0"/>
              <a:ea typeface="黑体" panose="02010609060101010101" pitchFamily="1" charset="-122"/>
            </a:endParaRPr>
          </a:p>
        </p:txBody>
      </p:sp>
      <p:sp>
        <p:nvSpPr>
          <p:cNvPr id="118788" name="Text Box 5"/>
          <p:cNvSpPr txBox="1"/>
          <p:nvPr/>
        </p:nvSpPr>
        <p:spPr>
          <a:xfrm>
            <a:off x="4556125" y="1849438"/>
            <a:ext cx="1403350" cy="457200"/>
          </a:xfrm>
          <a:prstGeom prst="rect">
            <a:avLst/>
          </a:prstGeom>
          <a:noFill/>
          <a:ln w="9525">
            <a:noFill/>
          </a:ln>
        </p:spPr>
        <p:txBody>
          <a:bodyPr wrap="none" anchor="t">
            <a:spAutoFit/>
          </a:bodyPr>
          <a:p>
            <a:pPr lvl="0" indent="0" algn="ctr"/>
            <a:r>
              <a:rPr lang="zh-CN" altLang="en-US" sz="2400" dirty="0">
                <a:solidFill>
                  <a:srgbClr val="FF0000"/>
                </a:solidFill>
                <a:latin typeface="Tahoma" panose="020B0604030504040204" pitchFamily="2" charset="0"/>
                <a:ea typeface="黑体" panose="02010609060101010101" pitchFamily="1" charset="-122"/>
              </a:rPr>
              <a:t>融资决策</a:t>
            </a:r>
            <a:endParaRPr lang="zh-CN" altLang="en-US" sz="2400" dirty="0">
              <a:solidFill>
                <a:srgbClr val="FF0000"/>
              </a:solidFill>
              <a:latin typeface="Tahoma" panose="020B0604030504040204" pitchFamily="2" charset="0"/>
              <a:ea typeface="黑体" panose="02010609060101010101" pitchFamily="1" charset="-122"/>
            </a:endParaRPr>
          </a:p>
        </p:txBody>
      </p:sp>
      <p:sp>
        <p:nvSpPr>
          <p:cNvPr id="118789" name="Text Box 6"/>
          <p:cNvSpPr txBox="1"/>
          <p:nvPr/>
        </p:nvSpPr>
        <p:spPr>
          <a:xfrm>
            <a:off x="4492625" y="2667000"/>
            <a:ext cx="1555750" cy="457200"/>
          </a:xfrm>
          <a:prstGeom prst="rect">
            <a:avLst/>
          </a:prstGeom>
          <a:noFill/>
          <a:ln w="9525">
            <a:noFill/>
          </a:ln>
        </p:spPr>
        <p:txBody>
          <a:bodyPr wrap="none" anchor="t">
            <a:spAutoFit/>
          </a:bodyPr>
          <a:p>
            <a:pPr lvl="0" indent="0" algn="ctr"/>
            <a:r>
              <a:rPr lang="zh-CN" altLang="en-US" sz="2400" dirty="0">
                <a:latin typeface="黑体" panose="02010609060101010101" pitchFamily="1" charset="-122"/>
                <a:ea typeface="黑体" panose="02010609060101010101" pitchFamily="1" charset="-122"/>
              </a:rPr>
              <a:t> </a:t>
            </a:r>
            <a:r>
              <a:rPr lang="zh-CN" altLang="en-US" sz="2400" dirty="0">
                <a:solidFill>
                  <a:srgbClr val="FF0000"/>
                </a:solidFill>
                <a:latin typeface="黑体" panose="02010609060101010101" pitchFamily="1" charset="-122"/>
                <a:ea typeface="黑体" panose="02010609060101010101" pitchFamily="1" charset="-122"/>
              </a:rPr>
              <a:t>资本结构</a:t>
            </a:r>
            <a:endParaRPr lang="zh-CN" altLang="en-US" sz="2400" dirty="0">
              <a:solidFill>
                <a:srgbClr val="FF0000"/>
              </a:solidFill>
              <a:latin typeface="黑体" panose="02010609060101010101" pitchFamily="1" charset="-122"/>
              <a:ea typeface="黑体" panose="02010609060101010101" pitchFamily="1" charset="-122"/>
            </a:endParaRPr>
          </a:p>
        </p:txBody>
      </p:sp>
      <p:sp>
        <p:nvSpPr>
          <p:cNvPr id="118790" name="Text Box 7"/>
          <p:cNvSpPr txBox="1"/>
          <p:nvPr/>
        </p:nvSpPr>
        <p:spPr>
          <a:xfrm>
            <a:off x="1797050" y="3581400"/>
            <a:ext cx="1403350" cy="457200"/>
          </a:xfrm>
          <a:prstGeom prst="rect">
            <a:avLst/>
          </a:prstGeom>
          <a:noFill/>
          <a:ln w="9525">
            <a:noFill/>
          </a:ln>
        </p:spPr>
        <p:txBody>
          <a:bodyPr wrap="none" anchor="t">
            <a:spAutoFit/>
          </a:bodyPr>
          <a:p>
            <a:pPr lvl="0" indent="0" algn="ctr"/>
            <a:r>
              <a:rPr lang="zh-CN" altLang="en-US" sz="2400" dirty="0">
                <a:solidFill>
                  <a:srgbClr val="0000FF"/>
                </a:solidFill>
                <a:latin typeface="Tahoma" panose="020B0604030504040204" pitchFamily="2" charset="0"/>
                <a:ea typeface="黑体" panose="02010609060101010101" pitchFamily="1" charset="-122"/>
              </a:rPr>
              <a:t>成本结构</a:t>
            </a:r>
            <a:endParaRPr lang="zh-CN" altLang="en-US" sz="2400" dirty="0">
              <a:solidFill>
                <a:srgbClr val="0000FF"/>
              </a:solidFill>
              <a:latin typeface="Tahoma" panose="020B0604030504040204" pitchFamily="2" charset="0"/>
              <a:ea typeface="黑体" panose="02010609060101010101" pitchFamily="1" charset="-122"/>
            </a:endParaRPr>
          </a:p>
        </p:txBody>
      </p:sp>
      <p:sp>
        <p:nvSpPr>
          <p:cNvPr id="118791" name="AutoShape 8"/>
          <p:cNvSpPr/>
          <p:nvPr/>
        </p:nvSpPr>
        <p:spPr>
          <a:xfrm>
            <a:off x="2286000" y="3962400"/>
            <a:ext cx="304800" cy="457200"/>
          </a:xfrm>
          <a:prstGeom prst="upDownArrow">
            <a:avLst>
              <a:gd name="adj1" fmla="val 50000"/>
              <a:gd name="adj2" fmla="val 30000"/>
            </a:avLst>
          </a:prstGeom>
          <a:solidFill>
            <a:srgbClr val="99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792" name="Text Box 9"/>
          <p:cNvSpPr txBox="1"/>
          <p:nvPr/>
        </p:nvSpPr>
        <p:spPr>
          <a:xfrm>
            <a:off x="1828800" y="4343400"/>
            <a:ext cx="1403350" cy="457200"/>
          </a:xfrm>
          <a:prstGeom prst="rect">
            <a:avLst/>
          </a:prstGeom>
          <a:noFill/>
          <a:ln w="9525">
            <a:noFill/>
          </a:ln>
        </p:spPr>
        <p:txBody>
          <a:bodyPr wrap="none" anchor="t">
            <a:spAutoFit/>
          </a:bodyPr>
          <a:p>
            <a:pPr lvl="0" indent="0" algn="ctr"/>
            <a:r>
              <a:rPr lang="zh-CN" altLang="en-US" sz="2400" dirty="0">
                <a:solidFill>
                  <a:srgbClr val="0000FF"/>
                </a:solidFill>
                <a:latin typeface="Tahoma" panose="020B0604030504040204" pitchFamily="2" charset="0"/>
                <a:ea typeface="黑体" panose="02010609060101010101" pitchFamily="1" charset="-122"/>
              </a:rPr>
              <a:t>经营杠杆</a:t>
            </a:r>
            <a:endParaRPr lang="zh-CN" altLang="en-US" sz="2400" dirty="0">
              <a:solidFill>
                <a:srgbClr val="0000FF"/>
              </a:solidFill>
              <a:latin typeface="Tahoma" panose="020B0604030504040204" pitchFamily="2" charset="0"/>
              <a:ea typeface="黑体" panose="02010609060101010101" pitchFamily="1" charset="-122"/>
            </a:endParaRPr>
          </a:p>
        </p:txBody>
      </p:sp>
      <p:sp>
        <p:nvSpPr>
          <p:cNvPr id="118793" name="AutoShape 10"/>
          <p:cNvSpPr/>
          <p:nvPr/>
        </p:nvSpPr>
        <p:spPr>
          <a:xfrm>
            <a:off x="2286000" y="2362200"/>
            <a:ext cx="304800" cy="457200"/>
          </a:xfrm>
          <a:prstGeom prst="upDownArrow">
            <a:avLst>
              <a:gd name="adj1" fmla="val 50000"/>
              <a:gd name="adj2" fmla="val 30000"/>
            </a:avLst>
          </a:prstGeom>
          <a:solidFill>
            <a:srgbClr val="99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794" name="AutoShape 11"/>
          <p:cNvSpPr/>
          <p:nvPr/>
        </p:nvSpPr>
        <p:spPr>
          <a:xfrm>
            <a:off x="5105400" y="2286000"/>
            <a:ext cx="304800" cy="457200"/>
          </a:xfrm>
          <a:prstGeom prst="upDownArrow">
            <a:avLst>
              <a:gd name="adj1" fmla="val 50000"/>
              <a:gd name="adj2" fmla="val 30000"/>
            </a:avLst>
          </a:prstGeom>
          <a:solidFill>
            <a:srgbClr val="FF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795" name="AutoShape 12"/>
          <p:cNvSpPr/>
          <p:nvPr/>
        </p:nvSpPr>
        <p:spPr>
          <a:xfrm>
            <a:off x="2286000" y="3200400"/>
            <a:ext cx="304800" cy="457200"/>
          </a:xfrm>
          <a:prstGeom prst="upDownArrow">
            <a:avLst>
              <a:gd name="adj1" fmla="val 50000"/>
              <a:gd name="adj2" fmla="val 30000"/>
            </a:avLst>
          </a:prstGeom>
          <a:solidFill>
            <a:srgbClr val="99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796" name="AutoShape 13"/>
          <p:cNvSpPr/>
          <p:nvPr/>
        </p:nvSpPr>
        <p:spPr>
          <a:xfrm>
            <a:off x="5105400" y="3048000"/>
            <a:ext cx="304800" cy="457200"/>
          </a:xfrm>
          <a:prstGeom prst="upDownArrow">
            <a:avLst>
              <a:gd name="adj1" fmla="val 50000"/>
              <a:gd name="adj2" fmla="val 30000"/>
            </a:avLst>
          </a:prstGeom>
          <a:solidFill>
            <a:srgbClr val="FF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797" name="Text Box 14"/>
          <p:cNvSpPr txBox="1"/>
          <p:nvPr/>
        </p:nvSpPr>
        <p:spPr>
          <a:xfrm>
            <a:off x="4708525" y="3449638"/>
            <a:ext cx="2012950" cy="457200"/>
          </a:xfrm>
          <a:prstGeom prst="rect">
            <a:avLst/>
          </a:prstGeom>
          <a:noFill/>
          <a:ln w="9525">
            <a:noFill/>
          </a:ln>
        </p:spPr>
        <p:txBody>
          <a:bodyPr wrap="none" anchor="t">
            <a:spAutoFit/>
          </a:bodyPr>
          <a:p>
            <a:pPr lvl="0" indent="0" algn="ctr"/>
            <a:r>
              <a:rPr lang="zh-CN" altLang="en-US" sz="2400" dirty="0">
                <a:solidFill>
                  <a:srgbClr val="FF0000"/>
                </a:solidFill>
                <a:latin typeface="Tahoma" panose="020B0604030504040204" pitchFamily="2" charset="0"/>
                <a:ea typeface="黑体" panose="02010609060101010101" pitchFamily="1" charset="-122"/>
              </a:rPr>
              <a:t>固定财务费用</a:t>
            </a:r>
            <a:endParaRPr lang="zh-CN" altLang="en-US" sz="2400" dirty="0">
              <a:solidFill>
                <a:srgbClr val="FF0000"/>
              </a:solidFill>
              <a:latin typeface="Tahoma" panose="020B0604030504040204" pitchFamily="2" charset="0"/>
              <a:ea typeface="黑体" panose="02010609060101010101" pitchFamily="1" charset="-122"/>
            </a:endParaRPr>
          </a:p>
        </p:txBody>
      </p:sp>
      <p:sp>
        <p:nvSpPr>
          <p:cNvPr id="118798" name="AutoShape 15"/>
          <p:cNvSpPr/>
          <p:nvPr/>
        </p:nvSpPr>
        <p:spPr>
          <a:xfrm>
            <a:off x="5105400" y="3886200"/>
            <a:ext cx="304800" cy="457200"/>
          </a:xfrm>
          <a:prstGeom prst="upDownArrow">
            <a:avLst>
              <a:gd name="adj1" fmla="val 50000"/>
              <a:gd name="adj2" fmla="val 30000"/>
            </a:avLst>
          </a:prstGeom>
          <a:solidFill>
            <a:srgbClr val="FF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799" name="Text Box 16"/>
          <p:cNvSpPr txBox="1"/>
          <p:nvPr/>
        </p:nvSpPr>
        <p:spPr>
          <a:xfrm>
            <a:off x="4708525" y="4287838"/>
            <a:ext cx="1403350" cy="457200"/>
          </a:xfrm>
          <a:prstGeom prst="rect">
            <a:avLst/>
          </a:prstGeom>
          <a:noFill/>
          <a:ln w="9525">
            <a:noFill/>
          </a:ln>
        </p:spPr>
        <p:txBody>
          <a:bodyPr wrap="none" anchor="t">
            <a:spAutoFit/>
          </a:bodyPr>
          <a:p>
            <a:pPr lvl="0" indent="0" algn="ctr"/>
            <a:r>
              <a:rPr lang="zh-CN" altLang="en-US" sz="2400" dirty="0">
                <a:solidFill>
                  <a:srgbClr val="FF0000"/>
                </a:solidFill>
                <a:latin typeface="Tahoma" panose="020B0604030504040204" pitchFamily="2" charset="0"/>
                <a:ea typeface="黑体" panose="02010609060101010101" pitchFamily="1" charset="-122"/>
              </a:rPr>
              <a:t>财务杠杆</a:t>
            </a:r>
            <a:endParaRPr lang="zh-CN" altLang="en-US" sz="2400" dirty="0">
              <a:solidFill>
                <a:srgbClr val="FF0000"/>
              </a:solidFill>
              <a:latin typeface="Tahoma" panose="020B0604030504040204" pitchFamily="2" charset="0"/>
              <a:ea typeface="黑体" panose="02010609060101010101" pitchFamily="1" charset="-122"/>
            </a:endParaRPr>
          </a:p>
        </p:txBody>
      </p:sp>
      <p:sp>
        <p:nvSpPr>
          <p:cNvPr id="118800" name="Text Box 17"/>
          <p:cNvSpPr txBox="1"/>
          <p:nvPr/>
        </p:nvSpPr>
        <p:spPr>
          <a:xfrm>
            <a:off x="136525" y="4973638"/>
            <a:ext cx="1403350" cy="823912"/>
          </a:xfrm>
          <a:prstGeom prst="rect">
            <a:avLst/>
          </a:prstGeom>
          <a:noFill/>
          <a:ln w="9525">
            <a:noFill/>
          </a:ln>
        </p:spPr>
        <p:txBody>
          <a:bodyPr wrap="none" anchor="t">
            <a:spAutoFit/>
          </a:bodyPr>
          <a:p>
            <a:pPr lvl="0" indent="0" algn="ctr"/>
            <a:r>
              <a:rPr lang="zh-CN" altLang="en-US" sz="2400" dirty="0">
                <a:solidFill>
                  <a:srgbClr val="0000FF"/>
                </a:solidFill>
                <a:latin typeface="Tahoma" panose="020B0604030504040204" pitchFamily="2" charset="0"/>
                <a:ea typeface="黑体" panose="02010609060101010101" pitchFamily="1" charset="-122"/>
              </a:rPr>
              <a:t>销售收入</a:t>
            </a:r>
            <a:endParaRPr lang="zh-CN" altLang="en-US" sz="2400" dirty="0">
              <a:solidFill>
                <a:srgbClr val="0000FF"/>
              </a:solidFill>
              <a:latin typeface="Tahoma" panose="020B0604030504040204" pitchFamily="2" charset="0"/>
              <a:ea typeface="黑体" panose="02010609060101010101" pitchFamily="1" charset="-122"/>
            </a:endParaRPr>
          </a:p>
          <a:p>
            <a:pPr lvl="0" indent="0" algn="ctr"/>
            <a:r>
              <a:rPr lang="zh-CN" altLang="en-US" sz="2400" dirty="0">
                <a:solidFill>
                  <a:srgbClr val="0000FF"/>
                </a:solidFill>
                <a:latin typeface="Tahoma" panose="020B0604030504040204" pitchFamily="2" charset="0"/>
                <a:ea typeface="黑体" panose="02010609060101010101" pitchFamily="1" charset="-122"/>
              </a:rPr>
              <a:t>波动程度</a:t>
            </a:r>
            <a:endParaRPr lang="zh-CN" altLang="en-US" sz="2400" dirty="0">
              <a:solidFill>
                <a:srgbClr val="0000FF"/>
              </a:solidFill>
              <a:latin typeface="Tahoma" panose="020B0604030504040204" pitchFamily="2" charset="0"/>
              <a:ea typeface="黑体" panose="02010609060101010101" pitchFamily="1" charset="-122"/>
            </a:endParaRPr>
          </a:p>
        </p:txBody>
      </p:sp>
      <p:sp>
        <p:nvSpPr>
          <p:cNvPr id="118801" name="AutoShape 18"/>
          <p:cNvSpPr/>
          <p:nvPr/>
        </p:nvSpPr>
        <p:spPr>
          <a:xfrm>
            <a:off x="2362200" y="4800600"/>
            <a:ext cx="304800" cy="457200"/>
          </a:xfrm>
          <a:prstGeom prst="upDownArrow">
            <a:avLst>
              <a:gd name="adj1" fmla="val 50000"/>
              <a:gd name="adj2" fmla="val 30000"/>
            </a:avLst>
          </a:prstGeom>
          <a:solidFill>
            <a:srgbClr val="99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802" name="AutoShape 19"/>
          <p:cNvSpPr/>
          <p:nvPr/>
        </p:nvSpPr>
        <p:spPr>
          <a:xfrm>
            <a:off x="1676400" y="5181600"/>
            <a:ext cx="1828800" cy="381000"/>
          </a:xfrm>
          <a:prstGeom prst="rightArrow">
            <a:avLst>
              <a:gd name="adj1" fmla="val 50000"/>
              <a:gd name="adj2" fmla="val 120000"/>
            </a:avLst>
          </a:prstGeom>
          <a:solidFill>
            <a:srgbClr val="99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803" name="Text Box 20"/>
          <p:cNvSpPr txBox="1"/>
          <p:nvPr/>
        </p:nvSpPr>
        <p:spPr>
          <a:xfrm>
            <a:off x="3551238" y="5062538"/>
            <a:ext cx="1096962" cy="823912"/>
          </a:xfrm>
          <a:prstGeom prst="rect">
            <a:avLst/>
          </a:prstGeom>
          <a:noFill/>
          <a:ln w="9525">
            <a:noFill/>
          </a:ln>
        </p:spPr>
        <p:txBody>
          <a:bodyPr wrap="none" anchor="t">
            <a:spAutoFit/>
          </a:bodyPr>
          <a:p>
            <a:pPr lvl="0" indent="0" algn="ctr"/>
            <a:r>
              <a:rPr lang="en-US" altLang="x-none" sz="2400" dirty="0">
                <a:solidFill>
                  <a:srgbClr val="EC7BDD"/>
                </a:solidFill>
                <a:latin typeface="黑体" panose="02010609060101010101" pitchFamily="1" charset="-122"/>
                <a:ea typeface="黑体" panose="02010609060101010101" pitchFamily="1" charset="-122"/>
              </a:rPr>
              <a:t>EBIT</a:t>
            </a:r>
            <a:r>
              <a:rPr lang="zh-CN" altLang="en-US" sz="2400" dirty="0">
                <a:solidFill>
                  <a:srgbClr val="EC7BDD"/>
                </a:solidFill>
                <a:latin typeface="黑体" panose="02010609060101010101" pitchFamily="1" charset="-122"/>
                <a:ea typeface="黑体" panose="02010609060101010101" pitchFamily="1" charset="-122"/>
              </a:rPr>
              <a:t>波</a:t>
            </a:r>
            <a:endParaRPr lang="zh-CN" altLang="en-US" sz="2400" dirty="0">
              <a:solidFill>
                <a:srgbClr val="EC7BDD"/>
              </a:solidFill>
              <a:latin typeface="黑体" panose="02010609060101010101" pitchFamily="1" charset="-122"/>
              <a:ea typeface="黑体" panose="02010609060101010101" pitchFamily="1" charset="-122"/>
            </a:endParaRPr>
          </a:p>
          <a:p>
            <a:pPr lvl="0" indent="0" algn="ctr"/>
            <a:r>
              <a:rPr lang="zh-CN" altLang="en-US" sz="2400" dirty="0">
                <a:solidFill>
                  <a:srgbClr val="EC7BDD"/>
                </a:solidFill>
                <a:latin typeface="黑体" panose="02010609060101010101" pitchFamily="1" charset="-122"/>
                <a:ea typeface="黑体" panose="02010609060101010101" pitchFamily="1" charset="-122"/>
              </a:rPr>
              <a:t>动程度</a:t>
            </a:r>
            <a:endParaRPr lang="zh-CN" altLang="en-US" sz="2400" dirty="0">
              <a:solidFill>
                <a:srgbClr val="EC7BDD"/>
              </a:solidFill>
              <a:latin typeface="黑体" panose="02010609060101010101" pitchFamily="1" charset="-122"/>
              <a:ea typeface="黑体" panose="02010609060101010101" pitchFamily="1" charset="-122"/>
            </a:endParaRPr>
          </a:p>
        </p:txBody>
      </p:sp>
      <p:sp>
        <p:nvSpPr>
          <p:cNvPr id="118804" name="AutoShape 21"/>
          <p:cNvSpPr/>
          <p:nvPr/>
        </p:nvSpPr>
        <p:spPr>
          <a:xfrm>
            <a:off x="5105400" y="4724400"/>
            <a:ext cx="304800" cy="457200"/>
          </a:xfrm>
          <a:prstGeom prst="upDownArrow">
            <a:avLst>
              <a:gd name="adj1" fmla="val 50000"/>
              <a:gd name="adj2" fmla="val 30000"/>
            </a:avLst>
          </a:prstGeom>
          <a:solidFill>
            <a:srgbClr val="FF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805" name="AutoShape 22"/>
          <p:cNvSpPr/>
          <p:nvPr/>
        </p:nvSpPr>
        <p:spPr>
          <a:xfrm>
            <a:off x="4648200" y="5181600"/>
            <a:ext cx="1828800" cy="381000"/>
          </a:xfrm>
          <a:prstGeom prst="rightArrow">
            <a:avLst>
              <a:gd name="adj1" fmla="val 50000"/>
              <a:gd name="adj2" fmla="val 120000"/>
            </a:avLst>
          </a:prstGeom>
          <a:solidFill>
            <a:srgbClr val="FFFF66"/>
          </a:solidFill>
          <a:ln w="9525" cap="flat" cmpd="sng">
            <a:solidFill>
              <a:schemeClr val="tx1"/>
            </a:solidFill>
            <a:prstDash val="solid"/>
            <a:miter/>
            <a:headEnd type="none" w="med" len="med"/>
            <a:tailEnd type="none" w="med" len="med"/>
          </a:ln>
        </p:spPr>
        <p:txBody>
          <a:bodyPr wrap="none" anchor="ctr"/>
          <a:p>
            <a:pPr lvl="0" indent="0" algn="ctr"/>
            <a:endParaRPr lang="zh-CN" altLang="en-US" dirty="0">
              <a:latin typeface="黑体" panose="02010609060101010101" pitchFamily="1" charset="-122"/>
              <a:ea typeface="黑体" panose="02010609060101010101" pitchFamily="1" charset="-122"/>
            </a:endParaRPr>
          </a:p>
        </p:txBody>
      </p:sp>
      <p:sp>
        <p:nvSpPr>
          <p:cNvPr id="118806" name="Text Box 23"/>
          <p:cNvSpPr txBox="1"/>
          <p:nvPr/>
        </p:nvSpPr>
        <p:spPr>
          <a:xfrm>
            <a:off x="6600825" y="5062538"/>
            <a:ext cx="1857375" cy="823912"/>
          </a:xfrm>
          <a:prstGeom prst="rect">
            <a:avLst/>
          </a:prstGeom>
          <a:noFill/>
          <a:ln w="9525">
            <a:noFill/>
          </a:ln>
        </p:spPr>
        <p:txBody>
          <a:bodyPr wrap="none" anchor="t">
            <a:spAutoFit/>
          </a:bodyPr>
          <a:p>
            <a:pPr lvl="0" indent="0" algn="ctr"/>
            <a:r>
              <a:rPr lang="zh-CN" altLang="en-US" sz="2400" dirty="0">
                <a:latin typeface="黑体" panose="02010609060101010101" pitchFamily="1" charset="-122"/>
                <a:ea typeface="黑体" panose="02010609060101010101" pitchFamily="1" charset="-122"/>
              </a:rPr>
              <a:t>每股收益</a:t>
            </a:r>
            <a:r>
              <a:rPr lang="en-US" altLang="x-none" sz="2400" dirty="0">
                <a:latin typeface="黑体" panose="02010609060101010101" pitchFamily="1" charset="-122"/>
                <a:ea typeface="黑体" panose="02010609060101010101" pitchFamily="1" charset="-122"/>
              </a:rPr>
              <a:t>EPS</a:t>
            </a:r>
            <a:endParaRPr lang="en-US" altLang="x-none" sz="2400" dirty="0">
              <a:latin typeface="黑体" panose="02010609060101010101" pitchFamily="1" charset="-122"/>
              <a:ea typeface="黑体" panose="02010609060101010101" pitchFamily="1" charset="-122"/>
            </a:endParaRPr>
          </a:p>
          <a:p>
            <a:pPr lvl="0" indent="0" algn="ctr"/>
            <a:r>
              <a:rPr lang="zh-CN" altLang="en-US" sz="2400" dirty="0">
                <a:latin typeface="黑体" panose="02010609060101010101" pitchFamily="1" charset="-122"/>
                <a:ea typeface="黑体" panose="02010609060101010101" pitchFamily="1" charset="-122"/>
              </a:rPr>
              <a:t>波动程度</a:t>
            </a:r>
            <a:endParaRPr lang="zh-CN" altLang="en-US" sz="2400" dirty="0">
              <a:latin typeface="黑体" panose="02010609060101010101" pitchFamily="1" charset="-122"/>
              <a:ea typeface="黑体" panose="02010609060101010101" pitchFamily="1" charset="-122"/>
            </a:endParaRPr>
          </a:p>
        </p:txBody>
      </p:sp>
      <p:sp>
        <p:nvSpPr>
          <p:cNvPr id="118807" name="TextBox 2"/>
          <p:cNvSpPr txBox="1"/>
          <p:nvPr/>
        </p:nvSpPr>
        <p:spPr>
          <a:xfrm>
            <a:off x="611188" y="6165850"/>
            <a:ext cx="7056437" cy="822325"/>
          </a:xfrm>
          <a:prstGeom prst="rect">
            <a:avLst/>
          </a:prstGeom>
          <a:noFill/>
          <a:ln w="9525">
            <a:noFill/>
          </a:ln>
        </p:spPr>
        <p:txBody>
          <a:bodyPr anchor="t">
            <a:spAutoFit/>
          </a:bodyPr>
          <a:p>
            <a:pPr lvl="0" indent="0" algn="ctr"/>
            <a:r>
              <a:rPr lang="zh-CN" altLang="en-US" sz="2400" dirty="0">
                <a:solidFill>
                  <a:schemeClr val="accent1"/>
                </a:solidFill>
                <a:latin typeface="Tahoma" panose="020B0604030504040204" pitchFamily="2" charset="0"/>
                <a:ea typeface="黑体" panose="02010609060101010101" pitchFamily="1" charset="-122"/>
              </a:rPr>
              <a:t>企业杠杆大小最终取决于</a:t>
            </a:r>
            <a:r>
              <a:rPr lang="zh-CN" altLang="en-US" sz="2400" dirty="0">
                <a:solidFill>
                  <a:srgbClr val="FF0000"/>
                </a:solidFill>
                <a:latin typeface="Tahoma" panose="020B0604030504040204" pitchFamily="2" charset="0"/>
                <a:ea typeface="黑体" panose="02010609060101010101" pitchFamily="1" charset="-122"/>
              </a:rPr>
              <a:t>投融资</a:t>
            </a:r>
            <a:r>
              <a:rPr lang="zh-CN" altLang="en-US" sz="2400" dirty="0">
                <a:solidFill>
                  <a:schemeClr val="accent1"/>
                </a:solidFill>
                <a:latin typeface="Tahoma" panose="020B0604030504040204" pitchFamily="2" charset="0"/>
                <a:ea typeface="黑体" panose="02010609060101010101" pitchFamily="1" charset="-122"/>
              </a:rPr>
              <a:t>决策。</a:t>
            </a:r>
            <a:endParaRPr lang="zh-CN" altLang="en-US" sz="2400" dirty="0">
              <a:latin typeface="Tahoma" panose="020B0604030504040204" pitchFamily="2" charset="0"/>
              <a:ea typeface="黑体" panose="02010609060101010101" pitchFamily="1" charset="-122"/>
            </a:endParaRPr>
          </a:p>
          <a:p>
            <a:pPr lvl="0" indent="0" algn="ctr"/>
            <a:endParaRPr lang="zh-CN" altLang="en-US" sz="2400" dirty="0">
              <a:latin typeface="Tahoma" panose="020B0604030504040204" pitchFamily="2" charset="0"/>
              <a:ea typeface="黑体" panose="02010609060101010101" pitchFamily="1" charset="-122"/>
            </a:endParaRP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endParaRPr dirty="0">
              <a:latin typeface="黑体" panose="02010609060101010101" pitchFamily="1" charset="-122"/>
              <a:ea typeface="黑体" panose="02010609060101010101" pitchFamily="1" charset="-122"/>
            </a:endParaRPr>
          </a:p>
        </p:txBody>
      </p:sp>
      <p:sp>
        <p:nvSpPr>
          <p:cNvPr id="38917" name="矩形 38916"/>
          <p:cNvSpPr/>
          <p:nvPr/>
        </p:nvSpPr>
        <p:spPr>
          <a:xfrm>
            <a:off x="990600" y="3768725"/>
            <a:ext cx="1454150" cy="396875"/>
          </a:xfrm>
          <a:prstGeom prst="rect">
            <a:avLst/>
          </a:prstGeom>
          <a:noFill/>
          <a:ln w="9525">
            <a:noFill/>
          </a:ln>
        </p:spPr>
        <p:txBody>
          <a:bodyPr wrap="none" anchor="t">
            <a:spAutoFit/>
          </a:bodyPr>
          <a:p>
            <a:pPr lvl="0"/>
            <a:r>
              <a:rPr lang="zh-CN" altLang="en-US" sz="2000" dirty="0">
                <a:latin typeface="黑体" panose="02010609060101010101" pitchFamily="1" charset="-122"/>
                <a:ea typeface="黑体" panose="02010609060101010101" pitchFamily="1" charset="-122"/>
              </a:rPr>
              <a:t>公司总风险</a:t>
            </a:r>
            <a:endParaRPr lang="zh-CN" altLang="en-US" sz="2000" dirty="0">
              <a:latin typeface="黑体" panose="02010609060101010101" pitchFamily="1" charset="-122"/>
              <a:ea typeface="黑体" panose="02010609060101010101" pitchFamily="1" charset="-122"/>
            </a:endParaRPr>
          </a:p>
        </p:txBody>
      </p:sp>
      <p:grpSp>
        <p:nvGrpSpPr>
          <p:cNvPr id="38924" name="组合 38923"/>
          <p:cNvGrpSpPr/>
          <p:nvPr/>
        </p:nvGrpSpPr>
        <p:grpSpPr>
          <a:xfrm>
            <a:off x="2438400" y="3032125"/>
            <a:ext cx="1352550" cy="1860550"/>
            <a:chOff x="1488" y="1814"/>
            <a:chExt cx="852" cy="1172"/>
          </a:xfrm>
        </p:grpSpPr>
        <p:sp>
          <p:nvSpPr>
            <p:cNvPr id="38918" name="左大括号 38917"/>
            <p:cNvSpPr/>
            <p:nvPr/>
          </p:nvSpPr>
          <p:spPr>
            <a:xfrm>
              <a:off x="1488" y="1958"/>
              <a:ext cx="96" cy="922"/>
            </a:xfrm>
            <a:prstGeom prst="leftBrace">
              <a:avLst>
                <a:gd name="adj1" fmla="val 80034"/>
                <a:gd name="adj2" fmla="val 50000"/>
              </a:avLst>
            </a:prstGeom>
            <a:noFill/>
            <a:ln w="9525" cap="flat" cmpd="sng">
              <a:solidFill>
                <a:schemeClr val="tx1"/>
              </a:solidFill>
              <a:prstDash val="solid"/>
              <a:headEnd type="none" w="med" len="med"/>
              <a:tailEnd type="none" w="med" len="med"/>
            </a:ln>
          </p:spPr>
          <p:txBody>
            <a:bodyPr/>
            <a:p>
              <a:endParaRPr lang="zh-CN" altLang="en-US">
                <a:latin typeface="黑体" panose="02010609060101010101" pitchFamily="1" charset="-122"/>
                <a:ea typeface="黑体" panose="02010609060101010101" pitchFamily="1" charset="-122"/>
              </a:endParaRPr>
            </a:p>
          </p:txBody>
        </p:sp>
        <p:sp>
          <p:nvSpPr>
            <p:cNvPr id="38919" name="矩形 38918"/>
            <p:cNvSpPr/>
            <p:nvPr/>
          </p:nvSpPr>
          <p:spPr>
            <a:xfrm>
              <a:off x="1584" y="1814"/>
              <a:ext cx="756" cy="250"/>
            </a:xfrm>
            <a:prstGeom prst="rect">
              <a:avLst/>
            </a:prstGeom>
            <a:noFill/>
            <a:ln w="9525">
              <a:noFill/>
            </a:ln>
          </p:spPr>
          <p:txBody>
            <a:bodyPr wrap="none" anchor="t">
              <a:spAutoFit/>
            </a:bodyPr>
            <a:p>
              <a:pPr lvl="0"/>
              <a:r>
                <a:rPr lang="zh-CN" altLang="en-US" sz="2000" dirty="0">
                  <a:latin typeface="黑体" panose="02010609060101010101" pitchFamily="1" charset="-122"/>
                  <a:ea typeface="黑体" panose="02010609060101010101" pitchFamily="1" charset="-122"/>
                </a:rPr>
                <a:t>经营风险</a:t>
              </a:r>
              <a:endParaRPr lang="zh-CN" altLang="en-US" sz="2000" dirty="0">
                <a:latin typeface="黑体" panose="02010609060101010101" pitchFamily="1" charset="-122"/>
                <a:ea typeface="黑体" panose="02010609060101010101" pitchFamily="1" charset="-122"/>
              </a:endParaRPr>
            </a:p>
          </p:txBody>
        </p:sp>
        <p:sp>
          <p:nvSpPr>
            <p:cNvPr id="38921" name="矩形 38920"/>
            <p:cNvSpPr/>
            <p:nvPr/>
          </p:nvSpPr>
          <p:spPr>
            <a:xfrm>
              <a:off x="1584" y="2736"/>
              <a:ext cx="756" cy="250"/>
            </a:xfrm>
            <a:prstGeom prst="rect">
              <a:avLst/>
            </a:prstGeom>
            <a:noFill/>
            <a:ln w="9525">
              <a:noFill/>
            </a:ln>
          </p:spPr>
          <p:txBody>
            <a:bodyPr wrap="none" anchor="t">
              <a:spAutoFit/>
            </a:bodyPr>
            <a:p>
              <a:pPr lvl="0"/>
              <a:r>
                <a:rPr lang="zh-CN" altLang="en-US" sz="2000" dirty="0">
                  <a:latin typeface="黑体" panose="02010609060101010101" pitchFamily="1" charset="-122"/>
                  <a:ea typeface="黑体" panose="02010609060101010101" pitchFamily="1" charset="-122"/>
                </a:rPr>
                <a:t>财务风险</a:t>
              </a:r>
              <a:endParaRPr lang="zh-CN" altLang="en-US" sz="2000" dirty="0">
                <a:latin typeface="黑体" panose="02010609060101010101" pitchFamily="1" charset="-122"/>
                <a:ea typeface="黑体" panose="02010609060101010101" pitchFamily="1" charset="-122"/>
              </a:endParaRPr>
            </a:p>
          </p:txBody>
        </p:sp>
      </p:grpSp>
      <p:sp>
        <p:nvSpPr>
          <p:cNvPr id="38923" name="矩形 38922"/>
          <p:cNvSpPr/>
          <p:nvPr/>
        </p:nvSpPr>
        <p:spPr>
          <a:xfrm>
            <a:off x="609600" y="1905000"/>
            <a:ext cx="5791200" cy="488950"/>
          </a:xfrm>
          <a:prstGeom prst="rect">
            <a:avLst/>
          </a:prstGeom>
          <a:noFill/>
          <a:ln w="9525">
            <a:noFill/>
          </a:ln>
        </p:spPr>
        <p:txBody>
          <a:bodyPr>
            <a:spAutoFit/>
          </a:bodyPr>
          <a:p>
            <a:pPr lvl="0">
              <a:lnSpc>
                <a:spcPct val="130000"/>
              </a:lnSpc>
              <a:spcBef>
                <a:spcPct val="10000"/>
              </a:spcBef>
              <a:spcAft>
                <a:spcPct val="10000"/>
              </a:spcAft>
              <a:buClr>
                <a:srgbClr val="000000"/>
              </a:buClr>
            </a:pPr>
            <a:r>
              <a:rPr lang="zh-CN" altLang="en-US" sz="2000" b="1" dirty="0">
                <a:solidFill>
                  <a:srgbClr val="FF0000"/>
                </a:solidFill>
                <a:latin typeface="黑体" panose="02010609060101010101" pitchFamily="1" charset="-122"/>
                <a:ea typeface="黑体" panose="02010609060101010101" pitchFamily="1" charset="-122"/>
              </a:rPr>
              <a:t>总杠杆系数（</a:t>
            </a:r>
            <a:r>
              <a:rPr lang="en-US" altLang="zh-CN" sz="2000" b="1" dirty="0">
                <a:solidFill>
                  <a:srgbClr val="FF0000"/>
                </a:solidFill>
                <a:latin typeface="黑体" panose="02010609060101010101" pitchFamily="1" charset="-122"/>
                <a:ea typeface="黑体" panose="02010609060101010101" pitchFamily="1" charset="-122"/>
              </a:rPr>
              <a:t>DTL</a:t>
            </a:r>
            <a:r>
              <a:rPr lang="zh-CN" altLang="en-US" sz="2000" b="1" dirty="0">
                <a:solidFill>
                  <a:srgbClr val="FF0000"/>
                </a:solidFill>
                <a:latin typeface="黑体" panose="02010609060101010101" pitchFamily="1" charset="-122"/>
                <a:ea typeface="黑体" panose="02010609060101010101" pitchFamily="1" charset="-122"/>
              </a:rPr>
              <a:t>）越大，公司总风险越大。</a:t>
            </a:r>
            <a:r>
              <a:rPr lang="zh-CN" altLang="en-US" sz="2000" b="1">
                <a:solidFill>
                  <a:srgbClr val="FF0000"/>
                </a:solidFill>
                <a:latin typeface="黑体" panose="02010609060101010101" pitchFamily="1" charset="-122"/>
                <a:ea typeface="黑体" panose="02010609060101010101" pitchFamily="1" charset="-122"/>
              </a:rPr>
              <a:t>        </a:t>
            </a:r>
            <a:endParaRPr lang="zh-CN" altLang="en-US" sz="2000" dirty="0">
              <a:latin typeface="黑体" panose="02010609060101010101" pitchFamily="1" charset="-122"/>
              <a:ea typeface="黑体" panose="02010609060101010101" pitchFamily="1" charset="-122"/>
            </a:endParaRPr>
          </a:p>
        </p:txBody>
      </p:sp>
      <p:sp>
        <p:nvSpPr>
          <p:cNvPr id="38926" name="线形标注 2(带边框和强调线) 38925"/>
          <p:cNvSpPr/>
          <p:nvPr/>
        </p:nvSpPr>
        <p:spPr>
          <a:xfrm>
            <a:off x="4191000" y="4419600"/>
            <a:ext cx="4495800" cy="533400"/>
          </a:xfrm>
          <a:prstGeom prst="accentBorderCallout2">
            <a:avLst>
              <a:gd name="adj1" fmla="val 21431"/>
              <a:gd name="adj2" fmla="val -1694"/>
              <a:gd name="adj3" fmla="val 21431"/>
              <a:gd name="adj4" fmla="val -5861"/>
              <a:gd name="adj5" fmla="val 50000"/>
              <a:gd name="adj6" fmla="val -10171"/>
            </a:avLst>
          </a:prstGeom>
          <a:noFill/>
          <a:ln w="9525" cap="flat" cmpd="sng">
            <a:solidFill>
              <a:srgbClr val="FF3399"/>
            </a:solidFill>
            <a:prstDash val="lgDashDotDot"/>
            <a:miter/>
            <a:headEnd type="triangle" w="med" len="med"/>
            <a:tailEnd type="none" w="med" len="med"/>
          </a:ln>
        </p:spPr>
        <p:txBody>
          <a:bodyPr/>
          <a:p>
            <a:pPr lvl="0" algn="ctr">
              <a:lnSpc>
                <a:spcPct val="105000"/>
              </a:lnSpc>
            </a:pPr>
            <a:r>
              <a:rPr lang="zh-CN" altLang="en-US" sz="2000" dirty="0">
                <a:latin typeface="黑体" panose="02010609060101010101" pitchFamily="1" charset="-122"/>
                <a:ea typeface="黑体" panose="02010609060101010101" pitchFamily="1" charset="-122"/>
              </a:rPr>
              <a:t>控制程度相对大于对经营风险的控制</a:t>
            </a:r>
            <a:endParaRPr lang="zh-CN" altLang="en-US" sz="2000" dirty="0">
              <a:latin typeface="黑体" panose="02010609060101010101" pitchFamily="1" charset="-122"/>
              <a:ea typeface="黑体" panose="02010609060101010101" pitchFamily="1" charset="-122"/>
            </a:endParaRPr>
          </a:p>
        </p:txBody>
      </p:sp>
      <p:sp>
        <p:nvSpPr>
          <p:cNvPr id="38927" name="线形标注 1(带边框和强调线) 38926"/>
          <p:cNvSpPr/>
          <p:nvPr/>
        </p:nvSpPr>
        <p:spPr>
          <a:xfrm>
            <a:off x="4343400" y="3009900"/>
            <a:ext cx="1752600" cy="455613"/>
          </a:xfrm>
          <a:prstGeom prst="accentBorderCallout1">
            <a:avLst>
              <a:gd name="adj1" fmla="val 25088"/>
              <a:gd name="adj2" fmla="val -4347"/>
              <a:gd name="adj3" fmla="val 58537"/>
              <a:gd name="adj4" fmla="val -39130"/>
            </a:avLst>
          </a:prstGeom>
          <a:noFill/>
          <a:ln w="9525" cap="flat" cmpd="sng">
            <a:solidFill>
              <a:srgbClr val="FF3399"/>
            </a:solidFill>
            <a:prstDash val="lgDashDotDot"/>
            <a:miter/>
            <a:headEnd type="triangle" w="med" len="med"/>
            <a:tailEnd type="none" w="med" len="med"/>
          </a:ln>
        </p:spPr>
        <p:txBody>
          <a:bodyPr/>
          <a:p>
            <a:pPr lvl="0" algn="ctr">
              <a:lnSpc>
                <a:spcPct val="105000"/>
              </a:lnSpc>
            </a:pPr>
            <a:r>
              <a:rPr lang="zh-CN" altLang="en-US" sz="2000" dirty="0">
                <a:latin typeface="黑体" panose="02010609060101010101" pitchFamily="1" charset="-122"/>
                <a:ea typeface="黑体" panose="02010609060101010101" pitchFamily="1" charset="-122"/>
              </a:rPr>
              <a:t>控制难度较大</a:t>
            </a:r>
            <a:endParaRPr lang="zh-CN" altLang="en-US" sz="2000" dirty="0">
              <a:latin typeface="黑体" panose="02010609060101010101" pitchFamily="1" charset="-122"/>
              <a:ea typeface="黑体" panose="02010609060101010101" pitchFamily="1" charset="-122"/>
            </a:endParaRPr>
          </a:p>
        </p:txBody>
      </p:sp>
      <p:sp>
        <p:nvSpPr>
          <p:cNvPr id="2" name="文本框 1"/>
          <p:cNvSpPr txBox="1"/>
          <p:nvPr/>
        </p:nvSpPr>
        <p:spPr>
          <a:xfrm>
            <a:off x="735965" y="5212715"/>
            <a:ext cx="7724140" cy="335280"/>
          </a:xfrm>
          <a:prstGeom prst="rect">
            <a:avLst/>
          </a:prstGeom>
          <a:noFill/>
        </p:spPr>
        <p:txBody>
          <a:bodyPr wrap="square" rtlCol="0">
            <a:spAutoFit/>
          </a:bodyPr>
          <a:p>
            <a:r>
              <a:rPr lang="zh-CN" altLang="en-US"/>
              <a:t>例子：铱星</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923"/>
                                        </p:tgtEl>
                                        <p:attrNameLst>
                                          <p:attrName>style.visibility</p:attrName>
                                        </p:attrNameLst>
                                      </p:cBhvr>
                                      <p:to>
                                        <p:strVal val="visible"/>
                                      </p:to>
                                    </p:set>
                                    <p:anim calcmode="lin" valueType="num">
                                      <p:cBhvr>
                                        <p:cTn id="7" dur="500" fill="hold"/>
                                        <p:tgtEl>
                                          <p:spTgt spid="38923"/>
                                        </p:tgtEl>
                                        <p:attrNameLst>
                                          <p:attrName>ppt_w</p:attrName>
                                        </p:attrNameLst>
                                      </p:cBhvr>
                                      <p:tavLst>
                                        <p:tav tm="0">
                                          <p:val>
                                            <p:fltVal val="0.000000"/>
                                          </p:val>
                                        </p:tav>
                                        <p:tav tm="100000">
                                          <p:val>
                                            <p:strVal val="#ppt_w"/>
                                          </p:val>
                                        </p:tav>
                                      </p:tavLst>
                                    </p:anim>
                                    <p:anim calcmode="lin" valueType="num">
                                      <p:cBhvr>
                                        <p:cTn id="8" dur="500" fill="hold"/>
                                        <p:tgtEl>
                                          <p:spTgt spid="389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9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924"/>
                                        </p:tgtEl>
                                        <p:attrNameLst>
                                          <p:attrName>style.visibility</p:attrName>
                                        </p:attrNameLst>
                                      </p:cBhvr>
                                      <p:to>
                                        <p:strVal val="visible"/>
                                      </p:to>
                                    </p:set>
                                    <p:animEffect transition="in" filter="wipe(left)">
                                      <p:cBhvr>
                                        <p:cTn id="17" dur="500"/>
                                        <p:tgtEl>
                                          <p:spTgt spid="389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27"/>
                                        </p:tgtEl>
                                        <p:attrNameLst>
                                          <p:attrName>style.visibility</p:attrName>
                                        </p:attrNameLst>
                                      </p:cBhvr>
                                      <p:to>
                                        <p:strVal val="visible"/>
                                      </p:to>
                                    </p:set>
                                    <p:animEffect transition="in" filter="wipe(left)">
                                      <p:cBhvr>
                                        <p:cTn id="22" dur="500"/>
                                        <p:tgtEl>
                                          <p:spTgt spid="389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26"/>
                                        </p:tgtEl>
                                        <p:attrNameLst>
                                          <p:attrName>style.visibility</p:attrName>
                                        </p:attrNameLst>
                                      </p:cBhvr>
                                      <p:to>
                                        <p:strVal val="visible"/>
                                      </p:to>
                                    </p:set>
                                    <p:animEffect transition="in" filter="wipe(left)">
                                      <p:cBhvr>
                                        <p:cTn id="27" dur="500"/>
                                        <p:tgtEl>
                                          <p:spTgt spid="38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23" grpId="0"/>
      <p:bldP spid="38926" grpId="0" bldLvl="0" animBg="1"/>
      <p:bldP spid="38927"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8050" name="文本占位符 898049"/>
          <p:cNvSpPr>
            <a:spLocks noGrp="1"/>
          </p:cNvSpPr>
          <p:nvPr>
            <p:ph type="body" idx="1"/>
          </p:nvPr>
        </p:nvSpPr>
        <p:spPr>
          <a:xfrm>
            <a:off x="539750" y="1557338"/>
            <a:ext cx="8382000" cy="4953000"/>
          </a:xfrm>
          <a:solidFill>
            <a:srgbClr val="993366">
              <a:alpha val="50000"/>
            </a:srgbClr>
          </a:solidFill>
          <a:ln w="22225">
            <a:solidFill>
              <a:schemeClr val="accent2">
                <a:alpha val="100000"/>
              </a:schemeClr>
            </a:solidFill>
            <a:miter lim="800000"/>
          </a:ln>
        </p:spPr>
        <p:txBody>
          <a:bodyPr vert="horz" wrap="square" lIns="91440" tIns="45720" rIns="91440" bIns="45720" anchor="t"/>
          <a:p>
            <a:r>
              <a:rPr lang="zh-CN" altLang="en-US" b="1" dirty="0">
                <a:ea typeface="黑体" panose="02010609060101010101" pitchFamily="1" charset="-122"/>
              </a:rPr>
              <a:t>例</a:t>
            </a:r>
            <a:endParaRPr lang="zh-CN" altLang="en-US" b="1" dirty="0">
              <a:ea typeface="黑体" panose="02010609060101010101" pitchFamily="1" charset="-122"/>
            </a:endParaRPr>
          </a:p>
          <a:p>
            <a:r>
              <a:rPr lang="zh-CN" altLang="en-US" b="1" dirty="0">
                <a:ea typeface="黑体" panose="02010609060101010101" pitchFamily="1" charset="-122"/>
              </a:rPr>
              <a:t>某公司去年的损益表有关资料如下</a:t>
            </a:r>
            <a:r>
              <a:rPr lang="en-US" altLang="zh-CN" b="1">
                <a:ea typeface="黑体" panose="02010609060101010101" pitchFamily="1" charset="-122"/>
              </a:rPr>
              <a:t>:</a:t>
            </a:r>
            <a:endParaRPr lang="en-US" altLang="zh-CN" b="1">
              <a:ea typeface="黑体" panose="02010609060101010101" pitchFamily="1" charset="-122"/>
            </a:endParaRPr>
          </a:p>
          <a:p>
            <a:r>
              <a:rPr lang="zh-CN" altLang="en-US" b="1" dirty="0">
                <a:ea typeface="黑体" panose="02010609060101010101" pitchFamily="1" charset="-122"/>
              </a:rPr>
              <a:t>销售收入 </a:t>
            </a:r>
            <a:r>
              <a:rPr lang="en-US" altLang="zh-CN" b="1">
                <a:ea typeface="黑体" panose="02010609060101010101" pitchFamily="1" charset="-122"/>
              </a:rPr>
              <a:t>4000</a:t>
            </a:r>
            <a:r>
              <a:rPr lang="zh-CN" altLang="en-US" b="1" dirty="0">
                <a:ea typeface="黑体" panose="02010609060101010101" pitchFamily="1" charset="-122"/>
              </a:rPr>
              <a:t>万元、变动成本</a:t>
            </a:r>
            <a:r>
              <a:rPr lang="en-US" altLang="zh-CN" b="1">
                <a:ea typeface="黑体" panose="02010609060101010101" pitchFamily="1" charset="-122"/>
              </a:rPr>
              <a:t>2400</a:t>
            </a:r>
            <a:r>
              <a:rPr lang="zh-CN" altLang="en-US" b="1" dirty="0">
                <a:ea typeface="黑体" panose="02010609060101010101" pitchFamily="1" charset="-122"/>
              </a:rPr>
              <a:t>万元、固定成本</a:t>
            </a:r>
            <a:r>
              <a:rPr lang="en-US" altLang="zh-CN" b="1">
                <a:ea typeface="黑体" panose="02010609060101010101" pitchFamily="1" charset="-122"/>
              </a:rPr>
              <a:t>1000</a:t>
            </a:r>
            <a:r>
              <a:rPr lang="zh-CN" altLang="en-US" b="1" dirty="0">
                <a:ea typeface="黑体" panose="02010609060101010101" pitchFamily="1" charset="-122"/>
              </a:rPr>
              <a:t>万元、息税前利润</a:t>
            </a:r>
            <a:r>
              <a:rPr lang="en-US" altLang="zh-CN" b="1">
                <a:ea typeface="黑体" panose="02010609060101010101" pitchFamily="1" charset="-122"/>
              </a:rPr>
              <a:t>600</a:t>
            </a:r>
            <a:r>
              <a:rPr lang="zh-CN" altLang="en-US" b="1" dirty="0">
                <a:ea typeface="黑体" panose="02010609060101010101" pitchFamily="1" charset="-122"/>
              </a:rPr>
              <a:t>万元、利息</a:t>
            </a:r>
            <a:r>
              <a:rPr lang="en-US" altLang="zh-CN" b="1">
                <a:ea typeface="黑体" panose="02010609060101010101" pitchFamily="1" charset="-122"/>
              </a:rPr>
              <a:t>200</a:t>
            </a:r>
            <a:r>
              <a:rPr lang="zh-CN" altLang="en-US" b="1" dirty="0">
                <a:ea typeface="黑体" panose="02010609060101010101" pitchFamily="1" charset="-122"/>
              </a:rPr>
              <a:t>万元、所得税</a:t>
            </a:r>
            <a:r>
              <a:rPr lang="en-US" altLang="zh-CN" b="1">
                <a:ea typeface="黑体" panose="02010609060101010101" pitchFamily="1" charset="-122"/>
              </a:rPr>
              <a:t>200</a:t>
            </a:r>
            <a:r>
              <a:rPr lang="zh-CN" altLang="en-US" b="1" dirty="0">
                <a:ea typeface="黑体" panose="02010609060101010101" pitchFamily="1" charset="-122"/>
              </a:rPr>
              <a:t>万元。要求</a:t>
            </a:r>
            <a:r>
              <a:rPr lang="en-US" altLang="zh-CN" b="1">
                <a:ea typeface="黑体" panose="02010609060101010101" pitchFamily="1" charset="-122"/>
                <a:sym typeface="Wingdings" panose="05000000000000000000" pitchFamily="2" charset="2"/>
              </a:rPr>
              <a:t>:</a:t>
            </a:r>
            <a:endParaRPr lang="en-US" altLang="zh-CN" b="1">
              <a:ea typeface="黑体" panose="02010609060101010101" pitchFamily="1" charset="-122"/>
              <a:sym typeface="Wingdings" panose="05000000000000000000" pitchFamily="2" charset="2"/>
            </a:endParaRPr>
          </a:p>
          <a:p>
            <a:r>
              <a:rPr lang="zh-CN" altLang="en-US" b="1" dirty="0">
                <a:ea typeface="黑体" panose="02010609060101010101" pitchFamily="1" charset="-122"/>
                <a:sym typeface="Wingdings" panose="05000000000000000000" pitchFamily="2" charset="2"/>
              </a:rPr>
              <a:t>（</a:t>
            </a:r>
            <a:r>
              <a:rPr lang="en-US" altLang="zh-CN" b="1">
                <a:ea typeface="黑体" panose="02010609060101010101" pitchFamily="1" charset="-122"/>
                <a:sym typeface="Wingdings" panose="05000000000000000000" pitchFamily="2" charset="2"/>
              </a:rPr>
              <a:t>1</a:t>
            </a:r>
            <a:r>
              <a:rPr lang="zh-CN" altLang="en-US" b="1" dirty="0">
                <a:ea typeface="黑体" panose="02010609060101010101" pitchFamily="1" charset="-122"/>
                <a:sym typeface="Wingdings" panose="05000000000000000000" pitchFamily="2" charset="2"/>
              </a:rPr>
              <a:t>）计算经营杠杆系数、财务杠杆系数和复合杠杆系数。</a:t>
            </a:r>
            <a:endParaRPr lang="zh-CN" altLang="en-US" b="1" dirty="0">
              <a:ea typeface="黑体" panose="02010609060101010101" pitchFamily="1" charset="-122"/>
              <a:sym typeface="Wingdings" panose="05000000000000000000" pitchFamily="2" charset="2"/>
            </a:endParaRPr>
          </a:p>
          <a:p>
            <a:r>
              <a:rPr lang="zh-CN" altLang="en-US" b="1" dirty="0">
                <a:ea typeface="黑体" panose="02010609060101010101" pitchFamily="1" charset="-122"/>
                <a:sym typeface="Wingdings" panose="05000000000000000000" pitchFamily="2" charset="2"/>
              </a:rPr>
              <a:t>  （</a:t>
            </a:r>
            <a:r>
              <a:rPr lang="en-US" altLang="zh-CN" b="1">
                <a:ea typeface="黑体" panose="02010609060101010101" pitchFamily="1" charset="-122"/>
                <a:sym typeface="Wingdings" panose="05000000000000000000" pitchFamily="2" charset="2"/>
              </a:rPr>
              <a:t>2</a:t>
            </a:r>
            <a:r>
              <a:rPr lang="zh-CN" altLang="en-US" b="1" dirty="0">
                <a:ea typeface="黑体" panose="02010609060101010101" pitchFamily="1" charset="-122"/>
                <a:sym typeface="Wingdings" panose="05000000000000000000" pitchFamily="2" charset="2"/>
              </a:rPr>
              <a:t>）若今年销售收入增长</a:t>
            </a:r>
            <a:r>
              <a:rPr lang="en-US" altLang="zh-CN" b="1">
                <a:ea typeface="黑体" panose="02010609060101010101" pitchFamily="1" charset="-122"/>
                <a:sym typeface="Wingdings" panose="05000000000000000000" pitchFamily="2" charset="2"/>
              </a:rPr>
              <a:t>30%</a:t>
            </a:r>
            <a:r>
              <a:rPr lang="zh-CN" altLang="en-US" b="1" dirty="0">
                <a:ea typeface="黑体" panose="02010609060101010101" pitchFamily="1" charset="-122"/>
                <a:sym typeface="Wingdings" panose="05000000000000000000" pitchFamily="2" charset="2"/>
              </a:rPr>
              <a:t>，息税前利润与净利润增长的百分比是多少？</a:t>
            </a:r>
            <a:endParaRPr lang="zh-CN" altLang="en-US" b="1" dirty="0">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8050">
                                            <p:txEl>
                                              <p:charRg st="4294967295" end="4294967295"/>
                                            </p:txEl>
                                          </p:spTgt>
                                        </p:tgtEl>
                                        <p:attrNameLst>
                                          <p:attrName>style.visibility</p:attrName>
                                        </p:attrNameLst>
                                      </p:cBhvr>
                                      <p:to>
                                        <p:strVal val="visible"/>
                                      </p:to>
                                    </p:set>
                                    <p:animEffect transition="in" filter="strips(downRight)">
                                      <p:cBhvr>
                                        <p:cTn id="7" dur="500"/>
                                        <p:tgtEl>
                                          <p:spTgt spid="898050">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8050">
                                            <p:txEl>
                                              <p:charRg st="0" end="2"/>
                                            </p:txEl>
                                          </p:spTgt>
                                        </p:tgtEl>
                                        <p:attrNameLst>
                                          <p:attrName>style.visibility</p:attrName>
                                        </p:attrNameLst>
                                      </p:cBhvr>
                                      <p:to>
                                        <p:strVal val="visible"/>
                                      </p:to>
                                    </p:set>
                                    <p:animEffect transition="in" filter="strips(downRight)">
                                      <p:cBhvr>
                                        <p:cTn id="12" dur="500"/>
                                        <p:tgtEl>
                                          <p:spTgt spid="898050">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98050">
                                            <p:txEl>
                                              <p:charRg st="2" end="19"/>
                                            </p:txEl>
                                          </p:spTgt>
                                        </p:tgtEl>
                                        <p:attrNameLst>
                                          <p:attrName>style.visibility</p:attrName>
                                        </p:attrNameLst>
                                      </p:cBhvr>
                                      <p:to>
                                        <p:strVal val="visible"/>
                                      </p:to>
                                    </p:set>
                                    <p:animEffect transition="in" filter="strips(downRight)">
                                      <p:cBhvr>
                                        <p:cTn id="17" dur="500"/>
                                        <p:tgtEl>
                                          <p:spTgt spid="898050">
                                            <p:txEl>
                                              <p:charRg st="2" end="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98050">
                                            <p:txEl>
                                              <p:charRg st="19" end="85"/>
                                            </p:txEl>
                                          </p:spTgt>
                                        </p:tgtEl>
                                        <p:attrNameLst>
                                          <p:attrName>style.visibility</p:attrName>
                                        </p:attrNameLst>
                                      </p:cBhvr>
                                      <p:to>
                                        <p:strVal val="visible"/>
                                      </p:to>
                                    </p:set>
                                    <p:animEffect transition="in" filter="strips(downRight)">
                                      <p:cBhvr>
                                        <p:cTn id="22" dur="500"/>
                                        <p:tgtEl>
                                          <p:spTgt spid="898050">
                                            <p:txEl>
                                              <p:charRg st="19"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98050">
                                            <p:txEl>
                                              <p:charRg st="85" end="112"/>
                                            </p:txEl>
                                          </p:spTgt>
                                        </p:tgtEl>
                                        <p:attrNameLst>
                                          <p:attrName>style.visibility</p:attrName>
                                        </p:attrNameLst>
                                      </p:cBhvr>
                                      <p:to>
                                        <p:strVal val="visible"/>
                                      </p:to>
                                    </p:set>
                                    <p:animEffect transition="in" filter="strips(downRight)">
                                      <p:cBhvr>
                                        <p:cTn id="27" dur="500"/>
                                        <p:tgtEl>
                                          <p:spTgt spid="898050">
                                            <p:txEl>
                                              <p:charRg st="85"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98050">
                                            <p:txEl>
                                              <p:charRg st="112" end="150"/>
                                            </p:txEl>
                                          </p:spTgt>
                                        </p:tgtEl>
                                        <p:attrNameLst>
                                          <p:attrName>style.visibility</p:attrName>
                                        </p:attrNameLst>
                                      </p:cBhvr>
                                      <p:to>
                                        <p:strVal val="visible"/>
                                      </p:to>
                                    </p:set>
                                    <p:animEffect transition="in" filter="strips(downRight)">
                                      <p:cBhvr>
                                        <p:cTn id="32" dur="500"/>
                                        <p:tgtEl>
                                          <p:spTgt spid="898050">
                                            <p:txEl>
                                              <p:charRg st="112"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0"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9074" name="文本占位符 899073"/>
          <p:cNvSpPr>
            <a:spLocks noGrp="1"/>
          </p:cNvSpPr>
          <p:nvPr>
            <p:ph type="body" idx="1"/>
          </p:nvPr>
        </p:nvSpPr>
        <p:spPr>
          <a:xfrm>
            <a:off x="539750" y="1341438"/>
            <a:ext cx="8382000" cy="4953000"/>
          </a:xfrm>
          <a:solidFill>
            <a:srgbClr val="993366">
              <a:alpha val="50000"/>
            </a:srgbClr>
          </a:solidFill>
          <a:ln w="22225">
            <a:solidFill>
              <a:schemeClr val="accent2">
                <a:alpha val="100000"/>
              </a:schemeClr>
            </a:solidFill>
            <a:miter lim="800000"/>
          </a:ln>
        </p:spPr>
        <p:txBody>
          <a:bodyPr vert="horz" wrap="square" lIns="91440" tIns="45720" rIns="91440" bIns="45720" anchor="t"/>
          <a:p>
            <a:r>
              <a:rPr lang="zh-CN" altLang="en-US" b="1" dirty="0">
                <a:ea typeface="黑体" panose="02010609060101010101" pitchFamily="1" charset="-122"/>
              </a:rPr>
              <a:t>例解</a:t>
            </a:r>
            <a:endParaRPr lang="zh-CN" altLang="en-US" b="1" dirty="0">
              <a:ea typeface="黑体" panose="02010609060101010101" pitchFamily="1" charset="-122"/>
            </a:endParaRPr>
          </a:p>
          <a:p>
            <a:r>
              <a:rPr lang="zh-CN" altLang="en-US" b="1" dirty="0">
                <a:ea typeface="黑体" panose="02010609060101010101" pitchFamily="1" charset="-122"/>
              </a:rPr>
              <a:t>（</a:t>
            </a:r>
            <a:r>
              <a:rPr lang="en-US" altLang="zh-CN" b="1">
                <a:ea typeface="黑体" panose="02010609060101010101" pitchFamily="1" charset="-122"/>
              </a:rPr>
              <a:t>1</a:t>
            </a:r>
            <a:r>
              <a:rPr lang="zh-CN" altLang="en-US" b="1" dirty="0">
                <a:ea typeface="黑体" panose="02010609060101010101" pitchFamily="1" charset="-122"/>
              </a:rPr>
              <a:t>）</a:t>
            </a:r>
            <a:r>
              <a:rPr lang="en-US" altLang="zh-CN" b="1">
                <a:ea typeface="黑体" panose="02010609060101010101" pitchFamily="1" charset="-122"/>
              </a:rPr>
              <a:t>DOL=</a:t>
            </a:r>
            <a:r>
              <a:rPr lang="zh-CN" altLang="en-US" b="1" dirty="0">
                <a:ea typeface="黑体" panose="02010609060101010101" pitchFamily="1" charset="-122"/>
              </a:rPr>
              <a:t>（</a:t>
            </a:r>
            <a:r>
              <a:rPr lang="en-US" altLang="zh-CN" b="1">
                <a:ea typeface="黑体" panose="02010609060101010101" pitchFamily="1" charset="-122"/>
              </a:rPr>
              <a:t>4000-2400</a:t>
            </a:r>
            <a:r>
              <a:rPr lang="zh-CN" altLang="en-US" b="1" dirty="0">
                <a:ea typeface="黑体" panose="02010609060101010101" pitchFamily="1" charset="-122"/>
              </a:rPr>
              <a:t>）</a:t>
            </a:r>
            <a:r>
              <a:rPr lang="en-US" altLang="zh-CN" b="1">
                <a:ea typeface="黑体" panose="02010609060101010101" pitchFamily="1" charset="-122"/>
              </a:rPr>
              <a:t>÷600=2.67</a:t>
            </a:r>
            <a:endParaRPr lang="en-US" altLang="zh-CN" b="1">
              <a:ea typeface="黑体" panose="02010609060101010101" pitchFamily="1" charset="-122"/>
            </a:endParaRPr>
          </a:p>
          <a:p>
            <a:r>
              <a:rPr lang="en-US" altLang="zh-CN" b="1">
                <a:ea typeface="黑体" panose="02010609060101010101" pitchFamily="1" charset="-122"/>
              </a:rPr>
              <a:t>  DFL=600÷(600-200)=1.5</a:t>
            </a:r>
            <a:endParaRPr lang="en-US" altLang="zh-CN" b="1">
              <a:ea typeface="黑体" panose="02010609060101010101" pitchFamily="1" charset="-122"/>
            </a:endParaRPr>
          </a:p>
          <a:p>
            <a:r>
              <a:rPr lang="en-US" altLang="zh-CN" b="1">
                <a:ea typeface="黑体" panose="02010609060101010101" pitchFamily="1" charset="-122"/>
              </a:rPr>
              <a:t>  DCL=2.67×1.5=4</a:t>
            </a:r>
            <a:endParaRPr lang="en-US" altLang="zh-CN" b="1">
              <a:ea typeface="黑体" panose="02010609060101010101" pitchFamily="1" charset="-122"/>
            </a:endParaRPr>
          </a:p>
          <a:p>
            <a:r>
              <a:rPr lang="en-US" altLang="zh-CN" b="1">
                <a:ea typeface="黑体" panose="02010609060101010101" pitchFamily="1" charset="-122"/>
              </a:rPr>
              <a:t> (2)</a:t>
            </a:r>
            <a:r>
              <a:rPr lang="zh-CN" altLang="en-US" b="1" dirty="0">
                <a:ea typeface="黑体" panose="02010609060101010101" pitchFamily="1" charset="-122"/>
              </a:rPr>
              <a:t>息税前利润增长百分比</a:t>
            </a:r>
            <a:endParaRPr lang="zh-CN" altLang="en-US" b="1" dirty="0">
              <a:ea typeface="黑体" panose="02010609060101010101" pitchFamily="1" charset="-122"/>
            </a:endParaRPr>
          </a:p>
          <a:p>
            <a:r>
              <a:rPr lang="zh-CN" altLang="en-US" b="1" dirty="0">
                <a:ea typeface="黑体" panose="02010609060101010101" pitchFamily="1" charset="-122"/>
              </a:rPr>
              <a:t>      </a:t>
            </a:r>
            <a:r>
              <a:rPr lang="en-US" altLang="zh-CN" b="1">
                <a:ea typeface="黑体" panose="02010609060101010101" pitchFamily="1" charset="-122"/>
              </a:rPr>
              <a:t>=30%×2.67=80%</a:t>
            </a:r>
            <a:endParaRPr lang="en-US" altLang="zh-CN" b="1">
              <a:ea typeface="黑体" panose="02010609060101010101" pitchFamily="1" charset="-122"/>
            </a:endParaRPr>
          </a:p>
          <a:p>
            <a:r>
              <a:rPr lang="en-US" altLang="zh-CN" b="1">
                <a:ea typeface="黑体" panose="02010609060101010101" pitchFamily="1" charset="-122"/>
              </a:rPr>
              <a:t>      </a:t>
            </a:r>
            <a:r>
              <a:rPr lang="zh-CN" altLang="en-US" b="1" dirty="0">
                <a:ea typeface="黑体" panose="02010609060101010101" pitchFamily="1" charset="-122"/>
              </a:rPr>
              <a:t>净利润增长百分比</a:t>
            </a:r>
            <a:endParaRPr lang="zh-CN" altLang="en-US" b="1" dirty="0">
              <a:ea typeface="黑体" panose="02010609060101010101" pitchFamily="1" charset="-122"/>
            </a:endParaRPr>
          </a:p>
          <a:p>
            <a:r>
              <a:rPr lang="zh-CN" altLang="en-US" b="1" dirty="0">
                <a:ea typeface="黑体" panose="02010609060101010101" pitchFamily="1" charset="-122"/>
              </a:rPr>
              <a:t>      </a:t>
            </a:r>
            <a:r>
              <a:rPr lang="en-US" altLang="zh-CN" b="1">
                <a:ea typeface="黑体" panose="02010609060101010101" pitchFamily="1" charset="-122"/>
              </a:rPr>
              <a:t>=30%×4=120%</a:t>
            </a:r>
            <a:endParaRPr lang="en-US" altLang="zh-CN" b="1">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9074">
                                            <p:txEl>
                                              <p:charRg st="4294967295" end="4294967295"/>
                                            </p:txEl>
                                          </p:spTgt>
                                        </p:tgtEl>
                                        <p:attrNameLst>
                                          <p:attrName>style.visibility</p:attrName>
                                        </p:attrNameLst>
                                      </p:cBhvr>
                                      <p:to>
                                        <p:strVal val="visible"/>
                                      </p:to>
                                    </p:set>
                                    <p:animEffect transition="in" filter="strips(downRight)">
                                      <p:cBhvr>
                                        <p:cTn id="7" dur="500"/>
                                        <p:tgtEl>
                                          <p:spTgt spid="899074">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9074">
                                            <p:txEl>
                                              <p:charRg st="0" end="3"/>
                                            </p:txEl>
                                          </p:spTgt>
                                        </p:tgtEl>
                                        <p:attrNameLst>
                                          <p:attrName>style.visibility</p:attrName>
                                        </p:attrNameLst>
                                      </p:cBhvr>
                                      <p:to>
                                        <p:strVal val="visible"/>
                                      </p:to>
                                    </p:set>
                                    <p:animEffect transition="in" filter="strips(downRight)">
                                      <p:cBhvr>
                                        <p:cTn id="12" dur="500"/>
                                        <p:tgtEl>
                                          <p:spTgt spid="899074">
                                            <p:txEl>
                                              <p:charRg st="0"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99074">
                                            <p:txEl>
                                              <p:charRg st="3" end="31"/>
                                            </p:txEl>
                                          </p:spTgt>
                                        </p:tgtEl>
                                        <p:attrNameLst>
                                          <p:attrName>style.visibility</p:attrName>
                                        </p:attrNameLst>
                                      </p:cBhvr>
                                      <p:to>
                                        <p:strVal val="visible"/>
                                      </p:to>
                                    </p:set>
                                    <p:animEffect transition="in" filter="strips(downRight)">
                                      <p:cBhvr>
                                        <p:cTn id="17" dur="500"/>
                                        <p:tgtEl>
                                          <p:spTgt spid="899074">
                                            <p:txEl>
                                              <p:charRg st="3"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99074">
                                            <p:txEl>
                                              <p:charRg st="31" end="55"/>
                                            </p:txEl>
                                          </p:spTgt>
                                        </p:tgtEl>
                                        <p:attrNameLst>
                                          <p:attrName>style.visibility</p:attrName>
                                        </p:attrNameLst>
                                      </p:cBhvr>
                                      <p:to>
                                        <p:strVal val="visible"/>
                                      </p:to>
                                    </p:set>
                                    <p:animEffect transition="in" filter="strips(downRight)">
                                      <p:cBhvr>
                                        <p:cTn id="22" dur="500"/>
                                        <p:tgtEl>
                                          <p:spTgt spid="899074">
                                            <p:txEl>
                                              <p:charRg st="31" end="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99074">
                                            <p:txEl>
                                              <p:charRg st="55" end="72"/>
                                            </p:txEl>
                                          </p:spTgt>
                                        </p:tgtEl>
                                        <p:attrNameLst>
                                          <p:attrName>style.visibility</p:attrName>
                                        </p:attrNameLst>
                                      </p:cBhvr>
                                      <p:to>
                                        <p:strVal val="visible"/>
                                      </p:to>
                                    </p:set>
                                    <p:animEffect transition="in" filter="strips(downRight)">
                                      <p:cBhvr>
                                        <p:cTn id="27" dur="500"/>
                                        <p:tgtEl>
                                          <p:spTgt spid="899074">
                                            <p:txEl>
                                              <p:charRg st="55"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99074">
                                            <p:txEl>
                                              <p:charRg st="72" end="87"/>
                                            </p:txEl>
                                          </p:spTgt>
                                        </p:tgtEl>
                                        <p:attrNameLst>
                                          <p:attrName>style.visibility</p:attrName>
                                        </p:attrNameLst>
                                      </p:cBhvr>
                                      <p:to>
                                        <p:strVal val="visible"/>
                                      </p:to>
                                    </p:set>
                                    <p:animEffect transition="in" filter="strips(downRight)">
                                      <p:cBhvr>
                                        <p:cTn id="32" dur="500"/>
                                        <p:tgtEl>
                                          <p:spTgt spid="899074">
                                            <p:txEl>
                                              <p:charRg st="72" end="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899074">
                                            <p:txEl>
                                              <p:charRg st="87" end="107"/>
                                            </p:txEl>
                                          </p:spTgt>
                                        </p:tgtEl>
                                        <p:attrNameLst>
                                          <p:attrName>style.visibility</p:attrName>
                                        </p:attrNameLst>
                                      </p:cBhvr>
                                      <p:to>
                                        <p:strVal val="visible"/>
                                      </p:to>
                                    </p:set>
                                    <p:animEffect transition="in" filter="strips(downRight)">
                                      <p:cBhvr>
                                        <p:cTn id="37" dur="500"/>
                                        <p:tgtEl>
                                          <p:spTgt spid="899074">
                                            <p:txEl>
                                              <p:charRg st="87" end="10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99074">
                                            <p:txEl>
                                              <p:charRg st="107" end="122"/>
                                            </p:txEl>
                                          </p:spTgt>
                                        </p:tgtEl>
                                        <p:attrNameLst>
                                          <p:attrName>style.visibility</p:attrName>
                                        </p:attrNameLst>
                                      </p:cBhvr>
                                      <p:to>
                                        <p:strVal val="visible"/>
                                      </p:to>
                                    </p:set>
                                    <p:animEffect transition="in" filter="strips(downRight)">
                                      <p:cBhvr>
                                        <p:cTn id="42" dur="500"/>
                                        <p:tgtEl>
                                          <p:spTgt spid="899074">
                                            <p:txEl>
                                              <p:charRg st="107" end="12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899074">
                                            <p:txEl>
                                              <p:charRg st="122" end="140"/>
                                            </p:txEl>
                                          </p:spTgt>
                                        </p:tgtEl>
                                        <p:attrNameLst>
                                          <p:attrName>style.visibility</p:attrName>
                                        </p:attrNameLst>
                                      </p:cBhvr>
                                      <p:to>
                                        <p:strVal val="visible"/>
                                      </p:to>
                                    </p:set>
                                    <p:animEffect transition="in" filter="strips(downRight)">
                                      <p:cBhvr>
                                        <p:cTn id="47" dur="500"/>
                                        <p:tgtEl>
                                          <p:spTgt spid="899074">
                                            <p:txEl>
                                              <p:charRg st="122"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6898" name="文本占位符 976897"/>
          <p:cNvSpPr>
            <a:spLocks noGrp="1"/>
          </p:cNvSpPr>
          <p:nvPr>
            <p:ph type="body" idx="1"/>
          </p:nvPr>
        </p:nvSpPr>
        <p:spPr>
          <a:xfrm>
            <a:off x="827088" y="692150"/>
            <a:ext cx="7772400" cy="5400675"/>
          </a:xfrm>
          <a:solidFill>
            <a:srgbClr val="993366">
              <a:alpha val="50000"/>
            </a:srgbClr>
          </a:solidFill>
          <a:ln w="22225">
            <a:solidFill>
              <a:schemeClr val="accent2">
                <a:alpha val="100000"/>
              </a:schemeClr>
            </a:solidFill>
            <a:miter lim="800000"/>
          </a:ln>
        </p:spPr>
        <p:txBody>
          <a:bodyPr vert="horz" wrap="square" lIns="91440" tIns="45720" rIns="91440" bIns="45720" anchor="t"/>
          <a:p>
            <a:r>
              <a:rPr lang="zh-CN" altLang="en-US" b="1" dirty="0">
                <a:ea typeface="黑体" panose="02010609060101010101" pitchFamily="1" charset="-122"/>
              </a:rPr>
              <a:t>练习题</a:t>
            </a:r>
            <a:endParaRPr lang="en-US" altLang="zh-CN" b="1">
              <a:ea typeface="黑体" panose="02010609060101010101" pitchFamily="1" charset="-122"/>
            </a:endParaRPr>
          </a:p>
          <a:p>
            <a:r>
              <a:rPr lang="zh-CN" altLang="en-US" b="1" dirty="0">
                <a:ea typeface="黑体" panose="02010609060101010101" pitchFamily="1" charset="-122"/>
              </a:rPr>
              <a:t>某公司</a:t>
            </a:r>
            <a:r>
              <a:rPr lang="en-US" altLang="zh-CN" b="1">
                <a:ea typeface="黑体" panose="02010609060101010101" pitchFamily="1" charset="-122"/>
              </a:rPr>
              <a:t>2003</a:t>
            </a:r>
            <a:r>
              <a:rPr lang="zh-CN" altLang="en-US" b="1" dirty="0">
                <a:ea typeface="黑体" panose="02010609060101010101" pitchFamily="1" charset="-122"/>
              </a:rPr>
              <a:t>年销售产品</a:t>
            </a:r>
            <a:r>
              <a:rPr lang="en-US" altLang="zh-CN" b="1">
                <a:ea typeface="黑体" panose="02010609060101010101" pitchFamily="1" charset="-122"/>
              </a:rPr>
              <a:t>100</a:t>
            </a:r>
            <a:r>
              <a:rPr lang="zh-CN" altLang="en-US" b="1" dirty="0">
                <a:ea typeface="黑体" panose="02010609060101010101" pitchFamily="1" charset="-122"/>
              </a:rPr>
              <a:t>万件</a:t>
            </a:r>
            <a:r>
              <a:rPr lang="en-US" altLang="zh-CN" b="1">
                <a:ea typeface="黑体" panose="02010609060101010101" pitchFamily="1" charset="-122"/>
              </a:rPr>
              <a:t>,</a:t>
            </a:r>
            <a:r>
              <a:rPr lang="zh-CN" altLang="en-US" b="1" dirty="0">
                <a:ea typeface="黑体" panose="02010609060101010101" pitchFamily="1" charset="-122"/>
              </a:rPr>
              <a:t>单价</a:t>
            </a:r>
            <a:r>
              <a:rPr lang="en-US" altLang="zh-CN" b="1">
                <a:ea typeface="黑体" panose="02010609060101010101" pitchFamily="1" charset="-122"/>
              </a:rPr>
              <a:t>60</a:t>
            </a:r>
            <a:r>
              <a:rPr lang="zh-CN" altLang="en-US" b="1" dirty="0">
                <a:ea typeface="黑体" panose="02010609060101010101" pitchFamily="1" charset="-122"/>
              </a:rPr>
              <a:t>元</a:t>
            </a:r>
            <a:r>
              <a:rPr lang="en-US" altLang="zh-CN" b="1">
                <a:ea typeface="黑体" panose="02010609060101010101" pitchFamily="1" charset="-122"/>
              </a:rPr>
              <a:t>,</a:t>
            </a:r>
            <a:r>
              <a:rPr lang="zh-CN" altLang="en-US" b="1" dirty="0">
                <a:ea typeface="黑体" panose="02010609060101010101" pitchFamily="1" charset="-122"/>
              </a:rPr>
              <a:t>单位变动成本</a:t>
            </a:r>
            <a:r>
              <a:rPr lang="en-US" altLang="zh-CN" b="1">
                <a:ea typeface="黑体" panose="02010609060101010101" pitchFamily="1" charset="-122"/>
              </a:rPr>
              <a:t>40</a:t>
            </a:r>
            <a:r>
              <a:rPr lang="zh-CN" altLang="en-US" b="1" dirty="0">
                <a:ea typeface="黑体" panose="02010609060101010101" pitchFamily="1" charset="-122"/>
              </a:rPr>
              <a:t>元</a:t>
            </a:r>
            <a:r>
              <a:rPr lang="en-US" altLang="zh-CN" b="1">
                <a:ea typeface="黑体" panose="02010609060101010101" pitchFamily="1" charset="-122"/>
              </a:rPr>
              <a:t>.</a:t>
            </a:r>
            <a:r>
              <a:rPr lang="zh-CN" altLang="en-US" b="1" dirty="0">
                <a:ea typeface="黑体" panose="02010609060101010101" pitchFamily="1" charset="-122"/>
              </a:rPr>
              <a:t>固定成本总额 为</a:t>
            </a:r>
            <a:r>
              <a:rPr lang="en-US" altLang="zh-CN" b="1">
                <a:ea typeface="黑体" panose="02010609060101010101" pitchFamily="1" charset="-122"/>
              </a:rPr>
              <a:t>1000</a:t>
            </a:r>
            <a:r>
              <a:rPr lang="zh-CN" altLang="en-US" b="1" dirty="0">
                <a:ea typeface="黑体" panose="02010609060101010101" pitchFamily="1" charset="-122"/>
              </a:rPr>
              <a:t>万元</a:t>
            </a:r>
            <a:r>
              <a:rPr lang="en-US" altLang="zh-CN" b="1">
                <a:ea typeface="黑体" panose="02010609060101010101" pitchFamily="1" charset="-122"/>
              </a:rPr>
              <a:t>.</a:t>
            </a:r>
            <a:r>
              <a:rPr lang="zh-CN" altLang="en-US" b="1" dirty="0">
                <a:ea typeface="黑体" panose="02010609060101010101" pitchFamily="1" charset="-122"/>
              </a:rPr>
              <a:t>公司负债</a:t>
            </a:r>
            <a:r>
              <a:rPr lang="en-US" altLang="zh-CN" b="1">
                <a:ea typeface="黑体" panose="02010609060101010101" pitchFamily="1" charset="-122"/>
              </a:rPr>
              <a:t>500</a:t>
            </a:r>
            <a:r>
              <a:rPr lang="zh-CN" altLang="en-US" b="1" dirty="0">
                <a:ea typeface="黑体" panose="02010609060101010101" pitchFamily="1" charset="-122"/>
              </a:rPr>
              <a:t>万元</a:t>
            </a:r>
            <a:r>
              <a:rPr lang="en-US" altLang="zh-CN" b="1">
                <a:ea typeface="黑体" panose="02010609060101010101" pitchFamily="1" charset="-122"/>
              </a:rPr>
              <a:t>,</a:t>
            </a:r>
            <a:r>
              <a:rPr lang="zh-CN" altLang="en-US" b="1" dirty="0">
                <a:ea typeface="黑体" panose="02010609060101010101" pitchFamily="1" charset="-122"/>
              </a:rPr>
              <a:t>年利息率为</a:t>
            </a:r>
            <a:r>
              <a:rPr lang="en-US" altLang="zh-CN" b="1">
                <a:ea typeface="黑体" panose="02010609060101010101" pitchFamily="1" charset="-122"/>
              </a:rPr>
              <a:t>10%,</a:t>
            </a:r>
            <a:r>
              <a:rPr lang="zh-CN" altLang="en-US" b="1" dirty="0">
                <a:ea typeface="黑体" panose="02010609060101010101" pitchFamily="1" charset="-122"/>
              </a:rPr>
              <a:t>并须每年支付优先股股利</a:t>
            </a:r>
            <a:r>
              <a:rPr lang="en-US" altLang="zh-CN" b="1">
                <a:ea typeface="黑体" panose="02010609060101010101" pitchFamily="1" charset="-122"/>
              </a:rPr>
              <a:t>12</a:t>
            </a:r>
            <a:r>
              <a:rPr lang="zh-CN" altLang="en-US" b="1" dirty="0">
                <a:ea typeface="黑体" panose="02010609060101010101" pitchFamily="1" charset="-122"/>
              </a:rPr>
              <a:t>万元</a:t>
            </a:r>
            <a:r>
              <a:rPr lang="en-US" altLang="zh-CN" b="1">
                <a:ea typeface="黑体" panose="02010609060101010101" pitchFamily="1" charset="-122"/>
              </a:rPr>
              <a:t>,</a:t>
            </a:r>
            <a:r>
              <a:rPr lang="zh-CN" altLang="en-US" b="1" dirty="0">
                <a:ea typeface="黑体" panose="02010609060101010101" pitchFamily="1" charset="-122"/>
              </a:rPr>
              <a:t>所得税率</a:t>
            </a:r>
            <a:r>
              <a:rPr lang="en-US" altLang="zh-CN" b="1">
                <a:ea typeface="黑体" panose="02010609060101010101" pitchFamily="1" charset="-122"/>
              </a:rPr>
              <a:t>33%.</a:t>
            </a:r>
            <a:r>
              <a:rPr lang="zh-CN" altLang="en-US" b="1" dirty="0">
                <a:ea typeface="黑体" panose="02010609060101010101" pitchFamily="1" charset="-122"/>
              </a:rPr>
              <a:t>要求</a:t>
            </a:r>
            <a:r>
              <a:rPr lang="en-US" altLang="zh-CN" b="1">
                <a:ea typeface="黑体" panose="02010609060101010101" pitchFamily="1" charset="-122"/>
              </a:rPr>
              <a:t>:</a:t>
            </a:r>
            <a:endParaRPr lang="en-US" altLang="zh-CN" b="1">
              <a:ea typeface="黑体" panose="02010609060101010101" pitchFamily="1" charset="-122"/>
            </a:endParaRPr>
          </a:p>
          <a:p>
            <a:r>
              <a:rPr lang="en-US" altLang="zh-CN" b="1">
                <a:ea typeface="黑体" panose="02010609060101010101" pitchFamily="1" charset="-122"/>
              </a:rPr>
              <a:t>(1)</a:t>
            </a:r>
            <a:r>
              <a:rPr lang="zh-CN" altLang="en-US" b="1" dirty="0">
                <a:ea typeface="黑体" panose="02010609060101010101" pitchFamily="1" charset="-122"/>
              </a:rPr>
              <a:t>计算</a:t>
            </a:r>
            <a:r>
              <a:rPr lang="en-US" altLang="zh-CN" b="1">
                <a:ea typeface="黑体" panose="02010609060101010101" pitchFamily="1" charset="-122"/>
              </a:rPr>
              <a:t>2003</a:t>
            </a:r>
            <a:r>
              <a:rPr lang="zh-CN" altLang="en-US" b="1" dirty="0">
                <a:ea typeface="黑体" panose="02010609060101010101" pitchFamily="1" charset="-122"/>
              </a:rPr>
              <a:t>年边际贡献</a:t>
            </a:r>
            <a:r>
              <a:rPr lang="en-US" altLang="zh-CN" b="1">
                <a:ea typeface="黑体" panose="02010609060101010101" pitchFamily="1" charset="-122"/>
              </a:rPr>
              <a:t>;</a:t>
            </a:r>
            <a:endParaRPr lang="en-US" altLang="zh-CN" b="1">
              <a:ea typeface="黑体" panose="02010609060101010101" pitchFamily="1" charset="-122"/>
            </a:endParaRPr>
          </a:p>
          <a:p>
            <a:r>
              <a:rPr lang="en-US" altLang="zh-CN" b="1">
                <a:ea typeface="黑体" panose="02010609060101010101" pitchFamily="1" charset="-122"/>
              </a:rPr>
              <a:t>(2)</a:t>
            </a:r>
            <a:r>
              <a:rPr lang="zh-CN" altLang="en-US" b="1" dirty="0">
                <a:ea typeface="黑体" panose="02010609060101010101" pitchFamily="1" charset="-122"/>
              </a:rPr>
              <a:t>计算</a:t>
            </a:r>
            <a:r>
              <a:rPr lang="en-US" altLang="zh-CN" b="1">
                <a:ea typeface="黑体" panose="02010609060101010101" pitchFamily="1" charset="-122"/>
              </a:rPr>
              <a:t>2003</a:t>
            </a:r>
            <a:r>
              <a:rPr lang="zh-CN" altLang="en-US" b="1" dirty="0">
                <a:ea typeface="黑体" panose="02010609060101010101" pitchFamily="1" charset="-122"/>
              </a:rPr>
              <a:t>年息税前利润</a:t>
            </a:r>
            <a:r>
              <a:rPr lang="en-US" altLang="zh-CN" b="1">
                <a:ea typeface="黑体" panose="02010609060101010101" pitchFamily="1" charset="-122"/>
              </a:rPr>
              <a:t>;</a:t>
            </a:r>
            <a:endParaRPr lang="en-US" altLang="zh-CN" b="1">
              <a:ea typeface="黑体" panose="02010609060101010101" pitchFamily="1" charset="-122"/>
            </a:endParaRPr>
          </a:p>
          <a:p>
            <a:r>
              <a:rPr lang="en-US" altLang="zh-CN" b="1">
                <a:ea typeface="黑体" panose="02010609060101010101" pitchFamily="1" charset="-122"/>
              </a:rPr>
              <a:t>(3)</a:t>
            </a:r>
            <a:r>
              <a:rPr lang="zh-CN" altLang="en-US" b="1" dirty="0">
                <a:ea typeface="黑体" panose="02010609060101010101" pitchFamily="1" charset="-122"/>
              </a:rPr>
              <a:t>计算该公司复合杠杆系数</a:t>
            </a:r>
            <a:r>
              <a:rPr lang="en-US" altLang="zh-CN" b="1">
                <a:ea typeface="黑体" panose="02010609060101010101" pitchFamily="1" charset="-122"/>
              </a:rPr>
              <a:t>.</a:t>
            </a:r>
            <a:endParaRPr lang="en-US" altLang="zh-CN" b="1">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6898"/>
                                        </p:tgtEl>
                                        <p:attrNameLst>
                                          <p:attrName>style.visibility</p:attrName>
                                        </p:attrNameLst>
                                      </p:cBhvr>
                                      <p:to>
                                        <p:strVal val="visible"/>
                                      </p:to>
                                    </p:set>
                                    <p:anim calcmode="lin" valueType="num">
                                      <p:cBhvr additive="base">
                                        <p:cTn id="7" dur="500" fill="hold"/>
                                        <p:tgtEl>
                                          <p:spTgt spid="976898"/>
                                        </p:tgtEl>
                                        <p:attrNameLst>
                                          <p:attrName>ppt_x</p:attrName>
                                        </p:attrNameLst>
                                      </p:cBhvr>
                                      <p:tavLst>
                                        <p:tav tm="0">
                                          <p:val>
                                            <p:strVal val="#ppt_x"/>
                                          </p:val>
                                        </p:tav>
                                        <p:tav tm="100000">
                                          <p:val>
                                            <p:strVal val="#ppt_x"/>
                                          </p:val>
                                        </p:tav>
                                      </p:tavLst>
                                    </p:anim>
                                    <p:anim calcmode="lin" valueType="num">
                                      <p:cBhvr additive="base">
                                        <p:cTn id="8" dur="500" fill="hold"/>
                                        <p:tgtEl>
                                          <p:spTgt spid="976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6898">
                                            <p:txEl>
                                              <p:charRg st="0" end="4"/>
                                            </p:txEl>
                                          </p:spTgt>
                                        </p:tgtEl>
                                        <p:attrNameLst>
                                          <p:attrName>style.visibility</p:attrName>
                                        </p:attrNameLst>
                                      </p:cBhvr>
                                      <p:to>
                                        <p:strVal val="visible"/>
                                      </p:to>
                                    </p:set>
                                    <p:anim calcmode="lin" valueType="num">
                                      <p:cBhvr additive="base">
                                        <p:cTn id="13" dur="500" fill="hold"/>
                                        <p:tgtEl>
                                          <p:spTgt spid="976898">
                                            <p:txEl>
                                              <p:charRg st="0"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6898">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6898">
                                            <p:txEl>
                                              <p:charRg st="4" end="100"/>
                                            </p:txEl>
                                          </p:spTgt>
                                        </p:tgtEl>
                                        <p:attrNameLst>
                                          <p:attrName>style.visibility</p:attrName>
                                        </p:attrNameLst>
                                      </p:cBhvr>
                                      <p:to>
                                        <p:strVal val="visible"/>
                                      </p:to>
                                    </p:set>
                                    <p:anim calcmode="lin" valueType="num">
                                      <p:cBhvr additive="base">
                                        <p:cTn id="19" dur="500" fill="hold"/>
                                        <p:tgtEl>
                                          <p:spTgt spid="976898">
                                            <p:txEl>
                                              <p:charRg st="4" end="10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6898">
                                            <p:txEl>
                                              <p:charRg st="4" end="10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6898">
                                            <p:txEl>
                                              <p:charRg st="100" end="116"/>
                                            </p:txEl>
                                          </p:spTgt>
                                        </p:tgtEl>
                                        <p:attrNameLst>
                                          <p:attrName>style.visibility</p:attrName>
                                        </p:attrNameLst>
                                      </p:cBhvr>
                                      <p:to>
                                        <p:strVal val="visible"/>
                                      </p:to>
                                    </p:set>
                                    <p:anim calcmode="lin" valueType="num">
                                      <p:cBhvr additive="base">
                                        <p:cTn id="25" dur="500" fill="hold"/>
                                        <p:tgtEl>
                                          <p:spTgt spid="976898">
                                            <p:txEl>
                                              <p:charRg st="100" end="1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6898">
                                            <p:txEl>
                                              <p:charRg st="100" end="11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76898">
                                            <p:txEl>
                                              <p:charRg st="116" end="133"/>
                                            </p:txEl>
                                          </p:spTgt>
                                        </p:tgtEl>
                                        <p:attrNameLst>
                                          <p:attrName>style.visibility</p:attrName>
                                        </p:attrNameLst>
                                      </p:cBhvr>
                                      <p:to>
                                        <p:strVal val="visible"/>
                                      </p:to>
                                    </p:set>
                                    <p:anim calcmode="lin" valueType="num">
                                      <p:cBhvr additive="base">
                                        <p:cTn id="31" dur="500" fill="hold"/>
                                        <p:tgtEl>
                                          <p:spTgt spid="976898">
                                            <p:txEl>
                                              <p:charRg st="116" end="13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6898">
                                            <p:txEl>
                                              <p:charRg st="116" end="13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76898">
                                            <p:txEl>
                                              <p:charRg st="133" end="149"/>
                                            </p:txEl>
                                          </p:spTgt>
                                        </p:tgtEl>
                                        <p:attrNameLst>
                                          <p:attrName>style.visibility</p:attrName>
                                        </p:attrNameLst>
                                      </p:cBhvr>
                                      <p:to>
                                        <p:strVal val="visible"/>
                                      </p:to>
                                    </p:set>
                                    <p:anim calcmode="lin" valueType="num">
                                      <p:cBhvr additive="base">
                                        <p:cTn id="37" dur="500" fill="hold"/>
                                        <p:tgtEl>
                                          <p:spTgt spid="976898">
                                            <p:txEl>
                                              <p:charRg st="133" end="14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76898">
                                            <p:txEl>
                                              <p:charRg st="133"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8" grpId="0" animBg="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矩形 2"/>
          <p:cNvSpPr>
            <a:spLocks noGrp="1"/>
          </p:cNvSpPr>
          <p:nvPr>
            <p:ph type="title"/>
          </p:nvPr>
        </p:nvSpPr>
        <p:spPr/>
        <p:txBody>
          <a:bodyPr wrap="square" anchor="ctr"/>
          <a:p>
            <a:pPr lvl="0" indent="0" eaLnBrk="1" hangingPunct="1"/>
            <a:r>
              <a:rPr lang="zh-CN" altLang="en-US" b="0" dirty="0">
                <a:solidFill>
                  <a:srgbClr val="000000"/>
                </a:solidFill>
                <a:latin typeface="黑体" panose="02010609060101010101" pitchFamily="1" charset="-122"/>
                <a:ea typeface="黑体" panose="02010609060101010101" pitchFamily="1" charset="-122"/>
              </a:rPr>
              <a:t>第</a:t>
            </a:r>
            <a:r>
              <a:rPr lang="en-US" altLang="x-none" b="0" dirty="0">
                <a:solidFill>
                  <a:srgbClr val="000000"/>
                </a:solidFill>
                <a:latin typeface="黑体" panose="02010609060101010101" pitchFamily="1" charset="-122"/>
                <a:ea typeface="黑体" panose="02010609060101010101" pitchFamily="1" charset="-122"/>
              </a:rPr>
              <a:t>4</a:t>
            </a:r>
            <a:r>
              <a:rPr lang="zh-CN" altLang="en-US" b="0" dirty="0">
                <a:solidFill>
                  <a:srgbClr val="000000"/>
                </a:solidFill>
                <a:latin typeface="黑体" panose="02010609060101010101" pitchFamily="1" charset="-122"/>
                <a:ea typeface="黑体" panose="02010609060101010101" pitchFamily="1" charset="-122"/>
              </a:rPr>
              <a:t>节 资本结构决策分析</a:t>
            </a:r>
            <a:endParaRPr lang="zh-CN" altLang="en-US" b="0" dirty="0">
              <a:solidFill>
                <a:srgbClr val="000000"/>
              </a:solidFill>
              <a:latin typeface="黑体" panose="02010609060101010101" pitchFamily="1" charset="-122"/>
              <a:ea typeface="黑体" panose="02010609060101010101" pitchFamily="1" charset="-122"/>
            </a:endParaRPr>
          </a:p>
        </p:txBody>
      </p:sp>
      <p:sp>
        <p:nvSpPr>
          <p:cNvPr id="119810" name="矩形 3"/>
          <p:cNvSpPr>
            <a:spLocks noGrp="1"/>
          </p:cNvSpPr>
          <p:nvPr>
            <p:ph type="body"/>
          </p:nvPr>
        </p:nvSpPr>
        <p:spPr>
          <a:xfrm>
            <a:off x="609600" y="2017713"/>
            <a:ext cx="8345488" cy="4459287"/>
          </a:xfrm>
          <a:solidFill>
            <a:schemeClr val="bg1"/>
          </a:solidFill>
        </p:spPr>
        <p:txBody>
          <a:bodyPr wrap="square" anchor="t"/>
          <a:p>
            <a:pPr lvl="0" indent="-342900" eaLnBrk="1" hangingPunct="1"/>
            <a:r>
              <a:rPr lang="zh-CN" altLang="en-US" dirty="0">
                <a:solidFill>
                  <a:srgbClr val="000000"/>
                </a:solidFill>
                <a:latin typeface="黑体" panose="02010609060101010101" pitchFamily="1" charset="-122"/>
                <a:ea typeface="黑体" panose="02010609060101010101" pitchFamily="1" charset="-122"/>
              </a:rPr>
              <a:t>一、资本结构决策影响因素的定性分析</a:t>
            </a:r>
            <a:endParaRPr lang="zh-CN" altLang="en-US" dirty="0">
              <a:solidFill>
                <a:srgbClr val="000000"/>
              </a:solidFill>
              <a:latin typeface="黑体" panose="02010609060101010101" pitchFamily="1" charset="-122"/>
              <a:ea typeface="黑体" panose="02010609060101010101" pitchFamily="1" charset="-122"/>
            </a:endParaRPr>
          </a:p>
          <a:p>
            <a:pPr lvl="0" indent="-342900" eaLnBrk="1" hangingPunct="1"/>
            <a:r>
              <a:rPr lang="zh-CN" altLang="en-US" dirty="0">
                <a:solidFill>
                  <a:srgbClr val="000000"/>
                </a:solidFill>
                <a:latin typeface="黑体" panose="02010609060101010101" pitchFamily="1" charset="-122"/>
                <a:ea typeface="黑体" panose="02010609060101010101" pitchFamily="1" charset="-122"/>
              </a:rPr>
              <a:t>二、资本结构决策的资本成本比较法</a:t>
            </a:r>
            <a:endParaRPr lang="zh-CN" altLang="en-US" dirty="0">
              <a:solidFill>
                <a:srgbClr val="000000"/>
              </a:solidFill>
              <a:latin typeface="黑体" panose="02010609060101010101" pitchFamily="1" charset="-122"/>
              <a:ea typeface="黑体" panose="02010609060101010101" pitchFamily="1" charset="-122"/>
            </a:endParaRPr>
          </a:p>
          <a:p>
            <a:pPr lvl="0" indent="-342900" eaLnBrk="1" hangingPunct="1"/>
            <a:r>
              <a:rPr lang="zh-CN" altLang="en-US" dirty="0">
                <a:solidFill>
                  <a:srgbClr val="000000"/>
                </a:solidFill>
                <a:latin typeface="黑体" panose="02010609060101010101" pitchFamily="1" charset="-122"/>
                <a:ea typeface="黑体" panose="02010609060101010101" pitchFamily="1" charset="-122"/>
              </a:rPr>
              <a:t>三、资本结构决策的每股收益分析法</a:t>
            </a:r>
            <a:endParaRPr lang="zh-CN" altLang="en-US" dirty="0">
              <a:solidFill>
                <a:srgbClr val="000000"/>
              </a:solidFill>
              <a:latin typeface="黑体" panose="02010609060101010101" pitchFamily="1" charset="-122"/>
              <a:ea typeface="黑体" panose="02010609060101010101" pitchFamily="1" charset="-122"/>
            </a:endParaRPr>
          </a:p>
          <a:p>
            <a:pPr lvl="0" indent="-342900" eaLnBrk="1" hangingPunct="1"/>
            <a:r>
              <a:rPr lang="zh-CN" altLang="en-US" dirty="0">
                <a:solidFill>
                  <a:srgbClr val="000000"/>
                </a:solidFill>
                <a:latin typeface="黑体" panose="02010609060101010101" pitchFamily="1" charset="-122"/>
                <a:ea typeface="黑体" panose="02010609060101010101" pitchFamily="1" charset="-122"/>
              </a:rPr>
              <a:t>四、资本结构决策的公司价值比较法</a:t>
            </a:r>
            <a:endParaRPr lang="en-US" altLang="x-none" dirty="0">
              <a:solidFill>
                <a:srgbClr val="000000"/>
              </a:solidFill>
              <a:latin typeface="黑体" panose="02010609060101010101" pitchFamily="1" charset="-122"/>
              <a:ea typeface="黑体" panose="02010609060101010101" pitchFamily="1" charset="-122"/>
            </a:endParaRPr>
          </a:p>
        </p:txBody>
      </p:sp>
      <p:sp>
        <p:nvSpPr>
          <p:cNvPr id="119811" name="矩形 4"/>
          <p:cNvSpPr/>
          <p:nvPr/>
        </p:nvSpPr>
        <p:spPr>
          <a:xfrm>
            <a:off x="2990850" y="3219450"/>
            <a:ext cx="9144000" cy="0"/>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119812" name="矩形 6"/>
          <p:cNvSpPr/>
          <p:nvPr/>
        </p:nvSpPr>
        <p:spPr>
          <a:xfrm>
            <a:off x="4224338" y="3214688"/>
            <a:ext cx="9144000" cy="0"/>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11981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黑体" panose="02010609060101010101" pitchFamily="1" charset="-122"/>
                <a:ea typeface="黑体" panose="02010609060101010101" pitchFamily="1" charset="-122"/>
              </a:rPr>
            </a:fld>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wrap="square" anchor="ctr"/>
          <a:p>
            <a:pPr lvl="0" indent="0"/>
            <a:r>
              <a:rPr lang="zh-CN" altLang="en-US">
                <a:ea typeface="黑体" panose="02010609060101010101" pitchFamily="1" charset="-122"/>
              </a:rPr>
              <a:t>对上述两种观点的评价</a:t>
            </a:r>
            <a:endParaRPr lang="zh-CN" altLang="en-US">
              <a:ea typeface="黑体" panose="02010609060101010101" pitchFamily="1" charset="-122"/>
            </a:endParaRPr>
          </a:p>
        </p:txBody>
      </p:sp>
      <p:sp>
        <p:nvSpPr>
          <p:cNvPr id="19458" name="内容占位符 2"/>
          <p:cNvSpPr>
            <a:spLocks noGrp="1"/>
          </p:cNvSpPr>
          <p:nvPr>
            <p:ph idx="4294967295"/>
          </p:nvPr>
        </p:nvSpPr>
        <p:spPr/>
        <p:txBody>
          <a:bodyPr wrap="square" anchor="t"/>
          <a:p>
            <a:pPr lvl="0" indent="-342900">
              <a:lnSpc>
                <a:spcPct val="90000"/>
              </a:lnSpc>
            </a:pPr>
            <a:r>
              <a:rPr lang="zh-CN" altLang="en-US" sz="2400" dirty="0">
                <a:ea typeface="黑体" panose="02010609060101010101" pitchFamily="1" charset="-122"/>
              </a:rPr>
              <a:t>净收益观点是一种极端的资本结构理论观点。这种观点虽然考虑到财务杠杆利益，但忽略了财务风险。很明显，如果公司的债务资本过多，债务资本比例过高，财务风险就会很高，公司的综合资本成本率就会上升，公司的价值反而下降。</a:t>
            </a:r>
            <a:endParaRPr lang="en-US" altLang="x-none" sz="2400" dirty="0">
              <a:ea typeface="黑体" panose="02010609060101010101" pitchFamily="1" charset="-122"/>
            </a:endParaRPr>
          </a:p>
          <a:p>
            <a:pPr lvl="0" indent="-342900">
              <a:lnSpc>
                <a:spcPct val="90000"/>
              </a:lnSpc>
            </a:pPr>
            <a:r>
              <a:rPr lang="zh-CN" altLang="en-US" sz="2400" dirty="0">
                <a:ea typeface="黑体" panose="02010609060101010101" pitchFamily="1" charset="-122"/>
              </a:rPr>
              <a:t>净营业收益观点是另一种极端的资本结构理论观点。这种观点虽然认识到债务资本比例的变动会产生公司的财务风险，也可能影响公司的股权资本成本率，但实际上，公司的综合资本成本率不可能是一个常数。公司净营业收益的确会影响公司价值，但公司价值不仅仅取决于公司净营业收益的多少。</a:t>
            </a:r>
            <a:endParaRPr lang="zh-CN" altLang="en-US" sz="2400" dirty="0">
              <a:ea typeface="黑体" panose="02010609060101010101" pitchFamily="1"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矩形 2"/>
          <p:cNvSpPr>
            <a:spLocks noGrp="1"/>
          </p:cNvSpPr>
          <p:nvPr>
            <p:ph type="title"/>
          </p:nvPr>
        </p:nvSpPr>
        <p:spPr/>
        <p:txBody>
          <a:bodyPr wrap="square" anchor="ctr"/>
          <a:p>
            <a:pPr lvl="0" indent="0" eaLnBrk="1" hangingPunct="1"/>
            <a:r>
              <a:rPr lang="zh-CN" altLang="en-US" sz="3000" b="0">
                <a:solidFill>
                  <a:srgbClr val="000000"/>
                </a:solidFill>
              </a:rPr>
              <a:t>一、资本结构决策影响因素的定性分析</a:t>
            </a:r>
            <a:endParaRPr lang="zh-CN" altLang="en-US" sz="3000" b="0">
              <a:solidFill>
                <a:srgbClr val="000000"/>
              </a:solidFill>
            </a:endParaRPr>
          </a:p>
        </p:txBody>
      </p:sp>
      <p:sp>
        <p:nvSpPr>
          <p:cNvPr id="120834" name="矩形 3"/>
          <p:cNvSpPr>
            <a:spLocks noGrp="1"/>
          </p:cNvSpPr>
          <p:nvPr>
            <p:ph type="body"/>
          </p:nvPr>
        </p:nvSpPr>
        <p:spPr/>
        <p:txBody>
          <a:bodyPr wrap="square" anchor="t"/>
          <a:p>
            <a:pPr lvl="0" indent="-342900" eaLnBrk="1" hangingPunct="1">
              <a:lnSpc>
                <a:spcPct val="90000"/>
              </a:lnSpc>
            </a:pPr>
            <a:r>
              <a:rPr lang="en-US" altLang="x-none" dirty="0"/>
              <a:t>1.</a:t>
            </a:r>
            <a:r>
              <a:rPr lang="zh-CN" altLang="en-US" dirty="0"/>
              <a:t>企业财务目标的影响分析</a:t>
            </a:r>
            <a:endParaRPr lang="en-US" altLang="x-none" dirty="0"/>
          </a:p>
          <a:p>
            <a:pPr lvl="1" indent="-347345" eaLnBrk="1" hangingPunct="1">
              <a:lnSpc>
                <a:spcPct val="90000"/>
              </a:lnSpc>
            </a:pPr>
            <a:r>
              <a:rPr lang="zh-CN" altLang="en-US" sz="2200" dirty="0"/>
              <a:t>利润最大化、股东财富最大化、公司价值最大化。</a:t>
            </a:r>
            <a:endParaRPr lang="zh-CN" altLang="en-US" sz="2200" dirty="0"/>
          </a:p>
          <a:p>
            <a:pPr lvl="0" indent="-342900" eaLnBrk="1" hangingPunct="1">
              <a:lnSpc>
                <a:spcPct val="90000"/>
              </a:lnSpc>
            </a:pPr>
            <a:r>
              <a:rPr lang="en-US" altLang="x-none" dirty="0"/>
              <a:t>2.</a:t>
            </a:r>
            <a:r>
              <a:rPr lang="zh-CN" altLang="en-US" dirty="0"/>
              <a:t>企业发展阶段的影响分析</a:t>
            </a:r>
            <a:endParaRPr lang="zh-CN" altLang="en-US" dirty="0"/>
          </a:p>
          <a:p>
            <a:pPr lvl="0" indent="-342900" eaLnBrk="1" hangingPunct="1">
              <a:lnSpc>
                <a:spcPct val="90000"/>
              </a:lnSpc>
            </a:pPr>
            <a:r>
              <a:rPr lang="en-US" altLang="x-none" dirty="0"/>
              <a:t>3.</a:t>
            </a:r>
            <a:r>
              <a:rPr lang="zh-CN" altLang="en-US" dirty="0"/>
              <a:t>企业财务状况的影响分析</a:t>
            </a:r>
            <a:endParaRPr lang="zh-CN" altLang="en-US" dirty="0"/>
          </a:p>
          <a:p>
            <a:pPr lvl="0" indent="-342900" eaLnBrk="1" hangingPunct="1">
              <a:lnSpc>
                <a:spcPct val="90000"/>
              </a:lnSpc>
            </a:pPr>
            <a:r>
              <a:rPr lang="en-US" altLang="x-none" dirty="0"/>
              <a:t>4.</a:t>
            </a:r>
            <a:r>
              <a:rPr lang="zh-CN" altLang="en-US" dirty="0"/>
              <a:t>投资者动机的影响分析</a:t>
            </a:r>
            <a:endParaRPr lang="zh-CN" altLang="en-US" dirty="0"/>
          </a:p>
          <a:p>
            <a:pPr lvl="0" indent="-342900" eaLnBrk="1" hangingPunct="1">
              <a:lnSpc>
                <a:spcPct val="90000"/>
              </a:lnSpc>
            </a:pPr>
            <a:r>
              <a:rPr lang="en-US" altLang="x-none" dirty="0"/>
              <a:t>5.</a:t>
            </a:r>
            <a:r>
              <a:rPr lang="zh-CN" altLang="en-US" dirty="0"/>
              <a:t>债权人态度的影响分析</a:t>
            </a:r>
            <a:endParaRPr lang="zh-CN" altLang="en-US" dirty="0"/>
          </a:p>
          <a:p>
            <a:pPr lvl="0" indent="-342900" eaLnBrk="1" hangingPunct="1">
              <a:lnSpc>
                <a:spcPct val="90000"/>
              </a:lnSpc>
            </a:pPr>
            <a:r>
              <a:rPr lang="en-US" altLang="x-none" dirty="0"/>
              <a:t>6.</a:t>
            </a:r>
            <a:r>
              <a:rPr lang="zh-CN" altLang="en-US" dirty="0"/>
              <a:t>经营者行为的影响分析</a:t>
            </a:r>
            <a:endParaRPr lang="zh-CN" altLang="en-US" dirty="0"/>
          </a:p>
          <a:p>
            <a:pPr lvl="0" indent="-342900" eaLnBrk="1" hangingPunct="1">
              <a:lnSpc>
                <a:spcPct val="90000"/>
              </a:lnSpc>
            </a:pPr>
            <a:r>
              <a:rPr lang="en-US" altLang="x-none" dirty="0"/>
              <a:t>7.</a:t>
            </a:r>
            <a:r>
              <a:rPr lang="zh-CN" altLang="en-US" dirty="0"/>
              <a:t>税收政策的影响分析</a:t>
            </a:r>
            <a:endParaRPr lang="zh-CN" altLang="en-US" dirty="0"/>
          </a:p>
          <a:p>
            <a:pPr lvl="0" indent="-342900" eaLnBrk="1" hangingPunct="1">
              <a:lnSpc>
                <a:spcPct val="90000"/>
              </a:lnSpc>
            </a:pPr>
            <a:r>
              <a:rPr lang="en-US" altLang="x-none" dirty="0"/>
              <a:t>8.</a:t>
            </a:r>
            <a:r>
              <a:rPr lang="zh-CN" altLang="en-US" dirty="0"/>
              <a:t>行业差别分析</a:t>
            </a:r>
            <a:endParaRPr lang="zh-CN" altLang="en-US" dirty="0"/>
          </a:p>
        </p:txBody>
      </p:sp>
      <p:sp>
        <p:nvSpPr>
          <p:cNvPr id="12083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矩形 2"/>
          <p:cNvSpPr>
            <a:spLocks noGrp="1"/>
          </p:cNvSpPr>
          <p:nvPr>
            <p:ph type="title"/>
          </p:nvPr>
        </p:nvSpPr>
        <p:spPr/>
        <p:txBody>
          <a:bodyPr wrap="square" anchor="ctr"/>
          <a:p>
            <a:pPr lvl="0" indent="0" eaLnBrk="1" hangingPunct="1"/>
            <a:r>
              <a:rPr lang="zh-CN" altLang="en-US" sz="3000">
                <a:solidFill>
                  <a:srgbClr val="000000"/>
                </a:solidFill>
              </a:rPr>
              <a:t>二、资本结构决策的资本成本比较法</a:t>
            </a:r>
            <a:endParaRPr lang="zh-CN" altLang="en-US" sz="3000">
              <a:solidFill>
                <a:srgbClr val="000000"/>
              </a:solidFill>
            </a:endParaRPr>
          </a:p>
        </p:txBody>
      </p:sp>
      <p:sp>
        <p:nvSpPr>
          <p:cNvPr id="121858" name="矩形 3"/>
          <p:cNvSpPr>
            <a:spLocks noGrp="1"/>
          </p:cNvSpPr>
          <p:nvPr>
            <p:ph type="body"/>
          </p:nvPr>
        </p:nvSpPr>
        <p:spPr>
          <a:xfrm>
            <a:off x="457200" y="1275715"/>
            <a:ext cx="8229600" cy="4855210"/>
          </a:xfrm>
        </p:spPr>
        <p:txBody>
          <a:bodyPr wrap="square" anchor="t"/>
          <a:p>
            <a:pPr lvl="0" indent="-342900" eaLnBrk="1" hangingPunct="1">
              <a:lnSpc>
                <a:spcPct val="100000"/>
              </a:lnSpc>
            </a:pPr>
            <a:r>
              <a:rPr lang="en-US" altLang="x-none" sz="2600" dirty="0">
                <a:latin typeface="黑体" panose="02010609060101010101" pitchFamily="1" charset="-122"/>
                <a:ea typeface="黑体" panose="02010609060101010101" pitchFamily="1" charset="-122"/>
              </a:rPr>
              <a:t>1.</a:t>
            </a:r>
            <a:r>
              <a:rPr lang="zh-CN" altLang="en-US" sz="2600" dirty="0">
                <a:latin typeface="黑体" panose="02010609060101010101" pitchFamily="1" charset="-122"/>
                <a:ea typeface="黑体" panose="02010609060101010101" pitchFamily="1" charset="-122"/>
              </a:rPr>
              <a:t>资本成本比较法的含义</a:t>
            </a:r>
            <a:endParaRPr lang="en-US" altLang="x-none" sz="2600" dirty="0">
              <a:latin typeface="黑体" panose="02010609060101010101" pitchFamily="1" charset="-122"/>
              <a:ea typeface="黑体" panose="02010609060101010101" pitchFamily="1" charset="-122"/>
            </a:endParaRPr>
          </a:p>
          <a:p>
            <a:pPr marL="1905" lvl="1" indent="342900" eaLnBrk="1" hangingPunct="1">
              <a:lnSpc>
                <a:spcPct val="100000"/>
              </a:lnSpc>
            </a:pPr>
            <a:r>
              <a:rPr lang="zh-CN" altLang="en-US" sz="2200" dirty="0">
                <a:latin typeface="黑体" panose="02010609060101010101" pitchFamily="1" charset="-122"/>
                <a:ea typeface="黑体" panose="02010609060101010101" pitchFamily="1" charset="-122"/>
              </a:rPr>
              <a:t>资本成本比较法是指在适度财务风险的条件下，测算可供选择的不同资本结构或筹资组合方案的综合资本成本率，并从中选出</a:t>
            </a:r>
            <a:r>
              <a:rPr lang="zh-CN" altLang="en-US" dirty="0">
                <a:solidFill>
                  <a:srgbClr val="FF3300"/>
                </a:solidFill>
                <a:latin typeface="黑体" panose="02010609060101010101" pitchFamily="1" charset="-122"/>
                <a:ea typeface="黑体" panose="02010609060101010101" pitchFamily="1" charset="-122"/>
              </a:rPr>
              <a:t>加权平均资金成本最低</a:t>
            </a:r>
            <a:r>
              <a:rPr lang="zh-CN" altLang="en-US" sz="2200" dirty="0">
                <a:latin typeface="黑体" panose="02010609060101010101" pitchFamily="1" charset="-122"/>
                <a:ea typeface="黑体" panose="02010609060101010101" pitchFamily="1" charset="-122"/>
              </a:rPr>
              <a:t>的方案为最佳资金结构方案的方法。</a:t>
            </a:r>
            <a:endParaRPr lang="zh-CN" altLang="en-US" sz="2200" dirty="0">
              <a:latin typeface="黑体" panose="02010609060101010101" pitchFamily="1" charset="-122"/>
              <a:ea typeface="黑体" panose="02010609060101010101" pitchFamily="1" charset="-122"/>
            </a:endParaRPr>
          </a:p>
          <a:p>
            <a:pPr marL="459105" lvl="2" indent="342900" eaLnBrk="1" hangingPunct="1">
              <a:lnSpc>
                <a:spcPct val="100000"/>
              </a:lnSpc>
            </a:pPr>
            <a:r>
              <a:rPr lang="zh-CN" altLang="en-US" sz="1945" dirty="0">
                <a:latin typeface="黑体" panose="02010609060101010101" pitchFamily="1" charset="-122"/>
                <a:ea typeface="黑体" panose="02010609060101010101" pitchFamily="1" charset="-122"/>
              </a:rPr>
              <a:t>最佳资本结构：企业在适度财务风险下，使其预期的综合资本成本率最低，同时企业价值最大的资本结构。</a:t>
            </a:r>
            <a:endParaRPr lang="zh-CN" altLang="en-US" sz="1945" dirty="0">
              <a:latin typeface="黑体" panose="02010609060101010101" pitchFamily="1" charset="-122"/>
              <a:ea typeface="黑体" panose="02010609060101010101" pitchFamily="1" charset="-122"/>
            </a:endParaRPr>
          </a:p>
          <a:p>
            <a:pPr lvl="0" indent="-342900" eaLnBrk="1" hangingPunct="1">
              <a:lnSpc>
                <a:spcPct val="100000"/>
              </a:lnSpc>
            </a:pPr>
            <a:r>
              <a:rPr lang="en-US" altLang="x-none" sz="2600" dirty="0">
                <a:latin typeface="黑体" panose="02010609060101010101" pitchFamily="1" charset="-122"/>
                <a:ea typeface="黑体" panose="02010609060101010101" pitchFamily="1" charset="-122"/>
              </a:rPr>
              <a:t>2.</a:t>
            </a:r>
            <a:r>
              <a:rPr lang="zh-CN" altLang="en-US" sz="2600" dirty="0">
                <a:latin typeface="黑体" panose="02010609060101010101" pitchFamily="1" charset="-122"/>
                <a:ea typeface="黑体" panose="02010609060101010101" pitchFamily="1" charset="-122"/>
                <a:hlinkClick r:id="" action="ppaction://hlinkshowjump?jump=nextslide"/>
              </a:rPr>
              <a:t>初始筹资的资本结构决策</a:t>
            </a:r>
            <a:endParaRPr lang="zh-CN" altLang="en-US" sz="2600" dirty="0">
              <a:latin typeface="黑体" panose="02010609060101010101" pitchFamily="1" charset="-122"/>
              <a:ea typeface="黑体" panose="02010609060101010101" pitchFamily="1" charset="-122"/>
            </a:endParaRPr>
          </a:p>
          <a:p>
            <a:pPr lvl="0" indent="-342900" eaLnBrk="1" hangingPunct="1">
              <a:lnSpc>
                <a:spcPct val="100000"/>
              </a:lnSpc>
            </a:pPr>
            <a:r>
              <a:rPr lang="en-US" altLang="x-none" sz="2600" dirty="0">
                <a:latin typeface="黑体" panose="02010609060101010101" pitchFamily="1" charset="-122"/>
                <a:ea typeface="黑体" panose="02010609060101010101" pitchFamily="1" charset="-122"/>
              </a:rPr>
              <a:t>3.</a:t>
            </a:r>
            <a:r>
              <a:rPr lang="zh-CN" altLang="en-US" sz="2600" dirty="0">
                <a:latin typeface="黑体" panose="02010609060101010101" pitchFamily="1" charset="-122"/>
                <a:ea typeface="黑体" panose="02010609060101010101" pitchFamily="1" charset="-122"/>
                <a:hlinkClick r:id="rId1" action="ppaction://hlinksldjump"/>
              </a:rPr>
              <a:t>追加筹资的资本结构决策</a:t>
            </a:r>
            <a:endParaRPr lang="zh-CN" altLang="en-US" sz="2600" dirty="0">
              <a:latin typeface="黑体" panose="02010609060101010101" pitchFamily="1" charset="-122"/>
              <a:ea typeface="黑体" panose="02010609060101010101" pitchFamily="1" charset="-122"/>
              <a:hlinkClick r:id="rId1" action="ppaction://hlinksldjump"/>
            </a:endParaRPr>
          </a:p>
          <a:p>
            <a:pPr marL="459105" lvl="2" indent="342900" eaLnBrk="1" hangingPunct="1">
              <a:lnSpc>
                <a:spcPct val="100000"/>
              </a:lnSpc>
            </a:pPr>
            <a:r>
              <a:rPr lang="zh-CN" altLang="en-US" sz="1945" dirty="0">
                <a:latin typeface="黑体" panose="02010609060101010101" pitchFamily="1" charset="-122"/>
                <a:ea typeface="黑体" panose="02010609060101010101" pitchFamily="1" charset="-122"/>
                <a:hlinkClick r:id="rId1" action="ppaction://hlinksldjump"/>
              </a:rPr>
              <a:t>方</a:t>
            </a:r>
            <a:r>
              <a:rPr lang="zh-CN" altLang="en-US" sz="1945" dirty="0">
                <a:latin typeface="黑体" panose="02010609060101010101" pitchFamily="1" charset="-122"/>
                <a:ea typeface="黑体" panose="02010609060101010101" pitchFamily="1" charset="-122"/>
              </a:rPr>
              <a:t>法一：直接测算各备选追加筹资方案的边际资本成本率，选择最低</a:t>
            </a:r>
            <a:endParaRPr lang="zh-CN" altLang="en-US" sz="1945" dirty="0">
              <a:latin typeface="黑体" panose="02010609060101010101" pitchFamily="1" charset="-122"/>
              <a:ea typeface="黑体" panose="02010609060101010101" pitchFamily="1" charset="-122"/>
            </a:endParaRPr>
          </a:p>
          <a:p>
            <a:pPr marL="459105" lvl="2" indent="342900" eaLnBrk="1" hangingPunct="1">
              <a:lnSpc>
                <a:spcPct val="100000"/>
              </a:lnSpc>
            </a:pPr>
            <a:r>
              <a:rPr lang="zh-CN" altLang="en-US" sz="1945" dirty="0">
                <a:latin typeface="黑体" panose="02010609060101010101" pitchFamily="1" charset="-122"/>
                <a:ea typeface="黑体" panose="02010609060101010101" pitchFamily="1" charset="-122"/>
              </a:rPr>
              <a:t>方法二：分别将各备选筹资方案与原有最佳资本结构汇总，选择汇总资本结构综合资本成本率最低的方案</a:t>
            </a:r>
            <a:endParaRPr lang="zh-CN" altLang="en-US" sz="1945" dirty="0">
              <a:latin typeface="黑体" panose="02010609060101010101" pitchFamily="1" charset="-122"/>
              <a:ea typeface="黑体" panose="02010609060101010101" pitchFamily="1" charset="-122"/>
            </a:endParaRPr>
          </a:p>
          <a:p>
            <a:pPr lvl="0" indent="-342900" eaLnBrk="1" hangingPunct="1">
              <a:lnSpc>
                <a:spcPct val="100000"/>
              </a:lnSpc>
            </a:pPr>
            <a:r>
              <a:rPr lang="en-US" altLang="x-none" sz="2600" dirty="0">
                <a:latin typeface="黑体" panose="02010609060101010101" pitchFamily="1" charset="-122"/>
                <a:ea typeface="黑体" panose="02010609060101010101" pitchFamily="1" charset="-122"/>
              </a:rPr>
              <a:t>4.</a:t>
            </a:r>
            <a:r>
              <a:rPr lang="zh-CN" altLang="en-US" sz="2600" dirty="0">
                <a:latin typeface="黑体" panose="02010609060101010101" pitchFamily="1" charset="-122"/>
                <a:ea typeface="黑体" panose="02010609060101010101" pitchFamily="1" charset="-122"/>
              </a:rPr>
              <a:t>资本成本比较法的优缺点</a:t>
            </a:r>
            <a:endParaRPr lang="zh-CN" altLang="en-US" sz="2600" dirty="0">
              <a:latin typeface="黑体" panose="02010609060101010101" pitchFamily="1" charset="-122"/>
              <a:ea typeface="黑体" panose="02010609060101010101" pitchFamily="1" charset="-122"/>
            </a:endParaRPr>
          </a:p>
        </p:txBody>
      </p:sp>
      <p:sp>
        <p:nvSpPr>
          <p:cNvPr id="12185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标题 1"/>
          <p:cNvSpPr>
            <a:spLocks noGrp="1"/>
          </p:cNvSpPr>
          <p:nvPr>
            <p:ph type="title"/>
          </p:nvPr>
        </p:nvSpPr>
        <p:spPr/>
        <p:txBody>
          <a:bodyPr wrap="square" anchor="ctr"/>
          <a:p>
            <a:pPr lvl="0" indent="0" eaLnBrk="1" hangingPunct="1"/>
            <a:r>
              <a:rPr lang="en-US" altLang="x-none" dirty="0"/>
              <a:t>2.</a:t>
            </a:r>
            <a:r>
              <a:rPr lang="zh-CN" altLang="en-US" dirty="0"/>
              <a:t>初始筹资的资本结构决策</a:t>
            </a:r>
            <a:endParaRPr lang="zh-CN" altLang="en-US" dirty="0"/>
          </a:p>
        </p:txBody>
      </p:sp>
      <p:sp>
        <p:nvSpPr>
          <p:cNvPr id="122882" name="内容占位符 2"/>
          <p:cNvSpPr>
            <a:spLocks noGrp="1"/>
          </p:cNvSpPr>
          <p:nvPr>
            <p:ph idx="4294967295"/>
          </p:nvPr>
        </p:nvSpPr>
        <p:spPr>
          <a:xfrm>
            <a:off x="457200" y="1557338"/>
            <a:ext cx="8229600" cy="4411662"/>
          </a:xfrm>
        </p:spPr>
        <p:txBody>
          <a:bodyPr wrap="square" anchor="t"/>
          <a:p>
            <a:pPr lvl="0" indent="-342900"/>
            <a:r>
              <a:rPr lang="zh-CN" altLang="en-US" sz="2600" dirty="0">
                <a:latin typeface="黑体" panose="02010609060101010101" pitchFamily="1" charset="-122"/>
                <a:ea typeface="黑体" panose="02010609060101010101" pitchFamily="1" charset="-122"/>
              </a:rPr>
              <a:t>例</a:t>
            </a:r>
            <a:r>
              <a:rPr lang="en-US" altLang="x-none" sz="2600" dirty="0">
                <a:latin typeface="黑体" panose="02010609060101010101" pitchFamily="1" charset="-122"/>
                <a:ea typeface="黑体" panose="02010609060101010101" pitchFamily="1" charset="-122"/>
              </a:rPr>
              <a:t>6-25</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XYZ</a:t>
            </a:r>
            <a:r>
              <a:rPr lang="zh-CN" altLang="en-US" sz="2600" dirty="0">
                <a:latin typeface="黑体" panose="02010609060101010101" pitchFamily="1" charset="-122"/>
                <a:ea typeface="黑体" panose="02010609060101010101" pitchFamily="1" charset="-122"/>
              </a:rPr>
              <a:t>公司在初创时需资本总额</a:t>
            </a:r>
            <a:r>
              <a:rPr lang="en-US" altLang="x-none" sz="2600" dirty="0">
                <a:latin typeface="黑体" panose="02010609060101010101" pitchFamily="1" charset="-122"/>
                <a:ea typeface="黑体" panose="02010609060101010101" pitchFamily="1" charset="-122"/>
              </a:rPr>
              <a:t>5000</a:t>
            </a:r>
            <a:r>
              <a:rPr lang="zh-CN" altLang="en-US" sz="2600" dirty="0">
                <a:latin typeface="黑体" panose="02010609060101010101" pitchFamily="1" charset="-122"/>
                <a:ea typeface="黑体" panose="02010609060101010101" pitchFamily="1" charset="-122"/>
              </a:rPr>
              <a:t>万元，有如下三个筹资组合方案可供选择，有关资料经测算列入表</a:t>
            </a:r>
            <a:r>
              <a:rPr lang="en-US" altLang="x-none" sz="2600" dirty="0">
                <a:latin typeface="黑体" panose="02010609060101010101" pitchFamily="1" charset="-122"/>
                <a:ea typeface="黑体" panose="02010609060101010101" pitchFamily="1" charset="-122"/>
              </a:rPr>
              <a:t>6-14</a:t>
            </a:r>
            <a:r>
              <a:rPr lang="zh-CN" altLang="en-US" sz="2600" dirty="0">
                <a:latin typeface="黑体" panose="02010609060101010101" pitchFamily="1" charset="-122"/>
                <a:ea typeface="黑体" panose="02010609060101010101" pitchFamily="1" charset="-122"/>
              </a:rPr>
              <a:t>。</a:t>
            </a:r>
            <a:endParaRPr lang="en-US" altLang="x-none" sz="2600" dirty="0">
              <a:latin typeface="黑体" panose="02010609060101010101" pitchFamily="1" charset="-122"/>
              <a:ea typeface="黑体" panose="02010609060101010101" pitchFamily="1" charset="-122"/>
            </a:endParaRPr>
          </a:p>
          <a:p>
            <a:pPr lvl="0" indent="-342900"/>
            <a:r>
              <a:rPr lang="zh-CN" altLang="en-US" sz="2600" dirty="0">
                <a:latin typeface="黑体" panose="02010609060101010101" pitchFamily="1" charset="-122"/>
                <a:ea typeface="黑体" panose="02010609060101010101" pitchFamily="1" charset="-122"/>
              </a:rPr>
              <a:t>假定</a:t>
            </a:r>
            <a:r>
              <a:rPr lang="en-US" altLang="x-none" sz="2600" dirty="0">
                <a:latin typeface="黑体" panose="02010609060101010101" pitchFamily="1" charset="-122"/>
                <a:ea typeface="黑体" panose="02010609060101010101" pitchFamily="1" charset="-122"/>
              </a:rPr>
              <a:t>XYZ</a:t>
            </a:r>
            <a:r>
              <a:rPr lang="zh-CN" altLang="en-US" sz="2600" dirty="0">
                <a:latin typeface="黑体" panose="02010609060101010101" pitchFamily="1" charset="-122"/>
                <a:ea typeface="黑体" panose="02010609060101010101" pitchFamily="1" charset="-122"/>
              </a:rPr>
              <a:t>公司的第</a:t>
            </a:r>
            <a:r>
              <a:rPr lang="en-US" altLang="x-none" sz="2600" dirty="0">
                <a:latin typeface="黑体" panose="02010609060101010101" pitchFamily="1" charset="-122"/>
                <a:ea typeface="黑体" panose="02010609060101010101" pitchFamily="1" charset="-122"/>
              </a:rPr>
              <a:t>Ⅰ</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Ⅱ</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Ⅲ</a:t>
            </a:r>
            <a:r>
              <a:rPr lang="zh-CN" altLang="en-US" sz="2600" dirty="0">
                <a:latin typeface="黑体" panose="02010609060101010101" pitchFamily="1" charset="-122"/>
                <a:ea typeface="黑体" panose="02010609060101010101" pitchFamily="1" charset="-122"/>
              </a:rPr>
              <a:t>三个筹资组合方案的财务风险相当，都是可以承受的。</a:t>
            </a:r>
            <a:endParaRPr lang="zh-CN" altLang="en-US" sz="2600" dirty="0">
              <a:latin typeface="黑体" panose="02010609060101010101" pitchFamily="1" charset="-122"/>
              <a:ea typeface="黑体" panose="02010609060101010101" pitchFamily="1" charset="-122"/>
            </a:endParaRPr>
          </a:p>
          <a:p>
            <a:pPr lvl="0" indent="-342900"/>
            <a:endParaRPr lang="en-US" altLang="x-none" sz="2600" dirty="0"/>
          </a:p>
          <a:p>
            <a:pPr lvl="0" indent="-342900"/>
            <a:endParaRPr lang="en-US" altLang="x-none" sz="2600" dirty="0"/>
          </a:p>
          <a:p>
            <a:pPr lvl="0" indent="-342900"/>
            <a:endParaRPr lang="en-US" altLang="x-none" sz="2600" dirty="0"/>
          </a:p>
          <a:p>
            <a:pPr lvl="0" indent="-342900"/>
            <a:endParaRPr lang="en-US" altLang="x-none" sz="2600" dirty="0"/>
          </a:p>
          <a:p>
            <a:pPr lvl="0" indent="-342900"/>
            <a:endParaRPr lang="en-US" altLang="x-none" sz="2600" dirty="0"/>
          </a:p>
          <a:p>
            <a:pPr lvl="0" indent="-342900"/>
            <a:endParaRPr lang="en-US" altLang="x-none" sz="2600" dirty="0"/>
          </a:p>
          <a:p>
            <a:pPr lvl="0" indent="-342900"/>
            <a:endParaRPr lang="zh-CN" altLang="en-US" sz="2600" dirty="0"/>
          </a:p>
        </p:txBody>
      </p:sp>
      <p:pic>
        <p:nvPicPr>
          <p:cNvPr id="122883" name="Picture 3"/>
          <p:cNvPicPr>
            <a:picLocks noChangeAspect="1"/>
          </p:cNvPicPr>
          <p:nvPr/>
        </p:nvPicPr>
        <p:blipFill>
          <a:blip r:embed="rId1"/>
          <a:stretch>
            <a:fillRect/>
          </a:stretch>
        </p:blipFill>
        <p:spPr>
          <a:xfrm>
            <a:off x="184150" y="4000500"/>
            <a:ext cx="8959850" cy="2720975"/>
          </a:xfrm>
          <a:prstGeom prst="rect">
            <a:avLst/>
          </a:prstGeom>
          <a:noFill/>
          <a:ln w="9525">
            <a:noFill/>
          </a:ln>
        </p:spPr>
      </p:pic>
      <p:sp>
        <p:nvSpPr>
          <p:cNvPr id="12288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TextBox 4"/>
          <p:cNvSpPr txBox="1"/>
          <p:nvPr/>
        </p:nvSpPr>
        <p:spPr>
          <a:xfrm>
            <a:off x="358775" y="1412875"/>
            <a:ext cx="8429625" cy="4114800"/>
          </a:xfrm>
          <a:prstGeom prst="rect">
            <a:avLst/>
          </a:prstGeom>
          <a:noFill/>
          <a:ln w="9525">
            <a:noFill/>
          </a:ln>
        </p:spPr>
        <p:txBody>
          <a:bodyPr wrap="square" anchor="t">
            <a:spAutoFit/>
          </a:bodyPr>
          <a:p>
            <a:pPr lvl="0" indent="0"/>
            <a:r>
              <a:rPr lang="zh-CN" altLang="en-US" sz="2400" b="0" dirty="0">
                <a:latin typeface="黑体" panose="02010609060101010101" pitchFamily="1" charset="-122"/>
                <a:ea typeface="黑体" panose="02010609060101010101" pitchFamily="1" charset="-122"/>
              </a:rPr>
              <a:t>确定最佳筹资组合方案即最佳资本结构步骤：</a:t>
            </a:r>
            <a:endParaRPr lang="zh-CN" altLang="en-US" sz="2400" b="0" dirty="0">
              <a:latin typeface="黑体" panose="02010609060101010101" pitchFamily="1" charset="-122"/>
              <a:ea typeface="黑体" panose="02010609060101010101" pitchFamily="1" charset="-122"/>
            </a:endParaRPr>
          </a:p>
          <a:p>
            <a:pPr lvl="0" indent="0"/>
            <a:r>
              <a:rPr lang="zh-CN" altLang="en-US" sz="2400" b="0" dirty="0">
                <a:solidFill>
                  <a:srgbClr val="C00000"/>
                </a:solidFill>
                <a:latin typeface="黑体" panose="02010609060101010101" pitchFamily="1" charset="-122"/>
                <a:ea typeface="黑体" panose="02010609060101010101" pitchFamily="1" charset="-122"/>
              </a:rPr>
              <a:t>第一步</a:t>
            </a:r>
            <a:r>
              <a:rPr lang="zh-CN" altLang="en-US" sz="2400" b="0" dirty="0">
                <a:latin typeface="黑体" panose="02010609060101010101" pitchFamily="1" charset="-122"/>
                <a:ea typeface="黑体" panose="02010609060101010101" pitchFamily="1" charset="-122"/>
              </a:rPr>
              <a:t>，测算各方案各种筹资方式的筹资额占筹资总额的比例及综合资本成本率。</a:t>
            </a:r>
            <a:endParaRPr lang="zh-CN" altLang="en-US" sz="2400" b="0" dirty="0">
              <a:latin typeface="黑体" panose="02010609060101010101" pitchFamily="1" charset="-122"/>
              <a:ea typeface="黑体" panose="02010609060101010101" pitchFamily="1" charset="-122"/>
            </a:endParaRPr>
          </a:p>
          <a:p>
            <a:pPr marL="800100" lvl="1" indent="-342900">
              <a:buFont typeface="Arial" panose="020B0604020202020204" pitchFamily="34" charset="0"/>
              <a:buChar char="•"/>
            </a:pPr>
            <a:r>
              <a:rPr lang="zh-CN" altLang="en-US" sz="2400" b="0" dirty="0">
                <a:latin typeface="黑体" panose="02010609060101010101" pitchFamily="1" charset="-122"/>
                <a:ea typeface="黑体" panose="02010609060101010101" pitchFamily="1" charset="-122"/>
              </a:rPr>
              <a:t>方案</a:t>
            </a:r>
            <a:r>
              <a:rPr lang="en-US" altLang="x-none" sz="2400" b="0" dirty="0">
                <a:latin typeface="黑体" panose="02010609060101010101" pitchFamily="1" charset="-122"/>
                <a:ea typeface="黑体" panose="02010609060101010101" pitchFamily="1" charset="-122"/>
              </a:rPr>
              <a:t>Ⅰ    </a:t>
            </a:r>
            <a:r>
              <a:rPr lang="zh-CN" altLang="en-US" sz="2400" b="0" dirty="0">
                <a:latin typeface="黑体" panose="02010609060101010101" pitchFamily="1" charset="-122"/>
                <a:ea typeface="黑体" panose="02010609060101010101" pitchFamily="1" charset="-122"/>
              </a:rPr>
              <a:t>各种筹资方式的筹资额比例</a:t>
            </a:r>
            <a:endParaRPr lang="zh-CN" altLang="en-US" sz="2400" b="0" dirty="0">
              <a:latin typeface="黑体" panose="02010609060101010101" pitchFamily="1" charset="-122"/>
              <a:ea typeface="黑体" panose="02010609060101010101" pitchFamily="1" charset="-122"/>
            </a:endParaRPr>
          </a:p>
          <a:p>
            <a:pPr lvl="1" indent="0"/>
            <a:r>
              <a:rPr lang="zh-CN" altLang="en-US" sz="2400" b="0" dirty="0">
                <a:latin typeface="黑体" panose="02010609060101010101" pitchFamily="1" charset="-122"/>
                <a:ea typeface="黑体" panose="02010609060101010101" pitchFamily="1" charset="-122"/>
              </a:rPr>
              <a:t>长期借款</a:t>
            </a:r>
            <a:r>
              <a:rPr lang="en-US" altLang="x-none" sz="2400" b="0" dirty="0">
                <a:latin typeface="黑体" panose="02010609060101010101" pitchFamily="1" charset="-122"/>
                <a:ea typeface="黑体" panose="02010609060101010101" pitchFamily="1" charset="-122"/>
              </a:rPr>
              <a:t>400÷5000=0.08</a:t>
            </a:r>
            <a:endParaRPr lang="zh-CN" altLang="en-US" sz="2400" b="0" dirty="0">
              <a:latin typeface="黑体" panose="02010609060101010101" pitchFamily="1" charset="-122"/>
              <a:ea typeface="黑体" panose="02010609060101010101" pitchFamily="1" charset="-122"/>
            </a:endParaRPr>
          </a:p>
          <a:p>
            <a:pPr lvl="1" indent="0"/>
            <a:r>
              <a:rPr lang="zh-CN" altLang="en-US" sz="2400" b="0" dirty="0">
                <a:latin typeface="黑体" panose="02010609060101010101" pitchFamily="1" charset="-122"/>
                <a:ea typeface="黑体" panose="02010609060101010101" pitchFamily="1" charset="-122"/>
              </a:rPr>
              <a:t>长期债券</a:t>
            </a:r>
            <a:r>
              <a:rPr lang="en-US" altLang="x-none" sz="2400" b="0" dirty="0">
                <a:latin typeface="黑体" panose="02010609060101010101" pitchFamily="1" charset="-122"/>
                <a:ea typeface="黑体" panose="02010609060101010101" pitchFamily="1" charset="-122"/>
              </a:rPr>
              <a:t>1000÷5000=0.20</a:t>
            </a:r>
            <a:endParaRPr lang="zh-CN" altLang="en-US" sz="2400" b="0" dirty="0">
              <a:latin typeface="黑体" panose="02010609060101010101" pitchFamily="1" charset="-122"/>
              <a:ea typeface="黑体" panose="02010609060101010101" pitchFamily="1" charset="-122"/>
            </a:endParaRPr>
          </a:p>
          <a:p>
            <a:pPr lvl="1" indent="0"/>
            <a:r>
              <a:rPr lang="zh-CN" altLang="en-US" sz="2400" b="0" dirty="0">
                <a:latin typeface="黑体" panose="02010609060101010101" pitchFamily="1" charset="-122"/>
                <a:ea typeface="黑体" panose="02010609060101010101" pitchFamily="1" charset="-122"/>
              </a:rPr>
              <a:t>优先股</a:t>
            </a:r>
            <a:r>
              <a:rPr lang="en-US" altLang="x-none" sz="2400" b="0" dirty="0">
                <a:latin typeface="黑体" panose="02010609060101010101" pitchFamily="1" charset="-122"/>
                <a:ea typeface="黑体" panose="02010609060101010101" pitchFamily="1" charset="-122"/>
              </a:rPr>
              <a:t>600÷5000=0.12</a:t>
            </a:r>
            <a:endParaRPr lang="zh-CN" altLang="en-US" sz="2400" b="0" dirty="0">
              <a:latin typeface="黑体" panose="02010609060101010101" pitchFamily="1" charset="-122"/>
              <a:ea typeface="黑体" panose="02010609060101010101" pitchFamily="1" charset="-122"/>
            </a:endParaRPr>
          </a:p>
          <a:p>
            <a:pPr lvl="1" indent="0"/>
            <a:r>
              <a:rPr lang="zh-CN" altLang="en-US" sz="2400" b="0" dirty="0">
                <a:latin typeface="黑体" panose="02010609060101010101" pitchFamily="1" charset="-122"/>
                <a:ea typeface="黑体" panose="02010609060101010101" pitchFamily="1" charset="-122"/>
              </a:rPr>
              <a:t>普通股</a:t>
            </a:r>
            <a:r>
              <a:rPr lang="en-US" altLang="x-none" sz="2400" b="0" dirty="0">
                <a:latin typeface="黑体" panose="02010609060101010101" pitchFamily="1" charset="-122"/>
                <a:ea typeface="黑体" panose="02010609060101010101" pitchFamily="1" charset="-122"/>
              </a:rPr>
              <a:t>3000÷5000=0.60</a:t>
            </a:r>
            <a:endParaRPr lang="zh-CN" altLang="en-US" sz="2400" b="0" dirty="0">
              <a:latin typeface="黑体" panose="02010609060101010101" pitchFamily="1" charset="-122"/>
              <a:ea typeface="黑体" panose="02010609060101010101" pitchFamily="1" charset="-122"/>
            </a:endParaRPr>
          </a:p>
          <a:p>
            <a:pPr lvl="1" indent="0"/>
            <a:r>
              <a:rPr lang="zh-CN" altLang="en-US" sz="2400" b="0" dirty="0">
                <a:latin typeface="黑体" panose="02010609060101010101" pitchFamily="1" charset="-122"/>
                <a:ea typeface="黑体" panose="02010609060101010101" pitchFamily="1" charset="-122"/>
              </a:rPr>
              <a:t>综合资本成本率为：</a:t>
            </a:r>
            <a:endParaRPr lang="zh-CN" altLang="en-US" sz="2400" b="0" dirty="0">
              <a:latin typeface="黑体" panose="02010609060101010101" pitchFamily="1" charset="-122"/>
              <a:ea typeface="黑体" panose="02010609060101010101" pitchFamily="1" charset="-122"/>
            </a:endParaRPr>
          </a:p>
          <a:p>
            <a:pPr lvl="1" indent="0"/>
            <a:r>
              <a:rPr lang="en-US" altLang="x-none" sz="2400" b="0" dirty="0">
                <a:latin typeface="黑体" panose="02010609060101010101" pitchFamily="1" charset="-122"/>
                <a:ea typeface="黑体" panose="02010609060101010101" pitchFamily="1" charset="-122"/>
              </a:rPr>
              <a:t>  6%×0.08+7%×0.20 + 12%×0.12+ 15%×0.60=12.32%</a:t>
            </a:r>
            <a:endParaRPr lang="en-US" altLang="x-none" sz="2400" b="0" dirty="0">
              <a:latin typeface="黑体" panose="02010609060101010101" pitchFamily="1" charset="-122"/>
              <a:ea typeface="黑体" panose="02010609060101010101" pitchFamily="1" charset="-122"/>
            </a:endParaRPr>
          </a:p>
          <a:p>
            <a:pPr lvl="0" indent="0"/>
            <a:endParaRPr lang="zh-CN" altLang="en-US" sz="2400" b="0" dirty="0">
              <a:latin typeface="黑体" panose="02010609060101010101" pitchFamily="1" charset="-122"/>
              <a:ea typeface="黑体" panose="02010609060101010101" pitchFamily="1" charset="-122"/>
            </a:endParaRPr>
          </a:p>
        </p:txBody>
      </p:sp>
      <p:sp>
        <p:nvSpPr>
          <p:cNvPr id="123906"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标题 121857"/>
          <p:cNvSpPr>
            <a:spLocks noGrp="1"/>
          </p:cNvSpPr>
          <p:nvPr>
            <p:ph type="title"/>
          </p:nvPr>
        </p:nvSpPr>
        <p:spPr/>
        <p:txBody>
          <a:bodyPr anchor="b"/>
          <a:p>
            <a:endParaRPr lang="en-US" altLang="en-US"/>
          </a:p>
        </p:txBody>
      </p:sp>
      <p:sp>
        <p:nvSpPr>
          <p:cNvPr id="121859" name="文本占位符 121858"/>
          <p:cNvSpPr>
            <a:spLocks noGrp="1"/>
          </p:cNvSpPr>
          <p:nvPr>
            <p:ph idx="1"/>
          </p:nvPr>
        </p:nvSpPr>
        <p:spPr>
          <a:xfrm>
            <a:off x="457200" y="1720850"/>
            <a:ext cx="8435975" cy="4410075"/>
          </a:xfrm>
        </p:spPr>
        <p:txBody>
          <a:bodyPr/>
          <a:p>
            <a:pPr marL="459105" lvl="1" indent="-1905" fontAlgn="base">
              <a:lnSpc>
                <a:spcPct val="90000"/>
              </a:lnSpc>
            </a:pPr>
            <a:r>
              <a:rPr lang="zh-CN" altLang="en-US" strike="noStrike" noProof="1">
                <a:latin typeface="黑体" panose="02010609060101010101" pitchFamily="1" charset="-122"/>
                <a:ea typeface="黑体" panose="02010609060101010101" pitchFamily="1" charset="-122"/>
              </a:rPr>
              <a:t>方案</a:t>
            </a:r>
            <a:r>
              <a:rPr lang="en-US" altLang="zh-CN" strike="noStrike" noProof="1">
                <a:latin typeface="黑体" panose="02010609060101010101" pitchFamily="1" charset="-122"/>
                <a:ea typeface="黑体" panose="02010609060101010101" pitchFamily="1" charset="-122"/>
              </a:rPr>
              <a:t>Ⅱ</a:t>
            </a:r>
            <a:r>
              <a:rPr lang="zh-CN" altLang="en-US" strike="noStrike" noProof="1">
                <a:latin typeface="黑体" panose="02010609060101010101" pitchFamily="1" charset="-122"/>
                <a:ea typeface="黑体" panose="02010609060101010101" pitchFamily="1" charset="-122"/>
              </a:rPr>
              <a:t>各种筹资方式的筹资额比例</a:t>
            </a:r>
            <a:endParaRPr lang="zh-CN" altLang="en-US" strike="noStrike" noProof="1">
              <a:latin typeface="黑体" panose="02010609060101010101" pitchFamily="1" charset="-122"/>
              <a:ea typeface="黑体" panose="02010609060101010101" pitchFamily="1" charset="-122"/>
            </a:endParaRPr>
          </a:p>
          <a:p>
            <a:pPr marL="457200" lvl="1" indent="0" fontAlgn="base">
              <a:lnSpc>
                <a:spcPct val="90000"/>
              </a:lnSpc>
              <a:buNone/>
            </a:pPr>
            <a:r>
              <a:rPr lang="zh-CN" altLang="en-US" strike="noStrike" noProof="1">
                <a:latin typeface="黑体" panose="02010609060101010101" pitchFamily="1" charset="-122"/>
                <a:ea typeface="黑体" panose="02010609060101010101" pitchFamily="1" charset="-122"/>
              </a:rPr>
              <a:t>长期借款</a:t>
            </a:r>
            <a:r>
              <a:rPr lang="en-US" altLang="zh-CN" strike="noStrike" noProof="1">
                <a:latin typeface="黑体" panose="02010609060101010101" pitchFamily="1" charset="-122"/>
                <a:ea typeface="黑体" panose="02010609060101010101" pitchFamily="1" charset="-122"/>
              </a:rPr>
              <a:t>500÷5000=0.1</a:t>
            </a:r>
            <a:endParaRPr lang="en-US" altLang="zh-CN" strike="noStrike" noProof="1">
              <a:latin typeface="黑体" panose="02010609060101010101" pitchFamily="1" charset="-122"/>
              <a:ea typeface="黑体" panose="02010609060101010101" pitchFamily="1" charset="-122"/>
            </a:endParaRPr>
          </a:p>
          <a:p>
            <a:pPr marL="457200" lvl="1" indent="0" fontAlgn="base">
              <a:lnSpc>
                <a:spcPct val="90000"/>
              </a:lnSpc>
              <a:buNone/>
            </a:pPr>
            <a:r>
              <a:rPr lang="zh-CN" altLang="en-US" strike="noStrike" noProof="1">
                <a:latin typeface="黑体" panose="02010609060101010101" pitchFamily="1" charset="-122"/>
                <a:ea typeface="黑体" panose="02010609060101010101" pitchFamily="1" charset="-122"/>
              </a:rPr>
              <a:t>长期债券</a:t>
            </a:r>
            <a:r>
              <a:rPr lang="en-US" altLang="zh-CN" strike="noStrike" noProof="1">
                <a:latin typeface="黑体" panose="02010609060101010101" pitchFamily="1" charset="-122"/>
                <a:ea typeface="黑体" panose="02010609060101010101" pitchFamily="1" charset="-122"/>
              </a:rPr>
              <a:t>1500÷5000=0.3</a:t>
            </a:r>
            <a:endParaRPr lang="en-US" altLang="zh-CN" strike="noStrike" noProof="1">
              <a:latin typeface="黑体" panose="02010609060101010101" pitchFamily="1" charset="-122"/>
              <a:ea typeface="黑体" panose="02010609060101010101" pitchFamily="1" charset="-122"/>
            </a:endParaRPr>
          </a:p>
          <a:p>
            <a:pPr marL="457200" lvl="1" indent="0" fontAlgn="base">
              <a:lnSpc>
                <a:spcPct val="90000"/>
              </a:lnSpc>
              <a:buNone/>
            </a:pPr>
            <a:r>
              <a:rPr lang="zh-CN" altLang="en-US" strike="noStrike" noProof="1">
                <a:latin typeface="黑体" panose="02010609060101010101" pitchFamily="1" charset="-122"/>
                <a:ea typeface="黑体" panose="02010609060101010101" pitchFamily="1" charset="-122"/>
              </a:rPr>
              <a:t>优先股</a:t>
            </a:r>
            <a:r>
              <a:rPr lang="en-US" altLang="zh-CN" strike="noStrike" noProof="1">
                <a:latin typeface="黑体" panose="02010609060101010101" pitchFamily="1" charset="-122"/>
                <a:ea typeface="黑体" panose="02010609060101010101" pitchFamily="1" charset="-122"/>
              </a:rPr>
              <a:t>1000÷5000=0.2</a:t>
            </a:r>
            <a:endParaRPr lang="en-US" altLang="zh-CN" strike="noStrike" noProof="1">
              <a:latin typeface="黑体" panose="02010609060101010101" pitchFamily="1" charset="-122"/>
              <a:ea typeface="黑体" panose="02010609060101010101" pitchFamily="1" charset="-122"/>
            </a:endParaRPr>
          </a:p>
          <a:p>
            <a:pPr marL="457200" lvl="1" indent="0" fontAlgn="base">
              <a:lnSpc>
                <a:spcPct val="90000"/>
              </a:lnSpc>
              <a:buNone/>
            </a:pPr>
            <a:r>
              <a:rPr lang="zh-CN" altLang="en-US" strike="noStrike" noProof="1">
                <a:latin typeface="黑体" panose="02010609060101010101" pitchFamily="1" charset="-122"/>
                <a:ea typeface="黑体" panose="02010609060101010101" pitchFamily="1" charset="-122"/>
              </a:rPr>
              <a:t>普通股</a:t>
            </a:r>
            <a:r>
              <a:rPr lang="en-US" altLang="zh-CN" strike="noStrike" noProof="1">
                <a:latin typeface="黑体" panose="02010609060101010101" pitchFamily="1" charset="-122"/>
                <a:ea typeface="黑体" panose="02010609060101010101" pitchFamily="1" charset="-122"/>
              </a:rPr>
              <a:t>2000÷5000=0.4</a:t>
            </a:r>
            <a:endParaRPr lang="en-US" altLang="zh-CN" strike="noStrike" noProof="1">
              <a:latin typeface="黑体" panose="02010609060101010101" pitchFamily="1" charset="-122"/>
              <a:ea typeface="黑体" panose="02010609060101010101" pitchFamily="1" charset="-122"/>
            </a:endParaRPr>
          </a:p>
          <a:p>
            <a:pPr marL="457200" lvl="1" indent="0" fontAlgn="base">
              <a:lnSpc>
                <a:spcPct val="90000"/>
              </a:lnSpc>
              <a:buNone/>
            </a:pPr>
            <a:r>
              <a:rPr lang="zh-CN" altLang="en-US" strike="noStrike" noProof="1">
                <a:latin typeface="黑体" panose="02010609060101010101" pitchFamily="1" charset="-122"/>
                <a:ea typeface="黑体" panose="02010609060101010101" pitchFamily="1" charset="-122"/>
              </a:rPr>
              <a:t>综合资本成本率为：</a:t>
            </a:r>
            <a:endParaRPr lang="zh-CN" altLang="en-US" strike="noStrike" noProof="1">
              <a:latin typeface="黑体" panose="02010609060101010101" pitchFamily="1" charset="-122"/>
              <a:ea typeface="黑体" panose="02010609060101010101" pitchFamily="1" charset="-122"/>
            </a:endParaRPr>
          </a:p>
          <a:p>
            <a:pPr marL="114300" lvl="1" indent="0" fontAlgn="base">
              <a:lnSpc>
                <a:spcPct val="90000"/>
              </a:lnSpc>
              <a:buNone/>
            </a:pPr>
            <a:r>
              <a:rPr lang="en-US" altLang="zh-CN" sz="2425" strike="noStrike" noProof="1">
                <a:latin typeface="黑体" panose="02010609060101010101" pitchFamily="1" charset="-122"/>
                <a:ea typeface="黑体" panose="02010609060101010101" pitchFamily="1" charset="-122"/>
              </a:rPr>
              <a:t>6.5%×0.1+8%×0.3+12%×0.2+15%×0.4=11.45%</a:t>
            </a:r>
            <a:endParaRPr lang="en-US" altLang="zh-CN" sz="2425" strike="noStrike" noProof="1">
              <a:latin typeface="黑体" panose="02010609060101010101" pitchFamily="1" charset="-122"/>
              <a:ea typeface="黑体" panose="02010609060101010101" pitchFamily="1" charset="-122"/>
            </a:endParaRPr>
          </a:p>
        </p:txBody>
      </p:sp>
      <p:sp>
        <p:nvSpPr>
          <p:cNvPr id="12493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TextBox 4"/>
          <p:cNvSpPr txBox="1"/>
          <p:nvPr/>
        </p:nvSpPr>
        <p:spPr>
          <a:xfrm>
            <a:off x="153670" y="909955"/>
            <a:ext cx="8860790" cy="3505200"/>
          </a:xfrm>
          <a:prstGeom prst="rect">
            <a:avLst/>
          </a:prstGeom>
          <a:noFill/>
          <a:ln w="9525">
            <a:noFill/>
          </a:ln>
        </p:spPr>
        <p:txBody>
          <a:bodyPr wrap="square" anchor="t">
            <a:spAutoFit/>
          </a:bodyPr>
          <a:p>
            <a:pPr marL="914400" lvl="1" indent="-457200">
              <a:buFont typeface="Arial" panose="020B0604020202020204" pitchFamily="34" charset="0"/>
              <a:buChar char="•"/>
            </a:pPr>
            <a:r>
              <a:rPr lang="zh-CN" altLang="en-US" sz="2800" b="0" dirty="0">
                <a:latin typeface="黑体" panose="02010609060101010101" pitchFamily="1" charset="-122"/>
                <a:ea typeface="黑体" panose="02010609060101010101" pitchFamily="1" charset="-122"/>
              </a:rPr>
              <a:t>方案</a:t>
            </a:r>
            <a:r>
              <a:rPr lang="en-US" altLang="x-none" sz="2800" b="0" dirty="0">
                <a:latin typeface="黑体" panose="02010609060101010101" pitchFamily="1" charset="-122"/>
                <a:ea typeface="黑体" panose="02010609060101010101" pitchFamily="1" charset="-122"/>
              </a:rPr>
              <a:t>Ⅲ</a:t>
            </a:r>
            <a:r>
              <a:rPr lang="zh-CN" altLang="en-US" sz="2800" b="0" dirty="0">
                <a:latin typeface="黑体" panose="02010609060101010101" pitchFamily="1" charset="-122"/>
                <a:ea typeface="黑体" panose="02010609060101010101" pitchFamily="1" charset="-122"/>
              </a:rPr>
              <a:t>各种筹资方式的筹资额比例</a:t>
            </a:r>
            <a:endParaRPr lang="zh-CN" altLang="en-US" sz="2800" b="0" dirty="0">
              <a:latin typeface="黑体" panose="02010609060101010101" pitchFamily="1" charset="-122"/>
              <a:ea typeface="黑体" panose="02010609060101010101" pitchFamily="1" charset="-122"/>
            </a:endParaRPr>
          </a:p>
          <a:p>
            <a:pPr lvl="1" indent="0"/>
            <a:r>
              <a:rPr lang="zh-CN" altLang="en-US" sz="2800" b="0" dirty="0">
                <a:latin typeface="黑体" panose="02010609060101010101" pitchFamily="1" charset="-122"/>
                <a:ea typeface="黑体" panose="02010609060101010101" pitchFamily="1" charset="-122"/>
              </a:rPr>
              <a:t>长期借款</a:t>
            </a:r>
            <a:r>
              <a:rPr lang="en-US" altLang="x-none" sz="2800" b="0" dirty="0">
                <a:latin typeface="黑体" panose="02010609060101010101" pitchFamily="1" charset="-122"/>
                <a:ea typeface="黑体" panose="02010609060101010101" pitchFamily="1" charset="-122"/>
              </a:rPr>
              <a:t>800÷5000=0.16</a:t>
            </a:r>
            <a:endParaRPr lang="zh-CN" altLang="en-US" sz="2800" b="0" dirty="0">
              <a:latin typeface="黑体" panose="02010609060101010101" pitchFamily="1" charset="-122"/>
              <a:ea typeface="黑体" panose="02010609060101010101" pitchFamily="1" charset="-122"/>
            </a:endParaRPr>
          </a:p>
          <a:p>
            <a:pPr lvl="1" indent="0"/>
            <a:r>
              <a:rPr lang="zh-CN" altLang="en-US" sz="2800" b="0" dirty="0">
                <a:latin typeface="黑体" panose="02010609060101010101" pitchFamily="1" charset="-122"/>
                <a:ea typeface="黑体" panose="02010609060101010101" pitchFamily="1" charset="-122"/>
              </a:rPr>
              <a:t>长期债券</a:t>
            </a:r>
            <a:r>
              <a:rPr lang="en-US" altLang="x-none" sz="2800" b="0" dirty="0">
                <a:latin typeface="黑体" panose="02010609060101010101" pitchFamily="1" charset="-122"/>
                <a:ea typeface="黑体" panose="02010609060101010101" pitchFamily="1" charset="-122"/>
              </a:rPr>
              <a:t>1200÷5000=0.24</a:t>
            </a:r>
            <a:endParaRPr lang="zh-CN" altLang="en-US" sz="2800" b="0" dirty="0">
              <a:latin typeface="黑体" panose="02010609060101010101" pitchFamily="1" charset="-122"/>
              <a:ea typeface="黑体" panose="02010609060101010101" pitchFamily="1" charset="-122"/>
            </a:endParaRPr>
          </a:p>
          <a:p>
            <a:pPr lvl="1" indent="0"/>
            <a:r>
              <a:rPr lang="zh-CN" altLang="en-US" sz="2800" b="0" dirty="0">
                <a:latin typeface="黑体" panose="02010609060101010101" pitchFamily="1" charset="-122"/>
                <a:ea typeface="黑体" panose="02010609060101010101" pitchFamily="1" charset="-122"/>
              </a:rPr>
              <a:t>优先股</a:t>
            </a:r>
            <a:r>
              <a:rPr lang="en-US" altLang="x-none" sz="2800" b="0" dirty="0">
                <a:latin typeface="黑体" panose="02010609060101010101" pitchFamily="1" charset="-122"/>
                <a:ea typeface="黑体" panose="02010609060101010101" pitchFamily="1" charset="-122"/>
              </a:rPr>
              <a:t>500÷5000=0.10</a:t>
            </a:r>
            <a:endParaRPr lang="zh-CN" altLang="en-US" sz="2800" b="0" dirty="0">
              <a:latin typeface="黑体" panose="02010609060101010101" pitchFamily="1" charset="-122"/>
              <a:ea typeface="黑体" panose="02010609060101010101" pitchFamily="1" charset="-122"/>
            </a:endParaRPr>
          </a:p>
          <a:p>
            <a:pPr lvl="1" indent="0"/>
            <a:r>
              <a:rPr lang="zh-CN" altLang="en-US" sz="2800" b="0" dirty="0">
                <a:latin typeface="黑体" panose="02010609060101010101" pitchFamily="1" charset="-122"/>
                <a:ea typeface="黑体" panose="02010609060101010101" pitchFamily="1" charset="-122"/>
              </a:rPr>
              <a:t>普通股</a:t>
            </a:r>
            <a:r>
              <a:rPr lang="en-US" altLang="x-none" sz="2800" b="0" dirty="0">
                <a:latin typeface="黑体" panose="02010609060101010101" pitchFamily="1" charset="-122"/>
                <a:ea typeface="黑体" panose="02010609060101010101" pitchFamily="1" charset="-122"/>
              </a:rPr>
              <a:t>2500÷5000=0.50</a:t>
            </a:r>
            <a:endParaRPr lang="zh-CN" altLang="en-US" sz="2800" b="0" dirty="0">
              <a:latin typeface="黑体" panose="02010609060101010101" pitchFamily="1" charset="-122"/>
              <a:ea typeface="黑体" panose="02010609060101010101" pitchFamily="1" charset="-122"/>
            </a:endParaRPr>
          </a:p>
          <a:p>
            <a:pPr lvl="1" indent="0"/>
            <a:r>
              <a:rPr lang="zh-CN" altLang="en-US" sz="2800" b="0" dirty="0">
                <a:latin typeface="黑体" panose="02010609060101010101" pitchFamily="1" charset="-122"/>
                <a:ea typeface="黑体" panose="02010609060101010101" pitchFamily="1" charset="-122"/>
              </a:rPr>
              <a:t>综合资本成本率为：  </a:t>
            </a:r>
            <a:r>
              <a:rPr lang="en-US" altLang="x-none" sz="2800" b="0" dirty="0">
                <a:latin typeface="黑体" panose="02010609060101010101" pitchFamily="1" charset="-122"/>
                <a:ea typeface="黑体" panose="02010609060101010101" pitchFamily="1" charset="-122"/>
              </a:rPr>
              <a:t>7%×0.16+7.5%×0.24+12%×0.10+15%×0.50=11.62%</a:t>
            </a:r>
            <a:endParaRPr lang="en-US" altLang="x-none" sz="2800" b="0" dirty="0">
              <a:latin typeface="黑体" panose="02010609060101010101" pitchFamily="1" charset="-122"/>
              <a:ea typeface="黑体" panose="02010609060101010101" pitchFamily="1" charset="-122"/>
            </a:endParaRPr>
          </a:p>
          <a:p>
            <a:pPr lvl="0" indent="0"/>
            <a:endParaRPr lang="zh-CN" altLang="en-US" sz="2800" b="0" dirty="0">
              <a:latin typeface="黑体" panose="02010609060101010101" pitchFamily="1" charset="-122"/>
              <a:ea typeface="黑体" panose="02010609060101010101" pitchFamily="1" charset="-122"/>
            </a:endParaRPr>
          </a:p>
        </p:txBody>
      </p:sp>
      <p:sp>
        <p:nvSpPr>
          <p:cNvPr id="12595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23905"/>
          <p:cNvSpPr>
            <a:spLocks noGrp="1"/>
          </p:cNvSpPr>
          <p:nvPr>
            <p:ph type="title"/>
          </p:nvPr>
        </p:nvSpPr>
        <p:spPr/>
        <p:txBody>
          <a:bodyPr anchor="b"/>
          <a:p>
            <a:endParaRPr lang="en-US" altLang="en-US"/>
          </a:p>
        </p:txBody>
      </p:sp>
      <p:sp>
        <p:nvSpPr>
          <p:cNvPr id="126978" name="文本占位符 123906"/>
          <p:cNvSpPr>
            <a:spLocks noGrp="1"/>
          </p:cNvSpPr>
          <p:nvPr>
            <p:ph idx="1"/>
          </p:nvPr>
        </p:nvSpPr>
        <p:spPr/>
        <p:txBody>
          <a:bodyPr anchor="t"/>
          <a:p>
            <a:r>
              <a:rPr lang="zh-CN" altLang="en-US">
                <a:solidFill>
                  <a:srgbClr val="C00000"/>
                </a:solidFill>
                <a:latin typeface="黑体" panose="02010609060101010101" pitchFamily="1" charset="-122"/>
                <a:ea typeface="黑体" panose="02010609060101010101" pitchFamily="1" charset="-122"/>
              </a:rPr>
              <a:t>第二步</a:t>
            </a:r>
            <a:r>
              <a:rPr lang="zh-CN" altLang="en-US">
                <a:latin typeface="黑体" panose="02010609060101010101" pitchFamily="1" charset="-122"/>
                <a:ea typeface="黑体" panose="02010609060101010101" pitchFamily="1" charset="-122"/>
              </a:rPr>
              <a:t>，比较各个筹资组合方案的综合资本成本率并作出选择。</a:t>
            </a:r>
            <a:endParaRPr lang="zh-CN" altLang="en-US">
              <a:latin typeface="黑体" panose="02010609060101010101" pitchFamily="1" charset="-122"/>
              <a:ea typeface="黑体" panose="02010609060101010101" pitchFamily="1" charset="-122"/>
            </a:endParaRPr>
          </a:p>
          <a:p>
            <a:pPr lvl="1"/>
            <a:r>
              <a:rPr lang="zh-CN" altLang="en-US">
                <a:latin typeface="黑体" panose="02010609060101010101" pitchFamily="1" charset="-122"/>
                <a:ea typeface="黑体" panose="02010609060101010101" pitchFamily="1" charset="-122"/>
              </a:rPr>
              <a:t>筹资组合方案</a:t>
            </a:r>
            <a:r>
              <a:rPr lang="en-US" altLang="zh-CN">
                <a:latin typeface="黑体" panose="02010609060101010101" pitchFamily="1" charset="-122"/>
                <a:ea typeface="黑体" panose="02010609060101010101" pitchFamily="1" charset="-122"/>
              </a:rPr>
              <a:t>Ⅰ</a:t>
            </a:r>
            <a:r>
              <a:rPr lang="zh-CN" altLang="en-US">
                <a:latin typeface="黑体" panose="02010609060101010101" pitchFamily="1" charset="-122"/>
                <a:ea typeface="黑体" panose="02010609060101010101" pitchFamily="1" charset="-122"/>
              </a:rPr>
              <a:t>，</a:t>
            </a:r>
            <a:r>
              <a:rPr lang="en-US" altLang="zh-CN">
                <a:latin typeface="黑体" panose="02010609060101010101" pitchFamily="1" charset="-122"/>
                <a:ea typeface="黑体" panose="02010609060101010101" pitchFamily="1" charset="-122"/>
              </a:rPr>
              <a:t>Ⅱ</a:t>
            </a:r>
            <a:r>
              <a:rPr lang="zh-CN" altLang="en-US">
                <a:latin typeface="黑体" panose="02010609060101010101" pitchFamily="1" charset="-122"/>
                <a:ea typeface="黑体" panose="02010609060101010101" pitchFamily="1" charset="-122"/>
              </a:rPr>
              <a:t>，</a:t>
            </a:r>
            <a:r>
              <a:rPr lang="en-US" altLang="zh-CN">
                <a:latin typeface="黑体" panose="02010609060101010101" pitchFamily="1" charset="-122"/>
                <a:ea typeface="黑体" panose="02010609060101010101" pitchFamily="1" charset="-122"/>
              </a:rPr>
              <a:t>Ⅲ</a:t>
            </a:r>
            <a:r>
              <a:rPr lang="zh-CN" altLang="en-US">
                <a:latin typeface="黑体" panose="02010609060101010101" pitchFamily="1" charset="-122"/>
                <a:ea typeface="黑体" panose="02010609060101010101" pitchFamily="1" charset="-122"/>
              </a:rPr>
              <a:t>的综合资本成本率分别为</a:t>
            </a:r>
            <a:r>
              <a:rPr lang="en-US" altLang="zh-CN">
                <a:latin typeface="黑体" panose="02010609060101010101" pitchFamily="1" charset="-122"/>
                <a:ea typeface="黑体" panose="02010609060101010101" pitchFamily="1" charset="-122"/>
              </a:rPr>
              <a:t>12.36%</a:t>
            </a:r>
            <a:r>
              <a:rPr lang="zh-CN" altLang="en-US">
                <a:latin typeface="黑体" panose="02010609060101010101" pitchFamily="1" charset="-122"/>
                <a:ea typeface="黑体" panose="02010609060101010101" pitchFamily="1" charset="-122"/>
              </a:rPr>
              <a:t>，</a:t>
            </a:r>
            <a:r>
              <a:rPr lang="en-US" altLang="zh-CN">
                <a:latin typeface="黑体" panose="02010609060101010101" pitchFamily="1" charset="-122"/>
                <a:ea typeface="黑体" panose="02010609060101010101" pitchFamily="1" charset="-122"/>
              </a:rPr>
              <a:t>11.45%</a:t>
            </a:r>
            <a:r>
              <a:rPr lang="zh-CN" altLang="en-US">
                <a:latin typeface="黑体" panose="02010609060101010101" pitchFamily="1" charset="-122"/>
                <a:ea typeface="黑体" panose="02010609060101010101" pitchFamily="1" charset="-122"/>
              </a:rPr>
              <a:t>和</a:t>
            </a:r>
            <a:r>
              <a:rPr lang="en-US" altLang="zh-CN">
                <a:latin typeface="黑体" panose="02010609060101010101" pitchFamily="1" charset="-122"/>
                <a:ea typeface="黑体" panose="02010609060101010101" pitchFamily="1" charset="-122"/>
              </a:rPr>
              <a:t>11.62%</a:t>
            </a:r>
            <a:r>
              <a:rPr lang="zh-CN" altLang="en-US">
                <a:latin typeface="黑体" panose="02010609060101010101" pitchFamily="1" charset="-122"/>
                <a:ea typeface="黑体" panose="02010609060101010101" pitchFamily="1" charset="-122"/>
              </a:rPr>
              <a:t>。 </a:t>
            </a:r>
            <a:endParaRPr lang="zh-CN" altLang="en-US">
              <a:latin typeface="黑体" panose="02010609060101010101" pitchFamily="1" charset="-122"/>
              <a:ea typeface="黑体" panose="02010609060101010101" pitchFamily="1" charset="-122"/>
            </a:endParaRPr>
          </a:p>
          <a:p>
            <a:pPr lvl="1"/>
            <a:r>
              <a:rPr lang="zh-CN" altLang="en-US">
                <a:latin typeface="黑体" panose="02010609060101010101" pitchFamily="1" charset="-122"/>
                <a:ea typeface="黑体" panose="02010609060101010101" pitchFamily="1" charset="-122"/>
              </a:rPr>
              <a:t>经比较，</a:t>
            </a:r>
            <a:r>
              <a:rPr lang="zh-CN" altLang="en-US">
                <a:solidFill>
                  <a:srgbClr val="FF3300"/>
                </a:solidFill>
                <a:latin typeface="黑体" panose="02010609060101010101" pitchFamily="1" charset="-122"/>
                <a:ea typeface="黑体" panose="02010609060101010101" pitchFamily="1" charset="-122"/>
              </a:rPr>
              <a:t>方案</a:t>
            </a:r>
            <a:r>
              <a:rPr lang="en-US" altLang="zh-CN">
                <a:solidFill>
                  <a:srgbClr val="FF3300"/>
                </a:solidFill>
                <a:latin typeface="黑体" panose="02010609060101010101" pitchFamily="1" charset="-122"/>
                <a:ea typeface="黑体" panose="02010609060101010101" pitchFamily="1" charset="-122"/>
              </a:rPr>
              <a:t>Ⅱ</a:t>
            </a:r>
            <a:r>
              <a:rPr lang="zh-CN" altLang="en-US">
                <a:latin typeface="黑体" panose="02010609060101010101" pitchFamily="1" charset="-122"/>
                <a:ea typeface="黑体" panose="02010609060101010101" pitchFamily="1" charset="-122"/>
              </a:rPr>
              <a:t>的综合资本成本率最低，故在适度财务风险的条件下，应选择筹资组合</a:t>
            </a:r>
            <a:r>
              <a:rPr lang="zh-CN" altLang="en-US">
                <a:solidFill>
                  <a:srgbClr val="FF3300"/>
                </a:solidFill>
                <a:latin typeface="黑体" panose="02010609060101010101" pitchFamily="1" charset="-122"/>
                <a:ea typeface="黑体" panose="02010609060101010101" pitchFamily="1" charset="-122"/>
              </a:rPr>
              <a:t>方案</a:t>
            </a:r>
            <a:r>
              <a:rPr lang="en-US" altLang="zh-CN">
                <a:solidFill>
                  <a:srgbClr val="FF3300"/>
                </a:solidFill>
                <a:latin typeface="黑体" panose="02010609060101010101" pitchFamily="1" charset="-122"/>
                <a:ea typeface="黑体" panose="02010609060101010101" pitchFamily="1" charset="-122"/>
              </a:rPr>
              <a:t>Ⅱ</a:t>
            </a:r>
            <a:r>
              <a:rPr lang="zh-CN" altLang="en-US">
                <a:latin typeface="黑体" panose="02010609060101010101" pitchFamily="1" charset="-122"/>
                <a:ea typeface="黑体" panose="02010609060101010101" pitchFamily="1" charset="-122"/>
              </a:rPr>
              <a:t>作为最佳筹资组合方案，由此形成的资本结构可确定为最佳资本结构。</a:t>
            </a:r>
            <a:endParaRPr lang="zh-CN" altLang="en-US">
              <a:latin typeface="黑体" panose="02010609060101010101" pitchFamily="1" charset="-122"/>
              <a:ea typeface="黑体" panose="02010609060101010101" pitchFamily="1" charset="-122"/>
            </a:endParaRPr>
          </a:p>
        </p:txBody>
      </p:sp>
      <p:sp>
        <p:nvSpPr>
          <p:cNvPr id="12697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title"/>
          </p:nvPr>
        </p:nvSpPr>
        <p:spPr/>
        <p:txBody>
          <a:bodyPr wrap="square" anchor="ctr"/>
          <a:p>
            <a:pPr lvl="0" indent="0" eaLnBrk="1" hangingPunct="1"/>
            <a:r>
              <a:rPr lang="en-US" altLang="x-none" dirty="0"/>
              <a:t>3.</a:t>
            </a:r>
            <a:r>
              <a:rPr lang="zh-CN" altLang="en-US" dirty="0"/>
              <a:t>追加筹资的资本结构决策</a:t>
            </a:r>
            <a:endParaRPr lang="zh-CN" altLang="en-US" dirty="0"/>
          </a:p>
        </p:txBody>
      </p:sp>
      <p:sp>
        <p:nvSpPr>
          <p:cNvPr id="128002" name="内容占位符 2"/>
          <p:cNvSpPr>
            <a:spLocks noGrp="1"/>
          </p:cNvSpPr>
          <p:nvPr>
            <p:ph idx="4294967295"/>
          </p:nvPr>
        </p:nvSpPr>
        <p:spPr/>
        <p:txBody>
          <a:bodyPr wrap="square" anchor="t"/>
          <a:p>
            <a:pPr lvl="0" indent="-342900"/>
            <a:r>
              <a:rPr lang="zh-CN" altLang="en-US" sz="2600" dirty="0">
                <a:latin typeface="黑体" panose="02010609060101010101" pitchFamily="1" charset="-122"/>
                <a:ea typeface="黑体" panose="02010609060101010101" pitchFamily="1" charset="-122"/>
              </a:rPr>
              <a:t>例</a:t>
            </a:r>
            <a:r>
              <a:rPr lang="en-US" altLang="x-none" sz="2600" dirty="0">
                <a:latin typeface="黑体" panose="02010609060101010101" pitchFamily="1" charset="-122"/>
                <a:ea typeface="黑体" panose="02010609060101010101" pitchFamily="1" charset="-122"/>
              </a:rPr>
              <a:t>6-26</a:t>
            </a:r>
            <a:r>
              <a:rPr lang="zh-CN" altLang="en-US" sz="2600" dirty="0">
                <a:latin typeface="黑体" panose="02010609060101010101" pitchFamily="1" charset="-122"/>
                <a:ea typeface="黑体" panose="02010609060101010101" pitchFamily="1" charset="-122"/>
              </a:rPr>
              <a:t>：</a:t>
            </a:r>
            <a:r>
              <a:rPr lang="en-US" altLang="x-none" sz="2600" dirty="0">
                <a:latin typeface="黑体" panose="02010609060101010101" pitchFamily="1" charset="-122"/>
                <a:ea typeface="黑体" panose="02010609060101010101" pitchFamily="1" charset="-122"/>
              </a:rPr>
              <a:t>XYZ</a:t>
            </a:r>
            <a:r>
              <a:rPr lang="zh-CN" altLang="en-US" sz="2600" dirty="0">
                <a:latin typeface="黑体" panose="02010609060101010101" pitchFamily="1" charset="-122"/>
                <a:ea typeface="黑体" panose="02010609060101010101" pitchFamily="1" charset="-122"/>
              </a:rPr>
              <a:t>公司拟追加融资</a:t>
            </a:r>
            <a:r>
              <a:rPr lang="en-US" altLang="x-none" sz="2600" dirty="0">
                <a:latin typeface="黑体" panose="02010609060101010101" pitchFamily="1" charset="-122"/>
                <a:ea typeface="黑体" panose="02010609060101010101" pitchFamily="1" charset="-122"/>
              </a:rPr>
              <a:t>1000</a:t>
            </a:r>
            <a:r>
              <a:rPr lang="zh-CN" altLang="en-US" sz="2600" dirty="0">
                <a:latin typeface="黑体" panose="02010609060101010101" pitchFamily="1" charset="-122"/>
                <a:ea typeface="黑体" panose="02010609060101010101" pitchFamily="1" charset="-122"/>
              </a:rPr>
              <a:t>万元，现有两个追加筹资方案可供选择，有关资料经测算整理后列入表</a:t>
            </a:r>
            <a:r>
              <a:rPr lang="en-US" altLang="x-none" sz="2600" dirty="0">
                <a:latin typeface="黑体" panose="02010609060101010101" pitchFamily="1" charset="-122"/>
                <a:ea typeface="黑体" panose="02010609060101010101" pitchFamily="1" charset="-122"/>
              </a:rPr>
              <a:t>6-15</a:t>
            </a:r>
            <a:r>
              <a:rPr lang="zh-CN" altLang="en-US" sz="2600" dirty="0">
                <a:latin typeface="黑体" panose="02010609060101010101" pitchFamily="1" charset="-122"/>
                <a:ea typeface="黑体" panose="02010609060101010101" pitchFamily="1" charset="-122"/>
              </a:rPr>
              <a:t>。</a:t>
            </a:r>
            <a:endParaRPr lang="en-US" altLang="x-none" sz="2600" dirty="0">
              <a:latin typeface="黑体" panose="02010609060101010101" pitchFamily="1" charset="-122"/>
              <a:ea typeface="黑体" panose="02010609060101010101" pitchFamily="1" charset="-122"/>
            </a:endParaRPr>
          </a:p>
          <a:p>
            <a:pPr lvl="0" indent="-342900"/>
            <a:endParaRPr lang="en-US" altLang="x-none" sz="2600" dirty="0"/>
          </a:p>
          <a:p>
            <a:pPr lvl="0" indent="-342900"/>
            <a:endParaRPr lang="en-US" altLang="x-none" sz="2600" dirty="0"/>
          </a:p>
          <a:p>
            <a:pPr lvl="0" indent="-342900"/>
            <a:endParaRPr lang="en-US" altLang="x-none" sz="2600" dirty="0"/>
          </a:p>
          <a:p>
            <a:pPr lvl="0" indent="-342900"/>
            <a:endParaRPr lang="en-US" altLang="x-none" sz="2600" dirty="0"/>
          </a:p>
          <a:p>
            <a:pPr lvl="0" indent="-342900"/>
            <a:r>
              <a:rPr lang="zh-CN" altLang="en-US" sz="2600" dirty="0">
                <a:latin typeface="黑体" panose="02010609060101010101" pitchFamily="1" charset="-122"/>
                <a:ea typeface="黑体" panose="02010609060101010101" pitchFamily="1" charset="-122"/>
              </a:rPr>
              <a:t>方法一</a:t>
            </a:r>
            <a:endParaRPr lang="zh-CN" altLang="en-US" sz="2600" dirty="0">
              <a:latin typeface="黑体" panose="02010609060101010101" pitchFamily="1" charset="-122"/>
              <a:ea typeface="黑体" panose="02010609060101010101" pitchFamily="1" charset="-122"/>
            </a:endParaRPr>
          </a:p>
          <a:p>
            <a:pPr lvl="0" indent="-342900"/>
            <a:r>
              <a:rPr lang="zh-CN" altLang="en-US" sz="2600" dirty="0">
                <a:latin typeface="黑体" panose="02010609060101010101" pitchFamily="1" charset="-122"/>
                <a:ea typeface="黑体" panose="02010609060101010101" pitchFamily="1" charset="-122"/>
              </a:rPr>
              <a:t>方法二</a:t>
            </a:r>
            <a:endParaRPr lang="zh-CN" altLang="en-US" sz="2600" dirty="0">
              <a:latin typeface="黑体" panose="02010609060101010101" pitchFamily="1" charset="-122"/>
              <a:ea typeface="黑体" panose="02010609060101010101" pitchFamily="1" charset="-122"/>
            </a:endParaRPr>
          </a:p>
        </p:txBody>
      </p:sp>
      <p:pic>
        <p:nvPicPr>
          <p:cNvPr id="128003" name="Picture 2"/>
          <p:cNvPicPr>
            <a:picLocks noChangeAspect="1"/>
          </p:cNvPicPr>
          <p:nvPr/>
        </p:nvPicPr>
        <p:blipFill>
          <a:blip r:embed="rId1"/>
          <a:stretch>
            <a:fillRect/>
          </a:stretch>
        </p:blipFill>
        <p:spPr>
          <a:xfrm>
            <a:off x="285750" y="3000375"/>
            <a:ext cx="8477250" cy="1785938"/>
          </a:xfrm>
          <a:prstGeom prst="rect">
            <a:avLst/>
          </a:prstGeom>
          <a:noFill/>
          <a:ln w="9525">
            <a:noFill/>
          </a:ln>
        </p:spPr>
      </p:pic>
      <p:sp>
        <p:nvSpPr>
          <p:cNvPr id="12800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TextBox 4"/>
          <p:cNvSpPr txBox="1"/>
          <p:nvPr/>
        </p:nvSpPr>
        <p:spPr>
          <a:xfrm>
            <a:off x="71755" y="630873"/>
            <a:ext cx="9001125" cy="6309360"/>
          </a:xfrm>
          <a:prstGeom prst="rect">
            <a:avLst/>
          </a:prstGeom>
          <a:noFill/>
          <a:ln w="9525">
            <a:noFill/>
          </a:ln>
        </p:spPr>
        <p:txBody>
          <a:bodyPr wrap="square" anchor="t">
            <a:spAutoFit/>
          </a:bodyPr>
          <a:p>
            <a:pPr lvl="0" indent="0"/>
            <a:r>
              <a:rPr lang="zh-CN" altLang="en-US" sz="2400" dirty="0">
                <a:solidFill>
                  <a:srgbClr val="FF3300"/>
                </a:solidFill>
                <a:latin typeface="黑体" panose="02010609060101010101" pitchFamily="1" charset="-122"/>
                <a:ea typeface="黑体" panose="02010609060101010101" pitchFamily="1" charset="-122"/>
              </a:rPr>
              <a:t>方法一：追加筹资方案的边际资本成本率比较法</a:t>
            </a:r>
            <a:endParaRPr lang="zh-CN" altLang="en-US" sz="2400" dirty="0">
              <a:solidFill>
                <a:srgbClr val="FF3300"/>
              </a:solidFill>
              <a:latin typeface="黑体" panose="02010609060101010101" pitchFamily="1" charset="-122"/>
              <a:ea typeface="黑体" panose="02010609060101010101" pitchFamily="1" charset="-122"/>
            </a:endParaRPr>
          </a:p>
          <a:p>
            <a:pPr marL="914400" lvl="1" indent="-457200">
              <a:buFont typeface="Arial" panose="020B0604020202020204" pitchFamily="34" charset="0"/>
              <a:buAutoNum type="arabicPeriod"/>
            </a:pPr>
            <a:r>
              <a:rPr lang="zh-CN" altLang="en-US" sz="2400" dirty="0">
                <a:latin typeface="黑体" panose="02010609060101010101" pitchFamily="1" charset="-122"/>
                <a:ea typeface="黑体" panose="02010609060101010101" pitchFamily="1" charset="-122"/>
              </a:rPr>
              <a:t>首先，测算追加筹资</a:t>
            </a:r>
            <a:r>
              <a:rPr lang="zh-CN" altLang="en-US" sz="2400" dirty="0">
                <a:solidFill>
                  <a:srgbClr val="FF3300"/>
                </a:solidFill>
                <a:latin typeface="黑体" panose="02010609060101010101" pitchFamily="1" charset="-122"/>
                <a:ea typeface="黑体" panose="02010609060101010101" pitchFamily="1" charset="-122"/>
              </a:rPr>
              <a:t>方案</a:t>
            </a:r>
            <a:r>
              <a:rPr lang="en-US" altLang="x-none" sz="2400" dirty="0">
                <a:solidFill>
                  <a:srgbClr val="FF3300"/>
                </a:solidFill>
                <a:latin typeface="黑体" panose="02010609060101010101" pitchFamily="1" charset="-122"/>
                <a:ea typeface="黑体" panose="02010609060101010101" pitchFamily="1" charset="-122"/>
              </a:rPr>
              <a:t>Ⅰ</a:t>
            </a:r>
            <a:r>
              <a:rPr lang="zh-CN" altLang="en-US" sz="2400" dirty="0">
                <a:latin typeface="黑体" panose="02010609060101010101" pitchFamily="1" charset="-122"/>
                <a:ea typeface="黑体" panose="02010609060101010101" pitchFamily="1" charset="-122"/>
              </a:rPr>
              <a:t>的边际资本成本率：   </a:t>
            </a:r>
            <a:r>
              <a:rPr lang="en-US" altLang="x-none" sz="2400" dirty="0">
                <a:latin typeface="黑体" panose="02010609060101010101" pitchFamily="1" charset="-122"/>
                <a:ea typeface="黑体" panose="02010609060101010101" pitchFamily="1" charset="-122"/>
              </a:rPr>
              <a:t>7%×(500÷1000)+13%×(200÷1000)+16%×(300÷1000) =10.9%</a:t>
            </a:r>
            <a:endParaRPr lang="zh-CN" altLang="en-US" sz="2400" dirty="0">
              <a:latin typeface="黑体" panose="02010609060101010101" pitchFamily="1" charset="-122"/>
              <a:ea typeface="黑体" panose="02010609060101010101" pitchFamily="1" charset="-122"/>
            </a:endParaRPr>
          </a:p>
          <a:p>
            <a:pPr marL="914400" lvl="1" indent="-457200">
              <a:buFont typeface="Arial" panose="020B0604020202020204" pitchFamily="34" charset="0"/>
              <a:buAutoNum type="arabicPeriod"/>
            </a:pPr>
            <a:r>
              <a:rPr lang="zh-CN" altLang="en-US" sz="2400" dirty="0">
                <a:latin typeface="黑体" panose="02010609060101010101" pitchFamily="1" charset="-122"/>
                <a:ea typeface="黑体" panose="02010609060101010101" pitchFamily="1" charset="-122"/>
              </a:rPr>
              <a:t>然后，测算追加筹资</a:t>
            </a:r>
            <a:r>
              <a:rPr lang="zh-CN" altLang="en-US" sz="2400" dirty="0">
                <a:solidFill>
                  <a:srgbClr val="FF3300"/>
                </a:solidFill>
                <a:latin typeface="黑体" panose="02010609060101010101" pitchFamily="1" charset="-122"/>
                <a:ea typeface="黑体" panose="02010609060101010101" pitchFamily="1" charset="-122"/>
              </a:rPr>
              <a:t>方案</a:t>
            </a:r>
            <a:r>
              <a:rPr lang="en-US" altLang="x-none" sz="2400" dirty="0">
                <a:solidFill>
                  <a:srgbClr val="FF3300"/>
                </a:solidFill>
                <a:latin typeface="黑体" panose="02010609060101010101" pitchFamily="1" charset="-122"/>
                <a:ea typeface="黑体" panose="02010609060101010101" pitchFamily="1" charset="-122"/>
              </a:rPr>
              <a:t>Ⅱ</a:t>
            </a:r>
            <a:r>
              <a:rPr lang="zh-CN" altLang="en-US" sz="2400" dirty="0">
                <a:latin typeface="黑体" panose="02010609060101010101" pitchFamily="1" charset="-122"/>
                <a:ea typeface="黑体" panose="02010609060101010101" pitchFamily="1" charset="-122"/>
              </a:rPr>
              <a:t>的边际资本成本率：   </a:t>
            </a:r>
            <a:r>
              <a:rPr lang="en-US" altLang="x-none" sz="2400" dirty="0">
                <a:latin typeface="黑体" panose="02010609060101010101" pitchFamily="1" charset="-122"/>
                <a:ea typeface="黑体" panose="02010609060101010101" pitchFamily="1" charset="-122"/>
              </a:rPr>
              <a:t>7.5%×(600÷1000)+13%×(200÷1000)+16%×(200÷1000)=10.3%</a:t>
            </a:r>
            <a:endParaRPr lang="zh-CN" altLang="en-US" sz="2400" dirty="0">
              <a:latin typeface="黑体" panose="02010609060101010101" pitchFamily="1" charset="-122"/>
              <a:ea typeface="黑体" panose="02010609060101010101" pitchFamily="1" charset="-122"/>
            </a:endParaRPr>
          </a:p>
          <a:p>
            <a:pPr marL="914400" lvl="1" indent="-457200">
              <a:buFont typeface="Arial" panose="020B0604020202020204" pitchFamily="34" charset="0"/>
              <a:buAutoNum type="arabicPeriod"/>
            </a:pPr>
            <a:r>
              <a:rPr lang="zh-CN" altLang="en-US" sz="2400" dirty="0">
                <a:latin typeface="黑体" panose="02010609060101010101" pitchFamily="1" charset="-122"/>
                <a:ea typeface="黑体" panose="02010609060101010101" pitchFamily="1" charset="-122"/>
              </a:rPr>
              <a:t>比较两个追加筹资方案。方案</a:t>
            </a:r>
            <a:r>
              <a:rPr lang="en-US" altLang="x-none" sz="2400" dirty="0">
                <a:latin typeface="黑体" panose="02010609060101010101" pitchFamily="1" charset="-122"/>
                <a:ea typeface="黑体" panose="02010609060101010101" pitchFamily="1" charset="-122"/>
              </a:rPr>
              <a:t>Ⅱ</a:t>
            </a:r>
            <a:r>
              <a:rPr lang="zh-CN" altLang="en-US" sz="2400" dirty="0">
                <a:latin typeface="黑体" panose="02010609060101010101" pitchFamily="1" charset="-122"/>
                <a:ea typeface="黑体" panose="02010609060101010101" pitchFamily="1" charset="-122"/>
              </a:rPr>
              <a:t>的边际资本成本率为</a:t>
            </a:r>
            <a:r>
              <a:rPr lang="en-US" altLang="x-none" sz="2400" dirty="0">
                <a:latin typeface="黑体" panose="02010609060101010101" pitchFamily="1" charset="-122"/>
                <a:ea typeface="黑体" panose="02010609060101010101" pitchFamily="1" charset="-122"/>
              </a:rPr>
              <a:t>10.3%</a:t>
            </a:r>
            <a:r>
              <a:rPr lang="zh-CN" altLang="en-US" sz="2400" dirty="0">
                <a:latin typeface="黑体" panose="02010609060101010101" pitchFamily="1" charset="-122"/>
                <a:ea typeface="黑体" panose="02010609060101010101" pitchFamily="1" charset="-122"/>
              </a:rPr>
              <a:t>，低于方案</a:t>
            </a:r>
            <a:r>
              <a:rPr lang="en-US" altLang="x-none" sz="2400" dirty="0">
                <a:latin typeface="黑体" panose="02010609060101010101" pitchFamily="1" charset="-122"/>
                <a:ea typeface="黑体" panose="02010609060101010101" pitchFamily="1" charset="-122"/>
              </a:rPr>
              <a:t>Ⅰ</a:t>
            </a:r>
            <a:r>
              <a:rPr lang="zh-CN" altLang="en-US" sz="2400" dirty="0">
                <a:latin typeface="黑体" panose="02010609060101010101" pitchFamily="1" charset="-122"/>
                <a:ea typeface="黑体" panose="02010609060101010101" pitchFamily="1" charset="-122"/>
              </a:rPr>
              <a:t>。</a:t>
            </a:r>
            <a:endParaRPr lang="zh-CN" altLang="en-US" sz="2400" dirty="0">
              <a:latin typeface="黑体" panose="02010609060101010101" pitchFamily="1" charset="-122"/>
              <a:ea typeface="黑体" panose="02010609060101010101" pitchFamily="1" charset="-122"/>
            </a:endParaRPr>
          </a:p>
          <a:p>
            <a:pPr marL="800100" lvl="1" indent="-342900">
              <a:buFont typeface="Arial" panose="020B0604020202020204" pitchFamily="34" charset="0"/>
              <a:buChar char="•"/>
            </a:pPr>
            <a:r>
              <a:rPr lang="zh-CN" altLang="en-US" sz="2400" dirty="0">
                <a:latin typeface="黑体" panose="02010609060101010101" pitchFamily="1" charset="-122"/>
                <a:ea typeface="黑体" panose="02010609060101010101" pitchFamily="1" charset="-122"/>
              </a:rPr>
              <a:t>因此，在适度财务风险的情况下，</a:t>
            </a:r>
            <a:r>
              <a:rPr lang="zh-CN" altLang="en-US" sz="2400" dirty="0">
                <a:solidFill>
                  <a:srgbClr val="FF3300"/>
                </a:solidFill>
                <a:latin typeface="黑体" panose="02010609060101010101" pitchFamily="1" charset="-122"/>
                <a:ea typeface="黑体" panose="02010609060101010101" pitchFamily="1" charset="-122"/>
              </a:rPr>
              <a:t>方案</a:t>
            </a:r>
            <a:r>
              <a:rPr lang="en-US" altLang="x-none" sz="2400" dirty="0">
                <a:solidFill>
                  <a:srgbClr val="FF3300"/>
                </a:solidFill>
                <a:latin typeface="黑体" panose="02010609060101010101" pitchFamily="1" charset="-122"/>
                <a:ea typeface="黑体" panose="02010609060101010101" pitchFamily="1" charset="-122"/>
              </a:rPr>
              <a:t>Ⅱ</a:t>
            </a:r>
            <a:r>
              <a:rPr lang="zh-CN" altLang="en-US" sz="2400" dirty="0">
                <a:solidFill>
                  <a:srgbClr val="FF3300"/>
                </a:solidFill>
                <a:latin typeface="黑体" panose="02010609060101010101" pitchFamily="1" charset="-122"/>
                <a:ea typeface="黑体" panose="02010609060101010101" pitchFamily="1" charset="-122"/>
              </a:rPr>
              <a:t>优于方案</a:t>
            </a:r>
            <a:r>
              <a:rPr lang="en-US" altLang="x-none" sz="2400" dirty="0">
                <a:solidFill>
                  <a:srgbClr val="FF3300"/>
                </a:solidFill>
                <a:latin typeface="黑体" panose="02010609060101010101" pitchFamily="1" charset="-122"/>
                <a:ea typeface="黑体" panose="02010609060101010101" pitchFamily="1" charset="-122"/>
              </a:rPr>
              <a:t>Ⅰ</a:t>
            </a:r>
            <a:r>
              <a:rPr lang="zh-CN" altLang="en-US" sz="2400" dirty="0">
                <a:latin typeface="黑体" panose="02010609060101010101" pitchFamily="1" charset="-122"/>
                <a:ea typeface="黑体" panose="02010609060101010101" pitchFamily="1" charset="-122"/>
              </a:rPr>
              <a:t>，应选追加筹资方案</a:t>
            </a:r>
            <a:r>
              <a:rPr lang="en-US" altLang="x-none" sz="2400" dirty="0">
                <a:latin typeface="黑体" panose="02010609060101010101" pitchFamily="1" charset="-122"/>
                <a:ea typeface="黑体" panose="02010609060101010101" pitchFamily="1" charset="-122"/>
              </a:rPr>
              <a:t>Ⅱ</a:t>
            </a:r>
            <a:r>
              <a:rPr lang="zh-CN" altLang="en-US" sz="2400" dirty="0">
                <a:latin typeface="黑体" panose="02010609060101010101" pitchFamily="1" charset="-122"/>
                <a:ea typeface="黑体" panose="02010609060101010101" pitchFamily="1" charset="-122"/>
              </a:rPr>
              <a:t>。追加筹资方案</a:t>
            </a:r>
            <a:r>
              <a:rPr lang="en-US" altLang="x-none" sz="2400" dirty="0">
                <a:latin typeface="黑体" panose="02010609060101010101" pitchFamily="1" charset="-122"/>
                <a:ea typeface="黑体" panose="02010609060101010101" pitchFamily="1" charset="-122"/>
              </a:rPr>
              <a:t>Ⅱ</a:t>
            </a:r>
            <a:r>
              <a:rPr lang="zh-CN" altLang="en-US" sz="2400" dirty="0">
                <a:latin typeface="黑体" panose="02010609060101010101" pitchFamily="1" charset="-122"/>
                <a:ea typeface="黑体" panose="02010609060101010101" pitchFamily="1" charset="-122"/>
              </a:rPr>
              <a:t>为最佳筹资方案，由此形成的</a:t>
            </a:r>
            <a:r>
              <a:rPr lang="en-US" altLang="x-none" sz="2400" dirty="0">
                <a:latin typeface="黑体" panose="02010609060101010101" pitchFamily="1" charset="-122"/>
                <a:ea typeface="黑体" panose="02010609060101010101" pitchFamily="1" charset="-122"/>
              </a:rPr>
              <a:t>XYZ</a:t>
            </a:r>
            <a:r>
              <a:rPr lang="zh-CN" altLang="en-US" sz="2400" dirty="0">
                <a:latin typeface="黑体" panose="02010609060101010101" pitchFamily="1" charset="-122"/>
                <a:ea typeface="黑体" panose="02010609060101010101" pitchFamily="1" charset="-122"/>
              </a:rPr>
              <a:t>公司新的资本结构为最佳资本结构。若</a:t>
            </a:r>
            <a:r>
              <a:rPr lang="en-US" altLang="x-none" sz="2400" dirty="0">
                <a:latin typeface="黑体" panose="02010609060101010101" pitchFamily="1" charset="-122"/>
                <a:ea typeface="黑体" panose="02010609060101010101" pitchFamily="1" charset="-122"/>
              </a:rPr>
              <a:t>XYZ</a:t>
            </a:r>
            <a:r>
              <a:rPr lang="zh-CN" altLang="en-US" sz="2400" dirty="0">
                <a:latin typeface="黑体" panose="02010609060101010101" pitchFamily="1" charset="-122"/>
                <a:ea typeface="黑体" panose="02010609060101010101" pitchFamily="1" charset="-122"/>
              </a:rPr>
              <a:t>公司原有资本总额为</a:t>
            </a:r>
            <a:r>
              <a:rPr lang="en-US" altLang="x-none" sz="2400" dirty="0">
                <a:latin typeface="黑体" panose="02010609060101010101" pitchFamily="1" charset="-122"/>
                <a:ea typeface="黑体" panose="02010609060101010101" pitchFamily="1" charset="-122"/>
              </a:rPr>
              <a:t>5000</a:t>
            </a:r>
            <a:r>
              <a:rPr lang="zh-CN" altLang="en-US" sz="2400" dirty="0">
                <a:latin typeface="黑体" panose="02010609060101010101" pitchFamily="1" charset="-122"/>
                <a:ea typeface="黑体" panose="02010609060101010101" pitchFamily="1" charset="-122"/>
              </a:rPr>
              <a:t>万元，资本结构是：长期借款</a:t>
            </a:r>
            <a:r>
              <a:rPr lang="en-US" altLang="x-none" sz="2400" dirty="0">
                <a:latin typeface="黑体" panose="02010609060101010101" pitchFamily="1" charset="-122"/>
                <a:ea typeface="黑体" panose="02010609060101010101" pitchFamily="1" charset="-122"/>
              </a:rPr>
              <a:t>500</a:t>
            </a:r>
            <a:r>
              <a:rPr lang="zh-CN" altLang="en-US" sz="2400" dirty="0">
                <a:latin typeface="黑体" panose="02010609060101010101" pitchFamily="1" charset="-122"/>
                <a:ea typeface="黑体" panose="02010609060101010101" pitchFamily="1" charset="-122"/>
              </a:rPr>
              <a:t>万元、长期债券</a:t>
            </a:r>
            <a:r>
              <a:rPr lang="en-US" altLang="x-none" sz="2400" dirty="0">
                <a:latin typeface="黑体" panose="02010609060101010101" pitchFamily="1" charset="-122"/>
                <a:ea typeface="黑体" panose="02010609060101010101" pitchFamily="1" charset="-122"/>
              </a:rPr>
              <a:t>1500</a:t>
            </a:r>
            <a:r>
              <a:rPr lang="zh-CN" altLang="en-US" sz="2400" dirty="0">
                <a:latin typeface="黑体" panose="02010609060101010101" pitchFamily="1" charset="-122"/>
                <a:ea typeface="黑体" panose="02010609060101010101" pitchFamily="1" charset="-122"/>
              </a:rPr>
              <a:t>万元、优先股</a:t>
            </a:r>
            <a:r>
              <a:rPr lang="en-US" altLang="x-none" sz="2400" dirty="0">
                <a:latin typeface="黑体" panose="02010609060101010101" pitchFamily="1" charset="-122"/>
                <a:ea typeface="黑体" panose="02010609060101010101" pitchFamily="1" charset="-122"/>
              </a:rPr>
              <a:t>1000</a:t>
            </a:r>
            <a:r>
              <a:rPr lang="zh-CN" altLang="en-US" sz="2400" dirty="0">
                <a:latin typeface="黑体" panose="02010609060101010101" pitchFamily="1" charset="-122"/>
                <a:ea typeface="黑体" panose="02010609060101010101" pitchFamily="1" charset="-122"/>
              </a:rPr>
              <a:t>万元、普通股</a:t>
            </a:r>
            <a:r>
              <a:rPr lang="en-US" altLang="x-none" sz="2400" dirty="0">
                <a:latin typeface="黑体" panose="02010609060101010101" pitchFamily="1" charset="-122"/>
                <a:ea typeface="黑体" panose="02010609060101010101" pitchFamily="1" charset="-122"/>
              </a:rPr>
              <a:t>2000</a:t>
            </a:r>
            <a:r>
              <a:rPr lang="zh-CN" altLang="en-US" sz="2400" dirty="0">
                <a:latin typeface="黑体" panose="02010609060101010101" pitchFamily="1" charset="-122"/>
                <a:ea typeface="黑体" panose="02010609060101010101" pitchFamily="1" charset="-122"/>
              </a:rPr>
              <a:t>万元，则追加筹资后的资本总额为</a:t>
            </a:r>
            <a:r>
              <a:rPr lang="en-US" altLang="x-none" sz="2400" dirty="0">
                <a:latin typeface="黑体" panose="02010609060101010101" pitchFamily="1" charset="-122"/>
                <a:ea typeface="黑体" panose="02010609060101010101" pitchFamily="1" charset="-122"/>
              </a:rPr>
              <a:t>6000</a:t>
            </a:r>
            <a:r>
              <a:rPr lang="zh-CN" altLang="en-US" sz="2400" dirty="0">
                <a:latin typeface="黑体" panose="02010609060101010101" pitchFamily="1" charset="-122"/>
                <a:ea typeface="黑体" panose="02010609060101010101" pitchFamily="1" charset="-122"/>
              </a:rPr>
              <a:t>万元，资本结构是：长期借款</a:t>
            </a:r>
            <a:r>
              <a:rPr lang="en-US" altLang="x-none" sz="2400" dirty="0">
                <a:latin typeface="黑体" panose="02010609060101010101" pitchFamily="1" charset="-122"/>
                <a:ea typeface="黑体" panose="02010609060101010101" pitchFamily="1" charset="-122"/>
              </a:rPr>
              <a:t>1100</a:t>
            </a:r>
            <a:r>
              <a:rPr lang="zh-CN" altLang="en-US" sz="2400" dirty="0">
                <a:latin typeface="黑体" panose="02010609060101010101" pitchFamily="1" charset="-122"/>
                <a:ea typeface="黑体" panose="02010609060101010101" pitchFamily="1" charset="-122"/>
              </a:rPr>
              <a:t>万元，长期债券</a:t>
            </a:r>
            <a:r>
              <a:rPr lang="en-US" altLang="x-none" sz="2400" dirty="0">
                <a:latin typeface="黑体" panose="02010609060101010101" pitchFamily="1" charset="-122"/>
                <a:ea typeface="黑体" panose="02010609060101010101" pitchFamily="1" charset="-122"/>
              </a:rPr>
              <a:t>1500</a:t>
            </a:r>
            <a:r>
              <a:rPr lang="zh-CN" altLang="en-US" sz="2400" dirty="0">
                <a:latin typeface="黑体" panose="02010609060101010101" pitchFamily="1" charset="-122"/>
                <a:ea typeface="黑体" panose="02010609060101010101" pitchFamily="1" charset="-122"/>
              </a:rPr>
              <a:t>万元，优先股</a:t>
            </a:r>
            <a:r>
              <a:rPr lang="en-US" altLang="x-none" sz="2400" dirty="0">
                <a:latin typeface="黑体" panose="02010609060101010101" pitchFamily="1" charset="-122"/>
                <a:ea typeface="黑体" panose="02010609060101010101" pitchFamily="1" charset="-122"/>
              </a:rPr>
              <a:t>1200</a:t>
            </a:r>
            <a:r>
              <a:rPr lang="zh-CN" altLang="en-US" sz="2400" dirty="0">
                <a:latin typeface="黑体" panose="02010609060101010101" pitchFamily="1" charset="-122"/>
                <a:ea typeface="黑体" panose="02010609060101010101" pitchFamily="1" charset="-122"/>
              </a:rPr>
              <a:t>万元，普通股</a:t>
            </a:r>
            <a:r>
              <a:rPr lang="en-US" altLang="x-none" sz="2400" dirty="0">
                <a:latin typeface="黑体" panose="02010609060101010101" pitchFamily="1" charset="-122"/>
                <a:ea typeface="黑体" panose="02010609060101010101" pitchFamily="1" charset="-122"/>
              </a:rPr>
              <a:t>2200</a:t>
            </a:r>
            <a:r>
              <a:rPr lang="zh-CN" altLang="en-US" sz="2400" dirty="0">
                <a:latin typeface="黑体" panose="02010609060101010101" pitchFamily="1" charset="-122"/>
                <a:ea typeface="黑体" panose="02010609060101010101" pitchFamily="1" charset="-122"/>
              </a:rPr>
              <a:t>万元。</a:t>
            </a:r>
            <a:endParaRPr lang="zh-CN" altLang="en-US" sz="2400" dirty="0">
              <a:latin typeface="黑体" panose="02010609060101010101" pitchFamily="1" charset="-122"/>
              <a:ea typeface="黑体" panose="02010609060101010101" pitchFamily="1" charset="-122"/>
            </a:endParaRPr>
          </a:p>
        </p:txBody>
      </p:sp>
      <p:sp>
        <p:nvSpPr>
          <p:cNvPr id="129026"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30049" name="TextBox 4"/>
          <p:cNvSpPr txBox="1"/>
          <p:nvPr/>
        </p:nvSpPr>
        <p:spPr>
          <a:xfrm>
            <a:off x="107950" y="622300"/>
            <a:ext cx="8856663" cy="6492240"/>
          </a:xfrm>
          <a:prstGeom prst="rect">
            <a:avLst/>
          </a:prstGeom>
          <a:noFill/>
          <a:ln w="9525">
            <a:noFill/>
          </a:ln>
        </p:spPr>
        <p:txBody>
          <a:bodyPr wrap="square" anchor="t">
            <a:spAutoFit/>
          </a:bodyPr>
          <a:p>
            <a:pPr marL="1905" lvl="0" indent="-1905"/>
            <a:r>
              <a:rPr lang="zh-CN" altLang="en-US" sz="2400" dirty="0">
                <a:solidFill>
                  <a:srgbClr val="FF3300"/>
                </a:solidFill>
                <a:latin typeface="黑体" panose="02010609060101010101" pitchFamily="1" charset="-122"/>
                <a:ea typeface="黑体" panose="02010609060101010101" pitchFamily="1" charset="-122"/>
              </a:rPr>
              <a:t>方法二：备选追加筹资方案与原有资本结构综合资本成本率比较法</a:t>
            </a:r>
            <a:endParaRPr lang="zh-CN" altLang="en-US" sz="2400" dirty="0">
              <a:solidFill>
                <a:srgbClr val="FF3300"/>
              </a:solidFill>
              <a:latin typeface="黑体" panose="02010609060101010101" pitchFamily="1" charset="-122"/>
              <a:ea typeface="黑体" panose="02010609060101010101" pitchFamily="1" charset="-122"/>
            </a:endParaRPr>
          </a:p>
          <a:p>
            <a:pPr marL="1905" lvl="0" indent="-1905">
              <a:buAutoNum type="arabicPeriod"/>
            </a:pPr>
            <a:r>
              <a:rPr lang="zh-CN" altLang="en-US" sz="2400" b="0" dirty="0">
                <a:latin typeface="黑体" panose="02010609060101010101" pitchFamily="1" charset="-122"/>
                <a:ea typeface="黑体" panose="02010609060101010101" pitchFamily="1" charset="-122"/>
              </a:rPr>
              <a:t>首先，汇总追加筹资方案和原资本结构，形成备选追加筹资后资本结构，如表</a:t>
            </a:r>
            <a:r>
              <a:rPr lang="en-US" altLang="x-none" sz="2400" b="0" dirty="0">
                <a:latin typeface="黑体" panose="02010609060101010101" pitchFamily="1" charset="-122"/>
                <a:ea typeface="黑体" panose="02010609060101010101" pitchFamily="1" charset="-122"/>
              </a:rPr>
              <a:t>6-16</a:t>
            </a:r>
            <a:r>
              <a:rPr lang="zh-CN" altLang="en-US" sz="2400" b="0" dirty="0">
                <a:latin typeface="黑体" panose="02010609060101010101" pitchFamily="1" charset="-122"/>
                <a:ea typeface="黑体" panose="02010609060101010101" pitchFamily="1" charset="-122"/>
              </a:rPr>
              <a:t>所示。</a:t>
            </a:r>
            <a:endParaRPr lang="en-US" altLang="x-none" sz="2400" b="0" dirty="0">
              <a:latin typeface="黑体" panose="02010609060101010101" pitchFamily="1" charset="-122"/>
              <a:ea typeface="黑体" panose="02010609060101010101" pitchFamily="1" charset="-122"/>
            </a:endParaRPr>
          </a:p>
          <a:p>
            <a:pPr marL="1905" lvl="0" indent="-1905"/>
            <a:endParaRPr lang="en-US" altLang="x-none" sz="2000" b="0" dirty="0">
              <a:latin typeface="黑体" panose="02010609060101010101" pitchFamily="1" charset="-122"/>
              <a:ea typeface="黑体" panose="02010609060101010101" pitchFamily="1" charset="-122"/>
            </a:endParaRPr>
          </a:p>
          <a:p>
            <a:pPr marL="1905" lvl="0" indent="-1905"/>
            <a:endParaRPr lang="en-US" altLang="x-none" sz="2000" b="0" dirty="0">
              <a:latin typeface="黑体" panose="02010609060101010101" pitchFamily="1" charset="-122"/>
              <a:ea typeface="黑体" panose="02010609060101010101" pitchFamily="1" charset="-122"/>
            </a:endParaRPr>
          </a:p>
          <a:p>
            <a:pPr marL="1905" lvl="0" indent="-1905"/>
            <a:endParaRPr lang="en-US" altLang="x-none" sz="2000" b="0" dirty="0">
              <a:latin typeface="黑体" panose="02010609060101010101" pitchFamily="1" charset="-122"/>
              <a:ea typeface="黑体" panose="02010609060101010101" pitchFamily="1" charset="-122"/>
            </a:endParaRPr>
          </a:p>
          <a:p>
            <a:pPr marL="1905" lvl="0" indent="-1905"/>
            <a:endParaRPr lang="en-US" altLang="x-none" sz="2000" b="0" dirty="0">
              <a:latin typeface="黑体" panose="02010609060101010101" pitchFamily="1" charset="-122"/>
              <a:ea typeface="黑体" panose="02010609060101010101" pitchFamily="1" charset="-122"/>
            </a:endParaRPr>
          </a:p>
          <a:p>
            <a:pPr marL="1905" lvl="0" indent="-1905"/>
            <a:endParaRPr lang="en-US" altLang="x-none" sz="2000" b="0" dirty="0">
              <a:latin typeface="黑体" panose="02010609060101010101" pitchFamily="1" charset="-122"/>
              <a:ea typeface="黑体" panose="02010609060101010101" pitchFamily="1" charset="-122"/>
            </a:endParaRPr>
          </a:p>
          <a:p>
            <a:pPr marL="1905" lvl="0" indent="-1905"/>
            <a:endParaRPr lang="en-US" altLang="x-none" sz="2000" b="0" dirty="0">
              <a:latin typeface="黑体" panose="02010609060101010101" pitchFamily="1" charset="-122"/>
              <a:ea typeface="黑体" panose="02010609060101010101" pitchFamily="1" charset="-122"/>
            </a:endParaRPr>
          </a:p>
          <a:p>
            <a:pPr marL="1905" lvl="0" indent="-1905">
              <a:buAutoNum type="arabicPeriod" startAt="2"/>
            </a:pPr>
            <a:r>
              <a:rPr lang="zh-CN" altLang="en-US" sz="2400" b="0" dirty="0">
                <a:latin typeface="黑体" panose="02010609060101010101" pitchFamily="1" charset="-122"/>
                <a:ea typeface="黑体" panose="02010609060101010101" pitchFamily="1" charset="-122"/>
              </a:rPr>
              <a:t>然后，测算汇总资本结构下的综合资本成本率</a:t>
            </a:r>
            <a:endParaRPr lang="zh-CN" altLang="en-US" sz="2400" b="0" dirty="0">
              <a:latin typeface="黑体" panose="02010609060101010101" pitchFamily="1" charset="-122"/>
              <a:ea typeface="黑体" panose="02010609060101010101" pitchFamily="1" charset="-122"/>
            </a:endParaRPr>
          </a:p>
          <a:p>
            <a:pPr marL="1905" lvl="0" indent="-1905"/>
            <a:r>
              <a:rPr lang="zh-CN" altLang="en-US" sz="2400" b="0" dirty="0">
                <a:latin typeface="黑体" panose="02010609060101010101" pitchFamily="1" charset="-122"/>
                <a:ea typeface="黑体" panose="02010609060101010101" pitchFamily="1" charset="-122"/>
              </a:rPr>
              <a:t>追加筹资方案</a:t>
            </a:r>
            <a:r>
              <a:rPr lang="en-US" altLang="x-none" sz="2400" b="0" dirty="0">
                <a:latin typeface="黑体" panose="02010609060101010101" pitchFamily="1" charset="-122"/>
                <a:ea typeface="黑体" panose="02010609060101010101" pitchFamily="1" charset="-122"/>
              </a:rPr>
              <a:t>Ⅰ</a:t>
            </a:r>
            <a:r>
              <a:rPr lang="zh-CN" altLang="en-US" sz="2400" b="0" dirty="0">
                <a:latin typeface="黑体" panose="02010609060101010101" pitchFamily="1" charset="-122"/>
                <a:ea typeface="黑体" panose="02010609060101010101" pitchFamily="1" charset="-122"/>
              </a:rPr>
              <a:t>与原资本结构汇总后的综合资本成本率为：</a:t>
            </a:r>
            <a:endParaRPr lang="zh-CN" altLang="en-US" sz="2400" b="0" dirty="0">
              <a:latin typeface="黑体" panose="02010609060101010101" pitchFamily="1" charset="-122"/>
              <a:ea typeface="黑体" panose="02010609060101010101" pitchFamily="1" charset="-122"/>
            </a:endParaRPr>
          </a:p>
          <a:p>
            <a:pPr marL="1905" lvl="0" indent="-1905">
              <a:buAutoNum type="circleNumDbPlain"/>
            </a:pPr>
            <a:r>
              <a:rPr lang="en-US" altLang="x-none" sz="2400" b="0" dirty="0">
                <a:latin typeface="黑体" panose="02010609060101010101" pitchFamily="1" charset="-122"/>
                <a:ea typeface="黑体" panose="02010609060101010101" pitchFamily="1" charset="-122"/>
              </a:rPr>
              <a:t> (6.5%×500÷6000+7%×500÷6000)+(8%×1500÷6000) +</a:t>
            </a:r>
            <a:r>
              <a:rPr lang="zh-CN" altLang="en-US" sz="2400" b="0" dirty="0">
                <a:latin typeface="黑体" panose="02010609060101010101" pitchFamily="1" charset="-122"/>
                <a:ea typeface="黑体" panose="02010609060101010101" pitchFamily="1" charset="-122"/>
              </a:rPr>
              <a:t>(12%×1000÷6000+13%×200÷6000)+[</a:t>
            </a:r>
            <a:r>
              <a:rPr lang="en-US" altLang="x-none" sz="2400" b="0" dirty="0">
                <a:latin typeface="黑体" panose="02010609060101010101" pitchFamily="1" charset="-122"/>
                <a:ea typeface="黑体" panose="02010609060101010101" pitchFamily="1" charset="-122"/>
                <a:hlinkClick r:id="" action="ppaction://hlinkshowjump?jump=nextslide"/>
              </a:rPr>
              <a:t>16%×(2000+300)÷6000</a:t>
            </a:r>
            <a:r>
              <a:rPr lang="zh-CN" altLang="en-US" sz="2400" b="0" dirty="0">
                <a:latin typeface="黑体" panose="02010609060101010101" pitchFamily="1" charset="-122"/>
                <a:ea typeface="黑体" panose="02010609060101010101" pitchFamily="1" charset="-122"/>
              </a:rPr>
              <a:t>］</a:t>
            </a:r>
            <a:r>
              <a:rPr lang="en-US" altLang="x-none" sz="2400" b="0" dirty="0">
                <a:latin typeface="黑体" panose="02010609060101010101" pitchFamily="1" charset="-122"/>
                <a:ea typeface="黑体" panose="02010609060101010101" pitchFamily="1" charset="-122"/>
              </a:rPr>
              <a:t> =11.</a:t>
            </a:r>
            <a:r>
              <a:rPr lang="zh-CN" altLang="en-US" sz="2400" b="0" dirty="0">
                <a:latin typeface="黑体" panose="02010609060101010101" pitchFamily="1" charset="-122"/>
                <a:ea typeface="黑体" panose="02010609060101010101" pitchFamily="1" charset="-122"/>
              </a:rPr>
              <a:t>69</a:t>
            </a:r>
            <a:r>
              <a:rPr lang="en-US" altLang="x-none" sz="2400" b="0" dirty="0">
                <a:latin typeface="黑体" panose="02010609060101010101" pitchFamily="1" charset="-122"/>
                <a:ea typeface="黑体" panose="02010609060101010101" pitchFamily="1" charset="-122"/>
              </a:rPr>
              <a:t>%</a:t>
            </a:r>
            <a:endParaRPr lang="zh-CN" altLang="en-US" sz="2400" b="0" dirty="0">
              <a:latin typeface="黑体" panose="02010609060101010101" pitchFamily="1" charset="-122"/>
              <a:ea typeface="黑体" panose="02010609060101010101" pitchFamily="1" charset="-122"/>
            </a:endParaRPr>
          </a:p>
          <a:p>
            <a:pPr marL="1905" lvl="0" indent="-1905">
              <a:buAutoNum type="circleNumDbPlain" startAt="2"/>
            </a:pPr>
            <a:r>
              <a:rPr lang="zh-CN" altLang="en-US" sz="2400" b="0" dirty="0">
                <a:latin typeface="黑体" panose="02010609060101010101" pitchFamily="1" charset="-122"/>
                <a:ea typeface="黑体" panose="02010609060101010101" pitchFamily="1" charset="-122"/>
              </a:rPr>
              <a:t>追加筹资方案</a:t>
            </a:r>
            <a:r>
              <a:rPr lang="en-US" altLang="x-none" sz="2400" b="0" dirty="0">
                <a:latin typeface="黑体" panose="02010609060101010101" pitchFamily="1" charset="-122"/>
                <a:ea typeface="黑体" panose="02010609060101010101" pitchFamily="1" charset="-122"/>
              </a:rPr>
              <a:t>Ⅱ</a:t>
            </a:r>
            <a:r>
              <a:rPr lang="zh-CN" altLang="en-US" sz="2400" b="0" dirty="0">
                <a:latin typeface="黑体" panose="02010609060101010101" pitchFamily="1" charset="-122"/>
                <a:ea typeface="黑体" panose="02010609060101010101" pitchFamily="1" charset="-122"/>
              </a:rPr>
              <a:t>与原资本结构汇总后的综合资本成本率为：   </a:t>
            </a:r>
            <a:r>
              <a:rPr lang="en-US" altLang="x-none" sz="2000" b="0" dirty="0">
                <a:latin typeface="黑体" panose="02010609060101010101" pitchFamily="1" charset="-122"/>
                <a:ea typeface="黑体" panose="02010609060101010101" pitchFamily="1" charset="-122"/>
              </a:rPr>
              <a:t>(6.5%×500÷6000+7.5%×600÷6000)+(8%×1500÷6000)+</a:t>
            </a:r>
            <a:r>
              <a:rPr lang="zh-CN" altLang="en-US" sz="2000" b="0" dirty="0">
                <a:latin typeface="黑体" panose="02010609060101010101" pitchFamily="1" charset="-122"/>
                <a:ea typeface="黑体" panose="02010609060101010101" pitchFamily="1" charset="-122"/>
              </a:rPr>
              <a:t>［</a:t>
            </a:r>
            <a:r>
              <a:rPr lang="en-US" altLang="x-none" sz="2000" b="0" dirty="0">
                <a:latin typeface="黑体" panose="02010609060101010101" pitchFamily="1" charset="-122"/>
                <a:ea typeface="黑体" panose="02010609060101010101" pitchFamily="1" charset="-122"/>
              </a:rPr>
              <a:t>13%×(1000+200) ÷6000</a:t>
            </a:r>
            <a:r>
              <a:rPr lang="zh-CN" altLang="en-US" sz="2000" b="0" dirty="0">
                <a:latin typeface="黑体" panose="02010609060101010101" pitchFamily="1" charset="-122"/>
                <a:ea typeface="黑体" panose="02010609060101010101" pitchFamily="1" charset="-122"/>
              </a:rPr>
              <a:t>］</a:t>
            </a:r>
            <a:r>
              <a:rPr lang="en-US" altLang="x-none" sz="2000" b="0" dirty="0">
                <a:latin typeface="黑体" panose="02010609060101010101" pitchFamily="1" charset="-122"/>
                <a:ea typeface="黑体" panose="02010609060101010101" pitchFamily="1" charset="-122"/>
              </a:rPr>
              <a:t>+16%×(2000+200)÷6000</a:t>
            </a:r>
            <a:r>
              <a:rPr lang="zh-CN" altLang="en-US" sz="2000" b="0" dirty="0">
                <a:latin typeface="黑体" panose="02010609060101010101" pitchFamily="1" charset="-122"/>
                <a:ea typeface="黑体" panose="02010609060101010101" pitchFamily="1" charset="-122"/>
              </a:rPr>
              <a:t>］</a:t>
            </a:r>
            <a:r>
              <a:rPr lang="en-US" altLang="x-none" sz="2000" b="0" dirty="0">
                <a:latin typeface="黑体" panose="02010609060101010101" pitchFamily="1" charset="-122"/>
                <a:ea typeface="黑体" panose="02010609060101010101" pitchFamily="1" charset="-122"/>
              </a:rPr>
              <a:t>=11.</a:t>
            </a:r>
            <a:r>
              <a:rPr lang="zh-CN" altLang="en-US" sz="2000" b="0" dirty="0">
                <a:latin typeface="黑体" panose="02010609060101010101" pitchFamily="1" charset="-122"/>
                <a:ea typeface="黑体" panose="02010609060101010101" pitchFamily="1" charset="-122"/>
              </a:rPr>
              <a:t>59</a:t>
            </a:r>
            <a:r>
              <a:rPr lang="en-US" altLang="x-none" sz="2000" b="0" dirty="0">
                <a:latin typeface="黑体" panose="02010609060101010101" pitchFamily="1" charset="-122"/>
                <a:ea typeface="黑体" panose="02010609060101010101" pitchFamily="1" charset="-122"/>
              </a:rPr>
              <a:t>%</a:t>
            </a:r>
            <a:endParaRPr lang="en-US" altLang="x-none" sz="2000" b="0" dirty="0">
              <a:latin typeface="黑体" panose="02010609060101010101" pitchFamily="1" charset="-122"/>
              <a:ea typeface="黑体" panose="02010609060101010101" pitchFamily="1" charset="-122"/>
            </a:endParaRPr>
          </a:p>
          <a:p>
            <a:pPr marL="1905" lvl="0" indent="-1905"/>
            <a:endParaRPr lang="zh-CN" altLang="en-US" sz="2000" b="0" dirty="0">
              <a:latin typeface="黑体" panose="02010609060101010101" pitchFamily="1" charset="-122"/>
              <a:ea typeface="黑体" panose="02010609060101010101" pitchFamily="1" charset="-122"/>
            </a:endParaRPr>
          </a:p>
        </p:txBody>
      </p:sp>
      <p:pic>
        <p:nvPicPr>
          <p:cNvPr id="130050" name="Picture 2"/>
          <p:cNvPicPr>
            <a:picLocks noChangeAspect="1"/>
          </p:cNvPicPr>
          <p:nvPr/>
        </p:nvPicPr>
        <p:blipFill>
          <a:blip r:embed="rId1"/>
          <a:stretch>
            <a:fillRect/>
          </a:stretch>
        </p:blipFill>
        <p:spPr>
          <a:xfrm>
            <a:off x="1116013" y="2205038"/>
            <a:ext cx="6981825" cy="1808162"/>
          </a:xfrm>
          <a:prstGeom prst="rect">
            <a:avLst/>
          </a:prstGeom>
          <a:noFill/>
          <a:ln w="9525">
            <a:noFill/>
          </a:ln>
        </p:spPr>
      </p:pic>
      <p:sp>
        <p:nvSpPr>
          <p:cNvPr id="13005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wrap="square" anchor="ctr"/>
          <a:p>
            <a:pPr lvl="0" indent="0"/>
            <a:r>
              <a:rPr lang="zh-CN" altLang="en-US">
                <a:ea typeface="黑体" panose="02010609060101010101" pitchFamily="1" charset="-122"/>
              </a:rPr>
              <a:t>传统折中观点</a:t>
            </a:r>
            <a:endParaRPr lang="zh-CN" altLang="en-US">
              <a:ea typeface="黑体" panose="02010609060101010101" pitchFamily="1" charset="-122"/>
            </a:endParaRPr>
          </a:p>
        </p:txBody>
      </p:sp>
      <p:sp>
        <p:nvSpPr>
          <p:cNvPr id="20482" name="内容占位符 2"/>
          <p:cNvSpPr>
            <a:spLocks noGrp="1"/>
          </p:cNvSpPr>
          <p:nvPr>
            <p:ph idx="4294967295"/>
          </p:nvPr>
        </p:nvSpPr>
        <p:spPr/>
        <p:txBody>
          <a:bodyPr wrap="square" anchor="t"/>
          <a:p>
            <a:pPr lvl="0" indent="-342900"/>
            <a:r>
              <a:rPr lang="zh-CN" altLang="en-US" dirty="0">
                <a:ea typeface="黑体" panose="02010609060101010101" pitchFamily="1" charset="-122"/>
              </a:rPr>
              <a:t>介于上述两种极端观点之间的折中观点。</a:t>
            </a:r>
            <a:endParaRPr lang="en-US" altLang="x-none" dirty="0">
              <a:ea typeface="黑体" panose="02010609060101010101" pitchFamily="1" charset="-122"/>
            </a:endParaRPr>
          </a:p>
          <a:p>
            <a:pPr lvl="0" indent="-342900"/>
            <a:r>
              <a:rPr lang="zh-CN" altLang="en-US" dirty="0">
                <a:ea typeface="黑体" panose="02010609060101010101" pitchFamily="1" charset="-122"/>
              </a:rPr>
              <a:t>按照这种观点，增加债务资本对提高公司价值是有利的，但债务资本规模必须适度。如果公司负债过度，综合资本成本率只会升高，并使公司价值下降。</a:t>
            </a:r>
            <a:endParaRPr lang="en-US" altLang="x-none" dirty="0">
              <a:ea typeface="黑体" panose="02010609060101010101" pitchFamily="1" charset="-122"/>
            </a:endParaRPr>
          </a:p>
          <a:p>
            <a:pPr lvl="0" indent="-342900"/>
            <a:endParaRPr lang="zh-CN" altLang="en-US" dirty="0">
              <a:ea typeface="黑体" panose="02010609060101010101" pitchFamily="1" charset="-122"/>
            </a:endParaRPr>
          </a:p>
          <a:p>
            <a:pPr lvl="0" indent="-342900"/>
            <a:r>
              <a:rPr lang="zh-CN" altLang="en-US" dirty="0">
                <a:ea typeface="黑体" panose="02010609060101010101" pitchFamily="1" charset="-122"/>
              </a:rPr>
              <a:t>上述早期的资本结构理论是对资本结构理论的一些初级认识，有其片面性和缺陷，还没有形成系统的资本结构理论。</a:t>
            </a:r>
            <a:endParaRPr lang="zh-CN" altLang="en-US" dirty="0">
              <a:ea typeface="黑体" panose="02010609060101010101" pitchFamily="1"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TextBox 4"/>
          <p:cNvSpPr txBox="1"/>
          <p:nvPr/>
        </p:nvSpPr>
        <p:spPr>
          <a:xfrm>
            <a:off x="323850" y="1557338"/>
            <a:ext cx="8429625" cy="1188720"/>
          </a:xfrm>
          <a:prstGeom prst="rect">
            <a:avLst/>
          </a:prstGeom>
          <a:noFill/>
          <a:ln w="9525">
            <a:noFill/>
          </a:ln>
        </p:spPr>
        <p:txBody>
          <a:bodyPr anchor="t">
            <a:spAutoFit/>
          </a:bodyPr>
          <a:p>
            <a:pPr marL="1905" lvl="0" indent="340995">
              <a:buChar char="•"/>
            </a:pPr>
            <a:r>
              <a:rPr lang="zh-CN" altLang="en-US" sz="2400" b="0" dirty="0">
                <a:latin typeface="黑体" panose="02010609060101010101" pitchFamily="1" charset="-122"/>
                <a:ea typeface="黑体" panose="02010609060101010101" pitchFamily="1" charset="-122"/>
              </a:rPr>
              <a:t>在上列计算中，根据股票的同股同利原则，原有普通股票应按新发行股票的资本成本率计算，即全部普通股票按新发行股票的资本成本率计算其总的资本成本率。</a:t>
            </a:r>
            <a:endParaRPr lang="zh-CN" altLang="en-US" sz="2400" b="0" dirty="0">
              <a:latin typeface="黑体" panose="02010609060101010101" pitchFamily="1" charset="-122"/>
              <a:ea typeface="黑体" panose="02010609060101010101" pitchFamily="1" charset="-122"/>
            </a:endParaRPr>
          </a:p>
        </p:txBody>
      </p:sp>
      <p:sp>
        <p:nvSpPr>
          <p:cNvPr id="13107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29025"/>
          <p:cNvSpPr>
            <a:spLocks noGrp="1"/>
          </p:cNvSpPr>
          <p:nvPr>
            <p:ph type="title"/>
          </p:nvPr>
        </p:nvSpPr>
        <p:spPr/>
        <p:txBody>
          <a:bodyPr anchor="b"/>
          <a:p>
            <a:endParaRPr lang="en-US" altLang="en-US"/>
          </a:p>
        </p:txBody>
      </p:sp>
      <p:sp>
        <p:nvSpPr>
          <p:cNvPr id="132098" name="文本占位符 129026"/>
          <p:cNvSpPr>
            <a:spLocks noGrp="1"/>
          </p:cNvSpPr>
          <p:nvPr>
            <p:ph idx="1"/>
          </p:nvPr>
        </p:nvSpPr>
        <p:spPr/>
        <p:txBody>
          <a:bodyPr anchor="t"/>
          <a:p>
            <a:pPr marL="1905" indent="-1905">
              <a:lnSpc>
                <a:spcPct val="80000"/>
              </a:lnSpc>
              <a:buAutoNum type="arabicPeriod" startAt="3"/>
            </a:pPr>
            <a:r>
              <a:rPr lang="zh-CN" altLang="en-US" dirty="0">
                <a:latin typeface="黑体" panose="02010609060101010101" pitchFamily="1" charset="-122"/>
                <a:ea typeface="黑体" panose="02010609060101010101" pitchFamily="1" charset="-122"/>
              </a:rPr>
              <a:t>最后，比较两个追加筹资方案与原资本结构汇总后的综合资本成本率。</a:t>
            </a:r>
            <a:endParaRPr lang="zh-CN" altLang="en-US" dirty="0">
              <a:latin typeface="黑体" panose="02010609060101010101" pitchFamily="1" charset="-122"/>
              <a:ea typeface="黑体" panose="02010609060101010101" pitchFamily="1" charset="-122"/>
            </a:endParaRPr>
          </a:p>
          <a:p>
            <a:pPr marL="1905" indent="-1905">
              <a:lnSpc>
                <a:spcPct val="80000"/>
              </a:lnSpc>
            </a:pPr>
            <a:r>
              <a:rPr lang="zh-CN" altLang="en-US" dirty="0">
                <a:latin typeface="黑体" panose="02010609060101010101" pitchFamily="1" charset="-122"/>
                <a:ea typeface="黑体" panose="02010609060101010101" pitchFamily="1" charset="-122"/>
              </a:rPr>
              <a:t>方案Ⅱ与原资本结构汇总后的综合资本成本率为11.59%，低于方案Ⅰ与原资本结构汇总后的综合资本成本率。因此，在适度财务风险的前提下，追加筹资方案Ⅱ优于方案Ⅰ，由此形成的XYZ公司新的资本结构为最佳资本结构。</a:t>
            </a:r>
            <a:endParaRPr lang="zh-CN" altLang="en-US" dirty="0">
              <a:latin typeface="黑体" panose="02010609060101010101" pitchFamily="1" charset="-122"/>
              <a:ea typeface="黑体" panose="02010609060101010101" pitchFamily="1" charset="-122"/>
            </a:endParaRPr>
          </a:p>
          <a:p>
            <a:pPr marL="1905" indent="-1905">
              <a:lnSpc>
                <a:spcPct val="80000"/>
              </a:lnSpc>
            </a:pPr>
            <a:r>
              <a:rPr lang="zh-CN" altLang="en-US" dirty="0">
                <a:latin typeface="黑体" panose="02010609060101010101" pitchFamily="1" charset="-122"/>
                <a:ea typeface="黑体" panose="02010609060101010101" pitchFamily="1" charset="-122"/>
              </a:rPr>
              <a:t>由此可见，XYZ公司追加筹资后，虽然改变了资本结构，但经过分析测算，做出正确的筹资决策，公司仍可保持资本结构的最优化。</a:t>
            </a:r>
            <a:endParaRPr lang="zh-CN" altLang="en-US" dirty="0">
              <a:latin typeface="黑体" panose="02010609060101010101" pitchFamily="1" charset="-122"/>
              <a:ea typeface="黑体" panose="02010609060101010101" pitchFamily="1" charset="-122"/>
            </a:endParaRPr>
          </a:p>
        </p:txBody>
      </p:sp>
      <p:sp>
        <p:nvSpPr>
          <p:cNvPr id="13209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30049"/>
          <p:cNvSpPr>
            <a:spLocks noGrp="1"/>
          </p:cNvSpPr>
          <p:nvPr>
            <p:ph type="title"/>
          </p:nvPr>
        </p:nvSpPr>
        <p:spPr/>
        <p:txBody>
          <a:bodyPr anchor="b"/>
          <a:p>
            <a:endParaRPr lang="en-US" altLang="en-US"/>
          </a:p>
        </p:txBody>
      </p:sp>
      <p:sp>
        <p:nvSpPr>
          <p:cNvPr id="133122" name="文本占位符 130050"/>
          <p:cNvSpPr>
            <a:spLocks noGrp="1"/>
          </p:cNvSpPr>
          <p:nvPr>
            <p:ph idx="1"/>
          </p:nvPr>
        </p:nvSpPr>
        <p:spPr/>
        <p:txBody>
          <a:bodyPr anchor="t"/>
          <a:p>
            <a:r>
              <a:rPr lang="en-US" altLang="zh-CN">
                <a:latin typeface="黑体" panose="02010609060101010101" pitchFamily="1" charset="-122"/>
                <a:ea typeface="黑体" panose="02010609060101010101" pitchFamily="1" charset="-122"/>
              </a:rPr>
              <a:t>4</a:t>
            </a:r>
            <a:r>
              <a:rPr lang="zh-CN" altLang="en-US">
                <a:latin typeface="黑体" panose="02010609060101010101" pitchFamily="1" charset="-122"/>
                <a:ea typeface="黑体" panose="02010609060101010101" pitchFamily="1" charset="-122"/>
              </a:rPr>
              <a:t>．资本成本比较法的优缺点</a:t>
            </a:r>
            <a:endParaRPr lang="zh-CN" altLang="en-US">
              <a:latin typeface="黑体" panose="02010609060101010101" pitchFamily="1" charset="-122"/>
              <a:ea typeface="黑体" panose="02010609060101010101" pitchFamily="1" charset="-122"/>
            </a:endParaRPr>
          </a:p>
          <a:p>
            <a:r>
              <a:rPr lang="zh-CN" altLang="en-US">
                <a:latin typeface="黑体" panose="02010609060101010101" pitchFamily="1" charset="-122"/>
                <a:ea typeface="黑体" panose="02010609060101010101" pitchFamily="1" charset="-122"/>
              </a:rPr>
              <a:t>资本成本比较法的测算原理容易理解，测算过程简单。但该法仅以资本成本率最低为决策标准，没有具体测算财务风险因素，其决策目标实质上是利润最大化而不是公司价值最大化。资本成本比较法一般适用于资本规模较小，资本结构较为简单的非股份制企业。</a:t>
            </a:r>
            <a:endParaRPr lang="zh-CN" altLang="en-US">
              <a:latin typeface="黑体" panose="02010609060101010101" pitchFamily="1" charset="-122"/>
              <a:ea typeface="黑体" panose="02010609060101010101" pitchFamily="1" charset="-122"/>
            </a:endParaRPr>
          </a:p>
        </p:txBody>
      </p:sp>
      <p:sp>
        <p:nvSpPr>
          <p:cNvPr id="13312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矩形 2"/>
          <p:cNvSpPr>
            <a:spLocks noGrp="1"/>
          </p:cNvSpPr>
          <p:nvPr>
            <p:ph type="title"/>
          </p:nvPr>
        </p:nvSpPr>
        <p:spPr/>
        <p:txBody>
          <a:bodyPr wrap="square" anchor="ctr"/>
          <a:p>
            <a:pPr lvl="0" indent="0" eaLnBrk="1" hangingPunct="1"/>
            <a:r>
              <a:rPr lang="zh-CN" altLang="en-US" sz="3000" b="0">
                <a:solidFill>
                  <a:srgbClr val="000000"/>
                </a:solidFill>
                <a:ea typeface="黑体" panose="02010609060101010101" pitchFamily="1" charset="-122"/>
              </a:rPr>
              <a:t>三、资本结构决策的每股收益分析法</a:t>
            </a:r>
            <a:endParaRPr lang="zh-CN" altLang="en-US" sz="3000" b="0">
              <a:solidFill>
                <a:srgbClr val="000000"/>
              </a:solidFill>
              <a:ea typeface="黑体" panose="02010609060101010101" pitchFamily="1" charset="-122"/>
            </a:endParaRPr>
          </a:p>
        </p:txBody>
      </p:sp>
      <p:sp>
        <p:nvSpPr>
          <p:cNvPr id="134146" name="矩形 3"/>
          <p:cNvSpPr>
            <a:spLocks noGrp="1"/>
          </p:cNvSpPr>
          <p:nvPr>
            <p:ph type="body" sz="half"/>
          </p:nvPr>
        </p:nvSpPr>
        <p:spPr>
          <a:xfrm>
            <a:off x="395288" y="1557338"/>
            <a:ext cx="7931150" cy="4411662"/>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eaLnBrk="1" hangingPunct="1">
              <a:lnSpc>
                <a:spcPct val="80000"/>
              </a:lnSpc>
            </a:pPr>
            <a:r>
              <a:rPr lang="en-US" altLang="x-none" sz="2600" dirty="0">
                <a:latin typeface="黑体" panose="02010609060101010101" pitchFamily="1" charset="-122"/>
                <a:ea typeface="黑体" panose="02010609060101010101" pitchFamily="1" charset="-122"/>
              </a:rPr>
              <a:t>1.</a:t>
            </a:r>
            <a:r>
              <a:rPr lang="zh-CN" altLang="en-US" sz="2600" dirty="0">
                <a:latin typeface="黑体" panose="02010609060101010101" pitchFamily="1" charset="-122"/>
                <a:ea typeface="黑体" panose="02010609060101010101" pitchFamily="1" charset="-122"/>
              </a:rPr>
              <a:t>每股收益分析法的含义</a:t>
            </a:r>
            <a:endParaRPr lang="en-US" altLang="x-none" sz="2600" dirty="0">
              <a:latin typeface="黑体" panose="02010609060101010101" pitchFamily="1" charset="-122"/>
              <a:ea typeface="黑体" panose="02010609060101010101" pitchFamily="1" charset="-122"/>
            </a:endParaRPr>
          </a:p>
          <a:p>
            <a:pPr lvl="1" indent="-347345" eaLnBrk="1" hangingPunct="1">
              <a:lnSpc>
                <a:spcPct val="80000"/>
              </a:lnSpc>
            </a:pPr>
            <a:r>
              <a:rPr lang="zh-CN" altLang="en-US" sz="2400" dirty="0">
                <a:latin typeface="黑体" panose="02010609060101010101" pitchFamily="1" charset="-122"/>
                <a:ea typeface="黑体" panose="02010609060101010101" pitchFamily="1" charset="-122"/>
              </a:rPr>
              <a:t>研究资本结构，不能脱离企业的获利能力。企业的获利能力一般用</a:t>
            </a:r>
            <a:r>
              <a:rPr lang="zh-CN" altLang="en-US" sz="2400" dirty="0">
                <a:solidFill>
                  <a:srgbClr val="FF0000"/>
                </a:solidFill>
                <a:latin typeface="黑体" panose="02010609060101010101" pitchFamily="1" charset="-122"/>
                <a:ea typeface="黑体" panose="02010609060101010101" pitchFamily="1" charset="-122"/>
              </a:rPr>
              <a:t>息税前利润</a:t>
            </a:r>
            <a:r>
              <a:rPr lang="zh-CN" altLang="en-US" sz="2400" dirty="0">
                <a:solidFill>
                  <a:srgbClr val="009900"/>
                </a:solidFill>
                <a:latin typeface="黑体" panose="02010609060101010101" pitchFamily="1" charset="-122"/>
                <a:ea typeface="黑体" panose="02010609060101010101" pitchFamily="1" charset="-122"/>
              </a:rPr>
              <a:t>（</a:t>
            </a:r>
            <a:r>
              <a:rPr lang="en-US" altLang="x-none" sz="2400" dirty="0">
                <a:solidFill>
                  <a:srgbClr val="009900"/>
                </a:solidFill>
                <a:latin typeface="黑体" panose="02010609060101010101" pitchFamily="1" charset="-122"/>
                <a:ea typeface="黑体" panose="02010609060101010101" pitchFamily="1" charset="-122"/>
              </a:rPr>
              <a:t>EBIT</a:t>
            </a:r>
            <a:r>
              <a:rPr lang="zh-CN" altLang="en-US" sz="2400" dirty="0">
                <a:solidFill>
                  <a:srgbClr val="009900"/>
                </a:solidFill>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表示。同理，研究资本结构，不能不考虑它对股东财富的影响。股东财富一般用</a:t>
            </a:r>
            <a:r>
              <a:rPr lang="zh-CN" altLang="en-US" sz="2400" dirty="0">
                <a:solidFill>
                  <a:srgbClr val="FF0000"/>
                </a:solidFill>
                <a:latin typeface="黑体" panose="02010609060101010101" pitchFamily="1" charset="-122"/>
                <a:ea typeface="黑体" panose="02010609060101010101" pitchFamily="1" charset="-122"/>
              </a:rPr>
              <a:t>每股利润</a:t>
            </a:r>
            <a:r>
              <a:rPr lang="zh-CN" altLang="en-US" sz="2400" dirty="0">
                <a:solidFill>
                  <a:srgbClr val="009900"/>
                </a:solidFill>
                <a:latin typeface="黑体" panose="02010609060101010101" pitchFamily="1" charset="-122"/>
                <a:ea typeface="黑体" panose="02010609060101010101" pitchFamily="1" charset="-122"/>
              </a:rPr>
              <a:t>（</a:t>
            </a:r>
            <a:r>
              <a:rPr lang="en-US" altLang="x-none" sz="2400" dirty="0">
                <a:solidFill>
                  <a:srgbClr val="009900"/>
                </a:solidFill>
                <a:latin typeface="黑体" panose="02010609060101010101" pitchFamily="1" charset="-122"/>
                <a:ea typeface="黑体" panose="02010609060101010101" pitchFamily="1" charset="-122"/>
              </a:rPr>
              <a:t>EPS</a:t>
            </a:r>
            <a:r>
              <a:rPr lang="zh-CN" altLang="en-US" sz="2400" dirty="0">
                <a:solidFill>
                  <a:srgbClr val="009900"/>
                </a:solidFill>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来表示。将以上两方面联系起来，分析资金结构与每股收益之间的关系，进而来确定合理的资本结构的方法，叫息税前利润</a:t>
            </a:r>
            <a:r>
              <a:rPr lang="en-US" altLang="x-none"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每股收益分析法，简写为</a:t>
            </a:r>
            <a:r>
              <a:rPr lang="en-US" altLang="x-none" sz="2400" dirty="0">
                <a:solidFill>
                  <a:srgbClr val="009900"/>
                </a:solidFill>
                <a:latin typeface="黑体" panose="02010609060101010101" pitchFamily="1" charset="-122"/>
                <a:ea typeface="黑体" panose="02010609060101010101" pitchFamily="1" charset="-122"/>
              </a:rPr>
              <a:t>EBIT</a:t>
            </a:r>
            <a:r>
              <a:rPr lang="zh-CN" altLang="en-US" sz="2400" dirty="0">
                <a:solidFill>
                  <a:srgbClr val="009900"/>
                </a:solidFill>
                <a:latin typeface="黑体" panose="02010609060101010101" pitchFamily="1" charset="-122"/>
                <a:ea typeface="黑体" panose="02010609060101010101" pitchFamily="1" charset="-122"/>
              </a:rPr>
              <a:t>－</a:t>
            </a:r>
            <a:r>
              <a:rPr lang="en-US" altLang="x-none" sz="2400" dirty="0">
                <a:solidFill>
                  <a:srgbClr val="009900"/>
                </a:solidFill>
                <a:latin typeface="黑体" panose="02010609060101010101" pitchFamily="1" charset="-122"/>
                <a:ea typeface="黑体" panose="02010609060101010101" pitchFamily="1" charset="-122"/>
              </a:rPr>
              <a:t>EPS</a:t>
            </a:r>
            <a:r>
              <a:rPr lang="zh-CN" altLang="en-US" sz="2400" dirty="0">
                <a:latin typeface="黑体" panose="02010609060101010101" pitchFamily="1" charset="-122"/>
                <a:ea typeface="黑体" panose="02010609060101010101" pitchFamily="1" charset="-122"/>
              </a:rPr>
              <a:t>分析法。因为这种方法要确定每股收益的无差异点所以又叫每股收益无差异点法。</a:t>
            </a:r>
            <a:r>
              <a:rPr lang="zh-CN" altLang="en-US" sz="2200" b="1" dirty="0">
                <a:solidFill>
                  <a:srgbClr val="C00000"/>
                </a:solidFill>
                <a:latin typeface="黑体" panose="02010609060101010101" pitchFamily="1" charset="-122"/>
                <a:ea typeface="黑体" panose="02010609060101010101" pitchFamily="1" charset="-122"/>
              </a:rPr>
              <a:t>每股收益分析法是利用每股收益无差别点来进行资本结构决策的方法。</a:t>
            </a:r>
            <a:endParaRPr lang="zh-CN" altLang="en-US" sz="2200" b="1" dirty="0">
              <a:solidFill>
                <a:srgbClr val="C00000"/>
              </a:solidFill>
              <a:latin typeface="黑体" panose="02010609060101010101" pitchFamily="1" charset="-122"/>
              <a:ea typeface="黑体" panose="02010609060101010101" pitchFamily="1" charset="-122"/>
            </a:endParaRPr>
          </a:p>
          <a:p>
            <a:pPr lvl="1" indent="-347345" eaLnBrk="1" hangingPunct="1">
              <a:lnSpc>
                <a:spcPct val="80000"/>
              </a:lnSpc>
            </a:pPr>
            <a:r>
              <a:rPr lang="zh-CN" altLang="en-US" sz="2200" dirty="0">
                <a:latin typeface="黑体" panose="02010609060101010101" pitchFamily="1" charset="-122"/>
                <a:ea typeface="黑体" panose="02010609060101010101" pitchFamily="1" charset="-122"/>
              </a:rPr>
              <a:t>所谓每股收益无差别点是指两种或两种以上筹资方案下普通股每股收益相等时的息税前利润点，亦称息税前利润平衡点，有时亦称筹资无差别点。</a:t>
            </a:r>
            <a:endParaRPr lang="en-US" altLang="x-none" sz="2600" dirty="0">
              <a:latin typeface="黑体" panose="02010609060101010101" pitchFamily="1" charset="-122"/>
              <a:ea typeface="黑体" panose="02010609060101010101" pitchFamily="1" charset="-122"/>
            </a:endParaRPr>
          </a:p>
        </p:txBody>
      </p:sp>
      <p:sp>
        <p:nvSpPr>
          <p:cNvPr id="13414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矩形 2"/>
          <p:cNvSpPr>
            <a:spLocks noGrp="1"/>
          </p:cNvSpPr>
          <p:nvPr>
            <p:ph type="title"/>
          </p:nvPr>
        </p:nvSpPr>
        <p:spPr/>
        <p:txBody>
          <a:bodyPr wrap="square" anchor="ctr"/>
          <a:p>
            <a:pPr lvl="0" indent="0" eaLnBrk="1" hangingPunct="1"/>
            <a:r>
              <a:rPr lang="zh-CN" altLang="en-US" sz="3000" b="0">
                <a:solidFill>
                  <a:srgbClr val="000000"/>
                </a:solidFill>
              </a:rPr>
              <a:t>三、资本结构决策的每股收益分析法</a:t>
            </a:r>
            <a:endParaRPr lang="zh-CN" altLang="en-US" sz="3000" b="0">
              <a:solidFill>
                <a:srgbClr val="000000"/>
              </a:solidFill>
            </a:endParaRPr>
          </a:p>
        </p:txBody>
      </p:sp>
      <p:sp>
        <p:nvSpPr>
          <p:cNvPr id="135170" name="矩形 3"/>
          <p:cNvSpPr>
            <a:spLocks noGrp="1"/>
          </p:cNvSpPr>
          <p:nvPr>
            <p:ph type="body" sz="half"/>
          </p:nvPr>
        </p:nvSpPr>
        <p:spPr>
          <a:xfrm>
            <a:off x="457200" y="1719263"/>
            <a:ext cx="7931150" cy="4411662"/>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eaLnBrk="1" hangingPunct="1"/>
            <a:r>
              <a:rPr lang="en-US" altLang="x-none" sz="3200" dirty="0">
                <a:latin typeface="黑体" panose="02010609060101010101" pitchFamily="1" charset="-122"/>
                <a:ea typeface="黑体" panose="02010609060101010101" pitchFamily="1" charset="-122"/>
                <a:hlinkClick r:id="rId1" action="ppaction://hlinksldjump"/>
              </a:rPr>
              <a:t>2.</a:t>
            </a:r>
            <a:r>
              <a:rPr lang="zh-CN" altLang="en-US" sz="3200" dirty="0">
                <a:latin typeface="黑体" panose="02010609060101010101" pitchFamily="1" charset="-122"/>
                <a:ea typeface="黑体" panose="02010609060101010101" pitchFamily="1" charset="-122"/>
                <a:hlinkClick r:id="rId1" action="ppaction://hlinksldjump"/>
              </a:rPr>
              <a:t>每股收益分析的列表测算法</a:t>
            </a:r>
            <a:endParaRPr lang="zh-CN" altLang="en-US" sz="3200" dirty="0">
              <a:latin typeface="黑体" panose="02010609060101010101" pitchFamily="1" charset="-122"/>
              <a:ea typeface="黑体" panose="02010609060101010101" pitchFamily="1" charset="-122"/>
            </a:endParaRPr>
          </a:p>
          <a:p>
            <a:pPr lvl="0" indent="-342900" eaLnBrk="1" hangingPunct="1"/>
            <a:r>
              <a:rPr lang="en-US" altLang="x-none" sz="3200" dirty="0">
                <a:latin typeface="黑体" panose="02010609060101010101" pitchFamily="1" charset="-122"/>
                <a:ea typeface="黑体" panose="02010609060101010101" pitchFamily="1" charset="-122"/>
              </a:rPr>
              <a:t>3.</a:t>
            </a:r>
            <a:r>
              <a:rPr lang="zh-CN" altLang="en-US" sz="3200" dirty="0">
                <a:latin typeface="黑体" panose="02010609060101010101" pitchFamily="1" charset="-122"/>
                <a:ea typeface="黑体" panose="02010609060101010101" pitchFamily="1" charset="-122"/>
              </a:rPr>
              <a:t>每股收益分析的公式测算法</a:t>
            </a:r>
            <a:endParaRPr lang="en-US" altLang="x-none" sz="3200" dirty="0">
              <a:latin typeface="黑体" panose="02010609060101010101" pitchFamily="1" charset="-122"/>
              <a:ea typeface="黑体" panose="02010609060101010101" pitchFamily="1" charset="-122"/>
            </a:endParaRPr>
          </a:p>
        </p:txBody>
      </p:sp>
      <p:sp>
        <p:nvSpPr>
          <p:cNvPr id="13517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文本占位符 134145"/>
          <p:cNvSpPr>
            <a:spLocks noGrp="1"/>
          </p:cNvSpPr>
          <p:nvPr>
            <p:ph idx="1"/>
          </p:nvPr>
        </p:nvSpPr>
        <p:spPr/>
        <p:txBody>
          <a:bodyPr wrap="square" anchor="t"/>
          <a:p>
            <a:pPr eaLnBrk="1" hangingPunct="1"/>
            <a:r>
              <a:rPr lang="zh-CN" altLang="en-US" sz="2600" b="1" dirty="0"/>
              <a:t>某公司目前拥有长期资本</a:t>
            </a:r>
            <a:r>
              <a:rPr lang="en-US" altLang="x-none" sz="2600" b="1" dirty="0"/>
              <a:t>8500</a:t>
            </a:r>
            <a:r>
              <a:rPr lang="zh-CN" altLang="en-US" sz="2600" b="1" dirty="0"/>
              <a:t>万元，其中资本结构为：长期负债</a:t>
            </a:r>
            <a:r>
              <a:rPr lang="en-US" altLang="x-none" sz="2600" b="1" dirty="0"/>
              <a:t>1000</a:t>
            </a:r>
            <a:r>
              <a:rPr lang="zh-CN" altLang="en-US" sz="2600" b="1" dirty="0"/>
              <a:t>万元，普通股</a:t>
            </a:r>
            <a:r>
              <a:rPr lang="en-US" altLang="x-none" sz="2600" b="1" dirty="0"/>
              <a:t>7500</a:t>
            </a:r>
            <a:r>
              <a:rPr lang="zh-CN" altLang="en-US" sz="2600" b="1" dirty="0"/>
              <a:t>万元，普通股股数为</a:t>
            </a:r>
            <a:r>
              <a:rPr lang="en-US" altLang="x-none" sz="2600" b="1" dirty="0"/>
              <a:t>1000</a:t>
            </a:r>
            <a:r>
              <a:rPr lang="zh-CN" altLang="en-US" sz="2600" b="1" dirty="0"/>
              <a:t>万股。现计划追加筹资</a:t>
            </a:r>
            <a:r>
              <a:rPr lang="en-US" altLang="x-none" sz="2600" b="1" dirty="0"/>
              <a:t>1500</a:t>
            </a:r>
            <a:r>
              <a:rPr lang="zh-CN" altLang="en-US" sz="2600" b="1" dirty="0"/>
              <a:t>万元，有两种筹资方式供选择：（</a:t>
            </a:r>
            <a:r>
              <a:rPr lang="en-US" altLang="x-none" sz="2600" b="1" dirty="0"/>
              <a:t>1</a:t>
            </a:r>
            <a:r>
              <a:rPr lang="zh-CN" altLang="en-US" sz="2600" b="1" dirty="0"/>
              <a:t>）增发普通股</a:t>
            </a:r>
            <a:r>
              <a:rPr lang="en-US" altLang="x-none" sz="2600" b="1" dirty="0"/>
              <a:t>300</a:t>
            </a:r>
            <a:r>
              <a:rPr lang="zh-CN" altLang="en-US" sz="2600" b="1" dirty="0"/>
              <a:t>万股；（</a:t>
            </a:r>
            <a:r>
              <a:rPr lang="en-US" altLang="x-none" sz="2600" b="1" dirty="0"/>
              <a:t>2</a:t>
            </a:r>
            <a:r>
              <a:rPr lang="zh-CN" altLang="en-US" sz="2600" b="1" dirty="0"/>
              <a:t>）增加负债。已知目前每年债务利息额为</a:t>
            </a:r>
            <a:r>
              <a:rPr lang="en-US" altLang="x-none" sz="2600" b="1" dirty="0"/>
              <a:t>90</a:t>
            </a:r>
            <a:r>
              <a:rPr lang="zh-CN" altLang="en-US" sz="2600" b="1" dirty="0"/>
              <a:t>万元，如果增加负债筹资，每年利息额会增加到</a:t>
            </a:r>
            <a:r>
              <a:rPr lang="en-US" altLang="x-none" sz="2600" b="1" dirty="0"/>
              <a:t>270</a:t>
            </a:r>
            <a:r>
              <a:rPr lang="zh-CN" altLang="en-US" sz="2600" b="1" dirty="0"/>
              <a:t>万元。所得税率为</a:t>
            </a:r>
            <a:r>
              <a:rPr lang="en-US" altLang="x-none" sz="2600" b="1" dirty="0"/>
              <a:t>25%</a:t>
            </a:r>
            <a:r>
              <a:rPr lang="zh-CN" altLang="en-US" sz="2600" b="1" dirty="0"/>
              <a:t>。</a:t>
            </a:r>
            <a:endParaRPr lang="zh-CN" altLang="en-US" sz="2600" b="1" dirty="0"/>
          </a:p>
        </p:txBody>
      </p:sp>
      <p:sp>
        <p:nvSpPr>
          <p:cNvPr id="137218" name="标题 134146"/>
          <p:cNvSpPr>
            <a:spLocks noGrp="1"/>
          </p:cNvSpPr>
          <p:nvPr>
            <p:ph type="title"/>
          </p:nvPr>
        </p:nvSpPr>
        <p:spPr/>
        <p:txBody>
          <a:bodyPr anchor="b"/>
          <a:p>
            <a:r>
              <a:rPr lang="zh-CN" altLang="en-US"/>
              <a:t>每股收益分析的列表测算法</a:t>
            </a:r>
            <a:endParaRPr lang="zh-CN" altLang="en-US"/>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矩形 2"/>
          <p:cNvSpPr txBox="1"/>
          <p:nvPr/>
        </p:nvSpPr>
        <p:spPr>
          <a:xfrm>
            <a:off x="1600200" y="485775"/>
            <a:ext cx="7543800" cy="1223963"/>
          </a:xfrm>
          <a:prstGeom prst="rect">
            <a:avLst/>
          </a:prstGeom>
          <a:noFill/>
          <a:ln w="9525">
            <a:noFill/>
          </a:ln>
        </p:spPr>
        <p:txBody>
          <a:bodyPr anchor="ctr"/>
          <a:p>
            <a:pPr lvl="0" indent="0"/>
            <a:r>
              <a:rPr lang="zh-CN" altLang="en-US" sz="3900" dirty="0">
                <a:solidFill>
                  <a:schemeClr val="tx2"/>
                </a:solidFill>
                <a:latin typeface="Arial" panose="020B0604020202020204" pitchFamily="34" charset="0"/>
                <a:ea typeface="宋体" panose="02010600030101010101" pitchFamily="2" charset="-122"/>
              </a:rPr>
              <a:t>每股收益分析法案例</a:t>
            </a:r>
            <a:endParaRPr lang="en-US" altLang="x-none" sz="3900" dirty="0">
              <a:solidFill>
                <a:schemeClr val="tx2"/>
              </a:solidFill>
              <a:latin typeface="Arial" panose="020B0604020202020204" pitchFamily="34" charset="0"/>
              <a:ea typeface="宋体" panose="02010600030101010101" pitchFamily="2" charset="-122"/>
            </a:endParaRPr>
          </a:p>
        </p:txBody>
      </p:sp>
      <p:sp>
        <p:nvSpPr>
          <p:cNvPr id="138242" name="标题 1"/>
          <p:cNvSpPr>
            <a:spLocks noGrp="1"/>
          </p:cNvSpPr>
          <p:nvPr>
            <p:ph type="title"/>
          </p:nvPr>
        </p:nvSpPr>
        <p:spPr/>
        <p:txBody>
          <a:bodyPr wrap="square" anchor="b"/>
          <a:p>
            <a:pPr lvl="0" indent="0"/>
            <a:endParaRPr lang="en-US" altLang="en-US"/>
          </a:p>
        </p:txBody>
      </p:sp>
      <p:sp>
        <p:nvSpPr>
          <p:cNvPr id="138243" name="内容占位符 2"/>
          <p:cNvSpPr>
            <a:spLocks noGrp="1"/>
          </p:cNvSpPr>
          <p:nvPr>
            <p:ph idx="4294967295"/>
          </p:nvPr>
        </p:nvSpPr>
        <p:spPr/>
        <p:txBody>
          <a:bodyPr wrap="square" anchor="t"/>
          <a:p>
            <a:pPr lvl="0" indent="-342900"/>
            <a:endParaRPr lang="en-US" altLang="en-US"/>
          </a:p>
        </p:txBody>
      </p:sp>
      <p:pic>
        <p:nvPicPr>
          <p:cNvPr id="138244" name="Picture 2"/>
          <p:cNvPicPr>
            <a:picLocks noChangeAspect="1"/>
          </p:cNvPicPr>
          <p:nvPr/>
        </p:nvPicPr>
        <p:blipFill>
          <a:blip r:embed="rId1"/>
          <a:stretch>
            <a:fillRect/>
          </a:stretch>
        </p:blipFill>
        <p:spPr>
          <a:xfrm>
            <a:off x="1547813" y="2133600"/>
            <a:ext cx="5600700" cy="3619500"/>
          </a:xfrm>
          <a:prstGeom prst="rect">
            <a:avLst/>
          </a:prstGeom>
          <a:noFill/>
          <a:ln w="9525">
            <a:noFill/>
          </a:ln>
          <a:effectLst>
            <a:prstShdw prst="shdw13" dist="53882" dir="13499999">
              <a:schemeClr val="bg2">
                <a:alpha val="50000"/>
              </a:schemeClr>
            </a:prstShdw>
          </a:effectLst>
        </p:spPr>
      </p:pic>
      <p:sp>
        <p:nvSpPr>
          <p:cNvPr id="13824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wrap="square" anchor="b"/>
          <a:p>
            <a:pPr lvl="0" indent="0" eaLnBrk="1" hangingPunct="1"/>
            <a:endParaRPr lang="en-US" altLang="en-US"/>
          </a:p>
        </p:txBody>
      </p:sp>
      <p:sp>
        <p:nvSpPr>
          <p:cNvPr id="139266" name="Rectangle 3" descr="Rectangle: Click to edit Master text styles&#13;&#10;Second level&#13;&#10;Third level&#13;&#10;Fourth level&#13;&#10;Fifth level"/>
          <p:cNvSpPr>
            <a:spLocks noGrp="1"/>
          </p:cNvSpPr>
          <p:nvPr>
            <p:ph sz="quarter" idx="4294967295"/>
          </p:nvPr>
        </p:nvSpPr>
        <p:spPr>
          <a:xfrm>
            <a:off x="457200" y="1600200"/>
            <a:ext cx="7467600" cy="4873625"/>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lvl="0" indent="-342900" eaLnBrk="1" hangingPunct="1"/>
            <a:r>
              <a:rPr lang="zh-CN" altLang="en-US" sz="3000" dirty="0">
                <a:latin typeface="黑体" panose="02010609060101010101" pitchFamily="1" charset="-122"/>
                <a:ea typeface="黑体" panose="02010609060101010101" pitchFamily="1" charset="-122"/>
              </a:rPr>
              <a:t>当息税前利润为</a:t>
            </a:r>
            <a:r>
              <a:rPr lang="en-US" altLang="x-none" sz="3000" dirty="0">
                <a:latin typeface="黑体" panose="02010609060101010101" pitchFamily="1" charset="-122"/>
                <a:ea typeface="黑体" panose="02010609060101010101" pitchFamily="1" charset="-122"/>
              </a:rPr>
              <a:t>1600</a:t>
            </a:r>
            <a:r>
              <a:rPr lang="zh-CN" altLang="en-US" sz="3000" dirty="0">
                <a:latin typeface="黑体" panose="02010609060101010101" pitchFamily="1" charset="-122"/>
                <a:ea typeface="黑体" panose="02010609060101010101" pitchFamily="1" charset="-122"/>
              </a:rPr>
              <a:t>万元时，假定公司所得税为</a:t>
            </a:r>
            <a:r>
              <a:rPr lang="en-US" altLang="x-none" sz="3000" dirty="0">
                <a:latin typeface="黑体" panose="02010609060101010101" pitchFamily="1" charset="-122"/>
                <a:ea typeface="黑体" panose="02010609060101010101" pitchFamily="1" charset="-122"/>
              </a:rPr>
              <a:t>25%</a:t>
            </a:r>
            <a:r>
              <a:rPr lang="zh-CN" altLang="en-US" sz="3000" dirty="0">
                <a:latin typeface="黑体" panose="02010609060101010101" pitchFamily="1" charset="-122"/>
                <a:ea typeface="黑体" panose="02010609060101010101" pitchFamily="1" charset="-122"/>
              </a:rPr>
              <a:t>，下面测算这</a:t>
            </a:r>
            <a:r>
              <a:rPr lang="en-US" altLang="x-none" sz="3000" dirty="0">
                <a:latin typeface="黑体" panose="02010609060101010101" pitchFamily="1" charset="-122"/>
                <a:ea typeface="黑体" panose="02010609060101010101" pitchFamily="1" charset="-122"/>
              </a:rPr>
              <a:t>2</a:t>
            </a:r>
            <a:r>
              <a:rPr lang="zh-CN" altLang="en-US" sz="3000" dirty="0">
                <a:latin typeface="黑体" panose="02010609060101010101" pitchFamily="1" charset="-122"/>
                <a:ea typeface="黑体" panose="02010609060101010101" pitchFamily="1" charset="-122"/>
              </a:rPr>
              <a:t>种筹资方式追加筹资后的普通股的每股利润</a:t>
            </a:r>
            <a:endParaRPr lang="zh-CN" altLang="en-US" sz="3000" dirty="0">
              <a:latin typeface="黑体" panose="02010609060101010101" pitchFamily="1" charset="-122"/>
              <a:ea typeface="黑体" panose="02010609060101010101" pitchFamily="1" charset="-122"/>
            </a:endParaRPr>
          </a:p>
        </p:txBody>
      </p:sp>
      <p:sp>
        <p:nvSpPr>
          <p:cNvPr id="13926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title"/>
          </p:nvPr>
        </p:nvSpPr>
        <p:spPr/>
        <p:txBody>
          <a:bodyPr wrap="square" anchor="b"/>
          <a:p>
            <a:pPr lvl="0" indent="0" eaLnBrk="1" hangingPunct="1"/>
            <a:r>
              <a:rPr lang="zh-CN" altLang="en-US" sz="4000"/>
              <a:t>每股收益分析的列表测算法</a:t>
            </a:r>
            <a:br>
              <a:rPr lang="zh-CN" altLang="en-US" sz="4000"/>
            </a:br>
            <a:endParaRPr lang="zh-CN" altLang="en-US"/>
          </a:p>
        </p:txBody>
      </p:sp>
      <p:graphicFrame>
        <p:nvGraphicFramePr>
          <p:cNvPr id="137219" name="内容占位符 137218"/>
          <p:cNvGraphicFramePr/>
          <p:nvPr>
            <p:ph sz="quarter" idx="1"/>
          </p:nvPr>
        </p:nvGraphicFramePr>
        <p:xfrm>
          <a:off x="457200" y="1600200"/>
          <a:ext cx="7467600" cy="2967038"/>
        </p:xfrm>
        <a:graphic>
          <a:graphicData uri="http://schemas.openxmlformats.org/drawingml/2006/table">
            <a:tbl>
              <a:tblPr/>
              <a:tblGrid>
                <a:gridCol w="2489200"/>
                <a:gridCol w="2489200"/>
                <a:gridCol w="2489200"/>
              </a:tblGrid>
              <a:tr h="3714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endParaRPr lang="zh-CN" altLang="en-US" sz="1800">
                        <a:solidFill>
                          <a:srgbClr val="FFFFFF"/>
                        </a:solidFill>
                        <a:latin typeface="Calibri" panose="020F0502020204030204" charset="0"/>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FFFFFF"/>
                          </a:solidFill>
                          <a:ea typeface="宋体" panose="02010600030101010101" pitchFamily="2" charset="-122"/>
                        </a:rPr>
                        <a:t>增发普通股</a:t>
                      </a:r>
                      <a:endParaRPr lang="zh-CN" altLang="en-US" sz="1800" b="1">
                        <a:solidFill>
                          <a:srgbClr val="FFFFFF"/>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FFFFFF"/>
                          </a:solidFill>
                          <a:ea typeface="宋体" panose="02010600030101010101" pitchFamily="2" charset="-122"/>
                        </a:rPr>
                        <a:t>增加长期债务</a:t>
                      </a:r>
                      <a:endParaRPr lang="zh-CN" altLang="en-US" sz="1800" b="1">
                        <a:solidFill>
                          <a:srgbClr val="FFFFFF"/>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6988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息税前收益</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1600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1600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r>
              <a:tr h="3714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减：长期债务利息</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90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270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r>
              <a:tr h="369887">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税前利润</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1510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1330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r>
              <a:tr h="3714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减所得税</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377.5</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332.5</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r>
              <a:tr h="3714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税后净利</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1132.5</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997.5</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r>
              <a:tr h="36988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普通股</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1300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1000</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r>
              <a:tr h="3714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zh-CN" altLang="en-US" sz="1800" b="1">
                          <a:solidFill>
                            <a:srgbClr val="000000"/>
                          </a:solidFill>
                          <a:ea typeface="宋体" panose="02010600030101010101" pitchFamily="2" charset="-122"/>
                        </a:rPr>
                        <a:t>普通股每股收益</a:t>
                      </a:r>
                      <a:endParaRPr lang="zh-CN" altLang="en-US" sz="1800" b="1">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0.87</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spcBef>
                          <a:spcPct val="0"/>
                        </a:spcBef>
                        <a:buClr>
                          <a:srgbClr val="000000"/>
                        </a:buClr>
                        <a:buFont typeface="Arial" panose="020B0604020202020204" pitchFamily="34" charset="0"/>
                        <a:buNone/>
                      </a:pPr>
                      <a:r>
                        <a:rPr lang="en-US" altLang="x-none" sz="1800" b="1" dirty="0">
                          <a:solidFill>
                            <a:srgbClr val="000000"/>
                          </a:solidFill>
                          <a:ea typeface="宋体" panose="02010600030101010101" pitchFamily="2" charset="-122"/>
                        </a:rPr>
                        <a:t>1</a:t>
                      </a:r>
                      <a:endParaRPr lang="en-US" altLang="x-none" sz="1800" b="1" dirty="0">
                        <a:solidFill>
                          <a:srgbClr val="000000"/>
                        </a:solidFill>
                        <a:ea typeface="宋体" panose="02010600030101010101" pitchFamily="2"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r>
            </a:tbl>
          </a:graphicData>
        </a:graphic>
      </p:graphicFrame>
      <p:sp>
        <p:nvSpPr>
          <p:cNvPr id="140328" name="文本框 137256"/>
          <p:cNvSpPr txBox="1"/>
          <p:nvPr/>
        </p:nvSpPr>
        <p:spPr>
          <a:xfrm>
            <a:off x="556578" y="5033010"/>
            <a:ext cx="7634287" cy="822960"/>
          </a:xfrm>
          <a:prstGeom prst="rect">
            <a:avLst/>
          </a:prstGeom>
          <a:noFill/>
          <a:ln w="9525">
            <a:noFill/>
          </a:ln>
        </p:spPr>
        <p:txBody>
          <a:bodyPr anchor="t">
            <a:spAutoFit/>
          </a:bodyPr>
          <a:p>
            <a:pPr lvl="0" indent="0" algn="l"/>
            <a:r>
              <a:rPr lang="zh-CN" altLang="en-US" sz="2400" b="0" dirty="0">
                <a:latin typeface="黑体" panose="02010609060101010101" pitchFamily="1" charset="-122"/>
                <a:ea typeface="黑体" panose="02010609060101010101" pitchFamily="1" charset="-122"/>
              </a:rPr>
              <a:t>结论：息税前利润为1600万元，增发普通股，普通股每股收益最低；增加长期债务，普通股每股收益最高</a:t>
            </a:r>
            <a:endParaRPr lang="zh-CN" altLang="en-US" sz="2400" b="0" dirty="0">
              <a:latin typeface="黑体" panose="02010609060101010101" pitchFamily="1" charset="-122"/>
              <a:ea typeface="黑体" panose="02010609060101010101" pitchFamily="1" charset="-122"/>
            </a:endParaRPr>
          </a:p>
        </p:txBody>
      </p:sp>
      <p:sp>
        <p:nvSpPr>
          <p:cNvPr id="14032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矩形 2"/>
          <p:cNvSpPr>
            <a:spLocks noGrp="1"/>
          </p:cNvSpPr>
          <p:nvPr>
            <p:ph type="title"/>
          </p:nvPr>
        </p:nvSpPr>
        <p:spPr/>
        <p:txBody>
          <a:bodyPr wrap="square" anchor="ctr"/>
          <a:p>
            <a:pPr lvl="0" indent="0" eaLnBrk="1" hangingPunct="1"/>
            <a:r>
              <a:rPr lang="en-US" altLang="x-none" sz="3000" dirty="0">
                <a:sym typeface="+mn-ea"/>
              </a:rPr>
              <a:t>3.</a:t>
            </a:r>
            <a:r>
              <a:rPr lang="zh-CN" altLang="en-US" sz="3000" dirty="0">
                <a:sym typeface="+mn-ea"/>
              </a:rPr>
              <a:t>每股收益分析的公式测算法</a:t>
            </a:r>
            <a:endParaRPr lang="zh-CN" altLang="en-US" sz="3000" b="0">
              <a:solidFill>
                <a:srgbClr val="000000"/>
              </a:solidFill>
            </a:endParaRPr>
          </a:p>
        </p:txBody>
      </p:sp>
      <p:sp>
        <p:nvSpPr>
          <p:cNvPr id="135170" name="矩形 3"/>
          <p:cNvSpPr>
            <a:spLocks noGrp="1"/>
          </p:cNvSpPr>
          <p:nvPr>
            <p:ph type="body" sz="half"/>
          </p:nvPr>
        </p:nvSpPr>
        <p:spPr>
          <a:xfrm>
            <a:off x="457200" y="1719263"/>
            <a:ext cx="7931150" cy="4411662"/>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eaLnBrk="1" hangingPunct="1"/>
            <a:endParaRPr lang="zh-CN" altLang="en-US" sz="2600" dirty="0"/>
          </a:p>
          <a:p>
            <a:pPr lvl="0" indent="-342900" eaLnBrk="1" hangingPunct="1"/>
            <a:endParaRPr lang="en-US" altLang="x-none" sz="2600" dirty="0"/>
          </a:p>
        </p:txBody>
      </p:sp>
      <p:graphicFrame>
        <p:nvGraphicFramePr>
          <p:cNvPr id="135171" name="内容占位符 132099"/>
          <p:cNvGraphicFramePr>
            <a:graphicFrameLocks noGrp="1" noChangeAspect="1"/>
          </p:cNvGraphicFramePr>
          <p:nvPr>
            <p:ph sz="half" idx="4294967295"/>
          </p:nvPr>
        </p:nvGraphicFramePr>
        <p:xfrm>
          <a:off x="629603" y="1557338"/>
          <a:ext cx="7199312" cy="977900"/>
        </p:xfrm>
        <a:graphic>
          <a:graphicData uri="http://schemas.openxmlformats.org/presentationml/2006/ole">
            <mc:AlternateContent xmlns:mc="http://schemas.openxmlformats.org/markup-compatibility/2006">
              <mc:Choice xmlns:v="urn:schemas-microsoft-com:vml" Requires="v">
                <p:oleObj spid="_x0000_s3105" name="" r:id="rId1" imgW="3086100" imgH="419100" progId="Equation.3">
                  <p:embed/>
                </p:oleObj>
              </mc:Choice>
              <mc:Fallback>
                <p:oleObj name="" r:id="rId1" imgW="3086100" imgH="419100" progId="Equation.3">
                  <p:embed/>
                  <p:pic>
                    <p:nvPicPr>
                      <p:cNvPr id="0" name="图片 3104"/>
                      <p:cNvPicPr/>
                      <p:nvPr/>
                    </p:nvPicPr>
                    <p:blipFill>
                      <a:blip r:embed="rId2"/>
                      <a:stretch>
                        <a:fillRect/>
                      </a:stretch>
                    </p:blipFill>
                    <p:spPr>
                      <a:xfrm>
                        <a:off x="629603" y="1557338"/>
                        <a:ext cx="7199312" cy="977900"/>
                      </a:xfrm>
                      <a:prstGeom prst="rect">
                        <a:avLst/>
                      </a:prstGeom>
                      <a:solidFill>
                        <a:srgbClr val="66FFCC"/>
                      </a:solidFill>
                      <a:ln w="38100">
                        <a:miter/>
                      </a:ln>
                    </p:spPr>
                  </p:pic>
                </p:oleObj>
              </mc:Fallback>
            </mc:AlternateContent>
          </a:graphicData>
        </a:graphic>
      </p:graphicFrame>
      <p:sp>
        <p:nvSpPr>
          <p:cNvPr id="135172" name="矩形 1"/>
          <p:cNvSpPr/>
          <p:nvPr/>
        </p:nvSpPr>
        <p:spPr>
          <a:xfrm>
            <a:off x="457200" y="2897505"/>
            <a:ext cx="8280400" cy="3992245"/>
          </a:xfrm>
          <a:prstGeom prst="rect">
            <a:avLst/>
          </a:prstGeom>
          <a:noFill/>
          <a:ln w="9525">
            <a:noFill/>
          </a:ln>
        </p:spPr>
        <p:txBody>
          <a:bodyPr wrap="square" anchor="t">
            <a:spAutoFit/>
          </a:bodyPr>
          <a:p>
            <a:pPr marL="800100" lvl="1" indent="-342900">
              <a:buFont typeface="Arial" panose="020B0604020202020204" pitchFamily="34" charset="0"/>
              <a:buChar char="•"/>
            </a:pPr>
            <a:r>
              <a:rPr lang="en-US" altLang="x-none" sz="2400" b="0" dirty="0">
                <a:latin typeface="黑体" panose="02010609060101010101" pitchFamily="1" charset="-122"/>
                <a:ea typeface="黑体" panose="02010609060101010101" pitchFamily="1" charset="-122"/>
              </a:rPr>
              <a:t>EBIT</a:t>
            </a:r>
            <a:r>
              <a:rPr lang="zh-CN" altLang="en-US" sz="2400" b="0" dirty="0">
                <a:latin typeface="黑体" panose="02010609060101010101" pitchFamily="1" charset="-122"/>
                <a:ea typeface="黑体" panose="02010609060101010101" pitchFamily="1" charset="-122"/>
              </a:rPr>
              <a:t>：息税前收益平衡点；</a:t>
            </a:r>
            <a:r>
              <a:rPr lang="en-US" altLang="x-none" sz="2400" b="0" dirty="0">
                <a:latin typeface="黑体" panose="02010609060101010101" pitchFamily="1" charset="-122"/>
                <a:ea typeface="黑体" panose="02010609060101010101" pitchFamily="1" charset="-122"/>
              </a:rPr>
              <a:t>I</a:t>
            </a:r>
            <a:r>
              <a:rPr lang="en-US" altLang="x-none" sz="2400" b="0" baseline="-25000" dirty="0">
                <a:latin typeface="黑体" panose="02010609060101010101" pitchFamily="1" charset="-122"/>
                <a:ea typeface="黑体" panose="02010609060101010101" pitchFamily="1" charset="-122"/>
              </a:rPr>
              <a:t>1</a:t>
            </a:r>
            <a:r>
              <a:rPr lang="zh-CN" altLang="en-US" sz="2400" b="0" dirty="0">
                <a:latin typeface="黑体" panose="02010609060101010101" pitchFamily="1" charset="-122"/>
                <a:ea typeface="黑体" panose="02010609060101010101" pitchFamily="1" charset="-122"/>
              </a:rPr>
              <a:t>、</a:t>
            </a:r>
            <a:r>
              <a:rPr lang="en-US" altLang="x-none" sz="2400" b="0" dirty="0">
                <a:latin typeface="黑体" panose="02010609060101010101" pitchFamily="1" charset="-122"/>
                <a:ea typeface="黑体" panose="02010609060101010101" pitchFamily="1" charset="-122"/>
              </a:rPr>
              <a:t>I</a:t>
            </a:r>
            <a:r>
              <a:rPr lang="en-US" altLang="x-none" sz="2400" b="0" baseline="-25000" dirty="0">
                <a:latin typeface="黑体" panose="02010609060101010101" pitchFamily="1" charset="-122"/>
                <a:ea typeface="黑体" panose="02010609060101010101" pitchFamily="1" charset="-122"/>
              </a:rPr>
              <a:t>2</a:t>
            </a:r>
            <a:r>
              <a:rPr lang="zh-CN" altLang="en-US" sz="2400" b="0" dirty="0">
                <a:latin typeface="黑体" panose="02010609060101010101" pitchFamily="1" charset="-122"/>
                <a:ea typeface="黑体" panose="02010609060101010101" pitchFamily="1" charset="-122"/>
              </a:rPr>
              <a:t>两种增资方式下的长期债务，</a:t>
            </a:r>
            <a:r>
              <a:rPr lang="en-US" altLang="x-none" sz="2400" b="0" dirty="0">
                <a:latin typeface="黑体" panose="02010609060101010101" pitchFamily="1" charset="-122"/>
                <a:ea typeface="黑体" panose="02010609060101010101" pitchFamily="1" charset="-122"/>
              </a:rPr>
              <a:t>D</a:t>
            </a:r>
            <a:r>
              <a:rPr lang="en-US" altLang="x-none" sz="2400" b="0" baseline="-25000" dirty="0">
                <a:latin typeface="黑体" panose="02010609060101010101" pitchFamily="1" charset="-122"/>
                <a:ea typeface="黑体" panose="02010609060101010101" pitchFamily="1" charset="-122"/>
              </a:rPr>
              <a:t>p1</a:t>
            </a:r>
            <a:r>
              <a:rPr lang="zh-CN" altLang="en-US" sz="2400" b="0" dirty="0">
                <a:latin typeface="黑体" panose="02010609060101010101" pitchFamily="1" charset="-122"/>
                <a:ea typeface="黑体" panose="02010609060101010101" pitchFamily="1" charset="-122"/>
              </a:rPr>
              <a:t>、</a:t>
            </a:r>
            <a:r>
              <a:rPr lang="en-US" altLang="x-none" sz="2400" b="0" dirty="0">
                <a:latin typeface="黑体" panose="02010609060101010101" pitchFamily="1" charset="-122"/>
                <a:ea typeface="黑体" panose="02010609060101010101" pitchFamily="1" charset="-122"/>
              </a:rPr>
              <a:t>D</a:t>
            </a:r>
            <a:r>
              <a:rPr lang="en-US" altLang="x-none" sz="2400" b="0" baseline="-25000" dirty="0">
                <a:latin typeface="黑体" panose="02010609060101010101" pitchFamily="1" charset="-122"/>
                <a:ea typeface="黑体" panose="02010609060101010101" pitchFamily="1" charset="-122"/>
              </a:rPr>
              <a:t>P2</a:t>
            </a:r>
            <a:r>
              <a:rPr lang="zh-CN" altLang="en-US" sz="2400" b="0" dirty="0">
                <a:latin typeface="黑体" panose="02010609060101010101" pitchFamily="1" charset="-122"/>
                <a:ea typeface="黑体" panose="02010609060101010101" pitchFamily="1" charset="-122"/>
              </a:rPr>
              <a:t>两种增资方式下的优先股年股息，</a:t>
            </a:r>
            <a:r>
              <a:rPr lang="en-US" altLang="x-none" sz="2400" b="0" dirty="0">
                <a:latin typeface="黑体" panose="02010609060101010101" pitchFamily="1" charset="-122"/>
                <a:ea typeface="黑体" panose="02010609060101010101" pitchFamily="1" charset="-122"/>
              </a:rPr>
              <a:t>N</a:t>
            </a:r>
            <a:r>
              <a:rPr lang="en-US" altLang="x-none" sz="2400" b="0" baseline="-25000" dirty="0">
                <a:latin typeface="黑体" panose="02010609060101010101" pitchFamily="1" charset="-122"/>
                <a:ea typeface="黑体" panose="02010609060101010101" pitchFamily="1" charset="-122"/>
              </a:rPr>
              <a:t>1</a:t>
            </a:r>
            <a:r>
              <a:rPr lang="zh-CN" altLang="en-US" sz="2400" b="0" dirty="0">
                <a:latin typeface="黑体" panose="02010609060101010101" pitchFamily="1" charset="-122"/>
                <a:ea typeface="黑体" panose="02010609060101010101" pitchFamily="1" charset="-122"/>
              </a:rPr>
              <a:t>、</a:t>
            </a:r>
            <a:r>
              <a:rPr lang="en-US" altLang="x-none" sz="2400" b="0" dirty="0">
                <a:latin typeface="黑体" panose="02010609060101010101" pitchFamily="1" charset="-122"/>
                <a:ea typeface="黑体" panose="02010609060101010101" pitchFamily="1" charset="-122"/>
              </a:rPr>
              <a:t>N</a:t>
            </a:r>
            <a:r>
              <a:rPr lang="en-US" altLang="x-none" sz="2400" b="0" baseline="-25000" dirty="0">
                <a:latin typeface="黑体" panose="02010609060101010101" pitchFamily="1" charset="-122"/>
                <a:ea typeface="黑体" panose="02010609060101010101" pitchFamily="1" charset="-122"/>
              </a:rPr>
              <a:t>2</a:t>
            </a:r>
            <a:r>
              <a:rPr lang="zh-CN" altLang="en-US" sz="2400" b="0" dirty="0">
                <a:latin typeface="黑体" panose="02010609060101010101" pitchFamily="1" charset="-122"/>
                <a:ea typeface="黑体" panose="02010609060101010101" pitchFamily="1" charset="-122"/>
              </a:rPr>
              <a:t>两种增资方式下的普通股股数</a:t>
            </a:r>
            <a:r>
              <a:rPr lang="en-US" altLang="zh-CN" sz="2400" b="0" dirty="0">
                <a:latin typeface="黑体" panose="02010609060101010101" pitchFamily="1" charset="-122"/>
                <a:ea typeface="黑体" panose="02010609060101010101" pitchFamily="1" charset="-122"/>
              </a:rPr>
              <a:t>.</a:t>
            </a:r>
            <a:endParaRPr lang="en-US" altLang="zh-CN" sz="2400" b="0" dirty="0">
              <a:latin typeface="黑体" panose="02010609060101010101" pitchFamily="1" charset="-122"/>
              <a:ea typeface="黑体" panose="02010609060101010101" pitchFamily="1" charset="-122"/>
            </a:endParaRPr>
          </a:p>
          <a:p>
            <a:pPr marL="1905" lvl="0" indent="-1905">
              <a:buAutoNum type="circleNumDbPlain"/>
            </a:pPr>
            <a:r>
              <a:rPr lang="zh-CN" altLang="en-US" sz="2400" b="0" dirty="0">
                <a:latin typeface="黑体" panose="02010609060101010101" pitchFamily="1" charset="-122"/>
                <a:ea typeface="黑体" panose="02010609060101010101" pitchFamily="1" charset="-122"/>
                <a:sym typeface="+mn-ea"/>
              </a:rPr>
              <a:t>决策原则：根据每股利润无差别点，选择每股利润大的筹资方案。</a:t>
            </a:r>
            <a:endParaRPr lang="zh-CN" altLang="en-US" sz="2400" b="0" dirty="0">
              <a:latin typeface="黑体" panose="02010609060101010101" pitchFamily="1" charset="-122"/>
              <a:ea typeface="黑体" panose="02010609060101010101" pitchFamily="1" charset="-122"/>
            </a:endParaRPr>
          </a:p>
          <a:p>
            <a:pPr marL="1905" lvl="0" indent="-1905">
              <a:buAutoNum type="circleNumDbPlain"/>
            </a:pPr>
            <a:r>
              <a:rPr lang="zh-CN" altLang="en-US" sz="2400" b="0" dirty="0">
                <a:latin typeface="黑体" panose="02010609060101010101" pitchFamily="1" charset="-122"/>
                <a:ea typeface="黑体" panose="02010609060101010101" pitchFamily="1" charset="-122"/>
                <a:sym typeface="+mn-ea"/>
              </a:rPr>
              <a:t>判断原则：</a:t>
            </a:r>
            <a:endParaRPr lang="zh-CN" altLang="en-US" sz="2400" b="0" dirty="0">
              <a:latin typeface="黑体" panose="02010609060101010101" pitchFamily="1" charset="-122"/>
              <a:ea typeface="黑体" panose="02010609060101010101" pitchFamily="1" charset="-122"/>
            </a:endParaRPr>
          </a:p>
          <a:p>
            <a:pPr marL="742950" lvl="1" indent="-285750">
              <a:lnSpc>
                <a:spcPct val="160000"/>
              </a:lnSpc>
            </a:pPr>
            <a:r>
              <a:rPr lang="zh-CN" altLang="en-US" sz="2400" b="0" dirty="0">
                <a:latin typeface="黑体" panose="02010609060101010101" pitchFamily="1" charset="-122"/>
                <a:ea typeface="黑体" panose="02010609060101010101" pitchFamily="1" charset="-122"/>
                <a:sym typeface="+mn-ea"/>
              </a:rPr>
              <a:t>预期息税前利润</a:t>
            </a:r>
            <a:r>
              <a:rPr lang="en-US" altLang="x-none" sz="2400" b="0" dirty="0">
                <a:latin typeface="黑体" panose="02010609060101010101" pitchFamily="1" charset="-122"/>
                <a:ea typeface="黑体" panose="02010609060101010101" pitchFamily="1" charset="-122"/>
                <a:sym typeface="+mn-ea"/>
              </a:rPr>
              <a:t>&lt;</a:t>
            </a:r>
            <a:r>
              <a:rPr lang="zh-CN" altLang="en-US" sz="2400" b="0" dirty="0">
                <a:latin typeface="黑体" panose="02010609060101010101" pitchFamily="1" charset="-122"/>
                <a:ea typeface="黑体" panose="02010609060101010101" pitchFamily="1" charset="-122"/>
                <a:sym typeface="+mn-ea"/>
              </a:rPr>
              <a:t>无差异点的息税前利润</a:t>
            </a:r>
            <a:r>
              <a:rPr lang="en-US" altLang="x-none" sz="2400" b="0" dirty="0">
                <a:latin typeface="黑体" panose="02010609060101010101" pitchFamily="1" charset="-122"/>
                <a:ea typeface="黑体" panose="02010609060101010101" pitchFamily="1" charset="-122"/>
                <a:sym typeface="+mn-ea"/>
              </a:rPr>
              <a:t>, </a:t>
            </a:r>
            <a:r>
              <a:rPr lang="zh-CN" altLang="en-US" sz="2400" b="0" dirty="0">
                <a:latin typeface="黑体" panose="02010609060101010101" pitchFamily="1" charset="-122"/>
                <a:ea typeface="黑体" panose="02010609060101010101" pitchFamily="1" charset="-122"/>
                <a:sym typeface="+mn-ea"/>
              </a:rPr>
              <a:t>采用权益筹资</a:t>
            </a:r>
            <a:endParaRPr lang="zh-CN" altLang="en-US" sz="2400" b="0" dirty="0">
              <a:latin typeface="黑体" panose="02010609060101010101" pitchFamily="1" charset="-122"/>
              <a:ea typeface="黑体" panose="02010609060101010101" pitchFamily="1" charset="-122"/>
            </a:endParaRPr>
          </a:p>
          <a:p>
            <a:pPr marL="742950" lvl="1" indent="-285750" algn="just">
              <a:lnSpc>
                <a:spcPct val="140000"/>
              </a:lnSpc>
            </a:pPr>
            <a:r>
              <a:rPr lang="zh-CN" altLang="en-US" sz="2400" b="0" dirty="0">
                <a:latin typeface="黑体" panose="02010609060101010101" pitchFamily="1" charset="-122"/>
                <a:ea typeface="黑体" panose="02010609060101010101" pitchFamily="1" charset="-122"/>
                <a:sym typeface="+mn-ea"/>
              </a:rPr>
              <a:t>预期息税前利润</a:t>
            </a:r>
            <a:r>
              <a:rPr lang="en-US" altLang="x-none" sz="2400" b="0" dirty="0">
                <a:latin typeface="黑体" panose="02010609060101010101" pitchFamily="1" charset="-122"/>
                <a:ea typeface="黑体" panose="02010609060101010101" pitchFamily="1" charset="-122"/>
                <a:sym typeface="+mn-ea"/>
              </a:rPr>
              <a:t>&gt;</a:t>
            </a:r>
            <a:r>
              <a:rPr lang="zh-CN" altLang="en-US" sz="2400" b="0" dirty="0">
                <a:latin typeface="黑体" panose="02010609060101010101" pitchFamily="1" charset="-122"/>
                <a:ea typeface="黑体" panose="02010609060101010101" pitchFamily="1" charset="-122"/>
                <a:sym typeface="+mn-ea"/>
              </a:rPr>
              <a:t>无差异点的息税前利润</a:t>
            </a:r>
            <a:r>
              <a:rPr lang="en-US" altLang="x-none" sz="2400" b="0" dirty="0">
                <a:latin typeface="黑体" panose="02010609060101010101" pitchFamily="1" charset="-122"/>
                <a:ea typeface="黑体" panose="02010609060101010101" pitchFamily="1" charset="-122"/>
                <a:sym typeface="+mn-ea"/>
              </a:rPr>
              <a:t>, </a:t>
            </a:r>
            <a:r>
              <a:rPr lang="zh-CN" altLang="en-US" sz="2400" b="0" dirty="0">
                <a:latin typeface="黑体" panose="02010609060101010101" pitchFamily="1" charset="-122"/>
                <a:ea typeface="黑体" panose="02010609060101010101" pitchFamily="1" charset="-122"/>
                <a:sym typeface="+mn-ea"/>
              </a:rPr>
              <a:t>采用负债筹资。</a:t>
            </a:r>
            <a:endParaRPr lang="zh-CN" altLang="en-US" sz="2400" b="0" dirty="0">
              <a:latin typeface="黑体" panose="02010609060101010101" pitchFamily="1" charset="-122"/>
              <a:ea typeface="黑体" panose="02010609060101010101" pitchFamily="1" charset="-122"/>
            </a:endParaRPr>
          </a:p>
          <a:p>
            <a:pPr lvl="0" indent="0"/>
            <a:endParaRPr lang="en-US" altLang="zh-CN" sz="2400" b="0" dirty="0">
              <a:latin typeface="黑体" panose="02010609060101010101" pitchFamily="1" charset="-122"/>
              <a:ea typeface="黑体" panose="02010609060101010101" pitchFamily="1" charset="-122"/>
            </a:endParaRPr>
          </a:p>
          <a:p>
            <a:pPr lvl="0" indent="0" algn="ctr"/>
            <a:endParaRPr lang="zh-CN" altLang="en-US" dirty="0">
              <a:latin typeface="Arial" panose="020B0604020202020204" pitchFamily="34" charset="0"/>
              <a:ea typeface="楷体_GB2312" pitchFamily="1" charset="-122"/>
            </a:endParaRPr>
          </a:p>
        </p:txBody>
      </p:sp>
      <p:sp>
        <p:nvSpPr>
          <p:cNvPr id="13517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cxnSp>
        <p:nvCxnSpPr>
          <p:cNvPr id="2" name="直接连接符 1"/>
          <p:cNvCxnSpPr/>
          <p:nvPr/>
        </p:nvCxnSpPr>
        <p:spPr>
          <a:xfrm>
            <a:off x="1214120" y="2971800"/>
            <a:ext cx="791845" cy="3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矩形 2"/>
          <p:cNvSpPr>
            <a:spLocks noGrp="1"/>
          </p:cNvSpPr>
          <p:nvPr>
            <p:ph type="title"/>
          </p:nvPr>
        </p:nvSpPr>
        <p:spPr/>
        <p:txBody>
          <a:bodyPr wrap="square" anchor="ctr"/>
          <a:p>
            <a:pPr lvl="0" indent="0" eaLnBrk="1" hangingPunct="1"/>
            <a:r>
              <a:rPr lang="en-US" altLang="x-none" dirty="0"/>
              <a:t>2.MM</a:t>
            </a:r>
            <a:r>
              <a:rPr lang="zh-CN" altLang="en-US" dirty="0"/>
              <a:t>资本结构理论观点</a:t>
            </a:r>
            <a:endParaRPr lang="zh-CN" altLang="en-US" dirty="0"/>
          </a:p>
        </p:txBody>
      </p:sp>
      <p:sp>
        <p:nvSpPr>
          <p:cNvPr id="21506" name="矩形 3"/>
          <p:cNvSpPr>
            <a:spLocks noGrp="1"/>
          </p:cNvSpPr>
          <p:nvPr>
            <p:ph type="body"/>
          </p:nvPr>
        </p:nvSpPr>
        <p:spPr/>
        <p:txBody>
          <a:bodyPr wrap="square" anchor="t"/>
          <a:p>
            <a:pPr lvl="0" indent="-342900" eaLnBrk="1" hangingPunct="1"/>
            <a:r>
              <a:rPr lang="zh-CN" altLang="en-US" dirty="0"/>
              <a:t>（</a:t>
            </a:r>
            <a:r>
              <a:rPr lang="en-US" altLang="x-none" dirty="0"/>
              <a:t>1</a:t>
            </a:r>
            <a:r>
              <a:rPr lang="zh-CN" altLang="en-US" dirty="0"/>
              <a:t>）</a:t>
            </a:r>
            <a:r>
              <a:rPr lang="en-US" altLang="x-none" dirty="0"/>
              <a:t>MM</a:t>
            </a:r>
            <a:r>
              <a:rPr lang="zh-CN" altLang="en-US" dirty="0"/>
              <a:t>资本结构理论的基本观点 </a:t>
            </a:r>
            <a:endParaRPr lang="zh-CN" altLang="en-US" dirty="0"/>
          </a:p>
          <a:p>
            <a:pPr lvl="0" indent="-342900" eaLnBrk="1" hangingPunct="1"/>
            <a:r>
              <a:rPr lang="zh-CN" altLang="en-US" dirty="0"/>
              <a:t>（</a:t>
            </a:r>
            <a:r>
              <a:rPr lang="en-US" altLang="x-none" dirty="0"/>
              <a:t>2</a:t>
            </a:r>
            <a:r>
              <a:rPr lang="zh-CN" altLang="en-US" dirty="0"/>
              <a:t>）</a:t>
            </a:r>
            <a:r>
              <a:rPr lang="en-US" altLang="x-none" dirty="0"/>
              <a:t>MM</a:t>
            </a:r>
            <a:r>
              <a:rPr lang="zh-CN" altLang="en-US" dirty="0"/>
              <a:t>资本结构理论的修正观点 </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矩形 4"/>
          <p:cNvSpPr>
            <a:spLocks noGrp="1"/>
          </p:cNvSpPr>
          <p:nvPr>
            <p:ph type="title"/>
          </p:nvPr>
        </p:nvSpPr>
        <p:spPr/>
        <p:txBody>
          <a:bodyPr wrap="square" anchor="ctr"/>
          <a:p>
            <a:pPr lvl="0" indent="0" eaLnBrk="1" hangingPunct="1"/>
            <a:r>
              <a:rPr lang="zh-CN" altLang="en-US" sz="4000" dirty="0"/>
              <a:t>每股收益分析的公式测算法</a:t>
            </a:r>
            <a:endParaRPr lang="en-US" altLang="x-none" sz="4000" dirty="0"/>
          </a:p>
        </p:txBody>
      </p:sp>
      <p:graphicFrame>
        <p:nvGraphicFramePr>
          <p:cNvPr id="141314" name="内容占位符 138242"/>
          <p:cNvGraphicFramePr>
            <a:graphicFrameLocks noGrp="1" noChangeAspect="1"/>
          </p:cNvGraphicFramePr>
          <p:nvPr>
            <p:ph sz="half" idx="4294967295"/>
          </p:nvPr>
        </p:nvGraphicFramePr>
        <p:xfrm>
          <a:off x="854393" y="2834005"/>
          <a:ext cx="7848600" cy="1189038"/>
        </p:xfrm>
        <a:graphic>
          <a:graphicData uri="http://schemas.openxmlformats.org/presentationml/2006/ole">
            <mc:AlternateContent xmlns:mc="http://schemas.openxmlformats.org/markup-compatibility/2006">
              <mc:Choice xmlns:v="urn:schemas-microsoft-com:vml" Requires="v">
                <p:oleObj spid="_x0000_s3106" name="" r:id="rId1" imgW="2921000" imgH="419100" progId="Equation.3">
                  <p:embed/>
                </p:oleObj>
              </mc:Choice>
              <mc:Fallback>
                <p:oleObj name="" r:id="rId1" imgW="2921000" imgH="419100" progId="Equation.3">
                  <p:embed/>
                  <p:pic>
                    <p:nvPicPr>
                      <p:cNvPr id="0" name="图片 3105"/>
                      <p:cNvPicPr/>
                      <p:nvPr/>
                    </p:nvPicPr>
                    <p:blipFill>
                      <a:blip r:embed="rId2"/>
                      <a:stretch>
                        <a:fillRect/>
                      </a:stretch>
                    </p:blipFill>
                    <p:spPr>
                      <a:xfrm>
                        <a:off x="854393" y="2834005"/>
                        <a:ext cx="7848600" cy="1189038"/>
                      </a:xfrm>
                      <a:prstGeom prst="rect">
                        <a:avLst/>
                      </a:prstGeom>
                      <a:noFill/>
                      <a:ln w="38100">
                        <a:miter/>
                      </a:ln>
                    </p:spPr>
                  </p:pic>
                </p:oleObj>
              </mc:Fallback>
            </mc:AlternateContent>
          </a:graphicData>
        </a:graphic>
      </p:graphicFrame>
      <p:graphicFrame>
        <p:nvGraphicFramePr>
          <p:cNvPr id="141315" name="内容占位符 138243"/>
          <p:cNvGraphicFramePr>
            <a:graphicFrameLocks noGrp="1" noChangeAspect="1"/>
          </p:cNvGraphicFramePr>
          <p:nvPr>
            <p:ph sz="half" idx="4294967295"/>
          </p:nvPr>
        </p:nvGraphicFramePr>
        <p:xfrm>
          <a:off x="900113" y="4294188"/>
          <a:ext cx="2663825" cy="735012"/>
        </p:xfrm>
        <a:graphic>
          <a:graphicData uri="http://schemas.openxmlformats.org/presentationml/2006/ole">
            <mc:AlternateContent xmlns:mc="http://schemas.openxmlformats.org/markup-compatibility/2006">
              <mc:Choice xmlns:v="urn:schemas-microsoft-com:vml" Requires="v">
                <p:oleObj spid="_x0000_s3107" name="" r:id="rId3" imgW="763905" imgH="216535" progId="Equation.3">
                  <p:embed/>
                </p:oleObj>
              </mc:Choice>
              <mc:Fallback>
                <p:oleObj name="" r:id="rId3" imgW="763905" imgH="216535" progId="Equation.3">
                  <p:embed/>
                  <p:pic>
                    <p:nvPicPr>
                      <p:cNvPr id="0" name="图片 3106"/>
                      <p:cNvPicPr/>
                      <p:nvPr/>
                    </p:nvPicPr>
                    <p:blipFill>
                      <a:blip r:embed="rId4"/>
                      <a:stretch>
                        <a:fillRect/>
                      </a:stretch>
                    </p:blipFill>
                    <p:spPr>
                      <a:xfrm>
                        <a:off x="900113" y="4294188"/>
                        <a:ext cx="2663825" cy="735012"/>
                      </a:xfrm>
                      <a:prstGeom prst="rect">
                        <a:avLst/>
                      </a:prstGeom>
                      <a:noFill/>
                      <a:ln w="38100">
                        <a:miter/>
                      </a:ln>
                    </p:spPr>
                  </p:pic>
                </p:oleObj>
              </mc:Fallback>
            </mc:AlternateContent>
          </a:graphicData>
        </a:graphic>
      </p:graphicFrame>
      <p:sp>
        <p:nvSpPr>
          <p:cNvPr id="141316"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854710" y="1599565"/>
            <a:ext cx="5603240" cy="944880"/>
          </a:xfrm>
          <a:prstGeom prst="rect">
            <a:avLst/>
          </a:prstGeom>
          <a:noFill/>
        </p:spPr>
        <p:txBody>
          <a:bodyPr wrap="square" rtlCol="0">
            <a:spAutoFit/>
          </a:bodyPr>
          <a:p>
            <a:r>
              <a:rPr lang="zh-CN" altLang="en-US" sz="2800" b="0">
                <a:latin typeface="黑体" panose="02010609060101010101" pitchFamily="1" charset="-122"/>
                <a:ea typeface="黑体" panose="02010609060101010101" pitchFamily="1" charset="-122"/>
              </a:rPr>
              <a:t>上例</a:t>
            </a:r>
            <a:endParaRPr lang="zh-CN" altLang="en-US" sz="2800" b="0">
              <a:latin typeface="黑体" panose="02010609060101010101" pitchFamily="1" charset="-122"/>
              <a:ea typeface="黑体" panose="02010609060101010101" pitchFamily="1" charset="-122"/>
            </a:endParaRPr>
          </a:p>
          <a:p>
            <a:r>
              <a:rPr lang="zh-CN" altLang="en-US" sz="2800" b="0">
                <a:latin typeface="黑体" panose="02010609060101010101" pitchFamily="1" charset="-122"/>
                <a:ea typeface="黑体" panose="02010609060101010101" pitchFamily="1" charset="-122"/>
              </a:rPr>
              <a:t>第一步：息税前利润平衡点：</a:t>
            </a:r>
            <a:endParaRPr lang="zh-CN" altLang="en-US" sz="2800" b="0">
              <a:latin typeface="黑体" panose="02010609060101010101" pitchFamily="1" charset="-122"/>
              <a:ea typeface="黑体" panose="02010609060101010101" pitchFamily="1"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直线 4"/>
          <p:cNvSpPr/>
          <p:nvPr/>
        </p:nvSpPr>
        <p:spPr>
          <a:xfrm>
            <a:off x="1835150" y="5373688"/>
            <a:ext cx="5256213" cy="0"/>
          </a:xfrm>
          <a:prstGeom prst="line">
            <a:avLst/>
          </a:prstGeom>
          <a:ln w="38100" cap="flat" cmpd="sng">
            <a:solidFill>
              <a:schemeClr val="tx1"/>
            </a:solidFill>
            <a:prstDash val="solid"/>
            <a:round/>
            <a:headEnd type="none" w="med" len="med"/>
            <a:tailEnd type="triangle" w="med" len="med"/>
          </a:ln>
        </p:spPr>
      </p:sp>
      <p:sp>
        <p:nvSpPr>
          <p:cNvPr id="142338" name="直线 5"/>
          <p:cNvSpPr/>
          <p:nvPr/>
        </p:nvSpPr>
        <p:spPr>
          <a:xfrm flipV="1">
            <a:off x="1835150" y="2060575"/>
            <a:ext cx="0" cy="3313113"/>
          </a:xfrm>
          <a:prstGeom prst="line">
            <a:avLst/>
          </a:prstGeom>
          <a:ln w="38100" cap="flat" cmpd="sng">
            <a:solidFill>
              <a:schemeClr val="tx1"/>
            </a:solidFill>
            <a:prstDash val="solid"/>
            <a:round/>
            <a:headEnd type="none" w="med" len="med"/>
            <a:tailEnd type="triangle" w="med" len="med"/>
          </a:ln>
        </p:spPr>
      </p:sp>
      <p:sp>
        <p:nvSpPr>
          <p:cNvPr id="142339" name="直线 6"/>
          <p:cNvSpPr/>
          <p:nvPr/>
        </p:nvSpPr>
        <p:spPr>
          <a:xfrm flipV="1">
            <a:off x="2339975" y="3141663"/>
            <a:ext cx="4392613" cy="2232025"/>
          </a:xfrm>
          <a:prstGeom prst="line">
            <a:avLst/>
          </a:prstGeom>
          <a:ln w="38100" cap="flat" cmpd="sng">
            <a:solidFill>
              <a:srgbClr val="00FF00"/>
            </a:solidFill>
            <a:prstDash val="solid"/>
            <a:round/>
            <a:headEnd type="none" w="med" len="med"/>
            <a:tailEnd type="none" w="med" len="med"/>
          </a:ln>
        </p:spPr>
      </p:sp>
      <p:sp>
        <p:nvSpPr>
          <p:cNvPr id="142340" name="直线 7"/>
          <p:cNvSpPr/>
          <p:nvPr/>
        </p:nvSpPr>
        <p:spPr>
          <a:xfrm flipV="1">
            <a:off x="3419475" y="2492375"/>
            <a:ext cx="2736850" cy="2881313"/>
          </a:xfrm>
          <a:prstGeom prst="line">
            <a:avLst/>
          </a:prstGeom>
          <a:ln w="38100" cap="flat" cmpd="sng">
            <a:solidFill>
              <a:srgbClr val="FF3300"/>
            </a:solidFill>
            <a:prstDash val="solid"/>
            <a:round/>
            <a:headEnd type="none" w="med" len="med"/>
            <a:tailEnd type="none" w="med" len="med"/>
          </a:ln>
        </p:spPr>
      </p:sp>
      <p:sp>
        <p:nvSpPr>
          <p:cNvPr id="142341" name="文本框 8"/>
          <p:cNvSpPr txBox="1"/>
          <p:nvPr/>
        </p:nvSpPr>
        <p:spPr>
          <a:xfrm>
            <a:off x="6659563" y="5516563"/>
            <a:ext cx="1439862" cy="457200"/>
          </a:xfrm>
          <a:prstGeom prst="rect">
            <a:avLst/>
          </a:prstGeom>
          <a:noFill/>
          <a:ln w="9525">
            <a:noFill/>
          </a:ln>
        </p:spPr>
        <p:txBody>
          <a:bodyPr anchor="t">
            <a:spAutoFit/>
          </a:bodyPr>
          <a:p>
            <a:pPr lvl="0" indent="0">
              <a:spcBef>
                <a:spcPct val="50000"/>
              </a:spcBef>
            </a:pPr>
            <a:r>
              <a:rPr lang="en-US" altLang="x-none" sz="2400" dirty="0">
                <a:latin typeface="Tahoma" panose="020B0604030504040204" pitchFamily="2" charset="0"/>
                <a:ea typeface="宋体" panose="02010600030101010101" pitchFamily="2" charset="-122"/>
              </a:rPr>
              <a:t>EBIT</a:t>
            </a:r>
            <a:endParaRPr lang="en-US" altLang="x-none" sz="2400" dirty="0">
              <a:latin typeface="Tahoma" panose="020B0604030504040204" pitchFamily="2" charset="0"/>
              <a:ea typeface="宋体" panose="02010600030101010101" pitchFamily="2" charset="-122"/>
            </a:endParaRPr>
          </a:p>
        </p:txBody>
      </p:sp>
      <p:sp>
        <p:nvSpPr>
          <p:cNvPr id="142342" name="文本框 9"/>
          <p:cNvSpPr txBox="1"/>
          <p:nvPr/>
        </p:nvSpPr>
        <p:spPr>
          <a:xfrm>
            <a:off x="971550" y="1989138"/>
            <a:ext cx="719138" cy="457200"/>
          </a:xfrm>
          <a:prstGeom prst="rect">
            <a:avLst/>
          </a:prstGeom>
          <a:noFill/>
          <a:ln w="9525">
            <a:noFill/>
          </a:ln>
        </p:spPr>
        <p:txBody>
          <a:bodyPr anchor="t">
            <a:spAutoFit/>
          </a:bodyPr>
          <a:p>
            <a:pPr lvl="0" indent="0">
              <a:spcBef>
                <a:spcPct val="50000"/>
              </a:spcBef>
            </a:pPr>
            <a:r>
              <a:rPr lang="en-US" altLang="x-none" sz="2400" b="0" dirty="0">
                <a:latin typeface="黑体" panose="02010609060101010101" pitchFamily="1" charset="-122"/>
                <a:ea typeface="黑体" panose="02010609060101010101" pitchFamily="1" charset="-122"/>
              </a:rPr>
              <a:t>EPS</a:t>
            </a:r>
            <a:endParaRPr lang="en-US" altLang="x-none" sz="2400" b="0" dirty="0">
              <a:latin typeface="黑体" panose="02010609060101010101" pitchFamily="1" charset="-122"/>
              <a:ea typeface="黑体" panose="02010609060101010101" pitchFamily="1" charset="-122"/>
            </a:endParaRPr>
          </a:p>
        </p:txBody>
      </p:sp>
      <p:sp>
        <p:nvSpPr>
          <p:cNvPr id="142343" name="文本框 10"/>
          <p:cNvSpPr txBox="1"/>
          <p:nvPr/>
        </p:nvSpPr>
        <p:spPr>
          <a:xfrm>
            <a:off x="1619250" y="5373688"/>
            <a:ext cx="288925" cy="457200"/>
          </a:xfrm>
          <a:prstGeom prst="rect">
            <a:avLst/>
          </a:prstGeom>
          <a:noFill/>
          <a:ln w="9525">
            <a:noFill/>
          </a:ln>
        </p:spPr>
        <p:txBody>
          <a:bodyPr anchor="t">
            <a:spAutoFit/>
          </a:bodyPr>
          <a:p>
            <a:pPr lvl="0" indent="0">
              <a:spcBef>
                <a:spcPct val="50000"/>
              </a:spcBef>
            </a:pPr>
            <a:r>
              <a:rPr lang="en-US" altLang="x-none" sz="2400" dirty="0">
                <a:latin typeface="Tahoma" panose="020B0604030504040204" pitchFamily="2" charset="0"/>
                <a:ea typeface="宋体" panose="02010600030101010101" pitchFamily="2" charset="-122"/>
              </a:rPr>
              <a:t>0</a:t>
            </a:r>
            <a:endParaRPr lang="en-US" altLang="x-none" sz="2400" dirty="0">
              <a:latin typeface="Tahoma" panose="020B0604030504040204" pitchFamily="2" charset="0"/>
              <a:ea typeface="宋体" panose="02010600030101010101" pitchFamily="2" charset="-122"/>
            </a:endParaRPr>
          </a:p>
        </p:txBody>
      </p:sp>
      <p:sp>
        <p:nvSpPr>
          <p:cNvPr id="142344" name="文本框 11"/>
          <p:cNvSpPr txBox="1"/>
          <p:nvPr/>
        </p:nvSpPr>
        <p:spPr>
          <a:xfrm>
            <a:off x="2124075" y="5445125"/>
            <a:ext cx="576263" cy="457200"/>
          </a:xfrm>
          <a:prstGeom prst="rect">
            <a:avLst/>
          </a:prstGeom>
          <a:noFill/>
          <a:ln w="9525">
            <a:noFill/>
          </a:ln>
        </p:spPr>
        <p:txBody>
          <a:bodyPr anchor="t">
            <a:spAutoFit/>
          </a:bodyPr>
          <a:p>
            <a:pPr lvl="0" indent="0">
              <a:spcBef>
                <a:spcPct val="50000"/>
              </a:spcBef>
            </a:pPr>
            <a:r>
              <a:rPr lang="en-US" altLang="x-none" sz="2400" dirty="0">
                <a:latin typeface="Tahoma" panose="020B0604030504040204" pitchFamily="2" charset="0"/>
                <a:ea typeface="宋体" panose="02010600030101010101" pitchFamily="2" charset="-122"/>
              </a:rPr>
              <a:t>90</a:t>
            </a:r>
            <a:endParaRPr lang="en-US" altLang="x-none" sz="2400" dirty="0">
              <a:latin typeface="Tahoma" panose="020B0604030504040204" pitchFamily="2" charset="0"/>
              <a:ea typeface="宋体" panose="02010600030101010101" pitchFamily="2" charset="-122"/>
            </a:endParaRPr>
          </a:p>
        </p:txBody>
      </p:sp>
      <p:sp>
        <p:nvSpPr>
          <p:cNvPr id="142345" name="文本框 12"/>
          <p:cNvSpPr txBox="1"/>
          <p:nvPr/>
        </p:nvSpPr>
        <p:spPr>
          <a:xfrm>
            <a:off x="3059113" y="5445125"/>
            <a:ext cx="792162" cy="457200"/>
          </a:xfrm>
          <a:prstGeom prst="rect">
            <a:avLst/>
          </a:prstGeom>
          <a:noFill/>
          <a:ln w="9525">
            <a:noFill/>
          </a:ln>
        </p:spPr>
        <p:txBody>
          <a:bodyPr anchor="t">
            <a:spAutoFit/>
          </a:bodyPr>
          <a:p>
            <a:pPr lvl="0" indent="0">
              <a:spcBef>
                <a:spcPct val="50000"/>
              </a:spcBef>
            </a:pPr>
            <a:r>
              <a:rPr lang="en-US" altLang="x-none" sz="2400" dirty="0">
                <a:latin typeface="Tahoma" panose="020B0604030504040204" pitchFamily="2" charset="0"/>
                <a:ea typeface="宋体" panose="02010600030101010101" pitchFamily="2" charset="-122"/>
              </a:rPr>
              <a:t>270</a:t>
            </a:r>
            <a:endParaRPr lang="en-US" altLang="x-none" sz="2400" dirty="0">
              <a:latin typeface="Tahoma" panose="020B0604030504040204" pitchFamily="2" charset="0"/>
              <a:ea typeface="宋体" panose="02010600030101010101" pitchFamily="2" charset="-122"/>
            </a:endParaRPr>
          </a:p>
        </p:txBody>
      </p:sp>
      <p:sp>
        <p:nvSpPr>
          <p:cNvPr id="142346" name="直线 13"/>
          <p:cNvSpPr/>
          <p:nvPr/>
        </p:nvSpPr>
        <p:spPr>
          <a:xfrm flipH="1">
            <a:off x="1835150" y="4292600"/>
            <a:ext cx="2592388" cy="0"/>
          </a:xfrm>
          <a:prstGeom prst="line">
            <a:avLst/>
          </a:prstGeom>
          <a:ln w="19050" cap="flat" cmpd="sng">
            <a:solidFill>
              <a:schemeClr val="tx1"/>
            </a:solidFill>
            <a:prstDash val="dash"/>
            <a:round/>
            <a:headEnd type="none" w="med" len="med"/>
            <a:tailEnd type="none" w="med" len="med"/>
          </a:ln>
        </p:spPr>
      </p:sp>
      <p:sp>
        <p:nvSpPr>
          <p:cNvPr id="142347" name="直线 14"/>
          <p:cNvSpPr/>
          <p:nvPr/>
        </p:nvSpPr>
        <p:spPr>
          <a:xfrm>
            <a:off x="4427538" y="4292600"/>
            <a:ext cx="0" cy="1081088"/>
          </a:xfrm>
          <a:prstGeom prst="line">
            <a:avLst/>
          </a:prstGeom>
          <a:ln w="9525" cap="flat" cmpd="sng">
            <a:solidFill>
              <a:schemeClr val="tx1"/>
            </a:solidFill>
            <a:prstDash val="dash"/>
            <a:round/>
            <a:headEnd type="none" w="med" len="med"/>
            <a:tailEnd type="none" w="med" len="med"/>
          </a:ln>
        </p:spPr>
      </p:sp>
      <p:sp>
        <p:nvSpPr>
          <p:cNvPr id="142348" name="文本框 15"/>
          <p:cNvSpPr txBox="1"/>
          <p:nvPr/>
        </p:nvSpPr>
        <p:spPr>
          <a:xfrm>
            <a:off x="4067175" y="5445125"/>
            <a:ext cx="1009650" cy="457200"/>
          </a:xfrm>
          <a:prstGeom prst="rect">
            <a:avLst/>
          </a:prstGeom>
          <a:noFill/>
          <a:ln w="9525">
            <a:noFill/>
          </a:ln>
        </p:spPr>
        <p:txBody>
          <a:bodyPr wrap="square" anchor="t">
            <a:spAutoFit/>
          </a:bodyPr>
          <a:p>
            <a:pPr lvl="0" indent="0">
              <a:spcBef>
                <a:spcPct val="50000"/>
              </a:spcBef>
            </a:pPr>
            <a:r>
              <a:rPr lang="en-US" altLang="x-none" sz="2400" dirty="0">
                <a:latin typeface="Tahoma" panose="020B0604030504040204" pitchFamily="2" charset="0"/>
                <a:ea typeface="宋体" panose="02010600030101010101" pitchFamily="2" charset="-122"/>
              </a:rPr>
              <a:t>870</a:t>
            </a:r>
            <a:endParaRPr lang="en-US" altLang="x-none" sz="2400" dirty="0">
              <a:latin typeface="Tahoma" panose="020B0604030504040204" pitchFamily="2" charset="0"/>
              <a:ea typeface="宋体" panose="02010600030101010101" pitchFamily="2" charset="-122"/>
            </a:endParaRPr>
          </a:p>
        </p:txBody>
      </p:sp>
      <p:sp>
        <p:nvSpPr>
          <p:cNvPr id="142349" name="文本框 16"/>
          <p:cNvSpPr txBox="1"/>
          <p:nvPr/>
        </p:nvSpPr>
        <p:spPr>
          <a:xfrm>
            <a:off x="900113" y="4076700"/>
            <a:ext cx="865187" cy="457200"/>
          </a:xfrm>
          <a:prstGeom prst="rect">
            <a:avLst/>
          </a:prstGeom>
          <a:noFill/>
          <a:ln w="9525">
            <a:noFill/>
          </a:ln>
        </p:spPr>
        <p:txBody>
          <a:bodyPr anchor="t">
            <a:spAutoFit/>
          </a:bodyPr>
          <a:p>
            <a:pPr lvl="0" indent="0">
              <a:spcBef>
                <a:spcPct val="50000"/>
              </a:spcBef>
            </a:pPr>
            <a:r>
              <a:rPr lang="en-US" altLang="x-none" sz="2400" dirty="0">
                <a:latin typeface="Tahoma" panose="020B0604030504040204" pitchFamily="2" charset="0"/>
                <a:ea typeface="宋体" panose="02010600030101010101" pitchFamily="2" charset="-122"/>
              </a:rPr>
              <a:t>0.45</a:t>
            </a:r>
            <a:endParaRPr lang="en-US" altLang="x-none" sz="2400" dirty="0">
              <a:latin typeface="Tahoma" panose="020B0604030504040204" pitchFamily="2" charset="0"/>
              <a:ea typeface="宋体" panose="02010600030101010101" pitchFamily="2" charset="-122"/>
            </a:endParaRPr>
          </a:p>
        </p:txBody>
      </p:sp>
      <p:sp>
        <p:nvSpPr>
          <p:cNvPr id="142350" name="自选图形 18"/>
          <p:cNvSpPr/>
          <p:nvPr/>
        </p:nvSpPr>
        <p:spPr>
          <a:xfrm rot="5400000">
            <a:off x="7162800" y="2276475"/>
            <a:ext cx="504825" cy="793750"/>
          </a:xfrm>
          <a:prstGeom prst="wedgeEllipseCallout">
            <a:avLst>
              <a:gd name="adj1" fmla="val 90565"/>
              <a:gd name="adj2" fmla="val 84468"/>
            </a:avLst>
          </a:prstGeom>
          <a:solidFill>
            <a:schemeClr val="accent1"/>
          </a:solidFill>
          <a:ln w="9525" cap="flat" cmpd="sng">
            <a:solidFill>
              <a:schemeClr val="tx1"/>
            </a:solidFill>
            <a:prstDash val="solid"/>
            <a:miter/>
            <a:headEnd type="none" w="med" len="med"/>
            <a:tailEnd type="none" w="med" len="med"/>
          </a:ln>
        </p:spPr>
        <p:txBody>
          <a:bodyPr rot="10800000" vert="eaVert" anchor="t"/>
          <a:p>
            <a:pPr lvl="0" indent="0" algn="ctr"/>
            <a:r>
              <a:rPr lang="en-US" altLang="x-none" sz="2400" dirty="0">
                <a:latin typeface="Tahoma" panose="020B0604030504040204" pitchFamily="2" charset="0"/>
                <a:ea typeface="宋体" panose="02010600030101010101" pitchFamily="2" charset="-122"/>
              </a:rPr>
              <a:t>S</a:t>
            </a:r>
            <a:endParaRPr lang="en-US" altLang="x-none" sz="2400" dirty="0">
              <a:latin typeface="Tahoma" panose="020B0604030504040204" pitchFamily="2" charset="0"/>
              <a:ea typeface="宋体" panose="02010600030101010101" pitchFamily="2" charset="-122"/>
            </a:endParaRPr>
          </a:p>
        </p:txBody>
      </p:sp>
      <p:sp>
        <p:nvSpPr>
          <p:cNvPr id="142351" name="自选图形 19"/>
          <p:cNvSpPr/>
          <p:nvPr/>
        </p:nvSpPr>
        <p:spPr>
          <a:xfrm>
            <a:off x="5076825" y="1989138"/>
            <a:ext cx="719138" cy="503237"/>
          </a:xfrm>
          <a:prstGeom prst="cloudCallout">
            <a:avLst>
              <a:gd name="adj1" fmla="val 61699"/>
              <a:gd name="adj2" fmla="val 87222"/>
            </a:avLst>
          </a:prstGeom>
          <a:solidFill>
            <a:schemeClr val="accent1"/>
          </a:solidFill>
          <a:ln w="9525" cap="flat" cmpd="sng">
            <a:solidFill>
              <a:schemeClr val="tx1"/>
            </a:solidFill>
            <a:prstDash val="solid"/>
            <a:round/>
            <a:headEnd type="none" w="med" len="med"/>
            <a:tailEnd type="none" w="med" len="med"/>
          </a:ln>
        </p:spPr>
        <p:txBody>
          <a:bodyPr anchor="t"/>
          <a:p>
            <a:pPr lvl="0" indent="0" algn="ctr"/>
            <a:r>
              <a:rPr lang="en-US" altLang="x-none" sz="2400" dirty="0">
                <a:latin typeface="Tahoma" panose="020B0604030504040204" pitchFamily="2" charset="0"/>
                <a:ea typeface="宋体" panose="02010600030101010101" pitchFamily="2" charset="-122"/>
              </a:rPr>
              <a:t>B</a:t>
            </a:r>
            <a:endParaRPr lang="en-US" altLang="x-none" sz="2400" dirty="0">
              <a:latin typeface="Tahoma" panose="020B0604030504040204" pitchFamily="2" charset="0"/>
              <a:ea typeface="宋体" panose="02010600030101010101" pitchFamily="2" charset="-122"/>
            </a:endParaRPr>
          </a:p>
        </p:txBody>
      </p:sp>
      <p:sp>
        <p:nvSpPr>
          <p:cNvPr id="142352" name="矩形 20"/>
          <p:cNvSpPr>
            <a:spLocks noGrp="1"/>
          </p:cNvSpPr>
          <p:nvPr>
            <p:ph type="title"/>
          </p:nvPr>
        </p:nvSpPr>
        <p:spPr>
          <a:xfrm>
            <a:off x="771525" y="333375"/>
            <a:ext cx="7229475" cy="1223963"/>
          </a:xfrm>
        </p:spPr>
        <p:txBody>
          <a:bodyPr wrap="square" anchor="ctr"/>
          <a:p>
            <a:pPr lvl="0" indent="0" eaLnBrk="1" hangingPunct="1"/>
            <a:r>
              <a:rPr lang="zh-CN" altLang="en-US" b="0">
                <a:latin typeface="黑体" panose="02010609060101010101" pitchFamily="1" charset="-122"/>
                <a:ea typeface="黑体" panose="02010609060101010101" pitchFamily="1" charset="-122"/>
              </a:rPr>
              <a:t>每股收益分析法图示</a:t>
            </a:r>
            <a:endParaRPr lang="zh-CN" altLang="en-US" b="0">
              <a:latin typeface="黑体" panose="02010609060101010101" pitchFamily="1" charset="-122"/>
              <a:ea typeface="黑体" panose="02010609060101010101" pitchFamily="1" charset="-122"/>
            </a:endParaRPr>
          </a:p>
        </p:txBody>
      </p:sp>
      <p:sp>
        <p:nvSpPr>
          <p:cNvPr id="142353" name="TextBox 1"/>
          <p:cNvSpPr txBox="1"/>
          <p:nvPr/>
        </p:nvSpPr>
        <p:spPr>
          <a:xfrm>
            <a:off x="360363" y="5767388"/>
            <a:ext cx="8675687" cy="1446212"/>
          </a:xfrm>
          <a:prstGeom prst="rect">
            <a:avLst/>
          </a:prstGeom>
          <a:noFill/>
          <a:ln w="9525">
            <a:noFill/>
          </a:ln>
        </p:spPr>
        <p:txBody>
          <a:bodyPr anchor="t">
            <a:spAutoFit/>
          </a:bodyPr>
          <a:p>
            <a:pPr lvl="0" indent="0" algn="ctr"/>
            <a:r>
              <a:rPr lang="zh-CN" altLang="en-US" sz="2400" dirty="0">
                <a:latin typeface="Arial" panose="020B0604020202020204" pitchFamily="34" charset="0"/>
                <a:ea typeface="楷体_GB2312" pitchFamily="1" charset="-122"/>
              </a:rPr>
              <a:t>每股利润无差别点的息税前收益为</a:t>
            </a:r>
            <a:r>
              <a:rPr lang="en-US" altLang="x-none" sz="2400" dirty="0">
                <a:latin typeface="Arial" panose="020B0604020202020204" pitchFamily="34" charset="0"/>
                <a:ea typeface="楷体_GB2312" pitchFamily="1" charset="-122"/>
              </a:rPr>
              <a:t>870</a:t>
            </a:r>
            <a:r>
              <a:rPr lang="zh-CN" altLang="en-US" sz="2400" dirty="0">
                <a:latin typeface="Arial" panose="020B0604020202020204" pitchFamily="34" charset="0"/>
                <a:ea typeface="楷体_GB2312" pitchFamily="1" charset="-122"/>
              </a:rPr>
              <a:t>万元的意义在于：当息税前收益大于</a:t>
            </a:r>
            <a:r>
              <a:rPr lang="en-US" altLang="x-none" sz="2400" dirty="0">
                <a:latin typeface="Arial" panose="020B0604020202020204" pitchFamily="34" charset="0"/>
                <a:ea typeface="楷体_GB2312" pitchFamily="1" charset="-122"/>
              </a:rPr>
              <a:t>870</a:t>
            </a:r>
            <a:r>
              <a:rPr lang="zh-CN" altLang="en-US" sz="2400" dirty="0">
                <a:latin typeface="Arial" panose="020B0604020202020204" pitchFamily="34" charset="0"/>
                <a:ea typeface="楷体_GB2312" pitchFamily="1" charset="-122"/>
              </a:rPr>
              <a:t>万元时，增加长期债务要比增发普通股有利；当息税前收益小于</a:t>
            </a:r>
            <a:r>
              <a:rPr lang="en-US" altLang="x-none" sz="2400" dirty="0">
                <a:latin typeface="Arial" panose="020B0604020202020204" pitchFamily="34" charset="0"/>
                <a:ea typeface="楷体_GB2312" pitchFamily="1" charset="-122"/>
              </a:rPr>
              <a:t>870</a:t>
            </a:r>
            <a:r>
              <a:rPr lang="zh-CN" altLang="en-US" sz="2400" dirty="0">
                <a:latin typeface="Arial" panose="020B0604020202020204" pitchFamily="34" charset="0"/>
                <a:ea typeface="楷体_GB2312" pitchFamily="1" charset="-122"/>
              </a:rPr>
              <a:t>万元时，增发普通股要比增加长期债务有利。</a:t>
            </a:r>
            <a:endParaRPr lang="en-US" altLang="x-none" sz="2400" dirty="0">
              <a:latin typeface="Arial" panose="020B0604020202020204" pitchFamily="34" charset="0"/>
              <a:ea typeface="楷体_GB2312" pitchFamily="1" charset="-122"/>
            </a:endParaRPr>
          </a:p>
          <a:p>
            <a:pPr lvl="0" indent="0" algn="ctr"/>
            <a:endParaRPr lang="zh-CN" altLang="en-US" dirty="0">
              <a:latin typeface="Arial" panose="020B0604020202020204" pitchFamily="34" charset="0"/>
              <a:ea typeface="楷体_GB2312" pitchFamily="1" charset="-122"/>
            </a:endParaRPr>
          </a:p>
        </p:txBody>
      </p:sp>
      <p:sp>
        <p:nvSpPr>
          <p:cNvPr id="14235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矩形 2"/>
          <p:cNvSpPr>
            <a:spLocks noGrp="1"/>
          </p:cNvSpPr>
          <p:nvPr>
            <p:ph type="title"/>
          </p:nvPr>
        </p:nvSpPr>
        <p:spPr/>
        <p:txBody>
          <a:bodyPr wrap="square" anchor="ctr"/>
          <a:p>
            <a:pPr lvl="0" indent="0" eaLnBrk="1" hangingPunct="1"/>
            <a:r>
              <a:rPr lang="zh-CN" altLang="en-US" sz="3000" b="0">
                <a:solidFill>
                  <a:srgbClr val="000000"/>
                </a:solidFill>
                <a:latin typeface="黑体" panose="02010609060101010101" pitchFamily="1" charset="-122"/>
                <a:ea typeface="黑体" panose="02010609060101010101" pitchFamily="1" charset="-122"/>
              </a:rPr>
              <a:t>四、资本结构决策的公司价值比较法</a:t>
            </a:r>
            <a:endParaRPr lang="zh-CN" altLang="en-US" sz="3000" b="0">
              <a:solidFill>
                <a:srgbClr val="000000"/>
              </a:solidFill>
              <a:latin typeface="黑体" panose="02010609060101010101" pitchFamily="1" charset="-122"/>
              <a:ea typeface="黑体" panose="02010609060101010101" pitchFamily="1" charset="-122"/>
            </a:endParaRPr>
          </a:p>
        </p:txBody>
      </p:sp>
      <p:sp>
        <p:nvSpPr>
          <p:cNvPr id="143362" name="矩形 3"/>
          <p:cNvSpPr>
            <a:spLocks noGrp="1"/>
          </p:cNvSpPr>
          <p:nvPr>
            <p:ph type="body"/>
          </p:nvPr>
        </p:nvSpPr>
        <p:spPr/>
        <p:txBody>
          <a:bodyPr wrap="square" anchor="t"/>
          <a:p>
            <a:pPr lvl="0" indent="-342900" eaLnBrk="1" hangingPunct="1"/>
            <a:r>
              <a:rPr lang="en-US" altLang="x-none" dirty="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公司价值比较法的含义</a:t>
            </a:r>
            <a:endParaRPr lang="zh-CN" altLang="en-US" dirty="0">
              <a:latin typeface="黑体" panose="02010609060101010101" pitchFamily="1" charset="-122"/>
              <a:ea typeface="黑体" panose="02010609060101010101" pitchFamily="1" charset="-122"/>
            </a:endParaRPr>
          </a:p>
          <a:p>
            <a:pPr lvl="0" indent="-342900" eaLnBrk="1" hangingPunct="1"/>
            <a:r>
              <a:rPr lang="en-US" altLang="x-none" dirty="0">
                <a:latin typeface="黑体" panose="02010609060101010101" pitchFamily="1" charset="-122"/>
                <a:ea typeface="黑体" panose="02010609060101010101" pitchFamily="1" charset="-122"/>
              </a:rPr>
              <a:t>2.</a:t>
            </a:r>
            <a:r>
              <a:rPr lang="zh-CN" altLang="en-US" dirty="0">
                <a:latin typeface="黑体" panose="02010609060101010101" pitchFamily="1" charset="-122"/>
                <a:ea typeface="黑体" panose="02010609060101010101" pitchFamily="1" charset="-122"/>
              </a:rPr>
              <a:t>公司价值的测算</a:t>
            </a:r>
            <a:endParaRPr lang="zh-CN" altLang="en-US" dirty="0">
              <a:latin typeface="黑体" panose="02010609060101010101" pitchFamily="1" charset="-122"/>
              <a:ea typeface="黑体" panose="02010609060101010101" pitchFamily="1" charset="-122"/>
            </a:endParaRPr>
          </a:p>
          <a:p>
            <a:pPr lvl="0" indent="-342900" eaLnBrk="1" hangingPunct="1"/>
            <a:r>
              <a:rPr lang="en-US" altLang="x-none" dirty="0">
                <a:latin typeface="黑体" panose="02010609060101010101" pitchFamily="1" charset="-122"/>
                <a:ea typeface="黑体" panose="02010609060101010101" pitchFamily="1" charset="-122"/>
              </a:rPr>
              <a:t>3.</a:t>
            </a:r>
            <a:r>
              <a:rPr lang="zh-CN" altLang="en-US" dirty="0">
                <a:latin typeface="黑体" panose="02010609060101010101" pitchFamily="1" charset="-122"/>
                <a:ea typeface="黑体" panose="02010609060101010101" pitchFamily="1" charset="-122"/>
              </a:rPr>
              <a:t>公司资本成本率的测算</a:t>
            </a:r>
            <a:endParaRPr lang="zh-CN" altLang="en-US" dirty="0">
              <a:latin typeface="黑体" panose="02010609060101010101" pitchFamily="1" charset="-122"/>
              <a:ea typeface="黑体" panose="02010609060101010101" pitchFamily="1" charset="-122"/>
            </a:endParaRPr>
          </a:p>
          <a:p>
            <a:pPr lvl="0" indent="-342900" eaLnBrk="1" hangingPunct="1"/>
            <a:r>
              <a:rPr lang="en-US" altLang="x-none" dirty="0">
                <a:latin typeface="黑体" panose="02010609060101010101" pitchFamily="1" charset="-122"/>
                <a:ea typeface="黑体" panose="02010609060101010101" pitchFamily="1" charset="-122"/>
              </a:rPr>
              <a:t>4.</a:t>
            </a:r>
            <a:r>
              <a:rPr lang="zh-CN" altLang="en-US" dirty="0">
                <a:latin typeface="黑体" panose="02010609060101010101" pitchFamily="1" charset="-122"/>
                <a:ea typeface="黑体" panose="02010609060101010101" pitchFamily="1" charset="-122"/>
              </a:rPr>
              <a:t>公司最佳资本结构的确定</a:t>
            </a:r>
            <a:endParaRPr lang="zh-CN" altLang="en-US" dirty="0">
              <a:latin typeface="黑体" panose="02010609060101010101" pitchFamily="1" charset="-122"/>
              <a:ea typeface="黑体" panose="02010609060101010101" pitchFamily="1" charset="-122"/>
            </a:endParaRPr>
          </a:p>
        </p:txBody>
      </p:sp>
      <p:sp>
        <p:nvSpPr>
          <p:cNvPr id="14336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黑体" panose="02010609060101010101" pitchFamily="1" charset="-122"/>
                <a:ea typeface="黑体" panose="02010609060101010101" pitchFamily="1" charset="-122"/>
              </a:rPr>
            </a:fld>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矩形 2"/>
          <p:cNvSpPr>
            <a:spLocks noGrp="1"/>
          </p:cNvSpPr>
          <p:nvPr>
            <p:ph type="title"/>
          </p:nvPr>
        </p:nvSpPr>
        <p:spPr/>
        <p:txBody>
          <a:bodyPr wrap="square" anchor="ctr"/>
          <a:p>
            <a:pPr lvl="0" indent="0" eaLnBrk="1" hangingPunct="1"/>
            <a:r>
              <a:rPr lang="en-US" altLang="x-none" dirty="0"/>
              <a:t>1.</a:t>
            </a:r>
            <a:r>
              <a:rPr lang="zh-CN" altLang="en-US" dirty="0"/>
              <a:t>公司价值比较法的含义</a:t>
            </a:r>
            <a:endParaRPr lang="zh-CN" altLang="en-US" dirty="0"/>
          </a:p>
        </p:txBody>
      </p:sp>
      <p:sp>
        <p:nvSpPr>
          <p:cNvPr id="144386" name="矩形 3"/>
          <p:cNvSpPr>
            <a:spLocks noGrp="1"/>
          </p:cNvSpPr>
          <p:nvPr>
            <p:ph type="body"/>
          </p:nvPr>
        </p:nvSpPr>
        <p:spPr/>
        <p:txBody>
          <a:bodyPr wrap="square" anchor="t"/>
          <a:p>
            <a:pPr lvl="0" indent="-342900" eaLnBrk="1" hangingPunct="1"/>
            <a:r>
              <a:rPr lang="zh-CN" altLang="en-US">
                <a:latin typeface="黑体" panose="02010609060101010101" pitchFamily="1" charset="-122"/>
                <a:ea typeface="黑体" panose="02010609060101010101" pitchFamily="1" charset="-122"/>
              </a:rPr>
              <a:t>公司价值比较法是在充分反映公司财务风险的前提下，以公司价值的大小为标准，经过测算确定公司最佳资本结构的方法。 </a:t>
            </a:r>
            <a:endParaRPr lang="zh-CN" altLang="en-US">
              <a:latin typeface="黑体" panose="02010609060101010101" pitchFamily="1" charset="-122"/>
              <a:ea typeface="黑体" panose="02010609060101010101" pitchFamily="1" charset="-122"/>
            </a:endParaRPr>
          </a:p>
        </p:txBody>
      </p:sp>
      <p:sp>
        <p:nvSpPr>
          <p:cNvPr id="14438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矩形 2"/>
          <p:cNvSpPr>
            <a:spLocks noGrp="1"/>
          </p:cNvSpPr>
          <p:nvPr>
            <p:ph type="title"/>
          </p:nvPr>
        </p:nvSpPr>
        <p:spPr/>
        <p:txBody>
          <a:bodyPr wrap="square" anchor="ctr"/>
          <a:p>
            <a:pPr lvl="0" indent="0" eaLnBrk="1" hangingPunct="1"/>
            <a:r>
              <a:rPr lang="en-US" altLang="x-none" dirty="0"/>
              <a:t>2.</a:t>
            </a:r>
            <a:r>
              <a:rPr lang="zh-CN" altLang="en-US" dirty="0"/>
              <a:t>公司价值的测算</a:t>
            </a:r>
            <a:endParaRPr lang="zh-CN" altLang="en-US" dirty="0"/>
          </a:p>
        </p:txBody>
      </p:sp>
      <p:sp>
        <p:nvSpPr>
          <p:cNvPr id="145410" name="矩形 3"/>
          <p:cNvSpPr>
            <a:spLocks noGrp="1"/>
          </p:cNvSpPr>
          <p:nvPr>
            <p:ph type="body"/>
          </p:nvPr>
        </p:nvSpPr>
        <p:spPr/>
        <p:txBody>
          <a:bodyPr wrap="square" anchor="t"/>
          <a:p>
            <a:pPr lvl="0" indent="-342900" eaLnBrk="1" hangingPunct="1"/>
            <a:r>
              <a:rPr lang="zh-CN" altLang="en-US" sz="2600">
                <a:latin typeface="黑体" panose="02010609060101010101" pitchFamily="1" charset="-122"/>
                <a:ea typeface="黑体" panose="02010609060101010101" pitchFamily="1" charset="-122"/>
              </a:rPr>
              <a:t>公司价值等于其未来净收益（或现金流量）按照一定折现率折现的价值，即公司未来净收益的折现值。</a:t>
            </a:r>
            <a:endParaRPr lang="zh-CN" altLang="en-US" sz="2600">
              <a:latin typeface="黑体" panose="02010609060101010101" pitchFamily="1" charset="-122"/>
              <a:ea typeface="黑体" panose="02010609060101010101" pitchFamily="1" charset="-122"/>
            </a:endParaRPr>
          </a:p>
          <a:p>
            <a:pPr lvl="0" indent="-342900" eaLnBrk="1" hangingPunct="1"/>
            <a:endParaRPr lang="zh-CN" altLang="en-US" sz="2600">
              <a:latin typeface="黑体" panose="02010609060101010101" pitchFamily="1" charset="-122"/>
              <a:ea typeface="黑体" panose="02010609060101010101" pitchFamily="1" charset="-122"/>
            </a:endParaRPr>
          </a:p>
          <a:p>
            <a:pPr lvl="0" indent="-342900" eaLnBrk="1" hangingPunct="1"/>
            <a:endParaRPr lang="zh-CN" altLang="en-US" sz="2600">
              <a:latin typeface="黑体" panose="02010609060101010101" pitchFamily="1" charset="-122"/>
              <a:ea typeface="黑体" panose="02010609060101010101" pitchFamily="1" charset="-122"/>
            </a:endParaRPr>
          </a:p>
          <a:p>
            <a:pPr lvl="0" indent="-342900" eaLnBrk="1" hangingPunct="1"/>
            <a:r>
              <a:rPr lang="zh-CN" altLang="en-US" sz="2600">
                <a:latin typeface="黑体" panose="02010609060101010101" pitchFamily="1" charset="-122"/>
                <a:ea typeface="黑体" panose="02010609060101010101" pitchFamily="1" charset="-122"/>
              </a:rPr>
              <a:t>公司价值是其股票的现行市场价值。</a:t>
            </a:r>
            <a:endParaRPr lang="zh-CN" altLang="en-US" sz="2600">
              <a:latin typeface="黑体" panose="02010609060101010101" pitchFamily="1" charset="-122"/>
              <a:ea typeface="黑体" panose="02010609060101010101" pitchFamily="1" charset="-122"/>
            </a:endParaRPr>
          </a:p>
          <a:p>
            <a:pPr lvl="0" indent="-342900" eaLnBrk="1" hangingPunct="1"/>
            <a:r>
              <a:rPr lang="zh-CN" altLang="en-US" sz="2600">
                <a:latin typeface="黑体" panose="02010609060101010101" pitchFamily="1" charset="-122"/>
                <a:ea typeface="黑体" panose="02010609060101010101" pitchFamily="1" charset="-122"/>
              </a:rPr>
              <a:t>公司价值等于其长期债务和股票的折现价值之和 （一般采用）。</a:t>
            </a:r>
            <a:endParaRPr lang="zh-CN" altLang="en-US" sz="2600">
              <a:latin typeface="黑体" panose="02010609060101010101" pitchFamily="1" charset="-122"/>
              <a:ea typeface="黑体" panose="02010609060101010101" pitchFamily="1" charset="-122"/>
            </a:endParaRPr>
          </a:p>
          <a:p>
            <a:pPr lvl="1" indent="-342900" eaLnBrk="1" hangingPunct="1"/>
            <a:r>
              <a:rPr lang="zh-CN" altLang="en-US">
                <a:latin typeface="黑体" panose="02010609060101010101" pitchFamily="1" charset="-122"/>
                <a:ea typeface="黑体" panose="02010609060101010101" pitchFamily="1" charset="-122"/>
              </a:rPr>
              <a:t>长期债务的现值等于其面值或本金</a:t>
            </a:r>
            <a:endParaRPr lang="zh-CN" altLang="en-US">
              <a:latin typeface="黑体" panose="02010609060101010101" pitchFamily="1" charset="-122"/>
              <a:ea typeface="黑体" panose="02010609060101010101" pitchFamily="1" charset="-122"/>
            </a:endParaRPr>
          </a:p>
          <a:p>
            <a:pPr lvl="1" indent="-342900" eaLnBrk="1" hangingPunct="1"/>
            <a:r>
              <a:rPr lang="zh-CN" altLang="en-US">
                <a:latin typeface="黑体" panose="02010609060101010101" pitchFamily="1" charset="-122"/>
                <a:ea typeface="黑体" panose="02010609060101010101" pitchFamily="1" charset="-122"/>
              </a:rPr>
              <a:t>股票的现值等于公司未来净收益的现值   </a:t>
            </a:r>
            <a:r>
              <a:rPr lang="en-US" altLang="zh-CN">
                <a:latin typeface="黑体" panose="02010609060101010101" pitchFamily="1" charset="-122"/>
                <a:ea typeface="黑体" panose="02010609060101010101" pitchFamily="1" charset="-122"/>
              </a:rPr>
              <a:t>S=</a:t>
            </a:r>
            <a:r>
              <a:rPr lang="zh-CN" altLang="en-US">
                <a:latin typeface="黑体" panose="02010609060101010101" pitchFamily="1" charset="-122"/>
                <a:ea typeface="黑体" panose="02010609060101010101" pitchFamily="1" charset="-122"/>
              </a:rPr>
              <a:t>（</a:t>
            </a:r>
            <a:r>
              <a:rPr lang="en-US" altLang="zh-CN">
                <a:latin typeface="黑体" panose="02010609060101010101" pitchFamily="1" charset="-122"/>
                <a:ea typeface="黑体" panose="02010609060101010101" pitchFamily="1" charset="-122"/>
              </a:rPr>
              <a:t>EBIT-I)</a:t>
            </a:r>
            <a:r>
              <a:rPr lang="en-US" altLang="x-none" dirty="0">
                <a:latin typeface="Arial" panose="020B0604020202020204" pitchFamily="34" charset="0"/>
                <a:ea typeface="宋体" panose="02010600030101010101" pitchFamily="2" charset="-122"/>
                <a:sym typeface="+mn-ea"/>
              </a:rPr>
              <a:t>×</a:t>
            </a:r>
            <a:r>
              <a:rPr lang="en-US" altLang="zh-CN">
                <a:latin typeface="黑体" panose="02010609060101010101" pitchFamily="1" charset="-122"/>
                <a:ea typeface="黑体" panose="02010609060101010101" pitchFamily="1" charset="-122"/>
              </a:rPr>
              <a:t>(1-T)/K</a:t>
            </a:r>
            <a:r>
              <a:rPr lang="en-US" altLang="zh-CN" baseline="-25000">
                <a:latin typeface="黑体" panose="02010609060101010101" pitchFamily="1" charset="-122"/>
                <a:ea typeface="黑体" panose="02010609060101010101" pitchFamily="1" charset="-122"/>
              </a:rPr>
              <a:t>s</a:t>
            </a:r>
            <a:endParaRPr lang="en-US" altLang="zh-CN" baseline="-25000">
              <a:latin typeface="黑体" panose="02010609060101010101" pitchFamily="1" charset="-122"/>
              <a:ea typeface="黑体" panose="02010609060101010101" pitchFamily="1" charset="-122"/>
            </a:endParaRPr>
          </a:p>
        </p:txBody>
      </p:sp>
      <p:sp>
        <p:nvSpPr>
          <p:cNvPr id="145411" name="矩形 5"/>
          <p:cNvSpPr/>
          <p:nvPr/>
        </p:nvSpPr>
        <p:spPr>
          <a:xfrm>
            <a:off x="0" y="3233738"/>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45412" name="对象 142340"/>
          <p:cNvGraphicFramePr>
            <a:graphicFrameLocks noChangeAspect="1"/>
          </p:cNvGraphicFramePr>
          <p:nvPr/>
        </p:nvGraphicFramePr>
        <p:xfrm>
          <a:off x="3323590" y="2629535"/>
          <a:ext cx="1656080" cy="709930"/>
        </p:xfrm>
        <a:graphic>
          <a:graphicData uri="http://schemas.openxmlformats.org/presentationml/2006/ole">
            <mc:AlternateContent xmlns:mc="http://schemas.openxmlformats.org/markup-compatibility/2006">
              <mc:Choice xmlns:v="urn:schemas-microsoft-com:vml" Requires="v">
                <p:oleObj spid="_x0000_s3108" name="" r:id="rId1" imgW="636270" imgH="394335" progId="Equation.3">
                  <p:embed/>
                </p:oleObj>
              </mc:Choice>
              <mc:Fallback>
                <p:oleObj name="" r:id="rId1" imgW="636270" imgH="394335" progId="Equation.3">
                  <p:embed/>
                  <p:pic>
                    <p:nvPicPr>
                      <p:cNvPr id="0" name="图片 3107"/>
                      <p:cNvPicPr/>
                      <p:nvPr/>
                    </p:nvPicPr>
                    <p:blipFill>
                      <a:blip r:embed="rId2"/>
                      <a:stretch>
                        <a:fillRect/>
                      </a:stretch>
                    </p:blipFill>
                    <p:spPr>
                      <a:xfrm>
                        <a:off x="3323590" y="2629535"/>
                        <a:ext cx="1656080" cy="709930"/>
                      </a:xfrm>
                      <a:prstGeom prst="rect">
                        <a:avLst/>
                      </a:prstGeom>
                      <a:noFill/>
                      <a:ln w="38100">
                        <a:noFill/>
                        <a:miter/>
                      </a:ln>
                    </p:spPr>
                  </p:pic>
                </p:oleObj>
              </mc:Fallback>
            </mc:AlternateContent>
          </a:graphicData>
        </a:graphic>
      </p:graphicFrame>
      <p:sp>
        <p:nvSpPr>
          <p:cNvPr id="145413" name="矩形 7"/>
          <p:cNvSpPr/>
          <p:nvPr/>
        </p:nvSpPr>
        <p:spPr>
          <a:xfrm>
            <a:off x="0" y="0"/>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45414" name="对象 142342"/>
          <p:cNvGraphicFramePr>
            <a:graphicFrameLocks noChangeAspect="1"/>
          </p:cNvGraphicFramePr>
          <p:nvPr/>
        </p:nvGraphicFramePr>
        <p:xfrm>
          <a:off x="2992120" y="4411345"/>
          <a:ext cx="1669415" cy="466090"/>
        </p:xfrm>
        <a:graphic>
          <a:graphicData uri="http://schemas.openxmlformats.org/presentationml/2006/ole">
            <mc:AlternateContent xmlns:mc="http://schemas.openxmlformats.org/markup-compatibility/2006">
              <mc:Choice xmlns:v="urn:schemas-microsoft-com:vml" Requires="v">
                <p:oleObj spid="_x0000_s3109" name="" r:id="rId3" imgW="648970" imgH="178435" progId="Equation.3">
                  <p:embed/>
                </p:oleObj>
              </mc:Choice>
              <mc:Fallback>
                <p:oleObj name="" r:id="rId3" imgW="648970" imgH="178435" progId="Equation.3">
                  <p:embed/>
                  <p:pic>
                    <p:nvPicPr>
                      <p:cNvPr id="0" name="图片 3108"/>
                      <p:cNvPicPr/>
                      <p:nvPr/>
                    </p:nvPicPr>
                    <p:blipFill>
                      <a:blip r:embed="rId4"/>
                      <a:stretch>
                        <a:fillRect/>
                      </a:stretch>
                    </p:blipFill>
                    <p:spPr>
                      <a:xfrm>
                        <a:off x="2992120" y="4411345"/>
                        <a:ext cx="1669415" cy="466090"/>
                      </a:xfrm>
                      <a:prstGeom prst="rect">
                        <a:avLst/>
                      </a:prstGeom>
                      <a:noFill/>
                      <a:ln w="38100">
                        <a:noFill/>
                        <a:miter/>
                      </a:ln>
                    </p:spPr>
                  </p:pic>
                </p:oleObj>
              </mc:Fallback>
            </mc:AlternateContent>
          </a:graphicData>
        </a:graphic>
      </p:graphicFrame>
      <p:sp>
        <p:nvSpPr>
          <p:cNvPr id="14541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矩形 2"/>
          <p:cNvSpPr>
            <a:spLocks noGrp="1"/>
          </p:cNvSpPr>
          <p:nvPr>
            <p:ph type="title"/>
          </p:nvPr>
        </p:nvSpPr>
        <p:spPr/>
        <p:txBody>
          <a:bodyPr wrap="square" anchor="ctr"/>
          <a:p>
            <a:pPr lvl="0" indent="0" eaLnBrk="1" hangingPunct="1"/>
            <a:r>
              <a:rPr lang="en-US" altLang="x-none" dirty="0"/>
              <a:t>3.</a:t>
            </a:r>
            <a:r>
              <a:rPr lang="zh-CN" altLang="en-US" dirty="0"/>
              <a:t>公司资本成本率的测算</a:t>
            </a:r>
            <a:endParaRPr lang="zh-CN" altLang="en-US" dirty="0"/>
          </a:p>
        </p:txBody>
      </p:sp>
      <p:sp>
        <p:nvSpPr>
          <p:cNvPr id="146434" name="矩形 3"/>
          <p:cNvSpPr>
            <a:spLocks noGrp="1"/>
          </p:cNvSpPr>
          <p:nvPr>
            <p:ph type="body"/>
          </p:nvPr>
        </p:nvSpPr>
        <p:spPr/>
        <p:txBody>
          <a:bodyPr wrap="square" anchor="t"/>
          <a:p>
            <a:pPr lvl="0" indent="-342900" eaLnBrk="1" hangingPunct="1"/>
            <a:r>
              <a:rPr lang="zh-CN" altLang="en-US"/>
              <a:t>公司综合资本成本率</a:t>
            </a:r>
            <a:endParaRPr lang="zh-CN" altLang="en-US"/>
          </a:p>
        </p:txBody>
      </p:sp>
      <p:sp>
        <p:nvSpPr>
          <p:cNvPr id="146435" name="矩形 5"/>
          <p:cNvSpPr/>
          <p:nvPr/>
        </p:nvSpPr>
        <p:spPr>
          <a:xfrm>
            <a:off x="0" y="0"/>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graphicFrame>
        <p:nvGraphicFramePr>
          <p:cNvPr id="146436" name="对象 143364"/>
          <p:cNvGraphicFramePr>
            <a:graphicFrameLocks noChangeAspect="1"/>
          </p:cNvGraphicFramePr>
          <p:nvPr/>
        </p:nvGraphicFramePr>
        <p:xfrm>
          <a:off x="1331913" y="2852738"/>
          <a:ext cx="5761037" cy="1222375"/>
        </p:xfrm>
        <a:graphic>
          <a:graphicData uri="http://schemas.openxmlformats.org/presentationml/2006/ole">
            <mc:AlternateContent xmlns:mc="http://schemas.openxmlformats.org/markup-compatibility/2006">
              <mc:Choice xmlns:v="urn:schemas-microsoft-com:vml" Requires="v">
                <p:oleObj spid="_x0000_s3110" name="" r:id="rId1" imgW="1841500" imgH="393700" progId="Equation.3">
                  <p:embed/>
                </p:oleObj>
              </mc:Choice>
              <mc:Fallback>
                <p:oleObj name="" r:id="rId1" imgW="1841500" imgH="393700" progId="Equation.3">
                  <p:embed/>
                  <p:pic>
                    <p:nvPicPr>
                      <p:cNvPr id="0" name="图片 3109"/>
                      <p:cNvPicPr/>
                      <p:nvPr/>
                    </p:nvPicPr>
                    <p:blipFill>
                      <a:blip r:embed="rId2"/>
                      <a:stretch>
                        <a:fillRect/>
                      </a:stretch>
                    </p:blipFill>
                    <p:spPr>
                      <a:xfrm>
                        <a:off x="1331913" y="2852738"/>
                        <a:ext cx="5761037" cy="1222375"/>
                      </a:xfrm>
                      <a:prstGeom prst="rect">
                        <a:avLst/>
                      </a:prstGeom>
                      <a:noFill/>
                      <a:ln w="38100">
                        <a:noFill/>
                        <a:miter/>
                      </a:ln>
                    </p:spPr>
                  </p:pic>
                </p:oleObj>
              </mc:Fallback>
            </mc:AlternateContent>
          </a:graphicData>
        </a:graphic>
      </p:graphicFrame>
      <p:pic>
        <p:nvPicPr>
          <p:cNvPr id="146437" name="Picture 8"/>
          <p:cNvPicPr>
            <a:picLocks noChangeAspect="1"/>
          </p:cNvPicPr>
          <p:nvPr/>
        </p:nvPicPr>
        <p:blipFill>
          <a:blip r:embed="rId3"/>
          <a:stretch>
            <a:fillRect/>
          </a:stretch>
        </p:blipFill>
        <p:spPr>
          <a:xfrm>
            <a:off x="2483168" y="4300855"/>
            <a:ext cx="4176712" cy="566738"/>
          </a:xfrm>
          <a:prstGeom prst="rect">
            <a:avLst/>
          </a:prstGeom>
          <a:noFill/>
          <a:ln w="9525">
            <a:noFill/>
          </a:ln>
        </p:spPr>
      </p:pic>
      <p:sp>
        <p:nvSpPr>
          <p:cNvPr id="146438"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矩形 2"/>
          <p:cNvSpPr>
            <a:spLocks noGrp="1"/>
          </p:cNvSpPr>
          <p:nvPr>
            <p:ph type="title"/>
          </p:nvPr>
        </p:nvSpPr>
        <p:spPr/>
        <p:txBody>
          <a:bodyPr wrap="square" anchor="ctr"/>
          <a:p>
            <a:pPr lvl="0" indent="0" eaLnBrk="1" hangingPunct="1"/>
            <a:r>
              <a:rPr lang="en-US" altLang="x-none" dirty="0"/>
              <a:t>4.</a:t>
            </a:r>
            <a:r>
              <a:rPr lang="zh-CN" altLang="en-US" dirty="0"/>
              <a:t>公司最佳资本结构的确定</a:t>
            </a:r>
            <a:endParaRPr lang="zh-CN" altLang="en-US" dirty="0"/>
          </a:p>
        </p:txBody>
      </p:sp>
      <p:sp>
        <p:nvSpPr>
          <p:cNvPr id="147458" name="矩形 3"/>
          <p:cNvSpPr>
            <a:spLocks noGrp="1"/>
          </p:cNvSpPr>
          <p:nvPr>
            <p:ph type="body"/>
          </p:nvPr>
        </p:nvSpPr>
        <p:spPr/>
        <p:txBody>
          <a:bodyPr wrap="square" anchor="t"/>
          <a:p>
            <a:pPr lvl="0" indent="-342900" eaLnBrk="1" hangingPunct="1"/>
            <a:r>
              <a:rPr lang="zh-CN" altLang="en-US" b="1"/>
              <a:t>测算了公司的总价值和综合资本成本率之后，应以公司价值最大化为标准比较确定公司的最佳资本结构 。</a:t>
            </a:r>
            <a:endParaRPr lang="zh-CN" altLang="en-US" b="1"/>
          </a:p>
        </p:txBody>
      </p:sp>
      <p:sp>
        <p:nvSpPr>
          <p:cNvPr id="14745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TextBox 4"/>
          <p:cNvSpPr txBox="1"/>
          <p:nvPr/>
        </p:nvSpPr>
        <p:spPr>
          <a:xfrm>
            <a:off x="356870" y="210185"/>
            <a:ext cx="7575550" cy="6309360"/>
          </a:xfrm>
          <a:prstGeom prst="rect">
            <a:avLst/>
          </a:prstGeom>
          <a:noFill/>
          <a:ln w="9525">
            <a:noFill/>
          </a:ln>
        </p:spPr>
        <p:txBody>
          <a:bodyPr wrap="square" anchor="t">
            <a:spAutoFit/>
          </a:bodyPr>
          <a:p>
            <a:pPr lvl="0" indent="0"/>
            <a:r>
              <a:rPr lang="zh-CN" altLang="en-US" sz="2400" dirty="0">
                <a:latin typeface="Arial" panose="020B0604020202020204" pitchFamily="34" charset="0"/>
                <a:ea typeface="宋体" panose="02010600030101010101" pitchFamily="2" charset="-122"/>
              </a:rPr>
              <a:t>例</a:t>
            </a:r>
            <a:r>
              <a:rPr lang="en-US" altLang="x-none" sz="2400" dirty="0">
                <a:latin typeface="Arial" panose="020B0604020202020204" pitchFamily="34" charset="0"/>
                <a:ea typeface="宋体" panose="02010600030101010101" pitchFamily="2" charset="-122"/>
              </a:rPr>
              <a:t>6-29</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ABC</a:t>
            </a:r>
            <a:r>
              <a:rPr lang="zh-CN" altLang="en-US" sz="2400" dirty="0">
                <a:latin typeface="Arial" panose="020B0604020202020204" pitchFamily="34" charset="0"/>
                <a:ea typeface="宋体" panose="02010600030101010101" pitchFamily="2" charset="-122"/>
              </a:rPr>
              <a:t>公司现有全部长期资本均为普通股资本，无长期债务资本和优先股资本，账面价值</a:t>
            </a:r>
            <a:r>
              <a:rPr lang="en-US" altLang="x-none" sz="2400" dirty="0">
                <a:latin typeface="Arial" panose="020B0604020202020204" pitchFamily="34" charset="0"/>
                <a:ea typeface="宋体" panose="02010600030101010101" pitchFamily="2" charset="-122"/>
              </a:rPr>
              <a:t>20000</a:t>
            </a:r>
            <a:r>
              <a:rPr lang="zh-CN" altLang="en-US" sz="2400" dirty="0">
                <a:latin typeface="Arial" panose="020B0604020202020204" pitchFamily="34" charset="0"/>
                <a:ea typeface="宋体" panose="02010600030101010101" pitchFamily="2" charset="-122"/>
              </a:rPr>
              <a:t>万元。公司认为这种资本结构不合理，没有发挥财务杠杆的作用，准备举借长期债务购回部分普通股予以调整。公司预计息税前利润为</a:t>
            </a:r>
            <a:r>
              <a:rPr lang="en-US" altLang="x-none" sz="2400" dirty="0">
                <a:latin typeface="Arial" panose="020B0604020202020204" pitchFamily="34" charset="0"/>
                <a:ea typeface="宋体" panose="02010600030101010101" pitchFamily="2" charset="-122"/>
              </a:rPr>
              <a:t>5000</a:t>
            </a:r>
            <a:r>
              <a:rPr lang="zh-CN" altLang="en-US" sz="2400" dirty="0">
                <a:latin typeface="Arial" panose="020B0604020202020204" pitchFamily="34" charset="0"/>
                <a:ea typeface="宋体" panose="02010600030101010101" pitchFamily="2" charset="-122"/>
              </a:rPr>
              <a:t>万元，假定公司所得税税率为</a:t>
            </a:r>
            <a:r>
              <a:rPr lang="en-US" altLang="x-none" sz="2400" dirty="0">
                <a:latin typeface="Arial" panose="020B0604020202020204" pitchFamily="34" charset="0"/>
                <a:ea typeface="宋体" panose="02010600030101010101" pitchFamily="2" charset="-122"/>
              </a:rPr>
              <a:t>33%</a:t>
            </a:r>
            <a:r>
              <a:rPr lang="zh-CN" altLang="en-US" sz="2400" dirty="0">
                <a:latin typeface="Arial" panose="020B0604020202020204" pitchFamily="34" charset="0"/>
                <a:ea typeface="宋体" panose="02010600030101010101" pitchFamily="2" charset="-122"/>
              </a:rPr>
              <a:t>。经测算，目前的长期债务年利率和普通股资本成本率如表</a:t>
            </a:r>
            <a:r>
              <a:rPr lang="en-US" altLang="x-none" sz="2400" dirty="0">
                <a:latin typeface="Arial" panose="020B0604020202020204" pitchFamily="34" charset="0"/>
                <a:ea typeface="宋体" panose="02010600030101010101" pitchFamily="2" charset="-122"/>
              </a:rPr>
              <a:t>6-21</a:t>
            </a:r>
            <a:r>
              <a:rPr lang="zh-CN" altLang="en-US" sz="2400" dirty="0">
                <a:latin typeface="Arial" panose="020B0604020202020204" pitchFamily="34" charset="0"/>
                <a:ea typeface="宋体" panose="02010600030101010101" pitchFamily="2" charset="-122"/>
              </a:rPr>
              <a:t>所示。</a:t>
            </a:r>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r>
              <a:rPr lang="zh-CN" altLang="en-US" sz="2400" dirty="0">
                <a:latin typeface="Arial" panose="020B0604020202020204" pitchFamily="34" charset="0"/>
                <a:ea typeface="宋体" panose="02010600030101010101" pitchFamily="2" charset="-122"/>
              </a:rPr>
              <a:t>当</a:t>
            </a:r>
            <a:r>
              <a:rPr lang="en-US" altLang="x-none" sz="2400" dirty="0">
                <a:latin typeface="Arial" panose="020B0604020202020204" pitchFamily="34" charset="0"/>
                <a:ea typeface="宋体" panose="02010600030101010101" pitchFamily="2" charset="-122"/>
              </a:rPr>
              <a:t>B=2000</a:t>
            </a:r>
            <a:r>
              <a:rPr lang="zh-CN" altLang="en-US" sz="2400" dirty="0">
                <a:latin typeface="Arial" panose="020B0604020202020204" pitchFamily="34" charset="0"/>
                <a:ea typeface="宋体" panose="02010600030101010101" pitchFamily="2" charset="-122"/>
              </a:rPr>
              <a:t>万元，</a:t>
            </a:r>
            <a:r>
              <a:rPr lang="en-US" altLang="x-none" sz="2400" dirty="0">
                <a:latin typeface="Arial" panose="020B0604020202020204" pitchFamily="34" charset="0"/>
                <a:ea typeface="宋体" panose="02010600030101010101" pitchFamily="2" charset="-122"/>
              </a:rPr>
              <a:t>β=1.25</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R</a:t>
            </a:r>
            <a:r>
              <a:rPr lang="en-US" altLang="x-none" sz="2400" baseline="-25000" dirty="0">
                <a:latin typeface="Arial" panose="020B0604020202020204" pitchFamily="34" charset="0"/>
                <a:ea typeface="宋体" panose="02010600030101010101" pitchFamily="2" charset="-122"/>
              </a:rPr>
              <a:t>F</a:t>
            </a:r>
            <a:r>
              <a:rPr lang="en-US" altLang="x-none"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R</a:t>
            </a:r>
            <a:r>
              <a:rPr lang="en-US" altLang="x-none" sz="2400" baseline="-25000" dirty="0">
                <a:latin typeface="Arial" panose="020B0604020202020204" pitchFamily="34" charset="0"/>
                <a:ea typeface="宋体" panose="02010600030101010101" pitchFamily="2" charset="-122"/>
              </a:rPr>
              <a:t>M</a:t>
            </a:r>
            <a:r>
              <a:rPr lang="en-US" altLang="x-none" sz="2400" dirty="0">
                <a:latin typeface="Arial" panose="020B0604020202020204" pitchFamily="34" charset="0"/>
                <a:ea typeface="宋体" panose="02010600030101010101" pitchFamily="2" charset="-122"/>
              </a:rPr>
              <a:t>=14%</a:t>
            </a:r>
            <a:r>
              <a:rPr lang="zh-CN" altLang="en-US" sz="2400" dirty="0">
                <a:latin typeface="Arial" panose="020B0604020202020204" pitchFamily="34" charset="0"/>
                <a:ea typeface="宋体" panose="02010600030101010101" pitchFamily="2" charset="-122"/>
              </a:rPr>
              <a:t>时</a:t>
            </a:r>
            <a:endParaRPr lang="zh-CN" altLang="en-US" sz="2400" dirty="0">
              <a:latin typeface="Arial" panose="020B0604020202020204" pitchFamily="34" charset="0"/>
              <a:ea typeface="宋体" panose="02010600030101010101" pitchFamily="2" charset="-122"/>
            </a:endParaRPr>
          </a:p>
          <a:p>
            <a:pPr lvl="0" indent="0"/>
            <a:r>
              <a:rPr lang="en-US" altLang="x-none" sz="2400" dirty="0">
                <a:latin typeface="Arial" panose="020B0604020202020204" pitchFamily="34" charset="0"/>
                <a:ea typeface="宋体" panose="02010600030101010101" pitchFamily="2" charset="-122"/>
              </a:rPr>
              <a:t>  K</a:t>
            </a:r>
            <a:r>
              <a:rPr lang="en-US" altLang="x-none" sz="2400" baseline="-25000" dirty="0">
                <a:latin typeface="Arial" panose="020B0604020202020204" pitchFamily="34" charset="0"/>
                <a:ea typeface="宋体" panose="02010600030101010101" pitchFamily="2" charset="-122"/>
              </a:rPr>
              <a:t>S</a:t>
            </a:r>
            <a:r>
              <a:rPr lang="en-US" altLang="x-none" sz="2400" dirty="0">
                <a:latin typeface="Arial" panose="020B0604020202020204" pitchFamily="34" charset="0"/>
                <a:ea typeface="宋体" panose="02010600030101010101" pitchFamily="2" charset="-122"/>
              </a:rPr>
              <a:t>=10%+1.25×(14%-10%)=15.0%</a:t>
            </a:r>
            <a:endParaRPr lang="zh-CN" altLang="en-US" sz="2400" dirty="0">
              <a:latin typeface="Arial" panose="020B0604020202020204" pitchFamily="34" charset="0"/>
              <a:ea typeface="宋体" panose="02010600030101010101" pitchFamily="2" charset="-122"/>
            </a:endParaRPr>
          </a:p>
          <a:p>
            <a:pPr lvl="0" indent="0"/>
            <a:r>
              <a:rPr lang="zh-CN" altLang="en-US" sz="2400" dirty="0">
                <a:latin typeface="Arial" panose="020B0604020202020204" pitchFamily="34" charset="0"/>
                <a:ea typeface="宋体" panose="02010600030101010101" pitchFamily="2" charset="-122"/>
              </a:rPr>
              <a:t>其余同理计算。</a:t>
            </a:r>
            <a:endParaRPr lang="zh-CN" altLang="en-US" sz="2400" dirty="0">
              <a:latin typeface="Arial" panose="020B0604020202020204" pitchFamily="34" charset="0"/>
              <a:ea typeface="宋体" panose="02010600030101010101" pitchFamily="2" charset="-122"/>
            </a:endParaRPr>
          </a:p>
        </p:txBody>
      </p:sp>
      <p:pic>
        <p:nvPicPr>
          <p:cNvPr id="148482" name="Picture 2"/>
          <p:cNvPicPr>
            <a:picLocks noChangeAspect="1"/>
          </p:cNvPicPr>
          <p:nvPr/>
        </p:nvPicPr>
        <p:blipFill>
          <a:blip r:embed="rId1"/>
          <a:stretch>
            <a:fillRect/>
          </a:stretch>
        </p:blipFill>
        <p:spPr>
          <a:xfrm>
            <a:off x="292735" y="2905125"/>
            <a:ext cx="8558213" cy="2286000"/>
          </a:xfrm>
          <a:prstGeom prst="rect">
            <a:avLst/>
          </a:prstGeom>
          <a:noFill/>
          <a:ln w="9525">
            <a:noFill/>
          </a:ln>
        </p:spPr>
      </p:pic>
      <p:sp>
        <p:nvSpPr>
          <p:cNvPr id="148483" name="流程图: 过程 145411"/>
          <p:cNvSpPr/>
          <p:nvPr/>
        </p:nvSpPr>
        <p:spPr>
          <a:xfrm>
            <a:off x="457200" y="3628708"/>
            <a:ext cx="8064500" cy="360362"/>
          </a:xfrm>
          <a:prstGeom prst="flowChartProcess">
            <a:avLst/>
          </a:prstGeom>
          <a:noFill/>
          <a:ln w="9525"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
        <p:nvSpPr>
          <p:cNvPr id="14848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extBox 4"/>
          <p:cNvSpPr txBox="1"/>
          <p:nvPr/>
        </p:nvSpPr>
        <p:spPr>
          <a:xfrm>
            <a:off x="357188" y="47625"/>
            <a:ext cx="7743825" cy="7040880"/>
          </a:xfrm>
          <a:prstGeom prst="rect">
            <a:avLst/>
          </a:prstGeom>
          <a:noFill/>
          <a:ln w="9525">
            <a:noFill/>
          </a:ln>
        </p:spPr>
        <p:txBody>
          <a:bodyPr wrap="square" anchor="t">
            <a:spAutoFit/>
          </a:bodyPr>
          <a:p>
            <a:pPr lvl="0" indent="0"/>
            <a:r>
              <a:rPr lang="zh-CN" altLang="en-US" sz="2400" dirty="0">
                <a:latin typeface="Arial" panose="020B0604020202020204" pitchFamily="34" charset="0"/>
                <a:ea typeface="宋体" panose="02010600030101010101" pitchFamily="2" charset="-122"/>
              </a:rPr>
              <a:t>根据表</a:t>
            </a:r>
            <a:r>
              <a:rPr lang="en-US" altLang="x-none" sz="2400" dirty="0">
                <a:latin typeface="Arial" panose="020B0604020202020204" pitchFamily="34" charset="0"/>
                <a:ea typeface="宋体" panose="02010600030101010101" pitchFamily="2" charset="-122"/>
              </a:rPr>
              <a:t>6-21</a:t>
            </a:r>
            <a:r>
              <a:rPr lang="zh-CN" altLang="en-US" sz="2400" dirty="0">
                <a:latin typeface="Arial" panose="020B0604020202020204" pitchFamily="34" charset="0"/>
                <a:ea typeface="宋体" panose="02010600030101010101" pitchFamily="2" charset="-122"/>
              </a:rPr>
              <a:t>的资料，运用前述公司价值和公司资本成本率的测算方法，可以测算在不同长期债务规模下的公司价值和公司资本成本率，如表</a:t>
            </a:r>
            <a:r>
              <a:rPr lang="en-US" altLang="x-none" sz="2400" dirty="0">
                <a:latin typeface="Arial" panose="020B0604020202020204" pitchFamily="34" charset="0"/>
                <a:ea typeface="宋体" panose="02010600030101010101" pitchFamily="2" charset="-122"/>
              </a:rPr>
              <a:t>6-22</a:t>
            </a:r>
            <a:r>
              <a:rPr lang="zh-CN" altLang="en-US" sz="2400" dirty="0">
                <a:latin typeface="Arial" panose="020B0604020202020204" pitchFamily="34" charset="0"/>
                <a:ea typeface="宋体" panose="02010600030101010101" pitchFamily="2" charset="-122"/>
              </a:rPr>
              <a:t>所示，可据以比较确定公司的最佳资本结构。</a:t>
            </a:r>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endParaRPr lang="en-US" altLang="x-none" sz="2400" dirty="0">
              <a:latin typeface="Arial" panose="020B0604020202020204" pitchFamily="34" charset="0"/>
              <a:ea typeface="宋体" panose="02010600030101010101" pitchFamily="2" charset="-122"/>
            </a:endParaRPr>
          </a:p>
          <a:p>
            <a:pPr lvl="0" indent="0"/>
            <a:r>
              <a:rPr lang="zh-CN" altLang="en-US" sz="2400" dirty="0">
                <a:latin typeface="Arial" panose="020B0604020202020204" pitchFamily="34" charset="0"/>
                <a:ea typeface="宋体" panose="02010600030101010101" pitchFamily="2" charset="-122"/>
              </a:rPr>
              <a:t> 在表</a:t>
            </a:r>
            <a:r>
              <a:rPr lang="en-US" altLang="x-none" sz="2400" dirty="0">
                <a:latin typeface="Arial" panose="020B0604020202020204" pitchFamily="34" charset="0"/>
                <a:ea typeface="宋体" panose="02010600030101010101" pitchFamily="2" charset="-122"/>
              </a:rPr>
              <a:t>6-22</a:t>
            </a:r>
            <a:r>
              <a:rPr lang="zh-CN" altLang="en-US" sz="2400" dirty="0">
                <a:latin typeface="Arial" panose="020B0604020202020204" pitchFamily="34" charset="0"/>
                <a:ea typeface="宋体" panose="02010600030101010101" pitchFamily="2" charset="-122"/>
              </a:rPr>
              <a:t>中，当</a:t>
            </a:r>
            <a:r>
              <a:rPr lang="en-US" altLang="x-none" sz="2400" dirty="0">
                <a:latin typeface="Arial" panose="020B0604020202020204" pitchFamily="34" charset="0"/>
                <a:ea typeface="宋体" panose="02010600030101010101" pitchFamily="2" charset="-122"/>
              </a:rPr>
              <a:t>B=2000</a:t>
            </a:r>
            <a:r>
              <a:rPr lang="zh-CN" altLang="en-US" sz="2400" dirty="0">
                <a:latin typeface="Arial" panose="020B0604020202020204" pitchFamily="34" charset="0"/>
                <a:ea typeface="宋体" panose="02010600030101010101" pitchFamily="2" charset="-122"/>
              </a:rPr>
              <a:t>万元，</a:t>
            </a:r>
            <a:r>
              <a:rPr lang="en-US" altLang="x-none" sz="2400" dirty="0">
                <a:latin typeface="Arial" panose="020B0604020202020204" pitchFamily="34" charset="0"/>
                <a:ea typeface="宋体" panose="02010600030101010101" pitchFamily="2" charset="-122"/>
              </a:rPr>
              <a:t>K</a:t>
            </a:r>
            <a:r>
              <a:rPr lang="en-US" altLang="x-none" sz="2400" baseline="-25000" dirty="0">
                <a:latin typeface="Arial" panose="020B0604020202020204" pitchFamily="34" charset="0"/>
                <a:ea typeface="宋体" panose="02010600030101010101" pitchFamily="2" charset="-122"/>
              </a:rPr>
              <a:t>B</a:t>
            </a:r>
            <a:r>
              <a:rPr lang="en-US" altLang="x-none"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 </a:t>
            </a:r>
            <a:r>
              <a:rPr lang="en-US" altLang="x-none" sz="2400" dirty="0">
                <a:latin typeface="Arial" panose="020B0604020202020204" pitchFamily="34" charset="0"/>
                <a:ea typeface="宋体" panose="02010600030101010101" pitchFamily="2" charset="-122"/>
              </a:rPr>
              <a:t>K</a:t>
            </a:r>
            <a:r>
              <a:rPr lang="en-US" altLang="x-none" sz="2400" baseline="-25000" dirty="0">
                <a:latin typeface="Arial" panose="020B0604020202020204" pitchFamily="34" charset="0"/>
                <a:ea typeface="宋体" panose="02010600030101010101" pitchFamily="2" charset="-122"/>
              </a:rPr>
              <a:t>S</a:t>
            </a:r>
            <a:r>
              <a:rPr lang="en-US" altLang="x-none" sz="2400" dirty="0">
                <a:latin typeface="Arial" panose="020B0604020202020204" pitchFamily="34" charset="0"/>
                <a:ea typeface="宋体" panose="02010600030101010101" pitchFamily="2" charset="-122"/>
              </a:rPr>
              <a:t>=15.0% </a:t>
            </a:r>
            <a:r>
              <a:rPr lang="zh-CN" altLang="en-US" sz="2400" dirty="0">
                <a:latin typeface="Arial" panose="020B0604020202020204" pitchFamily="34" charset="0"/>
                <a:ea typeface="宋体" panose="02010600030101010101" pitchFamily="2" charset="-122"/>
              </a:rPr>
              <a:t>以及</a:t>
            </a:r>
            <a:r>
              <a:rPr lang="en-US" altLang="x-none" sz="2400" dirty="0">
                <a:latin typeface="Arial" panose="020B0604020202020204" pitchFamily="34" charset="0"/>
                <a:ea typeface="宋体" panose="02010600030101010101" pitchFamily="2" charset="-122"/>
              </a:rPr>
              <a:t>EBIT=5000</a:t>
            </a:r>
            <a:r>
              <a:rPr lang="zh-CN" altLang="en-US" sz="2400" dirty="0">
                <a:latin typeface="Arial" panose="020B0604020202020204" pitchFamily="34" charset="0"/>
                <a:ea typeface="宋体" panose="02010600030101010101" pitchFamily="2" charset="-122"/>
              </a:rPr>
              <a:t>万元时，有</a:t>
            </a:r>
            <a:endParaRPr lang="zh-CN" altLang="en-US" sz="2400" dirty="0">
              <a:latin typeface="Arial" panose="020B0604020202020204" pitchFamily="34" charset="0"/>
              <a:ea typeface="宋体" panose="02010600030101010101" pitchFamily="2" charset="-122"/>
            </a:endParaRPr>
          </a:p>
          <a:p>
            <a:pPr lvl="0" indent="0"/>
            <a:r>
              <a:rPr lang="en-US" altLang="x-none" sz="2400" dirty="0">
                <a:latin typeface="Arial" panose="020B0604020202020204" pitchFamily="34" charset="0"/>
                <a:ea typeface="宋体" panose="02010600030101010101" pitchFamily="2" charset="-122"/>
              </a:rPr>
              <a:t>  S=(5000-2000×10%)(1-33%)</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15.0%=21440(</a:t>
            </a:r>
            <a:r>
              <a:rPr lang="zh-CN" altLang="en-US" sz="2400" dirty="0">
                <a:latin typeface="Arial" panose="020B0604020202020204" pitchFamily="34" charset="0"/>
                <a:ea typeface="宋体" panose="02010600030101010101" pitchFamily="2" charset="-122"/>
              </a:rPr>
              <a:t>万元</a:t>
            </a:r>
            <a:r>
              <a:rPr lang="en-US" altLang="x-none"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lvl="0" indent="0"/>
            <a:r>
              <a:rPr lang="en-US" altLang="x-none" sz="2400" dirty="0">
                <a:latin typeface="Arial" panose="020B0604020202020204" pitchFamily="34" charset="0"/>
                <a:ea typeface="宋体" panose="02010600030101010101" pitchFamily="2" charset="-122"/>
              </a:rPr>
              <a:t>  V=2000+21440=23440(</a:t>
            </a:r>
            <a:r>
              <a:rPr lang="zh-CN" altLang="en-US" sz="2400" dirty="0">
                <a:latin typeface="Arial" panose="020B0604020202020204" pitchFamily="34" charset="0"/>
                <a:ea typeface="宋体" panose="02010600030101010101" pitchFamily="2" charset="-122"/>
              </a:rPr>
              <a:t>万元</a:t>
            </a:r>
            <a:r>
              <a:rPr lang="en-US" altLang="x-none"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lvl="0" indent="0"/>
            <a:r>
              <a:rPr lang="en-US" altLang="x-none" sz="2400" dirty="0">
                <a:latin typeface="Arial" panose="020B0604020202020204" pitchFamily="34" charset="0"/>
                <a:ea typeface="宋体" panose="02010600030101010101" pitchFamily="2" charset="-122"/>
              </a:rPr>
              <a:t>  K</a:t>
            </a:r>
            <a:r>
              <a:rPr lang="en-US" altLang="x-none" sz="2400" baseline="-25000" dirty="0">
                <a:latin typeface="Arial" panose="020B0604020202020204" pitchFamily="34" charset="0"/>
                <a:ea typeface="宋体" panose="02010600030101010101" pitchFamily="2" charset="-122"/>
              </a:rPr>
              <a:t>S</a:t>
            </a:r>
            <a:r>
              <a:rPr lang="en-US" altLang="x-none" sz="2400" dirty="0">
                <a:latin typeface="Arial" panose="020B0604020202020204" pitchFamily="34" charset="0"/>
                <a:ea typeface="宋体" panose="02010600030101010101" pitchFamily="2" charset="-122"/>
              </a:rPr>
              <a:t>=10%×(1-33%)×2000</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23440+15.0%×21440</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23440</a:t>
            </a:r>
            <a:endParaRPr lang="en-US" altLang="x-none" sz="2400" dirty="0">
              <a:latin typeface="Arial" panose="020B0604020202020204" pitchFamily="34" charset="0"/>
              <a:ea typeface="宋体" panose="02010600030101010101" pitchFamily="2" charset="-122"/>
            </a:endParaRPr>
          </a:p>
          <a:p>
            <a:pPr lvl="0" indent="0"/>
            <a:r>
              <a:rPr lang="en-US" altLang="x-none" sz="2400" dirty="0">
                <a:latin typeface="Arial" panose="020B0604020202020204" pitchFamily="34" charset="0"/>
                <a:ea typeface="宋体" panose="02010600030101010101" pitchFamily="2" charset="-122"/>
              </a:rPr>
              <a:t>=14.29%</a:t>
            </a:r>
            <a:endParaRPr lang="zh-CN" altLang="en-US" sz="2400" dirty="0">
              <a:latin typeface="Arial" panose="020B0604020202020204" pitchFamily="34" charset="0"/>
              <a:ea typeface="宋体" panose="02010600030101010101" pitchFamily="2" charset="-122"/>
            </a:endParaRPr>
          </a:p>
          <a:p>
            <a:pPr lvl="0" indent="0"/>
            <a:r>
              <a:rPr lang="zh-CN" altLang="en-US" sz="2400" dirty="0">
                <a:latin typeface="Arial" panose="020B0604020202020204" pitchFamily="34" charset="0"/>
                <a:ea typeface="宋体" panose="02010600030101010101" pitchFamily="2" charset="-122"/>
              </a:rPr>
              <a:t>其余同理计算。</a:t>
            </a:r>
            <a:endParaRPr lang="en-US" altLang="x-none" sz="2400" dirty="0">
              <a:latin typeface="Arial" panose="020B0604020202020204" pitchFamily="34" charset="0"/>
              <a:ea typeface="宋体" panose="02010600030101010101" pitchFamily="2" charset="-122"/>
            </a:endParaRPr>
          </a:p>
          <a:p>
            <a:pPr lvl="0" indent="0"/>
            <a:endParaRPr lang="zh-CN" altLang="en-US" sz="2400" dirty="0">
              <a:latin typeface="Arial" panose="020B0604020202020204" pitchFamily="34" charset="0"/>
              <a:ea typeface="宋体" panose="02010600030101010101" pitchFamily="2" charset="-122"/>
            </a:endParaRPr>
          </a:p>
        </p:txBody>
      </p:sp>
      <p:pic>
        <p:nvPicPr>
          <p:cNvPr id="149506" name="Picture 2"/>
          <p:cNvPicPr>
            <a:picLocks noChangeAspect="1"/>
          </p:cNvPicPr>
          <p:nvPr/>
        </p:nvPicPr>
        <p:blipFill>
          <a:blip r:embed="rId1"/>
          <a:stretch>
            <a:fillRect/>
          </a:stretch>
        </p:blipFill>
        <p:spPr>
          <a:xfrm>
            <a:off x="285750" y="1500188"/>
            <a:ext cx="8388350" cy="2214562"/>
          </a:xfrm>
          <a:prstGeom prst="rect">
            <a:avLst/>
          </a:prstGeom>
          <a:noFill/>
          <a:ln w="9525">
            <a:noFill/>
          </a:ln>
        </p:spPr>
      </p:pic>
      <p:sp>
        <p:nvSpPr>
          <p:cNvPr id="149507" name="流程图: 过程 146435"/>
          <p:cNvSpPr/>
          <p:nvPr/>
        </p:nvSpPr>
        <p:spPr>
          <a:xfrm>
            <a:off x="539750" y="2205038"/>
            <a:ext cx="7705725" cy="360362"/>
          </a:xfrm>
          <a:prstGeom prst="flowChartProcess">
            <a:avLst/>
          </a:prstGeom>
          <a:noFill/>
          <a:ln w="9525"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
        <p:nvSpPr>
          <p:cNvPr id="149508" name="椭圆 146436"/>
          <p:cNvSpPr/>
          <p:nvPr/>
        </p:nvSpPr>
        <p:spPr>
          <a:xfrm>
            <a:off x="7453313" y="2854325"/>
            <a:ext cx="863600" cy="215900"/>
          </a:xfrm>
          <a:prstGeom prst="ellipse">
            <a:avLst/>
          </a:prstGeom>
          <a:noFill/>
          <a:ln w="9525" cap="flat" cmpd="sng">
            <a:solidFill>
              <a:schemeClr val="tx1"/>
            </a:solidFill>
            <a:prstDash val="solid"/>
            <a:round/>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
        <p:nvSpPr>
          <p:cNvPr id="149509" name="椭圆 146437"/>
          <p:cNvSpPr/>
          <p:nvPr/>
        </p:nvSpPr>
        <p:spPr>
          <a:xfrm>
            <a:off x="3419475" y="2854325"/>
            <a:ext cx="865188" cy="215900"/>
          </a:xfrm>
          <a:prstGeom prst="ellipse">
            <a:avLst/>
          </a:prstGeom>
          <a:noFill/>
          <a:ln w="9525" cap="flat" cmpd="sng">
            <a:solidFill>
              <a:schemeClr val="tx1"/>
            </a:solidFill>
            <a:prstDash val="solid"/>
            <a:bevel/>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
        <p:nvSpPr>
          <p:cNvPr id="149510"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47457"/>
          <p:cNvSpPr>
            <a:spLocks noGrp="1"/>
          </p:cNvSpPr>
          <p:nvPr>
            <p:ph type="title"/>
          </p:nvPr>
        </p:nvSpPr>
        <p:spPr/>
        <p:txBody>
          <a:bodyPr anchor="b"/>
          <a:p>
            <a:endParaRPr lang="en-US" altLang="en-US"/>
          </a:p>
        </p:txBody>
      </p:sp>
      <p:sp>
        <p:nvSpPr>
          <p:cNvPr id="150530" name="文本占位符 147458"/>
          <p:cNvSpPr>
            <a:spLocks noGrp="1"/>
          </p:cNvSpPr>
          <p:nvPr>
            <p:ph idx="1"/>
          </p:nvPr>
        </p:nvSpPr>
        <p:spPr/>
        <p:txBody>
          <a:bodyPr anchor="t"/>
          <a:p>
            <a:pPr marL="1905" indent="-1905">
              <a:lnSpc>
                <a:spcPct val="80000"/>
              </a:lnSpc>
            </a:pPr>
            <a:r>
              <a:rPr lang="zh-CN" altLang="en-US" sz="2600" dirty="0">
                <a:latin typeface="黑体" panose="02010609060101010101" pitchFamily="1" charset="-122"/>
                <a:ea typeface="黑体" panose="02010609060101010101" pitchFamily="1" charset="-122"/>
              </a:rPr>
              <a:t>在企业没有长期债务时：</a:t>
            </a:r>
            <a:endParaRPr lang="zh-CN" altLang="en-US" sz="2600" dirty="0">
              <a:latin typeface="黑体" panose="02010609060101010101" pitchFamily="1" charset="-122"/>
              <a:ea typeface="黑体" panose="02010609060101010101" pitchFamily="1" charset="-122"/>
            </a:endParaRPr>
          </a:p>
          <a:p>
            <a:pPr marL="1905" lvl="1" indent="342900">
              <a:lnSpc>
                <a:spcPct val="80000"/>
              </a:lnSpc>
            </a:pPr>
            <a:r>
              <a:rPr lang="zh-CN" altLang="en-US" sz="2200" dirty="0">
                <a:latin typeface="黑体" panose="02010609060101010101" pitchFamily="1" charset="-122"/>
                <a:ea typeface="黑体" panose="02010609060101010101" pitchFamily="1" charset="-122"/>
              </a:rPr>
              <a:t>企业的资本成本（股权成本）：K</a:t>
            </a:r>
            <a:r>
              <a:rPr lang="zh-CN" altLang="en-US" sz="2200" baseline="-25000" dirty="0">
                <a:latin typeface="黑体" panose="02010609060101010101" pitchFamily="1" charset="-122"/>
                <a:ea typeface="黑体" panose="02010609060101010101" pitchFamily="1" charset="-122"/>
              </a:rPr>
              <a:t>s</a:t>
            </a:r>
            <a:r>
              <a:rPr lang="zh-CN" altLang="en-US" sz="2200" dirty="0">
                <a:latin typeface="黑体" panose="02010609060101010101" pitchFamily="1" charset="-122"/>
                <a:ea typeface="黑体" panose="02010609060101010101" pitchFamily="1" charset="-122"/>
              </a:rPr>
              <a:t>=10%+1.20×(14%-10%)=14.8%</a:t>
            </a:r>
            <a:endParaRPr lang="zh-CN" altLang="en-US" sz="2200" dirty="0">
              <a:latin typeface="黑体" panose="02010609060101010101" pitchFamily="1" charset="-122"/>
              <a:ea typeface="黑体" panose="02010609060101010101" pitchFamily="1" charset="-122"/>
            </a:endParaRPr>
          </a:p>
          <a:p>
            <a:pPr marL="1905" lvl="1" indent="342900">
              <a:lnSpc>
                <a:spcPct val="80000"/>
              </a:lnSpc>
            </a:pPr>
            <a:r>
              <a:rPr lang="zh-CN" altLang="en-US" sz="2200" dirty="0">
                <a:latin typeface="黑体" panose="02010609060101010101" pitchFamily="1" charset="-122"/>
                <a:ea typeface="黑体" panose="02010609060101010101" pitchFamily="1" charset="-122"/>
              </a:rPr>
              <a:t>企业的价值：V=S=EBIT(1-t)/K</a:t>
            </a:r>
            <a:r>
              <a:rPr lang="zh-CN" altLang="en-US" sz="2200" baseline="-25000" dirty="0">
                <a:latin typeface="黑体" panose="02010609060101010101" pitchFamily="1" charset="-122"/>
                <a:ea typeface="黑体" panose="02010609060101010101" pitchFamily="1" charset="-122"/>
              </a:rPr>
              <a:t>s</a:t>
            </a:r>
            <a:r>
              <a:rPr lang="zh-CN" altLang="en-US" sz="2200" dirty="0">
                <a:latin typeface="黑体" panose="02010609060101010101" pitchFamily="1" charset="-122"/>
                <a:ea typeface="黑体" panose="02010609060101010101" pitchFamily="1" charset="-122"/>
              </a:rPr>
              <a:t>=22640</a:t>
            </a:r>
            <a:endParaRPr lang="zh-CN" altLang="en-US" sz="2200" dirty="0">
              <a:latin typeface="黑体" panose="02010609060101010101" pitchFamily="1" charset="-122"/>
              <a:ea typeface="黑体" panose="02010609060101010101" pitchFamily="1" charset="-122"/>
            </a:endParaRPr>
          </a:p>
          <a:p>
            <a:pPr marL="1905" indent="-1905">
              <a:lnSpc>
                <a:spcPct val="80000"/>
              </a:lnSpc>
            </a:pPr>
            <a:r>
              <a:rPr lang="zh-CN" altLang="en-US" sz="2600" dirty="0">
                <a:latin typeface="黑体" panose="02010609060101010101" pitchFamily="1" charset="-122"/>
                <a:ea typeface="黑体" panose="02010609060101010101" pitchFamily="1" charset="-122"/>
              </a:rPr>
              <a:t>企业债务2000时，</a:t>
            </a:r>
            <a:endParaRPr lang="zh-CN" altLang="en-US" sz="2600" dirty="0">
              <a:latin typeface="黑体" panose="02010609060101010101" pitchFamily="1" charset="-122"/>
              <a:ea typeface="黑体" panose="02010609060101010101" pitchFamily="1" charset="-122"/>
            </a:endParaRPr>
          </a:p>
          <a:p>
            <a:pPr marL="1905" lvl="1" indent="342900">
              <a:lnSpc>
                <a:spcPct val="80000"/>
              </a:lnSpc>
            </a:pPr>
            <a:r>
              <a:rPr lang="zh-CN" altLang="en-US" sz="2200" dirty="0">
                <a:latin typeface="黑体" panose="02010609060101010101" pitchFamily="1" charset="-122"/>
                <a:ea typeface="黑体" panose="02010609060101010101" pitchFamily="1" charset="-122"/>
              </a:rPr>
              <a:t>企业的平均资本成本14.42%</a:t>
            </a:r>
            <a:endParaRPr lang="zh-CN" altLang="en-US" sz="2200" dirty="0">
              <a:latin typeface="黑体" panose="02010609060101010101" pitchFamily="1" charset="-122"/>
              <a:ea typeface="黑体" panose="02010609060101010101" pitchFamily="1" charset="-122"/>
            </a:endParaRPr>
          </a:p>
          <a:p>
            <a:pPr marL="1905" lvl="1" indent="342900">
              <a:lnSpc>
                <a:spcPct val="80000"/>
              </a:lnSpc>
            </a:pPr>
            <a:r>
              <a:rPr lang="zh-CN" altLang="en-US" sz="2200" dirty="0">
                <a:latin typeface="黑体" panose="02010609060101010101" pitchFamily="1" charset="-122"/>
                <a:ea typeface="黑体" panose="02010609060101010101" pitchFamily="1" charset="-122"/>
              </a:rPr>
              <a:t>企业的价值：V=B+S=23440</a:t>
            </a:r>
            <a:endParaRPr lang="zh-CN" altLang="en-US" sz="2200" dirty="0">
              <a:latin typeface="黑体" panose="02010609060101010101" pitchFamily="1" charset="-122"/>
              <a:ea typeface="黑体" panose="02010609060101010101" pitchFamily="1" charset="-122"/>
            </a:endParaRPr>
          </a:p>
          <a:p>
            <a:pPr marL="1905" indent="-1905">
              <a:lnSpc>
                <a:spcPct val="80000"/>
              </a:lnSpc>
            </a:pPr>
            <a:r>
              <a:rPr lang="zh-CN" altLang="en-US" sz="2600" dirty="0">
                <a:latin typeface="黑体" panose="02010609060101010101" pitchFamily="1" charset="-122"/>
                <a:ea typeface="黑体" panose="02010609060101010101" pitchFamily="1" charset="-122"/>
              </a:rPr>
              <a:t>.......</a:t>
            </a:r>
            <a:endParaRPr lang="zh-CN" altLang="en-US" sz="2600" dirty="0">
              <a:latin typeface="黑体" panose="02010609060101010101" pitchFamily="1" charset="-122"/>
              <a:ea typeface="黑体" panose="02010609060101010101" pitchFamily="1" charset="-122"/>
            </a:endParaRPr>
          </a:p>
          <a:p>
            <a:pPr marL="1905" indent="-1905">
              <a:lnSpc>
                <a:spcPct val="80000"/>
              </a:lnSpc>
            </a:pPr>
            <a:r>
              <a:rPr lang="zh-CN" altLang="en-US" sz="2600" dirty="0">
                <a:latin typeface="黑体" panose="02010609060101010101" pitchFamily="1" charset="-122"/>
                <a:ea typeface="黑体" panose="02010609060101010101" pitchFamily="1" charset="-122"/>
              </a:rPr>
              <a:t>企业利用长期资本替换普通股时，公司的价值开始上升，平均资本成本率开始下降；直到长期债务达到6000，之后债务增加，企业价值下降，平均资本成本率上升，所以企业选择债务资本为6000</a:t>
            </a:r>
            <a:endParaRPr lang="zh-CN" altLang="en-US" sz="2600" dirty="0">
              <a:latin typeface="黑体" panose="02010609060101010101" pitchFamily="1" charset="-122"/>
              <a:ea typeface="黑体" panose="02010609060101010101" pitchFamily="1" charset="-122"/>
            </a:endParaRPr>
          </a:p>
        </p:txBody>
      </p:sp>
      <p:sp>
        <p:nvSpPr>
          <p:cNvPr id="15053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2"/>
          <p:cNvSpPr>
            <a:spLocks noGrp="1"/>
          </p:cNvSpPr>
          <p:nvPr>
            <p:ph type="title"/>
          </p:nvPr>
        </p:nvSpPr>
        <p:spPr>
          <a:xfrm>
            <a:off x="478790" y="52070"/>
            <a:ext cx="7543800" cy="1223963"/>
          </a:xfrm>
        </p:spPr>
        <p:txBody>
          <a:bodyPr wrap="square" anchor="ctr"/>
          <a:p>
            <a:pPr lvl="0" indent="0" eaLnBrk="1" hangingPunct="1"/>
            <a:r>
              <a:rPr lang="zh-CN" altLang="en-US" sz="3500" b="0" dirty="0"/>
              <a:t>（</a:t>
            </a:r>
            <a:r>
              <a:rPr lang="en-US" altLang="x-none" sz="3500" b="0" dirty="0"/>
              <a:t>1</a:t>
            </a:r>
            <a:r>
              <a:rPr lang="zh-CN" altLang="en-US" sz="3500" b="0" dirty="0"/>
              <a:t>）</a:t>
            </a:r>
            <a:r>
              <a:rPr lang="en-US" altLang="x-none" sz="3500" b="0" dirty="0"/>
              <a:t>MM</a:t>
            </a:r>
            <a:r>
              <a:rPr lang="zh-CN" altLang="en-US" sz="3500" b="0" dirty="0"/>
              <a:t>资本结构理论的基本观点</a:t>
            </a:r>
            <a:endParaRPr lang="zh-CN" altLang="en-US" sz="3500" b="0" dirty="0"/>
          </a:p>
        </p:txBody>
      </p:sp>
      <p:sp>
        <p:nvSpPr>
          <p:cNvPr id="22530" name="矩形 3"/>
          <p:cNvSpPr>
            <a:spLocks noGrp="1"/>
          </p:cNvSpPr>
          <p:nvPr>
            <p:ph type="body"/>
          </p:nvPr>
        </p:nvSpPr>
        <p:spPr>
          <a:xfrm>
            <a:off x="323850" y="1056640"/>
            <a:ext cx="8362950" cy="5612765"/>
          </a:xfrm>
        </p:spPr>
        <p:txBody>
          <a:bodyPr wrap="square" anchor="t"/>
          <a:p>
            <a:pPr lvl="0" indent="-342900" eaLnBrk="1" hangingPunct="1">
              <a:lnSpc>
                <a:spcPct val="90000"/>
              </a:lnSpc>
            </a:pPr>
            <a:r>
              <a:rPr lang="en-US" altLang="x-none" sz="2100" b="1" dirty="0">
                <a:latin typeface="宋体" panose="02010600030101010101" pitchFamily="2" charset="-122"/>
              </a:rPr>
              <a:t>1958</a:t>
            </a:r>
            <a:r>
              <a:rPr lang="zh-CN" altLang="en-US" sz="2100" b="1" dirty="0">
                <a:latin typeface="宋体" panose="02010600030101010101" pitchFamily="2" charset="-122"/>
              </a:rPr>
              <a:t>年，美国的莫迪格莱尼和米勒两位教授合作发表“资本成本、公司价值与投资理论”一文 。</a:t>
            </a:r>
            <a:endParaRPr lang="zh-CN" altLang="en-US" sz="2100" b="1" dirty="0">
              <a:latin typeface="宋体" panose="02010600030101010101" pitchFamily="2" charset="-122"/>
            </a:endParaRPr>
          </a:p>
          <a:p>
            <a:pPr lvl="0" indent="-342900" eaLnBrk="1" hangingPunct="1">
              <a:lnSpc>
                <a:spcPct val="90000"/>
              </a:lnSpc>
            </a:pPr>
            <a:r>
              <a:rPr lang="zh-CN" altLang="en-US" sz="2100" b="1" dirty="0">
                <a:latin typeface="宋体" panose="02010600030101010101" pitchFamily="2" charset="-122"/>
              </a:rPr>
              <a:t>基本观点：在符合该理论的假设之下，</a:t>
            </a:r>
            <a:r>
              <a:rPr lang="zh-CN" altLang="en-US" sz="2100" b="1" dirty="0">
                <a:solidFill>
                  <a:srgbClr val="C00000"/>
                </a:solidFill>
                <a:latin typeface="宋体" panose="02010600030101010101" pitchFamily="2" charset="-122"/>
              </a:rPr>
              <a:t>公司的价值与其资本结构无关。</a:t>
            </a:r>
            <a:r>
              <a:rPr lang="zh-CN" altLang="en-US" sz="2100" b="1" dirty="0">
                <a:latin typeface="宋体" panose="02010600030101010101" pitchFamily="2" charset="-122"/>
              </a:rPr>
              <a:t>公司的价值取决与其实际资产，而非各类债务和股权的市场价值。</a:t>
            </a:r>
            <a:endParaRPr lang="zh-CN" altLang="en-US" sz="2100" b="1" dirty="0">
              <a:latin typeface="宋体" panose="02010600030101010101" pitchFamily="2" charset="-122"/>
            </a:endParaRPr>
          </a:p>
          <a:p>
            <a:pPr marL="342900" lvl="2" indent="-342900" eaLnBrk="1" hangingPunct="1">
              <a:lnSpc>
                <a:spcPct val="90000"/>
              </a:lnSpc>
              <a:buClr>
                <a:schemeClr val="tx2"/>
              </a:buClr>
            </a:pPr>
            <a:r>
              <a:rPr lang="zh-CN" altLang="en-US" sz="2100" b="1" dirty="0">
                <a:solidFill>
                  <a:srgbClr val="FF0000"/>
                </a:solidFill>
                <a:latin typeface="黑体" panose="02010609060101010101" pitchFamily="1" charset="-122"/>
                <a:ea typeface="黑体" panose="02010609060101010101" pitchFamily="1" charset="-122"/>
              </a:rPr>
              <a:t>命题 </a:t>
            </a:r>
            <a:r>
              <a:rPr lang="en-US" altLang="x-none" sz="2100" b="1" dirty="0">
                <a:solidFill>
                  <a:srgbClr val="FF0000"/>
                </a:solidFill>
                <a:latin typeface="黑体" panose="02010609060101010101" pitchFamily="1" charset="-122"/>
                <a:ea typeface="黑体" panose="02010609060101010101" pitchFamily="1" charset="-122"/>
              </a:rPr>
              <a:t>I </a:t>
            </a:r>
            <a:r>
              <a:rPr lang="zh-CN" altLang="en-US" sz="2100" b="1" dirty="0">
                <a:latin typeface="宋体" panose="02010600030101010101" pitchFamily="2" charset="-122"/>
              </a:rPr>
              <a:t>：无论公司有无债务资本，其价值 </a:t>
            </a:r>
            <a:r>
              <a:rPr lang="en-US" altLang="x-none" sz="2100" b="1" dirty="0">
                <a:latin typeface="宋体" panose="02010600030101010101" pitchFamily="2" charset="-122"/>
              </a:rPr>
              <a:t>(</a:t>
            </a:r>
            <a:r>
              <a:rPr lang="zh-CN" altLang="en-US" sz="2100" b="1" dirty="0">
                <a:latin typeface="宋体" panose="02010600030101010101" pitchFamily="2" charset="-122"/>
              </a:rPr>
              <a:t>普通股资本与长期债务资本的市场价值之和 </a:t>
            </a:r>
            <a:r>
              <a:rPr lang="en-US" altLang="x-none" sz="2100" b="1" dirty="0">
                <a:latin typeface="宋体" panose="02010600030101010101" pitchFamily="2" charset="-122"/>
              </a:rPr>
              <a:t>) </a:t>
            </a:r>
            <a:r>
              <a:rPr lang="zh-CN" altLang="en-US" sz="2100" b="1" dirty="0">
                <a:latin typeface="宋体" panose="02010600030101010101" pitchFamily="2" charset="-122"/>
              </a:rPr>
              <a:t>等于公司所有资产的</a:t>
            </a:r>
            <a:r>
              <a:rPr lang="zh-CN" altLang="en-US" sz="2100" b="1" u="sng" dirty="0">
                <a:latin typeface="宋体" panose="02010600030101010101" pitchFamily="2" charset="-122"/>
              </a:rPr>
              <a:t>预期收益额</a:t>
            </a:r>
            <a:r>
              <a:rPr lang="zh-CN" altLang="en-US" sz="2100" b="1" dirty="0">
                <a:latin typeface="宋体" panose="02010600030101010101" pitchFamily="2" charset="-122"/>
              </a:rPr>
              <a:t>按适合该</a:t>
            </a:r>
            <a:r>
              <a:rPr lang="zh-CN" altLang="en-US" sz="2100" b="1" u="sng" dirty="0">
                <a:latin typeface="宋体" panose="02010600030101010101" pitchFamily="2" charset="-122"/>
              </a:rPr>
              <a:t>公司风险等级的必要报酬率</a:t>
            </a:r>
            <a:r>
              <a:rPr lang="zh-CN" altLang="en-US" sz="2100" b="1" dirty="0">
                <a:latin typeface="宋体" panose="02010600030101010101" pitchFamily="2" charset="-122"/>
              </a:rPr>
              <a:t>予以折现。</a:t>
            </a:r>
            <a:endParaRPr lang="zh-CN" altLang="en-US" sz="2100" b="1" dirty="0">
              <a:latin typeface="宋体" panose="02010600030101010101" pitchFamily="2" charset="-122"/>
            </a:endParaRPr>
          </a:p>
          <a:p>
            <a:pPr marL="800100" lvl="3" indent="-342900" eaLnBrk="1" hangingPunct="1">
              <a:lnSpc>
                <a:spcPct val="90000"/>
              </a:lnSpc>
              <a:buClr>
                <a:schemeClr val="tx2"/>
              </a:buClr>
            </a:pPr>
            <a:r>
              <a:rPr lang="zh-CN" altLang="en-US" sz="1825" b="1" dirty="0">
                <a:latin typeface="宋体" panose="02010600030101010101" pitchFamily="2" charset="-122"/>
              </a:rPr>
              <a:t>公司资产的预期收益额相当于公司扣除利息、税收之前的预期盈利（息税前利润）</a:t>
            </a:r>
            <a:endParaRPr lang="zh-CN" altLang="en-US" sz="1825" b="1" dirty="0">
              <a:latin typeface="宋体" panose="02010600030101010101" pitchFamily="2" charset="-122"/>
            </a:endParaRPr>
          </a:p>
          <a:p>
            <a:pPr marL="800100" lvl="3" indent="-342900" eaLnBrk="1" hangingPunct="1">
              <a:lnSpc>
                <a:spcPct val="90000"/>
              </a:lnSpc>
              <a:buClr>
                <a:schemeClr val="tx2"/>
              </a:buClr>
            </a:pPr>
            <a:r>
              <a:rPr lang="zh-CN" altLang="en-US" sz="1825" b="1" dirty="0">
                <a:latin typeface="宋体" panose="02010600030101010101" pitchFamily="2" charset="-122"/>
                <a:sym typeface="+mn-ea"/>
              </a:rPr>
              <a:t>与公司风险等级相适应的必要报酬率相当于公司的综合资本成本</a:t>
            </a:r>
            <a:endParaRPr lang="zh-CN" altLang="en-US" sz="1825" b="1" dirty="0">
              <a:latin typeface="宋体" panose="02010600030101010101" pitchFamily="2" charset="-122"/>
              <a:sym typeface="+mn-ea"/>
            </a:endParaRPr>
          </a:p>
          <a:p>
            <a:pPr marL="342900" lvl="2" indent="-342900" eaLnBrk="1" hangingPunct="1">
              <a:lnSpc>
                <a:spcPct val="90000"/>
              </a:lnSpc>
            </a:pPr>
            <a:r>
              <a:rPr lang="zh-CN" altLang="en-US" sz="2000" b="1" dirty="0">
                <a:latin typeface="宋体" panose="02010600030101010101" pitchFamily="2" charset="-122"/>
              </a:rPr>
              <a:t>含义：</a:t>
            </a:r>
            <a:endParaRPr lang="en-US" altLang="x-none" sz="2000" b="1" dirty="0">
              <a:latin typeface="宋体" panose="02010600030101010101" pitchFamily="2" charset="-122"/>
            </a:endParaRPr>
          </a:p>
          <a:p>
            <a:pPr marL="457200" lvl="2" indent="-457200" eaLnBrk="1" hangingPunct="1">
              <a:lnSpc>
                <a:spcPct val="90000"/>
              </a:lnSpc>
              <a:buAutoNum type="arabicPeriod"/>
            </a:pPr>
            <a:r>
              <a:rPr lang="zh-CN" altLang="en-US" sz="2000" b="1" dirty="0">
                <a:latin typeface="宋体" panose="02010600030101010101" pitchFamily="2" charset="-122"/>
              </a:rPr>
              <a:t>公司的价值不会受资本结构的影响</a:t>
            </a:r>
            <a:endParaRPr lang="en-US" altLang="x-none" sz="2000" b="1" dirty="0">
              <a:latin typeface="宋体" panose="02010600030101010101" pitchFamily="2" charset="-122"/>
            </a:endParaRPr>
          </a:p>
          <a:p>
            <a:pPr marL="457200" lvl="2" indent="-457200" eaLnBrk="1" hangingPunct="1">
              <a:lnSpc>
                <a:spcPct val="90000"/>
              </a:lnSpc>
              <a:buAutoNum type="arabicPeriod"/>
            </a:pPr>
            <a:r>
              <a:rPr lang="zh-CN" altLang="en-US" sz="2000" b="1" dirty="0">
                <a:latin typeface="宋体" panose="02010600030101010101" pitchFamily="2" charset="-122"/>
              </a:rPr>
              <a:t>有债务公司的综合资本成本率等于与它风险等级相同但无债务公司的股权资本成本率</a:t>
            </a:r>
            <a:endParaRPr lang="en-US" altLang="x-none" sz="2000" b="1" dirty="0">
              <a:latin typeface="宋体" panose="02010600030101010101" pitchFamily="2" charset="-122"/>
            </a:endParaRPr>
          </a:p>
          <a:p>
            <a:pPr marL="457200" lvl="2" indent="-457200" eaLnBrk="1" hangingPunct="1">
              <a:lnSpc>
                <a:spcPct val="90000"/>
              </a:lnSpc>
              <a:buAutoNum type="arabicPeriod"/>
            </a:pPr>
            <a:r>
              <a:rPr lang="zh-CN" altLang="en-US" sz="2000" b="1" dirty="0">
                <a:latin typeface="宋体" panose="02010600030101010101" pitchFamily="2" charset="-122"/>
              </a:rPr>
              <a:t>公司的股权资本成本率与综合资本成本率视公司的营业风险而定</a:t>
            </a:r>
            <a:r>
              <a:rPr lang="en-US" altLang="x-none" sz="2000" b="1" dirty="0">
                <a:latin typeface="宋体" panose="02010600030101010101" pitchFamily="2" charset="-122"/>
              </a:rPr>
              <a:t>——</a:t>
            </a:r>
            <a:r>
              <a:rPr lang="zh-CN" altLang="en-US" sz="2000" b="1" dirty="0">
                <a:latin typeface="宋体" panose="02010600030101010101" pitchFamily="2" charset="-122"/>
              </a:rPr>
              <a:t>不论企业是否有负债，企业的加权平均资本成本完全独立其资本结构，所有负债企业的加权平均资本等于同一风险等级中任一无负债企业股本成本。</a:t>
            </a:r>
            <a:endParaRPr lang="zh-CN" altLang="en-US" sz="2000" b="1" dirty="0">
              <a:latin typeface="宋体" panose="02010600030101010101" pitchFamily="2" charset="-122"/>
            </a:endParaRPr>
          </a:p>
          <a:p>
            <a:pPr marL="457200" lvl="0" indent="-457200" eaLnBrk="1" hangingPunct="1">
              <a:lnSpc>
                <a:spcPct val="90000"/>
              </a:lnSpc>
            </a:pPr>
            <a:endParaRPr lang="zh-CN" altLang="en-US" sz="2100" b="1" dirty="0">
              <a:latin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
          <p:cNvSpPr>
            <a:spLocks noGrp="1"/>
          </p:cNvSpPr>
          <p:nvPr>
            <p:ph type="title"/>
          </p:nvPr>
        </p:nvSpPr>
        <p:spPr/>
        <p:txBody>
          <a:bodyPr wrap="square" anchor="b"/>
          <a:p>
            <a:pPr lvl="0" indent="0"/>
            <a:endParaRPr lang="en-US" altLang="en-US"/>
          </a:p>
        </p:txBody>
      </p:sp>
      <p:sp>
        <p:nvSpPr>
          <p:cNvPr id="23554" name="内容占位符 3"/>
          <p:cNvSpPr>
            <a:spLocks noGrp="1"/>
          </p:cNvSpPr>
          <p:nvPr>
            <p:ph idx="4294967295"/>
          </p:nvPr>
        </p:nvSpPr>
        <p:spPr/>
        <p:txBody>
          <a:bodyPr wrap="square" anchor="t"/>
          <a:p>
            <a:pPr lvl="0" indent="-342900"/>
            <a:r>
              <a:rPr lang="zh-CN" altLang="en-US" sz="3200" b="1" dirty="0">
                <a:latin typeface="宋体" panose="02010600030101010101" pitchFamily="2" charset="-122"/>
              </a:rPr>
              <a:t>命题 </a:t>
            </a:r>
            <a:r>
              <a:rPr lang="en-US" altLang="x-none" sz="3200" b="1" dirty="0">
                <a:latin typeface="宋体" panose="02010600030101010101" pitchFamily="2" charset="-122"/>
              </a:rPr>
              <a:t>II </a:t>
            </a:r>
            <a:r>
              <a:rPr lang="zh-CN" altLang="en-US" sz="3200" b="1" dirty="0">
                <a:latin typeface="宋体" panose="02010600030101010101" pitchFamily="2" charset="-122"/>
              </a:rPr>
              <a:t>：利用财务杠杆的公司，其股权资本成本率随筹资额的增加而提高，公司的市场价值不会随债务资本比例的上升而增加。</a:t>
            </a:r>
            <a:endParaRPr lang="zh-CN" altLang="en-US" sz="3200" b="1" dirty="0">
              <a:latin typeface="宋体" panose="02010600030101010101" pitchFamily="2" charset="-122"/>
            </a:endParaRPr>
          </a:p>
          <a:p>
            <a:pPr lvl="0" indent="-342900"/>
            <a:r>
              <a:rPr lang="zh-CN" altLang="en-US" sz="3200" b="1" dirty="0">
                <a:latin typeface="宋体" panose="02010600030101010101" pitchFamily="2" charset="-122"/>
              </a:rPr>
              <a:t>含义：因为便宜的债务给公司带来的财务杠杆利益会被股权资本成本率的上升而抵消，最后使有债务公司的综合资本成本率等于无债务公司的综合资本成本率，所以</a:t>
            </a:r>
            <a:r>
              <a:rPr lang="zh-CN" altLang="en-US" sz="3200" b="1" dirty="0">
                <a:solidFill>
                  <a:srgbClr val="FF3300"/>
                </a:solidFill>
                <a:latin typeface="宋体" panose="02010600030101010101" pitchFamily="2" charset="-122"/>
              </a:rPr>
              <a:t>公司的价值与其资本结构无关</a:t>
            </a:r>
            <a:r>
              <a:rPr lang="zh-CN" altLang="en-US" sz="3200" b="1" dirty="0">
                <a:latin typeface="宋体" panose="02010600030101010101" pitchFamily="2" charset="-122"/>
              </a:rPr>
              <a:t>。</a:t>
            </a:r>
            <a:endParaRPr lang="zh-CN" altLang="en-US" sz="3200" dirty="0">
              <a:latin typeface="宋体" panose="02010600030101010101" pitchFamily="2" charset="-122"/>
            </a:endParaRPr>
          </a:p>
          <a:p>
            <a:pPr lvl="0" indent="-342900"/>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矩形 2"/>
          <p:cNvSpPr>
            <a:spLocks noGrp="1"/>
          </p:cNvSpPr>
          <p:nvPr>
            <p:ph type="title"/>
          </p:nvPr>
        </p:nvSpPr>
        <p:spPr/>
        <p:txBody>
          <a:bodyPr wrap="square" anchor="ctr"/>
          <a:p>
            <a:pPr lvl="0" indent="0" eaLnBrk="1" hangingPunct="1"/>
            <a:r>
              <a:rPr lang="zh-CN" altLang="en-US" sz="3500" b="0" dirty="0"/>
              <a:t>（</a:t>
            </a:r>
            <a:r>
              <a:rPr lang="en-US" altLang="x-none" sz="3500" b="0" dirty="0"/>
              <a:t>2</a:t>
            </a:r>
            <a:r>
              <a:rPr lang="zh-CN" altLang="en-US" sz="3500" b="0" dirty="0"/>
              <a:t>）</a:t>
            </a:r>
            <a:r>
              <a:rPr lang="en-US" altLang="x-none" sz="3500" b="0" dirty="0"/>
              <a:t>MM</a:t>
            </a:r>
            <a:r>
              <a:rPr lang="zh-CN" altLang="en-US" sz="3500" b="0" dirty="0"/>
              <a:t>资本结构理论的修正观点</a:t>
            </a:r>
            <a:endParaRPr lang="zh-CN" altLang="en-US" sz="3500" b="0" dirty="0"/>
          </a:p>
        </p:txBody>
      </p:sp>
      <p:sp>
        <p:nvSpPr>
          <p:cNvPr id="24578" name="矩形 3"/>
          <p:cNvSpPr>
            <a:spLocks noGrp="1"/>
          </p:cNvSpPr>
          <p:nvPr>
            <p:ph type="body"/>
          </p:nvPr>
        </p:nvSpPr>
        <p:spPr>
          <a:xfrm>
            <a:off x="287338" y="1557338"/>
            <a:ext cx="8569325" cy="5256212"/>
          </a:xfrm>
        </p:spPr>
        <p:txBody>
          <a:bodyPr wrap="square" anchor="t"/>
          <a:p>
            <a:pPr lvl="0" indent="-342900" eaLnBrk="1" hangingPunct="1"/>
            <a:r>
              <a:rPr lang="zh-CN" altLang="en-US" sz="2100" b="1" dirty="0">
                <a:latin typeface="宋体" panose="02010600030101010101" pitchFamily="2" charset="-122"/>
              </a:rPr>
              <a:t>莫迪格莱尼和米勒于</a:t>
            </a:r>
            <a:r>
              <a:rPr lang="en-US" altLang="x-none" sz="2100" b="1" dirty="0">
                <a:latin typeface="宋体" panose="02010600030101010101" pitchFamily="2" charset="-122"/>
              </a:rPr>
              <a:t>1963</a:t>
            </a:r>
            <a:r>
              <a:rPr lang="zh-CN" altLang="en-US" sz="2100" b="1" dirty="0">
                <a:latin typeface="宋体" panose="02010600030101010101" pitchFamily="2" charset="-122"/>
              </a:rPr>
              <a:t>年合作发表了另一篇论文“公司所得税与资本成本：一项修正” 。</a:t>
            </a:r>
            <a:endParaRPr lang="zh-CN" altLang="en-US" sz="2100" b="1" dirty="0">
              <a:latin typeface="宋体" panose="02010600030101010101" pitchFamily="2" charset="-122"/>
            </a:endParaRPr>
          </a:p>
          <a:p>
            <a:pPr lvl="0" indent="-342900" eaLnBrk="1" hangingPunct="1"/>
            <a:r>
              <a:rPr lang="zh-CN" altLang="en-US" sz="2100" b="1" dirty="0">
                <a:latin typeface="宋体" panose="02010600030101010101" pitchFamily="2" charset="-122"/>
              </a:rPr>
              <a:t>修正观点：若考虑公司所得税的因素，</a:t>
            </a:r>
            <a:r>
              <a:rPr lang="zh-CN" altLang="en-US" sz="2100" b="1" dirty="0">
                <a:solidFill>
                  <a:srgbClr val="FF0000"/>
                </a:solidFill>
                <a:latin typeface="宋体" panose="02010600030101010101" pitchFamily="2" charset="-122"/>
              </a:rPr>
              <a:t>公司的价值会随财务杠杆系数的提高而增加</a:t>
            </a:r>
            <a:r>
              <a:rPr lang="zh-CN" altLang="en-US" sz="2100" b="1" dirty="0">
                <a:latin typeface="宋体" panose="02010600030101010101" pitchFamily="2" charset="-122"/>
              </a:rPr>
              <a:t>，从而得出</a:t>
            </a:r>
            <a:r>
              <a:rPr lang="zh-CN" altLang="en-US" sz="2100" b="1" dirty="0">
                <a:solidFill>
                  <a:srgbClr val="FF0000"/>
                </a:solidFill>
                <a:latin typeface="宋体" panose="02010600030101010101" pitchFamily="2" charset="-122"/>
              </a:rPr>
              <a:t>公司资本结构与公司价值相关</a:t>
            </a:r>
            <a:r>
              <a:rPr lang="zh-CN" altLang="en-US" sz="2100" b="1" dirty="0">
                <a:latin typeface="宋体" panose="02010600030101010101" pitchFamily="2" charset="-122"/>
              </a:rPr>
              <a:t>的结论。 </a:t>
            </a:r>
            <a:endParaRPr lang="zh-CN" altLang="en-US" sz="2100" b="1" dirty="0">
              <a:latin typeface="宋体" panose="02010600030101010101" pitchFamily="2" charset="-122"/>
            </a:endParaRPr>
          </a:p>
          <a:p>
            <a:pPr lvl="0" indent="-342900" eaLnBrk="1" hangingPunct="1"/>
            <a:r>
              <a:rPr lang="zh-CN" altLang="en-US" sz="2100" b="1" dirty="0">
                <a:solidFill>
                  <a:srgbClr val="FF0000"/>
                </a:solidFill>
                <a:latin typeface="宋体" panose="02010600030101010101" pitchFamily="2" charset="-122"/>
              </a:rPr>
              <a:t>命题 </a:t>
            </a:r>
            <a:r>
              <a:rPr lang="en-US" altLang="x-none" sz="2100" b="1" dirty="0">
                <a:solidFill>
                  <a:srgbClr val="FF0000"/>
                </a:solidFill>
                <a:latin typeface="宋体" panose="02010600030101010101" pitchFamily="2" charset="-122"/>
              </a:rPr>
              <a:t>I</a:t>
            </a:r>
            <a:r>
              <a:rPr lang="zh-CN" altLang="en-US" sz="2100" b="1" dirty="0">
                <a:latin typeface="宋体" panose="02010600030101010101" pitchFamily="2" charset="-122"/>
              </a:rPr>
              <a:t>：有债务公司的价值等于有相同风险但无债务公司的价值加上债务的节税利益。根据该理论，公司的资本结构与公司的价值有关，并且公司债权比例与公司价值成正比。</a:t>
            </a:r>
            <a:endParaRPr lang="zh-CN" altLang="en-US" sz="2100" b="1" dirty="0">
              <a:latin typeface="宋体" panose="02010600030101010101" pitchFamily="2" charset="-122"/>
            </a:endParaRPr>
          </a:p>
          <a:p>
            <a:pPr lvl="0" indent="-342900" eaLnBrk="1" hangingPunct="1"/>
            <a:r>
              <a:rPr lang="zh-CN" altLang="en-US" sz="2100" b="1" dirty="0">
                <a:solidFill>
                  <a:srgbClr val="FF0000"/>
                </a:solidFill>
                <a:latin typeface="宋体" panose="02010600030101010101" pitchFamily="2" charset="-122"/>
              </a:rPr>
              <a:t>命题</a:t>
            </a:r>
            <a:r>
              <a:rPr lang="en-US" altLang="x-none" sz="2100" b="1" dirty="0">
                <a:solidFill>
                  <a:srgbClr val="FF0000"/>
                </a:solidFill>
                <a:latin typeface="宋体" panose="02010600030101010101" pitchFamily="2" charset="-122"/>
              </a:rPr>
              <a:t>Ⅱ</a:t>
            </a:r>
            <a:r>
              <a:rPr lang="zh-CN" altLang="en-US" sz="2100" b="1" dirty="0">
                <a:latin typeface="宋体" panose="02010600030101010101" pitchFamily="2" charset="-122"/>
              </a:rPr>
              <a:t>：</a:t>
            </a:r>
            <a:r>
              <a:rPr lang="en-US" altLang="x-none" sz="2100" b="1" dirty="0">
                <a:latin typeface="宋体" panose="02010600030101010101" pitchFamily="2" charset="-122"/>
              </a:rPr>
              <a:t>MM</a:t>
            </a:r>
            <a:r>
              <a:rPr lang="zh-CN" altLang="en-US" sz="2100" b="1" dirty="0">
                <a:latin typeface="宋体" panose="02010600030101010101" pitchFamily="2" charset="-122"/>
              </a:rPr>
              <a:t>资本结构理论的权衡理论观点。</a:t>
            </a:r>
            <a:r>
              <a:rPr lang="en-US" altLang="x-none" sz="2100" b="1" dirty="0">
                <a:latin typeface="宋体" panose="02010600030101010101" pitchFamily="2" charset="-122"/>
              </a:rPr>
              <a:t>MM</a:t>
            </a:r>
            <a:r>
              <a:rPr lang="zh-CN" altLang="en-US" sz="2100" b="1" dirty="0">
                <a:latin typeface="宋体" panose="02010600030101010101" pitchFamily="2" charset="-122"/>
              </a:rPr>
              <a:t>资本结构理论的权衡理论观点认为，随着公司债务比例的提高，公司的风险也会上升，因而公司陷入财务危机甚至破产的可能性也就越大，由此会增加公司的额外成本，降低公司的价值。因此，公司最佳的资本结构应当是节税利益和债务资本比例上升而带来的财务危机成本与破产成本之间的平衡点。</a:t>
            </a:r>
            <a:r>
              <a:rPr lang="zh-CN" altLang="en-US" sz="2600" b="1" dirty="0">
                <a:latin typeface="宋体" panose="02010600030101010101" pitchFamily="2" charset="-122"/>
              </a:rPr>
              <a:t> </a:t>
            </a:r>
            <a:endParaRPr lang="zh-CN" altLang="en-US" sz="2600" b="1" dirty="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2"/>
          <p:cNvSpPr>
            <a:spLocks noGrp="1"/>
          </p:cNvSpPr>
          <p:nvPr>
            <p:ph type="title"/>
          </p:nvPr>
        </p:nvSpPr>
        <p:spPr/>
        <p:txBody>
          <a:bodyPr wrap="square" anchor="ctr"/>
          <a:p>
            <a:pPr lvl="0" indent="0" eaLnBrk="1" hangingPunct="1"/>
            <a:r>
              <a:rPr lang="en-US" altLang="x-none" dirty="0">
                <a:latin typeface="黑体" panose="02010609060101010101" pitchFamily="1" charset="-122"/>
                <a:ea typeface="黑体" panose="02010609060101010101" pitchFamily="1" charset="-122"/>
              </a:rPr>
              <a:t>3.</a:t>
            </a:r>
            <a:r>
              <a:rPr lang="zh-CN" altLang="en-US" dirty="0">
                <a:latin typeface="黑体" panose="02010609060101010101" pitchFamily="1" charset="-122"/>
                <a:ea typeface="黑体" panose="02010609060101010101" pitchFamily="1" charset="-122"/>
              </a:rPr>
              <a:t>新的资本结构理论观点</a:t>
            </a:r>
            <a:endParaRPr lang="zh-CN" altLang="en-US" dirty="0">
              <a:latin typeface="黑体" panose="02010609060101010101" pitchFamily="1" charset="-122"/>
              <a:ea typeface="黑体" panose="02010609060101010101" pitchFamily="1" charset="-122"/>
            </a:endParaRPr>
          </a:p>
        </p:txBody>
      </p:sp>
      <p:sp>
        <p:nvSpPr>
          <p:cNvPr id="25602" name="矩形 3"/>
          <p:cNvSpPr>
            <a:spLocks noGrp="1"/>
          </p:cNvSpPr>
          <p:nvPr>
            <p:ph type="body"/>
          </p:nvPr>
        </p:nvSpPr>
        <p:spPr/>
        <p:txBody>
          <a:bodyPr wrap="square" anchor="t"/>
          <a:p>
            <a:pPr lvl="0" indent="-342900" eaLnBrk="1" hangingPunct="1"/>
            <a:r>
              <a:rPr lang="zh-CN" altLang="en-US" dirty="0">
                <a:ea typeface="黑体" panose="02010609060101010101" pitchFamily="1" charset="-122"/>
              </a:rPr>
              <a:t>代理成本理论</a:t>
            </a:r>
            <a:endParaRPr lang="en-US" altLang="x-none" dirty="0">
              <a:ea typeface="黑体" panose="02010609060101010101" pitchFamily="1" charset="-122"/>
            </a:endParaRPr>
          </a:p>
          <a:p>
            <a:pPr lvl="1" indent="-347345" eaLnBrk="1" hangingPunct="1"/>
            <a:r>
              <a:rPr lang="zh-CN" altLang="en-US" dirty="0">
                <a:ea typeface="黑体" panose="02010609060101010101" pitchFamily="1" charset="-122"/>
              </a:rPr>
              <a:t>债务资本适度的资本结构会增加股东的价值。</a:t>
            </a:r>
            <a:r>
              <a:rPr lang="zh-CN" altLang="en-US" sz="2800" dirty="0">
                <a:ea typeface="黑体" panose="02010609060101010101" pitchFamily="1" charset="-122"/>
              </a:rPr>
              <a:t>公司债务的违约风险是财务杠杆系数的增函数，对公司债权资本的增加，债权人的监督成本提升，债权人会要求更高的利率。这种代理成本最终要由股东承担，公司资本结构中债权比例过高会导致股东价值的降低。根据该理论，债权资本适度的资本结构会增加股东的价值</a:t>
            </a:r>
            <a:endParaRPr lang="zh-CN" altLang="en-US" dirty="0">
              <a:ea typeface="黑体" panose="02010609060101010101"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wrap="square" anchor="b"/>
          <a:p>
            <a:pPr lvl="0" indent="0"/>
            <a:endParaRPr lang="en-US" altLang="en-US">
              <a:latin typeface="黑体" panose="02010609060101010101" pitchFamily="1" charset="-122"/>
              <a:ea typeface="黑体" panose="02010609060101010101" pitchFamily="1" charset="-122"/>
            </a:endParaRPr>
          </a:p>
        </p:txBody>
      </p:sp>
      <p:sp>
        <p:nvSpPr>
          <p:cNvPr id="26626" name="内容占位符 2"/>
          <p:cNvSpPr>
            <a:spLocks noGrp="1"/>
          </p:cNvSpPr>
          <p:nvPr>
            <p:ph idx="4294967295"/>
          </p:nvPr>
        </p:nvSpPr>
        <p:spPr/>
        <p:txBody>
          <a:bodyPr wrap="square" anchor="t"/>
          <a:p>
            <a:pPr lvl="0" indent="-342900" eaLnBrk="1" hangingPunct="1"/>
            <a:r>
              <a:rPr lang="zh-CN" altLang="en-US" dirty="0">
                <a:ea typeface="黑体" panose="02010609060101010101" pitchFamily="1" charset="-122"/>
              </a:rPr>
              <a:t>信号传递理论：</a:t>
            </a:r>
            <a:r>
              <a:rPr lang="zh-CN" altLang="en-US" sz="3200" dirty="0">
                <a:ea typeface="黑体" panose="02010609060101010101" pitchFamily="1" charset="-122"/>
              </a:rPr>
              <a:t>公司可以通过调整资本结构来传递有关活力能力和风险方面的信息，以及公司如何看待股票市价的信息。</a:t>
            </a:r>
            <a:endParaRPr lang="en-US" altLang="x-none" dirty="0">
              <a:ea typeface="黑体" panose="02010609060101010101" pitchFamily="1" charset="-122"/>
            </a:endParaRPr>
          </a:p>
          <a:p>
            <a:pPr lvl="1" indent="-347345" eaLnBrk="1" hangingPunct="1"/>
            <a:r>
              <a:rPr lang="zh-CN" altLang="en-US" dirty="0">
                <a:ea typeface="黑体" panose="02010609060101010101" pitchFamily="1" charset="-122"/>
              </a:rPr>
              <a:t>公司价值被低估时会增加债务资本；反之，公司价值被高估时会增加股权资本。</a:t>
            </a:r>
            <a:endParaRPr lang="zh-CN" altLang="en-US" dirty="0">
              <a:ea typeface="黑体" panose="02010609060101010101" pitchFamily="1" charset="-122"/>
            </a:endParaRPr>
          </a:p>
          <a:p>
            <a:pPr lvl="0" indent="-342900" eaLnBrk="1" hangingPunct="1"/>
            <a:r>
              <a:rPr lang="zh-CN" altLang="en-US" sz="3200" dirty="0">
                <a:ea typeface="黑体" panose="02010609060101010101" pitchFamily="1" charset="-122"/>
              </a:rPr>
              <a:t>啄序理论</a:t>
            </a:r>
            <a:endParaRPr lang="en-US" altLang="x-none" dirty="0">
              <a:ea typeface="黑体" panose="02010609060101010101" pitchFamily="1" charset="-122"/>
            </a:endParaRPr>
          </a:p>
          <a:p>
            <a:pPr lvl="1" indent="-347345" eaLnBrk="1" hangingPunct="1"/>
            <a:r>
              <a:rPr lang="zh-CN" altLang="en-US" sz="2800" dirty="0">
                <a:ea typeface="黑体" panose="02010609060101010101" pitchFamily="1" charset="-122"/>
              </a:rPr>
              <a:t>首先内部筹资，债权筹资，最后其他外部股权筹资。</a:t>
            </a:r>
            <a:endParaRPr lang="en-US" altLang="x-none" dirty="0">
              <a:ea typeface="黑体" panose="02010609060101010101" pitchFamily="1" charset="-122"/>
            </a:endParaRPr>
          </a:p>
          <a:p>
            <a:pPr lvl="1" indent="-347345" eaLnBrk="1" hangingPunct="1"/>
            <a:r>
              <a:rPr lang="zh-CN" altLang="en-US" dirty="0">
                <a:ea typeface="黑体" panose="02010609060101010101" pitchFamily="1" charset="-122"/>
              </a:rPr>
              <a:t>不存在明显的目标资本结构。</a:t>
            </a:r>
            <a:endParaRPr lang="zh-CN" altLang="en-US" dirty="0">
              <a:ea typeface="黑体" panose="02010609060101010101" pitchFamily="1" charset="-122"/>
            </a:endParaRPr>
          </a:p>
          <a:p>
            <a:pPr lvl="0" indent="-342900"/>
            <a:endParaRPr lang="zh-CN" altLang="en-US" dirty="0">
              <a:ea typeface="黑体" panose="02010609060101010101"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2"/>
          <p:cNvSpPr>
            <a:spLocks noGrp="1"/>
          </p:cNvSpPr>
          <p:nvPr>
            <p:ph type="title"/>
          </p:nvPr>
        </p:nvSpPr>
        <p:spPr/>
        <p:txBody>
          <a:bodyPr wrap="square" anchor="ctr"/>
          <a:p>
            <a:pPr lvl="0" indent="0" eaLnBrk="1" hangingPunct="1"/>
            <a:r>
              <a:rPr lang="zh-CN" altLang="en-US" b="0"/>
              <a:t>第</a:t>
            </a:r>
            <a:r>
              <a:rPr lang="en-US" altLang="zh-CN" b="0"/>
              <a:t>1</a:t>
            </a:r>
            <a:r>
              <a:rPr lang="zh-CN" altLang="en-US" b="0"/>
              <a:t>节 资本结构的理论</a:t>
            </a:r>
            <a:endParaRPr lang="zh-CN" altLang="en-US" b="0"/>
          </a:p>
        </p:txBody>
      </p:sp>
      <p:sp>
        <p:nvSpPr>
          <p:cNvPr id="8194" name="矩形 3"/>
          <p:cNvSpPr>
            <a:spLocks noGrp="1"/>
          </p:cNvSpPr>
          <p:nvPr>
            <p:ph type="body"/>
          </p:nvPr>
        </p:nvSpPr>
        <p:spPr/>
        <p:txBody>
          <a:bodyPr wrap="square" anchor="t"/>
          <a:p>
            <a:pPr lvl="0" indent="-342900" eaLnBrk="1" hangingPunct="1"/>
            <a:r>
              <a:rPr lang="zh-CN" altLang="en-US" b="1"/>
              <a:t>一、资本结构的概念</a:t>
            </a:r>
            <a:endParaRPr lang="zh-CN" altLang="en-US" b="1"/>
          </a:p>
          <a:p>
            <a:pPr lvl="0" indent="-342900" eaLnBrk="1" hangingPunct="1"/>
            <a:r>
              <a:rPr lang="zh-CN" altLang="en-US" b="1"/>
              <a:t>二、资本结构的种类</a:t>
            </a:r>
            <a:endParaRPr lang="zh-CN" altLang="en-US" b="1"/>
          </a:p>
          <a:p>
            <a:pPr lvl="0" indent="-342900" eaLnBrk="1" hangingPunct="1"/>
            <a:r>
              <a:rPr lang="zh-CN" altLang="en-US" b="1"/>
              <a:t>三、资本结构的价值基础</a:t>
            </a:r>
            <a:endParaRPr lang="zh-CN" altLang="en-US" b="1"/>
          </a:p>
          <a:p>
            <a:pPr lvl="0" indent="-342900" eaLnBrk="1" hangingPunct="1"/>
            <a:r>
              <a:rPr lang="zh-CN" altLang="en-US" b="1"/>
              <a:t>四、资本结构的意义</a:t>
            </a:r>
            <a:endParaRPr lang="zh-CN" altLang="en-US" b="1"/>
          </a:p>
          <a:p>
            <a:pPr lvl="0" indent="-342900" eaLnBrk="1" hangingPunct="1"/>
            <a:r>
              <a:rPr lang="zh-CN" altLang="en-US" b="1"/>
              <a:t>五、资本结构的理论观点</a:t>
            </a:r>
            <a:endParaRPr lang="zh-CN"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矩形 2"/>
          <p:cNvSpPr>
            <a:spLocks noGrp="1"/>
          </p:cNvSpPr>
          <p:nvPr>
            <p:ph type="title"/>
          </p:nvPr>
        </p:nvSpPr>
        <p:spPr/>
        <p:txBody>
          <a:bodyPr wrap="square" anchor="ctr"/>
          <a:p>
            <a:pPr lvl="0" indent="0" eaLnBrk="1" hangingPunct="1"/>
            <a:r>
              <a:rPr lang="zh-CN" altLang="en-US" b="0" dirty="0"/>
              <a:t>第</a:t>
            </a:r>
            <a:r>
              <a:rPr lang="en-US" altLang="x-none" b="0" dirty="0"/>
              <a:t>2</a:t>
            </a:r>
            <a:r>
              <a:rPr lang="zh-CN" altLang="en-US" b="0" dirty="0"/>
              <a:t>节  资本成本的测算</a:t>
            </a:r>
            <a:endParaRPr lang="zh-CN" altLang="en-US" b="0" dirty="0"/>
          </a:p>
        </p:txBody>
      </p:sp>
      <p:sp>
        <p:nvSpPr>
          <p:cNvPr id="27650" name="矩形 3"/>
          <p:cNvSpPr>
            <a:spLocks noGrp="1"/>
          </p:cNvSpPr>
          <p:nvPr>
            <p:ph type="body"/>
          </p:nvPr>
        </p:nvSpPr>
        <p:spPr/>
        <p:txBody>
          <a:bodyPr wrap="square" anchor="t"/>
          <a:p>
            <a:pPr lvl="0" indent="-342900" eaLnBrk="1" hangingPunct="1"/>
            <a:r>
              <a:rPr lang="zh-CN" altLang="en-US" b="1"/>
              <a:t>资本成本是企业筹资管理的重要依据，也是企业资本结构决策的基本因素之一。</a:t>
            </a:r>
            <a:endParaRPr lang="zh-CN" altLang="en-US" b="1"/>
          </a:p>
          <a:p>
            <a:pPr lvl="0" indent="-342900" eaLnBrk="1" hangingPunct="1"/>
            <a:r>
              <a:rPr lang="zh-CN" altLang="en-US" b="1"/>
              <a:t>一、资本成本的概念内容和种类</a:t>
            </a:r>
            <a:endParaRPr lang="zh-CN" altLang="en-US" b="1"/>
          </a:p>
          <a:p>
            <a:pPr lvl="0" indent="-342900" eaLnBrk="1" hangingPunct="1"/>
            <a:r>
              <a:rPr lang="zh-CN" altLang="en-US" b="1"/>
              <a:t>二、资本成本的作用</a:t>
            </a:r>
            <a:endParaRPr lang="zh-CN" altLang="en-US" b="1"/>
          </a:p>
          <a:p>
            <a:pPr lvl="0" indent="-342900" eaLnBrk="1" hangingPunct="1"/>
            <a:r>
              <a:rPr lang="zh-CN" altLang="en-US" b="1"/>
              <a:t>三、债务资本成本率的测算</a:t>
            </a:r>
            <a:endParaRPr lang="zh-CN" altLang="en-US" b="1"/>
          </a:p>
          <a:p>
            <a:pPr lvl="0" indent="-342900" eaLnBrk="1" hangingPunct="1"/>
            <a:r>
              <a:rPr lang="zh-CN" altLang="en-US" b="1"/>
              <a:t>四、股权资本成本率的测算</a:t>
            </a:r>
            <a:endParaRPr lang="zh-CN" altLang="en-US" b="1"/>
          </a:p>
          <a:p>
            <a:pPr lvl="0" indent="-342900" eaLnBrk="1" hangingPunct="1"/>
            <a:r>
              <a:rPr lang="zh-CN" altLang="en-US" b="1"/>
              <a:t>五、综合资本成本率的测算</a:t>
            </a:r>
            <a:endParaRPr lang="zh-CN" altLang="en-US" b="1"/>
          </a:p>
          <a:p>
            <a:pPr lvl="0" indent="-342900" eaLnBrk="1" hangingPunct="1"/>
            <a:r>
              <a:rPr lang="zh-CN" altLang="en-US" b="1"/>
              <a:t>六、边际资本成本率的测算</a:t>
            </a:r>
            <a:endParaRPr lang="zh-CN" altLang="en-US" b="1"/>
          </a:p>
        </p:txBody>
      </p:sp>
      <p:sp>
        <p:nvSpPr>
          <p:cNvPr id="2765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矩形 2"/>
          <p:cNvSpPr>
            <a:spLocks noGrp="1"/>
          </p:cNvSpPr>
          <p:nvPr>
            <p:ph type="title"/>
          </p:nvPr>
        </p:nvSpPr>
        <p:spPr/>
        <p:txBody>
          <a:bodyPr wrap="square" anchor="ctr"/>
          <a:p>
            <a:pPr lvl="0" indent="0" eaLnBrk="1" hangingPunct="1"/>
            <a:r>
              <a:rPr lang="zh-CN" altLang="en-US" b="0">
                <a:ea typeface="黑体" panose="02010609060101010101" pitchFamily="1" charset="-122"/>
              </a:rPr>
              <a:t>一、资本成本的概念内容和种类</a:t>
            </a:r>
            <a:endParaRPr lang="zh-CN" altLang="en-US" b="0">
              <a:ea typeface="黑体" panose="02010609060101010101" pitchFamily="1" charset="-122"/>
            </a:endParaRPr>
          </a:p>
        </p:txBody>
      </p:sp>
      <p:sp>
        <p:nvSpPr>
          <p:cNvPr id="28674" name="矩形 3"/>
          <p:cNvSpPr>
            <a:spLocks noGrp="1"/>
          </p:cNvSpPr>
          <p:nvPr>
            <p:ph type="body"/>
          </p:nvPr>
        </p:nvSpPr>
        <p:spPr>
          <a:xfrm>
            <a:off x="457200" y="1270000"/>
            <a:ext cx="8229600" cy="4860925"/>
          </a:xfrm>
        </p:spPr>
        <p:txBody>
          <a:bodyPr wrap="square" anchor="t"/>
          <a:p>
            <a:pPr lvl="0" indent="-342900" eaLnBrk="1" hangingPunct="1"/>
            <a:r>
              <a:rPr lang="en-US" altLang="x-none" sz="2400" dirty="0">
                <a:latin typeface="黑体" panose="02010609060101010101" pitchFamily="1" charset="-122"/>
                <a:ea typeface="黑体" panose="02010609060101010101" pitchFamily="1" charset="-122"/>
              </a:rPr>
              <a:t>1.</a:t>
            </a:r>
            <a:r>
              <a:rPr lang="zh-CN" altLang="en-US" sz="2400" dirty="0">
                <a:latin typeface="黑体" panose="02010609060101010101" pitchFamily="1" charset="-122"/>
                <a:ea typeface="黑体" panose="02010609060101010101" pitchFamily="1" charset="-122"/>
              </a:rPr>
              <a:t>资本和资本成本的概念</a:t>
            </a:r>
            <a:endParaRPr lang="en-US" altLang="x-none" sz="2400" dirty="0">
              <a:latin typeface="黑体" panose="02010609060101010101" pitchFamily="1" charset="-122"/>
              <a:ea typeface="黑体" panose="02010609060101010101" pitchFamily="1" charset="-122"/>
            </a:endParaRPr>
          </a:p>
          <a:p>
            <a:pPr lvl="1" indent="-347345" eaLnBrk="1" hangingPunct="1"/>
            <a:r>
              <a:rPr lang="zh-CN" altLang="en-US" sz="2400" dirty="0">
                <a:solidFill>
                  <a:srgbClr val="FF0000"/>
                </a:solidFill>
                <a:latin typeface="黑体" panose="02010609060101010101" pitchFamily="1" charset="-122"/>
                <a:ea typeface="黑体" panose="02010609060101010101" pitchFamily="1" charset="-122"/>
              </a:rPr>
              <a:t>资本</a:t>
            </a:r>
            <a:r>
              <a:rPr lang="zh-CN" altLang="en-US" sz="2400" dirty="0">
                <a:latin typeface="黑体" panose="02010609060101010101" pitchFamily="1" charset="-122"/>
                <a:ea typeface="黑体" panose="02010609060101010101" pitchFamily="1" charset="-122"/>
              </a:rPr>
              <a:t>是指企业筹集的长期资本，包括股权资本和长期债务成本。</a:t>
            </a:r>
            <a:endParaRPr lang="zh-CN" altLang="en-US" sz="2400" dirty="0">
              <a:latin typeface="黑体" panose="02010609060101010101" pitchFamily="1" charset="-122"/>
              <a:ea typeface="黑体" panose="02010609060101010101" pitchFamily="1" charset="-122"/>
            </a:endParaRPr>
          </a:p>
          <a:p>
            <a:pPr lvl="1" indent="-347345" eaLnBrk="1" hangingPunct="1"/>
            <a:r>
              <a:rPr lang="zh-CN" altLang="en-US" sz="2400" dirty="0">
                <a:latin typeface="黑体" panose="02010609060101010101" pitchFamily="1" charset="-122"/>
                <a:ea typeface="黑体" panose="02010609060101010101" pitchFamily="1" charset="-122"/>
              </a:rPr>
              <a:t>资本成本是</a:t>
            </a:r>
            <a:r>
              <a:rPr lang="zh-CN" altLang="en-US" sz="2400" dirty="0">
                <a:solidFill>
                  <a:srgbClr val="C00000"/>
                </a:solidFill>
                <a:latin typeface="黑体" panose="02010609060101010101" pitchFamily="1" charset="-122"/>
                <a:ea typeface="黑体" panose="02010609060101010101" pitchFamily="1" charset="-122"/>
              </a:rPr>
              <a:t>企业</a:t>
            </a:r>
            <a:r>
              <a:rPr lang="zh-CN" altLang="en-US" sz="2400" dirty="0">
                <a:latin typeface="黑体" panose="02010609060101010101" pitchFamily="1" charset="-122"/>
                <a:ea typeface="黑体" panose="02010609060101010101" pitchFamily="1" charset="-122"/>
              </a:rPr>
              <a:t>筹集和使用资本而承付的代价。</a:t>
            </a:r>
            <a:r>
              <a:rPr lang="zh-CN" altLang="en-US" sz="2400" dirty="0">
                <a:solidFill>
                  <a:srgbClr val="000000"/>
                </a:solidFill>
                <a:latin typeface="黑体" panose="02010609060101010101" pitchFamily="1" charset="-122"/>
                <a:ea typeface="黑体" panose="02010609060101010101" pitchFamily="1" charset="-122"/>
              </a:rPr>
              <a:t>即各种类型融资的预期报酬率——投资者的角度。</a:t>
            </a:r>
            <a:r>
              <a:rPr lang="zh-CN" altLang="en-US" sz="2400" b="1" dirty="0">
                <a:latin typeface="黑体" panose="02010609060101010101" pitchFamily="1" charset="-122"/>
                <a:ea typeface="黑体" panose="02010609060101010101" pitchFamily="1" charset="-122"/>
              </a:rPr>
              <a:t>通常以</a:t>
            </a:r>
            <a:r>
              <a:rPr lang="zh-CN" altLang="en-US" sz="2400" b="1" dirty="0">
                <a:solidFill>
                  <a:srgbClr val="FF00FF"/>
                </a:solidFill>
                <a:latin typeface="黑体" panose="02010609060101010101" pitchFamily="1" charset="-122"/>
                <a:ea typeface="黑体" panose="02010609060101010101" pitchFamily="1" charset="-122"/>
              </a:rPr>
              <a:t>相对数</a:t>
            </a:r>
            <a:r>
              <a:rPr lang="zh-CN" altLang="en-US" sz="2400" b="1" dirty="0">
                <a:latin typeface="黑体" panose="02010609060101010101" pitchFamily="1" charset="-122"/>
                <a:ea typeface="黑体" panose="02010609060101010101" pitchFamily="1" charset="-122"/>
              </a:rPr>
              <a:t>的形式表示，称为资本成本率，简称资本成本。</a:t>
            </a:r>
            <a:endParaRPr lang="zh-CN" altLang="en-US" sz="2000" dirty="0">
              <a:latin typeface="黑体" panose="02010609060101010101" pitchFamily="1" charset="-122"/>
              <a:ea typeface="黑体" panose="02010609060101010101" pitchFamily="1" charset="-122"/>
            </a:endParaRPr>
          </a:p>
          <a:p>
            <a:pPr lvl="0" indent="-342900" eaLnBrk="1" hangingPunct="1"/>
            <a:r>
              <a:rPr lang="en-US" altLang="x-none" sz="2400" dirty="0">
                <a:latin typeface="黑体" panose="02010609060101010101" pitchFamily="1" charset="-122"/>
                <a:ea typeface="黑体" panose="02010609060101010101" pitchFamily="1" charset="-122"/>
              </a:rPr>
              <a:t>2.</a:t>
            </a:r>
            <a:r>
              <a:rPr lang="zh-CN" altLang="en-US" sz="2400" dirty="0">
                <a:latin typeface="黑体" panose="02010609060101010101" pitchFamily="1" charset="-122"/>
                <a:ea typeface="黑体" panose="02010609060101010101" pitchFamily="1" charset="-122"/>
              </a:rPr>
              <a:t>资本成本的内容</a:t>
            </a:r>
            <a:endParaRPr lang="en-US" altLang="x-none" sz="2400" dirty="0">
              <a:latin typeface="黑体" panose="02010609060101010101" pitchFamily="1" charset="-122"/>
              <a:ea typeface="黑体" panose="02010609060101010101" pitchFamily="1" charset="-122"/>
            </a:endParaRPr>
          </a:p>
          <a:p>
            <a:pPr lvl="1" indent="-347345" eaLnBrk="1" hangingPunct="1"/>
            <a:r>
              <a:rPr lang="zh-CN" altLang="en-US" sz="2400" dirty="0">
                <a:latin typeface="黑体" panose="02010609060101010101" pitchFamily="1" charset="-122"/>
                <a:ea typeface="黑体" panose="02010609060101010101" pitchFamily="1" charset="-122"/>
              </a:rPr>
              <a:t>包括用资费用和筹资费用两部分。</a:t>
            </a:r>
            <a:endParaRPr lang="zh-CN" altLang="en-US" sz="2400" dirty="0">
              <a:latin typeface="黑体" panose="02010609060101010101" pitchFamily="1" charset="-122"/>
              <a:ea typeface="黑体" panose="02010609060101010101" pitchFamily="1" charset="-122"/>
            </a:endParaRPr>
          </a:p>
          <a:p>
            <a:pPr marL="1143000" lvl="2" indent="-228600" eaLnBrk="1" hangingPunct="1"/>
            <a:r>
              <a:rPr lang="zh-CN" altLang="en-US" sz="1800" dirty="0">
                <a:latin typeface="黑体" panose="02010609060101010101" pitchFamily="1" charset="-122"/>
                <a:ea typeface="黑体" panose="02010609060101010101" pitchFamily="1" charset="-122"/>
              </a:rPr>
              <a:t>筹集费用：是资金在筹集过程中支付的各种费用，包括为取得银行借款支付的手续费；为发行股票、债券支付的广告费、印刷费、评估费、公证费、代理发行费等。通常这部分费用在筹资过程中一次性发生，用资过程中不再发生。</a:t>
            </a:r>
            <a:endParaRPr lang="zh-CN" altLang="en-US" sz="1800" dirty="0">
              <a:latin typeface="黑体" panose="02010609060101010101" pitchFamily="1" charset="-122"/>
              <a:ea typeface="黑体" panose="02010609060101010101" pitchFamily="1" charset="-122"/>
            </a:endParaRPr>
          </a:p>
          <a:p>
            <a:pPr marL="1143000" lvl="2" indent="-228600" eaLnBrk="1" hangingPunct="1"/>
            <a:r>
              <a:rPr lang="zh-CN" altLang="en-US" sz="1800" dirty="0">
                <a:latin typeface="黑体" panose="02010609060101010101" pitchFamily="1" charset="-122"/>
                <a:ea typeface="黑体" panose="02010609060101010101" pitchFamily="1" charset="-122"/>
              </a:rPr>
              <a:t>用资费用：企业为占用资金而发生的支出。包括：银行借款的利息、债券的利息、股票的股利等。一般而言，使用费用是资本成本的主要组成部分。</a:t>
            </a:r>
            <a:endParaRPr lang="zh-CN" altLang="en-US" sz="1800" dirty="0">
              <a:latin typeface="黑体" panose="02010609060101010101" pitchFamily="1" charset="-122"/>
              <a:ea typeface="黑体" panose="02010609060101010101" pitchFamily="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wrap="square" anchor="b"/>
          <a:p>
            <a:pPr lvl="0" indent="0"/>
            <a:endParaRPr lang="en-US" altLang="en-US">
              <a:latin typeface="黑体" panose="02010609060101010101" pitchFamily="1" charset="-122"/>
              <a:ea typeface="黑体" panose="02010609060101010101" pitchFamily="1" charset="-122"/>
            </a:endParaRPr>
          </a:p>
        </p:txBody>
      </p:sp>
      <p:sp>
        <p:nvSpPr>
          <p:cNvPr id="29698" name="内容占位符 2"/>
          <p:cNvSpPr>
            <a:spLocks noGrp="1"/>
          </p:cNvSpPr>
          <p:nvPr>
            <p:ph idx="4294967295"/>
          </p:nvPr>
        </p:nvSpPr>
        <p:spPr/>
        <p:txBody>
          <a:bodyPr wrap="square" anchor="t"/>
          <a:p>
            <a:pPr lvl="0" indent="-342900"/>
            <a:r>
              <a:rPr lang="en-US" altLang="x-none" dirty="0">
                <a:latin typeface="黑体" panose="02010609060101010101" pitchFamily="1" charset="-122"/>
                <a:ea typeface="黑体" panose="02010609060101010101" pitchFamily="1" charset="-122"/>
              </a:rPr>
              <a:t>3.</a:t>
            </a:r>
            <a:r>
              <a:rPr lang="zh-CN" altLang="en-US" dirty="0">
                <a:latin typeface="黑体" panose="02010609060101010101" pitchFamily="1" charset="-122"/>
                <a:ea typeface="黑体" panose="02010609060101010101" pitchFamily="1" charset="-122"/>
              </a:rPr>
              <a:t>资本成本性质</a:t>
            </a:r>
            <a:endParaRPr lang="zh-CN" altLang="en-US" dirty="0">
              <a:latin typeface="黑体" panose="02010609060101010101" pitchFamily="1" charset="-122"/>
              <a:ea typeface="黑体" panose="02010609060101010101" pitchFamily="1" charset="-122"/>
            </a:endParaRPr>
          </a:p>
          <a:p>
            <a:pPr marL="857250" lvl="1" indent="-514350">
              <a:buFont typeface="Arial" panose="020B0604020202020204" pitchFamily="34" charset="0"/>
              <a:buAutoNum type="arabicPeriod"/>
            </a:pPr>
            <a:r>
              <a:rPr lang="zh-CN" altLang="en-US" dirty="0">
                <a:latin typeface="黑体" panose="02010609060101010101" pitchFamily="1" charset="-122"/>
                <a:ea typeface="黑体" panose="02010609060101010101" pitchFamily="1" charset="-122"/>
              </a:rPr>
              <a:t>资本成本是资金使用者向资金所有者和中介人支付的占用费和筹资费。     </a:t>
            </a:r>
            <a:endParaRPr lang="zh-CN" altLang="en-US" dirty="0">
              <a:latin typeface="黑体" panose="02010609060101010101" pitchFamily="1" charset="-122"/>
              <a:ea typeface="黑体" panose="02010609060101010101" pitchFamily="1" charset="-122"/>
            </a:endParaRPr>
          </a:p>
          <a:p>
            <a:pPr marL="857250" lvl="1" indent="-514350">
              <a:buFont typeface="Arial" panose="020B0604020202020204" pitchFamily="34" charset="0"/>
              <a:buAutoNum type="arabicPeriod"/>
            </a:pPr>
            <a:r>
              <a:rPr lang="zh-CN" altLang="en-US" dirty="0">
                <a:latin typeface="黑体" panose="02010609060101010101" pitchFamily="1" charset="-122"/>
                <a:ea typeface="黑体" panose="02010609060101010101" pitchFamily="1" charset="-122"/>
              </a:rPr>
              <a:t>资本成本既具有一般产品成本的基本属性（成本），又有不同于一般产品成本的某些特征（不直接表现为生产成本）。     </a:t>
            </a:r>
            <a:endParaRPr lang="zh-CN" altLang="en-US" dirty="0">
              <a:latin typeface="黑体" panose="02010609060101010101" pitchFamily="1" charset="-122"/>
              <a:ea typeface="黑体" panose="02010609060101010101" pitchFamily="1" charset="-122"/>
            </a:endParaRPr>
          </a:p>
          <a:p>
            <a:pPr marL="857250" lvl="1" indent="-514350">
              <a:buFont typeface="Arial" panose="020B0604020202020204" pitchFamily="34" charset="0"/>
              <a:buAutoNum type="arabicPeriod"/>
            </a:pPr>
            <a:r>
              <a:rPr lang="zh-CN" altLang="en-US" dirty="0">
                <a:latin typeface="黑体" panose="02010609060101010101" pitchFamily="1" charset="-122"/>
                <a:ea typeface="黑体" panose="02010609060101010101" pitchFamily="1" charset="-122"/>
              </a:rPr>
              <a:t> 资本成本同资金时间价值既有联系，又有区别。</a:t>
            </a:r>
            <a:endParaRPr lang="zh-CN" altLang="en-US" dirty="0">
              <a:latin typeface="黑体" panose="02010609060101010101" pitchFamily="1" charset="-122"/>
              <a:ea typeface="黑体" panose="02010609060101010101" pitchFamily="1" charset="-122"/>
            </a:endParaRPr>
          </a:p>
          <a:p>
            <a:pPr marL="1143000" lvl="2" indent="-228600">
              <a:buFont typeface="Arial" panose="020B0604020202020204" pitchFamily="34" charset="0"/>
              <a:buAutoNum type="arabicPeriod"/>
            </a:pPr>
            <a:r>
              <a:rPr lang="zh-CN" altLang="en-US" dirty="0">
                <a:latin typeface="黑体" panose="02010609060101010101" pitchFamily="1" charset="-122"/>
                <a:ea typeface="黑体" panose="02010609060101010101" pitchFamily="1" charset="-122"/>
              </a:rPr>
              <a:t>货币时间价值是资本成本基础</a:t>
            </a:r>
            <a:endParaRPr lang="zh-CN" altLang="en-US" dirty="0">
              <a:latin typeface="黑体" panose="02010609060101010101" pitchFamily="1" charset="-122"/>
              <a:ea typeface="黑体" panose="02010609060101010101" pitchFamily="1" charset="-122"/>
            </a:endParaRPr>
          </a:p>
          <a:p>
            <a:pPr marL="1143000" lvl="2" indent="-228600">
              <a:buFont typeface="Arial" panose="020B0604020202020204" pitchFamily="34" charset="0"/>
              <a:buAutoNum type="arabicPeriod"/>
            </a:pPr>
            <a:r>
              <a:rPr lang="zh-CN" altLang="en-US" dirty="0">
                <a:latin typeface="黑体" panose="02010609060101010101" pitchFamily="1" charset="-122"/>
                <a:ea typeface="黑体" panose="02010609060101010101" pitchFamily="1" charset="-122"/>
              </a:rPr>
              <a:t>资本成本包括货币时间价值和投资的风险价值。</a:t>
            </a:r>
            <a:endParaRPr lang="zh-CN" altLang="en-US" dirty="0">
              <a:latin typeface="黑体" panose="02010609060101010101" pitchFamily="1" charset="-122"/>
              <a:ea typeface="黑体" panose="02010609060101010101" pitchFamily="1" charset="-122"/>
            </a:endParaRPr>
          </a:p>
          <a:p>
            <a:pPr lvl="0" indent="-342900"/>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
          <p:cNvSpPr>
            <a:spLocks noGrp="1"/>
          </p:cNvSpPr>
          <p:nvPr>
            <p:ph type="title"/>
          </p:nvPr>
        </p:nvSpPr>
        <p:spPr/>
        <p:txBody>
          <a:bodyPr wrap="square" anchor="b"/>
          <a:p>
            <a:pPr lvl="0" indent="0"/>
            <a:endParaRPr lang="en-US" altLang="en-US"/>
          </a:p>
        </p:txBody>
      </p:sp>
      <p:sp>
        <p:nvSpPr>
          <p:cNvPr id="30722" name="内容占位符 3"/>
          <p:cNvSpPr>
            <a:spLocks noGrp="1"/>
          </p:cNvSpPr>
          <p:nvPr>
            <p:ph idx="4294967295"/>
          </p:nvPr>
        </p:nvSpPr>
        <p:spPr/>
        <p:txBody>
          <a:bodyPr wrap="square" anchor="t"/>
          <a:p>
            <a:pPr lvl="0" indent="-342900" eaLnBrk="1" hangingPunct="1"/>
            <a:r>
              <a:rPr lang="en-US" altLang="x-none" dirty="0">
                <a:latin typeface="黑体" panose="02010609060101010101" pitchFamily="1" charset="-122"/>
                <a:ea typeface="黑体" panose="02010609060101010101" pitchFamily="1" charset="-122"/>
              </a:rPr>
              <a:t>4.</a:t>
            </a:r>
            <a:r>
              <a:rPr lang="zh-CN" altLang="en-US" dirty="0">
                <a:latin typeface="黑体" panose="02010609060101010101" pitchFamily="1" charset="-122"/>
                <a:ea typeface="黑体" panose="02010609060101010101" pitchFamily="1" charset="-122"/>
              </a:rPr>
              <a:t>资本成本率的种类</a:t>
            </a:r>
            <a:endParaRPr lang="en-US" altLang="x-none" dirty="0">
              <a:latin typeface="黑体" panose="02010609060101010101" pitchFamily="1" charset="-122"/>
              <a:ea typeface="黑体" panose="02010609060101010101" pitchFamily="1" charset="-122"/>
            </a:endParaRPr>
          </a:p>
          <a:p>
            <a:pPr lvl="1" indent="-347345" eaLnBrk="1" hangingPunct="1">
              <a:lnSpc>
                <a:spcPct val="100000"/>
              </a:lnSpc>
            </a:pPr>
            <a:r>
              <a:rPr lang="zh-CN" altLang="en-US" dirty="0">
                <a:latin typeface="黑体" panose="02010609060101010101" pitchFamily="1" charset="-122"/>
                <a:ea typeface="黑体" panose="02010609060101010101" pitchFamily="1" charset="-122"/>
              </a:rPr>
              <a:t>个别资本成本率、综合资本成本率、边际资本成本率。</a:t>
            </a:r>
            <a:endParaRPr lang="en-US" altLang="x-none" dirty="0">
              <a:latin typeface="黑体" panose="02010609060101010101" pitchFamily="1" charset="-122"/>
              <a:ea typeface="黑体" panose="02010609060101010101" pitchFamily="1" charset="-122"/>
            </a:endParaRPr>
          </a:p>
          <a:p>
            <a:pPr lvl="2" indent="-293370" eaLnBrk="1" hangingPunct="1">
              <a:lnSpc>
                <a:spcPct val="100000"/>
              </a:lnSpc>
            </a:pPr>
            <a:r>
              <a:rPr lang="zh-CN" altLang="en-US" dirty="0">
                <a:latin typeface="黑体" panose="02010609060101010101" pitchFamily="1" charset="-122"/>
                <a:ea typeface="黑体" panose="02010609060101010101" pitchFamily="1" charset="-122"/>
              </a:rPr>
              <a:t>个别资本成本率：企业各种长期资本的成本率。包括：银行借款成本、债券成本、优先股成本、普通股成本、留存收益成本</a:t>
            </a:r>
            <a:endParaRPr lang="zh-CN" altLang="en-US" dirty="0">
              <a:latin typeface="黑体" panose="02010609060101010101" pitchFamily="1" charset="-122"/>
              <a:ea typeface="黑体" panose="02010609060101010101" pitchFamily="1" charset="-122"/>
            </a:endParaRPr>
          </a:p>
          <a:p>
            <a:pPr lvl="2" indent="-293370" eaLnBrk="1" hangingPunct="1">
              <a:lnSpc>
                <a:spcPct val="100000"/>
              </a:lnSpc>
            </a:pPr>
            <a:r>
              <a:rPr lang="zh-CN" altLang="en-US" dirty="0">
                <a:latin typeface="黑体" panose="02010609060101010101" pitchFamily="1" charset="-122"/>
                <a:ea typeface="黑体" panose="02010609060101010101" pitchFamily="1" charset="-122"/>
              </a:rPr>
              <a:t>综合资本成本率 ：企业全部长期资本成本的成本率。它</a:t>
            </a:r>
            <a:r>
              <a:rPr lang="zh-CN" altLang="en-US" b="1" dirty="0">
                <a:solidFill>
                  <a:srgbClr val="FF0000"/>
                </a:solidFill>
                <a:latin typeface="黑体" panose="02010609060101010101" pitchFamily="1" charset="-122"/>
                <a:ea typeface="黑体" panose="02010609060101010101" pitchFamily="1" charset="-122"/>
              </a:rPr>
              <a:t>是各单独的预期报酬率（成本</a:t>
            </a:r>
            <a:r>
              <a:rPr lang="en-US" altLang="x-none" b="1" dirty="0">
                <a:solidFill>
                  <a:srgbClr val="FF0000"/>
                </a:solidFill>
                <a:latin typeface="黑体" panose="02010609060101010101" pitchFamily="1" charset="-122"/>
                <a:ea typeface="黑体" panose="02010609060101010101" pitchFamily="1" charset="-122"/>
              </a:rPr>
              <a:t>)</a:t>
            </a:r>
            <a:r>
              <a:rPr lang="zh-CN" altLang="en-US" b="1" dirty="0">
                <a:solidFill>
                  <a:srgbClr val="FF0000"/>
                </a:solidFill>
                <a:latin typeface="黑体" panose="02010609060101010101" pitchFamily="1" charset="-122"/>
                <a:ea typeface="黑体" panose="02010609060101010101" pitchFamily="1" charset="-122"/>
              </a:rPr>
              <a:t>的加权平均</a:t>
            </a:r>
            <a:r>
              <a:rPr lang="zh-CN" altLang="en-US" b="1" dirty="0">
                <a:latin typeface="黑体" panose="02010609060101010101" pitchFamily="1" charset="-122"/>
                <a:ea typeface="黑体" panose="02010609060101010101" pitchFamily="1" charset="-122"/>
              </a:rPr>
              <a:t>。</a:t>
            </a:r>
            <a:r>
              <a:rPr lang="zh-CN" altLang="en-US" dirty="0">
                <a:solidFill>
                  <a:srgbClr val="000000"/>
                </a:solidFill>
                <a:latin typeface="黑体" panose="02010609060101010101" pitchFamily="1" charset="-122"/>
                <a:ea typeface="黑体" panose="02010609060101010101" pitchFamily="1" charset="-122"/>
              </a:rPr>
              <a:t>即加权平均资本成本。</a:t>
            </a:r>
            <a:endParaRPr lang="zh-CN" altLang="en-US" dirty="0">
              <a:solidFill>
                <a:srgbClr val="000000"/>
              </a:solidFill>
              <a:latin typeface="黑体" panose="02010609060101010101" pitchFamily="1" charset="-122"/>
              <a:ea typeface="黑体" panose="02010609060101010101" pitchFamily="1" charset="-122"/>
            </a:endParaRPr>
          </a:p>
          <a:p>
            <a:pPr lvl="2" indent="-293370" eaLnBrk="1" hangingPunct="1">
              <a:lnSpc>
                <a:spcPct val="100000"/>
              </a:lnSpc>
            </a:pPr>
            <a:r>
              <a:rPr lang="zh-CN" altLang="en-US" dirty="0">
                <a:latin typeface="黑体" panose="02010609060101010101" pitchFamily="1" charset="-122"/>
                <a:ea typeface="黑体" panose="02010609060101010101" pitchFamily="1" charset="-122"/>
              </a:rPr>
              <a:t>边际资本成本</a:t>
            </a:r>
            <a:r>
              <a:rPr lang="en-US" altLang="x-none" dirty="0">
                <a:latin typeface="黑体" panose="02010609060101010101" pitchFamily="1" charset="-122"/>
                <a:ea typeface="黑体" panose="02010609060101010101" pitchFamily="1" charset="-122"/>
              </a:rPr>
              <a:t>:</a:t>
            </a:r>
            <a:r>
              <a:rPr lang="zh-CN" altLang="en-US" dirty="0">
                <a:latin typeface="黑体" panose="02010609060101010101" pitchFamily="1" charset="-122"/>
                <a:ea typeface="黑体" panose="02010609060101010101" pitchFamily="1" charset="-122"/>
              </a:rPr>
              <a:t>追加长期资本的成本率。筹资方案的依据</a:t>
            </a:r>
            <a:endParaRPr lang="zh-CN" altLang="en-US" dirty="0">
              <a:latin typeface="黑体" panose="02010609060101010101" pitchFamily="1" charset="-122"/>
              <a:ea typeface="黑体" panose="02010609060101010101" pitchFamily="1" charset="-122"/>
            </a:endParaRPr>
          </a:p>
          <a:p>
            <a:pPr lvl="2" indent="-293370" eaLnBrk="1" hangingPunct="1"/>
            <a:endParaRPr lang="zh-CN" altLang="en-US" dirty="0">
              <a:latin typeface="黑体" panose="02010609060101010101" pitchFamily="1" charset="-122"/>
              <a:ea typeface="黑体" panose="02010609060101010101" pitchFamily="1" charset="-122"/>
            </a:endParaRPr>
          </a:p>
          <a:p>
            <a:pPr lvl="0" indent="-342900"/>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矩形 2"/>
          <p:cNvSpPr>
            <a:spLocks noGrp="1"/>
          </p:cNvSpPr>
          <p:nvPr>
            <p:ph type="title"/>
          </p:nvPr>
        </p:nvSpPr>
        <p:spPr/>
        <p:txBody>
          <a:bodyPr wrap="square" anchor="ctr"/>
          <a:p>
            <a:pPr lvl="0" indent="0" eaLnBrk="1" hangingPunct="1"/>
            <a:r>
              <a:rPr lang="zh-CN" altLang="en-US" b="0"/>
              <a:t>二、资本成本的作用 </a:t>
            </a:r>
            <a:endParaRPr lang="zh-CN" altLang="en-US" b="0"/>
          </a:p>
        </p:txBody>
      </p:sp>
      <p:sp>
        <p:nvSpPr>
          <p:cNvPr id="31746" name="矩形 3"/>
          <p:cNvSpPr>
            <a:spLocks noGrp="1"/>
          </p:cNvSpPr>
          <p:nvPr>
            <p:ph type="body"/>
          </p:nvPr>
        </p:nvSpPr>
        <p:spPr/>
        <p:txBody>
          <a:bodyPr wrap="square" anchor="t"/>
          <a:p>
            <a:pPr lvl="0" indent="-342900" eaLnBrk="1" hangingPunct="1">
              <a:lnSpc>
                <a:spcPct val="90000"/>
              </a:lnSpc>
            </a:pPr>
            <a:r>
              <a:rPr lang="zh-CN" altLang="en-US" sz="2600" b="1" dirty="0">
                <a:latin typeface="宋体" panose="02010600030101010101" pitchFamily="2" charset="-122"/>
              </a:rPr>
              <a:t>资本成本在企业筹资决策中的作用</a:t>
            </a:r>
            <a:endParaRPr lang="zh-CN" altLang="en-US" sz="2600" b="1" dirty="0">
              <a:latin typeface="宋体" panose="02010600030101010101" pitchFamily="2" charset="-122"/>
            </a:endParaRPr>
          </a:p>
          <a:p>
            <a:pPr lvl="1" indent="-347345" eaLnBrk="1" hangingPunct="1">
              <a:lnSpc>
                <a:spcPct val="90000"/>
              </a:lnSpc>
            </a:pPr>
            <a:r>
              <a:rPr lang="zh-CN" altLang="en-US" sz="2200" b="1" dirty="0">
                <a:latin typeface="宋体" panose="02010600030101010101" pitchFamily="2" charset="-122"/>
              </a:rPr>
              <a:t>个别资本成本率是企业选择筹资方式的依据。 </a:t>
            </a:r>
            <a:endParaRPr lang="zh-CN" altLang="en-US" sz="2000" b="1" dirty="0">
              <a:latin typeface="宋体" panose="02010600030101010101" pitchFamily="2" charset="-122"/>
            </a:endParaRPr>
          </a:p>
          <a:p>
            <a:pPr lvl="1" indent="-347345" eaLnBrk="1" hangingPunct="1">
              <a:lnSpc>
                <a:spcPct val="90000"/>
              </a:lnSpc>
            </a:pPr>
            <a:r>
              <a:rPr lang="zh-CN" altLang="en-US" sz="2200" b="1" dirty="0">
                <a:latin typeface="宋体" panose="02010600030101010101" pitchFamily="2" charset="-122"/>
              </a:rPr>
              <a:t>综合资本成本率是企业进行资本结构决策的依据。 </a:t>
            </a:r>
            <a:endParaRPr lang="zh-CN" altLang="en-US" sz="2000" b="1" dirty="0">
              <a:latin typeface="宋体" panose="02010600030101010101" pitchFamily="2" charset="-122"/>
            </a:endParaRPr>
          </a:p>
          <a:p>
            <a:pPr lvl="1" indent="-347345" eaLnBrk="1" hangingPunct="1">
              <a:lnSpc>
                <a:spcPct val="90000"/>
              </a:lnSpc>
            </a:pPr>
            <a:r>
              <a:rPr lang="zh-CN" altLang="en-US" sz="2200" b="1" dirty="0">
                <a:latin typeface="宋体" panose="02010600030101010101" pitchFamily="2" charset="-122"/>
              </a:rPr>
              <a:t>边际资本成本率是比较选择追加筹资方案的依据。 </a:t>
            </a:r>
            <a:endParaRPr lang="zh-CN" altLang="en-US" sz="2000" b="1" dirty="0">
              <a:latin typeface="宋体" panose="02010600030101010101" pitchFamily="2" charset="-122"/>
            </a:endParaRPr>
          </a:p>
          <a:p>
            <a:pPr lvl="0" indent="-342900" eaLnBrk="1" hangingPunct="1">
              <a:lnSpc>
                <a:spcPct val="90000"/>
              </a:lnSpc>
            </a:pPr>
            <a:r>
              <a:rPr lang="zh-CN" altLang="en-US" sz="2600" b="1" dirty="0">
                <a:latin typeface="宋体" panose="02010600030101010101" pitchFamily="2" charset="-122"/>
              </a:rPr>
              <a:t>资本成本在企业投资决策中的作用</a:t>
            </a:r>
            <a:endParaRPr lang="zh-CN" altLang="en-US" sz="2600" b="1" dirty="0">
              <a:latin typeface="宋体" panose="02010600030101010101" pitchFamily="2" charset="-122"/>
            </a:endParaRPr>
          </a:p>
          <a:p>
            <a:pPr lvl="1" indent="-347345" eaLnBrk="1" hangingPunct="1">
              <a:lnSpc>
                <a:spcPct val="90000"/>
              </a:lnSpc>
            </a:pPr>
            <a:r>
              <a:rPr lang="zh-CN" altLang="en-US" sz="2200" b="1" dirty="0">
                <a:latin typeface="宋体" panose="02010600030101010101" pitchFamily="2" charset="-122"/>
              </a:rPr>
              <a:t>资本成本是评价投资项目，比较投资方案和进行投资决策的经济标准。</a:t>
            </a:r>
            <a:endParaRPr lang="zh-CN" altLang="en-US" sz="2200" b="1" dirty="0">
              <a:latin typeface="宋体" panose="02010600030101010101" pitchFamily="2" charset="-122"/>
            </a:endParaRPr>
          </a:p>
          <a:p>
            <a:pPr lvl="0" indent="-342900" eaLnBrk="1" hangingPunct="1">
              <a:lnSpc>
                <a:spcPct val="90000"/>
              </a:lnSpc>
            </a:pPr>
            <a:r>
              <a:rPr lang="zh-CN" altLang="en-US" sz="2600" b="1" dirty="0">
                <a:latin typeface="宋体" panose="02010600030101010101" pitchFamily="2" charset="-122"/>
              </a:rPr>
              <a:t> 资本成本在企业经营决策中的作用</a:t>
            </a:r>
            <a:endParaRPr lang="zh-CN" altLang="en-US" sz="2600" b="1" dirty="0">
              <a:latin typeface="宋体" panose="02010600030101010101" pitchFamily="2" charset="-122"/>
            </a:endParaRPr>
          </a:p>
          <a:p>
            <a:pPr lvl="1" indent="-347345" eaLnBrk="1" hangingPunct="1">
              <a:lnSpc>
                <a:spcPct val="90000"/>
              </a:lnSpc>
            </a:pPr>
            <a:r>
              <a:rPr lang="zh-CN" altLang="en-US" sz="2200" b="1" dirty="0">
                <a:latin typeface="宋体" panose="02010600030101010101" pitchFamily="2" charset="-122"/>
              </a:rPr>
              <a:t>资本成本可以作为评价企业整个经营业绩的基准。</a:t>
            </a:r>
            <a:r>
              <a:rPr lang="zh-CN" altLang="en-US" sz="2200" dirty="0"/>
              <a:t> </a:t>
            </a:r>
            <a:endParaRPr lang="zh-CN" alt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矩形 2"/>
          <p:cNvSpPr>
            <a:spLocks noGrp="1"/>
          </p:cNvSpPr>
          <p:nvPr>
            <p:ph type="title"/>
          </p:nvPr>
        </p:nvSpPr>
        <p:spPr/>
        <p:txBody>
          <a:bodyPr wrap="square" anchor="ctr"/>
          <a:p>
            <a:pPr lvl="0" indent="0" eaLnBrk="1" hangingPunct="1"/>
            <a:r>
              <a:rPr lang="zh-CN" altLang="en-US" b="0"/>
              <a:t>三、债务资本成本率的测算</a:t>
            </a:r>
            <a:endParaRPr lang="zh-CN" altLang="en-US" b="0"/>
          </a:p>
        </p:txBody>
      </p:sp>
      <p:sp>
        <p:nvSpPr>
          <p:cNvPr id="32770" name="矩形 3"/>
          <p:cNvSpPr>
            <a:spLocks noGrp="1"/>
          </p:cNvSpPr>
          <p:nvPr>
            <p:ph type="body"/>
          </p:nvPr>
        </p:nvSpPr>
        <p:spPr/>
        <p:txBody>
          <a:bodyPr wrap="square" anchor="t"/>
          <a:p>
            <a:pPr lvl="0" indent="-342900" eaLnBrk="1" hangingPunct="1"/>
            <a:r>
              <a:rPr lang="en-US" altLang="x-none" b="1" dirty="0">
                <a:latin typeface="宋体" panose="02010600030101010101" pitchFamily="2" charset="-122"/>
              </a:rPr>
              <a:t>1.</a:t>
            </a:r>
            <a:r>
              <a:rPr lang="zh-CN" altLang="en-US" b="1" dirty="0">
                <a:latin typeface="宋体" panose="02010600030101010101" pitchFamily="2" charset="-122"/>
              </a:rPr>
              <a:t>个别资本成本率的测算原理</a:t>
            </a:r>
            <a:endParaRPr lang="zh-CN" altLang="en-US" b="1" dirty="0">
              <a:latin typeface="宋体" panose="02010600030101010101" pitchFamily="2" charset="-122"/>
            </a:endParaRPr>
          </a:p>
          <a:p>
            <a:pPr lvl="0" indent="-342900" eaLnBrk="1" hangingPunct="1"/>
            <a:r>
              <a:rPr lang="en-US" altLang="x-none" b="1" dirty="0">
                <a:latin typeface="宋体" panose="02010600030101010101" pitchFamily="2" charset="-122"/>
              </a:rPr>
              <a:t>2.</a:t>
            </a:r>
            <a:r>
              <a:rPr lang="zh-CN" altLang="en-US" b="1" dirty="0">
                <a:latin typeface="宋体" panose="02010600030101010101" pitchFamily="2" charset="-122"/>
              </a:rPr>
              <a:t>长期借款资本成本率的测算</a:t>
            </a:r>
            <a:endParaRPr lang="zh-CN" altLang="en-US" b="1" dirty="0">
              <a:latin typeface="宋体" panose="02010600030101010101" pitchFamily="2" charset="-122"/>
            </a:endParaRPr>
          </a:p>
          <a:p>
            <a:pPr lvl="0" indent="-342900" eaLnBrk="1" hangingPunct="1"/>
            <a:r>
              <a:rPr lang="en-US" altLang="x-none" b="1" dirty="0">
                <a:latin typeface="宋体" panose="02010600030101010101" pitchFamily="2" charset="-122"/>
              </a:rPr>
              <a:t>3.</a:t>
            </a:r>
            <a:r>
              <a:rPr lang="zh-CN" altLang="en-US" b="1" dirty="0">
                <a:latin typeface="宋体" panose="02010600030101010101" pitchFamily="2" charset="-122"/>
              </a:rPr>
              <a:t>长期债券资本成本率的测算</a:t>
            </a:r>
            <a:endParaRPr lang="zh-CN" altLang="en-US" b="1"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3" descr="Rectangle: Click to edit Master text styles&#13;&#10;Second level&#13;&#10;Third level&#13;&#10;Fourth level&#13;&#10;Fifth level"/>
          <p:cNvSpPr>
            <a:spLocks noGrp="1"/>
          </p:cNvSpPr>
          <p:nvPr>
            <p:ph type="body" sz="half" idx="4294967295"/>
          </p:nvPr>
        </p:nvSpPr>
        <p:spPr>
          <a:xfrm>
            <a:off x="1153795" y="1412875"/>
            <a:ext cx="7990205" cy="4895850"/>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eaLnBrk="1" hangingPunct="1"/>
            <a:r>
              <a:rPr lang="zh-CN" altLang="en-US" sz="2800">
                <a:ea typeface="黑体" panose="02010609060101010101" pitchFamily="1" charset="-122"/>
              </a:rPr>
              <a:t>基本公式</a:t>
            </a:r>
            <a:endParaRPr lang="zh-CN" altLang="en-US" sz="2800">
              <a:ea typeface="黑体" panose="02010609060101010101" pitchFamily="1" charset="-122"/>
            </a:endParaRPr>
          </a:p>
        </p:txBody>
      </p:sp>
      <p:graphicFrame>
        <p:nvGraphicFramePr>
          <p:cNvPr id="33794" name="内容占位符 32770"/>
          <p:cNvGraphicFramePr>
            <a:graphicFrameLocks noGrp="1" noChangeAspect="1"/>
          </p:cNvGraphicFramePr>
          <p:nvPr>
            <p:ph sz="half" idx="4294967295"/>
          </p:nvPr>
        </p:nvGraphicFramePr>
        <p:xfrm>
          <a:off x="843280" y="3379470"/>
          <a:ext cx="4605020" cy="1344295"/>
        </p:xfrm>
        <a:graphic>
          <a:graphicData uri="http://schemas.openxmlformats.org/presentationml/2006/ole">
            <mc:AlternateContent xmlns:mc="http://schemas.openxmlformats.org/markup-compatibility/2006">
              <mc:Choice xmlns:v="urn:schemas-microsoft-com:vml" Requires="v">
                <p:oleObj spid="_x0000_s3076" name="" r:id="rId1" imgW="2044700" imgH="596900" progId="Equation.3">
                  <p:embed/>
                </p:oleObj>
              </mc:Choice>
              <mc:Fallback>
                <p:oleObj name="" r:id="rId1" imgW="2044700" imgH="596900" progId="Equation.3">
                  <p:embed/>
                  <p:pic>
                    <p:nvPicPr>
                      <p:cNvPr id="0" name="图片 3075"/>
                      <p:cNvPicPr/>
                      <p:nvPr/>
                    </p:nvPicPr>
                    <p:blipFill>
                      <a:blip r:embed="rId2"/>
                      <a:stretch>
                        <a:fillRect/>
                      </a:stretch>
                    </p:blipFill>
                    <p:spPr>
                      <a:xfrm>
                        <a:off x="843280" y="3379470"/>
                        <a:ext cx="4605020" cy="1344295"/>
                      </a:xfrm>
                      <a:prstGeom prst="rect">
                        <a:avLst/>
                      </a:prstGeom>
                      <a:noFill/>
                      <a:ln w="38100">
                        <a:miter/>
                      </a:ln>
                    </p:spPr>
                  </p:pic>
                </p:oleObj>
              </mc:Fallback>
            </mc:AlternateContent>
          </a:graphicData>
        </a:graphic>
      </p:graphicFrame>
      <p:sp>
        <p:nvSpPr>
          <p:cNvPr id="33795" name="Rectangle 6"/>
          <p:cNvSpPr/>
          <p:nvPr/>
        </p:nvSpPr>
        <p:spPr>
          <a:xfrm>
            <a:off x="684213" y="4654550"/>
            <a:ext cx="7848600" cy="1938020"/>
          </a:xfrm>
          <a:prstGeom prst="rect">
            <a:avLst/>
          </a:prstGeom>
          <a:noFill/>
          <a:ln w="9525">
            <a:noFill/>
          </a:ln>
        </p:spPr>
        <p:txBody>
          <a:bodyPr anchor="t">
            <a:spAutoFit/>
          </a:bodyPr>
          <a:p>
            <a:pPr lvl="0" indent="0"/>
            <a:r>
              <a:rPr lang="zh-CN" altLang="en-US" sz="2000" dirty="0">
                <a:latin typeface="黑体" panose="02010609060101010101" pitchFamily="1" charset="-122"/>
                <a:ea typeface="黑体" panose="02010609060101010101" pitchFamily="1" charset="-122"/>
              </a:rPr>
              <a:t>式中：</a:t>
            </a:r>
            <a:endParaRPr lang="en-US" altLang="x-none" sz="2000" dirty="0">
              <a:latin typeface="黑体" panose="02010609060101010101" pitchFamily="1" charset="-122"/>
              <a:ea typeface="黑体" panose="02010609060101010101" pitchFamily="1" charset="-122"/>
            </a:endParaRPr>
          </a:p>
          <a:p>
            <a:pPr lvl="0" indent="0"/>
            <a:r>
              <a:rPr lang="en-US" altLang="x-none" sz="2000" b="0" dirty="0">
                <a:latin typeface="黑体" panose="02010609060101010101" pitchFamily="1" charset="-122"/>
                <a:ea typeface="黑体" panose="02010609060101010101" pitchFamily="1" charset="-122"/>
              </a:rPr>
              <a:t>K</a:t>
            </a:r>
            <a:r>
              <a:rPr lang="zh-CN" altLang="en-US" sz="2000" b="0" dirty="0">
                <a:latin typeface="黑体" panose="02010609060101010101" pitchFamily="1" charset="-122"/>
                <a:ea typeface="黑体" panose="02010609060101010101" pitchFamily="1" charset="-122"/>
              </a:rPr>
              <a:t>表示资本成本率，以百分率表示；</a:t>
            </a:r>
            <a:endParaRPr lang="en-US" altLang="x-none" sz="2000" b="0" dirty="0">
              <a:latin typeface="黑体" panose="02010609060101010101" pitchFamily="1" charset="-122"/>
              <a:ea typeface="黑体" panose="02010609060101010101" pitchFamily="1" charset="-122"/>
            </a:endParaRPr>
          </a:p>
          <a:p>
            <a:pPr lvl="0" indent="0"/>
            <a:r>
              <a:rPr lang="en-US" altLang="x-none" sz="2000" b="0" dirty="0">
                <a:latin typeface="黑体" panose="02010609060101010101" pitchFamily="1" charset="-122"/>
                <a:ea typeface="黑体" panose="02010609060101010101" pitchFamily="1" charset="-122"/>
              </a:rPr>
              <a:t>D</a:t>
            </a:r>
            <a:r>
              <a:rPr lang="zh-CN" altLang="en-US" sz="2000" b="0" dirty="0">
                <a:latin typeface="黑体" panose="02010609060101010101" pitchFamily="1" charset="-122"/>
                <a:ea typeface="黑体" panose="02010609060101010101" pitchFamily="1" charset="-122"/>
              </a:rPr>
              <a:t>表示用资费用额；</a:t>
            </a:r>
            <a:endParaRPr lang="en-US" altLang="x-none" sz="2000" b="0" dirty="0">
              <a:latin typeface="黑体" panose="02010609060101010101" pitchFamily="1" charset="-122"/>
              <a:ea typeface="黑体" panose="02010609060101010101" pitchFamily="1" charset="-122"/>
            </a:endParaRPr>
          </a:p>
          <a:p>
            <a:pPr lvl="0" indent="0"/>
            <a:r>
              <a:rPr lang="en-US" altLang="x-none" sz="2000" b="0" dirty="0">
                <a:latin typeface="黑体" panose="02010609060101010101" pitchFamily="1" charset="-122"/>
                <a:ea typeface="黑体" panose="02010609060101010101" pitchFamily="1" charset="-122"/>
              </a:rPr>
              <a:t>P</a:t>
            </a:r>
            <a:r>
              <a:rPr lang="zh-CN" altLang="en-US" sz="2000" b="0" dirty="0">
                <a:latin typeface="黑体" panose="02010609060101010101" pitchFamily="1" charset="-122"/>
                <a:ea typeface="黑体" panose="02010609060101010101" pitchFamily="1" charset="-122"/>
              </a:rPr>
              <a:t>表示筹资额；</a:t>
            </a:r>
            <a:endParaRPr lang="en-US" altLang="x-none" sz="2000" b="0" dirty="0">
              <a:latin typeface="黑体" panose="02010609060101010101" pitchFamily="1" charset="-122"/>
              <a:ea typeface="黑体" panose="02010609060101010101" pitchFamily="1" charset="-122"/>
            </a:endParaRPr>
          </a:p>
          <a:p>
            <a:pPr lvl="0" indent="0"/>
            <a:r>
              <a:rPr lang="en-US" altLang="x-none" sz="2000" b="0" dirty="0">
                <a:latin typeface="黑体" panose="02010609060101010101" pitchFamily="1" charset="-122"/>
                <a:ea typeface="黑体" panose="02010609060101010101" pitchFamily="1" charset="-122"/>
              </a:rPr>
              <a:t>f</a:t>
            </a:r>
            <a:r>
              <a:rPr lang="zh-CN" altLang="en-US" sz="2000" b="0" dirty="0">
                <a:latin typeface="黑体" panose="02010609060101010101" pitchFamily="1" charset="-122"/>
                <a:ea typeface="黑体" panose="02010609060101010101" pitchFamily="1" charset="-122"/>
              </a:rPr>
              <a:t>表示筹资费用额；</a:t>
            </a:r>
            <a:endParaRPr lang="en-US" altLang="x-none" sz="2000" b="0" dirty="0">
              <a:latin typeface="黑体" panose="02010609060101010101" pitchFamily="1" charset="-122"/>
              <a:ea typeface="黑体" panose="02010609060101010101" pitchFamily="1" charset="-122"/>
            </a:endParaRPr>
          </a:p>
          <a:p>
            <a:pPr lvl="0" indent="0"/>
            <a:r>
              <a:rPr lang="en-US" altLang="x-none" sz="2000" b="0" dirty="0">
                <a:latin typeface="黑体" panose="02010609060101010101" pitchFamily="1" charset="-122"/>
                <a:ea typeface="黑体" panose="02010609060101010101" pitchFamily="1" charset="-122"/>
              </a:rPr>
              <a:t>F</a:t>
            </a:r>
            <a:r>
              <a:rPr lang="zh-CN" altLang="en-US" sz="2000" b="0" dirty="0">
                <a:latin typeface="黑体" panose="02010609060101010101" pitchFamily="1" charset="-122"/>
                <a:ea typeface="黑体" panose="02010609060101010101" pitchFamily="1" charset="-122"/>
              </a:rPr>
              <a:t>表示筹资费用率，即筹资费用额与筹资额的比率。</a:t>
            </a:r>
            <a:endParaRPr lang="zh-CN" altLang="en-US" sz="2000" b="0" dirty="0">
              <a:latin typeface="黑体" panose="02010609060101010101" pitchFamily="1" charset="-122"/>
              <a:ea typeface="黑体" panose="02010609060101010101" pitchFamily="1" charset="-122"/>
            </a:endParaRPr>
          </a:p>
        </p:txBody>
      </p:sp>
      <p:graphicFrame>
        <p:nvGraphicFramePr>
          <p:cNvPr id="32773" name="对象 32772"/>
          <p:cNvGraphicFramePr>
            <a:graphicFrameLocks noChangeAspect="1"/>
          </p:cNvGraphicFramePr>
          <p:nvPr/>
        </p:nvGraphicFramePr>
        <p:xfrm>
          <a:off x="1116013" y="2133600"/>
          <a:ext cx="6400800" cy="1103313"/>
        </p:xfrm>
        <a:graphic>
          <a:graphicData uri="http://schemas.openxmlformats.org/presentationml/2006/ole">
            <mc:AlternateContent xmlns:mc="http://schemas.openxmlformats.org/markup-compatibility/2006">
              <mc:Choice xmlns:v="urn:schemas-microsoft-com:vml" Requires="v">
                <p:oleObj spid="_x0000_s3077" name="" r:id="rId3" imgW="2311400" imgH="419100" progId="Equation.3">
                  <p:embed/>
                </p:oleObj>
              </mc:Choice>
              <mc:Fallback>
                <p:oleObj name="" r:id="rId3" imgW="2311400" imgH="419100" progId="Equation.3">
                  <p:embed/>
                  <p:pic>
                    <p:nvPicPr>
                      <p:cNvPr id="0" name="图片 3076"/>
                      <p:cNvPicPr/>
                      <p:nvPr/>
                    </p:nvPicPr>
                    <p:blipFill>
                      <a:blip r:embed="rId4"/>
                      <a:stretch>
                        <a:fillRect/>
                      </a:stretch>
                    </p:blipFill>
                    <p:spPr>
                      <a:xfrm>
                        <a:off x="1116013" y="2133600"/>
                        <a:ext cx="6400800" cy="1103313"/>
                      </a:xfrm>
                      <a:prstGeom prst="rect">
                        <a:avLst/>
                      </a:prstGeom>
                      <a:solidFill>
                        <a:srgbClr val="CCFFFF"/>
                      </a:solidFill>
                      <a:ln w="38100">
                        <a:noFill/>
                        <a:miter/>
                      </a:ln>
                    </p:spPr>
                  </p:pic>
                </p:oleObj>
              </mc:Fallback>
            </mc:AlternateContent>
          </a:graphicData>
        </a:graphic>
      </p:graphicFrame>
      <p:sp>
        <p:nvSpPr>
          <p:cNvPr id="33798" name="矩形 2"/>
          <p:cNvSpPr txBox="1"/>
          <p:nvPr/>
        </p:nvSpPr>
        <p:spPr>
          <a:xfrm>
            <a:off x="457200" y="333375"/>
            <a:ext cx="7543800" cy="1223963"/>
          </a:xfrm>
          <a:prstGeom prst="rect">
            <a:avLst/>
          </a:prstGeom>
          <a:noFill/>
          <a:ln w="9525">
            <a:noFill/>
          </a:ln>
        </p:spPr>
        <p:txBody>
          <a:bodyPr anchor="ctr"/>
          <a:p>
            <a:pPr lvl="0" indent="0"/>
            <a:r>
              <a:rPr lang="en-US" altLang="x-none" sz="3900" dirty="0">
                <a:solidFill>
                  <a:schemeClr val="tx2"/>
                </a:solidFill>
                <a:latin typeface="黑体" panose="02010609060101010101" pitchFamily="1" charset="-122"/>
                <a:ea typeface="黑体" panose="02010609060101010101" pitchFamily="1" charset="-122"/>
              </a:rPr>
              <a:t>1.</a:t>
            </a:r>
            <a:r>
              <a:rPr lang="zh-CN" altLang="en-US" sz="3900" dirty="0">
                <a:solidFill>
                  <a:schemeClr val="tx2"/>
                </a:solidFill>
                <a:latin typeface="黑体" panose="02010609060101010101" pitchFamily="1" charset="-122"/>
                <a:ea typeface="黑体" panose="02010609060101010101" pitchFamily="1" charset="-122"/>
              </a:rPr>
              <a:t>个别资本成本率的测算原理</a:t>
            </a:r>
            <a:endParaRPr lang="zh-CN" altLang="en-US" sz="3900" dirty="0">
              <a:solidFill>
                <a:schemeClr val="tx2"/>
              </a:solidFill>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left)">
                                      <p:cBhvr>
                                        <p:cTn id="7"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83" name="文本占位符 942082"/>
          <p:cNvSpPr>
            <a:spLocks noGrp="1"/>
          </p:cNvSpPr>
          <p:nvPr>
            <p:ph type="body" sz="half" idx="1"/>
          </p:nvPr>
        </p:nvSpPr>
        <p:spPr>
          <a:xfrm>
            <a:off x="468313" y="2306638"/>
            <a:ext cx="8135937" cy="1698625"/>
          </a:xfrm>
        </p:spPr>
        <p:txBody>
          <a:bodyPr/>
          <a:p>
            <a:r>
              <a:rPr lang="zh-CN" altLang="en-US" sz="2800" kern="1200" dirty="0">
                <a:solidFill>
                  <a:srgbClr val="C00000"/>
                </a:solidFill>
                <a:ea typeface="黑体" panose="02010609060101010101" pitchFamily="1" charset="-122"/>
              </a:rPr>
              <a:t>考虑时间价值</a:t>
            </a:r>
            <a:r>
              <a:rPr lang="zh-CN" altLang="en-US" sz="2800" kern="1200" dirty="0">
                <a:ea typeface="黑体" panose="02010609060101010101" pitchFamily="1" charset="-122"/>
              </a:rPr>
              <a:t>，资本成本指公司取得资金净额的现值与各期支付的使用费用现值下等时的折现率。</a:t>
            </a:r>
            <a:endParaRPr lang="zh-CN" altLang="en-US" sz="2800" kern="1200" dirty="0">
              <a:ea typeface="黑体" panose="02010609060101010101" pitchFamily="1" charset="-122"/>
            </a:endParaRPr>
          </a:p>
        </p:txBody>
      </p:sp>
      <p:sp>
        <p:nvSpPr>
          <p:cNvPr id="942084" name="矩形 942083"/>
          <p:cNvSpPr/>
          <p:nvPr/>
        </p:nvSpPr>
        <p:spPr>
          <a:xfrm>
            <a:off x="0" y="3219450"/>
            <a:ext cx="9144000" cy="0"/>
          </a:xfrm>
          <a:prstGeom prst="rect">
            <a:avLst/>
          </a:prstGeom>
          <a:noFill/>
          <a:ln w="9525">
            <a:noFill/>
          </a:ln>
        </p:spPr>
        <p:txBody>
          <a:bodyPr/>
          <a:p>
            <a:endParaRPr lang="zh-CN" altLang="en-US"/>
          </a:p>
        </p:txBody>
      </p:sp>
      <p:sp>
        <p:nvSpPr>
          <p:cNvPr id="942086" name="文本框 942085"/>
          <p:cNvSpPr txBox="1"/>
          <p:nvPr/>
        </p:nvSpPr>
        <p:spPr>
          <a:xfrm>
            <a:off x="395288" y="4797425"/>
            <a:ext cx="1026795" cy="519430"/>
          </a:xfrm>
          <a:prstGeom prst="rect">
            <a:avLst/>
          </a:prstGeom>
          <a:noFill/>
          <a:ln w="9525">
            <a:noFill/>
          </a:ln>
        </p:spPr>
        <p:txBody>
          <a:bodyPr wrap="none" anchor="t">
            <a:spAutoFit/>
          </a:bodyPr>
          <a:p>
            <a:pPr lvl="0">
              <a:spcBef>
                <a:spcPct val="50000"/>
              </a:spcBef>
            </a:pPr>
            <a:r>
              <a:rPr lang="zh-CN" altLang="en-US" sz="2800" dirty="0">
                <a:solidFill>
                  <a:schemeClr val="tx1"/>
                </a:solidFill>
                <a:effectLst/>
                <a:latin typeface="Tahoma" panose="020B0604030504040204" pitchFamily="2" charset="0"/>
                <a:ea typeface="黑体" panose="02010609060101010101" pitchFamily="1" charset="-122"/>
              </a:rPr>
              <a:t>公式</a:t>
            </a:r>
            <a:r>
              <a:rPr lang="en-US" altLang="zh-CN" sz="2800">
                <a:solidFill>
                  <a:schemeClr val="tx1"/>
                </a:solidFill>
                <a:effectLst/>
                <a:latin typeface="Tahoma" panose="020B0604030504040204" pitchFamily="2" charset="0"/>
                <a:ea typeface="黑体" panose="02010609060101010101" pitchFamily="1" charset="-122"/>
              </a:rPr>
              <a:t>:</a:t>
            </a:r>
            <a:endParaRPr lang="en-US" altLang="zh-CN" sz="2800">
              <a:solidFill>
                <a:schemeClr val="tx1"/>
              </a:solidFill>
              <a:effectLst/>
              <a:latin typeface="Tahoma" panose="020B0604030504040204" pitchFamily="2" charset="0"/>
              <a:ea typeface="黑体" panose="02010609060101010101" pitchFamily="1" charset="-122"/>
            </a:endParaRPr>
          </a:p>
        </p:txBody>
      </p:sp>
      <p:graphicFrame>
        <p:nvGraphicFramePr>
          <p:cNvPr id="942087" name="内容占位符 942086"/>
          <p:cNvGraphicFramePr/>
          <p:nvPr>
            <p:ph sz="half" idx="2"/>
          </p:nvPr>
        </p:nvGraphicFramePr>
        <p:xfrm>
          <a:off x="2484438" y="4635500"/>
          <a:ext cx="6191250" cy="881063"/>
        </p:xfrm>
        <a:graphic>
          <a:graphicData uri="http://schemas.openxmlformats.org/presentationml/2006/ole">
            <mc:AlternateContent xmlns:mc="http://schemas.openxmlformats.org/markup-compatibility/2006">
              <mc:Choice xmlns:v="urn:schemas-microsoft-com:vml" Requires="v">
                <p:oleObj spid="_x0000_s3110" name="" r:id="rId1" imgW="2755900" imgH="419100" progId="Equation.KSEE3">
                  <p:embed/>
                </p:oleObj>
              </mc:Choice>
              <mc:Fallback>
                <p:oleObj name="" r:id="rId1" imgW="2755900" imgH="419100" progId="Equation.KSEE3">
                  <p:embed/>
                  <p:pic>
                    <p:nvPicPr>
                      <p:cNvPr id="0" name="图片 3109"/>
                      <p:cNvPicPr/>
                      <p:nvPr/>
                    </p:nvPicPr>
                    <p:blipFill>
                      <a:blip r:embed="rId2"/>
                      <a:stretch>
                        <a:fillRect/>
                      </a:stretch>
                    </p:blipFill>
                    <p:spPr>
                      <a:xfrm>
                        <a:off x="2484438" y="4635500"/>
                        <a:ext cx="6191250" cy="881063"/>
                      </a:xfrm>
                      <a:prstGeom prst="rect">
                        <a:avLst/>
                      </a:prstGeom>
                      <a:solidFill>
                        <a:srgbClr val="FFFF00">
                          <a:alpha val="100000"/>
                        </a:srgbClr>
                      </a:solidFill>
                      <a:ln w="38100">
                        <a:miter/>
                      </a:ln>
                    </p:spPr>
                  </p:pic>
                </p:oleObj>
              </mc:Fallback>
            </mc:AlternateContent>
          </a:graphicData>
        </a:graphic>
      </p:graphicFrame>
      <p:sp>
        <p:nvSpPr>
          <p:cNvPr id="3" name="标题 2"/>
          <p:cNvSpPr/>
          <p:nvPr>
            <p:ph type="title"/>
          </p:nvPr>
        </p:nvSpPr>
        <p:spPr/>
        <p:txBody>
          <a:bodyPr/>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2083">
                                            <p:txEl>
                                              <p:charRg st="12" end="56"/>
                                            </p:txEl>
                                          </p:spTgt>
                                        </p:tgtEl>
                                        <p:attrNameLst>
                                          <p:attrName>style.visibility</p:attrName>
                                        </p:attrNameLst>
                                      </p:cBhvr>
                                      <p:to>
                                        <p:strVal val="visible"/>
                                      </p:to>
                                    </p:set>
                                    <p:animEffect transition="in" filter="strips(downRight)">
                                      <p:cBhvr>
                                        <p:cTn id="7" dur="500"/>
                                        <p:tgtEl>
                                          <p:spTgt spid="942083">
                                            <p:txEl>
                                              <p:charRg st="12"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42086"/>
                                        </p:tgtEl>
                                        <p:attrNameLst>
                                          <p:attrName>style.visibility</p:attrName>
                                        </p:attrNameLst>
                                      </p:cBhvr>
                                      <p:to>
                                        <p:strVal val="visible"/>
                                      </p:to>
                                    </p:set>
                                    <p:anim calcmode="lin" valueType="num">
                                      <p:cBhvr additive="base">
                                        <p:cTn id="12" dur="500" fill="hold"/>
                                        <p:tgtEl>
                                          <p:spTgt spid="942086"/>
                                        </p:tgtEl>
                                        <p:attrNameLst>
                                          <p:attrName>ppt_x</p:attrName>
                                        </p:attrNameLst>
                                      </p:cBhvr>
                                      <p:tavLst>
                                        <p:tav tm="0">
                                          <p:val>
                                            <p:strVal val="#ppt_x"/>
                                          </p:val>
                                        </p:tav>
                                        <p:tav tm="100000">
                                          <p:val>
                                            <p:strVal val="#ppt_x"/>
                                          </p:val>
                                        </p:tav>
                                      </p:tavLst>
                                    </p:anim>
                                    <p:anim calcmode="lin" valueType="num">
                                      <p:cBhvr additive="base">
                                        <p:cTn id="13" dur="500" fill="hold"/>
                                        <p:tgtEl>
                                          <p:spTgt spid="942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3" grpId="0" build="p"/>
      <p:bldP spid="9420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矩形 2"/>
          <p:cNvSpPr>
            <a:spLocks noGrp="1"/>
          </p:cNvSpPr>
          <p:nvPr>
            <p:ph type="title"/>
          </p:nvPr>
        </p:nvSpPr>
        <p:spPr/>
        <p:txBody>
          <a:bodyPr wrap="square" anchor="ctr"/>
          <a:p>
            <a:pPr lvl="0" indent="0" eaLnBrk="1" hangingPunct="1"/>
            <a:r>
              <a:rPr lang="en-US" altLang="x-none" b="0" dirty="0">
                <a:solidFill>
                  <a:schemeClr val="tx1"/>
                </a:solidFill>
                <a:latin typeface="黑体" panose="02010609060101010101" pitchFamily="1" charset="-122"/>
                <a:ea typeface="黑体" panose="02010609060101010101" pitchFamily="1" charset="-122"/>
              </a:rPr>
              <a:t>2.</a:t>
            </a:r>
            <a:r>
              <a:rPr lang="zh-CN" altLang="en-US" b="0" dirty="0">
                <a:solidFill>
                  <a:schemeClr val="tx1"/>
                </a:solidFill>
                <a:latin typeface="黑体" panose="02010609060101010101" pitchFamily="1" charset="-122"/>
                <a:ea typeface="黑体" panose="02010609060101010101" pitchFamily="1" charset="-122"/>
              </a:rPr>
              <a:t>长期借款资本成本率的测算</a:t>
            </a:r>
            <a:endParaRPr lang="zh-CN" altLang="en-US" b="0" dirty="0">
              <a:solidFill>
                <a:schemeClr val="tx1"/>
              </a:solidFill>
              <a:latin typeface="黑体" panose="02010609060101010101" pitchFamily="1" charset="-122"/>
              <a:ea typeface="黑体" panose="02010609060101010101" pitchFamily="1" charset="-122"/>
            </a:endParaRPr>
          </a:p>
        </p:txBody>
      </p:sp>
      <p:sp>
        <p:nvSpPr>
          <p:cNvPr id="34818" name="矩形 3"/>
          <p:cNvSpPr>
            <a:spLocks noGrp="1"/>
          </p:cNvSpPr>
          <p:nvPr>
            <p:ph type="body"/>
          </p:nvPr>
        </p:nvSpPr>
        <p:spPr/>
        <p:txBody>
          <a:bodyPr wrap="square" anchor="t"/>
          <a:p>
            <a:pPr lvl="0" indent="-342900" eaLnBrk="1" hangingPunct="1"/>
            <a:r>
              <a:rPr lang="zh-CN" altLang="en-US" b="1" dirty="0">
                <a:latin typeface="黑体" panose="02010609060101010101" pitchFamily="1" charset="-122"/>
                <a:ea typeface="黑体" panose="02010609060101010101" pitchFamily="1" charset="-122"/>
              </a:rPr>
              <a:t>公式</a:t>
            </a:r>
            <a:endParaRPr lang="zh-CN" altLang="en-US" b="1" dirty="0">
              <a:latin typeface="黑体" panose="02010609060101010101" pitchFamily="1" charset="-122"/>
              <a:ea typeface="黑体" panose="02010609060101010101" pitchFamily="1" charset="-122"/>
            </a:endParaRPr>
          </a:p>
          <a:p>
            <a:pPr lvl="0" indent="-342900" eaLnBrk="1" hangingPunct="1"/>
            <a:endParaRPr lang="zh-CN" altLang="en-US" b="1" dirty="0">
              <a:latin typeface="黑体" panose="02010609060101010101" pitchFamily="1" charset="-122"/>
              <a:ea typeface="黑体" panose="02010609060101010101" pitchFamily="1" charset="-122"/>
            </a:endParaRPr>
          </a:p>
          <a:p>
            <a:pPr lvl="0" indent="-342900" eaLnBrk="1" hangingPunct="1"/>
            <a:endParaRPr lang="zh-CN" altLang="en-US" b="1" dirty="0">
              <a:latin typeface="黑体" panose="02010609060101010101" pitchFamily="1" charset="-122"/>
              <a:ea typeface="黑体" panose="02010609060101010101" pitchFamily="1" charset="-122"/>
            </a:endParaRPr>
          </a:p>
          <a:p>
            <a:pPr lvl="0" indent="-342900" eaLnBrk="1" hangingPunct="1"/>
            <a:endParaRPr lang="zh-CN" altLang="en-US" b="1" dirty="0">
              <a:latin typeface="黑体" panose="02010609060101010101" pitchFamily="1" charset="-122"/>
              <a:ea typeface="黑体" panose="02010609060101010101" pitchFamily="1" charset="-122"/>
            </a:endParaRPr>
          </a:p>
          <a:p>
            <a:pPr lvl="0" indent="-342900" eaLnBrk="1" hangingPunct="1"/>
            <a:r>
              <a:rPr lang="en-US" altLang="x-none" dirty="0">
                <a:latin typeface="黑体" panose="02010609060101010101" pitchFamily="1" charset="-122"/>
                <a:ea typeface="黑体" panose="02010609060101010101" pitchFamily="1" charset="-122"/>
              </a:rPr>
              <a:t>K</a:t>
            </a:r>
            <a:r>
              <a:rPr lang="en-US" altLang="x-none" u="sng" baseline="-25000" dirty="0">
                <a:latin typeface="黑体" panose="02010609060101010101" pitchFamily="1" charset="-122"/>
                <a:ea typeface="黑体" panose="02010609060101010101" pitchFamily="1" charset="-122"/>
              </a:rPr>
              <a:t>l</a:t>
            </a:r>
            <a:r>
              <a:rPr lang="zh-CN" altLang="en-US" dirty="0">
                <a:latin typeface="黑体" panose="02010609060101010101" pitchFamily="1" charset="-122"/>
                <a:ea typeface="黑体" panose="02010609060101010101" pitchFamily="1" charset="-122"/>
              </a:rPr>
              <a:t>表示长期借款资本成本率；</a:t>
            </a:r>
            <a:r>
              <a:rPr lang="en-US" altLang="x-none" dirty="0">
                <a:latin typeface="黑体" panose="02010609060101010101" pitchFamily="1" charset="-122"/>
                <a:ea typeface="黑体" panose="02010609060101010101" pitchFamily="1" charset="-122"/>
              </a:rPr>
              <a:t>I</a:t>
            </a:r>
            <a:r>
              <a:rPr lang="zh-CN" altLang="en-US" dirty="0">
                <a:latin typeface="黑体" panose="02010609060101010101" pitchFamily="1" charset="-122"/>
                <a:ea typeface="黑体" panose="02010609060101010101" pitchFamily="1" charset="-122"/>
              </a:rPr>
              <a:t>表示长期借款年利息额；</a:t>
            </a:r>
            <a:r>
              <a:rPr lang="en-US" altLang="x-none" dirty="0">
                <a:latin typeface="黑体" panose="02010609060101010101" pitchFamily="1" charset="-122"/>
                <a:ea typeface="黑体" panose="02010609060101010101" pitchFamily="1" charset="-122"/>
              </a:rPr>
              <a:t>L</a:t>
            </a:r>
            <a:r>
              <a:rPr lang="zh-CN" altLang="en-US" dirty="0">
                <a:latin typeface="黑体" panose="02010609060101010101" pitchFamily="1" charset="-122"/>
                <a:ea typeface="黑体" panose="02010609060101010101" pitchFamily="1" charset="-122"/>
              </a:rPr>
              <a:t>表示长期借款筹资额，即借款本金；</a:t>
            </a:r>
            <a:r>
              <a:rPr lang="en-US" altLang="x-none" dirty="0">
                <a:latin typeface="黑体" panose="02010609060101010101" pitchFamily="1" charset="-122"/>
                <a:ea typeface="黑体" panose="02010609060101010101" pitchFamily="1" charset="-122"/>
              </a:rPr>
              <a:t>F</a:t>
            </a:r>
            <a:r>
              <a:rPr lang="zh-CN" altLang="en-US" dirty="0">
                <a:latin typeface="黑体" panose="02010609060101010101" pitchFamily="1" charset="-122"/>
                <a:ea typeface="黑体" panose="02010609060101010101" pitchFamily="1" charset="-122"/>
              </a:rPr>
              <a:t>表示长期借款筹资费用融资率，即借款手续费率；</a:t>
            </a:r>
            <a:r>
              <a:rPr lang="en-US" altLang="x-none" dirty="0">
                <a:latin typeface="黑体" panose="02010609060101010101" pitchFamily="1" charset="-122"/>
                <a:ea typeface="黑体" panose="02010609060101010101" pitchFamily="1" charset="-122"/>
              </a:rPr>
              <a:t>T</a:t>
            </a:r>
            <a:r>
              <a:rPr lang="zh-CN" altLang="en-US" dirty="0">
                <a:latin typeface="黑体" panose="02010609060101010101" pitchFamily="1" charset="-122"/>
                <a:ea typeface="黑体" panose="02010609060101010101" pitchFamily="1" charset="-122"/>
              </a:rPr>
              <a:t>表示所得税税率。</a:t>
            </a:r>
            <a:endParaRPr lang="zh-CN" altLang="en-US" b="1" dirty="0">
              <a:latin typeface="黑体" panose="02010609060101010101" pitchFamily="1" charset="-122"/>
              <a:ea typeface="黑体" panose="02010609060101010101" pitchFamily="1" charset="-122"/>
            </a:endParaRPr>
          </a:p>
          <a:p>
            <a:pPr lvl="0" indent="-342900" eaLnBrk="1" hangingPunct="1"/>
            <a:endParaRPr lang="zh-CN" altLang="en-US" b="1" dirty="0">
              <a:latin typeface="黑体" panose="02010609060101010101" pitchFamily="1" charset="-122"/>
              <a:ea typeface="黑体" panose="02010609060101010101" pitchFamily="1" charset="-122"/>
            </a:endParaRPr>
          </a:p>
          <a:p>
            <a:pPr lvl="1" indent="-347345" eaLnBrk="1" hangingPunct="1"/>
            <a:endParaRPr lang="zh-CN" altLang="en-US" b="1" dirty="0">
              <a:latin typeface="黑体" panose="02010609060101010101" pitchFamily="1" charset="-122"/>
              <a:ea typeface="黑体" panose="02010609060101010101" pitchFamily="1" charset="-122"/>
            </a:endParaRPr>
          </a:p>
          <a:p>
            <a:pPr lvl="2" indent="-293370" eaLnBrk="1" hangingPunct="1"/>
            <a:endParaRPr lang="zh-CN" altLang="en-US" b="1" dirty="0">
              <a:latin typeface="黑体" panose="02010609060101010101" pitchFamily="1" charset="-122"/>
              <a:ea typeface="黑体" panose="02010609060101010101" pitchFamily="1" charset="-122"/>
            </a:endParaRPr>
          </a:p>
        </p:txBody>
      </p:sp>
      <p:sp>
        <p:nvSpPr>
          <p:cNvPr id="34819" name="矩形 5"/>
          <p:cNvSpPr/>
          <p:nvPr/>
        </p:nvSpPr>
        <p:spPr>
          <a:xfrm>
            <a:off x="4133850" y="321945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graphicFrame>
        <p:nvGraphicFramePr>
          <p:cNvPr id="34820" name="对象 33796"/>
          <p:cNvGraphicFramePr>
            <a:graphicFrameLocks noChangeAspect="1"/>
          </p:cNvGraphicFramePr>
          <p:nvPr/>
        </p:nvGraphicFramePr>
        <p:xfrm>
          <a:off x="1071563" y="2214563"/>
          <a:ext cx="3200400" cy="1349375"/>
        </p:xfrm>
        <a:graphic>
          <a:graphicData uri="http://schemas.openxmlformats.org/presentationml/2006/ole">
            <mc:AlternateContent xmlns:mc="http://schemas.openxmlformats.org/markup-compatibility/2006">
              <mc:Choice xmlns:v="urn:schemas-microsoft-com:vml" Requires="v">
                <p:oleObj spid="_x0000_s3078" name="" r:id="rId1" imgW="878840" imgH="420370" progId="Equation.3">
                  <p:embed/>
                </p:oleObj>
              </mc:Choice>
              <mc:Fallback>
                <p:oleObj name="" r:id="rId1" imgW="878840" imgH="420370" progId="Equation.3">
                  <p:embed/>
                  <p:pic>
                    <p:nvPicPr>
                      <p:cNvPr id="0" name="图片 3077"/>
                      <p:cNvPicPr/>
                      <p:nvPr/>
                    </p:nvPicPr>
                    <p:blipFill>
                      <a:blip r:embed="rId2"/>
                      <a:stretch>
                        <a:fillRect/>
                      </a:stretch>
                    </p:blipFill>
                    <p:spPr>
                      <a:xfrm>
                        <a:off x="1071563" y="2214563"/>
                        <a:ext cx="3200400" cy="1349375"/>
                      </a:xfrm>
                      <a:prstGeom prst="rect">
                        <a:avLst/>
                      </a:prstGeom>
                      <a:solidFill>
                        <a:srgbClr val="00FF00"/>
                      </a:solidFill>
                      <a:ln w="38100">
                        <a:noFill/>
                        <a:miter/>
                      </a:ln>
                    </p:spPr>
                  </p:pic>
                </p:oleObj>
              </mc:Fallback>
            </mc:AlternateContent>
          </a:graphicData>
        </a:graphic>
      </p:graphicFrame>
      <p:sp>
        <p:nvSpPr>
          <p:cNvPr id="34821" name="矩形 7"/>
          <p:cNvSpPr/>
          <p:nvPr/>
        </p:nvSpPr>
        <p:spPr>
          <a:xfrm>
            <a:off x="3562350" y="320040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34822" name="矩形 9"/>
          <p:cNvSpPr/>
          <p:nvPr/>
        </p:nvSpPr>
        <p:spPr>
          <a:xfrm>
            <a:off x="4343400" y="320040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Tree>
  </p:cSld>
  <p:clrMapOvr>
    <a:masterClrMapping/>
  </p:clrMapOvr>
  <p:transition>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Box 4"/>
          <p:cNvSpPr txBox="1"/>
          <p:nvPr/>
        </p:nvSpPr>
        <p:spPr>
          <a:xfrm>
            <a:off x="468313" y="1576388"/>
            <a:ext cx="8429625" cy="3243262"/>
          </a:xfrm>
          <a:prstGeom prst="rect">
            <a:avLst/>
          </a:prstGeom>
          <a:noFill/>
          <a:ln w="9525">
            <a:noFill/>
          </a:ln>
        </p:spPr>
        <p:txBody>
          <a:bodyPr anchor="t">
            <a:spAutoFit/>
          </a:bodyPr>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6-1</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ABC</a:t>
            </a:r>
            <a:r>
              <a:rPr lang="zh-CN" altLang="en-US" sz="3200" dirty="0">
                <a:latin typeface="Arial" panose="020B0604020202020204" pitchFamily="34" charset="0"/>
                <a:ea typeface="宋体" panose="02010600030101010101" pitchFamily="2" charset="-122"/>
              </a:rPr>
              <a:t>公司欲从银行取得一笔长期借款</a:t>
            </a:r>
            <a:r>
              <a:rPr lang="en-US" altLang="x-none" sz="3200" dirty="0">
                <a:latin typeface="Arial" panose="020B0604020202020204" pitchFamily="34" charset="0"/>
                <a:ea typeface="宋体" panose="02010600030101010101" pitchFamily="2" charset="-122"/>
              </a:rPr>
              <a:t>1000</a:t>
            </a:r>
            <a:r>
              <a:rPr lang="zh-CN" altLang="en-US" sz="3200" dirty="0">
                <a:latin typeface="Arial" panose="020B0604020202020204" pitchFamily="34" charset="0"/>
                <a:ea typeface="宋体" panose="02010600030101010101" pitchFamily="2" charset="-122"/>
              </a:rPr>
              <a:t>万元，手续费</a:t>
            </a:r>
            <a:r>
              <a:rPr lang="en-US" altLang="x-none" sz="3200" dirty="0">
                <a:latin typeface="Arial" panose="020B0604020202020204" pitchFamily="34" charset="0"/>
                <a:ea typeface="宋体" panose="02010600030101010101" pitchFamily="2" charset="-122"/>
              </a:rPr>
              <a:t>1%</a:t>
            </a:r>
            <a:r>
              <a:rPr lang="zh-CN" altLang="en-US" sz="3200" dirty="0">
                <a:latin typeface="Arial" panose="020B0604020202020204" pitchFamily="34" charset="0"/>
                <a:ea typeface="宋体" panose="02010600030101010101" pitchFamily="2" charset="-122"/>
              </a:rPr>
              <a:t>，年利率</a:t>
            </a:r>
            <a:r>
              <a:rPr lang="en-US" altLang="x-none" sz="3200" dirty="0">
                <a:latin typeface="Arial" panose="020B0604020202020204" pitchFamily="34" charset="0"/>
                <a:ea typeface="宋体" panose="02010600030101010101" pitchFamily="2" charset="-122"/>
              </a:rPr>
              <a:t>5%</a:t>
            </a:r>
            <a:r>
              <a:rPr lang="zh-CN" altLang="en-US" sz="3200" dirty="0">
                <a:latin typeface="Arial" panose="020B0604020202020204" pitchFamily="34" charset="0"/>
                <a:ea typeface="宋体" panose="02010600030101010101" pitchFamily="2" charset="-122"/>
              </a:rPr>
              <a:t>，期限</a:t>
            </a:r>
            <a:r>
              <a:rPr lang="en-US" altLang="x-none" sz="3200" dirty="0">
                <a:latin typeface="Arial" panose="020B0604020202020204" pitchFamily="34" charset="0"/>
                <a:ea typeface="宋体" panose="02010600030101010101" pitchFamily="2" charset="-122"/>
              </a:rPr>
              <a:t>3</a:t>
            </a:r>
            <a:r>
              <a:rPr lang="zh-CN" altLang="en-US" sz="3200" dirty="0">
                <a:latin typeface="Arial" panose="020B0604020202020204" pitchFamily="34" charset="0"/>
                <a:ea typeface="宋体" panose="02010600030101010101" pitchFamily="2" charset="-122"/>
              </a:rPr>
              <a:t>年，每年结息一次，到期一次还本。公司所得税税率为</a:t>
            </a:r>
            <a:r>
              <a:rPr lang="en-US" altLang="x-none" sz="3200" dirty="0">
                <a:latin typeface="Arial" panose="020B0604020202020204" pitchFamily="34" charset="0"/>
                <a:ea typeface="宋体" panose="02010600030101010101" pitchFamily="2" charset="-122"/>
              </a:rPr>
              <a:t>25%</a:t>
            </a:r>
            <a:r>
              <a:rPr lang="zh-CN" altLang="en-US" sz="3200" dirty="0">
                <a:latin typeface="Arial" panose="020B0604020202020204" pitchFamily="34" charset="0"/>
                <a:ea typeface="宋体" panose="02010600030101010101" pitchFamily="2" charset="-122"/>
              </a:rPr>
              <a:t>。这笔借款的资本成本率为：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p:txBody>
      </p:sp>
      <p:pic>
        <p:nvPicPr>
          <p:cNvPr id="35842" name="Picture 5"/>
          <p:cNvPicPr>
            <a:picLocks noChangeAspect="1"/>
          </p:cNvPicPr>
          <p:nvPr/>
        </p:nvPicPr>
        <p:blipFill>
          <a:blip r:embed="rId1"/>
          <a:stretch>
            <a:fillRect/>
          </a:stretch>
        </p:blipFill>
        <p:spPr>
          <a:xfrm>
            <a:off x="1403350" y="3933825"/>
            <a:ext cx="6346825" cy="893763"/>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矩形 2"/>
          <p:cNvSpPr>
            <a:spLocks noGrp="1"/>
          </p:cNvSpPr>
          <p:nvPr>
            <p:ph type="title"/>
          </p:nvPr>
        </p:nvSpPr>
        <p:spPr/>
        <p:txBody>
          <a:bodyPr wrap="square" anchor="ctr"/>
          <a:p>
            <a:pPr lvl="0" indent="0" eaLnBrk="1" hangingPunct="1"/>
            <a:r>
              <a:rPr lang="zh-CN" altLang="en-US" b="0"/>
              <a:t>一、资本结构的概念</a:t>
            </a:r>
            <a:endParaRPr lang="zh-CN" altLang="en-US" b="0"/>
          </a:p>
        </p:txBody>
      </p:sp>
      <p:sp>
        <p:nvSpPr>
          <p:cNvPr id="9218" name="矩形 3"/>
          <p:cNvSpPr>
            <a:spLocks noGrp="1"/>
          </p:cNvSpPr>
          <p:nvPr>
            <p:ph type="body"/>
          </p:nvPr>
        </p:nvSpPr>
        <p:spPr/>
        <p:txBody>
          <a:bodyPr wrap="square" anchor="t"/>
          <a:p>
            <a:pPr lvl="0" indent="-342900" eaLnBrk="1" hangingPunct="1"/>
            <a:r>
              <a:rPr lang="zh-CN" altLang="en-US" sz="2600" b="1"/>
              <a:t>资本结构</a:t>
            </a:r>
            <a:r>
              <a:rPr lang="zh-CN" altLang="en-US" sz="2600"/>
              <a:t>是指企业各种资本的价值构成及其比例关系，是企业一定时期筹资组合的结果。 </a:t>
            </a:r>
            <a:endParaRPr lang="zh-CN" altLang="en-US" sz="2600"/>
          </a:p>
          <a:p>
            <a:pPr lvl="0" indent="-342900" eaLnBrk="1" hangingPunct="1"/>
            <a:r>
              <a:rPr lang="zh-CN" altLang="en-US" sz="2600"/>
              <a:t>资本结构有广义和狭义之分：</a:t>
            </a:r>
            <a:endParaRPr lang="zh-CN" altLang="en-US" sz="2600"/>
          </a:p>
          <a:p>
            <a:pPr marL="742950" lvl="1" indent="-285750" eaLnBrk="1" hangingPunct="1"/>
            <a:r>
              <a:rPr lang="zh-CN" altLang="en-US" sz="2200" b="1"/>
              <a:t>广义</a:t>
            </a:r>
            <a:r>
              <a:rPr lang="zh-CN" altLang="en-US" sz="2200"/>
              <a:t>的资本结构是指企业全部资本的各种构成及其比例关系。</a:t>
            </a:r>
            <a:endParaRPr lang="zh-CN" altLang="en-US" sz="2200"/>
          </a:p>
          <a:p>
            <a:pPr marL="742950" lvl="1" indent="-285750" eaLnBrk="1" hangingPunct="1"/>
            <a:r>
              <a:rPr lang="zh-CN" altLang="en-US" sz="2200" b="1"/>
              <a:t>狭义</a:t>
            </a:r>
            <a:r>
              <a:rPr lang="zh-CN" altLang="en-US" sz="2200"/>
              <a:t>的资本结构是指企业各种长期资本的构成及其比例关系，尤其是指长期债务资本与（长期）股权资本之间的构成及其比例关系 。</a:t>
            </a:r>
            <a:endParaRPr lang="zh-CN" altLang="en-US" sz="2200"/>
          </a:p>
          <a:p>
            <a:pPr marL="742950" lvl="1" indent="-285750" eaLnBrk="1" hangingPunct="1"/>
            <a:r>
              <a:rPr lang="zh-CN" altLang="en-US" sz="2400" b="1"/>
              <a:t>通常狭义</a:t>
            </a:r>
            <a:endParaRPr lang="zh-CN" altLang="en-US" sz="2400" b="1"/>
          </a:p>
          <a:p>
            <a:pPr lvl="0" indent="-342900" eaLnBrk="1" hangingPunct="1"/>
            <a:endParaRPr lang="zh-CN" altLang="en-US" sz="2600"/>
          </a:p>
        </p:txBody>
      </p:sp>
      <p:sp>
        <p:nvSpPr>
          <p:cNvPr id="2" name="动作按钮: 前进或下一项 1">
            <a:hlinkClick r:id="" action="ppaction://hlinkshowjump?jump=nextslide"/>
          </p:cNvPr>
          <p:cNvSpPr/>
          <p:nvPr/>
        </p:nvSpPr>
        <p:spPr>
          <a:xfrm>
            <a:off x="6156325" y="2420620"/>
            <a:ext cx="287655" cy="3600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3"/>
          <p:cNvSpPr>
            <a:spLocks noGrp="1"/>
          </p:cNvSpPr>
          <p:nvPr>
            <p:ph type="title"/>
          </p:nvPr>
        </p:nvSpPr>
        <p:spPr>
          <a:xfrm>
            <a:off x="528638" y="333375"/>
            <a:ext cx="7543800" cy="1225550"/>
          </a:xfrm>
        </p:spPr>
        <p:txBody>
          <a:bodyPr wrap="square" anchor="b"/>
          <a:p>
            <a:pPr lvl="0" indent="0" eaLnBrk="1" hangingPunct="1"/>
            <a:endParaRPr lang="en-US" altLang="en-US">
              <a:latin typeface="黑体" panose="02010609060101010101" pitchFamily="1" charset="-122"/>
              <a:ea typeface="黑体" panose="02010609060101010101" pitchFamily="1" charset="-122"/>
            </a:endParaRPr>
          </a:p>
        </p:txBody>
      </p:sp>
      <p:sp>
        <p:nvSpPr>
          <p:cNvPr id="36866" name="Rectangle 4" descr="Rectangle: Click to edit Master text styles&#13;&#10;Second level&#13;&#10;Third level&#13;&#10;Fourth level&#13;&#10;Fifth level"/>
          <p:cNvSpPr>
            <a:spLocks noGrp="1"/>
          </p:cNvSpPr>
          <p:nvPr>
            <p:ph sz="quarter" idx="4294967295"/>
          </p:nvPr>
        </p:nvSpPr>
        <p:spPr>
          <a:xfrm>
            <a:off x="755650" y="1628775"/>
            <a:ext cx="7467600" cy="4873625"/>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lvl="0" indent="-342900" eaLnBrk="1" hangingPunct="1"/>
            <a:endParaRPr lang="en-US" altLang="x-none" sz="2800" dirty="0">
              <a:latin typeface="黑体" panose="02010609060101010101" pitchFamily="1" charset="-122"/>
              <a:ea typeface="黑体" panose="02010609060101010101" pitchFamily="1" charset="-122"/>
            </a:endParaRPr>
          </a:p>
          <a:p>
            <a:pPr lvl="0" indent="-342900" eaLnBrk="1" hangingPunct="1"/>
            <a:r>
              <a:rPr lang="zh-CN" altLang="en-US" sz="2800" dirty="0">
                <a:latin typeface="黑体" panose="02010609060101010101" pitchFamily="1" charset="-122"/>
                <a:ea typeface="黑体" panose="02010609060101010101" pitchFamily="1" charset="-122"/>
              </a:rPr>
              <a:t>银行借款的手续费很低，银行借款筹资费率</a:t>
            </a:r>
            <a:r>
              <a:rPr lang="en-US" altLang="x-none" sz="2800" dirty="0">
                <a:latin typeface="黑体" panose="02010609060101010101" pitchFamily="1" charset="-122"/>
                <a:ea typeface="黑体" panose="02010609060101010101" pitchFamily="1" charset="-122"/>
              </a:rPr>
              <a:t>f</a:t>
            </a:r>
            <a:r>
              <a:rPr lang="zh-CN" altLang="en-US" sz="2800" dirty="0">
                <a:latin typeface="黑体" panose="02010609060101010101" pitchFamily="1" charset="-122"/>
                <a:ea typeface="黑体" panose="02010609060101010101" pitchFamily="1" charset="-122"/>
              </a:rPr>
              <a:t>可以忽略不计，那么银行借款成本：</a:t>
            </a:r>
            <a:endParaRPr lang="zh-CN" altLang="en-US" sz="2800" dirty="0">
              <a:latin typeface="黑体" panose="02010609060101010101" pitchFamily="1" charset="-122"/>
              <a:ea typeface="黑体" panose="02010609060101010101" pitchFamily="1" charset="-122"/>
            </a:endParaRPr>
          </a:p>
          <a:p>
            <a:pPr lvl="0" indent="-342900" eaLnBrk="1" hangingPunct="1">
              <a:buNone/>
            </a:pPr>
            <a:r>
              <a:rPr lang="zh-CN" altLang="en-US" sz="2800" dirty="0">
                <a:latin typeface="黑体" panose="02010609060101010101" pitchFamily="1" charset="-122"/>
                <a:ea typeface="黑体" panose="02010609060101010101" pitchFamily="1" charset="-122"/>
              </a:rPr>
              <a:t>    </a:t>
            </a:r>
            <a:endParaRPr lang="en-US" altLang="x-none" sz="2800" dirty="0">
              <a:latin typeface="黑体" panose="02010609060101010101" pitchFamily="1" charset="-122"/>
              <a:ea typeface="黑体" panose="02010609060101010101" pitchFamily="1" charset="-122"/>
            </a:endParaRPr>
          </a:p>
        </p:txBody>
      </p:sp>
      <p:graphicFrame>
        <p:nvGraphicFramePr>
          <p:cNvPr id="36867" name="对象 35843"/>
          <p:cNvGraphicFramePr>
            <a:graphicFrameLocks noChangeAspect="1"/>
          </p:cNvGraphicFramePr>
          <p:nvPr/>
        </p:nvGraphicFramePr>
        <p:xfrm>
          <a:off x="682625" y="3717925"/>
          <a:ext cx="4381500" cy="923925"/>
        </p:xfrm>
        <a:graphic>
          <a:graphicData uri="http://schemas.openxmlformats.org/presentationml/2006/ole">
            <mc:AlternateContent xmlns:mc="http://schemas.openxmlformats.org/markup-compatibility/2006">
              <mc:Choice xmlns:v="urn:schemas-microsoft-com:vml" Requires="v">
                <p:oleObj spid="_x0000_s3079" name="" r:id="rId1" imgW="1157605" imgH="203835" progId="Equation.3">
                  <p:embed/>
                </p:oleObj>
              </mc:Choice>
              <mc:Fallback>
                <p:oleObj name="" r:id="rId1" imgW="1157605" imgH="203835" progId="Equation.3">
                  <p:embed/>
                  <p:pic>
                    <p:nvPicPr>
                      <p:cNvPr id="0" name="图片 3078"/>
                      <p:cNvPicPr/>
                      <p:nvPr/>
                    </p:nvPicPr>
                    <p:blipFill>
                      <a:blip r:embed="rId2"/>
                      <a:stretch>
                        <a:fillRect/>
                      </a:stretch>
                    </p:blipFill>
                    <p:spPr>
                      <a:xfrm>
                        <a:off x="682625" y="3717925"/>
                        <a:ext cx="4381500" cy="923925"/>
                      </a:xfrm>
                      <a:prstGeom prst="rect">
                        <a:avLst/>
                      </a:prstGeom>
                      <a:solidFill>
                        <a:srgbClr val="FF3300"/>
                      </a:solidFill>
                      <a:ln w="38100">
                        <a:noFill/>
                        <a:miter/>
                      </a:ln>
                    </p:spPr>
                  </p:pic>
                </p:oleObj>
              </mc:Fallback>
            </mc:AlternateContent>
          </a:graphicData>
        </a:graphic>
      </p:graphicFrame>
      <p:sp>
        <p:nvSpPr>
          <p:cNvPr id="36869" name="文本框 1"/>
          <p:cNvSpPr txBox="1"/>
          <p:nvPr/>
        </p:nvSpPr>
        <p:spPr>
          <a:xfrm>
            <a:off x="960438" y="5154613"/>
            <a:ext cx="3481387" cy="517525"/>
          </a:xfrm>
          <a:prstGeom prst="rect">
            <a:avLst/>
          </a:prstGeom>
          <a:noFill/>
          <a:ln w="9525">
            <a:noFill/>
          </a:ln>
        </p:spPr>
        <p:txBody>
          <a:bodyPr wrap="square" anchor="t">
            <a:spAutoFit/>
          </a:bodyPr>
          <a:p>
            <a:pPr lvl="0" indent="0"/>
            <a:r>
              <a:rPr lang="en-US" altLang="x-none" sz="2800" b="0" dirty="0">
                <a:latin typeface="黑体" panose="02010609060101010101" pitchFamily="1" charset="-122"/>
                <a:ea typeface="黑体" panose="02010609060101010101" pitchFamily="1" charset="-122"/>
              </a:rPr>
              <a:t>R</a:t>
            </a:r>
            <a:r>
              <a:rPr lang="en-US" altLang="x-none" sz="2800" b="0" baseline="-25000" dirty="0">
                <a:latin typeface="黑体" panose="02010609060101010101" pitchFamily="1" charset="-122"/>
                <a:ea typeface="黑体" panose="02010609060101010101" pitchFamily="1" charset="-122"/>
              </a:rPr>
              <a:t>l</a:t>
            </a:r>
            <a:r>
              <a:rPr lang="zh-CN" altLang="en-US" sz="2800" b="0" dirty="0">
                <a:latin typeface="黑体" panose="02010609060101010101" pitchFamily="1" charset="-122"/>
                <a:ea typeface="黑体" panose="02010609060101010101" pitchFamily="1" charset="-122"/>
              </a:rPr>
              <a:t>表示借款利息率</a:t>
            </a:r>
            <a:endParaRPr lang="zh-CN" altLang="en-US" sz="2800" b="0">
              <a:latin typeface="Arial" panose="020B0604020202020204" pitchFamily="34" charset="0"/>
              <a:ea typeface="楷体_GB2312" pitchFamily="1"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Box 4"/>
          <p:cNvSpPr txBox="1"/>
          <p:nvPr/>
        </p:nvSpPr>
        <p:spPr>
          <a:xfrm>
            <a:off x="323850" y="587375"/>
            <a:ext cx="8429625" cy="2259013"/>
          </a:xfrm>
          <a:prstGeom prst="rect">
            <a:avLst/>
          </a:prstGeom>
          <a:noFill/>
          <a:ln w="9525">
            <a:noFill/>
          </a:ln>
        </p:spPr>
        <p:txBody>
          <a:bodyPr anchor="t">
            <a:spAutoFit/>
          </a:bodyPr>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6-2</a:t>
            </a:r>
            <a:r>
              <a:rPr lang="zh-CN" altLang="en-US" sz="3200" dirty="0">
                <a:latin typeface="Arial" panose="020B0604020202020204" pitchFamily="34" charset="0"/>
                <a:ea typeface="宋体" panose="02010600030101010101" pitchFamily="2" charset="-122"/>
              </a:rPr>
              <a:t>：根据例</a:t>
            </a:r>
            <a:r>
              <a:rPr lang="en-US" altLang="x-none" sz="3200" dirty="0">
                <a:latin typeface="Arial" panose="020B0604020202020204" pitchFamily="34" charset="0"/>
                <a:ea typeface="宋体" panose="02010600030101010101" pitchFamily="2" charset="-122"/>
              </a:rPr>
              <a:t>6-1</a:t>
            </a:r>
            <a:r>
              <a:rPr lang="zh-CN" altLang="en-US" sz="3200" dirty="0">
                <a:latin typeface="Arial" panose="020B0604020202020204" pitchFamily="34" charset="0"/>
                <a:ea typeface="宋体" panose="02010600030101010101" pitchFamily="2" charset="-122"/>
              </a:rPr>
              <a:t>资料但不考虑借款手续费，则这笔借款的资本成本率为：</a:t>
            </a:r>
            <a:endParaRPr lang="en-US" altLang="x-none" sz="3200" dirty="0">
              <a:latin typeface="Arial" panose="020B0604020202020204" pitchFamily="34" charset="0"/>
              <a:ea typeface="宋体" panose="02010600030101010101" pitchFamily="2" charset="-122"/>
            </a:endParaRPr>
          </a:p>
        </p:txBody>
      </p:sp>
      <p:pic>
        <p:nvPicPr>
          <p:cNvPr id="37890" name="Picture 6"/>
          <p:cNvPicPr>
            <a:picLocks noChangeAspect="1"/>
          </p:cNvPicPr>
          <p:nvPr/>
        </p:nvPicPr>
        <p:blipFill>
          <a:blip r:embed="rId1"/>
          <a:stretch>
            <a:fillRect/>
          </a:stretch>
        </p:blipFill>
        <p:spPr>
          <a:xfrm>
            <a:off x="1547813" y="3429000"/>
            <a:ext cx="5189537" cy="725488"/>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2"/>
          <p:cNvSpPr>
            <a:spLocks noGrp="1"/>
          </p:cNvSpPr>
          <p:nvPr>
            <p:ph type="title"/>
          </p:nvPr>
        </p:nvSpPr>
        <p:spPr/>
        <p:txBody>
          <a:bodyPr wrap="square" anchor="ctr"/>
          <a:p>
            <a:pPr lvl="0" indent="0" eaLnBrk="1" hangingPunct="1"/>
            <a:r>
              <a:rPr lang="en-US" altLang="x-none" b="0" dirty="0">
                <a:latin typeface="黑体" panose="02010609060101010101" pitchFamily="1" charset="-122"/>
                <a:ea typeface="黑体" panose="02010609060101010101" pitchFamily="1" charset="-122"/>
              </a:rPr>
              <a:t>2.</a:t>
            </a:r>
            <a:r>
              <a:rPr lang="zh-CN" altLang="en-US" b="0" dirty="0">
                <a:latin typeface="黑体" panose="02010609060101010101" pitchFamily="1" charset="-122"/>
                <a:ea typeface="黑体" panose="02010609060101010101" pitchFamily="1" charset="-122"/>
              </a:rPr>
              <a:t>长期借款资本成本率的测算</a:t>
            </a:r>
            <a:endParaRPr lang="zh-CN" altLang="en-US" b="0" dirty="0">
              <a:latin typeface="黑体" panose="02010609060101010101" pitchFamily="1" charset="-122"/>
              <a:ea typeface="黑体" panose="02010609060101010101" pitchFamily="1" charset="-122"/>
            </a:endParaRPr>
          </a:p>
        </p:txBody>
      </p:sp>
      <p:sp>
        <p:nvSpPr>
          <p:cNvPr id="38914" name="矩形 3"/>
          <p:cNvSpPr>
            <a:spLocks noGrp="1"/>
          </p:cNvSpPr>
          <p:nvPr>
            <p:ph type="body"/>
          </p:nvPr>
        </p:nvSpPr>
        <p:spPr/>
        <p:txBody>
          <a:bodyPr wrap="square" anchor="t"/>
          <a:p>
            <a:pPr lvl="0" indent="-342900" eaLnBrk="1" hangingPunct="1">
              <a:lnSpc>
                <a:spcPct val="90000"/>
              </a:lnSpc>
            </a:pPr>
            <a:r>
              <a:rPr lang="zh-CN" altLang="en-US" sz="2800" dirty="0">
                <a:latin typeface="黑体" panose="02010609060101010101" pitchFamily="1" charset="-122"/>
                <a:ea typeface="黑体" panose="02010609060101010101" pitchFamily="1" charset="-122"/>
              </a:rPr>
              <a:t>在借款合同附加补偿性余额条款的情况下，企业可动用的借款筹资额应扣除补偿性余额，这时借款的实际利率和资本成本率将会上升。</a:t>
            </a:r>
            <a:endParaRPr lang="en-US" altLang="x-none" sz="2800" dirty="0">
              <a:latin typeface="黑体" panose="02010609060101010101" pitchFamily="1" charset="-122"/>
              <a:ea typeface="黑体" panose="02010609060101010101" pitchFamily="1" charset="-122"/>
            </a:endParaRPr>
          </a:p>
          <a:p>
            <a:pPr lvl="0" indent="-342900" eaLnBrk="1" hangingPunct="1"/>
            <a:r>
              <a:rPr lang="en-US" altLang="x-none" sz="2800" dirty="0">
                <a:latin typeface="黑体" panose="02010609060101010101" pitchFamily="1" charset="-122"/>
                <a:ea typeface="黑体" panose="02010609060101010101" pitchFamily="1" charset="-122"/>
              </a:rPr>
              <a:t>K</a:t>
            </a:r>
            <a:r>
              <a:rPr lang="en-US" altLang="x-none" sz="2800" baseline="-25000" dirty="0">
                <a:latin typeface="黑体" panose="02010609060101010101" pitchFamily="1" charset="-122"/>
                <a:ea typeface="黑体" panose="02010609060101010101" pitchFamily="1" charset="-122"/>
              </a:rPr>
              <a:t>i</a:t>
            </a:r>
            <a:r>
              <a:rPr lang="en-US" altLang="x-none" sz="2800" dirty="0">
                <a:latin typeface="黑体" panose="02010609060101010101" pitchFamily="1" charset="-122"/>
                <a:ea typeface="黑体" panose="02010609060101010101" pitchFamily="1" charset="-122"/>
              </a:rPr>
              <a:t>=R</a:t>
            </a:r>
            <a:r>
              <a:rPr lang="en-US" altLang="x-none" sz="2800" baseline="-25000" dirty="0">
                <a:latin typeface="黑体" panose="02010609060101010101" pitchFamily="1" charset="-122"/>
                <a:ea typeface="黑体" panose="02010609060101010101" pitchFamily="1" charset="-122"/>
              </a:rPr>
              <a:t>l</a:t>
            </a:r>
            <a:r>
              <a:rPr lang="en-US" altLang="x-none" sz="2800" dirty="0">
                <a:latin typeface="黑体" panose="02010609060101010101" pitchFamily="1" charset="-122"/>
                <a:ea typeface="黑体" panose="02010609060101010101" pitchFamily="1" charset="-122"/>
              </a:rPr>
              <a:t>(1-T)L/L(1-s)</a:t>
            </a:r>
            <a:endParaRPr lang="en-US" altLang="x-none" sz="2800" dirty="0">
              <a:latin typeface="黑体" panose="02010609060101010101" pitchFamily="1" charset="-122"/>
              <a:ea typeface="黑体" panose="02010609060101010101" pitchFamily="1" charset="-122"/>
            </a:endParaRPr>
          </a:p>
          <a:p>
            <a:pPr lvl="1" indent="-347345" eaLnBrk="1" hangingPunct="1"/>
            <a:r>
              <a:rPr lang="en-US" altLang="x-none" sz="2400" dirty="0">
                <a:latin typeface="黑体" panose="02010609060101010101" pitchFamily="1" charset="-122"/>
                <a:ea typeface="黑体" panose="02010609060101010101" pitchFamily="1" charset="-122"/>
              </a:rPr>
              <a:t>S</a:t>
            </a:r>
            <a:r>
              <a:rPr lang="zh-CN" altLang="en-US" sz="2400" dirty="0">
                <a:latin typeface="黑体" panose="02010609060101010101" pitchFamily="1" charset="-122"/>
                <a:ea typeface="黑体" panose="02010609060101010101" pitchFamily="1" charset="-122"/>
              </a:rPr>
              <a:t>：补偿性余额比例</a:t>
            </a:r>
            <a:endParaRPr lang="zh-CN" altLang="en-US" sz="2400" dirty="0">
              <a:latin typeface="黑体" panose="02010609060101010101" pitchFamily="1" charset="-122"/>
              <a:ea typeface="黑体" panose="02010609060101010101" pitchFamily="1" charset="-122"/>
            </a:endParaRPr>
          </a:p>
          <a:p>
            <a:pPr lvl="0" indent="-342900" eaLnBrk="1" hangingPunct="1">
              <a:lnSpc>
                <a:spcPct val="90000"/>
              </a:lnSpc>
            </a:pPr>
            <a:endParaRPr lang="en-US" altLang="x-none" sz="2800" dirty="0">
              <a:latin typeface="黑体" panose="02010609060101010101" pitchFamily="1" charset="-122"/>
              <a:ea typeface="黑体" panose="02010609060101010101" pitchFamily="1" charset="-122"/>
            </a:endParaRPr>
          </a:p>
        </p:txBody>
      </p:sp>
      <p:sp>
        <p:nvSpPr>
          <p:cNvPr id="38915" name="矩形 5"/>
          <p:cNvSpPr/>
          <p:nvPr/>
        </p:nvSpPr>
        <p:spPr>
          <a:xfrm>
            <a:off x="4133850" y="321945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38916" name="矩形 7"/>
          <p:cNvSpPr/>
          <p:nvPr/>
        </p:nvSpPr>
        <p:spPr>
          <a:xfrm>
            <a:off x="3562350" y="320040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38917" name="矩形 9"/>
          <p:cNvSpPr/>
          <p:nvPr/>
        </p:nvSpPr>
        <p:spPr>
          <a:xfrm>
            <a:off x="4343400" y="320040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Tree>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Box 4"/>
          <p:cNvSpPr txBox="1"/>
          <p:nvPr/>
        </p:nvSpPr>
        <p:spPr>
          <a:xfrm>
            <a:off x="468313" y="2060575"/>
            <a:ext cx="8429625" cy="3244850"/>
          </a:xfrm>
          <a:prstGeom prst="rect">
            <a:avLst/>
          </a:prstGeom>
          <a:noFill/>
          <a:ln w="9525">
            <a:noFill/>
          </a:ln>
        </p:spPr>
        <p:txBody>
          <a:bodyPr anchor="t">
            <a:spAutoFit/>
          </a:bodyPr>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6-3</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ABC</a:t>
            </a:r>
            <a:r>
              <a:rPr lang="zh-CN" altLang="en-US" sz="3200" dirty="0">
                <a:latin typeface="Arial" panose="020B0604020202020204" pitchFamily="34" charset="0"/>
                <a:ea typeface="宋体" panose="02010600030101010101" pitchFamily="2" charset="-122"/>
              </a:rPr>
              <a:t>公司欲借款</a:t>
            </a:r>
            <a:r>
              <a:rPr lang="en-US" altLang="x-none" sz="3200" dirty="0">
                <a:latin typeface="Arial" panose="020B0604020202020204" pitchFamily="34" charset="0"/>
                <a:ea typeface="宋体" panose="02010600030101010101" pitchFamily="2" charset="-122"/>
              </a:rPr>
              <a:t>1000</a:t>
            </a:r>
            <a:r>
              <a:rPr lang="zh-CN" altLang="en-US" sz="3200" dirty="0">
                <a:latin typeface="Arial" panose="020B0604020202020204" pitchFamily="34" charset="0"/>
                <a:ea typeface="宋体" panose="02010600030101010101" pitchFamily="2" charset="-122"/>
              </a:rPr>
              <a:t>万元，年利率</a:t>
            </a:r>
            <a:r>
              <a:rPr lang="en-US" altLang="x-none" sz="3200" dirty="0">
                <a:latin typeface="Arial" panose="020B0604020202020204" pitchFamily="34" charset="0"/>
                <a:ea typeface="宋体" panose="02010600030101010101" pitchFamily="2" charset="-122"/>
              </a:rPr>
              <a:t>5%</a:t>
            </a:r>
            <a:r>
              <a:rPr lang="zh-CN" altLang="en-US" sz="3200" dirty="0">
                <a:latin typeface="Arial" panose="020B0604020202020204" pitchFamily="34" charset="0"/>
                <a:ea typeface="宋体" panose="02010600030101010101" pitchFamily="2" charset="-122"/>
              </a:rPr>
              <a:t>，期限</a:t>
            </a:r>
            <a:r>
              <a:rPr lang="en-US" altLang="x-none" sz="3200" dirty="0">
                <a:latin typeface="Arial" panose="020B0604020202020204" pitchFamily="34" charset="0"/>
                <a:ea typeface="宋体" panose="02010600030101010101" pitchFamily="2" charset="-122"/>
              </a:rPr>
              <a:t>3</a:t>
            </a:r>
            <a:r>
              <a:rPr lang="zh-CN" altLang="en-US" sz="3200" dirty="0">
                <a:latin typeface="Arial" panose="020B0604020202020204" pitchFamily="34" charset="0"/>
                <a:ea typeface="宋体" panose="02010600030101010101" pitchFamily="2" charset="-122"/>
              </a:rPr>
              <a:t>年，每年结息一次，到期一次还本。银行要求补偿性余额</a:t>
            </a:r>
            <a:r>
              <a:rPr lang="en-US" altLang="x-none" sz="3200" dirty="0">
                <a:latin typeface="Arial" panose="020B0604020202020204" pitchFamily="34" charset="0"/>
                <a:ea typeface="宋体" panose="02010600030101010101" pitchFamily="2" charset="-122"/>
              </a:rPr>
              <a:t>20%</a:t>
            </a:r>
            <a:r>
              <a:rPr lang="zh-CN" altLang="en-US" sz="3200" dirty="0">
                <a:latin typeface="Arial" panose="020B0604020202020204" pitchFamily="34" charset="0"/>
                <a:ea typeface="宋体" panose="02010600030101010101" pitchFamily="2" charset="-122"/>
              </a:rPr>
              <a:t>。公司所得税税率为</a:t>
            </a:r>
            <a:r>
              <a:rPr lang="en-US" altLang="x-none" sz="3200" dirty="0">
                <a:latin typeface="Arial" panose="020B0604020202020204" pitchFamily="34" charset="0"/>
                <a:ea typeface="宋体" panose="02010600030101010101" pitchFamily="2" charset="-122"/>
              </a:rPr>
              <a:t>25%</a:t>
            </a:r>
            <a:r>
              <a:rPr lang="zh-CN" altLang="en-US" sz="3200" dirty="0">
                <a:latin typeface="Arial" panose="020B0604020202020204" pitchFamily="34" charset="0"/>
                <a:ea typeface="宋体" panose="02010600030101010101" pitchFamily="2" charset="-122"/>
              </a:rPr>
              <a:t>。这笔借款的资本成本率为：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p:txBody>
      </p:sp>
      <p:pic>
        <p:nvPicPr>
          <p:cNvPr id="39938" name="Picture 5"/>
          <p:cNvPicPr>
            <a:picLocks noChangeAspect="1"/>
          </p:cNvPicPr>
          <p:nvPr/>
        </p:nvPicPr>
        <p:blipFill>
          <a:blip r:embed="rId1"/>
          <a:stretch>
            <a:fillRect/>
          </a:stretch>
        </p:blipFill>
        <p:spPr>
          <a:xfrm>
            <a:off x="1635125" y="4508500"/>
            <a:ext cx="6094413" cy="1100138"/>
          </a:xfrm>
          <a:prstGeom prst="rect">
            <a:avLst/>
          </a:prstGeom>
          <a:noFill/>
          <a:ln w="9525">
            <a:noFill/>
          </a:ln>
          <a:effectLst>
            <a:prstShdw prst="shdw13" dist="53882" dir="13499999">
              <a:schemeClr val="bg2">
                <a:alpha val="50000"/>
              </a:schemeClr>
            </a:prstShdw>
          </a:effectLst>
        </p:spPr>
      </p:pic>
      <p:sp>
        <p:nvSpPr>
          <p:cNvPr id="3993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2"/>
          <p:cNvSpPr>
            <a:spLocks noGrp="1"/>
          </p:cNvSpPr>
          <p:nvPr>
            <p:ph type="title"/>
          </p:nvPr>
        </p:nvSpPr>
        <p:spPr/>
        <p:txBody>
          <a:bodyPr wrap="square" anchor="ctr"/>
          <a:p>
            <a:pPr lvl="0" indent="0" eaLnBrk="1" hangingPunct="1"/>
            <a:r>
              <a:rPr lang="en-US" altLang="x-none" b="0" dirty="0">
                <a:latin typeface="黑体" panose="02010609060101010101" pitchFamily="1" charset="-122"/>
                <a:ea typeface="黑体" panose="02010609060101010101" pitchFamily="1" charset="-122"/>
              </a:rPr>
              <a:t>2.</a:t>
            </a:r>
            <a:r>
              <a:rPr lang="zh-CN" altLang="en-US" b="0" dirty="0">
                <a:latin typeface="黑体" panose="02010609060101010101" pitchFamily="1" charset="-122"/>
                <a:ea typeface="黑体" panose="02010609060101010101" pitchFamily="1" charset="-122"/>
              </a:rPr>
              <a:t>长期借款资本成本率的测算</a:t>
            </a:r>
            <a:endParaRPr lang="zh-CN" altLang="en-US" b="0" dirty="0">
              <a:latin typeface="黑体" panose="02010609060101010101" pitchFamily="1" charset="-122"/>
              <a:ea typeface="黑体" panose="02010609060101010101" pitchFamily="1" charset="-122"/>
            </a:endParaRPr>
          </a:p>
        </p:txBody>
      </p:sp>
      <p:sp>
        <p:nvSpPr>
          <p:cNvPr id="40962" name="矩形 3"/>
          <p:cNvSpPr>
            <a:spLocks noGrp="1"/>
          </p:cNvSpPr>
          <p:nvPr>
            <p:ph type="body"/>
          </p:nvPr>
        </p:nvSpPr>
        <p:spPr/>
        <p:txBody>
          <a:bodyPr wrap="square" anchor="t"/>
          <a:p>
            <a:pPr lvl="0" indent="-342900" eaLnBrk="1" hangingPunct="1">
              <a:lnSpc>
                <a:spcPct val="90000"/>
              </a:lnSpc>
            </a:pPr>
            <a:r>
              <a:rPr lang="zh-CN" altLang="en-US" sz="2800" dirty="0">
                <a:latin typeface="黑体" panose="02010609060101010101" pitchFamily="1" charset="-122"/>
                <a:ea typeface="黑体" panose="02010609060101010101" pitchFamily="1" charset="-122"/>
              </a:rPr>
              <a:t>在借款年内结息次数超过一次时，借款实际利率也会高于名义利率，从而资本成本率上升。这时，借款资本成本率的测算公式为：</a:t>
            </a:r>
            <a:endParaRPr lang="zh-CN" altLang="en-US" sz="2800"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sz="2800" dirty="0">
              <a:latin typeface="黑体" panose="02010609060101010101" pitchFamily="1" charset="-122"/>
              <a:ea typeface="黑体" panose="02010609060101010101" pitchFamily="1" charset="-122"/>
            </a:endParaRPr>
          </a:p>
          <a:p>
            <a:pPr lvl="0" indent="-342900" eaLnBrk="1" hangingPunct="1">
              <a:lnSpc>
                <a:spcPct val="90000"/>
              </a:lnSpc>
            </a:pPr>
            <a:r>
              <a:rPr lang="zh-CN" altLang="en-US" sz="2800" dirty="0">
                <a:latin typeface="黑体" panose="02010609060101010101" pitchFamily="1" charset="-122"/>
                <a:ea typeface="黑体" panose="02010609060101010101" pitchFamily="1" charset="-122"/>
              </a:rPr>
              <a:t>K</a:t>
            </a:r>
            <a:r>
              <a:rPr lang="zh-CN" altLang="en-US" sz="2800" baseline="-25000" dirty="0">
                <a:latin typeface="黑体" panose="02010609060101010101" pitchFamily="1" charset="-122"/>
                <a:ea typeface="黑体" panose="02010609060101010101" pitchFamily="1" charset="-122"/>
              </a:rPr>
              <a:t>l</a:t>
            </a:r>
            <a:r>
              <a:rPr lang="zh-CN" altLang="en-US" sz="2800" dirty="0">
                <a:latin typeface="黑体" panose="02010609060101010101" pitchFamily="1" charset="-122"/>
                <a:ea typeface="黑体" panose="02010609060101010101" pitchFamily="1" charset="-122"/>
              </a:rPr>
              <a:t>=</a:t>
            </a:r>
            <a:r>
              <a:rPr lang="en-US" altLang="zh-CN" sz="2800" dirty="0">
                <a:latin typeface="黑体" panose="02010609060101010101" pitchFamily="1" charset="-122"/>
                <a:ea typeface="黑体" panose="02010609060101010101" pitchFamily="1" charset="-122"/>
              </a:rPr>
              <a:t>[</a:t>
            </a:r>
            <a:r>
              <a:rPr lang="zh-CN" altLang="en-US" sz="2800" dirty="0">
                <a:latin typeface="黑体" panose="02010609060101010101" pitchFamily="1" charset="-122"/>
                <a:ea typeface="黑体" panose="02010609060101010101" pitchFamily="1" charset="-122"/>
              </a:rPr>
              <a:t>(1+R</a:t>
            </a:r>
            <a:r>
              <a:rPr lang="zh-CN" altLang="en-US" sz="2800" baseline="-25000" dirty="0">
                <a:latin typeface="黑体" panose="02010609060101010101" pitchFamily="1" charset="-122"/>
                <a:ea typeface="黑体" panose="02010609060101010101" pitchFamily="1" charset="-122"/>
              </a:rPr>
              <a:t>l</a:t>
            </a:r>
            <a:r>
              <a:rPr lang="zh-CN" altLang="en-US" sz="2800" dirty="0">
                <a:latin typeface="黑体" panose="02010609060101010101" pitchFamily="1" charset="-122"/>
                <a:ea typeface="黑体" panose="02010609060101010101" pitchFamily="1" charset="-122"/>
              </a:rPr>
              <a:t>/M)</a:t>
            </a:r>
            <a:r>
              <a:rPr lang="zh-CN" altLang="en-US" sz="2800" baseline="30000" dirty="0">
                <a:latin typeface="黑体" panose="02010609060101010101" pitchFamily="1" charset="-122"/>
                <a:ea typeface="黑体" panose="02010609060101010101" pitchFamily="1" charset="-122"/>
              </a:rPr>
              <a:t>M</a:t>
            </a:r>
            <a:r>
              <a:rPr lang="zh-CN" altLang="en-US" sz="2800" dirty="0">
                <a:latin typeface="黑体" panose="02010609060101010101" pitchFamily="1" charset="-122"/>
                <a:ea typeface="黑体" panose="02010609060101010101" pitchFamily="1" charset="-122"/>
              </a:rPr>
              <a:t>-1](1-T)</a:t>
            </a:r>
            <a:endParaRPr lang="en-US" altLang="x-none" sz="2800" dirty="0">
              <a:latin typeface="黑体" panose="02010609060101010101" pitchFamily="1" charset="-122"/>
              <a:ea typeface="黑体" panose="02010609060101010101" pitchFamily="1" charset="-122"/>
            </a:endParaRPr>
          </a:p>
          <a:p>
            <a:pPr lvl="0" indent="-342900" eaLnBrk="1" hangingPunct="1">
              <a:lnSpc>
                <a:spcPct val="90000"/>
              </a:lnSpc>
            </a:pPr>
            <a:endParaRPr lang="en-US" altLang="x-none" sz="2800" dirty="0">
              <a:latin typeface="黑体" panose="02010609060101010101" pitchFamily="1" charset="-122"/>
              <a:ea typeface="黑体" panose="02010609060101010101" pitchFamily="1" charset="-122"/>
            </a:endParaRPr>
          </a:p>
          <a:p>
            <a:pPr lvl="0" indent="-342900" eaLnBrk="1" hangingPunct="1">
              <a:lnSpc>
                <a:spcPct val="90000"/>
              </a:lnSpc>
            </a:pPr>
            <a:endParaRPr lang="en-US" altLang="x-none" sz="2800" dirty="0">
              <a:latin typeface="黑体" panose="02010609060101010101" pitchFamily="1" charset="-122"/>
              <a:ea typeface="黑体" panose="02010609060101010101" pitchFamily="1" charset="-122"/>
            </a:endParaRPr>
          </a:p>
          <a:p>
            <a:pPr lvl="0" indent="-342900" eaLnBrk="1" hangingPunct="1">
              <a:lnSpc>
                <a:spcPct val="90000"/>
              </a:lnSpc>
            </a:pPr>
            <a:r>
              <a:rPr lang="zh-CN" altLang="en-US" sz="2800" dirty="0">
                <a:latin typeface="黑体" panose="02010609060101010101" pitchFamily="1" charset="-122"/>
                <a:ea typeface="黑体" panose="02010609060101010101" pitchFamily="1" charset="-122"/>
              </a:rPr>
              <a:t>式中，</a:t>
            </a:r>
            <a:r>
              <a:rPr lang="en-US" altLang="x-none" sz="2800" dirty="0">
                <a:latin typeface="黑体" panose="02010609060101010101" pitchFamily="1" charset="-122"/>
                <a:ea typeface="黑体" panose="02010609060101010101" pitchFamily="1" charset="-122"/>
              </a:rPr>
              <a:t>M</a:t>
            </a:r>
            <a:r>
              <a:rPr lang="zh-CN" altLang="en-US" sz="2800" dirty="0">
                <a:latin typeface="黑体" panose="02010609060101010101" pitchFamily="1" charset="-122"/>
                <a:ea typeface="黑体" panose="02010609060101010101" pitchFamily="1" charset="-122"/>
              </a:rPr>
              <a:t>表示一年内借款结息次数。</a:t>
            </a:r>
            <a:endParaRPr lang="zh-CN" altLang="en-US" sz="2800" b="1" dirty="0">
              <a:latin typeface="黑体" panose="02010609060101010101" pitchFamily="1" charset="-122"/>
              <a:ea typeface="黑体" panose="02010609060101010101" pitchFamily="1" charset="-122"/>
            </a:endParaRPr>
          </a:p>
        </p:txBody>
      </p:sp>
      <p:sp>
        <p:nvSpPr>
          <p:cNvPr id="40963" name="矩形 5"/>
          <p:cNvSpPr/>
          <p:nvPr/>
        </p:nvSpPr>
        <p:spPr>
          <a:xfrm>
            <a:off x="4133850" y="321945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40964" name="矩形 7"/>
          <p:cNvSpPr/>
          <p:nvPr/>
        </p:nvSpPr>
        <p:spPr>
          <a:xfrm>
            <a:off x="3562350" y="320040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40965" name="矩形 9"/>
          <p:cNvSpPr/>
          <p:nvPr/>
        </p:nvSpPr>
        <p:spPr>
          <a:xfrm>
            <a:off x="4343400" y="320040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Tree>
  </p:cSld>
  <p:clrMapOvr>
    <a:masterClrMapping/>
  </p:clrMapOvr>
  <p:transition>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Box 4"/>
          <p:cNvSpPr txBox="1"/>
          <p:nvPr/>
        </p:nvSpPr>
        <p:spPr>
          <a:xfrm>
            <a:off x="357188" y="214313"/>
            <a:ext cx="8429625" cy="3243262"/>
          </a:xfrm>
          <a:prstGeom prst="rect">
            <a:avLst/>
          </a:prstGeom>
          <a:noFill/>
          <a:ln w="9525">
            <a:noFill/>
          </a:ln>
        </p:spPr>
        <p:txBody>
          <a:bodyPr anchor="t">
            <a:spAutoFit/>
          </a:bodyPr>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6-4</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ABC</a:t>
            </a:r>
            <a:r>
              <a:rPr lang="zh-CN" altLang="en-US" sz="3200" dirty="0">
                <a:latin typeface="Arial" panose="020B0604020202020204" pitchFamily="34" charset="0"/>
                <a:ea typeface="宋体" panose="02010600030101010101" pitchFamily="2" charset="-122"/>
              </a:rPr>
              <a:t>公司借款</a:t>
            </a:r>
            <a:r>
              <a:rPr lang="en-US" altLang="x-none" sz="3200" dirty="0">
                <a:latin typeface="Arial" panose="020B0604020202020204" pitchFamily="34" charset="0"/>
                <a:ea typeface="宋体" panose="02010600030101010101" pitchFamily="2" charset="-122"/>
              </a:rPr>
              <a:t>1000</a:t>
            </a:r>
            <a:r>
              <a:rPr lang="zh-CN" altLang="en-US" sz="3200" dirty="0">
                <a:latin typeface="Arial" panose="020B0604020202020204" pitchFamily="34" charset="0"/>
                <a:ea typeface="宋体" panose="02010600030101010101" pitchFamily="2" charset="-122"/>
              </a:rPr>
              <a:t>万元，年利率</a:t>
            </a:r>
            <a:r>
              <a:rPr lang="en-US" altLang="x-none" sz="3200" dirty="0">
                <a:latin typeface="Arial" panose="020B0604020202020204" pitchFamily="34" charset="0"/>
                <a:ea typeface="宋体" panose="02010600030101010101" pitchFamily="2" charset="-122"/>
              </a:rPr>
              <a:t>5%</a:t>
            </a:r>
            <a:r>
              <a:rPr lang="zh-CN" altLang="en-US" sz="3200" dirty="0">
                <a:latin typeface="Arial" panose="020B0604020202020204" pitchFamily="34" charset="0"/>
                <a:ea typeface="宋体" panose="02010600030101010101" pitchFamily="2" charset="-122"/>
              </a:rPr>
              <a:t>，期限</a:t>
            </a:r>
            <a:r>
              <a:rPr lang="en-US" altLang="x-none" sz="3200" dirty="0">
                <a:latin typeface="Arial" panose="020B0604020202020204" pitchFamily="34" charset="0"/>
                <a:ea typeface="宋体" panose="02010600030101010101" pitchFamily="2" charset="-122"/>
              </a:rPr>
              <a:t>3</a:t>
            </a:r>
            <a:r>
              <a:rPr lang="zh-CN" altLang="en-US" sz="3200" dirty="0">
                <a:latin typeface="Arial" panose="020B0604020202020204" pitchFamily="34" charset="0"/>
                <a:ea typeface="宋体" panose="02010600030101010101" pitchFamily="2" charset="-122"/>
              </a:rPr>
              <a:t>年，每季结息一次，到期一次还本。公司所得税税率为</a:t>
            </a:r>
            <a:r>
              <a:rPr lang="en-US" altLang="x-none" sz="3200" dirty="0">
                <a:latin typeface="Arial" panose="020B0604020202020204" pitchFamily="34" charset="0"/>
                <a:ea typeface="宋体" panose="02010600030101010101" pitchFamily="2" charset="-122"/>
              </a:rPr>
              <a:t>25%</a:t>
            </a:r>
            <a:r>
              <a:rPr lang="zh-CN" altLang="en-US" sz="3200" dirty="0">
                <a:latin typeface="Arial" panose="020B0604020202020204" pitchFamily="34" charset="0"/>
                <a:ea typeface="宋体" panose="02010600030101010101" pitchFamily="2" charset="-122"/>
              </a:rPr>
              <a:t>。这笔借款的资本成本率为：</a:t>
            </a:r>
            <a:endParaRPr lang="en-US" altLang="x-none" sz="3200" dirty="0">
              <a:latin typeface="Arial" panose="020B0604020202020204" pitchFamily="34" charset="0"/>
              <a:ea typeface="宋体" panose="02010600030101010101" pitchFamily="2" charset="-122"/>
            </a:endParaRPr>
          </a:p>
        </p:txBody>
      </p:sp>
      <p:sp>
        <p:nvSpPr>
          <p:cNvPr id="41986" name="文本框 40962"/>
          <p:cNvSpPr txBox="1"/>
          <p:nvPr/>
        </p:nvSpPr>
        <p:spPr>
          <a:xfrm>
            <a:off x="468313" y="3644900"/>
            <a:ext cx="7081837" cy="521970"/>
          </a:xfrm>
          <a:prstGeom prst="rect">
            <a:avLst/>
          </a:prstGeom>
          <a:noFill/>
          <a:ln w="9525">
            <a:noFill/>
          </a:ln>
        </p:spPr>
        <p:txBody>
          <a:bodyPr anchor="t">
            <a:spAutoFit/>
          </a:bodyPr>
          <a:p>
            <a:pPr lvl="0" indent="0" algn="ctr"/>
            <a:r>
              <a:rPr lang="zh-CN" altLang="en-US" sz="2800" dirty="0">
                <a:latin typeface="Arial" panose="020B0604020202020204" pitchFamily="34" charset="0"/>
                <a:ea typeface="楷体_GB2312" pitchFamily="1" charset="-122"/>
              </a:rPr>
              <a:t>K</a:t>
            </a:r>
            <a:r>
              <a:rPr lang="zh-CN" altLang="en-US" sz="2800" baseline="-25000" dirty="0">
                <a:latin typeface="Arial" panose="020B0604020202020204" pitchFamily="34" charset="0"/>
                <a:ea typeface="楷体_GB2312" pitchFamily="1" charset="-122"/>
              </a:rPr>
              <a:t>l</a:t>
            </a:r>
            <a:r>
              <a:rPr lang="zh-CN" altLang="en-US" sz="2800" dirty="0">
                <a:latin typeface="Arial" panose="020B0604020202020204" pitchFamily="34" charset="0"/>
                <a:ea typeface="楷体_GB2312" pitchFamily="1" charset="-122"/>
              </a:rPr>
              <a:t>=[(1+5%/4)</a:t>
            </a:r>
            <a:r>
              <a:rPr lang="en-US" altLang="zh-CN" sz="2800" baseline="30000" dirty="0">
                <a:latin typeface="Arial" panose="020B0604020202020204" pitchFamily="34" charset="0"/>
                <a:ea typeface="楷体_GB2312" pitchFamily="1" charset="-122"/>
              </a:rPr>
              <a:t>4</a:t>
            </a:r>
            <a:r>
              <a:rPr lang="zh-CN" altLang="en-US" sz="2800" dirty="0">
                <a:latin typeface="Arial" panose="020B0604020202020204" pitchFamily="34" charset="0"/>
                <a:ea typeface="楷体_GB2312" pitchFamily="1" charset="-122"/>
              </a:rPr>
              <a:t>-1](1-25%)=3.82%</a:t>
            </a:r>
            <a:endParaRPr lang="zh-CN" altLang="en-US" sz="2800" dirty="0">
              <a:latin typeface="Arial" panose="020B0604020202020204" pitchFamily="34" charset="0"/>
              <a:ea typeface="楷体_GB2312" pitchFamily="1" charset="-122"/>
            </a:endParaRPr>
          </a:p>
        </p:txBody>
      </p:sp>
      <p:sp>
        <p:nvSpPr>
          <p:cNvPr id="4198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2"/>
          <p:cNvSpPr>
            <a:spLocks noGrp="1"/>
          </p:cNvSpPr>
          <p:nvPr>
            <p:ph type="title"/>
          </p:nvPr>
        </p:nvSpPr>
        <p:spPr/>
        <p:txBody>
          <a:bodyPr wrap="square" anchor="ctr"/>
          <a:p>
            <a:pPr lvl="0" indent="0" eaLnBrk="1" hangingPunct="1"/>
            <a:r>
              <a:rPr lang="en-US" altLang="x-none" b="0" dirty="0">
                <a:latin typeface="黑体" panose="02010609060101010101" pitchFamily="1" charset="-122"/>
                <a:ea typeface="黑体" panose="02010609060101010101" pitchFamily="1" charset="-122"/>
              </a:rPr>
              <a:t>3.</a:t>
            </a:r>
            <a:r>
              <a:rPr lang="zh-CN" altLang="en-US" b="0" dirty="0">
                <a:latin typeface="黑体" panose="02010609060101010101" pitchFamily="1" charset="-122"/>
                <a:ea typeface="黑体" panose="02010609060101010101" pitchFamily="1" charset="-122"/>
              </a:rPr>
              <a:t>长期债券资本成本率的测算 </a:t>
            </a:r>
            <a:endParaRPr lang="zh-CN" altLang="en-US" b="0" dirty="0">
              <a:latin typeface="黑体" panose="02010609060101010101" pitchFamily="1" charset="-122"/>
              <a:ea typeface="黑体" panose="02010609060101010101" pitchFamily="1" charset="-122"/>
            </a:endParaRPr>
          </a:p>
        </p:txBody>
      </p:sp>
      <p:sp>
        <p:nvSpPr>
          <p:cNvPr id="43010" name="矩形 3"/>
          <p:cNvSpPr>
            <a:spLocks noGrp="1"/>
          </p:cNvSpPr>
          <p:nvPr>
            <p:ph type="body"/>
          </p:nvPr>
        </p:nvSpPr>
        <p:spPr>
          <a:xfrm>
            <a:off x="179388" y="1125538"/>
            <a:ext cx="8507413" cy="5005388"/>
          </a:xfrm>
        </p:spPr>
        <p:txBody>
          <a:bodyPr wrap="square" anchor="t"/>
          <a:p>
            <a:pPr marL="514350" lvl="0" indent="-514350" eaLnBrk="1" fontAlgn="base" hangingPunct="1">
              <a:buAutoNum type="arabicPeriod"/>
            </a:pPr>
            <a:r>
              <a:rPr lang="zh-CN" altLang="en-US" strike="noStrike" noProof="1" dirty="0">
                <a:solidFill>
                  <a:srgbClr val="FF0000"/>
                </a:solidFill>
                <a:latin typeface="黑体" panose="02010609060101010101" pitchFamily="1" charset="-122"/>
                <a:ea typeface="黑体" panose="02010609060101010101" pitchFamily="1" charset="-122"/>
              </a:rPr>
              <a:t>不考虑货币时间价值</a:t>
            </a:r>
            <a:r>
              <a:rPr lang="zh-CN" altLang="en-US" strike="noStrike" noProof="1" dirty="0">
                <a:latin typeface="黑体" panose="02010609060101010101" pitchFamily="1" charset="-122"/>
                <a:ea typeface="黑体" panose="02010609060101010101" pitchFamily="1" charset="-122"/>
              </a:rPr>
              <a:t>时，债券资本成本率可按下列公式测算：</a:t>
            </a:r>
            <a:endParaRPr lang="en-US" altLang="x-none" strike="noStrike" noProof="1" dirty="0">
              <a:latin typeface="黑体" panose="02010609060101010101" pitchFamily="1" charset="-122"/>
              <a:ea typeface="黑体" panose="02010609060101010101" pitchFamily="1" charset="-122"/>
            </a:endParaRPr>
          </a:p>
          <a:p>
            <a:pPr lvl="0" indent="-342900" eaLnBrk="1" fontAlgn="base" hangingPunct="1"/>
            <a:endParaRPr lang="en-US" altLang="x-none" b="1" strike="noStrike" noProof="1" dirty="0">
              <a:latin typeface="黑体" panose="02010609060101010101" pitchFamily="1" charset="-122"/>
              <a:ea typeface="黑体" panose="02010609060101010101" pitchFamily="1" charset="-122"/>
            </a:endParaRPr>
          </a:p>
          <a:p>
            <a:pPr lvl="0" indent="-342900" eaLnBrk="1" fontAlgn="base" hangingPunct="1"/>
            <a:endParaRPr lang="en-US" altLang="x-none" b="1" strike="noStrike" noProof="1" dirty="0">
              <a:latin typeface="黑体" panose="02010609060101010101" pitchFamily="1" charset="-122"/>
              <a:ea typeface="黑体" panose="02010609060101010101" pitchFamily="1" charset="-122"/>
            </a:endParaRPr>
          </a:p>
          <a:p>
            <a:pPr lvl="0" indent="-342900" eaLnBrk="1" fontAlgn="base" hangingPunct="1"/>
            <a:endParaRPr lang="en-US" altLang="x-none" b="1" strike="noStrike" noProof="1" dirty="0">
              <a:latin typeface="黑体" panose="02010609060101010101" pitchFamily="1" charset="-122"/>
              <a:ea typeface="黑体" panose="02010609060101010101" pitchFamily="1" charset="-122"/>
            </a:endParaRPr>
          </a:p>
          <a:p>
            <a:pPr lvl="0" indent="-342900" eaLnBrk="1" fontAlgn="base" hangingPunct="1"/>
            <a:r>
              <a:rPr lang="zh-CN" altLang="en-US" strike="noStrike" noProof="1" dirty="0">
                <a:latin typeface="黑体" panose="02010609060101010101" pitchFamily="1" charset="-122"/>
                <a:ea typeface="黑体" panose="02010609060101010101" pitchFamily="1" charset="-122"/>
              </a:rPr>
              <a:t>式中，</a:t>
            </a:r>
            <a:r>
              <a:rPr lang="en-US" altLang="x-none" strike="noStrike" noProof="1" dirty="0">
                <a:latin typeface="黑体" panose="02010609060101010101" pitchFamily="1" charset="-122"/>
                <a:ea typeface="黑体" panose="02010609060101010101" pitchFamily="1" charset="-122"/>
              </a:rPr>
              <a:t>K</a:t>
            </a:r>
            <a:r>
              <a:rPr lang="en-US" altLang="x-none" strike="noStrike" baseline="-25000" noProof="1" dirty="0">
                <a:latin typeface="黑体" panose="02010609060101010101" pitchFamily="1" charset="-122"/>
                <a:ea typeface="黑体" panose="02010609060101010101" pitchFamily="1" charset="-122"/>
              </a:rPr>
              <a:t>b</a:t>
            </a:r>
            <a:r>
              <a:rPr lang="zh-CN" altLang="en-US" strike="noStrike" noProof="1" dirty="0">
                <a:latin typeface="黑体" panose="02010609060101010101" pitchFamily="1" charset="-122"/>
                <a:ea typeface="黑体" panose="02010609060101010101" pitchFamily="1" charset="-122"/>
              </a:rPr>
              <a:t>表示债券资本成本率；</a:t>
            </a:r>
            <a:r>
              <a:rPr lang="en-US" altLang="x-none" strike="noStrike" noProof="1" dirty="0">
                <a:latin typeface="黑体" panose="02010609060101010101" pitchFamily="1" charset="-122"/>
                <a:ea typeface="黑体" panose="02010609060101010101" pitchFamily="1" charset="-122"/>
              </a:rPr>
              <a:t>B</a:t>
            </a:r>
            <a:r>
              <a:rPr lang="zh-CN" altLang="en-US" strike="noStrike" noProof="1" dirty="0">
                <a:latin typeface="黑体" panose="02010609060101010101" pitchFamily="1" charset="-122"/>
                <a:ea typeface="黑体" panose="02010609060101010101" pitchFamily="1" charset="-122"/>
              </a:rPr>
              <a:t>表示债券筹资额，按发行价格确定；</a:t>
            </a:r>
            <a:r>
              <a:rPr lang="en-US" altLang="x-none" strike="noStrike" noProof="1" dirty="0">
                <a:latin typeface="黑体" panose="02010609060101010101" pitchFamily="1" charset="-122"/>
                <a:ea typeface="黑体" panose="02010609060101010101" pitchFamily="1" charset="-122"/>
              </a:rPr>
              <a:t>F</a:t>
            </a:r>
            <a:r>
              <a:rPr lang="en-US" altLang="x-none" strike="noStrike" baseline="-25000" noProof="1" dirty="0">
                <a:latin typeface="黑体" panose="02010609060101010101" pitchFamily="1" charset="-122"/>
                <a:ea typeface="黑体" panose="02010609060101010101" pitchFamily="1" charset="-122"/>
              </a:rPr>
              <a:t>b</a:t>
            </a:r>
            <a:r>
              <a:rPr lang="zh-CN" altLang="en-US" strike="noStrike" noProof="1" dirty="0">
                <a:latin typeface="黑体" panose="02010609060101010101" pitchFamily="1" charset="-122"/>
                <a:ea typeface="黑体" panose="02010609060101010101" pitchFamily="1" charset="-122"/>
              </a:rPr>
              <a:t>表示债券筹资费用率。</a:t>
            </a:r>
            <a:endParaRPr lang="en-US" altLang="x-none" strike="noStrike" noProof="1" dirty="0">
              <a:latin typeface="黑体" panose="02010609060101010101" pitchFamily="1" charset="-122"/>
              <a:ea typeface="黑体" panose="02010609060101010101" pitchFamily="1" charset="-122"/>
            </a:endParaRPr>
          </a:p>
          <a:p>
            <a:pPr lvl="0" indent="-342900" eaLnBrk="1" fontAlgn="base" hangingPunct="1"/>
            <a:r>
              <a:rPr lang="zh-CN" altLang="en-US" strike="noStrike" noProof="1" dirty="0">
                <a:latin typeface="黑体" panose="02010609060101010101" pitchFamily="1" charset="-122"/>
                <a:ea typeface="黑体" panose="02010609060101010101" pitchFamily="1" charset="-122"/>
              </a:rPr>
              <a:t>注意：由于债券可以按面值发行，也可以折价或溢价发行，无论是以何种价格发行债券，其年利息均按照面值乘以票面利率确定，其筹资总额均按</a:t>
            </a:r>
            <a:r>
              <a:rPr lang="zh-CN" altLang="en-US" strike="noStrike" noProof="1" dirty="0">
                <a:solidFill>
                  <a:srgbClr val="FF0000"/>
                </a:solidFill>
                <a:latin typeface="黑体" panose="02010609060101010101" pitchFamily="1" charset="-122"/>
                <a:ea typeface="黑体" panose="02010609060101010101" pitchFamily="1" charset="-122"/>
              </a:rPr>
              <a:t>实际发行价格</a:t>
            </a:r>
            <a:r>
              <a:rPr lang="zh-CN" altLang="en-US" strike="noStrike" noProof="1" dirty="0">
                <a:latin typeface="黑体" panose="02010609060101010101" pitchFamily="1" charset="-122"/>
                <a:ea typeface="黑体" panose="02010609060101010101" pitchFamily="1" charset="-122"/>
              </a:rPr>
              <a:t>计算。</a:t>
            </a:r>
            <a:endParaRPr lang="zh-CN" altLang="en-US" strike="noStrike" noProof="1" dirty="0">
              <a:latin typeface="黑体" panose="02010609060101010101" pitchFamily="1" charset="-122"/>
              <a:ea typeface="黑体" panose="02010609060101010101" pitchFamily="1" charset="-122"/>
            </a:endParaRPr>
          </a:p>
          <a:p>
            <a:pPr lvl="0" indent="-342900" eaLnBrk="1" fontAlgn="base" hangingPunct="1"/>
            <a:endParaRPr lang="zh-CN" altLang="en-US" b="1" strike="noStrike" noProof="1" dirty="0">
              <a:latin typeface="黑体" panose="02010609060101010101" pitchFamily="1" charset="-122"/>
              <a:ea typeface="黑体" panose="02010609060101010101" pitchFamily="1" charset="-122"/>
            </a:endParaRPr>
          </a:p>
        </p:txBody>
      </p:sp>
      <p:sp>
        <p:nvSpPr>
          <p:cNvPr id="43011" name="矩形 5"/>
          <p:cNvSpPr/>
          <p:nvPr/>
        </p:nvSpPr>
        <p:spPr>
          <a:xfrm>
            <a:off x="4081463" y="3205163"/>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graphicFrame>
        <p:nvGraphicFramePr>
          <p:cNvPr id="43012" name="对象 41988"/>
          <p:cNvGraphicFramePr>
            <a:graphicFrameLocks noChangeAspect="1"/>
          </p:cNvGraphicFramePr>
          <p:nvPr/>
        </p:nvGraphicFramePr>
        <p:xfrm>
          <a:off x="2195513" y="2060575"/>
          <a:ext cx="3600450" cy="1752600"/>
        </p:xfrm>
        <a:graphic>
          <a:graphicData uri="http://schemas.openxmlformats.org/presentationml/2006/ole">
            <mc:AlternateContent xmlns:mc="http://schemas.openxmlformats.org/markup-compatibility/2006">
              <mc:Choice xmlns:v="urn:schemas-microsoft-com:vml" Requires="v">
                <p:oleObj spid="_x0000_s3080" name="" r:id="rId1" imgW="979805" imgH="445770" progId="Equation.3">
                  <p:embed/>
                </p:oleObj>
              </mc:Choice>
              <mc:Fallback>
                <p:oleObj name="" r:id="rId1" imgW="979805" imgH="445770" progId="Equation.3">
                  <p:embed/>
                  <p:pic>
                    <p:nvPicPr>
                      <p:cNvPr id="0" name="图片 3079"/>
                      <p:cNvPicPr/>
                      <p:nvPr/>
                    </p:nvPicPr>
                    <p:blipFill>
                      <a:blip r:embed="rId2"/>
                      <a:stretch>
                        <a:fillRect/>
                      </a:stretch>
                    </p:blipFill>
                    <p:spPr>
                      <a:xfrm>
                        <a:off x="2195513" y="2060575"/>
                        <a:ext cx="3600450" cy="1752600"/>
                      </a:xfrm>
                      <a:prstGeom prst="rect">
                        <a:avLst/>
                      </a:prstGeom>
                      <a:solidFill>
                        <a:srgbClr val="00FF00"/>
                      </a:solidFill>
                      <a:ln w="38100">
                        <a:noFill/>
                        <a:miter/>
                      </a:ln>
                    </p:spPr>
                  </p:pic>
                </p:oleObj>
              </mc:Fallback>
            </mc:AlternateContent>
          </a:graphicData>
        </a:graphic>
      </p:graphicFrame>
      <p:sp>
        <p:nvSpPr>
          <p:cNvPr id="43013" name="矩形 7"/>
          <p:cNvSpPr/>
          <p:nvPr/>
        </p:nvSpPr>
        <p:spPr>
          <a:xfrm>
            <a:off x="3519488" y="3205163"/>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858129" name="文本框 858128"/>
          <p:cNvSpPr txBox="1"/>
          <p:nvPr/>
        </p:nvSpPr>
        <p:spPr>
          <a:xfrm>
            <a:off x="6009005" y="1557338"/>
            <a:ext cx="3384550" cy="2103120"/>
          </a:xfrm>
          <a:prstGeom prst="rect">
            <a:avLst/>
          </a:prstGeom>
          <a:solidFill>
            <a:srgbClr val="FFEFAD"/>
          </a:solidFill>
          <a:ln w="9525">
            <a:noFill/>
          </a:ln>
        </p:spPr>
        <p:txBody>
          <a:bodyPr wrap="square" anchor="t">
            <a:spAutoFit/>
          </a:bodyPr>
          <a:p>
            <a:pPr lvl="0">
              <a:spcBef>
                <a:spcPct val="50000"/>
              </a:spcBef>
            </a:pPr>
            <a:r>
              <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债券发行价格类型：</a:t>
            </a:r>
            <a:endPar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a:p>
            <a:pPr lvl="0">
              <a:spcBef>
                <a:spcPct val="50000"/>
              </a:spcBef>
            </a:pPr>
            <a:r>
              <a:rPr lang="en-US" altLang="zh-CN" sz="24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      ※</a:t>
            </a:r>
            <a:r>
              <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等价</a:t>
            </a:r>
            <a:endPar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a:p>
            <a:pPr lvl="0">
              <a:spcBef>
                <a:spcPct val="50000"/>
              </a:spcBef>
            </a:pPr>
            <a:r>
              <a:rPr lang="en-US" altLang="zh-CN" sz="24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      ※</a:t>
            </a:r>
            <a:r>
              <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溢价</a:t>
            </a:r>
            <a:endPar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a:p>
            <a:pPr lvl="0">
              <a:spcBef>
                <a:spcPct val="50000"/>
              </a:spcBef>
            </a:pPr>
            <a:r>
              <a:rPr lang="en-US" altLang="zh-CN" sz="24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      ※</a:t>
            </a:r>
            <a:r>
              <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折价</a:t>
            </a:r>
            <a:endParaRPr lang="zh-CN" altLang="en-US" sz="24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8129"/>
                                        </p:tgtEl>
                                        <p:attrNameLst>
                                          <p:attrName>style.visibility</p:attrName>
                                        </p:attrNameLst>
                                      </p:cBhvr>
                                      <p:to>
                                        <p:strVal val="visible"/>
                                      </p:to>
                                    </p:set>
                                    <p:anim calcmode="lin" valueType="num">
                                      <p:cBhvr additive="base">
                                        <p:cTn id="7" dur="500" fill="hold"/>
                                        <p:tgtEl>
                                          <p:spTgt spid="858129"/>
                                        </p:tgtEl>
                                        <p:attrNameLst>
                                          <p:attrName>ppt_x</p:attrName>
                                        </p:attrNameLst>
                                      </p:cBhvr>
                                      <p:tavLst>
                                        <p:tav tm="0">
                                          <p:val>
                                            <p:strVal val="#ppt_x"/>
                                          </p:val>
                                        </p:tav>
                                        <p:tav tm="100000">
                                          <p:val>
                                            <p:strVal val="#ppt_x"/>
                                          </p:val>
                                        </p:tav>
                                      </p:tavLst>
                                    </p:anim>
                                    <p:anim calcmode="lin" valueType="num">
                                      <p:cBhvr additive="base">
                                        <p:cTn id="8" dur="500" fill="hold"/>
                                        <p:tgtEl>
                                          <p:spTgt spid="858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2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Box 4"/>
          <p:cNvSpPr txBox="1"/>
          <p:nvPr/>
        </p:nvSpPr>
        <p:spPr>
          <a:xfrm>
            <a:off x="358775" y="909638"/>
            <a:ext cx="8429625" cy="5454650"/>
          </a:xfrm>
          <a:prstGeom prst="rect">
            <a:avLst/>
          </a:prstGeom>
          <a:noFill/>
          <a:ln w="9525">
            <a:noFill/>
          </a:ln>
        </p:spPr>
        <p:txBody>
          <a:bodyPr wrap="square" anchor="t">
            <a:spAutoFit/>
          </a:bodyPr>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6-5</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ABC </a:t>
            </a:r>
            <a:r>
              <a:rPr lang="zh-CN" altLang="en-US" sz="3200" dirty="0">
                <a:latin typeface="Arial" panose="020B0604020202020204" pitchFamily="34" charset="0"/>
                <a:ea typeface="宋体" panose="02010600030101010101" pitchFamily="2" charset="-122"/>
              </a:rPr>
              <a:t>公司拟等价发行面值</a:t>
            </a:r>
            <a:r>
              <a:rPr lang="en-US" altLang="x-none" sz="3200" dirty="0">
                <a:latin typeface="Arial" panose="020B0604020202020204" pitchFamily="34" charset="0"/>
                <a:ea typeface="宋体" panose="02010600030101010101" pitchFamily="2" charset="-122"/>
              </a:rPr>
              <a:t>1000</a:t>
            </a:r>
            <a:r>
              <a:rPr lang="zh-CN" altLang="en-US" sz="3200" dirty="0">
                <a:latin typeface="Arial" panose="020B0604020202020204" pitchFamily="34" charset="0"/>
                <a:ea typeface="宋体" panose="02010600030101010101" pitchFamily="2" charset="-122"/>
              </a:rPr>
              <a:t>元，期限</a:t>
            </a:r>
            <a:r>
              <a:rPr lang="en-US" altLang="x-none" sz="3200" dirty="0">
                <a:latin typeface="Arial" panose="020B0604020202020204" pitchFamily="34" charset="0"/>
                <a:ea typeface="宋体" panose="02010600030101010101" pitchFamily="2" charset="-122"/>
              </a:rPr>
              <a:t>5</a:t>
            </a:r>
            <a:r>
              <a:rPr lang="zh-CN" altLang="en-US" sz="3200" dirty="0">
                <a:latin typeface="Arial" panose="020B0604020202020204" pitchFamily="34" charset="0"/>
                <a:ea typeface="宋体" panose="02010600030101010101" pitchFamily="2" charset="-122"/>
              </a:rPr>
              <a:t>年，票面利率</a:t>
            </a:r>
            <a:r>
              <a:rPr lang="en-US" altLang="x-none" sz="3200" dirty="0">
                <a:latin typeface="Arial" panose="020B0604020202020204" pitchFamily="34" charset="0"/>
                <a:ea typeface="宋体" panose="02010600030101010101" pitchFamily="2" charset="-122"/>
              </a:rPr>
              <a:t>8%</a:t>
            </a:r>
            <a:r>
              <a:rPr lang="zh-CN" altLang="en-US" sz="3200" dirty="0">
                <a:latin typeface="Arial" panose="020B0604020202020204" pitchFamily="34" charset="0"/>
                <a:ea typeface="宋体" panose="02010600030101010101" pitchFamily="2" charset="-122"/>
              </a:rPr>
              <a:t>的债券，每年结息一次；发行费用为发行价格的</a:t>
            </a:r>
            <a:r>
              <a:rPr lang="en-US" altLang="x-none" sz="3200" dirty="0">
                <a:latin typeface="Arial" panose="020B0604020202020204" pitchFamily="34" charset="0"/>
                <a:ea typeface="宋体" panose="02010600030101010101" pitchFamily="2" charset="-122"/>
              </a:rPr>
              <a:t>5%</a:t>
            </a:r>
            <a:r>
              <a:rPr lang="zh-CN" altLang="en-US" sz="3200" dirty="0">
                <a:latin typeface="Arial" panose="020B0604020202020204" pitchFamily="34" charset="0"/>
                <a:ea typeface="宋体" panose="02010600030101010101" pitchFamily="2" charset="-122"/>
              </a:rPr>
              <a:t>；公司所得税税率为</a:t>
            </a:r>
            <a:r>
              <a:rPr lang="en-US" altLang="x-none" sz="3200" dirty="0">
                <a:latin typeface="Arial" panose="020B0604020202020204" pitchFamily="34" charset="0"/>
                <a:ea typeface="宋体" panose="02010600030101010101" pitchFamily="2" charset="-122"/>
              </a:rPr>
              <a:t>25%</a:t>
            </a:r>
            <a:r>
              <a:rPr lang="zh-CN" altLang="en-US" sz="3200" dirty="0">
                <a:latin typeface="Arial" panose="020B0604020202020204" pitchFamily="34" charset="0"/>
                <a:ea typeface="宋体" panose="02010600030101010101" pitchFamily="2" charset="-122"/>
              </a:rPr>
              <a:t>。则该批债券的资本成本率为：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zh-CN" altLang="en-US" sz="3200" dirty="0">
              <a:latin typeface="Arial" panose="020B0604020202020204" pitchFamily="34" charset="0"/>
              <a:ea typeface="宋体" panose="02010600030101010101" pitchFamily="2" charset="-122"/>
            </a:endParaRPr>
          </a:p>
          <a:p>
            <a:pPr lvl="0" indent="0">
              <a:spcBef>
                <a:spcPct val="20000"/>
              </a:spcBef>
              <a:buChar char="•"/>
            </a:pPr>
            <a:r>
              <a:rPr lang="zh-CN" altLang="en-US" sz="3200" dirty="0">
                <a:latin typeface="Arial" panose="020B0604020202020204" pitchFamily="34" charset="0"/>
                <a:ea typeface="宋体" panose="02010600030101010101" pitchFamily="2" charset="-122"/>
              </a:rPr>
              <a:t>在上例中的债券系以等价发行，如果按溢价</a:t>
            </a:r>
            <a:r>
              <a:rPr lang="en-US" altLang="x-none" sz="3200" dirty="0">
                <a:latin typeface="Arial" panose="020B0604020202020204" pitchFamily="34" charset="0"/>
                <a:ea typeface="宋体" panose="02010600030101010101" pitchFamily="2" charset="-122"/>
              </a:rPr>
              <a:t>100</a:t>
            </a:r>
            <a:r>
              <a:rPr lang="zh-CN" altLang="en-US" sz="3200" dirty="0">
                <a:latin typeface="Arial" panose="020B0604020202020204" pitchFamily="34" charset="0"/>
                <a:ea typeface="宋体" panose="02010600030101010101" pitchFamily="2" charset="-122"/>
              </a:rPr>
              <a:t>元发行，则其资本成本率为：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zh-CN" altLang="en-US" sz="3200" dirty="0">
              <a:latin typeface="Arial" panose="020B0604020202020204" pitchFamily="34" charset="0"/>
              <a:ea typeface="宋体" panose="02010600030101010101" pitchFamily="2" charset="-122"/>
            </a:endParaRPr>
          </a:p>
          <a:p>
            <a:pPr lvl="0" indent="0">
              <a:spcBef>
                <a:spcPct val="20000"/>
              </a:spcBef>
              <a:buChar char="•"/>
            </a:pPr>
            <a:r>
              <a:rPr lang="zh-CN" altLang="en-US" sz="3200" dirty="0">
                <a:latin typeface="Arial" panose="020B0604020202020204" pitchFamily="34" charset="0"/>
                <a:ea typeface="宋体" panose="02010600030101010101" pitchFamily="2" charset="-122"/>
              </a:rPr>
              <a:t>如果按折价</a:t>
            </a:r>
            <a:r>
              <a:rPr lang="en-US" altLang="x-none" sz="3200" dirty="0">
                <a:latin typeface="Arial" panose="020B0604020202020204" pitchFamily="34" charset="0"/>
                <a:ea typeface="宋体" panose="02010600030101010101" pitchFamily="2" charset="-122"/>
              </a:rPr>
              <a:t>50</a:t>
            </a:r>
            <a:r>
              <a:rPr lang="zh-CN" altLang="en-US" sz="3200" dirty="0">
                <a:latin typeface="Arial" panose="020B0604020202020204" pitchFamily="34" charset="0"/>
                <a:ea typeface="宋体" panose="02010600030101010101" pitchFamily="2" charset="-122"/>
              </a:rPr>
              <a:t>元发行，则其资本成本率为：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pic>
        <p:nvPicPr>
          <p:cNvPr id="43011" name="Picture 2"/>
          <p:cNvPicPr>
            <a:picLocks noChangeAspect="1"/>
          </p:cNvPicPr>
          <p:nvPr/>
        </p:nvPicPr>
        <p:blipFill>
          <a:blip r:embed="rId1"/>
          <a:stretch>
            <a:fillRect/>
          </a:stretch>
        </p:blipFill>
        <p:spPr>
          <a:xfrm>
            <a:off x="1692275" y="2925763"/>
            <a:ext cx="4572000" cy="709612"/>
          </a:xfrm>
          <a:prstGeom prst="rect">
            <a:avLst/>
          </a:prstGeom>
          <a:noFill/>
          <a:ln w="9525">
            <a:noFill/>
          </a:ln>
        </p:spPr>
      </p:pic>
      <p:pic>
        <p:nvPicPr>
          <p:cNvPr id="43012" name="Picture 4"/>
          <p:cNvPicPr>
            <a:picLocks noChangeAspect="1"/>
          </p:cNvPicPr>
          <p:nvPr/>
        </p:nvPicPr>
        <p:blipFill>
          <a:blip r:embed="rId2"/>
          <a:stretch>
            <a:fillRect/>
          </a:stretch>
        </p:blipFill>
        <p:spPr>
          <a:xfrm>
            <a:off x="2052638" y="6021388"/>
            <a:ext cx="4500562" cy="642937"/>
          </a:xfrm>
          <a:prstGeom prst="rect">
            <a:avLst/>
          </a:prstGeom>
          <a:noFill/>
          <a:ln w="9525">
            <a:noFill/>
          </a:ln>
        </p:spPr>
      </p:pic>
      <p:pic>
        <p:nvPicPr>
          <p:cNvPr id="43013" name="Picture 6"/>
          <p:cNvPicPr>
            <a:picLocks noChangeAspect="1"/>
          </p:cNvPicPr>
          <p:nvPr/>
        </p:nvPicPr>
        <p:blipFill>
          <a:blip r:embed="rId3"/>
          <a:stretch>
            <a:fillRect/>
          </a:stretch>
        </p:blipFill>
        <p:spPr>
          <a:xfrm>
            <a:off x="1979613" y="4654550"/>
            <a:ext cx="4457700" cy="574675"/>
          </a:xfrm>
          <a:prstGeom prst="rect">
            <a:avLst/>
          </a:prstGeom>
          <a:noFill/>
          <a:ln w="9525">
            <a:noFill/>
          </a:ln>
          <a:effectLst>
            <a:prstShdw prst="shdw13" dist="53882" dir="13499999">
              <a:schemeClr val="bg2">
                <a:alpha val="50000"/>
              </a:schemeClr>
            </a:prstShdw>
          </a:effectLst>
        </p:spPr>
      </p:pic>
      <p:sp>
        <p:nvSpPr>
          <p:cNvPr id="4403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up)">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wipe(left)">
                                      <p:cBhvr>
                                        <p:cTn id="12" dur="500"/>
                                        <p:tgtEl>
                                          <p:spTgt spid="430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up)">
                                      <p:cBhvr>
                                        <p:cTn id="1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Box 4"/>
          <p:cNvSpPr txBox="1"/>
          <p:nvPr/>
        </p:nvSpPr>
        <p:spPr>
          <a:xfrm>
            <a:off x="179388" y="1270000"/>
            <a:ext cx="8429625" cy="5174615"/>
          </a:xfrm>
          <a:prstGeom prst="rect">
            <a:avLst/>
          </a:prstGeom>
          <a:noFill/>
          <a:ln w="9525">
            <a:noFill/>
          </a:ln>
        </p:spPr>
        <p:txBody>
          <a:bodyPr wrap="square" anchor="t">
            <a:spAutoFit/>
          </a:bodyPr>
          <a:p>
            <a:pPr marL="514350" lvl="0" indent="-514350" fontAlgn="base">
              <a:spcBef>
                <a:spcPct val="20000"/>
              </a:spcBef>
              <a:buClrTx/>
              <a:buFont typeface="+mj-lt"/>
              <a:buAutoNum type="arabicPeriod" startAt="2"/>
            </a:pPr>
            <a:r>
              <a:rPr lang="zh-CN" altLang="en-US" sz="2800" strike="noStrike" noProof="1" dirty="0">
                <a:solidFill>
                  <a:srgbClr val="FF0000"/>
                </a:solidFill>
                <a:latin typeface="Arial" panose="020B0604020202020204" pitchFamily="34" charset="0"/>
                <a:ea typeface="宋体" panose="02010600030101010101" pitchFamily="2" charset="-122"/>
                <a:cs typeface="+mn-ea"/>
              </a:rPr>
              <a:t>考虑货币时间价值</a:t>
            </a:r>
            <a:r>
              <a:rPr lang="zh-CN" altLang="en-US" sz="2800" strike="noStrike" noProof="1" dirty="0">
                <a:latin typeface="Arial" panose="020B0604020202020204" pitchFamily="34" charset="0"/>
                <a:ea typeface="宋体" panose="02010600030101010101" pitchFamily="2" charset="-122"/>
                <a:cs typeface="+mn-ea"/>
              </a:rPr>
              <a:t>时，公司债券的税前资本成本率也就是债券持有人的投资必要报酬率，再乘以（</a:t>
            </a:r>
            <a:r>
              <a:rPr lang="en-US" altLang="x-none" sz="2800" strike="noStrike" noProof="1" dirty="0">
                <a:latin typeface="Arial" panose="020B0604020202020204" pitchFamily="34" charset="0"/>
                <a:ea typeface="宋体" panose="02010600030101010101" pitchFamily="2" charset="-122"/>
                <a:cs typeface="+mn-ea"/>
              </a:rPr>
              <a:t>1-T</a:t>
            </a:r>
            <a:r>
              <a:rPr lang="zh-CN" altLang="en-US" sz="2800" strike="noStrike" noProof="1" dirty="0">
                <a:latin typeface="Arial" panose="020B0604020202020204" pitchFamily="34" charset="0"/>
                <a:ea typeface="宋体" panose="02010600030101010101" pitchFamily="2" charset="-122"/>
                <a:cs typeface="+mn-ea"/>
              </a:rPr>
              <a:t>）折算为税后的资本成本率。测算过程如下</a:t>
            </a:r>
            <a:r>
              <a:rPr lang="en-US" altLang="zh-CN" sz="2800" strike="noStrike" noProof="1" dirty="0">
                <a:latin typeface="Arial" panose="020B0604020202020204" pitchFamily="34" charset="0"/>
                <a:ea typeface="宋体" panose="02010600030101010101" pitchFamily="2" charset="-122"/>
                <a:cs typeface="+mn-ea"/>
              </a:rPr>
              <a:t>:</a:t>
            </a:r>
            <a:endParaRPr lang="en-US" altLang="zh-CN" sz="2800" strike="noStrike" noProof="1" dirty="0">
              <a:latin typeface="Arial" panose="020B0604020202020204" pitchFamily="34" charset="0"/>
              <a:ea typeface="宋体" panose="02010600030101010101" pitchFamily="2" charset="-122"/>
            </a:endParaRPr>
          </a:p>
          <a:p>
            <a:pPr lvl="0" indent="0" fontAlgn="base">
              <a:spcBef>
                <a:spcPct val="20000"/>
              </a:spcBef>
              <a:buChar char="•"/>
            </a:pPr>
            <a:r>
              <a:rPr lang="zh-CN" altLang="en-US" sz="2800" strike="noStrike" noProof="1" dirty="0">
                <a:latin typeface="Arial" panose="020B0604020202020204" pitchFamily="34" charset="0"/>
                <a:ea typeface="宋体" panose="02010600030101010101" pitchFamily="2" charset="-122"/>
                <a:cs typeface="+mn-ea"/>
              </a:rPr>
              <a:t>第一步，先测算债券的税前资本成本率，测算公式为：</a:t>
            </a:r>
            <a:endParaRPr lang="en-US" altLang="x-none" sz="2800" strike="noStrike" noProof="1" dirty="0">
              <a:latin typeface="Arial" panose="020B0604020202020204" pitchFamily="34" charset="0"/>
              <a:ea typeface="宋体" panose="02010600030101010101" pitchFamily="2" charset="-122"/>
            </a:endParaRPr>
          </a:p>
          <a:p>
            <a:pPr lvl="0" indent="0" fontAlgn="base">
              <a:spcBef>
                <a:spcPct val="20000"/>
              </a:spcBef>
              <a:buChar char="•"/>
            </a:pPr>
            <a:endParaRPr lang="zh-CN" altLang="en-US" sz="2800" strike="noStrike" noProof="1" dirty="0">
              <a:latin typeface="Arial" panose="020B0604020202020204" pitchFamily="34" charset="0"/>
              <a:ea typeface="宋体" panose="02010600030101010101" pitchFamily="2" charset="-122"/>
            </a:endParaRPr>
          </a:p>
          <a:p>
            <a:pPr lvl="0" indent="0" fontAlgn="base">
              <a:spcBef>
                <a:spcPct val="20000"/>
              </a:spcBef>
              <a:buChar char="•"/>
            </a:pPr>
            <a:r>
              <a:rPr lang="zh-CN" altLang="en-US" sz="2800" strike="noStrike" noProof="1" dirty="0">
                <a:latin typeface="Arial" panose="020B0604020202020204" pitchFamily="34" charset="0"/>
                <a:ea typeface="宋体" panose="02010600030101010101" pitchFamily="2" charset="-122"/>
                <a:cs typeface="+mn-ea"/>
              </a:rPr>
              <a:t>式中， </a:t>
            </a:r>
            <a:r>
              <a:rPr lang="en-US" altLang="x-none" sz="2800" strike="noStrike" noProof="1" dirty="0">
                <a:latin typeface="Arial" panose="020B0604020202020204" pitchFamily="34" charset="0"/>
                <a:ea typeface="宋体" panose="02010600030101010101" pitchFamily="2" charset="-122"/>
                <a:cs typeface="+mn-ea"/>
              </a:rPr>
              <a:t>P</a:t>
            </a:r>
            <a:r>
              <a:rPr lang="en-US" altLang="x-none" sz="2800" strike="noStrike" baseline="-25000" noProof="1" dirty="0">
                <a:latin typeface="Arial" panose="020B0604020202020204" pitchFamily="34" charset="0"/>
                <a:ea typeface="宋体" panose="02010600030101010101" pitchFamily="2" charset="-122"/>
                <a:cs typeface="+mn-ea"/>
              </a:rPr>
              <a:t>0</a:t>
            </a:r>
            <a:r>
              <a:rPr lang="zh-CN" altLang="en-US" sz="2800" strike="noStrike" noProof="1" dirty="0">
                <a:latin typeface="Arial" panose="020B0604020202020204" pitchFamily="34" charset="0"/>
                <a:ea typeface="宋体" panose="02010600030101010101" pitchFamily="2" charset="-122"/>
                <a:cs typeface="+mn-ea"/>
              </a:rPr>
              <a:t>表示债券筹资净额，即债券发行价格</a:t>
            </a:r>
            <a:r>
              <a:rPr lang="en-US" altLang="x-none" sz="2800" strike="noStrike" noProof="1" dirty="0">
                <a:latin typeface="Arial" panose="020B0604020202020204" pitchFamily="34" charset="0"/>
                <a:ea typeface="宋体" panose="02010600030101010101" pitchFamily="2" charset="-122"/>
                <a:cs typeface="+mn-ea"/>
              </a:rPr>
              <a:t>(</a:t>
            </a:r>
            <a:r>
              <a:rPr lang="zh-CN" altLang="en-US" sz="2800" strike="noStrike" noProof="1" dirty="0">
                <a:latin typeface="Arial" panose="020B0604020202020204" pitchFamily="34" charset="0"/>
                <a:ea typeface="宋体" panose="02010600030101010101" pitchFamily="2" charset="-122"/>
                <a:cs typeface="+mn-ea"/>
              </a:rPr>
              <a:t>或现值</a:t>
            </a:r>
            <a:r>
              <a:rPr lang="en-US" altLang="x-none" sz="2800" strike="noStrike" noProof="1" dirty="0">
                <a:latin typeface="Arial" panose="020B0604020202020204" pitchFamily="34" charset="0"/>
                <a:ea typeface="宋体" panose="02010600030101010101" pitchFamily="2" charset="-122"/>
                <a:cs typeface="+mn-ea"/>
              </a:rPr>
              <a:t>)</a:t>
            </a:r>
            <a:r>
              <a:rPr lang="zh-CN" altLang="en-US" sz="2800" strike="noStrike" noProof="1" dirty="0">
                <a:latin typeface="Arial" panose="020B0604020202020204" pitchFamily="34" charset="0"/>
                <a:ea typeface="宋体" panose="02010600030101010101" pitchFamily="2" charset="-122"/>
                <a:cs typeface="+mn-ea"/>
              </a:rPr>
              <a:t>扣除发行费用；</a:t>
            </a:r>
            <a:r>
              <a:rPr lang="en-US" altLang="x-none" sz="2800" strike="noStrike" noProof="1" dirty="0">
                <a:latin typeface="Arial" panose="020B0604020202020204" pitchFamily="34" charset="0"/>
                <a:ea typeface="宋体" panose="02010600030101010101" pitchFamily="2" charset="-122"/>
                <a:cs typeface="+mn-ea"/>
              </a:rPr>
              <a:t>I</a:t>
            </a:r>
            <a:r>
              <a:rPr lang="zh-CN" altLang="en-US" sz="2800" strike="noStrike" noProof="1" dirty="0">
                <a:latin typeface="Arial" panose="020B0604020202020204" pitchFamily="34" charset="0"/>
                <a:ea typeface="宋体" panose="02010600030101010101" pitchFamily="2" charset="-122"/>
                <a:cs typeface="+mn-ea"/>
              </a:rPr>
              <a:t>表示债券年利息额；</a:t>
            </a:r>
            <a:r>
              <a:rPr lang="en-US" altLang="x-none" sz="2800" strike="noStrike" noProof="1" dirty="0">
                <a:latin typeface="Arial" panose="020B0604020202020204" pitchFamily="34" charset="0"/>
                <a:ea typeface="宋体" panose="02010600030101010101" pitchFamily="2" charset="-122"/>
                <a:cs typeface="+mn-ea"/>
              </a:rPr>
              <a:t>P</a:t>
            </a:r>
            <a:r>
              <a:rPr lang="en-US" altLang="x-none" sz="2800" strike="noStrike" baseline="-25000" noProof="1" dirty="0">
                <a:latin typeface="Arial" panose="020B0604020202020204" pitchFamily="34" charset="0"/>
                <a:ea typeface="宋体" panose="02010600030101010101" pitchFamily="2" charset="-122"/>
                <a:cs typeface="+mn-ea"/>
              </a:rPr>
              <a:t>n</a:t>
            </a:r>
            <a:r>
              <a:rPr lang="zh-CN" altLang="en-US" sz="2800" strike="noStrike" noProof="1" dirty="0">
                <a:latin typeface="Arial" panose="020B0604020202020204" pitchFamily="34" charset="0"/>
                <a:ea typeface="宋体" panose="02010600030101010101" pitchFamily="2" charset="-122"/>
                <a:cs typeface="+mn-ea"/>
              </a:rPr>
              <a:t>表示债券面额或到期值；</a:t>
            </a:r>
            <a:r>
              <a:rPr lang="en-US" altLang="x-none" sz="2800" strike="noStrike" noProof="1" dirty="0">
                <a:latin typeface="Arial" panose="020B0604020202020204" pitchFamily="34" charset="0"/>
                <a:ea typeface="宋体" panose="02010600030101010101" pitchFamily="2" charset="-122"/>
                <a:cs typeface="+mn-ea"/>
              </a:rPr>
              <a:t>R</a:t>
            </a:r>
            <a:r>
              <a:rPr lang="en-US" altLang="x-none" sz="2800" strike="noStrike" baseline="-25000" noProof="1" dirty="0">
                <a:latin typeface="Arial" panose="020B0604020202020204" pitchFamily="34" charset="0"/>
                <a:ea typeface="宋体" panose="02010600030101010101" pitchFamily="2" charset="-122"/>
                <a:cs typeface="+mn-ea"/>
              </a:rPr>
              <a:t>b</a:t>
            </a:r>
            <a:r>
              <a:rPr lang="zh-CN" altLang="en-US" sz="2800" strike="noStrike" noProof="1" dirty="0">
                <a:latin typeface="Arial" panose="020B0604020202020204" pitchFamily="34" charset="0"/>
                <a:ea typeface="宋体" panose="02010600030101010101" pitchFamily="2" charset="-122"/>
                <a:cs typeface="+mn-ea"/>
              </a:rPr>
              <a:t>表示债券投资的必要报酬率，即债券的税前资本成本率；</a:t>
            </a:r>
            <a:r>
              <a:rPr lang="en-US" altLang="x-none" sz="2800" strike="noStrike" noProof="1" dirty="0">
                <a:latin typeface="Arial" panose="020B0604020202020204" pitchFamily="34" charset="0"/>
                <a:ea typeface="宋体" panose="02010600030101010101" pitchFamily="2" charset="-122"/>
                <a:cs typeface="+mn-ea"/>
              </a:rPr>
              <a:t>t</a:t>
            </a:r>
            <a:r>
              <a:rPr lang="zh-CN" altLang="en-US" sz="2800" strike="noStrike" noProof="1" dirty="0">
                <a:latin typeface="Arial" panose="020B0604020202020204" pitchFamily="34" charset="0"/>
                <a:ea typeface="宋体" panose="02010600030101010101" pitchFamily="2" charset="-122"/>
                <a:cs typeface="+mn-ea"/>
              </a:rPr>
              <a:t>表示债券期限。</a:t>
            </a:r>
            <a:endParaRPr lang="zh-CN" altLang="en-US" sz="2800" strike="noStrike" noProof="1" dirty="0">
              <a:latin typeface="Arial" panose="020B0604020202020204" pitchFamily="34" charset="0"/>
              <a:ea typeface="宋体" panose="02010600030101010101" pitchFamily="2" charset="-122"/>
            </a:endParaRPr>
          </a:p>
          <a:p>
            <a:pPr lvl="0" indent="0" fontAlgn="base">
              <a:spcBef>
                <a:spcPct val="20000"/>
              </a:spcBef>
              <a:buChar char="•"/>
            </a:pPr>
            <a:r>
              <a:rPr lang="zh-CN" altLang="en-US" sz="2800" strike="noStrike" noProof="1" dirty="0">
                <a:latin typeface="Arial" panose="020B0604020202020204" pitchFamily="34" charset="0"/>
                <a:ea typeface="宋体" panose="02010600030101010101" pitchFamily="2" charset="-122"/>
                <a:cs typeface="+mn-ea"/>
              </a:rPr>
              <a:t>第二步，测算债券的税后资本成本率，测算公式为：</a:t>
            </a:r>
            <a:endParaRPr lang="zh-CN" altLang="en-US" sz="2800" strike="noStrike" noProof="1" dirty="0">
              <a:latin typeface="Arial" panose="020B0604020202020204" pitchFamily="34" charset="0"/>
              <a:ea typeface="宋体" panose="02010600030101010101" pitchFamily="2" charset="-122"/>
            </a:endParaRPr>
          </a:p>
        </p:txBody>
      </p:sp>
      <p:pic>
        <p:nvPicPr>
          <p:cNvPr id="45058" name="Picture 2"/>
          <p:cNvPicPr>
            <a:picLocks noChangeAspect="1"/>
          </p:cNvPicPr>
          <p:nvPr/>
        </p:nvPicPr>
        <p:blipFill>
          <a:blip r:embed="rId1"/>
          <a:stretch>
            <a:fillRect/>
          </a:stretch>
        </p:blipFill>
        <p:spPr>
          <a:xfrm>
            <a:off x="1692275" y="3141663"/>
            <a:ext cx="4572000" cy="868362"/>
          </a:xfrm>
          <a:prstGeom prst="rect">
            <a:avLst/>
          </a:prstGeom>
          <a:noFill/>
          <a:ln w="9525">
            <a:noFill/>
          </a:ln>
        </p:spPr>
      </p:pic>
      <p:pic>
        <p:nvPicPr>
          <p:cNvPr id="45059" name="Picture 3"/>
          <p:cNvPicPr>
            <a:picLocks noChangeAspect="1"/>
          </p:cNvPicPr>
          <p:nvPr/>
        </p:nvPicPr>
        <p:blipFill>
          <a:blip r:embed="rId2"/>
          <a:stretch>
            <a:fillRect/>
          </a:stretch>
        </p:blipFill>
        <p:spPr>
          <a:xfrm>
            <a:off x="2339975" y="6310313"/>
            <a:ext cx="2203450" cy="500062"/>
          </a:xfrm>
          <a:prstGeom prst="rect">
            <a:avLst/>
          </a:prstGeom>
          <a:noFill/>
          <a:ln w="9525">
            <a:noFill/>
          </a:ln>
        </p:spPr>
      </p:pic>
      <p:sp>
        <p:nvSpPr>
          <p:cNvPr id="2" name="动作按钮: 前进或下一项 1">
            <a:hlinkClick r:id="" action="ppaction://hlinkshowjump?jump=nextslide"/>
          </p:cNvPr>
          <p:cNvSpPr/>
          <p:nvPr/>
        </p:nvSpPr>
        <p:spPr>
          <a:xfrm>
            <a:off x="5975350" y="2190750"/>
            <a:ext cx="288925" cy="28892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Line 4"/>
          <p:cNvSpPr>
            <a:spLocks noChangeShapeType="1"/>
          </p:cNvSpPr>
          <p:nvPr/>
        </p:nvSpPr>
        <p:spPr bwMode="auto">
          <a:xfrm>
            <a:off x="1828800" y="2209800"/>
            <a:ext cx="6557963" cy="1588"/>
          </a:xfrm>
          <a:prstGeom prst="line">
            <a:avLst/>
          </a:prstGeom>
          <a:noFill/>
          <a:ln w="38100">
            <a:solidFill>
              <a:srgbClr val="FF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893" name="Text Box 5"/>
          <p:cNvSpPr txBox="1">
            <a:spLocks noChangeArrowheads="1"/>
          </p:cNvSpPr>
          <p:nvPr/>
        </p:nvSpPr>
        <p:spPr bwMode="auto">
          <a:xfrm>
            <a:off x="1524000" y="1828800"/>
            <a:ext cx="7345363" cy="457200"/>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tx1"/>
                </a:solidFill>
                <a:effectLst/>
                <a:uLnTx/>
                <a:uFillTx/>
                <a:latin typeface="黑体" panose="02010609060101010101" pitchFamily="1" charset="-122"/>
                <a:ea typeface="黑体" panose="02010609060101010101" pitchFamily="1" charset="-122"/>
                <a:cs typeface="+mn-cs"/>
              </a:rPr>
              <a:t>0    1      2    3     4 …     </a:t>
            </a:r>
            <a:r>
              <a:rPr kumimoji="1" lang="en-US" altLang="zh-CN" sz="2400" b="1" i="0" u="none" strike="noStrike" kern="1200" cap="none" spc="0" normalizeH="0" baseline="0" noProof="0" smtClean="0">
                <a:ln>
                  <a:noFill/>
                </a:ln>
                <a:solidFill>
                  <a:schemeClr val="tx1"/>
                </a:solidFill>
                <a:effectLst/>
                <a:uLnTx/>
                <a:uFillTx/>
                <a:latin typeface="黑体" panose="02010609060101010101" pitchFamily="1" charset="-122"/>
                <a:ea typeface="黑体" panose="02010609060101010101" pitchFamily="1" charset="-122"/>
                <a:cs typeface="+mn-cs"/>
              </a:rPr>
              <a:t>n</a:t>
            </a:r>
            <a:endParaRPr kumimoji="1" lang="en-US" altLang="zh-CN" sz="2400" b="1" i="0" u="none" strike="noStrike" kern="1200" cap="none" spc="0" normalizeH="0" baseline="0" noProof="0" smtClean="0">
              <a:ln>
                <a:noFill/>
              </a:ln>
              <a:solidFill>
                <a:schemeClr val="tx1"/>
              </a:solidFill>
              <a:effectLst/>
              <a:uLnTx/>
              <a:uFillTx/>
              <a:latin typeface="黑体" panose="02010609060101010101" pitchFamily="1" charset="-122"/>
              <a:ea typeface="黑体" panose="02010609060101010101" pitchFamily="1" charset="-122"/>
              <a:cs typeface="+mn-cs"/>
            </a:endParaRPr>
          </a:p>
        </p:txBody>
      </p:sp>
      <p:sp>
        <p:nvSpPr>
          <p:cNvPr id="37894" name="Line 6"/>
          <p:cNvSpPr>
            <a:spLocks noChangeShapeType="1"/>
          </p:cNvSpPr>
          <p:nvPr/>
        </p:nvSpPr>
        <p:spPr bwMode="auto">
          <a:xfrm flipV="1">
            <a:off x="1828800" y="990600"/>
            <a:ext cx="1588" cy="1219200"/>
          </a:xfrm>
          <a:prstGeom prst="line">
            <a:avLst/>
          </a:prstGeom>
          <a:noFill/>
          <a:ln w="57150">
            <a:solidFill>
              <a:srgbClr val="00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895" name="Text Box 7"/>
          <p:cNvSpPr txBox="1"/>
          <p:nvPr/>
        </p:nvSpPr>
        <p:spPr>
          <a:xfrm>
            <a:off x="1905000" y="914400"/>
            <a:ext cx="3589338" cy="457200"/>
          </a:xfrm>
          <a:prstGeom prst="rect">
            <a:avLst/>
          </a:prstGeom>
          <a:noFill/>
          <a:ln w="9525">
            <a:noFill/>
          </a:ln>
        </p:spPr>
        <p:txBody>
          <a:bodyPr wrap="square" anchor="t">
            <a:spAutoFit/>
          </a:bodyPr>
          <a:p>
            <a:pPr lvl="0" indent="0">
              <a:spcBef>
                <a:spcPct val="50000"/>
              </a:spcBef>
            </a:pPr>
            <a:r>
              <a:rPr lang="en-US" altLang="zh-CN" sz="2400" dirty="0">
                <a:latin typeface="黑体" panose="02010609060101010101" pitchFamily="1" charset="-122"/>
                <a:ea typeface="黑体" panose="02010609060101010101" pitchFamily="1" charset="-122"/>
              </a:rPr>
              <a:t>P</a:t>
            </a:r>
            <a:r>
              <a:rPr lang="en-US" altLang="zh-CN" sz="2400" baseline="-25000" dirty="0">
                <a:latin typeface="黑体" panose="02010609060101010101" pitchFamily="1" charset="-122"/>
                <a:ea typeface="黑体" panose="02010609060101010101" pitchFamily="1" charset="-122"/>
              </a:rPr>
              <a:t>0</a:t>
            </a:r>
            <a:r>
              <a:rPr lang="en-US" altLang="zh-CN" sz="2400" dirty="0">
                <a:latin typeface="黑体" panose="02010609060101010101" pitchFamily="1" charset="-122"/>
                <a:ea typeface="黑体" panose="02010609060101010101" pitchFamily="1" charset="-122"/>
              </a:rPr>
              <a:t>=B</a:t>
            </a:r>
            <a:r>
              <a:rPr lang="en-US" altLang="zh-CN" sz="2400" baseline="-25000" dirty="0">
                <a:latin typeface="黑体" panose="02010609060101010101" pitchFamily="1" charset="-122"/>
                <a:ea typeface="黑体" panose="02010609060101010101" pitchFamily="1" charset="-122"/>
              </a:rPr>
              <a:t>0</a:t>
            </a:r>
            <a:r>
              <a:rPr lang="en-US" altLang="zh-CN" sz="2400" dirty="0">
                <a:latin typeface="黑体" panose="02010609060101010101" pitchFamily="1" charset="-122"/>
                <a:ea typeface="黑体" panose="02010609060101010101" pitchFamily="1" charset="-122"/>
              </a:rPr>
              <a:t>-f</a:t>
            </a:r>
            <a:r>
              <a:rPr lang="en-US" altLang="zh-CN" sz="2400" i="1" dirty="0">
                <a:latin typeface="黑体" panose="02010609060101010101" pitchFamily="1" charset="-122"/>
                <a:ea typeface="黑体" panose="02010609060101010101" pitchFamily="1" charset="-122"/>
              </a:rPr>
              <a:t> </a:t>
            </a:r>
            <a:r>
              <a:rPr lang="en-US" altLang="zh-CN"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实际筹资额</a:t>
            </a:r>
            <a:endParaRPr lang="zh-CN" altLang="en-US" sz="2400" dirty="0">
              <a:latin typeface="黑体" panose="02010609060101010101" pitchFamily="1" charset="-122"/>
              <a:ea typeface="黑体" panose="02010609060101010101" pitchFamily="1" charset="-122"/>
            </a:endParaRPr>
          </a:p>
        </p:txBody>
      </p:sp>
      <p:sp>
        <p:nvSpPr>
          <p:cNvPr id="37896" name="Line 8"/>
          <p:cNvSpPr>
            <a:spLocks noChangeShapeType="1"/>
          </p:cNvSpPr>
          <p:nvPr/>
        </p:nvSpPr>
        <p:spPr bwMode="auto">
          <a:xfrm>
            <a:off x="2590800" y="2209800"/>
            <a:ext cx="1588" cy="381000"/>
          </a:xfrm>
          <a:prstGeom prst="line">
            <a:avLst/>
          </a:prstGeom>
          <a:noFill/>
          <a:ln w="38100">
            <a:solidFill>
              <a:srgbClr val="FF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897" name="Line 9"/>
          <p:cNvSpPr>
            <a:spLocks noChangeShapeType="1"/>
          </p:cNvSpPr>
          <p:nvPr/>
        </p:nvSpPr>
        <p:spPr bwMode="auto">
          <a:xfrm>
            <a:off x="3505200" y="2209800"/>
            <a:ext cx="1588" cy="381000"/>
          </a:xfrm>
          <a:prstGeom prst="line">
            <a:avLst/>
          </a:prstGeom>
          <a:noFill/>
          <a:ln w="38100">
            <a:solidFill>
              <a:srgbClr val="FF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898" name="Line 10"/>
          <p:cNvSpPr>
            <a:spLocks noChangeShapeType="1"/>
          </p:cNvSpPr>
          <p:nvPr/>
        </p:nvSpPr>
        <p:spPr bwMode="auto">
          <a:xfrm>
            <a:off x="4419600" y="2209800"/>
            <a:ext cx="1588" cy="381000"/>
          </a:xfrm>
          <a:prstGeom prst="line">
            <a:avLst/>
          </a:prstGeom>
          <a:noFill/>
          <a:ln w="38100">
            <a:solidFill>
              <a:srgbClr val="FF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899" name="Line 11"/>
          <p:cNvSpPr>
            <a:spLocks noChangeShapeType="1"/>
          </p:cNvSpPr>
          <p:nvPr/>
        </p:nvSpPr>
        <p:spPr bwMode="auto">
          <a:xfrm>
            <a:off x="5334000" y="2209800"/>
            <a:ext cx="1588" cy="381000"/>
          </a:xfrm>
          <a:prstGeom prst="line">
            <a:avLst/>
          </a:prstGeom>
          <a:noFill/>
          <a:ln w="38100">
            <a:solidFill>
              <a:srgbClr val="FF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900" name="Line 12"/>
          <p:cNvSpPr>
            <a:spLocks noChangeShapeType="1"/>
          </p:cNvSpPr>
          <p:nvPr/>
        </p:nvSpPr>
        <p:spPr bwMode="auto">
          <a:xfrm>
            <a:off x="6705600" y="2209800"/>
            <a:ext cx="1588" cy="381000"/>
          </a:xfrm>
          <a:prstGeom prst="line">
            <a:avLst/>
          </a:prstGeom>
          <a:noFill/>
          <a:ln w="38100">
            <a:solidFill>
              <a:srgbClr val="FF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901" name="Line 13"/>
          <p:cNvSpPr>
            <a:spLocks noChangeShapeType="1"/>
          </p:cNvSpPr>
          <p:nvPr/>
        </p:nvSpPr>
        <p:spPr bwMode="auto">
          <a:xfrm>
            <a:off x="6705600" y="2590800"/>
            <a:ext cx="1588" cy="914400"/>
          </a:xfrm>
          <a:prstGeom prst="line">
            <a:avLst/>
          </a:prstGeom>
          <a:noFill/>
          <a:ln w="57150">
            <a:solidFill>
              <a:srgbClr val="00FF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902" name="Line 14"/>
          <p:cNvSpPr>
            <a:spLocks noChangeShapeType="1"/>
          </p:cNvSpPr>
          <p:nvPr/>
        </p:nvSpPr>
        <p:spPr bwMode="auto">
          <a:xfrm>
            <a:off x="2590800" y="2590800"/>
            <a:ext cx="4114800" cy="0"/>
          </a:xfrm>
          <a:prstGeom prst="line">
            <a:avLst/>
          </a:prstGeom>
          <a:noFill/>
          <a:ln w="9525">
            <a:solidFill>
              <a:srgbClr val="FFFF00"/>
            </a:solidFill>
            <a:prstDash val="dash"/>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2" charset="0"/>
              <a:ea typeface="宋体" panose="02010600030101010101" pitchFamily="2" charset="-122"/>
              <a:cs typeface="+mn-cs"/>
            </a:endParaRPr>
          </a:p>
        </p:txBody>
      </p:sp>
      <p:sp>
        <p:nvSpPr>
          <p:cNvPr id="37903" name="Text Box 15"/>
          <p:cNvSpPr txBox="1"/>
          <p:nvPr/>
        </p:nvSpPr>
        <p:spPr>
          <a:xfrm>
            <a:off x="3733800" y="2590800"/>
            <a:ext cx="1873250" cy="457200"/>
          </a:xfrm>
          <a:prstGeom prst="rect">
            <a:avLst/>
          </a:prstGeom>
          <a:noFill/>
          <a:ln w="9525">
            <a:noFill/>
          </a:ln>
        </p:spPr>
        <p:txBody>
          <a:bodyPr anchor="t">
            <a:spAutoFit/>
          </a:bodyPr>
          <a:p>
            <a:pPr lvl="0" indent="0">
              <a:spcBef>
                <a:spcPct val="50000"/>
              </a:spcBef>
            </a:pPr>
            <a:r>
              <a:rPr lang="en-US" altLang="zh-CN" sz="2400" i="1" dirty="0">
                <a:latin typeface="黑体" panose="02010609060101010101" pitchFamily="1" charset="-122"/>
                <a:ea typeface="黑体" panose="02010609060101010101" pitchFamily="1" charset="-122"/>
              </a:rPr>
              <a:t>I</a:t>
            </a:r>
            <a:r>
              <a:rPr lang="en-US" altLang="zh-CN"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利息</a:t>
            </a:r>
            <a:endParaRPr lang="zh-CN" altLang="en-US" sz="2400" dirty="0">
              <a:latin typeface="黑体" panose="02010609060101010101" pitchFamily="1" charset="-122"/>
              <a:ea typeface="黑体" panose="02010609060101010101" pitchFamily="1" charset="-122"/>
            </a:endParaRPr>
          </a:p>
        </p:txBody>
      </p:sp>
      <p:sp>
        <p:nvSpPr>
          <p:cNvPr id="37904" name="Text Box 16"/>
          <p:cNvSpPr txBox="1"/>
          <p:nvPr/>
        </p:nvSpPr>
        <p:spPr>
          <a:xfrm>
            <a:off x="6781800" y="3124200"/>
            <a:ext cx="1958975" cy="457200"/>
          </a:xfrm>
          <a:prstGeom prst="rect">
            <a:avLst/>
          </a:prstGeom>
          <a:noFill/>
          <a:ln w="9525">
            <a:noFill/>
          </a:ln>
        </p:spPr>
        <p:txBody>
          <a:bodyPr anchor="t">
            <a:spAutoFit/>
          </a:bodyPr>
          <a:p>
            <a:pPr lvl="0" indent="0">
              <a:spcBef>
                <a:spcPct val="50000"/>
              </a:spcBef>
            </a:pPr>
            <a:r>
              <a:rPr lang="en-US" altLang="zh-CN" sz="2400" i="1" dirty="0">
                <a:latin typeface="黑体" panose="02010609060101010101" pitchFamily="1" charset="-122"/>
                <a:ea typeface="黑体" panose="02010609060101010101" pitchFamily="1" charset="-122"/>
              </a:rPr>
              <a:t>P</a:t>
            </a:r>
            <a:r>
              <a:rPr lang="en-US" altLang="zh-CN" sz="2400" i="1" baseline="-25000" dirty="0">
                <a:latin typeface="黑体" panose="02010609060101010101" pitchFamily="1" charset="-122"/>
                <a:ea typeface="黑体" panose="02010609060101010101" pitchFamily="1" charset="-122"/>
              </a:rPr>
              <a:t>n</a:t>
            </a:r>
            <a:r>
              <a:rPr lang="en-US" altLang="zh-CN" sz="2400" i="1" dirty="0">
                <a:latin typeface="黑体" panose="02010609060101010101" pitchFamily="1" charset="-122"/>
                <a:ea typeface="黑体" panose="02010609060101010101" pitchFamily="1" charset="-122"/>
              </a:rPr>
              <a:t> </a:t>
            </a:r>
            <a:r>
              <a:rPr lang="en-US" altLang="zh-CN"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面值</a:t>
            </a:r>
            <a:endParaRPr lang="zh-CN" altLang="en-US" sz="2400" dirty="0">
              <a:latin typeface="黑体" panose="02010609060101010101" pitchFamily="1" charset="-122"/>
              <a:ea typeface="黑体" panose="02010609060101010101" pitchFamily="1" charset="-122"/>
            </a:endParaRPr>
          </a:p>
        </p:txBody>
      </p:sp>
      <p:sp>
        <p:nvSpPr>
          <p:cNvPr id="46094" name="Text Box 17"/>
          <p:cNvSpPr txBox="1"/>
          <p:nvPr/>
        </p:nvSpPr>
        <p:spPr>
          <a:xfrm>
            <a:off x="1524000" y="152400"/>
            <a:ext cx="6337300" cy="822325"/>
          </a:xfrm>
          <a:prstGeom prst="rect">
            <a:avLst/>
          </a:prstGeom>
          <a:noFill/>
          <a:ln w="9525">
            <a:noFill/>
          </a:ln>
        </p:spPr>
        <p:txBody>
          <a:bodyPr wrap="square" anchor="t">
            <a:spAutoFit/>
          </a:bodyPr>
          <a:p>
            <a:pPr lvl="0" indent="0">
              <a:spcBef>
                <a:spcPct val="50000"/>
              </a:spcBef>
            </a:pPr>
            <a:r>
              <a:rPr lang="zh-CN" altLang="en-US" sz="2400" dirty="0">
                <a:latin typeface="黑体" panose="02010609060101010101" pitchFamily="1" charset="-122"/>
                <a:ea typeface="黑体" panose="02010609060101010101" pitchFamily="1" charset="-122"/>
              </a:rPr>
              <a:t>考虑货币时间价值后的债务资本成本现金流量图</a:t>
            </a:r>
            <a:endParaRPr lang="zh-CN" altLang="en-US" sz="2400" dirty="0">
              <a:latin typeface="黑体" panose="02010609060101010101" pitchFamily="1" charset="-122"/>
              <a:ea typeface="黑体" panose="02010609060101010101" pitchFamily="1" charset="-122"/>
            </a:endParaRPr>
          </a:p>
        </p:txBody>
      </p:sp>
      <p:pic>
        <p:nvPicPr>
          <p:cNvPr id="46095" name="Picture 2"/>
          <p:cNvPicPr>
            <a:picLocks noChangeAspect="1"/>
          </p:cNvPicPr>
          <p:nvPr/>
        </p:nvPicPr>
        <p:blipFill>
          <a:blip r:embed="rId1"/>
          <a:stretch>
            <a:fillRect/>
          </a:stretch>
        </p:blipFill>
        <p:spPr>
          <a:xfrm>
            <a:off x="1830388" y="4179888"/>
            <a:ext cx="4572000" cy="8683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ldLvl="0" animBg="1"/>
      <p:bldP spid="37903" grpId="0" bldLvl="0" animBg="1"/>
      <p:bldP spid="3790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4"/>
          <p:cNvSpPr txBox="1"/>
          <p:nvPr/>
        </p:nvSpPr>
        <p:spPr>
          <a:xfrm>
            <a:off x="404813" y="4614863"/>
            <a:ext cx="433387" cy="1554162"/>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资金来源</a:t>
            </a:r>
            <a:endParaRPr lang="zh-CN" altLang="en-US" sz="2400" dirty="0">
              <a:latin typeface="Times New Roman" panose="02020603050405020304" pitchFamily="2" charset="0"/>
              <a:ea typeface="宋体" panose="02010600030101010101" pitchFamily="2" charset="-122"/>
            </a:endParaRPr>
          </a:p>
        </p:txBody>
      </p:sp>
      <p:grpSp>
        <p:nvGrpSpPr>
          <p:cNvPr id="10243" name="Group 45"/>
          <p:cNvGrpSpPr/>
          <p:nvPr/>
        </p:nvGrpSpPr>
        <p:grpSpPr>
          <a:xfrm>
            <a:off x="914400" y="3521075"/>
            <a:ext cx="1452563" cy="3390900"/>
            <a:chOff x="0" y="0"/>
            <a:chExt cx="915" cy="2136"/>
          </a:xfrm>
        </p:grpSpPr>
        <p:sp>
          <p:nvSpPr>
            <p:cNvPr id="2" name="Text Box 6"/>
            <p:cNvSpPr txBox="1"/>
            <p:nvPr/>
          </p:nvSpPr>
          <p:spPr>
            <a:xfrm>
              <a:off x="66" y="0"/>
              <a:ext cx="680" cy="446"/>
            </a:xfrm>
            <a:prstGeom prst="rect">
              <a:avLst/>
            </a:prstGeom>
            <a:noFill/>
            <a:ln w="9525">
              <a:noFill/>
            </a:ln>
          </p:spPr>
          <p:txBody>
            <a:bodyPr anchor="t">
              <a:spAutoFit/>
            </a:bodyPr>
            <a:p>
              <a:pPr lvl="0" indent="0" algn="ctr">
                <a:spcBef>
                  <a:spcPct val="50000"/>
                </a:spcBef>
              </a:pPr>
              <a:r>
                <a:rPr lang="zh-CN" altLang="en-US" sz="2000" dirty="0">
                  <a:latin typeface="Times New Roman" panose="02020603050405020304" pitchFamily="2" charset="0"/>
                  <a:ea typeface="宋体" panose="02010600030101010101" pitchFamily="2" charset="-122"/>
                </a:rPr>
                <a:t>长期资金来源</a:t>
              </a:r>
              <a:endParaRPr lang="zh-CN" altLang="en-US" sz="2000" dirty="0">
                <a:latin typeface="Times New Roman" panose="02020603050405020304" pitchFamily="2" charset="0"/>
                <a:ea typeface="宋体" panose="02010600030101010101" pitchFamily="2" charset="-122"/>
              </a:endParaRPr>
            </a:p>
          </p:txBody>
        </p:sp>
        <p:sp>
          <p:nvSpPr>
            <p:cNvPr id="10244" name="Text Box 7"/>
            <p:cNvSpPr txBox="1"/>
            <p:nvPr/>
          </p:nvSpPr>
          <p:spPr>
            <a:xfrm>
              <a:off x="141" y="1613"/>
              <a:ext cx="774" cy="523"/>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短期资金来源</a:t>
              </a:r>
              <a:endParaRPr lang="zh-CN" altLang="en-US" sz="2400" dirty="0">
                <a:latin typeface="Times New Roman" panose="02020603050405020304" pitchFamily="2" charset="0"/>
                <a:ea typeface="宋体" panose="02010600030101010101" pitchFamily="2" charset="-122"/>
              </a:endParaRPr>
            </a:p>
          </p:txBody>
        </p:sp>
        <p:sp>
          <p:nvSpPr>
            <p:cNvPr id="10245" name="AutoShape 8"/>
            <p:cNvSpPr/>
            <p:nvPr/>
          </p:nvSpPr>
          <p:spPr>
            <a:xfrm>
              <a:off x="0" y="267"/>
              <a:ext cx="96" cy="1627"/>
            </a:xfrm>
            <a:prstGeom prst="leftBrace">
              <a:avLst>
                <a:gd name="adj1" fmla="val 140997"/>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grpSp>
      <p:grpSp>
        <p:nvGrpSpPr>
          <p:cNvPr id="10247" name="Group 9"/>
          <p:cNvGrpSpPr/>
          <p:nvPr/>
        </p:nvGrpSpPr>
        <p:grpSpPr>
          <a:xfrm>
            <a:off x="2006600" y="2457450"/>
            <a:ext cx="1368425" cy="2684463"/>
            <a:chOff x="0" y="0"/>
            <a:chExt cx="862" cy="1691"/>
          </a:xfrm>
        </p:grpSpPr>
        <p:sp>
          <p:nvSpPr>
            <p:cNvPr id="3" name="AutoShape 10"/>
            <p:cNvSpPr/>
            <p:nvPr/>
          </p:nvSpPr>
          <p:spPr>
            <a:xfrm>
              <a:off x="0" y="265"/>
              <a:ext cx="273" cy="1164"/>
            </a:xfrm>
            <a:prstGeom prst="leftBrace">
              <a:avLst>
                <a:gd name="adj1" fmla="val 35471"/>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48" name="Text Box 11"/>
            <p:cNvSpPr txBox="1"/>
            <p:nvPr/>
          </p:nvSpPr>
          <p:spPr>
            <a:xfrm>
              <a:off x="227" y="0"/>
              <a:ext cx="544" cy="442"/>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内部融资</a:t>
              </a:r>
              <a:endParaRPr lang="zh-CN" altLang="en-US" sz="2400" dirty="0">
                <a:latin typeface="Times New Roman" panose="02020603050405020304" pitchFamily="2" charset="0"/>
                <a:ea typeface="宋体" panose="02010600030101010101" pitchFamily="2" charset="-122"/>
              </a:endParaRPr>
            </a:p>
          </p:txBody>
        </p:sp>
        <p:sp>
          <p:nvSpPr>
            <p:cNvPr id="10249" name="Text Box 12"/>
            <p:cNvSpPr txBox="1"/>
            <p:nvPr/>
          </p:nvSpPr>
          <p:spPr>
            <a:xfrm>
              <a:off x="227" y="1153"/>
              <a:ext cx="635" cy="538"/>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外部</a:t>
              </a:r>
              <a:endParaRPr lang="zh-CN" altLang="en-US" sz="2400" dirty="0">
                <a:latin typeface="Times New Roman" panose="02020603050405020304" pitchFamily="2" charset="0"/>
                <a:ea typeface="宋体" panose="02010600030101010101" pitchFamily="2" charset="-122"/>
              </a:endParaRPr>
            </a:p>
            <a:p>
              <a:pPr lvl="0" indent="0" algn="ctr">
                <a:spcBef>
                  <a:spcPct val="50000"/>
                </a:spcBef>
              </a:pPr>
              <a:r>
                <a:rPr lang="zh-CN" altLang="en-US" sz="2400" dirty="0">
                  <a:latin typeface="Times New Roman" panose="02020603050405020304" pitchFamily="2" charset="0"/>
                  <a:ea typeface="宋体" panose="02010600030101010101" pitchFamily="2" charset="-122"/>
                </a:rPr>
                <a:t>融资</a:t>
              </a:r>
              <a:endParaRPr lang="zh-CN" altLang="en-US" sz="2400" dirty="0">
                <a:latin typeface="Times New Roman" panose="02020603050405020304" pitchFamily="2" charset="0"/>
                <a:ea typeface="宋体" panose="02010600030101010101" pitchFamily="2" charset="-122"/>
              </a:endParaRPr>
            </a:p>
          </p:txBody>
        </p:sp>
      </p:grpSp>
      <p:grpSp>
        <p:nvGrpSpPr>
          <p:cNvPr id="10251" name="Group 13"/>
          <p:cNvGrpSpPr/>
          <p:nvPr/>
        </p:nvGrpSpPr>
        <p:grpSpPr>
          <a:xfrm>
            <a:off x="3087688" y="2173288"/>
            <a:ext cx="2016125" cy="1262062"/>
            <a:chOff x="0" y="0"/>
            <a:chExt cx="1270" cy="795"/>
          </a:xfrm>
        </p:grpSpPr>
        <p:sp>
          <p:nvSpPr>
            <p:cNvPr id="4" name="AutoShape 14"/>
            <p:cNvSpPr/>
            <p:nvPr/>
          </p:nvSpPr>
          <p:spPr>
            <a:xfrm>
              <a:off x="0" y="152"/>
              <a:ext cx="182" cy="590"/>
            </a:xfrm>
            <a:prstGeom prst="leftBrace">
              <a:avLst>
                <a:gd name="adj1" fmla="val 26969"/>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52" name="Text Box 15"/>
            <p:cNvSpPr txBox="1"/>
            <p:nvPr/>
          </p:nvSpPr>
          <p:spPr>
            <a:xfrm>
              <a:off x="181" y="0"/>
              <a:ext cx="680"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折旧</a:t>
              </a:r>
              <a:endParaRPr lang="zh-CN" altLang="en-US" sz="2400" dirty="0">
                <a:latin typeface="Times New Roman" panose="02020603050405020304" pitchFamily="2" charset="0"/>
                <a:ea typeface="宋体" panose="02010600030101010101" pitchFamily="2" charset="-122"/>
              </a:endParaRPr>
            </a:p>
          </p:txBody>
        </p:sp>
        <p:sp>
          <p:nvSpPr>
            <p:cNvPr id="10253" name="Text Box 16"/>
            <p:cNvSpPr txBox="1"/>
            <p:nvPr/>
          </p:nvSpPr>
          <p:spPr>
            <a:xfrm>
              <a:off x="181" y="545"/>
              <a:ext cx="1089"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留存收益</a:t>
              </a:r>
              <a:endParaRPr lang="zh-CN" altLang="en-US" sz="2400" dirty="0">
                <a:latin typeface="Times New Roman" panose="02020603050405020304" pitchFamily="2" charset="0"/>
                <a:ea typeface="宋体" panose="02010600030101010101" pitchFamily="2" charset="-122"/>
              </a:endParaRPr>
            </a:p>
          </p:txBody>
        </p:sp>
      </p:grpSp>
      <p:grpSp>
        <p:nvGrpSpPr>
          <p:cNvPr id="10255" name="Group 17"/>
          <p:cNvGrpSpPr/>
          <p:nvPr/>
        </p:nvGrpSpPr>
        <p:grpSpPr>
          <a:xfrm>
            <a:off x="3086100" y="3887788"/>
            <a:ext cx="1439863" cy="2036762"/>
            <a:chOff x="0" y="0"/>
            <a:chExt cx="907" cy="1283"/>
          </a:xfrm>
        </p:grpSpPr>
        <p:sp>
          <p:nvSpPr>
            <p:cNvPr id="5" name="AutoShape 18"/>
            <p:cNvSpPr/>
            <p:nvPr/>
          </p:nvSpPr>
          <p:spPr>
            <a:xfrm>
              <a:off x="0" y="136"/>
              <a:ext cx="225" cy="982"/>
            </a:xfrm>
            <a:prstGeom prst="leftBrace">
              <a:avLst>
                <a:gd name="adj1" fmla="val 36309"/>
                <a:gd name="adj2" fmla="val 49796"/>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56" name="Text Box 19"/>
            <p:cNvSpPr txBox="1"/>
            <p:nvPr/>
          </p:nvSpPr>
          <p:spPr>
            <a:xfrm>
              <a:off x="227" y="0"/>
              <a:ext cx="680"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股票</a:t>
              </a:r>
              <a:endParaRPr lang="zh-CN" altLang="en-US" sz="2400" dirty="0">
                <a:latin typeface="Times New Roman" panose="02020603050405020304" pitchFamily="2" charset="0"/>
                <a:ea typeface="宋体" panose="02010600030101010101" pitchFamily="2" charset="-122"/>
              </a:endParaRPr>
            </a:p>
          </p:txBody>
        </p:sp>
        <p:sp>
          <p:nvSpPr>
            <p:cNvPr id="10257" name="Text Box 20"/>
            <p:cNvSpPr txBox="1"/>
            <p:nvPr/>
          </p:nvSpPr>
          <p:spPr>
            <a:xfrm>
              <a:off x="227" y="841"/>
              <a:ext cx="545" cy="442"/>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长期负债</a:t>
              </a:r>
              <a:endParaRPr lang="zh-CN" altLang="en-US" sz="2400" dirty="0">
                <a:latin typeface="Times New Roman" panose="02020603050405020304" pitchFamily="2" charset="0"/>
                <a:ea typeface="宋体" panose="02010600030101010101" pitchFamily="2" charset="-122"/>
              </a:endParaRPr>
            </a:p>
          </p:txBody>
        </p:sp>
      </p:grpSp>
      <p:grpSp>
        <p:nvGrpSpPr>
          <p:cNvPr id="10259" name="Group 21"/>
          <p:cNvGrpSpPr/>
          <p:nvPr/>
        </p:nvGrpSpPr>
        <p:grpSpPr>
          <a:xfrm>
            <a:off x="4311650" y="3454400"/>
            <a:ext cx="1439863" cy="1262063"/>
            <a:chOff x="0" y="0"/>
            <a:chExt cx="907" cy="795"/>
          </a:xfrm>
        </p:grpSpPr>
        <p:sp>
          <p:nvSpPr>
            <p:cNvPr id="6" name="AutoShape 22"/>
            <p:cNvSpPr/>
            <p:nvPr/>
          </p:nvSpPr>
          <p:spPr>
            <a:xfrm>
              <a:off x="0" y="136"/>
              <a:ext cx="91" cy="590"/>
            </a:xfrm>
            <a:prstGeom prst="leftBrace">
              <a:avLst>
                <a:gd name="adj1" fmla="val 53939"/>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60" name="Text Box 23"/>
            <p:cNvSpPr txBox="1"/>
            <p:nvPr/>
          </p:nvSpPr>
          <p:spPr>
            <a:xfrm>
              <a:off x="91" y="0"/>
              <a:ext cx="816"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普通股</a:t>
              </a:r>
              <a:endParaRPr lang="zh-CN" altLang="en-US" sz="2400" dirty="0">
                <a:latin typeface="Times New Roman" panose="02020603050405020304" pitchFamily="2" charset="0"/>
                <a:ea typeface="宋体" panose="02010600030101010101" pitchFamily="2" charset="-122"/>
              </a:endParaRPr>
            </a:p>
          </p:txBody>
        </p:sp>
        <p:sp>
          <p:nvSpPr>
            <p:cNvPr id="10261" name="Text Box 24"/>
            <p:cNvSpPr txBox="1"/>
            <p:nvPr/>
          </p:nvSpPr>
          <p:spPr>
            <a:xfrm>
              <a:off x="91" y="545"/>
              <a:ext cx="816"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优先股</a:t>
              </a:r>
              <a:endParaRPr lang="zh-CN" altLang="en-US" sz="2400" dirty="0">
                <a:latin typeface="Times New Roman" panose="02020603050405020304" pitchFamily="2" charset="0"/>
                <a:ea typeface="宋体" panose="02010600030101010101" pitchFamily="2" charset="-122"/>
              </a:endParaRPr>
            </a:p>
          </p:txBody>
        </p:sp>
      </p:grpSp>
      <p:grpSp>
        <p:nvGrpSpPr>
          <p:cNvPr id="10263" name="Group 25"/>
          <p:cNvGrpSpPr/>
          <p:nvPr/>
        </p:nvGrpSpPr>
        <p:grpSpPr>
          <a:xfrm>
            <a:off x="5607050" y="3167063"/>
            <a:ext cx="1296988" cy="1511300"/>
            <a:chOff x="0" y="0"/>
            <a:chExt cx="817" cy="952"/>
          </a:xfrm>
        </p:grpSpPr>
        <p:sp>
          <p:nvSpPr>
            <p:cNvPr id="7" name="AutoShape 26"/>
            <p:cNvSpPr/>
            <p:nvPr/>
          </p:nvSpPr>
          <p:spPr>
            <a:xfrm rot="10800000">
              <a:off x="0" y="0"/>
              <a:ext cx="225" cy="952"/>
            </a:xfrm>
            <a:prstGeom prst="leftBrace">
              <a:avLst>
                <a:gd name="adj1" fmla="val 35200"/>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64" name="Text Box 27"/>
            <p:cNvSpPr txBox="1"/>
            <p:nvPr/>
          </p:nvSpPr>
          <p:spPr>
            <a:xfrm>
              <a:off x="227" y="207"/>
              <a:ext cx="590" cy="442"/>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股权资本</a:t>
              </a:r>
              <a:endParaRPr lang="zh-CN" altLang="en-US" sz="2400" dirty="0">
                <a:latin typeface="Times New Roman" panose="02020603050405020304" pitchFamily="2" charset="0"/>
                <a:ea typeface="宋体" panose="02010600030101010101" pitchFamily="2" charset="-122"/>
              </a:endParaRPr>
            </a:p>
          </p:txBody>
        </p:sp>
      </p:grpSp>
      <p:grpSp>
        <p:nvGrpSpPr>
          <p:cNvPr id="10266" name="Group 28"/>
          <p:cNvGrpSpPr/>
          <p:nvPr/>
        </p:nvGrpSpPr>
        <p:grpSpPr>
          <a:xfrm>
            <a:off x="4238625" y="4822825"/>
            <a:ext cx="1873250" cy="1477963"/>
            <a:chOff x="0" y="0"/>
            <a:chExt cx="1180" cy="931"/>
          </a:xfrm>
        </p:grpSpPr>
        <p:sp>
          <p:nvSpPr>
            <p:cNvPr id="8" name="AutoShape 29"/>
            <p:cNvSpPr/>
            <p:nvPr/>
          </p:nvSpPr>
          <p:spPr>
            <a:xfrm>
              <a:off x="0" y="136"/>
              <a:ext cx="227" cy="710"/>
            </a:xfrm>
            <a:prstGeom prst="leftBrace">
              <a:avLst>
                <a:gd name="adj1" fmla="val 26021"/>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67" name="Text Box 30"/>
            <p:cNvSpPr txBox="1"/>
            <p:nvPr/>
          </p:nvSpPr>
          <p:spPr>
            <a:xfrm>
              <a:off x="182" y="0"/>
              <a:ext cx="907"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公司债券</a:t>
              </a:r>
              <a:endParaRPr lang="zh-CN" altLang="en-US" sz="2400" dirty="0">
                <a:latin typeface="Times New Roman" panose="02020603050405020304" pitchFamily="2" charset="0"/>
                <a:ea typeface="宋体" panose="02010600030101010101" pitchFamily="2" charset="-122"/>
              </a:endParaRPr>
            </a:p>
          </p:txBody>
        </p:sp>
        <p:sp>
          <p:nvSpPr>
            <p:cNvPr id="10268" name="Text Box 31"/>
            <p:cNvSpPr txBox="1"/>
            <p:nvPr/>
          </p:nvSpPr>
          <p:spPr>
            <a:xfrm>
              <a:off x="182" y="681"/>
              <a:ext cx="998" cy="250"/>
            </a:xfrm>
            <a:prstGeom prst="rect">
              <a:avLst/>
            </a:prstGeom>
            <a:noFill/>
            <a:ln w="9525">
              <a:noFill/>
            </a:ln>
          </p:spPr>
          <p:txBody>
            <a:bodyPr anchor="t">
              <a:spAutoFit/>
            </a:bodyPr>
            <a:p>
              <a:pPr lvl="0" indent="0" algn="ctr">
                <a:spcBef>
                  <a:spcPct val="50000"/>
                </a:spcBef>
              </a:pPr>
              <a:r>
                <a:rPr lang="zh-CN" altLang="en-US" sz="2400" dirty="0">
                  <a:latin typeface="Times New Roman" panose="02020603050405020304" pitchFamily="2" charset="0"/>
                  <a:ea typeface="宋体" panose="02010600030101010101" pitchFamily="2" charset="-122"/>
                </a:rPr>
                <a:t>银行借款</a:t>
              </a:r>
              <a:endParaRPr lang="zh-CN" altLang="en-US" sz="2400" dirty="0">
                <a:latin typeface="Times New Roman" panose="02020603050405020304" pitchFamily="2" charset="0"/>
                <a:ea typeface="宋体" panose="02010600030101010101" pitchFamily="2" charset="-122"/>
              </a:endParaRPr>
            </a:p>
          </p:txBody>
        </p:sp>
      </p:grpSp>
      <p:grpSp>
        <p:nvGrpSpPr>
          <p:cNvPr id="10270" name="Group 32"/>
          <p:cNvGrpSpPr/>
          <p:nvPr/>
        </p:nvGrpSpPr>
        <p:grpSpPr>
          <a:xfrm>
            <a:off x="5822950" y="5038725"/>
            <a:ext cx="1296988" cy="1081088"/>
            <a:chOff x="0" y="0"/>
            <a:chExt cx="817" cy="681"/>
          </a:xfrm>
        </p:grpSpPr>
        <p:sp>
          <p:nvSpPr>
            <p:cNvPr id="9" name="AutoShape 33"/>
            <p:cNvSpPr/>
            <p:nvPr/>
          </p:nvSpPr>
          <p:spPr>
            <a:xfrm rot="10800000">
              <a:off x="0" y="0"/>
              <a:ext cx="182" cy="681"/>
            </a:xfrm>
            <a:prstGeom prst="leftBrace">
              <a:avLst>
                <a:gd name="adj1" fmla="val 31129"/>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71" name="Text Box 34"/>
            <p:cNvSpPr txBox="1"/>
            <p:nvPr/>
          </p:nvSpPr>
          <p:spPr>
            <a:xfrm>
              <a:off x="136" y="71"/>
              <a:ext cx="681" cy="442"/>
            </a:xfrm>
            <a:prstGeom prst="rect">
              <a:avLst/>
            </a:prstGeom>
            <a:noFill/>
            <a:ln w="9525">
              <a:noFill/>
            </a:ln>
          </p:spPr>
          <p:txBody>
            <a:bodyPr anchor="t">
              <a:spAutoFit/>
            </a:bodyPr>
            <a:p>
              <a:pPr lvl="0" indent="0" algn="ctr"/>
              <a:r>
                <a:rPr lang="en-US" altLang="x-none" sz="2400"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债务</a:t>
              </a:r>
              <a:endParaRPr lang="zh-CN" altLang="en-US" sz="2400" dirty="0">
                <a:latin typeface="Times New Roman" panose="02020603050405020304" pitchFamily="2" charset="0"/>
                <a:ea typeface="宋体" panose="02010600030101010101" pitchFamily="2" charset="-122"/>
              </a:endParaRPr>
            </a:p>
            <a:p>
              <a:pPr lvl="0" indent="0" algn="ctr"/>
              <a:r>
                <a:rPr lang="zh-CN" altLang="en-US" sz="2400" dirty="0">
                  <a:latin typeface="Times New Roman" panose="02020603050405020304" pitchFamily="2" charset="0"/>
                  <a:ea typeface="宋体" panose="02010600030101010101" pitchFamily="2" charset="-122"/>
                </a:rPr>
                <a:t>  资本</a:t>
              </a:r>
              <a:endParaRPr lang="zh-CN" altLang="en-US" sz="2400" dirty="0">
                <a:latin typeface="Times New Roman" panose="02020603050405020304" pitchFamily="2" charset="0"/>
                <a:ea typeface="宋体" panose="02010600030101010101" pitchFamily="2" charset="-122"/>
              </a:endParaRPr>
            </a:p>
          </p:txBody>
        </p:sp>
      </p:grpSp>
      <p:grpSp>
        <p:nvGrpSpPr>
          <p:cNvPr id="10273" name="Group 35"/>
          <p:cNvGrpSpPr/>
          <p:nvPr/>
        </p:nvGrpSpPr>
        <p:grpSpPr>
          <a:xfrm>
            <a:off x="7069138" y="3998913"/>
            <a:ext cx="1008062" cy="1512887"/>
            <a:chOff x="0" y="0"/>
            <a:chExt cx="635" cy="953"/>
          </a:xfrm>
        </p:grpSpPr>
        <p:sp>
          <p:nvSpPr>
            <p:cNvPr id="10" name="AutoShape 36"/>
            <p:cNvSpPr/>
            <p:nvPr/>
          </p:nvSpPr>
          <p:spPr>
            <a:xfrm rot="10800000">
              <a:off x="0" y="1"/>
              <a:ext cx="225" cy="952"/>
            </a:xfrm>
            <a:prstGeom prst="leftBrace">
              <a:avLst>
                <a:gd name="adj1" fmla="val 35200"/>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74" name="Text Box 37"/>
            <p:cNvSpPr txBox="1"/>
            <p:nvPr/>
          </p:nvSpPr>
          <p:spPr>
            <a:xfrm>
              <a:off x="272" y="0"/>
              <a:ext cx="363" cy="826"/>
            </a:xfrm>
            <a:prstGeom prst="rect">
              <a:avLst/>
            </a:prstGeom>
            <a:noFill/>
            <a:ln w="9525">
              <a:noFill/>
            </a:ln>
          </p:spPr>
          <p:txBody>
            <a:bodyPr anchor="t">
              <a:spAutoFit/>
            </a:bodyPr>
            <a:p>
              <a:pPr lvl="0" indent="0" algn="ctr">
                <a:spcBef>
                  <a:spcPct val="50000"/>
                </a:spcBef>
              </a:pPr>
              <a:r>
                <a:rPr lang="zh-CN" altLang="en-US" sz="2400" dirty="0">
                  <a:solidFill>
                    <a:srgbClr val="FF0000"/>
                  </a:solidFill>
                  <a:latin typeface="Times New Roman" panose="02020603050405020304" pitchFamily="2" charset="0"/>
                  <a:ea typeface="黑体" panose="02010609060101010101" pitchFamily="1" charset="-122"/>
                </a:rPr>
                <a:t>资本结构</a:t>
              </a:r>
              <a:endParaRPr lang="zh-CN" altLang="en-US" sz="2400" dirty="0">
                <a:solidFill>
                  <a:srgbClr val="FF0000"/>
                </a:solidFill>
                <a:latin typeface="Times New Roman" panose="02020603050405020304" pitchFamily="2" charset="0"/>
                <a:ea typeface="黑体" panose="02010609060101010101" pitchFamily="1" charset="-122"/>
              </a:endParaRPr>
            </a:p>
          </p:txBody>
        </p:sp>
      </p:grpSp>
      <p:grpSp>
        <p:nvGrpSpPr>
          <p:cNvPr id="10276" name="Group 38"/>
          <p:cNvGrpSpPr/>
          <p:nvPr/>
        </p:nvGrpSpPr>
        <p:grpSpPr>
          <a:xfrm>
            <a:off x="2079625" y="4575175"/>
            <a:ext cx="6911975" cy="1884363"/>
            <a:chOff x="0" y="0"/>
            <a:chExt cx="4354" cy="1187"/>
          </a:xfrm>
        </p:grpSpPr>
        <p:sp>
          <p:nvSpPr>
            <p:cNvPr id="11" name="AutoShape 39"/>
            <p:cNvSpPr/>
            <p:nvPr/>
          </p:nvSpPr>
          <p:spPr>
            <a:xfrm rot="10800000">
              <a:off x="3764" y="111"/>
              <a:ext cx="227" cy="1068"/>
            </a:xfrm>
            <a:prstGeom prst="leftBrace">
              <a:avLst>
                <a:gd name="adj1" fmla="val 39141"/>
                <a:gd name="adj2" fmla="val 52667"/>
              </a:avLst>
            </a:prstGeom>
            <a:noFill/>
            <a:ln w="28575" cap="sq" cmpd="sng">
              <a:solidFill>
                <a:srgbClr val="008000"/>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楷体_GB2312" pitchFamily="1" charset="-122"/>
              </a:endParaRPr>
            </a:p>
          </p:txBody>
        </p:sp>
        <p:sp>
          <p:nvSpPr>
            <p:cNvPr id="10277" name="Text Box 40"/>
            <p:cNvSpPr txBox="1"/>
            <p:nvPr/>
          </p:nvSpPr>
          <p:spPr>
            <a:xfrm>
              <a:off x="3991" y="0"/>
              <a:ext cx="363" cy="1114"/>
            </a:xfrm>
            <a:prstGeom prst="rect">
              <a:avLst/>
            </a:prstGeom>
            <a:noFill/>
            <a:ln w="9525">
              <a:noFill/>
            </a:ln>
          </p:spPr>
          <p:txBody>
            <a:bodyPr anchor="t">
              <a:spAutoFit/>
            </a:bodyPr>
            <a:p>
              <a:pPr lvl="0" indent="0" algn="ctr">
                <a:spcBef>
                  <a:spcPct val="50000"/>
                </a:spcBef>
              </a:pPr>
              <a:endParaRPr lang="en-US" altLang="x-none" sz="2400" dirty="0">
                <a:solidFill>
                  <a:srgbClr val="0000FF"/>
                </a:solidFill>
                <a:latin typeface="Times New Roman" panose="02020603050405020304" pitchFamily="2" charset="0"/>
                <a:ea typeface="黑体" panose="02010609060101010101" pitchFamily="1" charset="-122"/>
              </a:endParaRPr>
            </a:p>
            <a:p>
              <a:pPr lvl="0" indent="0" algn="ctr">
                <a:spcBef>
                  <a:spcPct val="50000"/>
                </a:spcBef>
              </a:pPr>
              <a:r>
                <a:rPr lang="zh-CN" altLang="en-US" sz="2400" dirty="0">
                  <a:solidFill>
                    <a:srgbClr val="0000FF"/>
                  </a:solidFill>
                  <a:latin typeface="Times New Roman" panose="02020603050405020304" pitchFamily="2" charset="0"/>
                  <a:ea typeface="黑体" panose="02010609060101010101" pitchFamily="1" charset="-122"/>
                </a:rPr>
                <a:t>财务结构</a:t>
              </a:r>
              <a:endParaRPr lang="zh-CN" altLang="en-US" sz="2400" dirty="0">
                <a:solidFill>
                  <a:srgbClr val="0000FF"/>
                </a:solidFill>
                <a:latin typeface="Times New Roman" panose="02020603050405020304" pitchFamily="2" charset="0"/>
                <a:ea typeface="黑体" panose="02010609060101010101" pitchFamily="1" charset="-122"/>
              </a:endParaRPr>
            </a:p>
          </p:txBody>
        </p:sp>
        <p:sp>
          <p:nvSpPr>
            <p:cNvPr id="10278" name="Line 41"/>
            <p:cNvSpPr/>
            <p:nvPr/>
          </p:nvSpPr>
          <p:spPr>
            <a:xfrm>
              <a:off x="0" y="1179"/>
              <a:ext cx="3783" cy="8"/>
            </a:xfrm>
            <a:prstGeom prst="line">
              <a:avLst/>
            </a:prstGeom>
            <a:ln w="28575" cap="flat" cmpd="sng">
              <a:solidFill>
                <a:srgbClr val="339933"/>
              </a:solidFill>
              <a:prstDash val="sysDot"/>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left)">
                                      <p:cBhvr>
                                        <p:cTn id="12" dur="5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0247"/>
                                        </p:tgtEl>
                                        <p:attrNameLst>
                                          <p:attrName>style.visibility</p:attrName>
                                        </p:attrNameLst>
                                      </p:cBhvr>
                                      <p:to>
                                        <p:strVal val="visible"/>
                                      </p:to>
                                    </p:set>
                                    <p:animEffect transition="in" filter="slide(fromLeft)">
                                      <p:cBhvr>
                                        <p:cTn id="17" dur="500"/>
                                        <p:tgtEl>
                                          <p:spTgt spid="1024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slide(fromLeft)">
                                      <p:cBhvr>
                                        <p:cTn id="22" dur="500"/>
                                        <p:tgtEl>
                                          <p:spTgt spid="1025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0255"/>
                                        </p:tgtEl>
                                        <p:attrNameLst>
                                          <p:attrName>style.visibility</p:attrName>
                                        </p:attrNameLst>
                                      </p:cBhvr>
                                      <p:to>
                                        <p:strVal val="visible"/>
                                      </p:to>
                                    </p:set>
                                    <p:animEffect transition="in" filter="slide(fromLeft)">
                                      <p:cBhvr>
                                        <p:cTn id="27" dur="500"/>
                                        <p:tgtEl>
                                          <p:spTgt spid="102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0259"/>
                                        </p:tgtEl>
                                        <p:attrNameLst>
                                          <p:attrName>style.visibility</p:attrName>
                                        </p:attrNameLst>
                                      </p:cBhvr>
                                      <p:to>
                                        <p:strVal val="visible"/>
                                      </p:to>
                                    </p:set>
                                    <p:animEffect transition="in" filter="slide(fromLeft)">
                                      <p:cBhvr>
                                        <p:cTn id="32" dur="500"/>
                                        <p:tgtEl>
                                          <p:spTgt spid="1025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0263"/>
                                        </p:tgtEl>
                                        <p:attrNameLst>
                                          <p:attrName>style.visibility</p:attrName>
                                        </p:attrNameLst>
                                      </p:cBhvr>
                                      <p:to>
                                        <p:strVal val="visible"/>
                                      </p:to>
                                    </p:set>
                                    <p:animEffect transition="in" filter="slide(fromRight)">
                                      <p:cBhvr>
                                        <p:cTn id="37" dur="500"/>
                                        <p:tgtEl>
                                          <p:spTgt spid="1026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10266"/>
                                        </p:tgtEl>
                                        <p:attrNameLst>
                                          <p:attrName>style.visibility</p:attrName>
                                        </p:attrNameLst>
                                      </p:cBhvr>
                                      <p:to>
                                        <p:strVal val="visible"/>
                                      </p:to>
                                    </p:set>
                                    <p:animEffect transition="in" filter="slide(fromLeft)">
                                      <p:cBhvr>
                                        <p:cTn id="42" dur="500"/>
                                        <p:tgtEl>
                                          <p:spTgt spid="1026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10270"/>
                                        </p:tgtEl>
                                        <p:attrNameLst>
                                          <p:attrName>style.visibility</p:attrName>
                                        </p:attrNameLst>
                                      </p:cBhvr>
                                      <p:to>
                                        <p:strVal val="visible"/>
                                      </p:to>
                                    </p:set>
                                    <p:animEffect transition="in" filter="slide(fromRight)">
                                      <p:cBhvr>
                                        <p:cTn id="47" dur="500"/>
                                        <p:tgtEl>
                                          <p:spTgt spid="1027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nodeType="clickEffect">
                                  <p:stCondLst>
                                    <p:cond delay="0"/>
                                  </p:stCondLst>
                                  <p:childTnLst>
                                    <p:set>
                                      <p:cBhvr>
                                        <p:cTn id="51" dur="1" fill="hold">
                                          <p:stCondLst>
                                            <p:cond delay="0"/>
                                          </p:stCondLst>
                                        </p:cTn>
                                        <p:tgtEl>
                                          <p:spTgt spid="10273"/>
                                        </p:tgtEl>
                                        <p:attrNameLst>
                                          <p:attrName>style.visibility</p:attrName>
                                        </p:attrNameLst>
                                      </p:cBhvr>
                                      <p:to>
                                        <p:strVal val="visible"/>
                                      </p:to>
                                    </p:set>
                                    <p:animEffect transition="in" filter="slide(fromRight)">
                                      <p:cBhvr>
                                        <p:cTn id="52" dur="500"/>
                                        <p:tgtEl>
                                          <p:spTgt spid="1027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nodeType="clickEffect">
                                  <p:stCondLst>
                                    <p:cond delay="0"/>
                                  </p:stCondLst>
                                  <p:childTnLst>
                                    <p:set>
                                      <p:cBhvr>
                                        <p:cTn id="56" dur="1" fill="hold">
                                          <p:stCondLst>
                                            <p:cond delay="0"/>
                                          </p:stCondLst>
                                        </p:cTn>
                                        <p:tgtEl>
                                          <p:spTgt spid="10276"/>
                                        </p:tgtEl>
                                        <p:attrNameLst>
                                          <p:attrName>style.visibility</p:attrName>
                                        </p:attrNameLst>
                                      </p:cBhvr>
                                      <p:to>
                                        <p:strVal val="visible"/>
                                      </p:to>
                                    </p:set>
                                    <p:animEffect transition="in" filter="slide(fromRight)">
                                      <p:cBhvr>
                                        <p:cTn id="57" dur="500"/>
                                        <p:tgtEl>
                                          <p:spTgt spid="10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Box 4"/>
          <p:cNvSpPr txBox="1"/>
          <p:nvPr/>
        </p:nvSpPr>
        <p:spPr>
          <a:xfrm>
            <a:off x="357188" y="798513"/>
            <a:ext cx="8429625" cy="2553335"/>
          </a:xfrm>
          <a:prstGeom prst="rect">
            <a:avLst/>
          </a:prstGeom>
          <a:noFill/>
          <a:ln w="9525">
            <a:noFill/>
          </a:ln>
        </p:spPr>
        <p:txBody>
          <a:bodyPr wrap="square" anchor="t">
            <a:spAutoFit/>
          </a:bodyPr>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6-6</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XYZ</a:t>
            </a:r>
            <a:r>
              <a:rPr lang="zh-CN" altLang="en-US" sz="3200" dirty="0">
                <a:latin typeface="Arial" panose="020B0604020202020204" pitchFamily="34" charset="0"/>
                <a:ea typeface="宋体" panose="02010600030101010101" pitchFamily="2" charset="-122"/>
              </a:rPr>
              <a:t>公司准备以溢价</a:t>
            </a:r>
            <a:r>
              <a:rPr lang="en-US" altLang="x-none" sz="3200" dirty="0">
                <a:latin typeface="Arial" panose="020B0604020202020204" pitchFamily="34" charset="0"/>
                <a:ea typeface="宋体" panose="02010600030101010101" pitchFamily="2" charset="-122"/>
              </a:rPr>
              <a:t>96</a:t>
            </a:r>
            <a:r>
              <a:rPr lang="zh-CN" altLang="en-US" sz="3200" dirty="0">
                <a:latin typeface="Arial" panose="020B0604020202020204" pitchFamily="34" charset="0"/>
                <a:ea typeface="宋体" panose="02010600030101010101" pitchFamily="2" charset="-122"/>
              </a:rPr>
              <a:t>元发行面额</a:t>
            </a:r>
            <a:r>
              <a:rPr lang="en-US" altLang="x-none" sz="3200" dirty="0">
                <a:latin typeface="Arial" panose="020B0604020202020204" pitchFamily="34" charset="0"/>
                <a:ea typeface="宋体" panose="02010600030101010101" pitchFamily="2" charset="-122"/>
              </a:rPr>
              <a:t>1000</a:t>
            </a:r>
            <a:r>
              <a:rPr lang="zh-CN" altLang="en-US" sz="3200" dirty="0">
                <a:latin typeface="Arial" panose="020B0604020202020204" pitchFamily="34" charset="0"/>
                <a:ea typeface="宋体" panose="02010600030101010101" pitchFamily="2" charset="-122"/>
              </a:rPr>
              <a:t>元，票面利率</a:t>
            </a:r>
            <a:r>
              <a:rPr lang="en-US" altLang="x-none" sz="3200" dirty="0">
                <a:latin typeface="Arial" panose="020B0604020202020204" pitchFamily="34" charset="0"/>
                <a:ea typeface="宋体" panose="02010600030101010101" pitchFamily="2" charset="-122"/>
              </a:rPr>
              <a:t>10%</a:t>
            </a:r>
            <a:r>
              <a:rPr lang="zh-CN" altLang="en-US" sz="3200" dirty="0">
                <a:latin typeface="Arial" panose="020B0604020202020204" pitchFamily="34" charset="0"/>
                <a:ea typeface="宋体" panose="02010600030101010101" pitchFamily="2" charset="-122"/>
              </a:rPr>
              <a:t>，期限</a:t>
            </a:r>
            <a:r>
              <a:rPr lang="en-US" altLang="x-none" sz="3200" dirty="0">
                <a:latin typeface="Arial" panose="020B0604020202020204" pitchFamily="34" charset="0"/>
                <a:ea typeface="宋体" panose="02010600030101010101" pitchFamily="2" charset="-122"/>
              </a:rPr>
              <a:t>5</a:t>
            </a:r>
            <a:r>
              <a:rPr lang="zh-CN" altLang="en-US" sz="3200" dirty="0">
                <a:latin typeface="Arial" panose="020B0604020202020204" pitchFamily="34" charset="0"/>
                <a:ea typeface="宋体" panose="02010600030101010101" pitchFamily="2" charset="-122"/>
              </a:rPr>
              <a:t>年的债券一批。每年结息一次。平均每张债券的发行费用</a:t>
            </a:r>
            <a:r>
              <a:rPr lang="en-US" altLang="x-none" sz="3200" dirty="0">
                <a:latin typeface="Arial" panose="020B0604020202020204" pitchFamily="34" charset="0"/>
                <a:ea typeface="宋体" panose="02010600030101010101" pitchFamily="2" charset="-122"/>
              </a:rPr>
              <a:t>16</a:t>
            </a:r>
            <a:r>
              <a:rPr lang="zh-CN" altLang="en-US" sz="3200" dirty="0">
                <a:latin typeface="Arial" panose="020B0604020202020204" pitchFamily="34" charset="0"/>
                <a:ea typeface="宋体" panose="02010600030101010101" pitchFamily="2" charset="-122"/>
              </a:rPr>
              <a:t>元。公司所得税税率为</a:t>
            </a:r>
            <a:r>
              <a:rPr lang="en-US" altLang="x-none" sz="3200" dirty="0">
                <a:latin typeface="Arial" panose="020B0604020202020204" pitchFamily="34" charset="0"/>
                <a:ea typeface="宋体" panose="02010600030101010101" pitchFamily="2" charset="-122"/>
              </a:rPr>
              <a:t>25%</a:t>
            </a:r>
            <a:r>
              <a:rPr lang="zh-CN" altLang="en-US" sz="3200" dirty="0">
                <a:latin typeface="Arial" panose="020B0604020202020204" pitchFamily="34" charset="0"/>
                <a:ea typeface="宋体" panose="02010600030101010101" pitchFamily="2" charset="-122"/>
              </a:rPr>
              <a:t>。则该债券的资本成本率为：</a:t>
            </a:r>
            <a:endParaRPr lang="zh-CN" altLang="en-US" sz="3200" dirty="0">
              <a:latin typeface="Arial" panose="020B0604020202020204" pitchFamily="34" charset="0"/>
              <a:ea typeface="宋体" panose="02010600030101010101" pitchFamily="2" charset="-122"/>
            </a:endParaRPr>
          </a:p>
        </p:txBody>
      </p:sp>
      <p:pic>
        <p:nvPicPr>
          <p:cNvPr id="45059" name="Picture 3"/>
          <p:cNvPicPr>
            <a:picLocks noChangeAspect="1"/>
          </p:cNvPicPr>
          <p:nvPr/>
        </p:nvPicPr>
        <p:blipFill>
          <a:blip r:embed="rId1"/>
          <a:stretch>
            <a:fillRect/>
          </a:stretch>
        </p:blipFill>
        <p:spPr>
          <a:xfrm>
            <a:off x="1500188" y="5046980"/>
            <a:ext cx="3867150" cy="725488"/>
          </a:xfrm>
          <a:prstGeom prst="rect">
            <a:avLst/>
          </a:prstGeom>
          <a:noFill/>
          <a:ln w="9525">
            <a:noFill/>
          </a:ln>
        </p:spPr>
      </p:pic>
      <p:pic>
        <p:nvPicPr>
          <p:cNvPr id="45060" name="Picture 5"/>
          <p:cNvPicPr>
            <a:picLocks noChangeAspect="1"/>
          </p:cNvPicPr>
          <p:nvPr/>
        </p:nvPicPr>
        <p:blipFill>
          <a:blip r:embed="rId2"/>
          <a:stretch>
            <a:fillRect/>
          </a:stretch>
        </p:blipFill>
        <p:spPr>
          <a:xfrm>
            <a:off x="1500188" y="3756343"/>
            <a:ext cx="5600700" cy="1290637"/>
          </a:xfrm>
          <a:prstGeom prst="rect">
            <a:avLst/>
          </a:prstGeom>
          <a:noFill/>
          <a:ln w="9525">
            <a:noFill/>
          </a:ln>
          <a:effectLst>
            <a:prstShdw prst="shdw13" dist="53882" dir="13499999">
              <a:schemeClr val="bg2">
                <a:alpha val="50000"/>
              </a:schemeClr>
            </a:prstShdw>
          </a:effectLst>
        </p:spPr>
      </p:pic>
      <p:sp>
        <p:nvSpPr>
          <p:cNvPr id="47108"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wipe(up)">
                                      <p:cBhvr>
                                        <p:cTn id="1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矩形 2"/>
          <p:cNvSpPr>
            <a:spLocks noGrp="1"/>
          </p:cNvSpPr>
          <p:nvPr>
            <p:ph type="title"/>
          </p:nvPr>
        </p:nvSpPr>
        <p:spPr/>
        <p:txBody>
          <a:bodyPr wrap="square" anchor="ctr"/>
          <a:p>
            <a:pPr lvl="0" indent="0" eaLnBrk="1" hangingPunct="1"/>
            <a:r>
              <a:rPr lang="zh-CN" altLang="en-US" b="0"/>
              <a:t>四、股权资本成本率的测算</a:t>
            </a:r>
            <a:endParaRPr lang="zh-CN" altLang="en-US" b="0"/>
          </a:p>
        </p:txBody>
      </p:sp>
      <p:sp>
        <p:nvSpPr>
          <p:cNvPr id="48130" name="矩形 3"/>
          <p:cNvSpPr>
            <a:spLocks noGrp="1"/>
          </p:cNvSpPr>
          <p:nvPr>
            <p:ph type="body"/>
          </p:nvPr>
        </p:nvSpPr>
        <p:spPr/>
        <p:txBody>
          <a:bodyPr wrap="square" anchor="t"/>
          <a:p>
            <a:pPr lvl="0" indent="-342900" eaLnBrk="1" hangingPunct="1"/>
            <a:r>
              <a:rPr lang="en-US" altLang="x-none" b="1" dirty="0"/>
              <a:t>1.</a:t>
            </a:r>
            <a:r>
              <a:rPr lang="zh-CN" altLang="en-US" b="1" dirty="0"/>
              <a:t>普通股资本成本率的测算</a:t>
            </a:r>
            <a:endParaRPr lang="zh-CN" altLang="en-US" b="1" dirty="0"/>
          </a:p>
          <a:p>
            <a:pPr lvl="0" indent="-342900" eaLnBrk="1" hangingPunct="1"/>
            <a:r>
              <a:rPr lang="en-US" altLang="x-none" b="1" dirty="0"/>
              <a:t>2.</a:t>
            </a:r>
            <a:r>
              <a:rPr lang="zh-CN" altLang="en-US" b="1" dirty="0"/>
              <a:t>优先股资本成本率的测算</a:t>
            </a:r>
            <a:endParaRPr lang="zh-CN" altLang="en-US" b="1" dirty="0"/>
          </a:p>
          <a:p>
            <a:pPr lvl="0" indent="-342900" eaLnBrk="1" hangingPunct="1"/>
            <a:r>
              <a:rPr lang="en-US" altLang="x-none" b="1" dirty="0"/>
              <a:t>3.</a:t>
            </a:r>
            <a:r>
              <a:rPr lang="zh-CN" altLang="en-US" b="1" dirty="0"/>
              <a:t>保留盈余资本成本率的测算</a:t>
            </a:r>
            <a:endParaRPr lang="zh-CN" altLang="en-US" b="1" dirty="0"/>
          </a:p>
        </p:txBody>
      </p:sp>
      <p:sp>
        <p:nvSpPr>
          <p:cNvPr id="4813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609600" y="304800"/>
            <a:ext cx="7772400" cy="1143000"/>
          </a:xfrm>
        </p:spPr>
        <p:txBody>
          <a:bodyPr wrap="square" anchor="b"/>
          <a:p>
            <a:pPr lvl="0" indent="0" eaLnBrk="1" hangingPunct="1"/>
            <a:endParaRPr lang="en-US" altLang="en-US">
              <a:latin typeface="黑体" panose="02010609060101010101" pitchFamily="1" charset="-122"/>
              <a:ea typeface="黑体" panose="02010609060101010101" pitchFamily="1" charset="-122"/>
            </a:endParaRPr>
          </a:p>
        </p:txBody>
      </p:sp>
      <p:sp>
        <p:nvSpPr>
          <p:cNvPr id="49154" name="Rectangle 3" descr="Rectangle: Click to edit Master text styles&#13;&#10;Second level&#13;&#10;Third level&#13;&#10;Fourth level&#13;&#10;Fifth level"/>
          <p:cNvSpPr>
            <a:spLocks noGrp="1"/>
          </p:cNvSpPr>
          <p:nvPr>
            <p:ph type="body" sz="half"/>
          </p:nvPr>
        </p:nvSpPr>
        <p:spPr>
          <a:xfrm>
            <a:off x="611188" y="1773238"/>
            <a:ext cx="7199312" cy="4398962"/>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marL="533400" lvl="0" indent="-533400" eaLnBrk="1" hangingPunct="1">
              <a:lnSpc>
                <a:spcPct val="90000"/>
              </a:lnSpc>
              <a:buAutoNum type="arabicPeriod"/>
            </a:pPr>
            <a:r>
              <a:rPr lang="zh-CN" altLang="en-US" sz="2800" dirty="0">
                <a:latin typeface="黑体" panose="02010609060101010101" pitchFamily="1" charset="-122"/>
                <a:ea typeface="黑体" panose="02010609060101010101" pitchFamily="1" charset="-122"/>
              </a:rPr>
              <a:t>普通股资本成本率确定的方法有三种：股利法、资本资产定价模型和债券投资报酬率加股票投资风险报酬率。</a:t>
            </a:r>
            <a:endParaRPr lang="zh-CN" altLang="en-US" sz="2800" dirty="0">
              <a:latin typeface="黑体" panose="02010609060101010101" pitchFamily="1" charset="-122"/>
              <a:ea typeface="黑体" panose="02010609060101010101" pitchFamily="1" charset="-122"/>
            </a:endParaRPr>
          </a:p>
          <a:p>
            <a:pPr marL="914400" lvl="1" indent="-457200" eaLnBrk="1" hangingPunct="1">
              <a:lnSpc>
                <a:spcPct val="90000"/>
              </a:lnSpc>
              <a:buAutoNum type="arabicPeriod"/>
            </a:pPr>
            <a:r>
              <a:rPr lang="zh-CN" altLang="en-US" sz="2400" dirty="0">
                <a:latin typeface="黑体" panose="02010609060101010101" pitchFamily="1" charset="-122"/>
                <a:ea typeface="黑体" panose="02010609060101010101" pitchFamily="1" charset="-122"/>
              </a:rPr>
              <a:t>股利法衡量权益成本</a:t>
            </a:r>
            <a:r>
              <a:rPr lang="en-US" altLang="x-none"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站在公司的角度，计算将来支付给股东的股利以及当年的筹资费用</a:t>
            </a:r>
            <a:endParaRPr lang="zh-CN" altLang="en-US" sz="2400" dirty="0">
              <a:latin typeface="黑体" panose="02010609060101010101" pitchFamily="1" charset="-122"/>
              <a:ea typeface="黑体" panose="02010609060101010101" pitchFamily="1" charset="-122"/>
            </a:endParaRPr>
          </a:p>
          <a:p>
            <a:pPr marL="914400" lvl="1" indent="-457200" eaLnBrk="1" hangingPunct="1">
              <a:lnSpc>
                <a:spcPct val="90000"/>
              </a:lnSpc>
            </a:pPr>
            <a:r>
              <a:rPr lang="zh-CN" altLang="en-US" sz="2400" dirty="0">
                <a:latin typeface="黑体" panose="02010609060101010101" pitchFamily="1" charset="-122"/>
                <a:ea typeface="黑体" panose="02010609060101010101" pitchFamily="1" charset="-122"/>
              </a:rPr>
              <a:t>股利法也叫股利折线模型，利用普通股现值计算普通股成本。</a:t>
            </a:r>
            <a:endParaRPr lang="zh-CN" altLang="en-US" sz="2400" dirty="0">
              <a:latin typeface="黑体" panose="02010609060101010101" pitchFamily="1" charset="-122"/>
              <a:ea typeface="黑体" panose="02010609060101010101" pitchFamily="1" charset="-122"/>
            </a:endParaRPr>
          </a:p>
          <a:p>
            <a:pPr marL="1295400" lvl="2" indent="-381000" eaLnBrk="1" hangingPunct="1">
              <a:lnSpc>
                <a:spcPct val="90000"/>
              </a:lnSpc>
              <a:buNone/>
            </a:pPr>
            <a:endParaRPr lang="zh-CN" altLang="en-US" sz="2000" dirty="0">
              <a:latin typeface="黑体" panose="02010609060101010101" pitchFamily="1" charset="-122"/>
              <a:ea typeface="黑体" panose="02010609060101010101" pitchFamily="1" charset="-122"/>
            </a:endParaRPr>
          </a:p>
          <a:p>
            <a:pPr marL="914400" lvl="1" indent="-457200" eaLnBrk="1" hangingPunct="1">
              <a:lnSpc>
                <a:spcPct val="90000"/>
              </a:lnSpc>
            </a:pPr>
            <a:endParaRPr lang="zh-CN" altLang="en-US" sz="2400" dirty="0">
              <a:latin typeface="黑体" panose="02010609060101010101" pitchFamily="1" charset="-122"/>
              <a:ea typeface="黑体" panose="02010609060101010101" pitchFamily="1" charset="-122"/>
            </a:endParaRPr>
          </a:p>
          <a:p>
            <a:pPr marL="533400" lvl="0" indent="-533400" eaLnBrk="1" hangingPunct="1">
              <a:lnSpc>
                <a:spcPct val="90000"/>
              </a:lnSpc>
              <a:buNone/>
            </a:pPr>
            <a:endParaRPr lang="en-US" altLang="x-none" sz="2800" dirty="0">
              <a:latin typeface="黑体" panose="02010609060101010101" pitchFamily="1" charset="-122"/>
              <a:ea typeface="黑体" panose="02010609060101010101" pitchFamily="1"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 2"/>
          <p:cNvSpPr>
            <a:spLocks noGrp="1"/>
          </p:cNvSpPr>
          <p:nvPr>
            <p:ph type="title"/>
          </p:nvPr>
        </p:nvSpPr>
        <p:spPr/>
        <p:txBody>
          <a:bodyPr wrap="square" anchor="ctr"/>
          <a:p>
            <a:pPr lvl="0" indent="0" eaLnBrk="1" hangingPunct="1"/>
            <a:r>
              <a:rPr lang="en-US" altLang="x-none" b="0" dirty="0">
                <a:latin typeface="黑体" panose="02010609060101010101" pitchFamily="1" charset="-122"/>
                <a:ea typeface="黑体" panose="02010609060101010101" pitchFamily="1" charset="-122"/>
              </a:rPr>
              <a:t>1.</a:t>
            </a:r>
            <a:r>
              <a:rPr lang="zh-CN" altLang="en-US" b="0" dirty="0">
                <a:latin typeface="黑体" panose="02010609060101010101" pitchFamily="1" charset="-122"/>
                <a:ea typeface="黑体" panose="02010609060101010101" pitchFamily="1" charset="-122"/>
              </a:rPr>
              <a:t>普通股资本成本率的测算</a:t>
            </a:r>
            <a:endParaRPr lang="zh-CN" altLang="en-US" b="0" dirty="0">
              <a:latin typeface="黑体" panose="02010609060101010101" pitchFamily="1" charset="-122"/>
              <a:ea typeface="黑体" panose="02010609060101010101" pitchFamily="1" charset="-122"/>
            </a:endParaRPr>
          </a:p>
        </p:txBody>
      </p:sp>
      <p:sp>
        <p:nvSpPr>
          <p:cNvPr id="50178" name="矩形 3"/>
          <p:cNvSpPr>
            <a:spLocks noGrp="1"/>
          </p:cNvSpPr>
          <p:nvPr>
            <p:ph type="body"/>
          </p:nvPr>
        </p:nvSpPr>
        <p:spPr/>
        <p:txBody>
          <a:bodyPr wrap="square" anchor="t"/>
          <a:p>
            <a:pPr lvl="0" indent="-342900" eaLnBrk="1" hangingPunct="1">
              <a:lnSpc>
                <a:spcPct val="90000"/>
              </a:lnSpc>
            </a:pPr>
            <a:r>
              <a:rPr lang="zh-CN" altLang="en-US" b="1" dirty="0">
                <a:latin typeface="黑体" panose="02010609060101010101" pitchFamily="1" charset="-122"/>
                <a:ea typeface="黑体" panose="02010609060101010101" pitchFamily="1" charset="-122"/>
              </a:rPr>
              <a:t>股利折现模型</a:t>
            </a:r>
            <a:endParaRPr lang="en-US" altLang="x-none" b="1" dirty="0">
              <a:latin typeface="黑体" panose="02010609060101010101" pitchFamily="1" charset="-122"/>
              <a:ea typeface="黑体" panose="02010609060101010101" pitchFamily="1" charset="-122"/>
            </a:endParaRPr>
          </a:p>
          <a:p>
            <a:pPr lvl="0" indent="-342900" eaLnBrk="1" hangingPunct="1">
              <a:lnSpc>
                <a:spcPct val="90000"/>
              </a:lnSpc>
            </a:pPr>
            <a:endParaRPr lang="en-US" altLang="x-none" b="1"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dirty="0">
                <a:latin typeface="黑体" panose="02010609060101010101" pitchFamily="1" charset="-122"/>
                <a:ea typeface="黑体" panose="02010609060101010101" pitchFamily="1" charset="-122"/>
              </a:rPr>
              <a:t>式中，</a:t>
            </a:r>
            <a:r>
              <a:rPr lang="en-US" altLang="x-none" dirty="0">
                <a:latin typeface="黑体" panose="02010609060101010101" pitchFamily="1" charset="-122"/>
                <a:ea typeface="黑体" panose="02010609060101010101" pitchFamily="1" charset="-122"/>
              </a:rPr>
              <a:t>P</a:t>
            </a:r>
            <a:r>
              <a:rPr lang="en-US" altLang="x-none" baseline="-25000" dirty="0">
                <a:latin typeface="黑体" panose="02010609060101010101" pitchFamily="1" charset="-122"/>
                <a:ea typeface="黑体" panose="02010609060101010101" pitchFamily="1" charset="-122"/>
              </a:rPr>
              <a:t>c</a:t>
            </a:r>
            <a:r>
              <a:rPr lang="zh-CN" altLang="en-US" dirty="0">
                <a:latin typeface="黑体" panose="02010609060101010101" pitchFamily="1" charset="-122"/>
                <a:ea typeface="黑体" panose="02010609060101010101" pitchFamily="1" charset="-122"/>
              </a:rPr>
              <a:t>表示普通股筹资净额，即发行价格扣除发行费用；</a:t>
            </a:r>
            <a:r>
              <a:rPr lang="en-US" altLang="x-none" dirty="0">
                <a:latin typeface="黑体" panose="02010609060101010101" pitchFamily="1" charset="-122"/>
                <a:ea typeface="黑体" panose="02010609060101010101" pitchFamily="1" charset="-122"/>
              </a:rPr>
              <a:t>D</a:t>
            </a:r>
            <a:r>
              <a:rPr lang="en-US" altLang="x-none" baseline="-25000" dirty="0">
                <a:latin typeface="黑体" panose="02010609060101010101" pitchFamily="1" charset="-122"/>
                <a:ea typeface="黑体" panose="02010609060101010101" pitchFamily="1" charset="-122"/>
              </a:rPr>
              <a:t>t</a:t>
            </a:r>
            <a:r>
              <a:rPr lang="zh-CN" altLang="en-US" dirty="0">
                <a:latin typeface="黑体" panose="02010609060101010101" pitchFamily="1" charset="-122"/>
                <a:ea typeface="黑体" panose="02010609060101010101" pitchFamily="1" charset="-122"/>
              </a:rPr>
              <a:t>表示普通股第</a:t>
            </a:r>
            <a:r>
              <a:rPr lang="en-US" altLang="x-none" dirty="0">
                <a:latin typeface="黑体" panose="02010609060101010101" pitchFamily="1" charset="-122"/>
                <a:ea typeface="黑体" panose="02010609060101010101" pitchFamily="1" charset="-122"/>
              </a:rPr>
              <a:t>t</a:t>
            </a:r>
            <a:r>
              <a:rPr lang="zh-CN" altLang="en-US" dirty="0">
                <a:latin typeface="黑体" panose="02010609060101010101" pitchFamily="1" charset="-122"/>
                <a:ea typeface="黑体" panose="02010609060101010101" pitchFamily="1" charset="-122"/>
              </a:rPr>
              <a:t>年的股利；</a:t>
            </a:r>
            <a:r>
              <a:rPr lang="en-US" altLang="x-none" dirty="0">
                <a:latin typeface="黑体" panose="02010609060101010101" pitchFamily="1" charset="-122"/>
                <a:ea typeface="黑体" panose="02010609060101010101" pitchFamily="1" charset="-122"/>
              </a:rPr>
              <a:t>K</a:t>
            </a:r>
            <a:r>
              <a:rPr lang="en-US" altLang="x-none" baseline="-25000" dirty="0">
                <a:latin typeface="黑体" panose="02010609060101010101" pitchFamily="1" charset="-122"/>
                <a:ea typeface="黑体" panose="02010609060101010101" pitchFamily="1" charset="-122"/>
              </a:rPr>
              <a:t>c</a:t>
            </a:r>
            <a:r>
              <a:rPr lang="zh-CN" altLang="en-US" dirty="0">
                <a:latin typeface="黑体" panose="02010609060101010101" pitchFamily="1" charset="-122"/>
                <a:ea typeface="黑体" panose="02010609060101010101" pitchFamily="1" charset="-122"/>
              </a:rPr>
              <a:t>表示普通股投资必要报酬率，即普通股资本成本率。</a:t>
            </a:r>
            <a:endParaRPr lang="zh-CN" altLang="en-US" b="1"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dirty="0">
                <a:latin typeface="黑体" panose="02010609060101010101" pitchFamily="1" charset="-122"/>
                <a:ea typeface="黑体" panose="02010609060101010101" pitchFamily="1" charset="-122"/>
              </a:rPr>
              <a:t>如果公司实行固定股利政策，即每年分派现金股利</a:t>
            </a:r>
            <a:r>
              <a:rPr lang="en-US" altLang="x-none" dirty="0">
                <a:latin typeface="黑体" panose="02010609060101010101" pitchFamily="1" charset="-122"/>
                <a:ea typeface="黑体" panose="02010609060101010101" pitchFamily="1" charset="-122"/>
              </a:rPr>
              <a:t>D</a:t>
            </a:r>
            <a:r>
              <a:rPr lang="zh-CN" altLang="en-US" dirty="0">
                <a:latin typeface="黑体" panose="02010609060101010101" pitchFamily="1" charset="-122"/>
                <a:ea typeface="黑体" panose="02010609060101010101" pitchFamily="1" charset="-122"/>
              </a:rPr>
              <a:t>元，则资本成本率：</a:t>
            </a:r>
            <a:endParaRPr lang="zh-CN" altLang="en-US" dirty="0">
              <a:latin typeface="黑体" panose="02010609060101010101" pitchFamily="1" charset="-122"/>
              <a:ea typeface="黑体" panose="02010609060101010101" pitchFamily="1" charset="-122"/>
            </a:endParaRPr>
          </a:p>
          <a:p>
            <a:pPr lvl="1" indent="-347345" eaLnBrk="1" hangingPunct="1">
              <a:lnSpc>
                <a:spcPct val="90000"/>
              </a:lnSpc>
            </a:pPr>
            <a:endParaRPr lang="zh-CN" altLang="en-US"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dirty="0">
                <a:latin typeface="黑体" panose="02010609060101010101" pitchFamily="1" charset="-122"/>
                <a:ea typeface="黑体" panose="02010609060101010101" pitchFamily="1" charset="-122"/>
              </a:rPr>
              <a:t>如果公司实行固定增长股利的政策，股利固定增长率为</a:t>
            </a:r>
            <a:r>
              <a:rPr lang="en-US" altLang="x-none" dirty="0">
                <a:latin typeface="黑体" panose="02010609060101010101" pitchFamily="1" charset="-122"/>
                <a:ea typeface="黑体" panose="02010609060101010101" pitchFamily="1" charset="-122"/>
              </a:rPr>
              <a:t>G</a:t>
            </a:r>
            <a:r>
              <a:rPr lang="zh-CN" altLang="en-US" dirty="0">
                <a:latin typeface="黑体" panose="02010609060101010101" pitchFamily="1" charset="-122"/>
                <a:ea typeface="黑体" panose="02010609060101010101" pitchFamily="1" charset="-122"/>
              </a:rPr>
              <a:t>，则资本成本率：</a:t>
            </a:r>
            <a:endParaRPr lang="zh-CN" altLang="en-US" b="1"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b="1" dirty="0">
              <a:latin typeface="黑体" panose="02010609060101010101" pitchFamily="1" charset="-122"/>
              <a:ea typeface="黑体" panose="02010609060101010101" pitchFamily="1" charset="-122"/>
            </a:endParaRPr>
          </a:p>
        </p:txBody>
      </p:sp>
      <p:sp>
        <p:nvSpPr>
          <p:cNvPr id="50179" name="矩形 5"/>
          <p:cNvSpPr/>
          <p:nvPr/>
        </p:nvSpPr>
        <p:spPr>
          <a:xfrm>
            <a:off x="3890963" y="3328988"/>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50180" name="矩形 7"/>
          <p:cNvSpPr/>
          <p:nvPr/>
        </p:nvSpPr>
        <p:spPr>
          <a:xfrm>
            <a:off x="4171950" y="3338513"/>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50181" name="矩形 9"/>
          <p:cNvSpPr/>
          <p:nvPr/>
        </p:nvSpPr>
        <p:spPr>
          <a:xfrm>
            <a:off x="0" y="-288925"/>
            <a:ext cx="325438" cy="577850"/>
          </a:xfrm>
          <a:prstGeom prst="rect">
            <a:avLst/>
          </a:prstGeom>
          <a:noFill/>
          <a:ln w="9525">
            <a:noFill/>
          </a:ln>
        </p:spPr>
        <p:txBody>
          <a:bodyPr wrap="none" anchor="ctr">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graphicFrame>
        <p:nvGraphicFramePr>
          <p:cNvPr id="50182" name="对象 48134"/>
          <p:cNvGraphicFramePr>
            <a:graphicFrameLocks noChangeAspect="1"/>
          </p:cNvGraphicFramePr>
          <p:nvPr/>
        </p:nvGraphicFramePr>
        <p:xfrm>
          <a:off x="4716463" y="1571625"/>
          <a:ext cx="3240087" cy="1058863"/>
        </p:xfrm>
        <a:graphic>
          <a:graphicData uri="http://schemas.openxmlformats.org/presentationml/2006/ole">
            <mc:AlternateContent xmlns:mc="http://schemas.openxmlformats.org/markup-compatibility/2006">
              <mc:Choice xmlns:v="urn:schemas-microsoft-com:vml" Requires="v">
                <p:oleObj spid="_x0000_s3081" name="" r:id="rId1" imgW="1094740" imgH="445770" progId="Equation.3">
                  <p:embed/>
                </p:oleObj>
              </mc:Choice>
              <mc:Fallback>
                <p:oleObj name="" r:id="rId1" imgW="1094740" imgH="445770" progId="Equation.3">
                  <p:embed/>
                  <p:pic>
                    <p:nvPicPr>
                      <p:cNvPr id="0" name="图片 3080"/>
                      <p:cNvPicPr/>
                      <p:nvPr/>
                    </p:nvPicPr>
                    <p:blipFill>
                      <a:blip r:embed="rId2"/>
                      <a:stretch>
                        <a:fillRect/>
                      </a:stretch>
                    </p:blipFill>
                    <p:spPr>
                      <a:xfrm>
                        <a:off x="4716463" y="1571625"/>
                        <a:ext cx="3240087" cy="1058863"/>
                      </a:xfrm>
                      <a:prstGeom prst="rect">
                        <a:avLst/>
                      </a:prstGeom>
                      <a:solidFill>
                        <a:srgbClr val="66FFCC"/>
                      </a:solidFill>
                      <a:ln w="38100">
                        <a:noFill/>
                        <a:miter/>
                      </a:ln>
                    </p:spPr>
                  </p:pic>
                </p:oleObj>
              </mc:Fallback>
            </mc:AlternateContent>
          </a:graphicData>
        </a:graphic>
      </p:graphicFrame>
      <p:pic>
        <p:nvPicPr>
          <p:cNvPr id="50183" name="Picture 10"/>
          <p:cNvPicPr>
            <a:picLocks noChangeAspect="1"/>
          </p:cNvPicPr>
          <p:nvPr/>
        </p:nvPicPr>
        <p:blipFill>
          <a:blip r:embed="rId3"/>
          <a:stretch>
            <a:fillRect/>
          </a:stretch>
        </p:blipFill>
        <p:spPr>
          <a:xfrm>
            <a:off x="4591050" y="4365625"/>
            <a:ext cx="1143000" cy="668338"/>
          </a:xfrm>
          <a:prstGeom prst="rect">
            <a:avLst/>
          </a:prstGeom>
          <a:noFill/>
          <a:ln w="9525">
            <a:noFill/>
          </a:ln>
        </p:spPr>
      </p:pic>
      <p:pic>
        <p:nvPicPr>
          <p:cNvPr id="50184" name="Picture 11"/>
          <p:cNvPicPr>
            <a:picLocks noChangeAspect="1"/>
          </p:cNvPicPr>
          <p:nvPr/>
        </p:nvPicPr>
        <p:blipFill>
          <a:blip r:embed="rId4"/>
          <a:stretch>
            <a:fillRect/>
          </a:stretch>
        </p:blipFill>
        <p:spPr>
          <a:xfrm>
            <a:off x="4860925" y="5661025"/>
            <a:ext cx="1643063" cy="749300"/>
          </a:xfrm>
          <a:prstGeom prst="rect">
            <a:avLst/>
          </a:prstGeom>
          <a:noFill/>
          <a:ln w="9525">
            <a:noFill/>
          </a:ln>
        </p:spPr>
      </p:pic>
      <p:sp>
        <p:nvSpPr>
          <p:cNvPr id="5018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Box 4"/>
          <p:cNvSpPr txBox="1"/>
          <p:nvPr/>
        </p:nvSpPr>
        <p:spPr>
          <a:xfrm>
            <a:off x="358775" y="1125538"/>
            <a:ext cx="8429625" cy="5942012"/>
          </a:xfrm>
          <a:prstGeom prst="rect">
            <a:avLst/>
          </a:prstGeom>
          <a:noFill/>
          <a:ln w="9525">
            <a:noFill/>
          </a:ln>
        </p:spPr>
        <p:txBody>
          <a:bodyPr wrap="square" anchor="t">
            <a:spAutoFit/>
          </a:bodyPr>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6-7</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ABC</a:t>
            </a:r>
            <a:r>
              <a:rPr lang="zh-CN" altLang="en-US" sz="3200" dirty="0">
                <a:latin typeface="Arial" panose="020B0604020202020204" pitchFamily="34" charset="0"/>
                <a:ea typeface="宋体" panose="02010600030101010101" pitchFamily="2" charset="-122"/>
              </a:rPr>
              <a:t>公司拟发行一批普通股，发行价格</a:t>
            </a:r>
            <a:r>
              <a:rPr lang="en-US" altLang="x-none" sz="3200" dirty="0">
                <a:latin typeface="Arial" panose="020B0604020202020204" pitchFamily="34" charset="0"/>
                <a:ea typeface="宋体" panose="02010600030101010101" pitchFamily="2" charset="-122"/>
              </a:rPr>
              <a:t>12</a:t>
            </a:r>
            <a:r>
              <a:rPr lang="zh-CN" altLang="en-US" sz="3200" dirty="0">
                <a:latin typeface="Arial" panose="020B0604020202020204" pitchFamily="34" charset="0"/>
                <a:ea typeface="宋体" panose="02010600030101010101" pitchFamily="2" charset="-122"/>
              </a:rPr>
              <a:t>元</a:t>
            </a:r>
            <a:r>
              <a:rPr lang="en-US" altLang="x-none" sz="3200" dirty="0">
                <a:latin typeface="Arial" panose="020B0604020202020204" pitchFamily="34" charset="0"/>
                <a:ea typeface="宋体" panose="02010600030101010101" pitchFamily="2" charset="-122"/>
              </a:rPr>
              <a:t>/</a:t>
            </a:r>
            <a:r>
              <a:rPr lang="zh-CN" altLang="en-US" sz="3200" dirty="0">
                <a:latin typeface="Arial" panose="020B0604020202020204" pitchFamily="34" charset="0"/>
                <a:ea typeface="宋体" panose="02010600030101010101" pitchFamily="2" charset="-122"/>
              </a:rPr>
              <a:t>股，每股发行费用</a:t>
            </a:r>
            <a:r>
              <a:rPr lang="en-US" altLang="x-none" sz="3200" dirty="0">
                <a:latin typeface="Arial" panose="020B0604020202020204" pitchFamily="34" charset="0"/>
                <a:ea typeface="宋体" panose="02010600030101010101" pitchFamily="2" charset="-122"/>
              </a:rPr>
              <a:t>1</a:t>
            </a:r>
            <a:r>
              <a:rPr lang="zh-CN" altLang="en-US" sz="3200" dirty="0">
                <a:latin typeface="Arial" panose="020B0604020202020204" pitchFamily="34" charset="0"/>
                <a:ea typeface="宋体" panose="02010600030101010101" pitchFamily="2" charset="-122"/>
              </a:rPr>
              <a:t>元，预定每年分派现金股利每股</a:t>
            </a:r>
            <a:r>
              <a:rPr lang="en-US" altLang="x-none" sz="3200" dirty="0">
                <a:latin typeface="Arial" panose="020B0604020202020204" pitchFamily="34" charset="0"/>
                <a:ea typeface="宋体" panose="02010600030101010101" pitchFamily="2" charset="-122"/>
              </a:rPr>
              <a:t>1.2</a:t>
            </a:r>
            <a:r>
              <a:rPr lang="zh-CN" altLang="en-US" sz="3200" dirty="0">
                <a:latin typeface="Arial" panose="020B0604020202020204" pitchFamily="34" charset="0"/>
                <a:ea typeface="宋体" panose="02010600030101010101" pitchFamily="2" charset="-122"/>
              </a:rPr>
              <a:t>元。其资本成本率测算为：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r>
              <a:rPr lang="zh-CN" altLang="en-US" sz="3200" dirty="0">
                <a:latin typeface="Arial" panose="020B0604020202020204" pitchFamily="34" charset="0"/>
                <a:ea typeface="宋体" panose="02010600030101010101" pitchFamily="2" charset="-122"/>
              </a:rPr>
              <a:t>例</a:t>
            </a:r>
            <a:r>
              <a:rPr lang="en-US" altLang="x-none" sz="3200" dirty="0">
                <a:latin typeface="Arial" panose="020B0604020202020204" pitchFamily="34" charset="0"/>
                <a:ea typeface="宋体" panose="02010600030101010101" pitchFamily="2" charset="-122"/>
              </a:rPr>
              <a:t>6-8</a:t>
            </a:r>
            <a:r>
              <a:rPr lang="zh-CN" altLang="en-US" sz="3200" dirty="0">
                <a:latin typeface="Arial" panose="020B0604020202020204" pitchFamily="34" charset="0"/>
                <a:ea typeface="宋体" panose="02010600030101010101" pitchFamily="2" charset="-122"/>
              </a:rPr>
              <a:t>：</a:t>
            </a:r>
            <a:r>
              <a:rPr lang="en-US" altLang="x-none" sz="3200" dirty="0">
                <a:latin typeface="Arial" panose="020B0604020202020204" pitchFamily="34" charset="0"/>
                <a:ea typeface="宋体" panose="02010600030101010101" pitchFamily="2" charset="-122"/>
              </a:rPr>
              <a:t>XYZ</a:t>
            </a:r>
            <a:r>
              <a:rPr lang="zh-CN" altLang="en-US" sz="3200" dirty="0">
                <a:latin typeface="Arial" panose="020B0604020202020204" pitchFamily="34" charset="0"/>
                <a:ea typeface="宋体" panose="02010600030101010101" pitchFamily="2" charset="-122"/>
              </a:rPr>
              <a:t>公司准备增发普通股，每股的发行价格</a:t>
            </a:r>
            <a:r>
              <a:rPr lang="en-US" altLang="x-none" sz="3200" dirty="0">
                <a:latin typeface="Arial" panose="020B0604020202020204" pitchFamily="34" charset="0"/>
                <a:ea typeface="宋体" panose="02010600030101010101" pitchFamily="2" charset="-122"/>
              </a:rPr>
              <a:t>15</a:t>
            </a:r>
            <a:r>
              <a:rPr lang="zh-CN" altLang="en-US" sz="3200" dirty="0">
                <a:latin typeface="Arial" panose="020B0604020202020204" pitchFamily="34" charset="0"/>
                <a:ea typeface="宋体" panose="02010600030101010101" pitchFamily="2" charset="-122"/>
              </a:rPr>
              <a:t>元，发行费用</a:t>
            </a:r>
            <a:r>
              <a:rPr lang="en-US" altLang="x-none" sz="3200" dirty="0">
                <a:latin typeface="Arial" panose="020B0604020202020204" pitchFamily="34" charset="0"/>
                <a:ea typeface="宋体" panose="02010600030101010101" pitchFamily="2" charset="-122"/>
              </a:rPr>
              <a:t>1.5</a:t>
            </a:r>
            <a:r>
              <a:rPr lang="zh-CN" altLang="en-US" sz="3200" dirty="0">
                <a:latin typeface="Arial" panose="020B0604020202020204" pitchFamily="34" charset="0"/>
                <a:ea typeface="宋体" panose="02010600030101010101" pitchFamily="2" charset="-122"/>
              </a:rPr>
              <a:t>元，预定第一年分派现金股利每股</a:t>
            </a:r>
            <a:r>
              <a:rPr lang="en-US" altLang="x-none" sz="3200" dirty="0">
                <a:latin typeface="Arial" panose="020B0604020202020204" pitchFamily="34" charset="0"/>
                <a:ea typeface="宋体" panose="02010600030101010101" pitchFamily="2" charset="-122"/>
              </a:rPr>
              <a:t>1.5</a:t>
            </a:r>
            <a:r>
              <a:rPr lang="zh-CN" altLang="en-US" sz="3200" dirty="0">
                <a:latin typeface="Arial" panose="020B0604020202020204" pitchFamily="34" charset="0"/>
                <a:ea typeface="宋体" panose="02010600030101010101" pitchFamily="2" charset="-122"/>
              </a:rPr>
              <a:t>元，以后每年股利增长</a:t>
            </a:r>
            <a:r>
              <a:rPr lang="en-US" altLang="x-none" sz="3200" dirty="0">
                <a:latin typeface="Arial" panose="020B0604020202020204" pitchFamily="34" charset="0"/>
                <a:ea typeface="宋体" panose="02010600030101010101" pitchFamily="2" charset="-122"/>
              </a:rPr>
              <a:t>4%</a:t>
            </a:r>
            <a:r>
              <a:rPr lang="zh-CN" altLang="en-US" sz="3200" dirty="0">
                <a:latin typeface="Arial" panose="020B0604020202020204" pitchFamily="34" charset="0"/>
                <a:ea typeface="宋体" panose="02010600030101010101" pitchFamily="2" charset="-122"/>
              </a:rPr>
              <a:t>。其资本成本率测算为：</a:t>
            </a: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en-US" altLang="x-none" sz="3200" dirty="0">
              <a:latin typeface="Arial" panose="020B0604020202020204" pitchFamily="34" charset="0"/>
              <a:ea typeface="宋体" panose="02010600030101010101" pitchFamily="2" charset="-122"/>
            </a:endParaRPr>
          </a:p>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pic>
        <p:nvPicPr>
          <p:cNvPr id="49155" name="Picture 6"/>
          <p:cNvPicPr>
            <a:picLocks noChangeAspect="1"/>
          </p:cNvPicPr>
          <p:nvPr/>
        </p:nvPicPr>
        <p:blipFill>
          <a:blip r:embed="rId1"/>
          <a:stretch>
            <a:fillRect/>
          </a:stretch>
        </p:blipFill>
        <p:spPr>
          <a:xfrm>
            <a:off x="1979613" y="2636838"/>
            <a:ext cx="3960812" cy="1079500"/>
          </a:xfrm>
          <a:prstGeom prst="rect">
            <a:avLst/>
          </a:prstGeom>
          <a:noFill/>
          <a:ln w="9525">
            <a:noFill/>
          </a:ln>
          <a:effectLst>
            <a:prstShdw prst="shdw13" dist="53882" dir="13499999">
              <a:schemeClr val="bg2">
                <a:alpha val="50000"/>
              </a:schemeClr>
            </a:prstShdw>
          </a:effectLst>
        </p:spPr>
      </p:pic>
      <p:pic>
        <p:nvPicPr>
          <p:cNvPr id="49156" name="Picture 7"/>
          <p:cNvPicPr>
            <a:picLocks noChangeAspect="1"/>
          </p:cNvPicPr>
          <p:nvPr/>
        </p:nvPicPr>
        <p:blipFill>
          <a:blip r:embed="rId2"/>
          <a:stretch>
            <a:fillRect/>
          </a:stretch>
        </p:blipFill>
        <p:spPr>
          <a:xfrm>
            <a:off x="1979613" y="5949950"/>
            <a:ext cx="5318125" cy="1008063"/>
          </a:xfrm>
          <a:prstGeom prst="rect">
            <a:avLst/>
          </a:prstGeom>
          <a:noFill/>
          <a:ln w="9525">
            <a:noFill/>
          </a:ln>
          <a:effectLst>
            <a:prstShdw prst="shdw13" dist="53882" dir="13499999">
              <a:schemeClr val="bg2">
                <a:alpha val="50000"/>
              </a:schemeClr>
            </a:prstShdw>
          </a:effectLst>
        </p:spPr>
      </p:pic>
      <p:sp>
        <p:nvSpPr>
          <p:cNvPr id="51204"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left)">
                                      <p:cBhvr>
                                        <p:cTn id="12"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矩形 2"/>
          <p:cNvSpPr>
            <a:spLocks noGrp="1"/>
          </p:cNvSpPr>
          <p:nvPr>
            <p:ph type="title"/>
          </p:nvPr>
        </p:nvSpPr>
        <p:spPr/>
        <p:txBody>
          <a:bodyPr wrap="square" anchor="ctr"/>
          <a:p>
            <a:pPr lvl="0" indent="0" eaLnBrk="1" hangingPunct="1"/>
            <a:r>
              <a:rPr lang="en-US" altLang="x-none" b="0" dirty="0">
                <a:latin typeface="黑体" panose="02010609060101010101" pitchFamily="1" charset="-122"/>
                <a:ea typeface="黑体" panose="02010609060101010101" pitchFamily="1" charset="-122"/>
              </a:rPr>
              <a:t>1.</a:t>
            </a:r>
            <a:r>
              <a:rPr lang="zh-CN" altLang="en-US" b="0" dirty="0">
                <a:latin typeface="黑体" panose="02010609060101010101" pitchFamily="1" charset="-122"/>
                <a:ea typeface="黑体" panose="02010609060101010101" pitchFamily="1" charset="-122"/>
              </a:rPr>
              <a:t>普通股资本成本率的测算</a:t>
            </a:r>
            <a:endParaRPr lang="zh-CN" altLang="en-US" b="0" dirty="0">
              <a:latin typeface="黑体" panose="02010609060101010101" pitchFamily="1" charset="-122"/>
              <a:ea typeface="黑体" panose="02010609060101010101" pitchFamily="1" charset="-122"/>
            </a:endParaRPr>
          </a:p>
        </p:txBody>
      </p:sp>
      <p:sp>
        <p:nvSpPr>
          <p:cNvPr id="52226" name="矩形 3"/>
          <p:cNvSpPr>
            <a:spLocks noGrp="1"/>
          </p:cNvSpPr>
          <p:nvPr>
            <p:ph type="body"/>
          </p:nvPr>
        </p:nvSpPr>
        <p:spPr>
          <a:xfrm>
            <a:off x="457200" y="1287780"/>
            <a:ext cx="8229600" cy="4843145"/>
          </a:xfrm>
        </p:spPr>
        <p:txBody>
          <a:bodyPr wrap="square" anchor="t"/>
          <a:p>
            <a:pPr lvl="0" indent="-342900" eaLnBrk="1" hangingPunct="1">
              <a:lnSpc>
                <a:spcPct val="90000"/>
              </a:lnSpc>
            </a:pPr>
            <a:r>
              <a:rPr lang="zh-CN" altLang="en-US" b="1" dirty="0">
                <a:latin typeface="黑体" panose="02010609060101010101" pitchFamily="1" charset="-122"/>
                <a:ea typeface="黑体" panose="02010609060101010101" pitchFamily="1" charset="-122"/>
              </a:rPr>
              <a:t>资本资产定价模型：</a:t>
            </a:r>
            <a:r>
              <a:rPr lang="zh-CN" altLang="en-US" sz="3200" dirty="0">
                <a:latin typeface="黑体" panose="02010609060101010101" pitchFamily="1" charset="-122"/>
                <a:ea typeface="黑体" panose="02010609060101010101" pitchFamily="1" charset="-122"/>
              </a:rPr>
              <a:t>从企业的角度看，股东的期望收益就是权益资本成本</a:t>
            </a:r>
            <a:endParaRPr lang="en-US" altLang="x-none" b="1"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dirty="0">
                <a:latin typeface="黑体" panose="02010609060101010101" pitchFamily="1" charset="-122"/>
                <a:ea typeface="黑体" panose="02010609060101010101" pitchFamily="1" charset="-122"/>
              </a:rPr>
              <a:t>假设普通股股东的相关风险只是市场风险</a:t>
            </a:r>
            <a:endParaRPr lang="zh-CN" altLang="en-US"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dirty="0">
                <a:latin typeface="黑体" panose="02010609060101010101" pitchFamily="1" charset="-122"/>
                <a:ea typeface="黑体" panose="02010609060101010101" pitchFamily="1" charset="-122"/>
              </a:rPr>
              <a:t>普通股投资的必要报酬率等于无风险报酬率加上风险报酬率。</a:t>
            </a:r>
            <a:r>
              <a:rPr lang="zh-CN" altLang="en-US" b="1" dirty="0">
                <a:latin typeface="黑体" panose="02010609060101010101" pitchFamily="1" charset="-122"/>
                <a:ea typeface="黑体" panose="02010609060101010101" pitchFamily="1" charset="-122"/>
              </a:rPr>
              <a:t> </a:t>
            </a:r>
            <a:endParaRPr lang="en-US" altLang="x-none" b="1" dirty="0">
              <a:latin typeface="黑体" panose="02010609060101010101" pitchFamily="1" charset="-122"/>
              <a:ea typeface="黑体" panose="02010609060101010101" pitchFamily="1" charset="-122"/>
            </a:endParaRPr>
          </a:p>
          <a:p>
            <a:pPr lvl="1" indent="-347345" eaLnBrk="1" hangingPunct="1">
              <a:lnSpc>
                <a:spcPct val="90000"/>
              </a:lnSpc>
            </a:pPr>
            <a:endParaRPr lang="en-US" altLang="x-none" b="1"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dirty="0">
                <a:latin typeface="黑体" panose="02010609060101010101" pitchFamily="1" charset="-122"/>
                <a:ea typeface="黑体" panose="02010609060101010101" pitchFamily="1" charset="-122"/>
              </a:rPr>
              <a:t>式中，</a:t>
            </a:r>
            <a:r>
              <a:rPr lang="en-US" altLang="x-none" dirty="0">
                <a:latin typeface="黑体" panose="02010609060101010101" pitchFamily="1" charset="-122"/>
                <a:ea typeface="黑体" panose="02010609060101010101" pitchFamily="1" charset="-122"/>
              </a:rPr>
              <a:t>R</a:t>
            </a:r>
            <a:r>
              <a:rPr lang="en-US" altLang="x-none" baseline="-25000" dirty="0">
                <a:latin typeface="黑体" panose="02010609060101010101" pitchFamily="1" charset="-122"/>
                <a:ea typeface="黑体" panose="02010609060101010101" pitchFamily="1" charset="-122"/>
              </a:rPr>
              <a:t>f</a:t>
            </a:r>
            <a:r>
              <a:rPr lang="zh-CN" altLang="en-US" dirty="0">
                <a:latin typeface="黑体" panose="02010609060101010101" pitchFamily="1" charset="-122"/>
                <a:ea typeface="黑体" panose="02010609060101010101" pitchFamily="1" charset="-122"/>
              </a:rPr>
              <a:t>表示无风险报酬率；</a:t>
            </a:r>
            <a:r>
              <a:rPr lang="en-US" altLang="x-none" dirty="0">
                <a:latin typeface="黑体" panose="02010609060101010101" pitchFamily="1" charset="-122"/>
                <a:ea typeface="黑体" panose="02010609060101010101" pitchFamily="1" charset="-122"/>
              </a:rPr>
              <a:t>R</a:t>
            </a:r>
            <a:r>
              <a:rPr lang="en-US" altLang="x-none" baseline="-25000" dirty="0">
                <a:latin typeface="黑体" panose="02010609060101010101" pitchFamily="1" charset="-122"/>
                <a:ea typeface="黑体" panose="02010609060101010101" pitchFamily="1" charset="-122"/>
              </a:rPr>
              <a:t>m</a:t>
            </a:r>
            <a:r>
              <a:rPr lang="zh-CN" altLang="en-US" dirty="0">
                <a:latin typeface="黑体" panose="02010609060101010101" pitchFamily="1" charset="-122"/>
                <a:ea typeface="黑体" panose="02010609060101010101" pitchFamily="1" charset="-122"/>
              </a:rPr>
              <a:t>表示市场报酬率；β</a:t>
            </a:r>
            <a:r>
              <a:rPr lang="en-US" altLang="x-none" baseline="-25000" dirty="0">
                <a:latin typeface="黑体" panose="02010609060101010101" pitchFamily="1" charset="-122"/>
                <a:ea typeface="黑体" panose="02010609060101010101" pitchFamily="1" charset="-122"/>
              </a:rPr>
              <a:t>i</a:t>
            </a:r>
            <a:r>
              <a:rPr lang="zh-CN" altLang="en-US" dirty="0">
                <a:latin typeface="黑体" panose="02010609060101010101" pitchFamily="1" charset="-122"/>
                <a:ea typeface="黑体" panose="02010609060101010101" pitchFamily="1" charset="-122"/>
              </a:rPr>
              <a:t>表示第</a:t>
            </a:r>
            <a:r>
              <a:rPr lang="en-US" altLang="x-none" dirty="0">
                <a:latin typeface="黑体" panose="02010609060101010101" pitchFamily="1" charset="-122"/>
                <a:ea typeface="黑体" panose="02010609060101010101" pitchFamily="1" charset="-122"/>
              </a:rPr>
              <a:t>i</a:t>
            </a:r>
            <a:r>
              <a:rPr lang="zh-CN" altLang="en-US" dirty="0">
                <a:latin typeface="黑体" panose="02010609060101010101" pitchFamily="1" charset="-122"/>
                <a:ea typeface="黑体" panose="02010609060101010101" pitchFamily="1" charset="-122"/>
              </a:rPr>
              <a:t>种股票的贝塔系数。</a:t>
            </a:r>
            <a:endParaRPr lang="en-US" altLang="x-none" dirty="0">
              <a:latin typeface="黑体" panose="02010609060101010101" pitchFamily="1" charset="-122"/>
              <a:ea typeface="黑体" panose="02010609060101010101" pitchFamily="1" charset="-122"/>
            </a:endParaRPr>
          </a:p>
          <a:p>
            <a:pPr lvl="0" indent="-342900" eaLnBrk="1" hangingPunct="1">
              <a:lnSpc>
                <a:spcPct val="90000"/>
              </a:lnSpc>
            </a:pPr>
            <a:r>
              <a:rPr lang="zh-CN" altLang="en-US" dirty="0">
                <a:latin typeface="黑体" panose="02010609060101010101" pitchFamily="1" charset="-122"/>
                <a:ea typeface="黑体" panose="02010609060101010101" pitchFamily="1" charset="-122"/>
              </a:rPr>
              <a:t>例</a:t>
            </a:r>
            <a:r>
              <a:rPr lang="en-US" altLang="x-none" dirty="0">
                <a:latin typeface="黑体" panose="02010609060101010101" pitchFamily="1" charset="-122"/>
                <a:ea typeface="黑体" panose="02010609060101010101" pitchFamily="1" charset="-122"/>
              </a:rPr>
              <a:t>6-9</a:t>
            </a:r>
            <a:r>
              <a:rPr lang="zh-CN" altLang="en-US" dirty="0">
                <a:latin typeface="黑体" panose="02010609060101010101" pitchFamily="1" charset="-122"/>
                <a:ea typeface="黑体" panose="02010609060101010101" pitchFamily="1" charset="-122"/>
              </a:rPr>
              <a:t>：已知某股票的</a:t>
            </a:r>
            <a:r>
              <a:rPr lang="en-US" altLang="x-none" dirty="0">
                <a:latin typeface="黑体" panose="02010609060101010101" pitchFamily="1" charset="-122"/>
                <a:ea typeface="黑体" panose="02010609060101010101" pitchFamily="1" charset="-122"/>
              </a:rPr>
              <a:t>β</a:t>
            </a:r>
            <a:r>
              <a:rPr lang="zh-CN" altLang="en-US" dirty="0">
                <a:latin typeface="黑体" panose="02010609060101010101" pitchFamily="1" charset="-122"/>
                <a:ea typeface="黑体" panose="02010609060101010101" pitchFamily="1" charset="-122"/>
              </a:rPr>
              <a:t>值为</a:t>
            </a:r>
            <a:r>
              <a:rPr lang="en-US" altLang="x-none" dirty="0">
                <a:latin typeface="黑体" panose="02010609060101010101" pitchFamily="1" charset="-122"/>
                <a:ea typeface="黑体" panose="02010609060101010101" pitchFamily="1" charset="-122"/>
              </a:rPr>
              <a:t>1.5</a:t>
            </a:r>
            <a:r>
              <a:rPr lang="zh-CN" altLang="en-US" dirty="0">
                <a:latin typeface="黑体" panose="02010609060101010101" pitchFamily="1" charset="-122"/>
                <a:ea typeface="黑体" panose="02010609060101010101" pitchFamily="1" charset="-122"/>
              </a:rPr>
              <a:t>，市场报酬率为</a:t>
            </a:r>
            <a:r>
              <a:rPr lang="en-US" altLang="x-none" dirty="0">
                <a:latin typeface="黑体" panose="02010609060101010101" pitchFamily="1" charset="-122"/>
                <a:ea typeface="黑体" panose="02010609060101010101" pitchFamily="1" charset="-122"/>
              </a:rPr>
              <a:t>10%</a:t>
            </a:r>
            <a:r>
              <a:rPr lang="zh-CN" altLang="en-US" dirty="0">
                <a:latin typeface="黑体" panose="02010609060101010101" pitchFamily="1" charset="-122"/>
                <a:ea typeface="黑体" panose="02010609060101010101" pitchFamily="1" charset="-122"/>
              </a:rPr>
              <a:t>，无风险报酬率为</a:t>
            </a:r>
            <a:r>
              <a:rPr lang="en-US" altLang="x-none" dirty="0">
                <a:latin typeface="黑体" panose="02010609060101010101" pitchFamily="1" charset="-122"/>
                <a:ea typeface="黑体" panose="02010609060101010101" pitchFamily="1" charset="-122"/>
              </a:rPr>
              <a:t>6%</a:t>
            </a:r>
            <a:r>
              <a:rPr lang="zh-CN" altLang="en-US" dirty="0">
                <a:latin typeface="黑体" panose="02010609060101010101" pitchFamily="1" charset="-122"/>
                <a:ea typeface="黑体" panose="02010609060101010101" pitchFamily="1" charset="-122"/>
              </a:rPr>
              <a:t>。该股票的资本成本率测算为：</a:t>
            </a:r>
            <a:endParaRPr lang="en-US" altLang="x-none" dirty="0">
              <a:latin typeface="黑体" panose="02010609060101010101" pitchFamily="1" charset="-122"/>
              <a:ea typeface="黑体" panose="02010609060101010101" pitchFamily="1" charset="-122"/>
            </a:endParaRPr>
          </a:p>
          <a:p>
            <a:pPr lvl="0" indent="-342900" eaLnBrk="1" hangingPunct="1">
              <a:lnSpc>
                <a:spcPct val="90000"/>
              </a:lnSpc>
            </a:pPr>
            <a:endParaRPr lang="en-US" altLang="x-none" b="1" dirty="0">
              <a:latin typeface="黑体" panose="02010609060101010101" pitchFamily="1" charset="-122"/>
              <a:ea typeface="黑体" panose="02010609060101010101" pitchFamily="1" charset="-122"/>
            </a:endParaRPr>
          </a:p>
          <a:p>
            <a:pPr lvl="0" indent="-342900" eaLnBrk="1" hangingPunct="1">
              <a:lnSpc>
                <a:spcPct val="90000"/>
              </a:lnSpc>
            </a:pPr>
            <a:endParaRPr lang="en-US" altLang="x-none" b="1"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b="1" dirty="0">
              <a:latin typeface="黑体" panose="02010609060101010101" pitchFamily="1" charset="-122"/>
              <a:ea typeface="黑体" panose="02010609060101010101" pitchFamily="1" charset="-122"/>
            </a:endParaRPr>
          </a:p>
        </p:txBody>
      </p:sp>
      <p:sp>
        <p:nvSpPr>
          <p:cNvPr id="52227" name="矩形 5"/>
          <p:cNvSpPr/>
          <p:nvPr/>
        </p:nvSpPr>
        <p:spPr>
          <a:xfrm>
            <a:off x="3890963" y="3328988"/>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graphicFrame>
        <p:nvGraphicFramePr>
          <p:cNvPr id="52228" name="对象 50180"/>
          <p:cNvGraphicFramePr>
            <a:graphicFrameLocks noChangeAspect="1"/>
          </p:cNvGraphicFramePr>
          <p:nvPr/>
        </p:nvGraphicFramePr>
        <p:xfrm>
          <a:off x="2987675" y="3070225"/>
          <a:ext cx="4787900" cy="731838"/>
        </p:xfrm>
        <a:graphic>
          <a:graphicData uri="http://schemas.openxmlformats.org/presentationml/2006/ole">
            <mc:AlternateContent xmlns:mc="http://schemas.openxmlformats.org/markup-compatibility/2006">
              <mc:Choice xmlns:v="urn:schemas-microsoft-com:vml" Requires="v">
                <p:oleObj spid="_x0000_s3082" name="" r:id="rId1" imgW="1362075" imgH="203835" progId="Equation.3">
                  <p:embed/>
                </p:oleObj>
              </mc:Choice>
              <mc:Fallback>
                <p:oleObj name="" r:id="rId1" imgW="1362075" imgH="203835" progId="Equation.3">
                  <p:embed/>
                  <p:pic>
                    <p:nvPicPr>
                      <p:cNvPr id="0" name="图片 3081"/>
                      <p:cNvPicPr/>
                      <p:nvPr/>
                    </p:nvPicPr>
                    <p:blipFill>
                      <a:blip r:embed="rId2"/>
                      <a:stretch>
                        <a:fillRect/>
                      </a:stretch>
                    </p:blipFill>
                    <p:spPr>
                      <a:xfrm>
                        <a:off x="2987675" y="3070225"/>
                        <a:ext cx="4787900" cy="731838"/>
                      </a:xfrm>
                      <a:prstGeom prst="rect">
                        <a:avLst/>
                      </a:prstGeom>
                      <a:solidFill>
                        <a:srgbClr val="00FF00"/>
                      </a:solidFill>
                      <a:ln w="38100">
                        <a:noFill/>
                        <a:miter/>
                      </a:ln>
                    </p:spPr>
                  </p:pic>
                </p:oleObj>
              </mc:Fallback>
            </mc:AlternateContent>
          </a:graphicData>
        </a:graphic>
      </p:graphicFrame>
      <p:sp>
        <p:nvSpPr>
          <p:cNvPr id="52229" name="矩形 7"/>
          <p:cNvSpPr/>
          <p:nvPr/>
        </p:nvSpPr>
        <p:spPr>
          <a:xfrm>
            <a:off x="4171950" y="3338513"/>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sp>
        <p:nvSpPr>
          <p:cNvPr id="52230" name="矩形 9"/>
          <p:cNvSpPr/>
          <p:nvPr/>
        </p:nvSpPr>
        <p:spPr>
          <a:xfrm>
            <a:off x="0" y="-288925"/>
            <a:ext cx="325438" cy="577850"/>
          </a:xfrm>
          <a:prstGeom prst="rect">
            <a:avLst/>
          </a:prstGeom>
          <a:noFill/>
          <a:ln w="9525">
            <a:noFill/>
          </a:ln>
        </p:spPr>
        <p:txBody>
          <a:bodyPr wrap="none" anchor="ctr">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pic>
        <p:nvPicPr>
          <p:cNvPr id="50184" name="Picture 3"/>
          <p:cNvPicPr>
            <a:picLocks noChangeAspect="1"/>
          </p:cNvPicPr>
          <p:nvPr/>
        </p:nvPicPr>
        <p:blipFill>
          <a:blip r:embed="rId3"/>
          <a:stretch>
            <a:fillRect/>
          </a:stretch>
        </p:blipFill>
        <p:spPr>
          <a:xfrm>
            <a:off x="2987675" y="5805488"/>
            <a:ext cx="6073775" cy="525462"/>
          </a:xfrm>
          <a:prstGeom prst="rect">
            <a:avLst/>
          </a:prstGeom>
          <a:noFill/>
          <a:ln w="9525">
            <a:noFill/>
          </a:ln>
        </p:spPr>
      </p:pic>
      <p:sp>
        <p:nvSpPr>
          <p:cNvPr id="52232"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960525" name="文本框 960524"/>
          <p:cNvSpPr txBox="1"/>
          <p:nvPr/>
        </p:nvSpPr>
        <p:spPr>
          <a:xfrm>
            <a:off x="1331913" y="3284538"/>
            <a:ext cx="6911975" cy="519430"/>
          </a:xfrm>
          <a:prstGeom prst="rect">
            <a:avLst/>
          </a:prstGeom>
          <a:noFill/>
          <a:ln w="9525">
            <a:noFill/>
          </a:ln>
        </p:spPr>
        <p:txBody>
          <a:bodyPr>
            <a:spAutoFit/>
          </a:bodyPr>
          <a:p>
            <a:pPr lvl="0">
              <a:spcBef>
                <a:spcPct val="50000"/>
              </a:spcBef>
            </a:pPr>
            <a:endParaRPr lang="zh-CN" altLang="en-US" sz="2800" dirty="0">
              <a:solidFill>
                <a:schemeClr val="bg1"/>
              </a:solidFill>
              <a:effectLst>
                <a:outerShdw blurRad="38100" dist="38100" dir="2700000">
                  <a:srgbClr val="000000"/>
                </a:outerShdw>
              </a:effectLst>
              <a:latin typeface="Tahoma" panose="020B0604030504040204" pitchFamily="2" charset="0"/>
              <a:ea typeface="黑体" panose="02010609060101010101" pitchFamily="1"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wipe(left)">
                                      <p:cBhvr>
                                        <p:cTn id="7" dur="500"/>
                                        <p:tgtEl>
                                          <p:spTgt spid="50184"/>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960525"/>
                                        </p:tgtEl>
                                        <p:attrNameLst>
                                          <p:attrName>style.visibility</p:attrName>
                                        </p:attrNameLst>
                                      </p:cBhvr>
                                      <p:to>
                                        <p:strVal val="visible"/>
                                      </p:to>
                                    </p:set>
                                    <p:anim calcmode="lin" valueType="num">
                                      <p:cBhvr>
                                        <p:cTn id="12" dur="500" decel="50000" fill="hold">
                                          <p:stCondLst>
                                            <p:cond delay="0"/>
                                          </p:stCondLst>
                                        </p:cTn>
                                        <p:tgtEl>
                                          <p:spTgt spid="960525"/>
                                        </p:tgtEl>
                                        <p:attrNameLst>
                                          <p:attrName>style.rotation</p:attrName>
                                        </p:attrNameLst>
                                      </p:cBhvr>
                                      <p:tavLst>
                                        <p:tav tm="0">
                                          <p:val>
                                            <p:fltVal val="-90.000000"/>
                                          </p:val>
                                        </p:tav>
                                        <p:tav tm="100000">
                                          <p:val>
                                            <p:fltVal val="0.000000"/>
                                          </p:val>
                                        </p:tav>
                                      </p:tavLst>
                                    </p:anim>
                                    <p:anim calcmode="lin" valueType="num">
                                      <p:cBhvr>
                                        <p:cTn id="13" dur="500" decel="50000" fill="hold">
                                          <p:stCondLst>
                                            <p:cond delay="0"/>
                                          </p:stCondLst>
                                        </p:cTn>
                                        <p:tgtEl>
                                          <p:spTgt spid="96052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60525"/>
                                        </p:tgtEl>
                                        <p:attrNameLst>
                                          <p:attrName>ppt_w</p:attrName>
                                        </p:attrNameLst>
                                      </p:cBhvr>
                                      <p:tavLst>
                                        <p:tav tm="0">
                                          <p:val>
                                            <p:strVal val="#ppt_w*.05"/>
                                          </p:val>
                                        </p:tav>
                                        <p:tav tm="100000">
                                          <p:val>
                                            <p:strVal val="#ppt_w"/>
                                          </p:val>
                                        </p:tav>
                                      </p:tavLst>
                                    </p:anim>
                                    <p:anim calcmode="lin" valueType="num">
                                      <p:cBhvr>
                                        <p:cTn id="15" dur="1000" fill="hold"/>
                                        <p:tgtEl>
                                          <p:spTgt spid="96052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6052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6052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6052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60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3" descr="Rectangle: Click to edit Master text styles&#13;&#10;Second level&#13;&#10;Third level&#13;&#10;Fourth level&#13;&#10;Fifth level"/>
          <p:cNvSpPr>
            <a:spLocks noGrp="1"/>
          </p:cNvSpPr>
          <p:nvPr>
            <p:ph sz="quarter" idx="4294967295"/>
          </p:nvPr>
        </p:nvSpPr>
        <p:spPr>
          <a:xfrm>
            <a:off x="282575" y="1200150"/>
            <a:ext cx="8148638" cy="4873625"/>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marL="0" lvl="0" indent="0" eaLnBrk="1" hangingPunct="1">
              <a:lnSpc>
                <a:spcPct val="90000"/>
              </a:lnSpc>
              <a:buNone/>
            </a:pPr>
            <a:r>
              <a:rPr lang="zh-CN" altLang="en-US" sz="2800" dirty="0">
                <a:latin typeface="黑体" panose="02010609060101010101" pitchFamily="1" charset="-122"/>
                <a:ea typeface="黑体" panose="02010609060101010101" pitchFamily="1" charset="-122"/>
              </a:rPr>
              <a:t>（</a:t>
            </a:r>
            <a:r>
              <a:rPr lang="en-US" altLang="x-none" sz="2800" dirty="0">
                <a:latin typeface="黑体" panose="02010609060101010101" pitchFamily="1" charset="-122"/>
                <a:ea typeface="黑体" panose="02010609060101010101" pitchFamily="1" charset="-122"/>
              </a:rPr>
              <a:t>3</a:t>
            </a:r>
            <a:r>
              <a:rPr lang="zh-CN" altLang="en-US" sz="2800" dirty="0">
                <a:latin typeface="黑体" panose="02010609060101010101" pitchFamily="1" charset="-122"/>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债券投资报酬率加股票投资风险报酬率</a:t>
            </a:r>
            <a:endParaRPr lang="en-US" altLang="x-none" sz="2800" b="1" dirty="0">
              <a:latin typeface="黑体" panose="02010609060101010101" pitchFamily="1" charset="-122"/>
              <a:ea typeface="黑体" panose="02010609060101010101" pitchFamily="1" charset="-122"/>
            </a:endParaRPr>
          </a:p>
          <a:p>
            <a:pPr marL="0" lvl="0" indent="0" eaLnBrk="1" hangingPunct="1"/>
            <a:r>
              <a:rPr lang="zh-CN" altLang="en-US" sz="2400" dirty="0">
                <a:latin typeface="黑体" panose="02010609060101010101" pitchFamily="1" charset="-122"/>
                <a:ea typeface="黑体" panose="02010609060101010101" pitchFamily="1" charset="-122"/>
              </a:rPr>
              <a:t>与债券投资相比，股票投资的风险更大。主要表现在以下方面：股利分配金额的不确定性；资本收益的不确定性；普通股东对剩余财产的最后分配权。因此，股东要求的报酬率要高于债权人要求的投资报酬率。相应地，企业采用股票筹资需要比债券筹资付出更大的代价，加之股息在税后支付，不具有抵税作用，因此，股票筹资的资金成本比债券筹资的资金成本要高。所以，股票资金成本可以用债券资金成本加上一定的风险溢价率表示。根据历史经验，风险溢价率通常在</a:t>
            </a:r>
            <a:r>
              <a:rPr lang="en-US" altLang="x-none" sz="2400" dirty="0">
                <a:latin typeface="黑体" panose="02010609060101010101" pitchFamily="1" charset="-122"/>
                <a:ea typeface="黑体" panose="02010609060101010101" pitchFamily="1" charset="-122"/>
              </a:rPr>
              <a:t>3</a:t>
            </a:r>
            <a:r>
              <a:rPr lang="zh-CN" altLang="en-US" sz="2400" dirty="0">
                <a:latin typeface="黑体" panose="02010609060101010101" pitchFamily="1" charset="-122"/>
                <a:ea typeface="黑体" panose="02010609060101010101" pitchFamily="1" charset="-122"/>
              </a:rPr>
              <a:t>％～</a:t>
            </a:r>
            <a:r>
              <a:rPr lang="en-US" altLang="x-none" sz="2400" dirty="0">
                <a:latin typeface="黑体" panose="02010609060101010101" pitchFamily="1" charset="-122"/>
                <a:ea typeface="黑体" panose="02010609060101010101" pitchFamily="1" charset="-122"/>
              </a:rPr>
              <a:t>5</a:t>
            </a:r>
            <a:r>
              <a:rPr lang="zh-CN" altLang="en-US" sz="2400" dirty="0">
                <a:latin typeface="黑体" panose="02010609060101010101" pitchFamily="1" charset="-122"/>
                <a:ea typeface="黑体" panose="02010609060101010101" pitchFamily="1" charset="-122"/>
              </a:rPr>
              <a:t>％之间。</a:t>
            </a:r>
            <a:r>
              <a:rPr lang="zh-CN" altLang="en-US" sz="2400" b="1" dirty="0">
                <a:solidFill>
                  <a:srgbClr val="9933FF"/>
                </a:solidFill>
                <a:latin typeface="黑体" panose="02010609060101010101" pitchFamily="1" charset="-122"/>
                <a:ea typeface="黑体" panose="02010609060101010101" pitchFamily="1" charset="-122"/>
              </a:rPr>
              <a:t>这里的风险溢价不同于 </a:t>
            </a:r>
            <a:r>
              <a:rPr lang="en-US" altLang="x-none" sz="2400" b="1" dirty="0">
                <a:solidFill>
                  <a:srgbClr val="9933FF"/>
                </a:solidFill>
                <a:latin typeface="Times New Roman" panose="02020603050405020304" pitchFamily="2" charset="0"/>
                <a:ea typeface="黑体" panose="02010609060101010101" pitchFamily="1" charset="-122"/>
              </a:rPr>
              <a:t>CAPM </a:t>
            </a:r>
            <a:r>
              <a:rPr lang="zh-CN" altLang="en-US" sz="2400" b="1" dirty="0">
                <a:solidFill>
                  <a:srgbClr val="9933FF"/>
                </a:solidFill>
                <a:latin typeface="黑体" panose="02010609060101010101" pitchFamily="1" charset="-122"/>
                <a:ea typeface="黑体" panose="02010609060101010101" pitchFamily="1" charset="-122"/>
              </a:rPr>
              <a:t>里的风险溢价</a:t>
            </a:r>
            <a:endParaRPr lang="zh-CN" altLang="en-US" sz="2400" b="1" dirty="0">
              <a:solidFill>
                <a:srgbClr val="9933FF"/>
              </a:solidFill>
              <a:latin typeface="黑体" panose="02010609060101010101" pitchFamily="1" charset="-122"/>
              <a:ea typeface="黑体" panose="02010609060101010101" pitchFamily="1" charset="-122"/>
            </a:endParaRPr>
          </a:p>
          <a:p>
            <a:pPr marL="0" lvl="0" indent="0" eaLnBrk="1" hangingPunct="1"/>
            <a:r>
              <a:rPr lang="zh-CN" altLang="en-US" sz="2400" dirty="0">
                <a:latin typeface="黑体" panose="02010609060101010101" pitchFamily="1" charset="-122"/>
                <a:ea typeface="黑体" panose="02010609060101010101" pitchFamily="1" charset="-122"/>
              </a:rPr>
              <a:t>这种测算方法比较简单，但主观性较强。</a:t>
            </a:r>
            <a:endParaRPr lang="zh-CN" altLang="en-US" sz="2400" dirty="0">
              <a:latin typeface="黑体" panose="02010609060101010101" pitchFamily="1" charset="-122"/>
              <a:ea typeface="黑体" panose="02010609060101010101" pitchFamily="1" charset="-122"/>
            </a:endParaRPr>
          </a:p>
        </p:txBody>
      </p:sp>
      <p:sp>
        <p:nvSpPr>
          <p:cNvPr id="53250"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矩形 2"/>
          <p:cNvSpPr>
            <a:spLocks noGrp="1"/>
          </p:cNvSpPr>
          <p:nvPr>
            <p:ph type="title"/>
          </p:nvPr>
        </p:nvSpPr>
        <p:spPr/>
        <p:txBody>
          <a:bodyPr wrap="square" anchor="ctr"/>
          <a:p>
            <a:pPr lvl="0" indent="0" eaLnBrk="1" hangingPunct="1"/>
            <a:r>
              <a:rPr lang="en-US" altLang="x-none" b="0" dirty="0"/>
              <a:t>1.</a:t>
            </a:r>
            <a:r>
              <a:rPr lang="zh-CN" altLang="en-US" b="0" dirty="0"/>
              <a:t>普通股资本成本率的测算</a:t>
            </a:r>
            <a:endParaRPr lang="zh-CN" altLang="en-US" b="0" dirty="0"/>
          </a:p>
        </p:txBody>
      </p:sp>
      <p:sp>
        <p:nvSpPr>
          <p:cNvPr id="52227" name="矩形 3"/>
          <p:cNvSpPr>
            <a:spLocks noGrp="1"/>
          </p:cNvSpPr>
          <p:nvPr>
            <p:ph type="body"/>
          </p:nvPr>
        </p:nvSpPr>
        <p:spPr/>
        <p:txBody>
          <a:bodyPr wrap="square" anchor="t"/>
          <a:p>
            <a:pPr lvl="0" indent="-342900"/>
            <a:r>
              <a:rPr lang="zh-CN" altLang="en-US" dirty="0"/>
              <a:t>例</a:t>
            </a:r>
            <a:r>
              <a:rPr lang="en-US" altLang="x-none" dirty="0"/>
              <a:t>6-10</a:t>
            </a:r>
            <a:r>
              <a:rPr lang="zh-CN" altLang="en-US" dirty="0"/>
              <a:t>：</a:t>
            </a:r>
            <a:r>
              <a:rPr lang="en-US" altLang="x-none" dirty="0"/>
              <a:t>XYZ</a:t>
            </a:r>
            <a:r>
              <a:rPr lang="zh-CN" altLang="en-US" dirty="0"/>
              <a:t>公司已发行债券的投资报酬率为</a:t>
            </a:r>
            <a:r>
              <a:rPr lang="en-US" altLang="x-none" dirty="0"/>
              <a:t>8%</a:t>
            </a:r>
            <a:r>
              <a:rPr lang="zh-CN" altLang="en-US" dirty="0"/>
              <a:t>。现准备发行一批股票，经分析，该股票高于债券的投资风险报酬率为</a:t>
            </a:r>
            <a:r>
              <a:rPr lang="en-US" altLang="x-none" dirty="0"/>
              <a:t>4%</a:t>
            </a:r>
            <a:r>
              <a:rPr lang="zh-CN" altLang="en-US" dirty="0"/>
              <a:t>。则该股票的必要报酬率即资本成本率为：</a:t>
            </a:r>
            <a:endParaRPr lang="zh-CN" altLang="en-US" dirty="0"/>
          </a:p>
          <a:p>
            <a:pPr lvl="0" indent="-342900"/>
            <a:r>
              <a:rPr lang="en-US" altLang="x-none" dirty="0"/>
              <a:t>  8%+4%=12% </a:t>
            </a:r>
            <a:endParaRPr lang="en-US" altLang="x-none" b="1" dirty="0"/>
          </a:p>
          <a:p>
            <a:pPr lvl="0" indent="-342900" eaLnBrk="1" hangingPunct="1">
              <a:lnSpc>
                <a:spcPct val="90000"/>
              </a:lnSpc>
            </a:pPr>
            <a:endParaRPr lang="en-US" altLang="x-none" b="1" dirty="0"/>
          </a:p>
          <a:p>
            <a:pPr lvl="0" indent="-342900" eaLnBrk="1" hangingPunct="1">
              <a:lnSpc>
                <a:spcPct val="90000"/>
              </a:lnSpc>
            </a:pPr>
            <a:endParaRPr lang="zh-CN" altLang="en-US" b="1" dirty="0"/>
          </a:p>
        </p:txBody>
      </p:sp>
      <p:sp>
        <p:nvSpPr>
          <p:cNvPr id="54275" name="矩形 5"/>
          <p:cNvSpPr/>
          <p:nvPr/>
        </p:nvSpPr>
        <p:spPr>
          <a:xfrm>
            <a:off x="3890963" y="332898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sp>
        <p:nvSpPr>
          <p:cNvPr id="54276" name="矩形 7"/>
          <p:cNvSpPr/>
          <p:nvPr/>
        </p:nvSpPr>
        <p:spPr>
          <a:xfrm>
            <a:off x="4171950" y="3338513"/>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sp>
        <p:nvSpPr>
          <p:cNvPr id="54277" name="矩形 9"/>
          <p:cNvSpPr/>
          <p:nvPr/>
        </p:nvSpPr>
        <p:spPr>
          <a:xfrm>
            <a:off x="0" y="0"/>
            <a:ext cx="9144000" cy="0"/>
          </a:xfrm>
          <a:prstGeom prst="rect">
            <a:avLst/>
          </a:prstGeom>
          <a:noFill/>
          <a:ln w="9525">
            <a:noFill/>
          </a:ln>
        </p:spPr>
        <p:txBody>
          <a:bodyPr wrap="none" anchor="ctr">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sp>
        <p:nvSpPr>
          <p:cNvPr id="54278"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227">
                                            <p:txEl>
                                              <p:charRg st="0" end="78"/>
                                            </p:txEl>
                                          </p:spTgt>
                                        </p:tgtEl>
                                        <p:attrNameLst>
                                          <p:attrName>style.visibility</p:attrName>
                                        </p:attrNameLst>
                                      </p:cBhvr>
                                      <p:to>
                                        <p:strVal val="visible"/>
                                      </p:to>
                                    </p:set>
                                    <p:animEffect transition="in" filter="wipe(up)">
                                      <p:cBhvr>
                                        <p:cTn id="7" dur="500"/>
                                        <p:tgtEl>
                                          <p:spTgt spid="52227">
                                            <p:txEl>
                                              <p:charRg st="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27">
                                            <p:txEl>
                                              <p:charRg st="78" end="91"/>
                                            </p:txEl>
                                          </p:spTgt>
                                        </p:tgtEl>
                                        <p:attrNameLst>
                                          <p:attrName>style.visibility</p:attrName>
                                        </p:attrNameLst>
                                      </p:cBhvr>
                                      <p:to>
                                        <p:strVal val="visible"/>
                                      </p:to>
                                    </p:set>
                                    <p:animEffect transition="in" filter="wipe(up)">
                                      <p:cBhvr>
                                        <p:cTn id="12" dur="500"/>
                                        <p:tgtEl>
                                          <p:spTgt spid="52227">
                                            <p:txEl>
                                              <p:charRg st="78"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descr="Rectangle: Click to edit Master text styles&#13;&#10;Second level&#13;&#10;Third level&#13;&#10;Fourth level&#13;&#10;Fifth level"/>
          <p:cNvSpPr>
            <a:spLocks noGrp="1"/>
          </p:cNvSpPr>
          <p:nvPr>
            <p:ph sz="quarter" idx="4294967295"/>
          </p:nvPr>
        </p:nvSpPr>
        <p:spPr>
          <a:xfrm>
            <a:off x="457200" y="1238250"/>
            <a:ext cx="8229600" cy="3941763"/>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lvl="0" indent="-342900" eaLnBrk="1" hangingPunct="1">
              <a:buNone/>
            </a:pPr>
            <a:endParaRPr lang="en-US" altLang="x-none" sz="3000" dirty="0">
              <a:ea typeface="黑体" panose="02010609060101010101" pitchFamily="1" charset="-122"/>
            </a:endParaRPr>
          </a:p>
          <a:p>
            <a:pPr lvl="0" indent="-342900" eaLnBrk="1" hangingPunct="1"/>
            <a:r>
              <a:rPr lang="zh-CN" altLang="en-US" sz="2800" dirty="0">
                <a:solidFill>
                  <a:srgbClr val="000000"/>
                </a:solidFill>
                <a:ea typeface="黑体" panose="02010609060101010101" pitchFamily="1" charset="-122"/>
              </a:rPr>
              <a:t>一般来说，三种方法计算出的结果会不一致，因此</a:t>
            </a:r>
            <a:r>
              <a:rPr lang="zh-CN" altLang="en-US" sz="2800" dirty="0">
                <a:ea typeface="黑体" panose="02010609060101010101" pitchFamily="1" charset="-122"/>
              </a:rPr>
              <a:t>用以上三种方法计算的结果计算企业普通股资本成本，取其算术平均值。</a:t>
            </a:r>
            <a:endParaRPr lang="zh-CN" altLang="en-US" sz="2800" dirty="0">
              <a:ea typeface="黑体" panose="02010609060101010101" pitchFamily="1" charset="-122"/>
            </a:endParaRPr>
          </a:p>
          <a:p>
            <a:pPr lvl="0" indent="-342900" eaLnBrk="1" hangingPunct="1"/>
            <a:r>
              <a:rPr lang="zh-CN" altLang="en-US" sz="2800" dirty="0">
                <a:ea typeface="黑体" panose="02010609060101010101" pitchFamily="1" charset="-122"/>
              </a:rPr>
              <a:t>企业从外部筹资，发行新的普通股票时，其资本成本的计算要考虑发行成本。</a:t>
            </a:r>
            <a:endParaRPr lang="zh-CN" altLang="en-US" sz="2800" dirty="0">
              <a:ea typeface="黑体" panose="02010609060101010101" pitchFamily="1" charset="-122"/>
            </a:endParaRPr>
          </a:p>
        </p:txBody>
      </p:sp>
      <p:sp>
        <p:nvSpPr>
          <p:cNvPr id="55298" name="Rectangle 3"/>
          <p:cNvSpPr/>
          <p:nvPr/>
        </p:nvSpPr>
        <p:spPr>
          <a:xfrm>
            <a:off x="222250" y="122238"/>
            <a:ext cx="1068388" cy="515937"/>
          </a:xfrm>
          <a:prstGeom prst="rect">
            <a:avLst/>
          </a:prstGeom>
          <a:noFill/>
          <a:ln w="9525">
            <a:noFill/>
          </a:ln>
          <a:effectLst>
            <a:outerShdw algn="ctr" rotWithShape="0">
              <a:schemeClr val="bg2"/>
            </a:outerShdw>
          </a:effectLst>
        </p:spPr>
        <p:txBody>
          <a:bodyPr wrap="none" lIns="90488" tIns="44450" rIns="90488" bIns="44450" anchor="t">
            <a:spAutoFit/>
          </a:bodyPr>
          <a:p>
            <a:pPr lvl="0" indent="0" algn="ctr" eaLnBrk="0" hangingPunct="0"/>
            <a:r>
              <a:rPr lang="zh-CN" altLang="en-US" sz="2800" dirty="0">
                <a:solidFill>
                  <a:srgbClr val="3333FF"/>
                </a:solidFill>
                <a:latin typeface="黑体" panose="02010609060101010101" pitchFamily="1" charset="-122"/>
                <a:ea typeface="黑体" panose="02010609060101010101" pitchFamily="1" charset="-122"/>
              </a:rPr>
              <a:t>注意</a:t>
            </a:r>
            <a:r>
              <a:rPr lang="en-US" altLang="x-none" sz="2800" dirty="0">
                <a:solidFill>
                  <a:srgbClr val="3333FF"/>
                </a:solidFill>
                <a:latin typeface="黑体" panose="02010609060101010101" pitchFamily="1" charset="-122"/>
                <a:ea typeface="黑体" panose="02010609060101010101" pitchFamily="1" charset="-122"/>
              </a:rPr>
              <a:t>:</a:t>
            </a:r>
            <a:endParaRPr lang="en-US" altLang="x-none" sz="2800" dirty="0">
              <a:solidFill>
                <a:srgbClr val="3333FF"/>
              </a:solidFill>
              <a:latin typeface="黑体" panose="02010609060101010101" pitchFamily="1" charset="-122"/>
              <a:ea typeface="黑体" panose="02010609060101010101" pitchFamily="1" charset="-122"/>
            </a:endParaRPr>
          </a:p>
        </p:txBody>
      </p:sp>
      <p:sp>
        <p:nvSpPr>
          <p:cNvPr id="5529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3"/>
          <p:cNvSpPr>
            <a:spLocks noGrp="1"/>
          </p:cNvSpPr>
          <p:nvPr>
            <p:ph type="body" sz="half"/>
          </p:nvPr>
        </p:nvSpPr>
        <p:spPr>
          <a:xfrm>
            <a:off x="784225" y="1165225"/>
            <a:ext cx="7673975" cy="739775"/>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a:r>
              <a:rPr lang="zh-CN" altLang="en-US" sz="3000"/>
              <a:t>美国</a:t>
            </a:r>
            <a:r>
              <a:rPr lang="zh-CN" altLang="en-US" sz="3200">
                <a:latin typeface="Times New Roman" panose="02020603050405020304" pitchFamily="2" charset="0"/>
                <a:ea typeface="Times New Roman" panose="02020603050405020304" pitchFamily="2" charset="0"/>
              </a:rPr>
              <a:t>股权资本成本</a:t>
            </a:r>
            <a:r>
              <a:rPr lang="zh-CN" altLang="en-US" sz="3000"/>
              <a:t>的估计方法</a:t>
            </a:r>
            <a:endParaRPr lang="zh-CN" altLang="en-US" sz="3000"/>
          </a:p>
        </p:txBody>
      </p:sp>
      <p:graphicFrame>
        <p:nvGraphicFramePr>
          <p:cNvPr id="54275" name="内容占位符 54274"/>
          <p:cNvGraphicFramePr/>
          <p:nvPr>
            <p:ph sz="half" idx="1"/>
          </p:nvPr>
        </p:nvGraphicFramePr>
        <p:xfrm>
          <a:off x="609600" y="2362200"/>
          <a:ext cx="8077200" cy="3025775"/>
        </p:xfrm>
        <a:graphic>
          <a:graphicData uri="http://schemas.openxmlformats.org/drawingml/2006/table">
            <a:tbl>
              <a:tblPr/>
              <a:tblGrid>
                <a:gridCol w="1423988"/>
                <a:gridCol w="6653212"/>
              </a:tblGrid>
              <a:tr h="4476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ctr" eaLnBrk="1" hangingPunct="1">
                        <a:lnSpc>
                          <a:spcPct val="120000"/>
                        </a:lnSpc>
                        <a:spcBef>
                          <a:spcPct val="10000"/>
                        </a:spcBef>
                        <a:spcAft>
                          <a:spcPct val="10000"/>
                        </a:spcAft>
                        <a:buClr>
                          <a:srgbClr val="000000"/>
                        </a:buClr>
                        <a:buFont typeface="Arial" panose="020B0604020202020204" pitchFamily="34" charset="0"/>
                        <a:buNone/>
                      </a:pPr>
                      <a:r>
                        <a:rPr lang="zh-CN" altLang="en-US" sz="1600" b="1">
                          <a:latin typeface="Times New Roman" panose="02020603050405020304" pitchFamily="2" charset="0"/>
                          <a:ea typeface="宋体" panose="02010600030101010101" pitchFamily="2" charset="-122"/>
                        </a:rPr>
                        <a:t>资本成本</a:t>
                      </a:r>
                      <a:endParaRPr lang="zh-CN" altLang="en-US">
                        <a:latin typeface="Times New Roman" panose="02020603050405020304" pitchFamily="2" charset="0"/>
                        <a:ea typeface="宋体" panose="02010600030101010101" pitchFamily="2" charset="-122"/>
                      </a:endParaRPr>
                    </a:p>
                  </a:txBody>
                  <a:tcPr marT="45708" marB="45708"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ctr" eaLnBrk="1" hangingPunct="1">
                        <a:lnSpc>
                          <a:spcPct val="120000"/>
                        </a:lnSpc>
                        <a:spcBef>
                          <a:spcPct val="10000"/>
                        </a:spcBef>
                        <a:spcAft>
                          <a:spcPct val="10000"/>
                        </a:spcAft>
                        <a:buClr>
                          <a:srgbClr val="000000"/>
                        </a:buClr>
                        <a:buFont typeface="Arial" panose="020B0604020202020204" pitchFamily="34" charset="0"/>
                        <a:buNone/>
                      </a:pPr>
                      <a:r>
                        <a:rPr lang="zh-CN" altLang="en-US" sz="1600" b="1">
                          <a:latin typeface="Times New Roman" panose="02020603050405020304" pitchFamily="2" charset="0"/>
                          <a:ea typeface="宋体" panose="02010600030101010101" pitchFamily="2" charset="-122"/>
                        </a:rPr>
                        <a:t>现行做法</a:t>
                      </a:r>
                      <a:endParaRPr lang="zh-CN" altLang="en-US">
                        <a:latin typeface="Times New Roman" panose="02020603050405020304" pitchFamily="2" charset="0"/>
                        <a:ea typeface="宋体" panose="02010600030101010101" pitchFamily="2" charset="-122"/>
                      </a:endParaRPr>
                    </a:p>
                  </a:txBody>
                  <a:tcPr marT="45708" marB="45708"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81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lnSpc>
                          <a:spcPct val="120000"/>
                        </a:lnSpc>
                        <a:spcBef>
                          <a:spcPct val="10000"/>
                        </a:spcBef>
                        <a:spcAft>
                          <a:spcPct val="10000"/>
                        </a:spcAft>
                        <a:buClr>
                          <a:srgbClr val="000000"/>
                        </a:buClr>
                        <a:buFont typeface="Arial" panose="020B0604020202020204" pitchFamily="34" charset="0"/>
                        <a:buNone/>
                      </a:pPr>
                      <a:r>
                        <a:rPr lang="zh-CN" altLang="en-US" sz="1600" b="1">
                          <a:latin typeface="Times New Roman" panose="02020603050405020304" pitchFamily="2" charset="0"/>
                          <a:ea typeface="宋体" panose="02010600030101010101" pitchFamily="2" charset="-122"/>
                        </a:rPr>
                        <a:t>股权资本成本</a:t>
                      </a:r>
                      <a:endParaRPr lang="zh-CN" altLang="en-US">
                        <a:latin typeface="Times New Roman" panose="02020603050405020304" pitchFamily="2" charset="0"/>
                        <a:ea typeface="宋体" panose="02010600030101010101" pitchFamily="2" charset="-122"/>
                      </a:endParaRPr>
                    </a:p>
                  </a:txBody>
                  <a:tcPr marT="45708" marB="45708"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l" eaLnBrk="1" hangingPunct="1">
                        <a:lnSpc>
                          <a:spcPct val="120000"/>
                        </a:lnSpc>
                        <a:spcBef>
                          <a:spcPct val="10000"/>
                        </a:spcBef>
                        <a:spcAft>
                          <a:spcPct val="10000"/>
                        </a:spcAft>
                        <a:buClr>
                          <a:srgbClr val="000000"/>
                        </a:buClr>
                        <a:buFont typeface="Arial" panose="020B0604020202020204" pitchFamily="34" charset="0"/>
                        <a:buNone/>
                      </a:pPr>
                      <a:r>
                        <a:rPr lang="en-US" altLang="x-none" sz="1600" b="1" dirty="0">
                          <a:latin typeface="Times New Roman" panose="02020603050405020304" pitchFamily="2" charset="0"/>
                          <a:ea typeface="宋体" panose="02010600030101010101" pitchFamily="2" charset="-122"/>
                        </a:rPr>
                        <a:t>·81%</a:t>
                      </a:r>
                      <a:r>
                        <a:rPr lang="zh-CN" altLang="en-US" sz="1600" b="1" dirty="0">
                          <a:latin typeface="Times New Roman" panose="02020603050405020304" pitchFamily="2" charset="0"/>
                          <a:ea typeface="宋体" panose="02010600030101010101" pitchFamily="2" charset="-122"/>
                        </a:rPr>
                        <a:t>的公司运用资本资产定价模型估计股权资本成本，</a:t>
                      </a:r>
                      <a:r>
                        <a:rPr lang="en-US" altLang="x-none" sz="1600" b="1" dirty="0">
                          <a:latin typeface="Times New Roman" panose="02020603050405020304" pitchFamily="2" charset="0"/>
                          <a:ea typeface="宋体" panose="02010600030101010101" pitchFamily="2" charset="-122"/>
                        </a:rPr>
                        <a:t>4%</a:t>
                      </a:r>
                      <a:r>
                        <a:rPr lang="zh-CN" altLang="en-US" sz="1600" b="1" dirty="0">
                          <a:latin typeface="Times New Roman" panose="02020603050405020304" pitchFamily="2" charset="0"/>
                          <a:ea typeface="宋体" panose="02010600030101010101" pitchFamily="2" charset="-122"/>
                        </a:rPr>
                        <a:t>的公司运用修正的资本资产定价模型，</a:t>
                      </a:r>
                      <a:r>
                        <a:rPr lang="en-US" altLang="x-none" sz="1600" b="1" dirty="0">
                          <a:latin typeface="Times New Roman" panose="02020603050405020304" pitchFamily="2" charset="0"/>
                          <a:ea typeface="宋体" panose="02010600030101010101" pitchFamily="2" charset="-122"/>
                        </a:rPr>
                        <a:t>15%</a:t>
                      </a:r>
                      <a:r>
                        <a:rPr lang="zh-CN" altLang="en-US" sz="1600" b="1" dirty="0">
                          <a:latin typeface="Times New Roman" panose="02020603050405020304" pitchFamily="2" charset="0"/>
                          <a:ea typeface="宋体" panose="02010600030101010101" pitchFamily="2" charset="-122"/>
                        </a:rPr>
                        <a:t>的公司采用其他方法。</a:t>
                      </a:r>
                      <a:endParaRPr lang="zh-CN" altLang="en-US" sz="1600" b="1" dirty="0">
                        <a:latin typeface="Times New Roman" panose="02020603050405020304" pitchFamily="2" charset="0"/>
                        <a:ea typeface="宋体" panose="02010600030101010101" pitchFamily="2" charset="-122"/>
                      </a:endParaRPr>
                    </a:p>
                    <a:p>
                      <a:pPr marL="0" lvl="0" indent="0" algn="l">
                        <a:lnSpc>
                          <a:spcPct val="120000"/>
                        </a:lnSpc>
                        <a:spcBef>
                          <a:spcPct val="10000"/>
                        </a:spcBef>
                        <a:spcAft>
                          <a:spcPct val="10000"/>
                        </a:spcAft>
                        <a:buClr>
                          <a:srgbClr val="000000"/>
                        </a:buClr>
                        <a:buFont typeface="Arial" panose="020B0604020202020204" pitchFamily="34" charset="0"/>
                        <a:buNone/>
                      </a:pPr>
                      <a:r>
                        <a:rPr lang="en-US" altLang="x-none" sz="1600" b="1" dirty="0">
                          <a:latin typeface="Times New Roman" panose="02020603050405020304" pitchFamily="2" charset="0"/>
                          <a:ea typeface="宋体" panose="02010600030101010101" pitchFamily="2" charset="-122"/>
                        </a:rPr>
                        <a:t>·70%</a:t>
                      </a:r>
                      <a:r>
                        <a:rPr lang="zh-CN" altLang="en-US" sz="1600" b="1" dirty="0">
                          <a:latin typeface="Times New Roman" panose="02020603050405020304" pitchFamily="2" charset="0"/>
                          <a:ea typeface="宋体" panose="02010600030101010101" pitchFamily="2" charset="-122"/>
                        </a:rPr>
                        <a:t>的公司运用为期</a:t>
                      </a:r>
                      <a:r>
                        <a:rPr lang="en-US" altLang="x-none" sz="1600" b="1" dirty="0">
                          <a:latin typeface="Times New Roman" panose="02020603050405020304" pitchFamily="2" charset="0"/>
                          <a:ea typeface="宋体" panose="02010600030101010101" pitchFamily="2" charset="-122"/>
                        </a:rPr>
                        <a:t>10</a:t>
                      </a:r>
                      <a:r>
                        <a:rPr lang="zh-CN" altLang="en-US" sz="1600" b="1" dirty="0">
                          <a:latin typeface="Times New Roman" panose="02020603050405020304" pitchFamily="2" charset="0"/>
                          <a:ea typeface="宋体" panose="02010600030101010101" pitchFamily="2" charset="-122"/>
                        </a:rPr>
                        <a:t>年或更长的国债利率作为无风险利率，</a:t>
                      </a:r>
                      <a:r>
                        <a:rPr lang="en-US" altLang="x-none" sz="1600" b="1" dirty="0">
                          <a:latin typeface="Times New Roman" panose="02020603050405020304" pitchFamily="2" charset="0"/>
                          <a:ea typeface="宋体" panose="02010600030101010101" pitchFamily="2" charset="-122"/>
                        </a:rPr>
                        <a:t>7%</a:t>
                      </a:r>
                      <a:r>
                        <a:rPr lang="zh-CN" altLang="en-US" sz="1600" b="1" dirty="0">
                          <a:latin typeface="Times New Roman" panose="02020603050405020304" pitchFamily="2" charset="0"/>
                          <a:ea typeface="宋体" panose="02010600030101010101" pitchFamily="2" charset="-122"/>
                        </a:rPr>
                        <a:t>运用为期</a:t>
                      </a:r>
                      <a:r>
                        <a:rPr lang="en-US" altLang="x-none" sz="1600" b="1" dirty="0">
                          <a:latin typeface="Times New Roman" panose="02020603050405020304" pitchFamily="2" charset="0"/>
                          <a:ea typeface="宋体" panose="02010600030101010101" pitchFamily="2" charset="-122"/>
                        </a:rPr>
                        <a:t>3</a:t>
                      </a:r>
                      <a:r>
                        <a:rPr lang="zh-CN" altLang="en-US" sz="1600" b="1" dirty="0">
                          <a:latin typeface="Times New Roman" panose="02020603050405020304" pitchFamily="2" charset="0"/>
                          <a:ea typeface="宋体" panose="02010600030101010101" pitchFamily="2" charset="-122"/>
                        </a:rPr>
                        <a:t>至</a:t>
                      </a:r>
                      <a:r>
                        <a:rPr lang="en-US" altLang="x-none" sz="1600" b="1" dirty="0">
                          <a:latin typeface="Times New Roman" panose="02020603050405020304" pitchFamily="2" charset="0"/>
                          <a:ea typeface="宋体" panose="02010600030101010101" pitchFamily="2" charset="-122"/>
                        </a:rPr>
                        <a:t>5</a:t>
                      </a:r>
                      <a:r>
                        <a:rPr lang="zh-CN" altLang="en-US" sz="1600" b="1" dirty="0">
                          <a:latin typeface="Times New Roman" panose="02020603050405020304" pitchFamily="2" charset="0"/>
                          <a:ea typeface="宋体" panose="02010600030101010101" pitchFamily="2" charset="-122"/>
                        </a:rPr>
                        <a:t>年的国债利率，而</a:t>
                      </a:r>
                      <a:r>
                        <a:rPr lang="en-US" altLang="x-none" sz="1600" b="1" dirty="0">
                          <a:latin typeface="Times New Roman" panose="02020603050405020304" pitchFamily="2" charset="0"/>
                          <a:ea typeface="宋体" panose="02010600030101010101" pitchFamily="2" charset="-122"/>
                        </a:rPr>
                        <a:t>4%</a:t>
                      </a:r>
                      <a:r>
                        <a:rPr lang="zh-CN" altLang="en-US" sz="1600" b="1" dirty="0">
                          <a:latin typeface="Times New Roman" panose="02020603050405020304" pitchFamily="2" charset="0"/>
                          <a:ea typeface="宋体" panose="02010600030101010101" pitchFamily="2" charset="-122"/>
                        </a:rPr>
                        <a:t>的公司运用国库券利率。</a:t>
                      </a:r>
                      <a:endParaRPr lang="zh-CN" altLang="en-US" sz="1600" b="1" dirty="0">
                        <a:latin typeface="Times New Roman" panose="02020603050405020304" pitchFamily="2" charset="0"/>
                        <a:ea typeface="宋体" panose="02010600030101010101" pitchFamily="2" charset="-122"/>
                      </a:endParaRPr>
                    </a:p>
                    <a:p>
                      <a:pPr marL="0" lvl="0" indent="0" algn="l">
                        <a:lnSpc>
                          <a:spcPct val="120000"/>
                        </a:lnSpc>
                        <a:spcBef>
                          <a:spcPct val="10000"/>
                        </a:spcBef>
                        <a:spcAft>
                          <a:spcPct val="10000"/>
                        </a:spcAft>
                        <a:buClr>
                          <a:srgbClr val="000000"/>
                        </a:buClr>
                        <a:buFont typeface="Arial" panose="020B0604020202020204" pitchFamily="34" charset="0"/>
                        <a:buNone/>
                      </a:pPr>
                      <a:r>
                        <a:rPr lang="en-US" altLang="x-none" sz="1600" b="1" dirty="0">
                          <a:latin typeface="Times New Roman" panose="02020603050405020304" pitchFamily="2" charset="0"/>
                          <a:ea typeface="宋体" panose="02010600030101010101" pitchFamily="2" charset="-122"/>
                        </a:rPr>
                        <a:t>·52%</a:t>
                      </a:r>
                      <a:r>
                        <a:rPr lang="zh-CN" altLang="en-US" sz="1600" b="1" dirty="0">
                          <a:latin typeface="Times New Roman" panose="02020603050405020304" pitchFamily="2" charset="0"/>
                          <a:ea typeface="宋体" panose="02010600030101010101" pitchFamily="2" charset="-122"/>
                        </a:rPr>
                        <a:t>的公司运用公开发表的信息估计</a:t>
                      </a:r>
                      <a:r>
                        <a:rPr lang="en-US" altLang="x-none" sz="1600" b="1" dirty="0">
                          <a:latin typeface="Times New Roman" panose="02020603050405020304" pitchFamily="2" charset="0"/>
                          <a:ea typeface="宋体" panose="02010600030101010101" pitchFamily="2" charset="-122"/>
                        </a:rPr>
                        <a:t>β</a:t>
                      </a:r>
                      <a:r>
                        <a:rPr lang="zh-CN" altLang="en-US" sz="1600" b="1" dirty="0">
                          <a:latin typeface="Times New Roman" panose="02020603050405020304" pitchFamily="2" charset="0"/>
                          <a:ea typeface="宋体" panose="02010600030101010101" pitchFamily="2" charset="-122"/>
                        </a:rPr>
                        <a:t>系数，而</a:t>
                      </a:r>
                      <a:r>
                        <a:rPr lang="en-US" altLang="x-none" sz="1600" b="1" dirty="0">
                          <a:latin typeface="Times New Roman" panose="02020603050405020304" pitchFamily="2" charset="0"/>
                          <a:ea typeface="宋体" panose="02010600030101010101" pitchFamily="2" charset="-122"/>
                        </a:rPr>
                        <a:t>30%</a:t>
                      </a:r>
                      <a:r>
                        <a:rPr lang="zh-CN" altLang="en-US" sz="1600" b="1" dirty="0">
                          <a:latin typeface="Times New Roman" panose="02020603050405020304" pitchFamily="2" charset="0"/>
                          <a:ea typeface="宋体" panose="02010600030101010101" pitchFamily="2" charset="-122"/>
                        </a:rPr>
                        <a:t>的公司则自己估计</a:t>
                      </a:r>
                      <a:r>
                        <a:rPr lang="en-US" altLang="x-none" sz="1600" b="1" dirty="0">
                          <a:latin typeface="Times New Roman" panose="02020603050405020304" pitchFamily="2" charset="0"/>
                          <a:ea typeface="宋体" panose="02010600030101010101" pitchFamily="2" charset="-122"/>
                        </a:rPr>
                        <a:t>β</a:t>
                      </a:r>
                      <a:r>
                        <a:rPr lang="zh-CN" altLang="en-US" sz="1600" b="1" dirty="0">
                          <a:latin typeface="Times New Roman" panose="02020603050405020304" pitchFamily="2" charset="0"/>
                          <a:ea typeface="宋体" panose="02010600030101010101" pitchFamily="2" charset="-122"/>
                        </a:rPr>
                        <a:t>系数。</a:t>
                      </a:r>
                      <a:endParaRPr lang="zh-CN" altLang="en-US" sz="1600" b="1" dirty="0">
                        <a:latin typeface="Times New Roman" panose="02020603050405020304" pitchFamily="2" charset="0"/>
                        <a:ea typeface="宋体" panose="02010600030101010101" pitchFamily="2" charset="-122"/>
                      </a:endParaRPr>
                    </a:p>
                    <a:p>
                      <a:pPr marL="0" lvl="0" indent="0" algn="l">
                        <a:lnSpc>
                          <a:spcPct val="120000"/>
                        </a:lnSpc>
                        <a:spcBef>
                          <a:spcPct val="10000"/>
                        </a:spcBef>
                        <a:spcAft>
                          <a:spcPct val="10000"/>
                        </a:spcAft>
                        <a:buClr>
                          <a:srgbClr val="000000"/>
                        </a:buClr>
                        <a:buFont typeface="Arial" panose="020B0604020202020204" pitchFamily="34" charset="0"/>
                        <a:buNone/>
                      </a:pPr>
                      <a:r>
                        <a:rPr lang="en-US" altLang="x-none" sz="1600" b="1" dirty="0">
                          <a:latin typeface="Times New Roman" panose="02020603050405020304" pitchFamily="2" charset="0"/>
                          <a:ea typeface="宋体" panose="02010600030101010101" pitchFamily="2" charset="-122"/>
                        </a:rPr>
                        <a:t>·</a:t>
                      </a:r>
                      <a:r>
                        <a:rPr lang="zh-CN" altLang="en-US" sz="1600" b="1" dirty="0">
                          <a:latin typeface="Times New Roman" panose="02020603050405020304" pitchFamily="2" charset="0"/>
                          <a:ea typeface="宋体" panose="02010600030101010101" pitchFamily="2" charset="-122"/>
                        </a:rPr>
                        <a:t>市场风险溢价选择差异较大，</a:t>
                      </a:r>
                      <a:r>
                        <a:rPr lang="en-US" altLang="x-none" sz="1600" b="1" dirty="0">
                          <a:latin typeface="Times New Roman" panose="02020603050405020304" pitchFamily="2" charset="0"/>
                          <a:ea typeface="宋体" panose="02010600030101010101" pitchFamily="2" charset="-122"/>
                        </a:rPr>
                        <a:t>37%</a:t>
                      </a:r>
                      <a:r>
                        <a:rPr lang="zh-CN" altLang="en-US" sz="1600" b="1" dirty="0">
                          <a:latin typeface="Times New Roman" panose="02020603050405020304" pitchFamily="2" charset="0"/>
                          <a:ea typeface="宋体" panose="02010600030101010101" pitchFamily="2" charset="-122"/>
                        </a:rPr>
                        <a:t>的公司采用</a:t>
                      </a:r>
                      <a:r>
                        <a:rPr lang="en-US" altLang="x-none" sz="1600" b="1" dirty="0">
                          <a:latin typeface="Times New Roman" panose="02020603050405020304" pitchFamily="2" charset="0"/>
                          <a:ea typeface="宋体" panose="02010600030101010101" pitchFamily="2" charset="-122"/>
                        </a:rPr>
                        <a:t>5%</a:t>
                      </a:r>
                      <a:r>
                        <a:rPr lang="zh-CN" altLang="en-US" sz="1600" b="1" dirty="0">
                          <a:latin typeface="Times New Roman" panose="02020603050405020304" pitchFamily="2" charset="0"/>
                          <a:ea typeface="宋体" panose="02010600030101010101" pitchFamily="2" charset="-122"/>
                        </a:rPr>
                        <a:t>到</a:t>
                      </a:r>
                      <a:r>
                        <a:rPr lang="en-US" altLang="x-none" sz="1600" b="1" dirty="0">
                          <a:latin typeface="Times New Roman" panose="02020603050405020304" pitchFamily="2" charset="0"/>
                          <a:ea typeface="宋体" panose="02010600030101010101" pitchFamily="2" charset="-122"/>
                        </a:rPr>
                        <a:t>6%</a:t>
                      </a:r>
                      <a:r>
                        <a:rPr lang="zh-CN" altLang="en-US" sz="1600" b="1" dirty="0">
                          <a:latin typeface="Times New Roman" panose="02020603050405020304" pitchFamily="2" charset="0"/>
                          <a:ea typeface="宋体" panose="02010600030101010101" pitchFamily="2" charset="-122"/>
                        </a:rPr>
                        <a:t>之间的风险溢价。</a:t>
                      </a:r>
                      <a:endParaRPr lang="zh-CN" altLang="en-US" dirty="0">
                        <a:latin typeface="Times New Roman" panose="02020603050405020304" pitchFamily="2" charset="0"/>
                        <a:ea typeface="宋体" panose="02010600030101010101" pitchFamily="2" charset="-122"/>
                      </a:endParaRPr>
                    </a:p>
                  </a:txBody>
                  <a:tcPr marT="45708" marB="45708"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矩形 2"/>
          <p:cNvSpPr>
            <a:spLocks noGrp="1"/>
          </p:cNvSpPr>
          <p:nvPr>
            <p:ph type="title"/>
          </p:nvPr>
        </p:nvSpPr>
        <p:spPr/>
        <p:txBody>
          <a:bodyPr wrap="square" anchor="ctr"/>
          <a:p>
            <a:pPr lvl="0" indent="0" eaLnBrk="1" hangingPunct="1"/>
            <a:r>
              <a:rPr lang="zh-CN" altLang="en-US" b="0"/>
              <a:t>二、资本结构的种类</a:t>
            </a:r>
            <a:endParaRPr lang="zh-CN" altLang="en-US" b="0"/>
          </a:p>
        </p:txBody>
      </p:sp>
      <p:sp>
        <p:nvSpPr>
          <p:cNvPr id="11266" name="矩形 3"/>
          <p:cNvSpPr>
            <a:spLocks noGrp="1"/>
          </p:cNvSpPr>
          <p:nvPr>
            <p:ph type="body"/>
          </p:nvPr>
        </p:nvSpPr>
        <p:spPr/>
        <p:txBody>
          <a:bodyPr wrap="square" anchor="t"/>
          <a:p>
            <a:pPr marL="0" lvl="0" indent="0" eaLnBrk="1" hangingPunct="1">
              <a:buNone/>
            </a:pPr>
            <a:r>
              <a:rPr lang="en-US" altLang="x-none" sz="2600" b="1" dirty="0">
                <a:latin typeface="宋体" panose="02010600030101010101" pitchFamily="2" charset="-122"/>
              </a:rPr>
              <a:t>1.</a:t>
            </a:r>
            <a:r>
              <a:rPr lang="zh-CN" altLang="en-US" sz="2600" b="1" dirty="0">
                <a:latin typeface="宋体" panose="02010600030101010101" pitchFamily="2" charset="-122"/>
              </a:rPr>
              <a:t>资本的权属结构</a:t>
            </a:r>
            <a:endParaRPr lang="zh-CN" altLang="en-US" sz="2600" b="1" dirty="0">
              <a:latin typeface="宋体" panose="02010600030101010101" pitchFamily="2" charset="-122"/>
            </a:endParaRPr>
          </a:p>
          <a:p>
            <a:pPr lvl="1" indent="-347345" eaLnBrk="1" hangingPunct="1"/>
            <a:r>
              <a:rPr lang="zh-CN" altLang="en-US" sz="2200" b="1" dirty="0">
                <a:latin typeface="宋体" panose="02010600030101010101" pitchFamily="2" charset="-122"/>
              </a:rPr>
              <a:t>一个企业全部资本就权属而言，通常分为两大类：一类是股权资本，另一类是债务资本。企业的全部资本按权属区分，则构成资本的权属结构。资本的权属结构是指企业不同权属资本的价值构成及其比例关系。 </a:t>
            </a:r>
            <a:endParaRPr lang="zh-CN" altLang="en-US" sz="2200" b="1" dirty="0">
              <a:latin typeface="宋体" panose="02010600030101010101" pitchFamily="2" charset="-122"/>
            </a:endParaRPr>
          </a:p>
          <a:p>
            <a:pPr marL="0" lvl="0" indent="0" eaLnBrk="1" hangingPunct="1">
              <a:buNone/>
            </a:pPr>
            <a:r>
              <a:rPr lang="en-US" altLang="x-none" sz="2600" b="1" dirty="0">
                <a:latin typeface="宋体" panose="02010600030101010101" pitchFamily="2" charset="-122"/>
              </a:rPr>
              <a:t>2.</a:t>
            </a:r>
            <a:r>
              <a:rPr lang="zh-CN" altLang="en-US" sz="2600" b="1" dirty="0">
                <a:latin typeface="宋体" panose="02010600030101010101" pitchFamily="2" charset="-122"/>
              </a:rPr>
              <a:t>资本的期限结构</a:t>
            </a:r>
            <a:endParaRPr lang="zh-CN" altLang="en-US" sz="2600" b="1" dirty="0">
              <a:latin typeface="宋体" panose="02010600030101010101" pitchFamily="2" charset="-122"/>
            </a:endParaRPr>
          </a:p>
          <a:p>
            <a:pPr lvl="1" indent="-347345" eaLnBrk="1" hangingPunct="1"/>
            <a:r>
              <a:rPr lang="zh-CN" altLang="en-US" sz="2200" b="1" dirty="0">
                <a:latin typeface="宋体" panose="02010600030101010101" pitchFamily="2" charset="-122"/>
              </a:rPr>
              <a:t>一个企业的全部资本就期限而言，一般可以分为两大类：一类是长期资本；另一类是短期资本。这两类资本构成企业资本的期限结构。资本的期限结构是指不同期限资本的价值构成及其比例关系。 </a:t>
            </a:r>
            <a:endParaRPr lang="zh-CN" altLang="en-US" sz="2200" b="1"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矩形 2"/>
          <p:cNvSpPr>
            <a:spLocks noGrp="1"/>
          </p:cNvSpPr>
          <p:nvPr>
            <p:ph type="title"/>
          </p:nvPr>
        </p:nvSpPr>
        <p:spPr>
          <a:xfrm>
            <a:off x="795338" y="477838"/>
            <a:ext cx="7543800" cy="1223962"/>
          </a:xfrm>
        </p:spPr>
        <p:txBody>
          <a:bodyPr wrap="square" anchor="ctr"/>
          <a:p>
            <a:pPr lvl="0" indent="0" eaLnBrk="1" hangingPunct="1"/>
            <a:r>
              <a:rPr lang="en-US" altLang="x-none" b="0" dirty="0">
                <a:latin typeface="黑体" panose="02010609060101010101" pitchFamily="1" charset="-122"/>
                <a:ea typeface="黑体" panose="02010609060101010101" pitchFamily="1" charset="-122"/>
              </a:rPr>
              <a:t>2.</a:t>
            </a:r>
            <a:r>
              <a:rPr lang="zh-CN" altLang="en-US" b="0" dirty="0">
                <a:latin typeface="黑体" panose="02010609060101010101" pitchFamily="1" charset="-122"/>
                <a:ea typeface="黑体" panose="02010609060101010101" pitchFamily="1" charset="-122"/>
              </a:rPr>
              <a:t>优先股资本成本率的测算 </a:t>
            </a:r>
            <a:endParaRPr lang="zh-CN" altLang="en-US" b="0" dirty="0">
              <a:latin typeface="黑体" panose="02010609060101010101" pitchFamily="1" charset="-122"/>
              <a:ea typeface="黑体" panose="02010609060101010101" pitchFamily="1" charset="-122"/>
            </a:endParaRPr>
          </a:p>
        </p:txBody>
      </p:sp>
      <p:sp>
        <p:nvSpPr>
          <p:cNvPr id="57346" name="矩形 3"/>
          <p:cNvSpPr>
            <a:spLocks noGrp="1"/>
          </p:cNvSpPr>
          <p:nvPr>
            <p:ph type="body"/>
          </p:nvPr>
        </p:nvSpPr>
        <p:spPr>
          <a:xfrm>
            <a:off x="828675" y="1304290"/>
            <a:ext cx="8229600" cy="5331460"/>
          </a:xfrm>
        </p:spPr>
        <p:txBody>
          <a:bodyPr wrap="square" anchor="t"/>
          <a:p>
            <a:pPr lvl="0" indent="-342900" eaLnBrk="1" hangingPunct="1"/>
            <a:r>
              <a:rPr lang="zh-CN" altLang="en-US" sz="2600" dirty="0">
                <a:latin typeface="黑体" panose="02010609060101010101" pitchFamily="1" charset="-122"/>
                <a:ea typeface="黑体" panose="02010609060101010101" pitchFamily="1" charset="-122"/>
              </a:rPr>
              <a:t>优先股与债券之间的区别在于优先股没有税收优惠</a:t>
            </a:r>
            <a:r>
              <a:rPr lang="en-US" altLang="x-none" sz="2600" dirty="0">
                <a:latin typeface="黑体" panose="02010609060101010101" pitchFamily="1" charset="-122"/>
                <a:ea typeface="黑体" panose="02010609060101010101" pitchFamily="1" charset="-122"/>
              </a:rPr>
              <a:t>,</a:t>
            </a:r>
            <a:r>
              <a:rPr lang="zh-CN" altLang="en-US" sz="2600" dirty="0">
                <a:latin typeface="黑体" panose="02010609060101010101" pitchFamily="1" charset="-122"/>
                <a:ea typeface="黑体" panose="02010609060101010101" pitchFamily="1" charset="-122"/>
              </a:rPr>
              <a:t>公司破产时，优先股的求偿权位于债券持有人之后，优先股股东的风险高于债券持有人。优先股成本为优先股股利与优先股发行价格之比。</a:t>
            </a:r>
            <a:endParaRPr lang="en-US" altLang="x-none" sz="2600" b="1" dirty="0">
              <a:latin typeface="黑体" panose="02010609060101010101" pitchFamily="1" charset="-122"/>
              <a:ea typeface="黑体" panose="02010609060101010101" pitchFamily="1" charset="-122"/>
            </a:endParaRPr>
          </a:p>
          <a:p>
            <a:pPr lvl="0" indent="-342900" eaLnBrk="1" hangingPunct="1"/>
            <a:r>
              <a:rPr lang="zh-CN" altLang="en-US" sz="2600" b="1" dirty="0">
                <a:latin typeface="黑体" panose="02010609060101010101" pitchFamily="1" charset="-122"/>
                <a:ea typeface="黑体" panose="02010609060101010101" pitchFamily="1" charset="-122"/>
              </a:rPr>
              <a:t>公式</a:t>
            </a:r>
            <a:endParaRPr lang="en-US" altLang="x-none" sz="2600" b="1" dirty="0">
              <a:latin typeface="黑体" panose="02010609060101010101" pitchFamily="1" charset="-122"/>
              <a:ea typeface="黑体" panose="02010609060101010101" pitchFamily="1" charset="-122"/>
            </a:endParaRPr>
          </a:p>
          <a:p>
            <a:pPr lvl="0" indent="-342900" eaLnBrk="1" hangingPunct="1"/>
            <a:endParaRPr lang="en-US" altLang="x-none" sz="2600" b="1" dirty="0">
              <a:latin typeface="黑体" panose="02010609060101010101" pitchFamily="1" charset="-122"/>
              <a:ea typeface="黑体" panose="02010609060101010101" pitchFamily="1" charset="-122"/>
            </a:endParaRPr>
          </a:p>
          <a:p>
            <a:pPr lvl="1" indent="-347345" eaLnBrk="1" hangingPunct="1"/>
            <a:endParaRPr lang="zh-CN" altLang="en-US" sz="2200" dirty="0">
              <a:latin typeface="黑体" panose="02010609060101010101" pitchFamily="1" charset="-122"/>
              <a:ea typeface="黑体" panose="02010609060101010101" pitchFamily="1" charset="-122"/>
            </a:endParaRPr>
          </a:p>
          <a:p>
            <a:pPr lvl="1" indent="-347345" eaLnBrk="1" hangingPunct="1"/>
            <a:endParaRPr lang="zh-CN" altLang="en-US" sz="2200" dirty="0">
              <a:latin typeface="黑体" panose="02010609060101010101" pitchFamily="1" charset="-122"/>
              <a:ea typeface="黑体" panose="02010609060101010101" pitchFamily="1" charset="-122"/>
            </a:endParaRPr>
          </a:p>
          <a:p>
            <a:pPr lvl="1" indent="-347345" eaLnBrk="1" hangingPunct="1"/>
            <a:endParaRPr lang="zh-CN" altLang="en-US" sz="2200" dirty="0">
              <a:latin typeface="黑体" panose="02010609060101010101" pitchFamily="1" charset="-122"/>
              <a:ea typeface="黑体" panose="02010609060101010101" pitchFamily="1" charset="-122"/>
            </a:endParaRPr>
          </a:p>
          <a:p>
            <a:pPr lvl="1" indent="-347345" eaLnBrk="1" hangingPunct="1"/>
            <a:endParaRPr lang="zh-CN" altLang="en-US" sz="2200" dirty="0">
              <a:latin typeface="黑体" panose="02010609060101010101" pitchFamily="1" charset="-122"/>
              <a:ea typeface="黑体" panose="02010609060101010101" pitchFamily="1" charset="-122"/>
            </a:endParaRPr>
          </a:p>
          <a:p>
            <a:pPr lvl="1" indent="-347345" eaLnBrk="1" hangingPunct="1"/>
            <a:r>
              <a:rPr lang="zh-CN" altLang="en-US" sz="2200" dirty="0">
                <a:latin typeface="黑体" panose="02010609060101010101" pitchFamily="1" charset="-122"/>
                <a:ea typeface="黑体" panose="02010609060101010101" pitchFamily="1" charset="-122"/>
              </a:rPr>
              <a:t>式中，</a:t>
            </a:r>
            <a:r>
              <a:rPr lang="en-US" altLang="x-none" sz="2200" dirty="0">
                <a:latin typeface="黑体" panose="02010609060101010101" pitchFamily="1" charset="-122"/>
                <a:ea typeface="黑体" panose="02010609060101010101" pitchFamily="1" charset="-122"/>
              </a:rPr>
              <a:t>Kp</a:t>
            </a:r>
            <a:r>
              <a:rPr lang="zh-CN" altLang="en-US" sz="2200" dirty="0">
                <a:latin typeface="黑体" panose="02010609060101010101" pitchFamily="1" charset="-122"/>
                <a:ea typeface="黑体" panose="02010609060101010101" pitchFamily="1" charset="-122"/>
              </a:rPr>
              <a:t>表示优先股资本成本率；</a:t>
            </a:r>
            <a:r>
              <a:rPr lang="en-US" altLang="x-none" sz="2200" dirty="0">
                <a:latin typeface="黑体" panose="02010609060101010101" pitchFamily="1" charset="-122"/>
                <a:ea typeface="黑体" panose="02010609060101010101" pitchFamily="1" charset="-122"/>
              </a:rPr>
              <a:t>Dp</a:t>
            </a:r>
            <a:r>
              <a:rPr lang="zh-CN" altLang="en-US" sz="2200" dirty="0">
                <a:latin typeface="黑体" panose="02010609060101010101" pitchFamily="1" charset="-122"/>
                <a:ea typeface="黑体" panose="02010609060101010101" pitchFamily="1" charset="-122"/>
              </a:rPr>
              <a:t>表示优先股每股年股利；</a:t>
            </a:r>
            <a:r>
              <a:rPr lang="en-US" altLang="x-none" sz="2200" dirty="0">
                <a:latin typeface="黑体" panose="02010609060101010101" pitchFamily="1" charset="-122"/>
                <a:ea typeface="黑体" panose="02010609060101010101" pitchFamily="1" charset="-122"/>
              </a:rPr>
              <a:t>Pp</a:t>
            </a:r>
            <a:r>
              <a:rPr lang="zh-CN" altLang="en-US" sz="2200" dirty="0">
                <a:latin typeface="黑体" panose="02010609060101010101" pitchFamily="1" charset="-122"/>
                <a:ea typeface="黑体" panose="02010609060101010101" pitchFamily="1" charset="-122"/>
              </a:rPr>
              <a:t>表示优先股筹资净额，即发行价格扣除发行费用。</a:t>
            </a:r>
            <a:endParaRPr lang="en-US" altLang="x-none" sz="2200" dirty="0">
              <a:latin typeface="黑体" panose="02010609060101010101" pitchFamily="1" charset="-122"/>
              <a:ea typeface="黑体" panose="02010609060101010101" pitchFamily="1" charset="-122"/>
            </a:endParaRPr>
          </a:p>
        </p:txBody>
      </p:sp>
      <p:sp>
        <p:nvSpPr>
          <p:cNvPr id="57347" name="矩形 5"/>
          <p:cNvSpPr/>
          <p:nvPr/>
        </p:nvSpPr>
        <p:spPr>
          <a:xfrm>
            <a:off x="4619625" y="3359150"/>
            <a:ext cx="9144000" cy="579438"/>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graphicFrame>
        <p:nvGraphicFramePr>
          <p:cNvPr id="57348" name="对象 55300"/>
          <p:cNvGraphicFramePr>
            <a:graphicFrameLocks noChangeAspect="1"/>
          </p:cNvGraphicFramePr>
          <p:nvPr/>
        </p:nvGraphicFramePr>
        <p:xfrm>
          <a:off x="2339975" y="3573463"/>
          <a:ext cx="1852613" cy="1285875"/>
        </p:xfrm>
        <a:graphic>
          <a:graphicData uri="http://schemas.openxmlformats.org/presentationml/2006/ole">
            <mc:AlternateContent xmlns:mc="http://schemas.openxmlformats.org/markup-compatibility/2006">
              <mc:Choice xmlns:v="urn:schemas-microsoft-com:vml" Requires="v">
                <p:oleObj spid="_x0000_s3083" name="" r:id="rId1" imgW="585470" imgH="445770" progId="Equation.3">
                  <p:embed/>
                </p:oleObj>
              </mc:Choice>
              <mc:Fallback>
                <p:oleObj name="" r:id="rId1" imgW="585470" imgH="445770" progId="Equation.3">
                  <p:embed/>
                  <p:pic>
                    <p:nvPicPr>
                      <p:cNvPr id="0" name="图片 3082"/>
                      <p:cNvPicPr/>
                      <p:nvPr/>
                    </p:nvPicPr>
                    <p:blipFill>
                      <a:blip r:embed="rId2"/>
                      <a:stretch>
                        <a:fillRect/>
                      </a:stretch>
                    </p:blipFill>
                    <p:spPr>
                      <a:xfrm>
                        <a:off x="2339975" y="3573463"/>
                        <a:ext cx="1852613" cy="1285875"/>
                      </a:xfrm>
                      <a:prstGeom prst="rect">
                        <a:avLst/>
                      </a:prstGeom>
                      <a:solidFill>
                        <a:srgbClr val="00FF00"/>
                      </a:solidFill>
                      <a:ln w="38100">
                        <a:noFill/>
                        <a:miter/>
                      </a:ln>
                    </p:spPr>
                  </p:pic>
                </p:oleObj>
              </mc:Fallback>
            </mc:AlternateContent>
          </a:graphicData>
        </a:graphic>
      </p:graphicFrame>
      <p:sp>
        <p:nvSpPr>
          <p:cNvPr id="5734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5007293" y="2995295"/>
            <a:ext cx="3740150" cy="2443163"/>
          </a:xfrm>
          <a:prstGeom prst="rect">
            <a:avLst/>
          </a:prstGeom>
          <a:solidFill>
            <a:srgbClr val="FFEFAD"/>
          </a:solidFill>
          <a:ln w="9525">
            <a:noFill/>
          </a:ln>
        </p:spPr>
        <p:txBody>
          <a:bodyPr wrap="none" anchor="t">
            <a:spAutoFit/>
          </a:bodyPr>
          <a:p>
            <a:pPr lvl="0">
              <a:spcBef>
                <a:spcPct val="50000"/>
              </a:spcBef>
            </a:pPr>
            <a:r>
              <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优先股与债券的区别：</a:t>
            </a:r>
            <a:endPar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a:p>
            <a:pPr lvl="0">
              <a:spcBef>
                <a:spcPct val="50000"/>
              </a:spcBef>
            </a:pPr>
            <a:r>
              <a:rPr lang="en-US" altLang="zh-CN" sz="28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      ※</a:t>
            </a:r>
            <a:r>
              <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到期日</a:t>
            </a:r>
            <a:endPar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a:p>
            <a:pPr lvl="0">
              <a:spcBef>
                <a:spcPct val="50000"/>
              </a:spcBef>
            </a:pPr>
            <a:r>
              <a:rPr lang="en-US" altLang="zh-CN" sz="28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      ※</a:t>
            </a:r>
            <a:r>
              <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求偿权</a:t>
            </a:r>
            <a:endPar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a:p>
            <a:pPr lvl="0">
              <a:spcBef>
                <a:spcPct val="50000"/>
              </a:spcBef>
            </a:pPr>
            <a:r>
              <a:rPr lang="en-US" altLang="zh-CN" sz="28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      ※</a:t>
            </a:r>
            <a:r>
              <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税前</a:t>
            </a:r>
            <a:r>
              <a:rPr lang="en-US" altLang="zh-CN" sz="280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a:t>
            </a:r>
            <a:r>
              <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rPr>
              <a:t>后</a:t>
            </a:r>
            <a:endParaRPr lang="zh-CN" altLang="en-US" sz="2800" dirty="0">
              <a:solidFill>
                <a:schemeClr val="tx1"/>
              </a:solidFill>
              <a:effectLst>
                <a:outerShdw blurRad="38100" dist="38100" dir="2700000">
                  <a:srgbClr val="FFFFFF"/>
                </a:outerShdw>
              </a:effectLst>
              <a:latin typeface="Tahoma" panose="020B0604030504040204" pitchFamily="2" charset="0"/>
              <a:ea typeface="黑体" panose="02010609060101010101" pitchFamily="1"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2"/>
          <p:cNvSpPr>
            <a:spLocks noGrp="1"/>
          </p:cNvSpPr>
          <p:nvPr>
            <p:ph type="title"/>
          </p:nvPr>
        </p:nvSpPr>
        <p:spPr/>
        <p:txBody>
          <a:bodyPr wrap="square" anchor="ctr"/>
          <a:p>
            <a:pPr lvl="0" indent="0" eaLnBrk="1" hangingPunct="1"/>
            <a:r>
              <a:rPr lang="en-US" altLang="x-none" b="0" dirty="0"/>
              <a:t>2.</a:t>
            </a:r>
            <a:r>
              <a:rPr lang="zh-CN" altLang="en-US" b="0" dirty="0"/>
              <a:t>优先股资本成本率的测算 </a:t>
            </a:r>
            <a:endParaRPr lang="zh-CN" altLang="en-US" b="0" dirty="0"/>
          </a:p>
        </p:txBody>
      </p:sp>
      <p:sp>
        <p:nvSpPr>
          <p:cNvPr id="58370" name="矩形 3"/>
          <p:cNvSpPr>
            <a:spLocks noGrp="1"/>
          </p:cNvSpPr>
          <p:nvPr>
            <p:ph type="body"/>
          </p:nvPr>
        </p:nvSpPr>
        <p:spPr/>
        <p:txBody>
          <a:bodyPr wrap="square" anchor="t"/>
          <a:p>
            <a:pPr lvl="0" indent="-342900"/>
            <a:r>
              <a:rPr lang="zh-CN" altLang="en-US" dirty="0"/>
              <a:t>例</a:t>
            </a:r>
            <a:r>
              <a:rPr lang="en-US" altLang="x-none" dirty="0"/>
              <a:t>6-11</a:t>
            </a:r>
            <a:r>
              <a:rPr lang="zh-CN" altLang="en-US" dirty="0"/>
              <a:t>：</a:t>
            </a:r>
            <a:r>
              <a:rPr lang="en-US" altLang="x-none" dirty="0"/>
              <a:t>ABC </a:t>
            </a:r>
            <a:r>
              <a:rPr lang="zh-CN" altLang="en-US" dirty="0"/>
              <a:t>公司准备发行一批优先股，每股发行价格</a:t>
            </a:r>
            <a:r>
              <a:rPr lang="en-US" altLang="x-none" dirty="0"/>
              <a:t>5</a:t>
            </a:r>
            <a:r>
              <a:rPr lang="zh-CN" altLang="en-US" dirty="0"/>
              <a:t>元，发行费用</a:t>
            </a:r>
            <a:r>
              <a:rPr lang="en-US" altLang="x-none" dirty="0"/>
              <a:t>0.2</a:t>
            </a:r>
            <a:r>
              <a:rPr lang="zh-CN" altLang="en-US" dirty="0"/>
              <a:t>元，预计年股利</a:t>
            </a:r>
            <a:r>
              <a:rPr lang="en-US" altLang="x-none" dirty="0"/>
              <a:t>0.5</a:t>
            </a:r>
            <a:r>
              <a:rPr lang="zh-CN" altLang="en-US" dirty="0"/>
              <a:t>元。其资本成本率测算如下：</a:t>
            </a:r>
            <a:endParaRPr lang="zh-CN" altLang="en-US" b="1" dirty="0"/>
          </a:p>
        </p:txBody>
      </p:sp>
      <p:sp>
        <p:nvSpPr>
          <p:cNvPr id="58371" name="矩形 5"/>
          <p:cNvSpPr/>
          <p:nvPr/>
        </p:nvSpPr>
        <p:spPr>
          <a:xfrm>
            <a:off x="4281488" y="321468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pic>
        <p:nvPicPr>
          <p:cNvPr id="56325" name="Picture 3"/>
          <p:cNvPicPr>
            <a:picLocks noChangeAspect="1"/>
          </p:cNvPicPr>
          <p:nvPr/>
        </p:nvPicPr>
        <p:blipFill>
          <a:blip r:embed="rId1"/>
          <a:stretch>
            <a:fillRect/>
          </a:stretch>
        </p:blipFill>
        <p:spPr>
          <a:xfrm>
            <a:off x="2522538" y="3573463"/>
            <a:ext cx="3519487" cy="642937"/>
          </a:xfrm>
          <a:prstGeom prst="rect">
            <a:avLst/>
          </a:prstGeom>
          <a:noFill/>
          <a:ln w="9525">
            <a:noFill/>
          </a:ln>
        </p:spPr>
      </p:pic>
      <p:sp>
        <p:nvSpPr>
          <p:cNvPr id="5837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wipe(left)">
                                      <p:cBhvr>
                                        <p:cTn id="7"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矩形 2"/>
          <p:cNvSpPr>
            <a:spLocks noGrp="1"/>
          </p:cNvSpPr>
          <p:nvPr>
            <p:ph type="title"/>
          </p:nvPr>
        </p:nvSpPr>
        <p:spPr/>
        <p:txBody>
          <a:bodyPr wrap="square" anchor="ctr"/>
          <a:p>
            <a:pPr lvl="0" indent="0" eaLnBrk="1" hangingPunct="1"/>
            <a:r>
              <a:rPr lang="en-US" altLang="x-none" b="0" dirty="0">
                <a:latin typeface="黑体" panose="02010609060101010101" pitchFamily="1" charset="-122"/>
                <a:ea typeface="黑体" panose="02010609060101010101" pitchFamily="1" charset="-122"/>
              </a:rPr>
              <a:t>3.</a:t>
            </a:r>
            <a:r>
              <a:rPr lang="zh-CN" altLang="en-US" b="0" dirty="0">
                <a:latin typeface="黑体" panose="02010609060101010101" pitchFamily="1" charset="-122"/>
                <a:ea typeface="黑体" panose="02010609060101010101" pitchFamily="1" charset="-122"/>
              </a:rPr>
              <a:t>留用利润资本成本率的测算</a:t>
            </a:r>
            <a:endParaRPr lang="zh-CN" altLang="en-US" b="0" dirty="0">
              <a:latin typeface="黑体" panose="02010609060101010101" pitchFamily="1" charset="-122"/>
              <a:ea typeface="黑体" panose="02010609060101010101" pitchFamily="1" charset="-122"/>
            </a:endParaRPr>
          </a:p>
        </p:txBody>
      </p:sp>
      <p:sp>
        <p:nvSpPr>
          <p:cNvPr id="59394" name="矩形 3"/>
          <p:cNvSpPr>
            <a:spLocks noGrp="1"/>
          </p:cNvSpPr>
          <p:nvPr>
            <p:ph type="body"/>
          </p:nvPr>
        </p:nvSpPr>
        <p:spPr>
          <a:xfrm>
            <a:off x="457200" y="1268413"/>
            <a:ext cx="8229600" cy="4862512"/>
          </a:xfrm>
        </p:spPr>
        <p:txBody>
          <a:bodyPr wrap="square" anchor="t"/>
          <a:p>
            <a:pPr lvl="0" indent="-342900" eaLnBrk="1" hangingPunct="1"/>
            <a:r>
              <a:rPr lang="zh-CN" altLang="en-US" dirty="0">
                <a:latin typeface="黑体" panose="02010609060101010101" pitchFamily="1" charset="-122"/>
                <a:ea typeface="黑体" panose="02010609060101010101" pitchFamily="1" charset="-122"/>
              </a:rPr>
              <a:t>留存收益是指没有作为股利发放给股东而留在企业继续使用的当年净利润的留存，这部分资金相当于股东对企业追加的投资。</a:t>
            </a:r>
            <a:endParaRPr lang="en-US" altLang="x-none" b="1" dirty="0">
              <a:latin typeface="黑体" panose="02010609060101010101" pitchFamily="1" charset="-122"/>
              <a:ea typeface="黑体" panose="02010609060101010101" pitchFamily="1" charset="-122"/>
            </a:endParaRPr>
          </a:p>
          <a:p>
            <a:pPr lvl="0" indent="-342900" eaLnBrk="1" hangingPunct="1"/>
            <a:r>
              <a:rPr lang="zh-CN" altLang="en-US" b="1" dirty="0">
                <a:latin typeface="黑体" panose="02010609060101010101" pitchFamily="1" charset="-122"/>
                <a:ea typeface="黑体" panose="02010609060101010101" pitchFamily="1" charset="-122"/>
              </a:rPr>
              <a:t>保留盈余是否有资本成本？</a:t>
            </a:r>
            <a:endParaRPr lang="en-US" altLang="x-none" b="1" dirty="0">
              <a:latin typeface="黑体" panose="02010609060101010101" pitchFamily="1" charset="-122"/>
              <a:ea typeface="黑体" panose="02010609060101010101" pitchFamily="1" charset="-122"/>
            </a:endParaRPr>
          </a:p>
          <a:p>
            <a:pPr lvl="1" indent="-347345" eaLnBrk="1" hangingPunct="1"/>
            <a:r>
              <a:rPr lang="zh-CN" altLang="en-US" dirty="0">
                <a:latin typeface="黑体" panose="02010609060101010101" pitchFamily="1" charset="-122"/>
                <a:ea typeface="黑体" panose="02010609060101010101" pitchFamily="1" charset="-122"/>
              </a:rPr>
              <a:t>也有资本成本，不过是一种机会资本成本。和普通股一样，股东对留存收益资金也要求获得同样的报酬率。</a:t>
            </a:r>
            <a:endParaRPr lang="zh-CN" altLang="en-US" b="1" dirty="0">
              <a:latin typeface="黑体" panose="02010609060101010101" pitchFamily="1" charset="-122"/>
              <a:ea typeface="黑体" panose="02010609060101010101" pitchFamily="1" charset="-122"/>
            </a:endParaRPr>
          </a:p>
          <a:p>
            <a:pPr lvl="0" indent="-342900" eaLnBrk="1" hangingPunct="1"/>
            <a:r>
              <a:rPr lang="zh-CN" altLang="en-US" b="1" dirty="0">
                <a:latin typeface="黑体" panose="02010609060101010101" pitchFamily="1" charset="-122"/>
                <a:ea typeface="黑体" panose="02010609060101010101" pitchFamily="1" charset="-122"/>
              </a:rPr>
              <a:t>应当如何测算保留盈余的资本成本？ </a:t>
            </a:r>
            <a:endParaRPr lang="en-US" altLang="x-none" b="1" dirty="0">
              <a:latin typeface="黑体" panose="02010609060101010101" pitchFamily="1" charset="-122"/>
              <a:ea typeface="黑体" panose="02010609060101010101" pitchFamily="1" charset="-122"/>
            </a:endParaRPr>
          </a:p>
          <a:p>
            <a:pPr lvl="1" indent="-347345" eaLnBrk="1" hangingPunct="1"/>
            <a:r>
              <a:rPr lang="zh-CN" altLang="en-US" dirty="0">
                <a:latin typeface="黑体" panose="02010609060101010101" pitchFamily="1" charset="-122"/>
                <a:ea typeface="黑体" panose="02010609060101010101" pitchFamily="1" charset="-122"/>
              </a:rPr>
              <a:t>与普通股基本相同，只是不考虑筹资费用。</a:t>
            </a:r>
            <a:endParaRPr lang="en-US" altLang="x-none" dirty="0">
              <a:latin typeface="黑体" panose="02010609060101010101" pitchFamily="1" charset="-122"/>
              <a:ea typeface="黑体" panose="02010609060101010101" pitchFamily="1" charset="-122"/>
            </a:endParaRPr>
          </a:p>
        </p:txBody>
      </p:sp>
      <p:sp>
        <p:nvSpPr>
          <p:cNvPr id="5939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609600" y="304800"/>
            <a:ext cx="7772400" cy="1143000"/>
          </a:xfrm>
        </p:spPr>
        <p:txBody>
          <a:bodyPr wrap="square" anchor="b"/>
          <a:p>
            <a:pPr lvl="0" indent="0" eaLnBrk="1" hangingPunct="1"/>
            <a:endParaRPr lang="en-US" altLang="en-US">
              <a:latin typeface="黑体" panose="02010609060101010101" pitchFamily="1" charset="-122"/>
              <a:ea typeface="黑体" panose="02010609060101010101" pitchFamily="1" charset="-122"/>
            </a:endParaRPr>
          </a:p>
        </p:txBody>
      </p:sp>
      <p:sp>
        <p:nvSpPr>
          <p:cNvPr id="60418" name="Rectangle 3" descr="Rectangle: Click to edit Master text styles&#13;&#10;Second level&#13;&#10;Third level&#13;&#10;Fourth level&#13;&#10;Fifth level"/>
          <p:cNvSpPr>
            <a:spLocks noGrp="1"/>
          </p:cNvSpPr>
          <p:nvPr>
            <p:ph type="body" sz="half"/>
          </p:nvPr>
        </p:nvSpPr>
        <p:spPr>
          <a:xfrm>
            <a:off x="250825" y="1557338"/>
            <a:ext cx="8569325" cy="3822700"/>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eaLnBrk="1" hangingPunct="1">
              <a:buNone/>
            </a:pPr>
            <a:r>
              <a:rPr lang="zh-CN" altLang="en-US" sz="3000" dirty="0">
                <a:ea typeface="黑体" panose="02010609060101010101" pitchFamily="1" charset="-122"/>
              </a:rPr>
              <a:t>计算公式：</a:t>
            </a:r>
            <a:endParaRPr lang="zh-CN" altLang="en-US" sz="3000" dirty="0">
              <a:ea typeface="黑体" panose="02010609060101010101" pitchFamily="1" charset="-122"/>
            </a:endParaRPr>
          </a:p>
          <a:p>
            <a:pPr lvl="0" indent="-342900" eaLnBrk="1" hangingPunct="1">
              <a:buNone/>
            </a:pPr>
            <a:endParaRPr lang="zh-CN" altLang="en-US" sz="3000" dirty="0">
              <a:ea typeface="黑体" panose="02010609060101010101" pitchFamily="1" charset="-122"/>
            </a:endParaRPr>
          </a:p>
          <a:p>
            <a:pPr lvl="0" indent="-342900" eaLnBrk="1" hangingPunct="1">
              <a:buNone/>
            </a:pPr>
            <a:r>
              <a:rPr lang="zh-CN" altLang="en-US" sz="3000" dirty="0">
                <a:ea typeface="黑体" panose="02010609060101010101" pitchFamily="1" charset="-122"/>
              </a:rPr>
              <a:t>股利不断增加的留存收益成本：</a:t>
            </a:r>
            <a:endParaRPr lang="zh-CN" altLang="en-US" sz="3000" dirty="0">
              <a:ea typeface="黑体" panose="02010609060101010101" pitchFamily="1" charset="-122"/>
            </a:endParaRPr>
          </a:p>
          <a:p>
            <a:pPr lvl="0" indent="-342900" eaLnBrk="1" hangingPunct="1">
              <a:buNone/>
            </a:pPr>
            <a:endParaRPr lang="zh-CN" altLang="en-US" sz="3000" dirty="0">
              <a:ea typeface="黑体" panose="02010609060101010101" pitchFamily="1" charset="-122"/>
            </a:endParaRPr>
          </a:p>
          <a:p>
            <a:pPr lvl="0" indent="-342900" eaLnBrk="1" hangingPunct="1">
              <a:buNone/>
            </a:pPr>
            <a:endParaRPr lang="en-US" altLang="x-none" sz="3000" dirty="0">
              <a:ea typeface="黑体" panose="02010609060101010101" pitchFamily="1" charset="-122"/>
            </a:endParaRPr>
          </a:p>
        </p:txBody>
      </p:sp>
      <p:graphicFrame>
        <p:nvGraphicFramePr>
          <p:cNvPr id="58372" name="内容占位符 58371"/>
          <p:cNvGraphicFramePr>
            <a:graphicFrameLocks noGrp="1" noChangeAspect="1"/>
          </p:cNvGraphicFramePr>
          <p:nvPr>
            <p:ph sz="quarter" idx="4294967295"/>
          </p:nvPr>
        </p:nvGraphicFramePr>
        <p:xfrm>
          <a:off x="2843213" y="1628775"/>
          <a:ext cx="906462" cy="733425"/>
        </p:xfrm>
        <a:graphic>
          <a:graphicData uri="http://schemas.openxmlformats.org/presentationml/2006/ole">
            <mc:AlternateContent xmlns:mc="http://schemas.openxmlformats.org/markup-compatibility/2006">
              <mc:Choice xmlns:v="urn:schemas-microsoft-com:vml" Requires="v">
                <p:oleObj spid="_x0000_s3084" name="" r:id="rId1" imgW="534670" imgH="432435" progId="Equation.3">
                  <p:embed/>
                </p:oleObj>
              </mc:Choice>
              <mc:Fallback>
                <p:oleObj name="" r:id="rId1" imgW="534670" imgH="432435" progId="Equation.3">
                  <p:embed/>
                  <p:pic>
                    <p:nvPicPr>
                      <p:cNvPr id="0" name="图片 3083"/>
                      <p:cNvPicPr/>
                      <p:nvPr/>
                    </p:nvPicPr>
                    <p:blipFill>
                      <a:blip r:embed="rId2"/>
                      <a:stretch>
                        <a:fillRect/>
                      </a:stretch>
                    </p:blipFill>
                    <p:spPr>
                      <a:xfrm>
                        <a:off x="2843213" y="1628775"/>
                        <a:ext cx="906462" cy="733425"/>
                      </a:xfrm>
                      <a:prstGeom prst="rect">
                        <a:avLst/>
                      </a:prstGeom>
                      <a:noFill/>
                      <a:ln w="38100">
                        <a:miter/>
                      </a:ln>
                    </p:spPr>
                  </p:pic>
                </p:oleObj>
              </mc:Fallback>
            </mc:AlternateContent>
          </a:graphicData>
        </a:graphic>
      </p:graphicFrame>
      <p:graphicFrame>
        <p:nvGraphicFramePr>
          <p:cNvPr id="58373" name="内容占位符 58372"/>
          <p:cNvGraphicFramePr>
            <a:graphicFrameLocks noGrp="1" noChangeAspect="1"/>
          </p:cNvGraphicFramePr>
          <p:nvPr>
            <p:ph sz="quarter" idx="4294967295"/>
          </p:nvPr>
        </p:nvGraphicFramePr>
        <p:xfrm>
          <a:off x="2889250" y="4076700"/>
          <a:ext cx="4443413" cy="2232025"/>
        </p:xfrm>
        <a:graphic>
          <a:graphicData uri="http://schemas.openxmlformats.org/presentationml/2006/ole">
            <mc:AlternateContent xmlns:mc="http://schemas.openxmlformats.org/markup-compatibility/2006">
              <mc:Choice xmlns:v="urn:schemas-microsoft-com:vml" Requires="v">
                <p:oleObj spid="_x0000_s3085" name="" r:id="rId3" imgW="2781300" imgH="1397000" progId="Equation.3">
                  <p:embed/>
                </p:oleObj>
              </mc:Choice>
              <mc:Fallback>
                <p:oleObj name="" r:id="rId3" imgW="2781300" imgH="1397000" progId="Equation.3">
                  <p:embed/>
                  <p:pic>
                    <p:nvPicPr>
                      <p:cNvPr id="0" name="图片 3084"/>
                      <p:cNvPicPr/>
                      <p:nvPr/>
                    </p:nvPicPr>
                    <p:blipFill>
                      <a:blip r:embed="rId4"/>
                      <a:stretch>
                        <a:fillRect/>
                      </a:stretch>
                    </p:blipFill>
                    <p:spPr>
                      <a:xfrm>
                        <a:off x="2889250" y="4076700"/>
                        <a:ext cx="4443413" cy="2232025"/>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additive="base">
                                        <p:cTn id="13" dur="500" fill="hold"/>
                                        <p:tgtEl>
                                          <p:spTgt spid="58373"/>
                                        </p:tgtEl>
                                        <p:attrNameLst>
                                          <p:attrName>ppt_x</p:attrName>
                                        </p:attrNameLst>
                                      </p:cBhvr>
                                      <p:tavLst>
                                        <p:tav tm="0">
                                          <p:val>
                                            <p:strVal val="0-#ppt_w/2"/>
                                          </p:val>
                                        </p:tav>
                                        <p:tav tm="100000">
                                          <p:val>
                                            <p:strVal val="#ppt_x"/>
                                          </p:val>
                                        </p:tav>
                                      </p:tavLst>
                                    </p:anim>
                                    <p:anim calcmode="lin" valueType="num">
                                      <p:cBhvr additive="base">
                                        <p:cTn id="14"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4" name="Group 15"/>
          <p:cNvGrpSpPr/>
          <p:nvPr/>
        </p:nvGrpSpPr>
        <p:grpSpPr>
          <a:xfrm>
            <a:off x="968375" y="554038"/>
            <a:ext cx="7696200" cy="5102225"/>
            <a:chOff x="34" y="-314"/>
            <a:chExt cx="4848" cy="3214"/>
          </a:xfrm>
        </p:grpSpPr>
        <p:sp>
          <p:nvSpPr>
            <p:cNvPr id="61442" name="Rectangle 12" descr="10%"/>
            <p:cNvSpPr/>
            <p:nvPr/>
          </p:nvSpPr>
          <p:spPr>
            <a:xfrm>
              <a:off x="34" y="-314"/>
              <a:ext cx="4848" cy="1008"/>
            </a:xfrm>
            <a:prstGeom prst="rect">
              <a:avLst/>
            </a:prstGeom>
            <a:noFill/>
            <a:ln w="9525">
              <a:noFill/>
            </a:ln>
          </p:spPr>
          <p:txBody>
            <a:bodyPr lIns="90170" tIns="46990" rIns="90170" bIns="46990" anchor="t"/>
            <a:p>
              <a:pPr lvl="0" indent="0">
                <a:lnSpc>
                  <a:spcPct val="130000"/>
                </a:lnSpc>
                <a:spcBef>
                  <a:spcPct val="20000"/>
                </a:spcBef>
                <a:spcAft>
                  <a:spcPct val="20000"/>
                </a:spcAft>
                <a:buClr>
                  <a:schemeClr val="folHlink"/>
                </a:buClr>
                <a:buSzPct val="60000"/>
                <a:buFont typeface="Wingdings" panose="05000000000000000000" pitchFamily="2" charset="2"/>
                <a:buNone/>
              </a:pPr>
              <a:r>
                <a:rPr lang="en-US" altLang="x-none" sz="2400" dirty="0">
                  <a:solidFill>
                    <a:srgbClr val="0000FF"/>
                  </a:solidFill>
                  <a:latin typeface="黑体" panose="02010609060101010101" pitchFamily="1" charset="-122"/>
                  <a:ea typeface="黑体" panose="02010609060101010101" pitchFamily="1" charset="-122"/>
                  <a:sym typeface="Wingdings 2" panose="05020102010507070707" pitchFamily="2" charset="2"/>
                </a:rPr>
                <a:t>【</a:t>
              </a:r>
              <a:r>
                <a:rPr lang="zh-CN" altLang="en-US" sz="2400" dirty="0">
                  <a:solidFill>
                    <a:schemeClr val="hlink"/>
                  </a:solidFill>
                  <a:latin typeface="黑体" panose="02010609060101010101" pitchFamily="1" charset="-122"/>
                  <a:ea typeface="黑体" panose="02010609060101010101" pitchFamily="1" charset="-122"/>
                  <a:sym typeface="Wingdings 2" panose="05020102010507070707" pitchFamily="2" charset="2"/>
                </a:rPr>
                <a:t>例</a:t>
              </a:r>
              <a:r>
                <a:rPr lang="en-US" altLang="x-none" sz="2400" dirty="0">
                  <a:solidFill>
                    <a:srgbClr val="0000FF"/>
                  </a:solidFill>
                  <a:latin typeface="黑体" panose="02010609060101010101" pitchFamily="1" charset="-122"/>
                  <a:ea typeface="黑体" panose="02010609060101010101" pitchFamily="1" charset="-122"/>
                  <a:sym typeface="Wingdings 2" panose="05020102010507070707" pitchFamily="2" charset="2"/>
                </a:rPr>
                <a:t>】</a:t>
              </a:r>
              <a:r>
                <a:rPr lang="zh-CN" altLang="en-US" sz="2400" dirty="0">
                  <a:latin typeface="黑体" panose="02010609060101010101" pitchFamily="1" charset="-122"/>
                  <a:ea typeface="黑体" panose="02010609060101010101" pitchFamily="1" charset="-122"/>
                  <a:sym typeface="Wingdings 2" panose="05020102010507070707" pitchFamily="2" charset="2"/>
                </a:rPr>
                <a:t>假设</a:t>
              </a:r>
              <a:r>
                <a:rPr lang="en-US" altLang="x-none" sz="2400" dirty="0">
                  <a:latin typeface="黑体" panose="02010609060101010101" pitchFamily="1" charset="-122"/>
                  <a:ea typeface="黑体" panose="02010609060101010101" pitchFamily="1" charset="-122"/>
                  <a:sym typeface="Wingdings 2" panose="05020102010507070707" pitchFamily="2" charset="2"/>
                </a:rPr>
                <a:t>BBC</a:t>
              </a:r>
              <a:r>
                <a:rPr lang="zh-CN" altLang="en-US" sz="2400" dirty="0">
                  <a:latin typeface="黑体" panose="02010609060101010101" pitchFamily="1" charset="-122"/>
                  <a:ea typeface="黑体" panose="02010609060101010101" pitchFamily="1" charset="-122"/>
                  <a:sym typeface="Wingdings 2" panose="05020102010507070707" pitchFamily="2" charset="2"/>
                </a:rPr>
                <a:t>公司流通在外的普通股股数为</a:t>
              </a:r>
              <a:r>
                <a:rPr lang="en-US" altLang="x-none" sz="2400" dirty="0">
                  <a:latin typeface="黑体" panose="02010609060101010101" pitchFamily="1" charset="-122"/>
                  <a:ea typeface="黑体" panose="02010609060101010101" pitchFamily="1" charset="-122"/>
                  <a:sym typeface="Wingdings 2" panose="05020102010507070707" pitchFamily="2" charset="2"/>
                </a:rPr>
                <a:t>650 </a:t>
              </a:r>
              <a:r>
                <a:rPr lang="zh-CN" altLang="en-US" sz="2400" dirty="0">
                  <a:latin typeface="黑体" panose="02010609060101010101" pitchFamily="1" charset="-122"/>
                  <a:ea typeface="黑体" panose="02010609060101010101" pitchFamily="1" charset="-122"/>
                  <a:sym typeface="Wingdings 2" panose="05020102010507070707" pitchFamily="2" charset="2"/>
                </a:rPr>
                <a:t>万股，每股面值</a:t>
              </a:r>
              <a:r>
                <a:rPr lang="en-US" altLang="x-none" sz="2400" dirty="0">
                  <a:latin typeface="黑体" panose="02010609060101010101" pitchFamily="1" charset="-122"/>
                  <a:ea typeface="黑体" panose="02010609060101010101" pitchFamily="1" charset="-122"/>
                  <a:sym typeface="Wingdings 2" panose="05020102010507070707" pitchFamily="2" charset="2"/>
                </a:rPr>
                <a:t>10</a:t>
              </a:r>
              <a:r>
                <a:rPr lang="zh-CN" altLang="en-US" sz="2400" dirty="0">
                  <a:latin typeface="黑体" panose="02010609060101010101" pitchFamily="1" charset="-122"/>
                  <a:ea typeface="黑体" panose="02010609060101010101" pitchFamily="1" charset="-122"/>
                  <a:sym typeface="Wingdings 2" panose="05020102010507070707" pitchFamily="2" charset="2"/>
                </a:rPr>
                <a:t>元</a:t>
              </a:r>
              <a:r>
                <a:rPr lang="en-US" altLang="x-none" sz="2400" dirty="0">
                  <a:latin typeface="黑体" panose="02010609060101010101" pitchFamily="1" charset="-122"/>
                  <a:ea typeface="黑体" panose="02010609060101010101" pitchFamily="1" charset="-122"/>
                  <a:sym typeface="Wingdings 2" panose="05020102010507070707" pitchFamily="2" charset="2"/>
                </a:rPr>
                <a:t>,</a:t>
              </a:r>
              <a:r>
                <a:rPr lang="zh-CN" altLang="en-US" sz="2400" dirty="0">
                  <a:latin typeface="黑体" panose="02010609060101010101" pitchFamily="1" charset="-122"/>
                  <a:ea typeface="黑体" panose="02010609060101010101" pitchFamily="1" charset="-122"/>
                  <a:sym typeface="Wingdings 2" panose="05020102010507070707" pitchFamily="2" charset="2"/>
                </a:rPr>
                <a:t>目前每股市场价格</a:t>
              </a:r>
              <a:r>
                <a:rPr lang="en-US" altLang="x-none" sz="2400" dirty="0">
                  <a:latin typeface="黑体" panose="02010609060101010101" pitchFamily="1" charset="-122"/>
                  <a:ea typeface="黑体" panose="02010609060101010101" pitchFamily="1" charset="-122"/>
                  <a:sym typeface="Wingdings 2" panose="05020102010507070707" pitchFamily="2" charset="2"/>
                </a:rPr>
                <a:t>11.625</a:t>
              </a:r>
              <a:r>
                <a:rPr lang="zh-CN" altLang="en-US" sz="2400" dirty="0">
                  <a:latin typeface="黑体" panose="02010609060101010101" pitchFamily="1" charset="-122"/>
                  <a:ea typeface="黑体" panose="02010609060101010101" pitchFamily="1" charset="-122"/>
                  <a:sym typeface="Wingdings 2" panose="05020102010507070707" pitchFamily="2" charset="2"/>
                </a:rPr>
                <a:t>元，年股利支付额为每股</a:t>
              </a:r>
              <a:r>
                <a:rPr lang="en-US" altLang="x-none" sz="2400" dirty="0">
                  <a:latin typeface="黑体" panose="02010609060101010101" pitchFamily="1" charset="-122"/>
                  <a:ea typeface="黑体" panose="02010609060101010101" pitchFamily="1" charset="-122"/>
                  <a:sym typeface="Wingdings 2" panose="05020102010507070707" pitchFamily="2" charset="2"/>
                </a:rPr>
                <a:t>0.2125</a:t>
              </a:r>
              <a:r>
                <a:rPr lang="zh-CN" altLang="en-US" sz="2400" dirty="0">
                  <a:latin typeface="黑体" panose="02010609060101010101" pitchFamily="1" charset="-122"/>
                  <a:ea typeface="黑体" panose="02010609060101010101" pitchFamily="1" charset="-122"/>
                  <a:sym typeface="Wingdings 2" panose="05020102010507070707" pitchFamily="2" charset="2"/>
                </a:rPr>
                <a:t>元，预计以后每年按</a:t>
              </a:r>
              <a:r>
                <a:rPr lang="en-US" altLang="x-none" sz="2400" dirty="0">
                  <a:latin typeface="黑体" panose="02010609060101010101" pitchFamily="1" charset="-122"/>
                  <a:ea typeface="黑体" panose="02010609060101010101" pitchFamily="1" charset="-122"/>
                  <a:sym typeface="Wingdings 2" panose="05020102010507070707" pitchFamily="2" charset="2"/>
                </a:rPr>
                <a:t>15%</a:t>
              </a:r>
              <a:r>
                <a:rPr lang="zh-CN" altLang="en-US" sz="2400" dirty="0">
                  <a:latin typeface="黑体" panose="02010609060101010101" pitchFamily="1" charset="-122"/>
                  <a:ea typeface="黑体" panose="02010609060101010101" pitchFamily="1" charset="-122"/>
                  <a:sym typeface="Wingdings 2" panose="05020102010507070707" pitchFamily="2" charset="2"/>
                </a:rPr>
                <a:t>增长，筹资费率为发行价格的</a:t>
              </a:r>
              <a:r>
                <a:rPr lang="en-US" altLang="x-none" sz="2400" dirty="0">
                  <a:latin typeface="黑体" panose="02010609060101010101" pitchFamily="1" charset="-122"/>
                  <a:ea typeface="黑体" panose="02010609060101010101" pitchFamily="1" charset="-122"/>
                  <a:sym typeface="Wingdings 2" panose="05020102010507070707" pitchFamily="2" charset="2"/>
                </a:rPr>
                <a:t>6%</a:t>
              </a:r>
              <a:r>
                <a:rPr lang="zh-CN" altLang="en-US" sz="2400" dirty="0">
                  <a:latin typeface="黑体" panose="02010609060101010101" pitchFamily="1" charset="-122"/>
                  <a:ea typeface="黑体" panose="02010609060101010101" pitchFamily="1" charset="-122"/>
                  <a:sym typeface="Wingdings 2" panose="05020102010507070707" pitchFamily="2" charset="2"/>
                </a:rPr>
                <a:t>。则以留存收益资本成本代替普通股资本成本 ，则留存收益资本成本</a:t>
              </a:r>
              <a:endParaRPr lang="zh-CN" altLang="en-US" sz="2400" dirty="0">
                <a:latin typeface="黑体" panose="02010609060101010101" pitchFamily="1" charset="-122"/>
                <a:ea typeface="黑体" panose="02010609060101010101" pitchFamily="1" charset="-122"/>
                <a:sym typeface="Wingdings 2" panose="05020102010507070707" pitchFamily="2" charset="2"/>
              </a:endParaRPr>
            </a:p>
          </p:txBody>
        </p:sp>
        <p:graphicFrame>
          <p:nvGraphicFramePr>
            <p:cNvPr id="61443" name="对象 59395"/>
            <p:cNvGraphicFramePr>
              <a:graphicFrameLocks noChangeAspect="1"/>
            </p:cNvGraphicFramePr>
            <p:nvPr/>
          </p:nvGraphicFramePr>
          <p:xfrm>
            <a:off x="827" y="2495"/>
            <a:ext cx="2176" cy="405"/>
          </p:xfrm>
          <a:graphic>
            <a:graphicData uri="http://schemas.openxmlformats.org/presentationml/2006/ole">
              <mc:AlternateContent xmlns:mc="http://schemas.openxmlformats.org/markup-compatibility/2006">
                <mc:Choice xmlns:v="urn:schemas-microsoft-com:vml" Requires="v">
                  <p:oleObj spid="_x0000_s3086" name="" r:id="rId1" imgW="2184400" imgH="393700" progId="Equation.3">
                    <p:embed/>
                  </p:oleObj>
                </mc:Choice>
                <mc:Fallback>
                  <p:oleObj name="" r:id="rId1" imgW="2184400" imgH="393700" progId="Equation.3">
                    <p:embed/>
                    <p:pic>
                      <p:nvPicPr>
                        <p:cNvPr id="0" name="图片 3085"/>
                        <p:cNvPicPr/>
                        <p:nvPr/>
                      </p:nvPicPr>
                      <p:blipFill>
                        <a:blip r:embed="rId2"/>
                        <a:stretch>
                          <a:fillRect/>
                        </a:stretch>
                      </p:blipFill>
                      <p:spPr>
                        <a:xfrm>
                          <a:off x="827" y="2495"/>
                          <a:ext cx="2176" cy="405"/>
                        </a:xfrm>
                        <a:prstGeom prst="rect">
                          <a:avLst/>
                        </a:prstGeom>
                        <a:noFill/>
                        <a:ln w="38100">
                          <a:noFill/>
                          <a:miter/>
                        </a:ln>
                      </p:spPr>
                    </p:pic>
                  </p:oleObj>
                </mc:Fallback>
              </mc:AlternateContent>
            </a:graphicData>
          </a:graphic>
        </p:graphicFrame>
      </p:grpSp>
      <p:grpSp>
        <p:nvGrpSpPr>
          <p:cNvPr id="59397" name="Group 14"/>
          <p:cNvGrpSpPr/>
          <p:nvPr/>
        </p:nvGrpSpPr>
        <p:grpSpPr>
          <a:xfrm>
            <a:off x="1765300" y="2970213"/>
            <a:ext cx="4911725" cy="1422400"/>
            <a:chOff x="-88" y="-9"/>
            <a:chExt cx="3094" cy="896"/>
          </a:xfrm>
        </p:grpSpPr>
        <p:sp>
          <p:nvSpPr>
            <p:cNvPr id="61445" name="Rectangle 8"/>
            <p:cNvSpPr/>
            <p:nvPr/>
          </p:nvSpPr>
          <p:spPr>
            <a:xfrm>
              <a:off x="-88" y="-9"/>
              <a:ext cx="1627" cy="250"/>
            </a:xfrm>
            <a:prstGeom prst="rect">
              <a:avLst/>
            </a:prstGeom>
            <a:noFill/>
            <a:ln w="9525">
              <a:noFill/>
            </a:ln>
          </p:spPr>
          <p:txBody>
            <a:bodyPr wrap="none" anchor="ctr">
              <a:spAutoFit/>
            </a:bodyPr>
            <a:p>
              <a:pPr lvl="0" indent="0" algn="ctr"/>
              <a:r>
                <a:rPr lang="zh-CN" altLang="en-US" sz="2000" dirty="0">
                  <a:latin typeface="黑体" panose="02010609060101010101" pitchFamily="1" charset="-122"/>
                  <a:ea typeface="黑体" panose="02010609060101010101" pitchFamily="1" charset="-122"/>
                </a:rPr>
                <a:t>普通股的资本成本：</a:t>
              </a:r>
              <a:r>
                <a:rPr lang="zh-CN" altLang="en-US" dirty="0">
                  <a:latin typeface="黑体" panose="02010609060101010101" pitchFamily="1" charset="-122"/>
                  <a:ea typeface="黑体" panose="02010609060101010101" pitchFamily="1" charset="-122"/>
                </a:rPr>
                <a:t> </a:t>
              </a:r>
              <a:endParaRPr lang="zh-CN" altLang="en-US" dirty="0">
                <a:latin typeface="黑体" panose="02010609060101010101" pitchFamily="1" charset="-122"/>
                <a:ea typeface="黑体" panose="02010609060101010101" pitchFamily="1" charset="-122"/>
              </a:endParaRPr>
            </a:p>
          </p:txBody>
        </p:sp>
        <p:graphicFrame>
          <p:nvGraphicFramePr>
            <p:cNvPr id="61446" name="对象 59398"/>
            <p:cNvGraphicFramePr>
              <a:graphicFrameLocks noChangeAspect="1"/>
            </p:cNvGraphicFramePr>
            <p:nvPr/>
          </p:nvGraphicFramePr>
          <p:xfrm>
            <a:off x="260" y="384"/>
            <a:ext cx="2746" cy="503"/>
          </p:xfrm>
          <a:graphic>
            <a:graphicData uri="http://schemas.openxmlformats.org/presentationml/2006/ole">
              <mc:AlternateContent xmlns:mc="http://schemas.openxmlformats.org/markup-compatibility/2006">
                <mc:Choice xmlns:v="urn:schemas-microsoft-com:vml" Requires="v">
                  <p:oleObj spid="_x0000_s3087" name="" r:id="rId3" imgW="2425700" imgH="419100" progId="Equation.3">
                    <p:embed/>
                  </p:oleObj>
                </mc:Choice>
                <mc:Fallback>
                  <p:oleObj name="" r:id="rId3" imgW="2425700" imgH="419100" progId="Equation.3">
                    <p:embed/>
                    <p:pic>
                      <p:nvPicPr>
                        <p:cNvPr id="0" name="图片 3086"/>
                        <p:cNvPicPr/>
                        <p:nvPr/>
                      </p:nvPicPr>
                      <p:blipFill>
                        <a:blip r:embed="rId4"/>
                        <a:stretch>
                          <a:fillRect/>
                        </a:stretch>
                      </p:blipFill>
                      <p:spPr>
                        <a:xfrm>
                          <a:off x="260" y="384"/>
                          <a:ext cx="2746" cy="503"/>
                        </a:xfrm>
                        <a:prstGeom prst="rect">
                          <a:avLst/>
                        </a:prstGeom>
                        <a:noFill/>
                        <a:ln w="38100">
                          <a:noFill/>
                          <a:miter/>
                        </a:ln>
                      </p:spPr>
                    </p:pic>
                  </p:oleObj>
                </mc:Fallback>
              </mc:AlternateContent>
            </a:graphicData>
          </a:graphic>
        </p:graphicFrame>
      </p:grpSp>
      <p:sp>
        <p:nvSpPr>
          <p:cNvPr id="61447" name="TextBox 2"/>
          <p:cNvSpPr txBox="1"/>
          <p:nvPr/>
        </p:nvSpPr>
        <p:spPr>
          <a:xfrm>
            <a:off x="1809750" y="4616450"/>
            <a:ext cx="1990725" cy="396875"/>
          </a:xfrm>
          <a:prstGeom prst="rect">
            <a:avLst/>
          </a:prstGeom>
          <a:noFill/>
          <a:ln w="9525">
            <a:noFill/>
          </a:ln>
        </p:spPr>
        <p:txBody>
          <a:bodyPr wrap="square" anchor="t">
            <a:spAutoFit/>
          </a:bodyPr>
          <a:p>
            <a:pPr lvl="0" indent="0" algn="ctr"/>
            <a:r>
              <a:rPr lang="zh-CN" altLang="en-US" sz="2000" b="0" dirty="0">
                <a:latin typeface="Tahoma" panose="020B0604030504040204" pitchFamily="2" charset="0"/>
                <a:ea typeface="黑体" panose="02010609060101010101" pitchFamily="1" charset="-122"/>
              </a:rPr>
              <a:t>留存收益成本</a:t>
            </a:r>
            <a:endParaRPr lang="zh-CN" altLang="en-US" sz="2000" b="0" dirty="0">
              <a:latin typeface="Tahoma" panose="020B0604030504040204" pitchFamily="2" charset="0"/>
              <a:ea typeface="黑体" panose="02010609060101010101" pitchFamily="1" charset="-122"/>
            </a:endParaRPr>
          </a:p>
        </p:txBody>
      </p:sp>
      <p:sp>
        <p:nvSpPr>
          <p:cNvPr id="61448"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2"/>
          <p:cNvSpPr>
            <a:spLocks noGrp="1"/>
          </p:cNvSpPr>
          <p:nvPr>
            <p:ph type="title"/>
          </p:nvPr>
        </p:nvSpPr>
        <p:spPr/>
        <p:txBody>
          <a:bodyPr wrap="square" anchor="b"/>
          <a:p>
            <a:pPr lvl="0" indent="0"/>
            <a:endParaRPr lang="en-US" altLang="en-US">
              <a:latin typeface="黑体" panose="02010609060101010101" pitchFamily="1" charset="-122"/>
              <a:ea typeface="黑体" panose="02010609060101010101" pitchFamily="1" charset="-122"/>
            </a:endParaRPr>
          </a:p>
        </p:txBody>
      </p:sp>
      <p:sp>
        <p:nvSpPr>
          <p:cNvPr id="62466" name="内容占位符 3"/>
          <p:cNvSpPr>
            <a:spLocks noGrp="1"/>
          </p:cNvSpPr>
          <p:nvPr>
            <p:ph idx="4294967295"/>
          </p:nvPr>
        </p:nvSpPr>
        <p:spPr/>
        <p:txBody>
          <a:bodyPr wrap="square" anchor="t"/>
          <a:p>
            <a:pPr lvl="0" indent="-342900" eaLnBrk="1" hangingPunct="1"/>
            <a:r>
              <a:rPr lang="zh-CN" altLang="en-US" b="1" dirty="0">
                <a:ea typeface="黑体" panose="02010609060101010101" pitchFamily="1" charset="-122"/>
              </a:rPr>
              <a:t>非股份制企业股权资本成本率的测算</a:t>
            </a:r>
            <a:endParaRPr lang="en-US" altLang="x-none" b="1" dirty="0">
              <a:ea typeface="黑体" panose="02010609060101010101" pitchFamily="1" charset="-122"/>
            </a:endParaRPr>
          </a:p>
          <a:p>
            <a:pPr lvl="1" indent="-347345" eaLnBrk="1" hangingPunct="1"/>
            <a:r>
              <a:rPr lang="zh-CN" altLang="en-US" dirty="0">
                <a:ea typeface="黑体" panose="02010609060101010101" pitchFamily="1" charset="-122"/>
              </a:rPr>
              <a:t>投入资本筹资协议有的约定了固定的利润分配比例，这类似于优先股，但不同于普通股；</a:t>
            </a:r>
            <a:endParaRPr lang="en-US" altLang="x-none" dirty="0">
              <a:ea typeface="黑体" panose="02010609060101010101" pitchFamily="1" charset="-122"/>
            </a:endParaRPr>
          </a:p>
          <a:p>
            <a:pPr lvl="1" indent="-347345" eaLnBrk="1" hangingPunct="1"/>
            <a:r>
              <a:rPr lang="zh-CN" altLang="en-US" dirty="0">
                <a:ea typeface="黑体" panose="02010609060101010101" pitchFamily="1" charset="-122"/>
              </a:rPr>
              <a:t>投入资本及保留盈余不能在证券市场上交易，无法形成公平的交易价格，因而也就难以预计其投资的必要报酬率。</a:t>
            </a:r>
            <a:endParaRPr lang="zh-CN" altLang="en-US" b="1" dirty="0">
              <a:ea typeface="黑体" panose="02010609060101010101" pitchFamily="1" charset="-122"/>
            </a:endParaRPr>
          </a:p>
          <a:p>
            <a:pPr lvl="0" indent="-342900"/>
            <a:endParaRPr lang="zh-CN" altLang="en-US" dirty="0">
              <a:ea typeface="黑体" panose="02010609060101010101" pitchFamily="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矩形 2"/>
          <p:cNvSpPr>
            <a:spLocks noGrp="1"/>
          </p:cNvSpPr>
          <p:nvPr>
            <p:ph type="title"/>
          </p:nvPr>
        </p:nvSpPr>
        <p:spPr/>
        <p:txBody>
          <a:bodyPr wrap="square" anchor="ctr"/>
          <a:p>
            <a:pPr lvl="0" indent="0" eaLnBrk="1" hangingPunct="1"/>
            <a:r>
              <a:rPr lang="zh-CN" altLang="en-US" b="0">
                <a:latin typeface="黑体" panose="02010609060101010101" pitchFamily="1" charset="-122"/>
                <a:ea typeface="黑体" panose="02010609060101010101" pitchFamily="1" charset="-122"/>
              </a:rPr>
              <a:t>五、综合资本成本率的测算 </a:t>
            </a:r>
            <a:endParaRPr lang="zh-CN" altLang="en-US" b="0">
              <a:latin typeface="黑体" panose="02010609060101010101" pitchFamily="1" charset="-122"/>
              <a:ea typeface="黑体" panose="02010609060101010101" pitchFamily="1" charset="-122"/>
            </a:endParaRPr>
          </a:p>
        </p:txBody>
      </p:sp>
      <p:sp>
        <p:nvSpPr>
          <p:cNvPr id="63490" name="矩形 3"/>
          <p:cNvSpPr>
            <a:spLocks noGrp="1"/>
          </p:cNvSpPr>
          <p:nvPr>
            <p:ph type="body"/>
          </p:nvPr>
        </p:nvSpPr>
        <p:spPr>
          <a:xfrm>
            <a:off x="457200" y="1341438"/>
            <a:ext cx="8229600" cy="4789487"/>
          </a:xfrm>
        </p:spPr>
        <p:txBody>
          <a:bodyPr wrap="square" anchor="t"/>
          <a:p>
            <a:pPr lvl="0" indent="-342900" eaLnBrk="1" hangingPunct="1">
              <a:lnSpc>
                <a:spcPct val="90000"/>
              </a:lnSpc>
            </a:pPr>
            <a:r>
              <a:rPr lang="en-US" altLang="x-none" sz="2600" b="1" dirty="0">
                <a:latin typeface="黑体" panose="02010609060101010101" pitchFamily="1" charset="-122"/>
                <a:ea typeface="黑体" panose="02010609060101010101" pitchFamily="1" charset="-122"/>
              </a:rPr>
              <a:t>1.</a:t>
            </a:r>
            <a:r>
              <a:rPr lang="zh-CN" altLang="en-US" sz="2600" b="1" dirty="0">
                <a:latin typeface="黑体" panose="02010609060101010101" pitchFamily="1" charset="-122"/>
                <a:ea typeface="黑体" panose="02010609060101010101" pitchFamily="1" charset="-122"/>
              </a:rPr>
              <a:t>综合资本成本率的决定因素</a:t>
            </a:r>
            <a:endParaRPr lang="en-US" altLang="x-none" sz="2600" b="1" dirty="0">
              <a:latin typeface="黑体" panose="02010609060101010101" pitchFamily="1" charset="-122"/>
              <a:ea typeface="黑体" panose="02010609060101010101" pitchFamily="1" charset="-122"/>
            </a:endParaRPr>
          </a:p>
          <a:p>
            <a:pPr lvl="1" indent="-347345" eaLnBrk="1" hangingPunct="1">
              <a:lnSpc>
                <a:spcPct val="90000"/>
              </a:lnSpc>
            </a:pPr>
            <a:r>
              <a:rPr lang="zh-CN" altLang="en-US" sz="2200" dirty="0">
                <a:latin typeface="黑体" panose="02010609060101010101" pitchFamily="1" charset="-122"/>
                <a:ea typeface="黑体" panose="02010609060101010101" pitchFamily="1" charset="-122"/>
              </a:rPr>
              <a:t>个别资本成本率、各种长期资本比例</a:t>
            </a:r>
            <a:endParaRPr lang="zh-CN" altLang="en-US" sz="2200" b="1" dirty="0">
              <a:latin typeface="黑体" panose="02010609060101010101" pitchFamily="1" charset="-122"/>
              <a:ea typeface="黑体" panose="02010609060101010101" pitchFamily="1" charset="-122"/>
            </a:endParaRPr>
          </a:p>
          <a:p>
            <a:pPr lvl="0" indent="-342900" eaLnBrk="1" hangingPunct="1">
              <a:lnSpc>
                <a:spcPct val="90000"/>
              </a:lnSpc>
            </a:pPr>
            <a:r>
              <a:rPr lang="en-US" altLang="x-none" sz="2600" b="1" dirty="0">
                <a:latin typeface="黑体" panose="02010609060101010101" pitchFamily="1" charset="-122"/>
                <a:ea typeface="黑体" panose="02010609060101010101" pitchFamily="1" charset="-122"/>
              </a:rPr>
              <a:t>2.</a:t>
            </a:r>
            <a:r>
              <a:rPr lang="zh-CN" altLang="en-US" sz="2600" b="1" dirty="0">
                <a:latin typeface="黑体" panose="02010609060101010101" pitchFamily="1" charset="-122"/>
                <a:ea typeface="黑体" panose="02010609060101010101" pitchFamily="1" charset="-122"/>
              </a:rPr>
              <a:t>公式：</a:t>
            </a:r>
            <a:r>
              <a:rPr lang="zh-CN" altLang="en-US" sz="2400" dirty="0">
                <a:latin typeface="黑体" panose="02010609060101010101" pitchFamily="1" charset="-122"/>
                <a:ea typeface="黑体" panose="02010609060101010101" pitchFamily="1" charset="-122"/>
              </a:rPr>
              <a:t>是以各种资金所占的比重为权数，对各种资金成本进行加权平均计算出来的资金成本</a:t>
            </a:r>
            <a:endParaRPr lang="zh-CN" altLang="en-US" sz="2400"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sz="2600" b="1"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sz="2600" b="1"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sz="2600" b="1" dirty="0">
              <a:latin typeface="黑体" panose="02010609060101010101" pitchFamily="1" charset="-122"/>
              <a:ea typeface="黑体" panose="02010609060101010101" pitchFamily="1" charset="-122"/>
            </a:endParaRPr>
          </a:p>
          <a:p>
            <a:pPr lvl="0" indent="-342900" eaLnBrk="1" hangingPunct="1">
              <a:lnSpc>
                <a:spcPct val="90000"/>
              </a:lnSpc>
            </a:pPr>
            <a:endParaRPr lang="zh-CN" altLang="en-US" sz="2600" b="1" dirty="0">
              <a:latin typeface="黑体" panose="02010609060101010101" pitchFamily="1" charset="-122"/>
              <a:ea typeface="黑体" panose="02010609060101010101" pitchFamily="1" charset="-122"/>
            </a:endParaRPr>
          </a:p>
          <a:p>
            <a:pPr lvl="1" indent="-347345"/>
            <a:r>
              <a:rPr lang="zh-CN" altLang="en-US" dirty="0">
                <a:latin typeface="黑体" panose="02010609060101010101" pitchFamily="1" charset="-122"/>
                <a:ea typeface="黑体" panose="02010609060101010101" pitchFamily="1" charset="-122"/>
              </a:rPr>
              <a:t>式中：</a:t>
            </a:r>
            <a:r>
              <a:rPr lang="en-US" altLang="x-none" dirty="0">
                <a:latin typeface="黑体" panose="02010609060101010101" pitchFamily="1" charset="-122"/>
                <a:ea typeface="黑体" panose="02010609060101010101" pitchFamily="1" charset="-122"/>
              </a:rPr>
              <a:t>K</a:t>
            </a:r>
            <a:r>
              <a:rPr lang="en-US" altLang="x-none" baseline="-25000" dirty="0">
                <a:latin typeface="黑体" panose="02010609060101010101" pitchFamily="1" charset="-122"/>
                <a:ea typeface="黑体" panose="02010609060101010101" pitchFamily="1" charset="-122"/>
              </a:rPr>
              <a:t>w</a:t>
            </a:r>
            <a:r>
              <a:rPr lang="en-US" altLang="x-none" dirty="0">
                <a:latin typeface="黑体" panose="02010609060101010101" pitchFamily="1" charset="-122"/>
                <a:ea typeface="黑体" panose="02010609060101010101" pitchFamily="1" charset="-122"/>
              </a:rPr>
              <a:t>——</a:t>
            </a:r>
            <a:r>
              <a:rPr lang="zh-CN" altLang="en-US" dirty="0">
                <a:latin typeface="黑体" panose="02010609060101010101" pitchFamily="1" charset="-122"/>
                <a:ea typeface="黑体" panose="02010609060101010101" pitchFamily="1" charset="-122"/>
              </a:rPr>
              <a:t>综合资本成本率		 </a:t>
            </a:r>
            <a:endParaRPr lang="zh-CN" altLang="en-US" dirty="0">
              <a:latin typeface="黑体" panose="02010609060101010101" pitchFamily="1" charset="-122"/>
              <a:ea typeface="黑体" panose="02010609060101010101" pitchFamily="1" charset="-122"/>
            </a:endParaRPr>
          </a:p>
          <a:p>
            <a:pPr lvl="1" indent="-347345"/>
            <a:r>
              <a:rPr lang="zh-CN" altLang="en-US" dirty="0">
                <a:latin typeface="黑体" panose="02010609060101010101" pitchFamily="1" charset="-122"/>
                <a:ea typeface="黑体" panose="02010609060101010101" pitchFamily="1" charset="-122"/>
              </a:rPr>
              <a:t>	     </a:t>
            </a:r>
            <a:r>
              <a:rPr lang="en-US" altLang="x-none" dirty="0">
                <a:latin typeface="黑体" panose="02010609060101010101" pitchFamily="1" charset="-122"/>
                <a:ea typeface="黑体" panose="02010609060101010101" pitchFamily="1" charset="-122"/>
              </a:rPr>
              <a:t>K</a:t>
            </a:r>
            <a:r>
              <a:rPr lang="en-US" altLang="x-none" baseline="-25000" dirty="0">
                <a:latin typeface="黑体" panose="02010609060101010101" pitchFamily="1" charset="-122"/>
                <a:ea typeface="黑体" panose="02010609060101010101" pitchFamily="1" charset="-122"/>
              </a:rPr>
              <a:t>j</a:t>
            </a:r>
            <a:r>
              <a:rPr lang="en-US" altLang="x-none" dirty="0">
                <a:latin typeface="黑体" panose="02010609060101010101" pitchFamily="1" charset="-122"/>
                <a:ea typeface="黑体" panose="02010609060101010101" pitchFamily="1" charset="-122"/>
              </a:rPr>
              <a:t>——</a:t>
            </a:r>
            <a:r>
              <a:rPr lang="zh-CN" altLang="en-US" dirty="0">
                <a:latin typeface="黑体" panose="02010609060101010101" pitchFamily="1" charset="-122"/>
                <a:ea typeface="黑体" panose="02010609060101010101" pitchFamily="1" charset="-122"/>
              </a:rPr>
              <a:t>第</a:t>
            </a:r>
            <a:r>
              <a:rPr lang="en-US" altLang="x-none" dirty="0">
                <a:latin typeface="黑体" panose="02010609060101010101" pitchFamily="1" charset="-122"/>
                <a:ea typeface="黑体" panose="02010609060101010101" pitchFamily="1" charset="-122"/>
              </a:rPr>
              <a:t>j</a:t>
            </a:r>
            <a:r>
              <a:rPr lang="zh-CN" altLang="en-US" dirty="0">
                <a:latin typeface="黑体" panose="02010609060101010101" pitchFamily="1" charset="-122"/>
                <a:ea typeface="黑体" panose="02010609060101010101" pitchFamily="1" charset="-122"/>
              </a:rPr>
              <a:t>种个别资本成本率</a:t>
            </a:r>
            <a:endParaRPr lang="zh-CN" altLang="en-US" dirty="0">
              <a:latin typeface="黑体" panose="02010609060101010101" pitchFamily="1" charset="-122"/>
              <a:ea typeface="黑体" panose="02010609060101010101" pitchFamily="1" charset="-122"/>
            </a:endParaRPr>
          </a:p>
          <a:p>
            <a:pPr lvl="1" indent="-347345"/>
            <a:r>
              <a:rPr lang="zh-CN" altLang="en-US" dirty="0">
                <a:latin typeface="黑体" panose="02010609060101010101" pitchFamily="1" charset="-122"/>
                <a:ea typeface="黑体" panose="02010609060101010101" pitchFamily="1" charset="-122"/>
              </a:rPr>
              <a:t>	     </a:t>
            </a:r>
            <a:r>
              <a:rPr lang="en-US" altLang="x-none" dirty="0">
                <a:latin typeface="黑体" panose="02010609060101010101" pitchFamily="1" charset="-122"/>
                <a:ea typeface="黑体" panose="02010609060101010101" pitchFamily="1" charset="-122"/>
              </a:rPr>
              <a:t>W</a:t>
            </a:r>
            <a:r>
              <a:rPr lang="en-US" altLang="x-none" baseline="-25000" dirty="0">
                <a:latin typeface="黑体" panose="02010609060101010101" pitchFamily="1" charset="-122"/>
                <a:ea typeface="黑体" panose="02010609060101010101" pitchFamily="1" charset="-122"/>
              </a:rPr>
              <a:t>j</a:t>
            </a:r>
            <a:r>
              <a:rPr lang="en-US" altLang="x-none" dirty="0">
                <a:latin typeface="黑体" panose="02010609060101010101" pitchFamily="1" charset="-122"/>
                <a:ea typeface="黑体" panose="02010609060101010101" pitchFamily="1" charset="-122"/>
              </a:rPr>
              <a:t>——</a:t>
            </a:r>
            <a:r>
              <a:rPr lang="zh-CN" altLang="en-US" dirty="0">
                <a:latin typeface="黑体" panose="02010609060101010101" pitchFamily="1" charset="-122"/>
                <a:ea typeface="黑体" panose="02010609060101010101" pitchFamily="1" charset="-122"/>
              </a:rPr>
              <a:t>第</a:t>
            </a:r>
            <a:r>
              <a:rPr lang="en-US" altLang="x-none" dirty="0">
                <a:latin typeface="黑体" panose="02010609060101010101" pitchFamily="1" charset="-122"/>
                <a:ea typeface="黑体" panose="02010609060101010101" pitchFamily="1" charset="-122"/>
              </a:rPr>
              <a:t>j</a:t>
            </a:r>
            <a:r>
              <a:rPr lang="zh-CN" altLang="en-US" dirty="0">
                <a:latin typeface="黑体" panose="02010609060101010101" pitchFamily="1" charset="-122"/>
                <a:ea typeface="黑体" panose="02010609060101010101" pitchFamily="1" charset="-122"/>
              </a:rPr>
              <a:t>种资本比例</a:t>
            </a:r>
            <a:endParaRPr lang="zh-CN" altLang="en-US" dirty="0">
              <a:latin typeface="黑体" panose="02010609060101010101" pitchFamily="1" charset="-122"/>
              <a:ea typeface="黑体" panose="02010609060101010101" pitchFamily="1" charset="-122"/>
            </a:endParaRPr>
          </a:p>
          <a:p>
            <a:pPr lvl="0" indent="-342900" eaLnBrk="1" hangingPunct="1">
              <a:lnSpc>
                <a:spcPct val="90000"/>
              </a:lnSpc>
              <a:buNone/>
            </a:pPr>
            <a:endParaRPr lang="zh-CN" altLang="en-US" b="1" dirty="0">
              <a:latin typeface="黑体" panose="02010609060101010101" pitchFamily="1" charset="-122"/>
              <a:ea typeface="黑体" panose="02010609060101010101" pitchFamily="1" charset="-122"/>
            </a:endParaRPr>
          </a:p>
        </p:txBody>
      </p:sp>
      <p:sp>
        <p:nvSpPr>
          <p:cNvPr id="63491" name="矩形 5"/>
          <p:cNvSpPr/>
          <p:nvPr/>
        </p:nvSpPr>
        <p:spPr>
          <a:xfrm>
            <a:off x="4157663" y="3214688"/>
            <a:ext cx="9144000" cy="579437"/>
          </a:xfrm>
          <a:prstGeom prst="rect">
            <a:avLst/>
          </a:prstGeom>
          <a:noFill/>
          <a:ln w="9525">
            <a:noFill/>
          </a:ln>
        </p:spPr>
        <p:txBody>
          <a:bodyPr anchor="t">
            <a:spAutoFit/>
          </a:bodyPr>
          <a:p>
            <a:pPr lvl="0" indent="0">
              <a:spcBef>
                <a:spcPct val="20000"/>
              </a:spcBef>
              <a:buChar char="•"/>
            </a:pPr>
            <a:endParaRPr lang="zh-CN" altLang="en-US" sz="3200" dirty="0">
              <a:latin typeface="黑体" panose="02010609060101010101" pitchFamily="1" charset="-122"/>
              <a:ea typeface="黑体" panose="02010609060101010101" pitchFamily="1" charset="-122"/>
            </a:endParaRPr>
          </a:p>
        </p:txBody>
      </p:sp>
      <p:graphicFrame>
        <p:nvGraphicFramePr>
          <p:cNvPr id="63492" name="对象 61444"/>
          <p:cNvGraphicFramePr>
            <a:graphicFrameLocks noChangeAspect="1"/>
          </p:cNvGraphicFramePr>
          <p:nvPr/>
        </p:nvGraphicFramePr>
        <p:xfrm>
          <a:off x="2124075" y="2997200"/>
          <a:ext cx="3960813" cy="1655763"/>
        </p:xfrm>
        <a:graphic>
          <a:graphicData uri="http://schemas.openxmlformats.org/presentationml/2006/ole">
            <mc:AlternateContent xmlns:mc="http://schemas.openxmlformats.org/markup-compatibility/2006">
              <mc:Choice xmlns:v="urn:schemas-microsoft-com:vml" Requires="v">
                <p:oleObj spid="_x0000_s3088" name="" r:id="rId1" imgW="827405" imgH="433070" progId="Equation.3">
                  <p:embed/>
                </p:oleObj>
              </mc:Choice>
              <mc:Fallback>
                <p:oleObj name="" r:id="rId1" imgW="827405" imgH="433070" progId="Equation.3">
                  <p:embed/>
                  <p:pic>
                    <p:nvPicPr>
                      <p:cNvPr id="0" name="图片 3087"/>
                      <p:cNvPicPr/>
                      <p:nvPr/>
                    </p:nvPicPr>
                    <p:blipFill>
                      <a:blip r:embed="rId2"/>
                      <a:stretch>
                        <a:fillRect/>
                      </a:stretch>
                    </p:blipFill>
                    <p:spPr>
                      <a:xfrm>
                        <a:off x="2124075" y="2997200"/>
                        <a:ext cx="3960813" cy="1655763"/>
                      </a:xfrm>
                      <a:prstGeom prst="rect">
                        <a:avLst/>
                      </a:prstGeom>
                      <a:solidFill>
                        <a:srgbClr val="00FF00"/>
                      </a:solidFill>
                      <a:ln w="38100">
                        <a:noFill/>
                        <a:miter/>
                      </a:ln>
                    </p:spPr>
                  </p:pic>
                </p:oleObj>
              </mc:Fallback>
            </mc:AlternateContent>
          </a:graphicData>
        </a:graphic>
      </p:graphicFrame>
      <p:sp>
        <p:nvSpPr>
          <p:cNvPr id="63493"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blind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457200" y="495300"/>
            <a:ext cx="7543800" cy="1223963"/>
          </a:xfrm>
        </p:spPr>
        <p:txBody>
          <a:bodyPr wrap="square" anchor="b"/>
          <a:p>
            <a:pPr lvl="0" indent="0" eaLnBrk="1" hangingPunct="1">
              <a:lnSpc>
                <a:spcPct val="90000"/>
              </a:lnSpc>
            </a:pPr>
            <a:r>
              <a:rPr lang="en-US" altLang="x-none" sz="4000" dirty="0">
                <a:latin typeface="黑体" panose="02010609060101010101" pitchFamily="1" charset="-122"/>
                <a:ea typeface="黑体" panose="02010609060101010101" pitchFamily="1" charset="-122"/>
              </a:rPr>
              <a:t>3.</a:t>
            </a:r>
            <a:r>
              <a:rPr lang="zh-CN" altLang="en-US" sz="4000" dirty="0">
                <a:latin typeface="黑体" panose="02010609060101010101" pitchFamily="1" charset="-122"/>
                <a:ea typeface="黑体" panose="02010609060101010101" pitchFamily="1" charset="-122"/>
              </a:rPr>
              <a:t>综合资本成本率中资本价值基础的选择</a:t>
            </a:r>
            <a:endParaRPr lang="zh-CN" altLang="en-US" sz="4000" dirty="0">
              <a:latin typeface="黑体" panose="02010609060101010101" pitchFamily="1" charset="-122"/>
              <a:ea typeface="黑体" panose="02010609060101010101" pitchFamily="1" charset="-122"/>
            </a:endParaRPr>
          </a:p>
        </p:txBody>
      </p:sp>
      <p:sp>
        <p:nvSpPr>
          <p:cNvPr id="64514" name="Rectangle 3" descr="Rectangle: Click to edit Master text styles&#13;&#10;Second level&#13;&#10;Third level&#13;&#10;Fourth level&#13;&#10;Fifth level"/>
          <p:cNvSpPr>
            <a:spLocks noGrp="1"/>
          </p:cNvSpPr>
          <p:nvPr>
            <p:ph sz="quarter" idx="4294967295"/>
          </p:nvPr>
        </p:nvSpPr>
        <p:spPr>
          <a:xfrm>
            <a:off x="179388" y="1600200"/>
            <a:ext cx="8713787" cy="4873625"/>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lvl="0" indent="-342900" eaLnBrk="1" hangingPunct="1">
              <a:lnSpc>
                <a:spcPct val="80000"/>
              </a:lnSpc>
            </a:pPr>
            <a:r>
              <a:rPr lang="zh-CN" altLang="en-US" sz="2800" dirty="0">
                <a:latin typeface="黑体" panose="02010609060101010101" pitchFamily="1" charset="-122"/>
                <a:ea typeface="黑体" panose="02010609060101010101" pitchFamily="1" charset="-122"/>
              </a:rPr>
              <a:t>账面价值权数：其账面数据来自于账簿和资产负债表。</a:t>
            </a:r>
            <a:endParaRPr lang="zh-CN" altLang="en-US" sz="2800" dirty="0">
              <a:latin typeface="黑体" panose="02010609060101010101" pitchFamily="1" charset="-122"/>
              <a:ea typeface="黑体" panose="02010609060101010101" pitchFamily="1" charset="-122"/>
            </a:endParaRPr>
          </a:p>
          <a:p>
            <a:pPr lvl="0" indent="-342900" eaLnBrk="1" hangingPunct="1">
              <a:lnSpc>
                <a:spcPct val="80000"/>
              </a:lnSpc>
            </a:pPr>
            <a:r>
              <a:rPr lang="zh-CN" altLang="en-US" sz="2800" dirty="0">
                <a:latin typeface="黑体" panose="02010609060101010101" pitchFamily="1" charset="-122"/>
                <a:ea typeface="黑体" panose="02010609060101010101" pitchFamily="1" charset="-122"/>
              </a:rPr>
              <a:t>市场价值权数：这种方法以债券、股票的现行市场价值为依据来确定权数。其计算数据来自于证券市场中债券和股票的交易价格。</a:t>
            </a:r>
            <a:endParaRPr lang="zh-CN" altLang="en-US" sz="2800" dirty="0">
              <a:latin typeface="黑体" panose="02010609060101010101" pitchFamily="1" charset="-122"/>
              <a:ea typeface="黑体" panose="02010609060101010101" pitchFamily="1" charset="-122"/>
            </a:endParaRPr>
          </a:p>
          <a:p>
            <a:pPr marL="273050" lvl="1" indent="-273050" eaLnBrk="1" hangingPunct="1">
              <a:lnSpc>
                <a:spcPct val="80000"/>
              </a:lnSpc>
              <a:spcBef>
                <a:spcPts val="600"/>
              </a:spcBef>
              <a:buChar char=""/>
            </a:pPr>
            <a:r>
              <a:rPr lang="zh-CN" altLang="en-US" sz="2800" dirty="0">
                <a:latin typeface="黑体" panose="02010609060101010101" pitchFamily="1" charset="-122"/>
                <a:ea typeface="黑体" panose="02010609060101010101" pitchFamily="1" charset="-122"/>
                <a:sym typeface="Arial" panose="020B0604020202020204" pitchFamily="34" charset="0"/>
              </a:rPr>
              <a:t>目标价值权数：这种方法是以债券、股票的预计目标市场价值为权数，来计算加权平均资本成本。其数据是由有关财务人员根据公司未来筹资的要求和公司债券、股票在证券市场上的变动趋势预测得出的。</a:t>
            </a:r>
            <a:endParaRPr lang="zh-CN" altLang="en-US" sz="2800" dirty="0">
              <a:latin typeface="黑体" panose="02010609060101010101" pitchFamily="1" charset="-122"/>
              <a:ea typeface="黑体" panose="02010609060101010101" pitchFamily="1" charset="-122"/>
              <a:sym typeface="Arial" panose="020B0604020202020204" pitchFamily="34" charset="0"/>
            </a:endParaRPr>
          </a:p>
          <a:p>
            <a:pPr marL="273050" lvl="1" indent="-273050" eaLnBrk="1" hangingPunct="1">
              <a:lnSpc>
                <a:spcPct val="80000"/>
              </a:lnSpc>
              <a:spcBef>
                <a:spcPts val="600"/>
              </a:spcBef>
              <a:buChar char=""/>
            </a:pPr>
            <a:r>
              <a:rPr lang="zh-CN" altLang="en-US" sz="3000" dirty="0">
                <a:latin typeface="黑体" panose="02010609060101010101" pitchFamily="1" charset="-122"/>
                <a:ea typeface="黑体" panose="02010609060101010101" pitchFamily="1" charset="-122"/>
                <a:sym typeface="Arial" panose="020B0604020202020204" pitchFamily="34" charset="0"/>
              </a:rPr>
              <a:t>一般认为较合理的是市场价值，因为市场价值更接近于证券出售所能得到的金额，而且公司理财的目标是股东财富最大化，也就是股票价格最大化，而股票价格是由市场决定的。 </a:t>
            </a:r>
            <a:endParaRPr lang="zh-CN" altLang="en-US" sz="3000" dirty="0">
              <a:latin typeface="黑体" panose="02010609060101010101" pitchFamily="1" charset="-122"/>
              <a:ea typeface="黑体" panose="02010609060101010101" pitchFamily="1" charset="-122"/>
              <a:sym typeface="Arial" panose="020B0604020202020204" pitchFamily="34" charset="0"/>
            </a:endParaRPr>
          </a:p>
          <a:p>
            <a:pPr lvl="0" indent="-342900" eaLnBrk="1" hangingPunct="1">
              <a:lnSpc>
                <a:spcPct val="80000"/>
              </a:lnSpc>
            </a:pPr>
            <a:endParaRPr lang="en-US" altLang="x-none" sz="3000" dirty="0">
              <a:latin typeface="黑体" panose="02010609060101010101" pitchFamily="1" charset="-122"/>
              <a:ea typeface="黑体" panose="02010609060101010101" pitchFamily="1" charset="-122"/>
            </a:endParaRPr>
          </a:p>
        </p:txBody>
      </p:sp>
      <p:sp>
        <p:nvSpPr>
          <p:cNvPr id="64515"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Box 4"/>
          <p:cNvSpPr txBox="1"/>
          <p:nvPr/>
        </p:nvSpPr>
        <p:spPr>
          <a:xfrm>
            <a:off x="358775" y="981075"/>
            <a:ext cx="8429625" cy="5795963"/>
          </a:xfrm>
          <a:prstGeom prst="rect">
            <a:avLst/>
          </a:prstGeom>
          <a:noFill/>
          <a:ln w="9525">
            <a:noFill/>
          </a:ln>
        </p:spPr>
        <p:txBody>
          <a:bodyPr wrap="square" anchor="t">
            <a:spAutoFit/>
          </a:bodyPr>
          <a:p>
            <a:pPr lvl="0" indent="0">
              <a:spcBef>
                <a:spcPct val="20000"/>
              </a:spcBef>
              <a:buChar char="•"/>
            </a:pPr>
            <a:r>
              <a:rPr lang="zh-CN" altLang="en-US" sz="2400" dirty="0">
                <a:latin typeface="Arial" panose="020B0604020202020204" pitchFamily="34" charset="0"/>
                <a:ea typeface="宋体" panose="02010600030101010101" pitchFamily="2" charset="-122"/>
              </a:rPr>
              <a:t>例</a:t>
            </a:r>
            <a:r>
              <a:rPr lang="en-US" altLang="x-none" sz="2400" dirty="0">
                <a:latin typeface="Arial" panose="020B0604020202020204" pitchFamily="34" charset="0"/>
                <a:ea typeface="宋体" panose="02010600030101010101" pitchFamily="2" charset="-122"/>
              </a:rPr>
              <a:t>6-12</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ABC</a:t>
            </a:r>
            <a:r>
              <a:rPr lang="zh-CN" altLang="en-US" sz="2400" dirty="0">
                <a:latin typeface="Arial" panose="020B0604020202020204" pitchFamily="34" charset="0"/>
                <a:ea typeface="宋体" panose="02010600030101010101" pitchFamily="2" charset="-122"/>
              </a:rPr>
              <a:t>公司现有长期资本总额</a:t>
            </a:r>
            <a:r>
              <a:rPr lang="en-US" altLang="x-none" sz="2400" dirty="0">
                <a:latin typeface="Arial" panose="020B0604020202020204" pitchFamily="34" charset="0"/>
                <a:ea typeface="宋体" panose="02010600030101010101" pitchFamily="2" charset="-122"/>
              </a:rPr>
              <a:t>10000</a:t>
            </a:r>
            <a:r>
              <a:rPr lang="zh-CN" altLang="en-US" sz="2400" dirty="0">
                <a:latin typeface="Arial" panose="020B0604020202020204" pitchFamily="34" charset="0"/>
                <a:ea typeface="宋体" panose="02010600030101010101" pitchFamily="2" charset="-122"/>
              </a:rPr>
              <a:t>万元，其中长期借款</a:t>
            </a:r>
            <a:r>
              <a:rPr lang="en-US" altLang="x-none" sz="2400" dirty="0">
                <a:latin typeface="Arial" panose="020B0604020202020204" pitchFamily="34" charset="0"/>
                <a:ea typeface="宋体" panose="02010600030101010101" pitchFamily="2" charset="-122"/>
              </a:rPr>
              <a:t>2000</a:t>
            </a:r>
            <a:r>
              <a:rPr lang="zh-CN" altLang="en-US" sz="2400" dirty="0">
                <a:latin typeface="Arial" panose="020B0604020202020204" pitchFamily="34" charset="0"/>
                <a:ea typeface="宋体" panose="02010600030101010101" pitchFamily="2" charset="-122"/>
              </a:rPr>
              <a:t>万元，长期债券</a:t>
            </a:r>
            <a:r>
              <a:rPr lang="en-US" altLang="x-none" sz="2400" dirty="0">
                <a:latin typeface="Arial" panose="020B0604020202020204" pitchFamily="34" charset="0"/>
                <a:ea typeface="宋体" panose="02010600030101010101" pitchFamily="2" charset="-122"/>
              </a:rPr>
              <a:t>3500 </a:t>
            </a:r>
            <a:r>
              <a:rPr lang="zh-CN" altLang="en-US" sz="2400" dirty="0">
                <a:latin typeface="Arial" panose="020B0604020202020204" pitchFamily="34" charset="0"/>
                <a:ea typeface="宋体" panose="02010600030101010101" pitchFamily="2" charset="-122"/>
              </a:rPr>
              <a:t>万元，优先股</a:t>
            </a:r>
            <a:r>
              <a:rPr lang="en-US" altLang="x-none" sz="2400" dirty="0">
                <a:latin typeface="Arial" panose="020B0604020202020204" pitchFamily="34" charset="0"/>
                <a:ea typeface="宋体" panose="02010600030101010101" pitchFamily="2" charset="-122"/>
              </a:rPr>
              <a:t>1000</a:t>
            </a:r>
            <a:r>
              <a:rPr lang="zh-CN" altLang="en-US" sz="2400" dirty="0">
                <a:latin typeface="Arial" panose="020B0604020202020204" pitchFamily="34" charset="0"/>
                <a:ea typeface="宋体" panose="02010600030101010101" pitchFamily="2" charset="-122"/>
              </a:rPr>
              <a:t>万元，普通股</a:t>
            </a:r>
            <a:r>
              <a:rPr lang="en-US" altLang="x-none" sz="2400" dirty="0">
                <a:latin typeface="Arial" panose="020B0604020202020204" pitchFamily="34" charset="0"/>
                <a:ea typeface="宋体" panose="02010600030101010101" pitchFamily="2" charset="-122"/>
              </a:rPr>
              <a:t>3000</a:t>
            </a:r>
            <a:r>
              <a:rPr lang="zh-CN" altLang="en-US" sz="2400" dirty="0">
                <a:latin typeface="Arial" panose="020B0604020202020204" pitchFamily="34" charset="0"/>
                <a:ea typeface="宋体" panose="02010600030101010101" pitchFamily="2" charset="-122"/>
              </a:rPr>
              <a:t>万元，保留盈余</a:t>
            </a:r>
            <a:r>
              <a:rPr lang="en-US" altLang="x-none" sz="2400" dirty="0">
                <a:latin typeface="Arial" panose="020B0604020202020204" pitchFamily="34" charset="0"/>
                <a:ea typeface="宋体" panose="02010600030101010101" pitchFamily="2" charset="-122"/>
              </a:rPr>
              <a:t>500</a:t>
            </a:r>
            <a:r>
              <a:rPr lang="zh-CN" altLang="en-US" sz="2400" dirty="0">
                <a:latin typeface="Arial" panose="020B0604020202020204" pitchFamily="34" charset="0"/>
                <a:ea typeface="宋体" panose="02010600030101010101" pitchFamily="2" charset="-122"/>
              </a:rPr>
              <a:t>万元；各种长期资本成本率分别为</a:t>
            </a:r>
            <a:r>
              <a:rPr lang="en-US" altLang="x-none"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6%</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14%</a:t>
            </a:r>
            <a:r>
              <a:rPr lang="zh-CN" altLang="en-US" sz="2400" dirty="0">
                <a:latin typeface="Arial" panose="020B0604020202020204" pitchFamily="34" charset="0"/>
                <a:ea typeface="宋体" panose="02010600030101010101" pitchFamily="2" charset="-122"/>
              </a:rPr>
              <a:t>和</a:t>
            </a:r>
            <a:r>
              <a:rPr lang="en-US" altLang="x-none" sz="2400" dirty="0">
                <a:latin typeface="Arial" panose="020B0604020202020204" pitchFamily="34" charset="0"/>
                <a:ea typeface="宋体" panose="02010600030101010101" pitchFamily="2" charset="-122"/>
              </a:rPr>
              <a:t>13%</a:t>
            </a:r>
            <a:r>
              <a:rPr lang="zh-CN" altLang="en-US" sz="2400" dirty="0">
                <a:latin typeface="Arial" panose="020B0604020202020204" pitchFamily="34" charset="0"/>
                <a:ea typeface="宋体" panose="02010600030101010101" pitchFamily="2" charset="-122"/>
              </a:rPr>
              <a:t>。该公司综合资本成本率可按如下两步测算。</a:t>
            </a:r>
            <a:endParaRPr lang="zh-CN" altLang="en-US"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第一步，计算各种长期资本的比例。</a:t>
            </a:r>
            <a:endParaRPr lang="zh-CN" altLang="en-US" sz="2400" dirty="0">
              <a:latin typeface="Arial" panose="020B0604020202020204" pitchFamily="34" charset="0"/>
              <a:ea typeface="宋体" panose="02010600030101010101" pitchFamily="2" charset="-122"/>
            </a:endParaRPr>
          </a:p>
          <a:p>
            <a:pPr lvl="1" indent="0" algn="l" eaLnBrk="1" hangingPunct="1">
              <a:spcBef>
                <a:spcPct val="20000"/>
              </a:spcBef>
              <a:buChar char="•"/>
            </a:pPr>
            <a:r>
              <a:rPr lang="en-US" altLang="x-none"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长期借款资本比例</a:t>
            </a:r>
            <a:r>
              <a:rPr lang="en-US" altLang="x-none" sz="2400" dirty="0">
                <a:latin typeface="Arial" panose="020B0604020202020204" pitchFamily="34" charset="0"/>
                <a:ea typeface="宋体" panose="02010600030101010101" pitchFamily="2" charset="-122"/>
              </a:rPr>
              <a:t>=2000/10000=0.20</a:t>
            </a:r>
            <a:r>
              <a:rPr lang="zh-CN" altLang="en-US" sz="2400" dirty="0">
                <a:latin typeface="Arial" panose="020B0604020202020204" pitchFamily="34" charset="0"/>
                <a:ea typeface="宋体" panose="02010600030101010101" pitchFamily="2" charset="-122"/>
              </a:rPr>
              <a:t>或</a:t>
            </a:r>
            <a:r>
              <a:rPr lang="en-US" altLang="x-none" sz="2400" dirty="0">
                <a:latin typeface="Arial" panose="020B0604020202020204" pitchFamily="34" charset="0"/>
                <a:ea typeface="宋体" panose="02010600030101010101" pitchFamily="2" charset="-122"/>
              </a:rPr>
              <a:t>20%</a:t>
            </a:r>
            <a:endParaRPr lang="zh-CN" altLang="en-US" sz="2400" dirty="0">
              <a:latin typeface="Arial" panose="020B0604020202020204" pitchFamily="34" charset="0"/>
              <a:ea typeface="宋体" panose="02010600030101010101" pitchFamily="2" charset="-122"/>
            </a:endParaRPr>
          </a:p>
          <a:p>
            <a:pPr lvl="1" indent="0" algn="l" eaLnBrk="1" hangingPunct="1">
              <a:spcBef>
                <a:spcPct val="20000"/>
              </a:spcBef>
              <a:buChar char="•"/>
            </a:pPr>
            <a:r>
              <a:rPr lang="en-US" altLang="x-none"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长期债券资本比例</a:t>
            </a:r>
            <a:r>
              <a:rPr lang="en-US" altLang="x-none" sz="2400" dirty="0">
                <a:latin typeface="Arial" panose="020B0604020202020204" pitchFamily="34" charset="0"/>
                <a:ea typeface="宋体" panose="02010600030101010101" pitchFamily="2" charset="-122"/>
              </a:rPr>
              <a:t>=3500/10000=0.35</a:t>
            </a:r>
            <a:r>
              <a:rPr lang="zh-CN" altLang="en-US" sz="2400" dirty="0">
                <a:latin typeface="Arial" panose="020B0604020202020204" pitchFamily="34" charset="0"/>
                <a:ea typeface="宋体" panose="02010600030101010101" pitchFamily="2" charset="-122"/>
              </a:rPr>
              <a:t>或</a:t>
            </a:r>
            <a:r>
              <a:rPr lang="en-US" altLang="x-none" sz="2400" dirty="0">
                <a:latin typeface="Arial" panose="020B0604020202020204" pitchFamily="34" charset="0"/>
                <a:ea typeface="宋体" panose="02010600030101010101" pitchFamily="2" charset="-122"/>
              </a:rPr>
              <a:t>35%</a:t>
            </a:r>
            <a:endParaRPr lang="zh-CN" altLang="en-US" sz="2400" dirty="0">
              <a:latin typeface="Arial" panose="020B0604020202020204" pitchFamily="34" charset="0"/>
              <a:ea typeface="宋体" panose="02010600030101010101" pitchFamily="2" charset="-122"/>
            </a:endParaRPr>
          </a:p>
          <a:p>
            <a:pPr lvl="1" indent="0" algn="l" eaLnBrk="1" hangingPunct="1">
              <a:spcBef>
                <a:spcPct val="20000"/>
              </a:spcBef>
              <a:buChar char="•"/>
            </a:pPr>
            <a:r>
              <a:rPr lang="en-US" altLang="x-none"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优先股资本比例</a:t>
            </a:r>
            <a:r>
              <a:rPr lang="en-US" altLang="x-none" sz="2400" dirty="0">
                <a:latin typeface="Arial" panose="020B0604020202020204" pitchFamily="34" charset="0"/>
                <a:ea typeface="宋体" panose="02010600030101010101" pitchFamily="2" charset="-122"/>
              </a:rPr>
              <a:t>=1000/10000=0.10</a:t>
            </a:r>
            <a:r>
              <a:rPr lang="zh-CN" altLang="en-US" sz="2400" dirty="0">
                <a:latin typeface="Arial" panose="020B0604020202020204" pitchFamily="34" charset="0"/>
                <a:ea typeface="宋体" panose="02010600030101010101" pitchFamily="2" charset="-122"/>
              </a:rPr>
              <a:t>或</a:t>
            </a:r>
            <a:r>
              <a:rPr lang="en-US" altLang="x-none" sz="2400" dirty="0">
                <a:latin typeface="Arial" panose="020B0604020202020204" pitchFamily="34" charset="0"/>
                <a:ea typeface="宋体" panose="02010600030101010101" pitchFamily="2" charset="-122"/>
              </a:rPr>
              <a:t>10%</a:t>
            </a:r>
            <a:endParaRPr lang="zh-CN" altLang="en-US" sz="2400" dirty="0">
              <a:latin typeface="Arial" panose="020B0604020202020204" pitchFamily="34" charset="0"/>
              <a:ea typeface="宋体" panose="02010600030101010101" pitchFamily="2" charset="-122"/>
            </a:endParaRPr>
          </a:p>
          <a:p>
            <a:pPr lvl="1" indent="0" algn="l" eaLnBrk="1" hangingPunct="1">
              <a:spcBef>
                <a:spcPct val="20000"/>
              </a:spcBef>
              <a:buChar char="•"/>
            </a:pPr>
            <a:r>
              <a:rPr lang="en-US" altLang="x-none"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普通股资本比例</a:t>
            </a:r>
            <a:r>
              <a:rPr lang="en-US" altLang="x-none" sz="2400" dirty="0">
                <a:latin typeface="Arial" panose="020B0604020202020204" pitchFamily="34" charset="0"/>
                <a:ea typeface="宋体" panose="02010600030101010101" pitchFamily="2" charset="-122"/>
              </a:rPr>
              <a:t>=3000/10000=0.30</a:t>
            </a:r>
            <a:r>
              <a:rPr lang="zh-CN" altLang="en-US" sz="2400" dirty="0">
                <a:latin typeface="Arial" panose="020B0604020202020204" pitchFamily="34" charset="0"/>
                <a:ea typeface="宋体" panose="02010600030101010101" pitchFamily="2" charset="-122"/>
              </a:rPr>
              <a:t>或</a:t>
            </a:r>
            <a:r>
              <a:rPr lang="en-US" altLang="x-none" sz="2400" dirty="0">
                <a:latin typeface="Arial" panose="020B0604020202020204" pitchFamily="34" charset="0"/>
                <a:ea typeface="宋体" panose="02010600030101010101" pitchFamily="2" charset="-122"/>
              </a:rPr>
              <a:t>30%</a:t>
            </a:r>
            <a:endParaRPr lang="zh-CN" altLang="en-US" sz="2400" dirty="0">
              <a:latin typeface="Arial" panose="020B0604020202020204" pitchFamily="34" charset="0"/>
              <a:ea typeface="宋体" panose="02010600030101010101" pitchFamily="2" charset="-122"/>
            </a:endParaRPr>
          </a:p>
          <a:p>
            <a:pPr lvl="1" indent="0" algn="l" eaLnBrk="1" hangingPunct="1">
              <a:spcBef>
                <a:spcPct val="20000"/>
              </a:spcBef>
              <a:buChar char="•"/>
            </a:pPr>
            <a:r>
              <a:rPr lang="en-US" altLang="x-none"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保留盈余资本比例</a:t>
            </a:r>
            <a:r>
              <a:rPr lang="en-US" altLang="x-none" sz="2400" dirty="0">
                <a:latin typeface="Arial" panose="020B0604020202020204" pitchFamily="34" charset="0"/>
                <a:ea typeface="宋体" panose="02010600030101010101" pitchFamily="2" charset="-122"/>
              </a:rPr>
              <a:t>=500/10000=0.05</a:t>
            </a:r>
            <a:r>
              <a:rPr lang="zh-CN" altLang="en-US" sz="2400" dirty="0">
                <a:latin typeface="Arial" panose="020B0604020202020204" pitchFamily="34" charset="0"/>
                <a:ea typeface="宋体" panose="02010600030101010101" pitchFamily="2" charset="-122"/>
              </a:rPr>
              <a:t>或</a:t>
            </a:r>
            <a:r>
              <a:rPr lang="en-US" altLang="x-none" sz="2400" dirty="0">
                <a:latin typeface="Arial" panose="020B0604020202020204" pitchFamily="34" charset="0"/>
                <a:ea typeface="宋体" panose="02010600030101010101" pitchFamily="2" charset="-122"/>
              </a:rPr>
              <a:t>5%</a:t>
            </a:r>
            <a:endParaRPr lang="zh-CN" altLang="en-US"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第二步，测算综合资本成本率</a:t>
            </a:r>
            <a:endParaRPr lang="en-US" altLang="x-none" sz="2400" dirty="0">
              <a:latin typeface="Arial" panose="020B0604020202020204" pitchFamily="34" charset="0"/>
              <a:ea typeface="宋体" panose="02010600030101010101" pitchFamily="2" charset="-122"/>
            </a:endParaRPr>
          </a:p>
          <a:p>
            <a:pPr lvl="0" indent="0">
              <a:spcBef>
                <a:spcPct val="20000"/>
              </a:spcBef>
              <a:buChar char="•"/>
            </a:pPr>
            <a:r>
              <a:rPr lang="en-US" altLang="x-none" sz="2400" dirty="0">
                <a:latin typeface="Arial" panose="020B0604020202020204" pitchFamily="34" charset="0"/>
                <a:ea typeface="宋体" panose="02010600030101010101" pitchFamily="2" charset="-122"/>
              </a:rPr>
              <a:t>K</a:t>
            </a:r>
            <a:r>
              <a:rPr lang="en-US" altLang="x-none" sz="2400" baseline="-25000" dirty="0">
                <a:latin typeface="Arial" panose="020B0604020202020204" pitchFamily="34" charset="0"/>
                <a:ea typeface="宋体" panose="02010600030101010101" pitchFamily="2" charset="-122"/>
              </a:rPr>
              <a:t>w</a:t>
            </a:r>
            <a:r>
              <a:rPr lang="en-US" altLang="x-none" sz="2400" dirty="0">
                <a:latin typeface="Arial" panose="020B0604020202020204" pitchFamily="34" charset="0"/>
                <a:ea typeface="宋体" panose="02010600030101010101" pitchFamily="2" charset="-122"/>
              </a:rPr>
              <a:t>=4%×0.20+6%×0.35+10%×0.10+14%×0.30+13%×0.05=8.75%</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490">
                                            <p:txEl>
                                              <p:charRg st="0" end="132"/>
                                            </p:txEl>
                                          </p:spTgt>
                                        </p:tgtEl>
                                        <p:attrNameLst>
                                          <p:attrName>style.visibility</p:attrName>
                                        </p:attrNameLst>
                                      </p:cBhvr>
                                      <p:to>
                                        <p:strVal val="visible"/>
                                      </p:to>
                                    </p:set>
                                    <p:animEffect transition="in" filter="wipe(down)">
                                      <p:cBhvr>
                                        <p:cTn id="7" dur="500"/>
                                        <p:tgtEl>
                                          <p:spTgt spid="63490">
                                            <p:txEl>
                                              <p:charRg st="0" end="1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3490">
                                            <p:txEl>
                                              <p:charRg st="132" end="149"/>
                                            </p:txEl>
                                          </p:spTgt>
                                        </p:tgtEl>
                                        <p:attrNameLst>
                                          <p:attrName>style.visibility</p:attrName>
                                        </p:attrNameLst>
                                      </p:cBhvr>
                                      <p:to>
                                        <p:strVal val="visible"/>
                                      </p:to>
                                    </p:set>
                                    <p:animEffect transition="in" filter="wipe(down)">
                                      <p:cBhvr>
                                        <p:cTn id="12" dur="500"/>
                                        <p:tgtEl>
                                          <p:spTgt spid="63490">
                                            <p:txEl>
                                              <p:charRg st="132" end="1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3490">
                                            <p:txEl>
                                              <p:charRg st="149" end="180"/>
                                            </p:txEl>
                                          </p:spTgt>
                                        </p:tgtEl>
                                        <p:attrNameLst>
                                          <p:attrName>style.visibility</p:attrName>
                                        </p:attrNameLst>
                                      </p:cBhvr>
                                      <p:to>
                                        <p:strVal val="visible"/>
                                      </p:to>
                                    </p:set>
                                    <p:animEffect transition="in" filter="wipe(down)">
                                      <p:cBhvr>
                                        <p:cTn id="17" dur="500"/>
                                        <p:tgtEl>
                                          <p:spTgt spid="63490">
                                            <p:txEl>
                                              <p:charRg st="149" end="1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3490">
                                            <p:txEl>
                                              <p:charRg st="180" end="211"/>
                                            </p:txEl>
                                          </p:spTgt>
                                        </p:tgtEl>
                                        <p:attrNameLst>
                                          <p:attrName>style.visibility</p:attrName>
                                        </p:attrNameLst>
                                      </p:cBhvr>
                                      <p:to>
                                        <p:strVal val="visible"/>
                                      </p:to>
                                    </p:set>
                                    <p:animEffect transition="in" filter="wipe(down)">
                                      <p:cBhvr>
                                        <p:cTn id="22" dur="500"/>
                                        <p:tgtEl>
                                          <p:spTgt spid="63490">
                                            <p:txEl>
                                              <p:charRg st="180" end="2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3490">
                                            <p:txEl>
                                              <p:charRg st="211" end="241"/>
                                            </p:txEl>
                                          </p:spTgt>
                                        </p:tgtEl>
                                        <p:attrNameLst>
                                          <p:attrName>style.visibility</p:attrName>
                                        </p:attrNameLst>
                                      </p:cBhvr>
                                      <p:to>
                                        <p:strVal val="visible"/>
                                      </p:to>
                                    </p:set>
                                    <p:animEffect transition="in" filter="wipe(down)">
                                      <p:cBhvr>
                                        <p:cTn id="27" dur="500"/>
                                        <p:tgtEl>
                                          <p:spTgt spid="63490">
                                            <p:txEl>
                                              <p:charRg st="211" end="2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3490">
                                            <p:txEl>
                                              <p:charRg st="241" end="271"/>
                                            </p:txEl>
                                          </p:spTgt>
                                        </p:tgtEl>
                                        <p:attrNameLst>
                                          <p:attrName>style.visibility</p:attrName>
                                        </p:attrNameLst>
                                      </p:cBhvr>
                                      <p:to>
                                        <p:strVal val="visible"/>
                                      </p:to>
                                    </p:set>
                                    <p:animEffect transition="in" filter="wipe(down)">
                                      <p:cBhvr>
                                        <p:cTn id="32" dur="500"/>
                                        <p:tgtEl>
                                          <p:spTgt spid="63490">
                                            <p:txEl>
                                              <p:charRg st="241" end="2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3490">
                                            <p:txEl>
                                              <p:charRg st="271" end="300"/>
                                            </p:txEl>
                                          </p:spTgt>
                                        </p:tgtEl>
                                        <p:attrNameLst>
                                          <p:attrName>style.visibility</p:attrName>
                                        </p:attrNameLst>
                                      </p:cBhvr>
                                      <p:to>
                                        <p:strVal val="visible"/>
                                      </p:to>
                                    </p:set>
                                    <p:animEffect transition="in" filter="wipe(down)">
                                      <p:cBhvr>
                                        <p:cTn id="37" dur="500"/>
                                        <p:tgtEl>
                                          <p:spTgt spid="63490">
                                            <p:txEl>
                                              <p:charRg st="271" end="30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490">
                                            <p:txEl>
                                              <p:charRg st="300" end="314"/>
                                            </p:txEl>
                                          </p:spTgt>
                                        </p:tgtEl>
                                        <p:attrNameLst>
                                          <p:attrName>style.visibility</p:attrName>
                                        </p:attrNameLst>
                                      </p:cBhvr>
                                      <p:to>
                                        <p:strVal val="visible"/>
                                      </p:to>
                                    </p:set>
                                    <p:animEffect transition="in" filter="wipe(down)">
                                      <p:cBhvr>
                                        <p:cTn id="42" dur="500"/>
                                        <p:tgtEl>
                                          <p:spTgt spid="63490">
                                            <p:txEl>
                                              <p:charRg st="300" end="3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3490">
                                            <p:txEl>
                                              <p:charRg st="314" end="366"/>
                                            </p:txEl>
                                          </p:spTgt>
                                        </p:tgtEl>
                                        <p:attrNameLst>
                                          <p:attrName>style.visibility</p:attrName>
                                        </p:attrNameLst>
                                      </p:cBhvr>
                                      <p:to>
                                        <p:strVal val="visible"/>
                                      </p:to>
                                    </p:set>
                                    <p:animEffect transition="in" filter="wipe(down)">
                                      <p:cBhvr>
                                        <p:cTn id="47" dur="500"/>
                                        <p:tgtEl>
                                          <p:spTgt spid="63490">
                                            <p:txEl>
                                              <p:charRg st="314" end="3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Box 4"/>
          <p:cNvSpPr txBox="1"/>
          <p:nvPr/>
        </p:nvSpPr>
        <p:spPr>
          <a:xfrm>
            <a:off x="357188" y="142875"/>
            <a:ext cx="8429625" cy="6642100"/>
          </a:xfrm>
          <a:prstGeom prst="rect">
            <a:avLst/>
          </a:prstGeom>
          <a:noFill/>
          <a:ln w="9525">
            <a:noFill/>
          </a:ln>
        </p:spPr>
        <p:txBody>
          <a:bodyPr anchor="t">
            <a:spAutoFit/>
          </a:bodyPr>
          <a:p>
            <a:pPr lvl="0" indent="0">
              <a:spcBef>
                <a:spcPct val="20000"/>
              </a:spcBef>
              <a:buChar char="•"/>
            </a:pPr>
            <a:r>
              <a:rPr lang="zh-CN" altLang="en-US" sz="2800" dirty="0">
                <a:latin typeface="Arial" panose="020B0604020202020204" pitchFamily="34" charset="0"/>
                <a:ea typeface="宋体" panose="02010600030101010101" pitchFamily="2" charset="-122"/>
              </a:rPr>
              <a:t>上述计算过程亦可列表进行：</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例</a:t>
            </a:r>
            <a:r>
              <a:rPr lang="en-US" altLang="x-none" sz="2800" dirty="0">
                <a:latin typeface="Arial" panose="020B0604020202020204" pitchFamily="34" charset="0"/>
                <a:ea typeface="宋体" panose="02010600030101010101" pitchFamily="2" charset="-122"/>
              </a:rPr>
              <a:t>6-13</a:t>
            </a:r>
            <a:r>
              <a:rPr lang="zh-CN" altLang="en-US" sz="2800" dirty="0">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ABC</a:t>
            </a:r>
            <a:r>
              <a:rPr lang="zh-CN" altLang="en-US" sz="2800" dirty="0">
                <a:latin typeface="Arial" panose="020B0604020202020204" pitchFamily="34" charset="0"/>
                <a:ea typeface="宋体" panose="02010600030101010101" pitchFamily="2" charset="-122"/>
              </a:rPr>
              <a:t>公司若按账面价值确定资本比例，测算综合资本成本率，如表</a:t>
            </a:r>
            <a:r>
              <a:rPr lang="en-US" altLang="x-none" sz="2800" dirty="0">
                <a:latin typeface="Arial" panose="020B0604020202020204" pitchFamily="34" charset="0"/>
                <a:ea typeface="宋体" panose="02010600030101010101" pitchFamily="2" charset="-122"/>
              </a:rPr>
              <a:t>6-2</a:t>
            </a:r>
            <a:r>
              <a:rPr lang="zh-CN" altLang="en-US" sz="2800" dirty="0">
                <a:latin typeface="Arial" panose="020B0604020202020204" pitchFamily="34" charset="0"/>
                <a:ea typeface="宋体" panose="02010600030101010101" pitchFamily="2" charset="-122"/>
              </a:rPr>
              <a:t>所示。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p:txBody>
      </p:sp>
      <p:pic>
        <p:nvPicPr>
          <p:cNvPr id="64515" name="Picture 1"/>
          <p:cNvPicPr>
            <a:picLocks noChangeAspect="1"/>
          </p:cNvPicPr>
          <p:nvPr/>
        </p:nvPicPr>
        <p:blipFill>
          <a:blip r:embed="rId1"/>
          <a:stretch>
            <a:fillRect/>
          </a:stretch>
        </p:blipFill>
        <p:spPr>
          <a:xfrm>
            <a:off x="519113" y="4214813"/>
            <a:ext cx="7696200" cy="2357437"/>
          </a:xfrm>
          <a:prstGeom prst="rect">
            <a:avLst/>
          </a:prstGeom>
          <a:noFill/>
          <a:ln w="9525">
            <a:noFill/>
          </a:ln>
        </p:spPr>
      </p:pic>
      <p:pic>
        <p:nvPicPr>
          <p:cNvPr id="64516" name="Picture 2"/>
          <p:cNvPicPr>
            <a:picLocks noChangeAspect="1"/>
          </p:cNvPicPr>
          <p:nvPr/>
        </p:nvPicPr>
        <p:blipFill>
          <a:blip r:embed="rId2"/>
          <a:stretch>
            <a:fillRect/>
          </a:stretch>
        </p:blipFill>
        <p:spPr>
          <a:xfrm>
            <a:off x="500063" y="889000"/>
            <a:ext cx="7685087" cy="2168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up)">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up)">
                                      <p:cBhvr>
                                        <p:cTn id="1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矩形 2"/>
          <p:cNvSpPr>
            <a:spLocks noGrp="1"/>
          </p:cNvSpPr>
          <p:nvPr>
            <p:ph type="title"/>
          </p:nvPr>
        </p:nvSpPr>
        <p:spPr/>
        <p:txBody>
          <a:bodyPr wrap="square" anchor="ctr"/>
          <a:p>
            <a:pPr lvl="0" indent="0" eaLnBrk="1" hangingPunct="1"/>
            <a:r>
              <a:rPr lang="zh-CN" altLang="en-US" b="0">
                <a:ea typeface="黑体" panose="02010609060101010101" pitchFamily="1" charset="-122"/>
              </a:rPr>
              <a:t>三、资本结构的价值基础</a:t>
            </a:r>
            <a:endParaRPr lang="zh-CN" altLang="en-US" b="0">
              <a:ea typeface="黑体" panose="02010609060101010101" pitchFamily="1" charset="-122"/>
            </a:endParaRPr>
          </a:p>
        </p:txBody>
      </p:sp>
      <p:sp>
        <p:nvSpPr>
          <p:cNvPr id="12290" name="矩形 3"/>
          <p:cNvSpPr>
            <a:spLocks noGrp="1"/>
          </p:cNvSpPr>
          <p:nvPr>
            <p:ph type="body"/>
          </p:nvPr>
        </p:nvSpPr>
        <p:spPr>
          <a:xfrm>
            <a:off x="457200" y="1600200"/>
            <a:ext cx="8229600" cy="4997450"/>
          </a:xfrm>
        </p:spPr>
        <p:txBody>
          <a:bodyPr wrap="square" anchor="t"/>
          <a:p>
            <a:pPr lvl="0" indent="-342900" eaLnBrk="1" hangingPunct="1"/>
            <a:r>
              <a:rPr lang="en-US" altLang="x-none"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资本的账面价值结构</a:t>
            </a:r>
            <a:endParaRPr lang="en-US" altLang="x-none" sz="2800" dirty="0">
              <a:latin typeface="黑体" panose="02010609060101010101" pitchFamily="1" charset="-122"/>
              <a:ea typeface="黑体" panose="02010609060101010101" pitchFamily="1" charset="-122"/>
            </a:endParaRPr>
          </a:p>
          <a:p>
            <a:pPr lvl="1" indent="-347345" eaLnBrk="1" hangingPunct="1"/>
            <a:r>
              <a:rPr lang="zh-CN" altLang="en-US" sz="2300" dirty="0">
                <a:latin typeface="黑体" panose="02010609060101010101" pitchFamily="1" charset="-122"/>
                <a:ea typeface="黑体" panose="02010609060101010101" pitchFamily="1" charset="-122"/>
              </a:rPr>
              <a:t>是指企业资本按会计账面价值基础计量反映的资本结构。它不太适合企业资本结构决策的要求。</a:t>
            </a:r>
            <a:endParaRPr lang="zh-CN" altLang="en-US" sz="2300" dirty="0">
              <a:latin typeface="黑体" panose="02010609060101010101" pitchFamily="1" charset="-122"/>
              <a:ea typeface="黑体" panose="02010609060101010101" pitchFamily="1" charset="-122"/>
            </a:endParaRPr>
          </a:p>
          <a:p>
            <a:pPr lvl="0" indent="-342900" eaLnBrk="1" hangingPunct="1"/>
            <a:r>
              <a:rPr lang="en-US" altLang="x-none" sz="2800" dirty="0">
                <a:latin typeface="黑体" panose="02010609060101010101" pitchFamily="1" charset="-122"/>
                <a:ea typeface="黑体" panose="02010609060101010101" pitchFamily="1" charset="-122"/>
              </a:rPr>
              <a:t>2.</a:t>
            </a:r>
            <a:r>
              <a:rPr lang="zh-CN" altLang="en-US" sz="2800" dirty="0">
                <a:latin typeface="黑体" panose="02010609060101010101" pitchFamily="1" charset="-122"/>
                <a:ea typeface="黑体" panose="02010609060101010101" pitchFamily="1" charset="-122"/>
              </a:rPr>
              <a:t>资本的市场价值结构</a:t>
            </a:r>
            <a:endParaRPr lang="en-US" altLang="x-none" sz="2800" dirty="0">
              <a:latin typeface="黑体" panose="02010609060101010101" pitchFamily="1" charset="-122"/>
              <a:ea typeface="黑体" panose="02010609060101010101" pitchFamily="1" charset="-122"/>
            </a:endParaRPr>
          </a:p>
          <a:p>
            <a:pPr lvl="1" indent="-347345" eaLnBrk="1" hangingPunct="1"/>
            <a:r>
              <a:rPr lang="zh-CN" altLang="en-US" sz="2300" dirty="0">
                <a:latin typeface="黑体" panose="02010609060101010101" pitchFamily="1" charset="-122"/>
                <a:ea typeface="黑体" panose="02010609060101010101" pitchFamily="1" charset="-122"/>
              </a:rPr>
              <a:t>是指企业资本按现时市场价值基础计量反映的资本结构。它比较适于上市公司资本结构决策的要求。</a:t>
            </a:r>
            <a:endParaRPr lang="zh-CN" altLang="en-US" sz="2300" dirty="0">
              <a:latin typeface="黑体" panose="02010609060101010101" pitchFamily="1" charset="-122"/>
              <a:ea typeface="黑体" panose="02010609060101010101" pitchFamily="1" charset="-122"/>
            </a:endParaRPr>
          </a:p>
          <a:p>
            <a:pPr lvl="0" indent="-342900" eaLnBrk="1" hangingPunct="1"/>
            <a:r>
              <a:rPr lang="en-US" altLang="x-none" sz="2800" dirty="0">
                <a:latin typeface="黑体" panose="02010609060101010101" pitchFamily="1" charset="-122"/>
                <a:ea typeface="黑体" panose="02010609060101010101" pitchFamily="1" charset="-122"/>
              </a:rPr>
              <a:t>3.</a:t>
            </a:r>
            <a:r>
              <a:rPr lang="zh-CN" altLang="en-US" sz="2800" dirty="0">
                <a:latin typeface="黑体" panose="02010609060101010101" pitchFamily="1" charset="-122"/>
                <a:ea typeface="黑体" panose="02010609060101010101" pitchFamily="1" charset="-122"/>
              </a:rPr>
              <a:t>资本的目标价值结构</a:t>
            </a:r>
            <a:endParaRPr lang="en-US" altLang="x-none" sz="2800" dirty="0">
              <a:latin typeface="黑体" panose="02010609060101010101" pitchFamily="1" charset="-122"/>
              <a:ea typeface="黑体" panose="02010609060101010101" pitchFamily="1" charset="-122"/>
            </a:endParaRPr>
          </a:p>
          <a:p>
            <a:pPr lvl="1" indent="-347345" eaLnBrk="1" hangingPunct="1"/>
            <a:r>
              <a:rPr lang="zh-CN" altLang="en-US" sz="2300" dirty="0">
                <a:latin typeface="黑体" panose="02010609060101010101" pitchFamily="1" charset="-122"/>
                <a:ea typeface="黑体" panose="02010609060101010101" pitchFamily="1" charset="-122"/>
              </a:rPr>
              <a:t>是指企业资本按未来目标价值计量反映的资本结构。它更适合企业未来资本结构决策管理的要求。</a:t>
            </a:r>
            <a:endParaRPr lang="zh-CN" altLang="en-US" sz="2300" dirty="0">
              <a:latin typeface="黑体" panose="02010609060101010101" pitchFamily="1" charset="-122"/>
              <a:ea typeface="黑体" panose="02010609060101010101" pitchFamily="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Box 4"/>
          <p:cNvSpPr txBox="1"/>
          <p:nvPr/>
        </p:nvSpPr>
        <p:spPr>
          <a:xfrm>
            <a:off x="357188" y="142875"/>
            <a:ext cx="8429625" cy="4487863"/>
          </a:xfrm>
          <a:prstGeom prst="rect">
            <a:avLst/>
          </a:prstGeom>
          <a:noFill/>
          <a:ln w="9525">
            <a:noFill/>
          </a:ln>
        </p:spPr>
        <p:txBody>
          <a:bodyPr anchor="t">
            <a:spAutoFit/>
          </a:bodyPr>
          <a:p>
            <a:pPr lvl="0" indent="0">
              <a:spcBef>
                <a:spcPct val="20000"/>
              </a:spcBef>
              <a:buChar char="•"/>
            </a:pPr>
            <a:r>
              <a:rPr lang="zh-CN" altLang="en-US" sz="2800" dirty="0">
                <a:latin typeface="Arial" panose="020B0604020202020204" pitchFamily="34" charset="0"/>
                <a:ea typeface="宋体" panose="02010600030101010101" pitchFamily="2" charset="-122"/>
              </a:rPr>
              <a:t>例</a:t>
            </a:r>
            <a:r>
              <a:rPr lang="en-US" altLang="x-none" sz="2800" dirty="0">
                <a:latin typeface="Arial" panose="020B0604020202020204" pitchFamily="34" charset="0"/>
                <a:ea typeface="宋体" panose="02010600030101010101" pitchFamily="2" charset="-122"/>
              </a:rPr>
              <a:t>6-14</a:t>
            </a:r>
            <a:r>
              <a:rPr lang="zh-CN" altLang="en-US" sz="2800" dirty="0">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ABC</a:t>
            </a:r>
            <a:r>
              <a:rPr lang="zh-CN" altLang="en-US" sz="2800" dirty="0">
                <a:latin typeface="Arial" panose="020B0604020202020204" pitchFamily="34" charset="0"/>
                <a:ea typeface="宋体" panose="02010600030101010101" pitchFamily="2" charset="-122"/>
              </a:rPr>
              <a:t>公司若按市场价值确定资本比例，测算综合资本成本率，如表</a:t>
            </a:r>
            <a:r>
              <a:rPr lang="en-US" altLang="x-none" sz="2800" dirty="0">
                <a:latin typeface="Arial" panose="020B0604020202020204" pitchFamily="34" charset="0"/>
                <a:ea typeface="宋体" panose="02010600030101010101" pitchFamily="2" charset="-122"/>
              </a:rPr>
              <a:t>6-3</a:t>
            </a:r>
            <a:r>
              <a:rPr lang="zh-CN" altLang="en-US" sz="2800" dirty="0">
                <a:latin typeface="Arial" panose="020B0604020202020204" pitchFamily="34" charset="0"/>
                <a:ea typeface="宋体" panose="02010600030101010101" pitchFamily="2" charset="-122"/>
              </a:rPr>
              <a:t>所示。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例</a:t>
            </a:r>
            <a:r>
              <a:rPr lang="en-US" altLang="x-none" sz="2800" dirty="0">
                <a:latin typeface="Arial" panose="020B0604020202020204" pitchFamily="34" charset="0"/>
                <a:ea typeface="宋体" panose="02010600030101010101" pitchFamily="2" charset="-122"/>
              </a:rPr>
              <a:t>6-15</a:t>
            </a:r>
            <a:r>
              <a:rPr lang="zh-CN" altLang="en-US" sz="2800" dirty="0">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ABC</a:t>
            </a:r>
            <a:r>
              <a:rPr lang="zh-CN" altLang="en-US" sz="2800" dirty="0">
                <a:latin typeface="Arial" panose="020B0604020202020204" pitchFamily="34" charset="0"/>
                <a:ea typeface="宋体" panose="02010600030101010101" pitchFamily="2" charset="-122"/>
              </a:rPr>
              <a:t>公司若按目标价值确定资本比例，进而测算综合资本成本率，如表</a:t>
            </a:r>
            <a:r>
              <a:rPr lang="en-US" altLang="x-none" sz="2800" dirty="0">
                <a:latin typeface="Arial" panose="020B0604020202020204" pitchFamily="34" charset="0"/>
                <a:ea typeface="宋体" panose="02010600030101010101" pitchFamily="2" charset="-122"/>
              </a:rPr>
              <a:t>6-4</a:t>
            </a:r>
            <a:r>
              <a:rPr lang="zh-CN" altLang="en-US" sz="2800" dirty="0">
                <a:latin typeface="Arial" panose="020B0604020202020204" pitchFamily="34" charset="0"/>
                <a:ea typeface="宋体" panose="02010600030101010101" pitchFamily="2" charset="-122"/>
              </a:rPr>
              <a:t>所示。</a:t>
            </a:r>
            <a:endParaRPr lang="zh-CN" altLang="en-US" sz="2800" dirty="0">
              <a:latin typeface="Arial" panose="020B0604020202020204" pitchFamily="34" charset="0"/>
              <a:ea typeface="宋体" panose="02010600030101010101" pitchFamily="2" charset="-122"/>
            </a:endParaRPr>
          </a:p>
        </p:txBody>
      </p:sp>
      <p:pic>
        <p:nvPicPr>
          <p:cNvPr id="65539" name="Picture 3"/>
          <p:cNvPicPr>
            <a:picLocks noChangeAspect="1"/>
          </p:cNvPicPr>
          <p:nvPr/>
        </p:nvPicPr>
        <p:blipFill>
          <a:blip r:embed="rId1"/>
          <a:stretch>
            <a:fillRect/>
          </a:stretch>
        </p:blipFill>
        <p:spPr>
          <a:xfrm>
            <a:off x="714375" y="4643438"/>
            <a:ext cx="7786688" cy="1949450"/>
          </a:xfrm>
          <a:prstGeom prst="rect">
            <a:avLst/>
          </a:prstGeom>
          <a:noFill/>
          <a:ln w="9525">
            <a:noFill/>
          </a:ln>
        </p:spPr>
      </p:pic>
      <p:pic>
        <p:nvPicPr>
          <p:cNvPr id="65540" name="Picture 6"/>
          <p:cNvPicPr>
            <a:picLocks noChangeAspect="1"/>
          </p:cNvPicPr>
          <p:nvPr/>
        </p:nvPicPr>
        <p:blipFill>
          <a:blip r:embed="rId2"/>
          <a:stretch>
            <a:fillRect/>
          </a:stretch>
        </p:blipFill>
        <p:spPr>
          <a:xfrm>
            <a:off x="714375" y="1203325"/>
            <a:ext cx="7786688" cy="2447925"/>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up)">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up)">
                                      <p:cBhvr>
                                        <p:cTn id="12"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2"/>
          <p:cNvSpPr>
            <a:spLocks noGrp="1"/>
          </p:cNvSpPr>
          <p:nvPr>
            <p:ph type="title"/>
          </p:nvPr>
        </p:nvSpPr>
        <p:spPr/>
        <p:txBody>
          <a:bodyPr wrap="square" anchor="b"/>
          <a:p>
            <a:pPr lvl="0" indent="0"/>
            <a:endParaRPr lang="en-US" altLang="en-US"/>
          </a:p>
        </p:txBody>
      </p:sp>
      <p:sp>
        <p:nvSpPr>
          <p:cNvPr id="68610" name="内容占位符 3"/>
          <p:cNvSpPr>
            <a:spLocks noGrp="1"/>
          </p:cNvSpPr>
          <p:nvPr>
            <p:ph idx="4294967295"/>
          </p:nvPr>
        </p:nvSpPr>
        <p:spPr/>
        <p:txBody>
          <a:bodyPr wrap="square" anchor="t"/>
          <a:p>
            <a:pPr lvl="0" indent="-342900"/>
            <a:r>
              <a:rPr lang="zh-CN" altLang="en-US"/>
              <a:t>注意：债务成本是实际成本要考虑税率的影响</a:t>
            </a:r>
            <a:endParaRPr lang="zh-CN" altLang="en-US"/>
          </a:p>
        </p:txBody>
      </p:sp>
      <p:sp>
        <p:nvSpPr>
          <p:cNvPr id="68612"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wrap="square" anchor="b"/>
          <a:p>
            <a:pPr lvl="0" indent="0" eaLnBrk="1" hangingPunct="1"/>
            <a:endParaRPr lang="en-US" altLang="en-US">
              <a:latin typeface="黑体" panose="02010609060101010101" pitchFamily="1" charset="-122"/>
              <a:ea typeface="黑体" panose="02010609060101010101" pitchFamily="1" charset="-122"/>
            </a:endParaRPr>
          </a:p>
        </p:txBody>
      </p:sp>
      <p:sp>
        <p:nvSpPr>
          <p:cNvPr id="69634" name="Rectangle 3" descr="Rectangle: Click to edit Master text styles&#13;&#10;Second level&#13;&#10;Third level&#13;&#10;Fourth level&#13;&#10;Fifth level"/>
          <p:cNvSpPr>
            <a:spLocks noGrp="1"/>
          </p:cNvSpPr>
          <p:nvPr>
            <p:ph sz="quarter" idx="4294967295"/>
          </p:nvPr>
        </p:nvSpPr>
        <p:spPr>
          <a:xfrm>
            <a:off x="457200" y="1600200"/>
            <a:ext cx="7467600" cy="4873625"/>
          </a:xfrm>
        </p:spPr>
        <p:txBody>
          <a:bodyPr wrap="square" anchor="t"/>
          <a:lstStyle>
            <a:lvl1pPr lvl="0">
              <a:defRPr sz="2400" kern="1200"/>
            </a:lvl1pPr>
            <a:lvl2pPr lvl="1">
              <a:defRPr sz="2000" kern="1200"/>
            </a:lvl2pPr>
            <a:lvl3pPr lvl="2">
              <a:defRPr sz="1800" kern="1200"/>
            </a:lvl3pPr>
            <a:lvl4pPr lvl="3">
              <a:defRPr sz="1600" kern="1200"/>
            </a:lvl4pPr>
            <a:lvl5pPr lvl="4">
              <a:defRPr sz="1600" kern="1200"/>
            </a:lvl5pPr>
          </a:lstStyle>
          <a:p>
            <a:pPr lvl="0" indent="-342900" eaLnBrk="1" hangingPunct="1">
              <a:buNone/>
            </a:pPr>
            <a:endParaRPr lang="en-US" altLang="x-none" sz="3000" dirty="0">
              <a:latin typeface="黑体" panose="02010609060101010101" pitchFamily="1" charset="-122"/>
              <a:ea typeface="黑体" panose="02010609060101010101" pitchFamily="1" charset="-122"/>
            </a:endParaRPr>
          </a:p>
          <a:p>
            <a:pPr lvl="0" indent="-342900" eaLnBrk="1" hangingPunct="1"/>
            <a:r>
              <a:rPr lang="zh-CN" altLang="en-US" sz="3000" dirty="0">
                <a:latin typeface="黑体" panose="02010609060101010101" pitchFamily="1" charset="-122"/>
                <a:ea typeface="黑体" panose="02010609060101010101" pitchFamily="1" charset="-122"/>
              </a:rPr>
              <a:t>只有债务和权益</a:t>
            </a:r>
            <a:endParaRPr lang="zh-CN" altLang="en-US" sz="3000" dirty="0">
              <a:latin typeface="黑体" panose="02010609060101010101" pitchFamily="1" charset="-122"/>
              <a:ea typeface="黑体" panose="02010609060101010101" pitchFamily="1" charset="-122"/>
            </a:endParaRPr>
          </a:p>
          <a:p>
            <a:pPr lvl="0" indent="-342900" eaLnBrk="1" hangingPunct="1"/>
            <a:r>
              <a:rPr lang="en-US" altLang="x-none" sz="3000" dirty="0">
                <a:latin typeface="黑体" panose="02010609060101010101" pitchFamily="1" charset="-122"/>
                <a:ea typeface="黑体" panose="02010609060101010101" pitchFamily="1" charset="-122"/>
              </a:rPr>
              <a:t>K</a:t>
            </a:r>
            <a:r>
              <a:rPr lang="en-US" altLang="x-none" sz="3000" baseline="-25000" dirty="0">
                <a:latin typeface="黑体" panose="02010609060101010101" pitchFamily="1" charset="-122"/>
                <a:ea typeface="黑体" panose="02010609060101010101" pitchFamily="1" charset="-122"/>
              </a:rPr>
              <a:t>WACC</a:t>
            </a:r>
            <a:r>
              <a:rPr lang="en-US" altLang="x-none" sz="3000" dirty="0">
                <a:latin typeface="黑体" panose="02010609060101010101" pitchFamily="1" charset="-122"/>
                <a:ea typeface="黑体" panose="02010609060101010101" pitchFamily="1" charset="-122"/>
              </a:rPr>
              <a:t>=(1-L)K</a:t>
            </a:r>
            <a:r>
              <a:rPr lang="en-US" altLang="x-none" sz="3000" baseline="-25000" dirty="0">
                <a:latin typeface="黑体" panose="02010609060101010101" pitchFamily="1" charset="-122"/>
                <a:ea typeface="黑体" panose="02010609060101010101" pitchFamily="1" charset="-122"/>
              </a:rPr>
              <a:t>e</a:t>
            </a:r>
            <a:r>
              <a:rPr lang="en-US" altLang="x-none" sz="3000" dirty="0">
                <a:latin typeface="黑体" panose="02010609060101010101" pitchFamily="1" charset="-122"/>
                <a:ea typeface="黑体" panose="02010609060101010101" pitchFamily="1" charset="-122"/>
              </a:rPr>
              <a:t>+L(1-T)K</a:t>
            </a:r>
            <a:r>
              <a:rPr lang="en-US" altLang="x-none" sz="3000" baseline="-25000" dirty="0">
                <a:latin typeface="黑体" panose="02010609060101010101" pitchFamily="1" charset="-122"/>
                <a:ea typeface="黑体" panose="02010609060101010101" pitchFamily="1" charset="-122"/>
              </a:rPr>
              <a:t>d</a:t>
            </a:r>
            <a:endParaRPr lang="en-US" altLang="x-none" sz="3000" baseline="-25000" dirty="0">
              <a:latin typeface="黑体" panose="02010609060101010101" pitchFamily="1" charset="-122"/>
              <a:ea typeface="黑体" panose="02010609060101010101" pitchFamily="1" charset="-122"/>
            </a:endParaRPr>
          </a:p>
          <a:p>
            <a:pPr lvl="1" indent="-347345" eaLnBrk="1" hangingPunct="1">
              <a:buNone/>
            </a:pPr>
            <a:r>
              <a:rPr lang="en-US" altLang="x-none" sz="2600" dirty="0">
                <a:latin typeface="黑体" panose="02010609060101010101" pitchFamily="1" charset="-122"/>
                <a:ea typeface="黑体" panose="02010609060101010101" pitchFamily="1" charset="-122"/>
              </a:rPr>
              <a:t>L:</a:t>
            </a:r>
            <a:r>
              <a:rPr lang="zh-CN" altLang="en-US" sz="2600" dirty="0">
                <a:latin typeface="黑体" panose="02010609060101010101" pitchFamily="1" charset="-122"/>
                <a:ea typeface="黑体" panose="02010609060101010101" pitchFamily="1" charset="-122"/>
              </a:rPr>
              <a:t>债务资本占全部资本的比重</a:t>
            </a:r>
            <a:endParaRPr lang="zh-CN" altLang="en-US" sz="2600" dirty="0">
              <a:latin typeface="黑体" panose="02010609060101010101" pitchFamily="1" charset="-122"/>
              <a:ea typeface="黑体" panose="02010609060101010101" pitchFamily="1" charset="-122"/>
            </a:endParaRPr>
          </a:p>
          <a:p>
            <a:pPr lvl="1" indent="-347345" eaLnBrk="1" hangingPunct="1">
              <a:buNone/>
            </a:pPr>
            <a:r>
              <a:rPr lang="en-US" altLang="x-none" sz="2600" dirty="0">
                <a:latin typeface="黑体" panose="02010609060101010101" pitchFamily="1" charset="-122"/>
                <a:ea typeface="黑体" panose="02010609060101010101" pitchFamily="1" charset="-122"/>
              </a:rPr>
              <a:t>K</a:t>
            </a:r>
            <a:r>
              <a:rPr lang="en-US" altLang="x-none" sz="2600" baseline="-25000" dirty="0">
                <a:latin typeface="黑体" panose="02010609060101010101" pitchFamily="1" charset="-122"/>
                <a:ea typeface="黑体" panose="02010609060101010101" pitchFamily="1" charset="-122"/>
              </a:rPr>
              <a:t>e</a:t>
            </a:r>
            <a:r>
              <a:rPr lang="en-US" altLang="x-none" sz="2600" dirty="0">
                <a:latin typeface="黑体" panose="02010609060101010101" pitchFamily="1" charset="-122"/>
                <a:ea typeface="黑体" panose="02010609060101010101" pitchFamily="1" charset="-122"/>
              </a:rPr>
              <a:t>:</a:t>
            </a:r>
            <a:r>
              <a:rPr lang="zh-CN" altLang="en-US" sz="2600" dirty="0">
                <a:latin typeface="黑体" panose="02010609060101010101" pitchFamily="1" charset="-122"/>
                <a:ea typeface="黑体" panose="02010609060101010101" pitchFamily="1" charset="-122"/>
              </a:rPr>
              <a:t>权益资本成本</a:t>
            </a:r>
            <a:endParaRPr lang="zh-CN" altLang="en-US" sz="2600" dirty="0">
              <a:latin typeface="黑体" panose="02010609060101010101" pitchFamily="1" charset="-122"/>
              <a:ea typeface="黑体" panose="02010609060101010101" pitchFamily="1" charset="-122"/>
            </a:endParaRPr>
          </a:p>
          <a:p>
            <a:pPr lvl="1" indent="-347345" eaLnBrk="1" hangingPunct="1">
              <a:buNone/>
            </a:pPr>
            <a:r>
              <a:rPr lang="en-US" altLang="x-none" sz="2600" dirty="0">
                <a:latin typeface="黑体" panose="02010609060101010101" pitchFamily="1" charset="-122"/>
                <a:ea typeface="黑体" panose="02010609060101010101" pitchFamily="1" charset="-122"/>
              </a:rPr>
              <a:t>T:</a:t>
            </a:r>
            <a:r>
              <a:rPr lang="zh-CN" altLang="en-US" sz="2600" dirty="0">
                <a:latin typeface="黑体" panose="02010609060101010101" pitchFamily="1" charset="-122"/>
                <a:ea typeface="黑体" panose="02010609060101010101" pitchFamily="1" charset="-122"/>
              </a:rPr>
              <a:t>公司的所得税</a:t>
            </a:r>
            <a:endParaRPr lang="zh-CN" altLang="en-US" sz="2600" dirty="0">
              <a:latin typeface="黑体" panose="02010609060101010101" pitchFamily="1" charset="-122"/>
              <a:ea typeface="黑体" panose="02010609060101010101" pitchFamily="1" charset="-122"/>
            </a:endParaRPr>
          </a:p>
          <a:p>
            <a:pPr lvl="1" indent="-347345" eaLnBrk="1" hangingPunct="1">
              <a:buNone/>
            </a:pPr>
            <a:r>
              <a:rPr lang="en-US" altLang="x-none" sz="2600" dirty="0">
                <a:latin typeface="黑体" panose="02010609060101010101" pitchFamily="1" charset="-122"/>
                <a:ea typeface="黑体" panose="02010609060101010101" pitchFamily="1" charset="-122"/>
              </a:rPr>
              <a:t>K</a:t>
            </a:r>
            <a:r>
              <a:rPr lang="en-US" altLang="x-none" sz="2600" baseline="-25000" dirty="0">
                <a:latin typeface="黑体" panose="02010609060101010101" pitchFamily="1" charset="-122"/>
                <a:ea typeface="黑体" panose="02010609060101010101" pitchFamily="1" charset="-122"/>
              </a:rPr>
              <a:t>d</a:t>
            </a:r>
            <a:r>
              <a:rPr lang="zh-CN" altLang="en-US" sz="2600" dirty="0">
                <a:latin typeface="黑体" panose="02010609060101010101" pitchFamily="1" charset="-122"/>
                <a:ea typeface="黑体" panose="02010609060101010101" pitchFamily="1" charset="-122"/>
              </a:rPr>
              <a:t>：税前债务资本成本</a:t>
            </a:r>
            <a:endParaRPr lang="zh-CN" altLang="en-US" sz="2600" dirty="0">
              <a:latin typeface="黑体" panose="02010609060101010101" pitchFamily="1" charset="-122"/>
              <a:ea typeface="黑体" panose="02010609060101010101" pitchFamily="1" charset="-122"/>
            </a:endParaRPr>
          </a:p>
        </p:txBody>
      </p:sp>
      <p:sp>
        <p:nvSpPr>
          <p:cNvPr id="69635" name="AutoShape 4"/>
          <p:cNvSpPr/>
          <p:nvPr/>
        </p:nvSpPr>
        <p:spPr>
          <a:xfrm>
            <a:off x="4859338" y="1052513"/>
            <a:ext cx="2736850" cy="1336675"/>
          </a:xfrm>
          <a:prstGeom prst="borderCallout1">
            <a:avLst>
              <a:gd name="adj1" fmla="val 8551"/>
              <a:gd name="adj2" fmla="val -2782"/>
              <a:gd name="adj3" fmla="val 130736"/>
              <a:gd name="adj4" fmla="val -22019"/>
            </a:avLst>
          </a:prstGeom>
          <a:solidFill>
            <a:schemeClr val="accent1"/>
          </a:solidFill>
          <a:ln w="9525" cap="flat" cmpd="sng">
            <a:solidFill>
              <a:schemeClr val="tx1"/>
            </a:solidFill>
            <a:prstDash val="solid"/>
            <a:miter/>
            <a:headEnd type="none" w="med" len="med"/>
            <a:tailEnd type="none" w="med" len="med"/>
          </a:ln>
        </p:spPr>
        <p:txBody>
          <a:bodyPr anchor="t"/>
          <a:p>
            <a:pPr lvl="0" indent="0" algn="ctr"/>
            <a:r>
              <a:rPr lang="zh-CN" altLang="en-US" sz="1800" dirty="0">
                <a:latin typeface="黑体" panose="02010609060101010101" pitchFamily="1" charset="-122"/>
                <a:ea typeface="黑体" panose="02010609060101010101" pitchFamily="1" charset="-122"/>
              </a:rPr>
              <a:t>公司的税率对于</a:t>
            </a:r>
            <a:r>
              <a:rPr lang="en-US" altLang="x-none" sz="1800" dirty="0">
                <a:latin typeface="黑体" panose="02010609060101010101" pitchFamily="1" charset="-122"/>
                <a:ea typeface="黑体" panose="02010609060101010101" pitchFamily="1" charset="-122"/>
              </a:rPr>
              <a:t>WACC</a:t>
            </a:r>
            <a:r>
              <a:rPr lang="zh-CN" altLang="en-US" sz="1800" dirty="0">
                <a:latin typeface="黑体" panose="02010609060101010101" pitchFamily="1" charset="-122"/>
                <a:ea typeface="黑体" panose="02010609060101010101" pitchFamily="1" charset="-122"/>
              </a:rPr>
              <a:t>的计算非常重要，因为支付的利息免税</a:t>
            </a:r>
            <a:endParaRPr lang="zh-CN" altLang="en-US" sz="1800" dirty="0">
              <a:latin typeface="黑体" panose="02010609060101010101" pitchFamily="1" charset="-122"/>
              <a:ea typeface="黑体" panose="02010609060101010101" pitchFamily="1"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68609"/>
          <p:cNvSpPr>
            <a:spLocks noGrp="1"/>
          </p:cNvSpPr>
          <p:nvPr>
            <p:ph type="title"/>
          </p:nvPr>
        </p:nvSpPr>
        <p:spPr>
          <a:xfrm>
            <a:off x="685800" y="685800"/>
            <a:ext cx="7772400" cy="584200"/>
          </a:xfrm>
        </p:spPr>
        <p:txBody>
          <a:bodyPr anchor="b"/>
          <a:p>
            <a:r>
              <a:rPr lang="zh-CN" altLang="en-US" sz="3500">
                <a:ea typeface="黑体" panose="02010609060101010101" pitchFamily="1" charset="-122"/>
              </a:rPr>
              <a:t>例子：</a:t>
            </a:r>
            <a:endParaRPr lang="zh-CN" altLang="en-US" sz="3500">
              <a:ea typeface="黑体" panose="02010609060101010101" pitchFamily="1" charset="-122"/>
            </a:endParaRPr>
          </a:p>
        </p:txBody>
      </p:sp>
      <p:sp>
        <p:nvSpPr>
          <p:cNvPr id="70658" name="文本占位符 68610"/>
          <p:cNvSpPr>
            <a:spLocks noGrp="1"/>
          </p:cNvSpPr>
          <p:nvPr>
            <p:ph type="body" sz="half" idx="1"/>
          </p:nvPr>
        </p:nvSpPr>
        <p:spPr>
          <a:xfrm>
            <a:off x="539750" y="1484313"/>
            <a:ext cx="7773988" cy="4030662"/>
          </a:xfrm>
        </p:spPr>
        <p:txBody>
          <a:bodyPr anchor="t"/>
          <a:p>
            <a:r>
              <a:rPr lang="zh-CN" altLang="en-US" sz="2400" kern="1200" dirty="0">
                <a:latin typeface="黑体" panose="02010609060101010101" pitchFamily="1" charset="-122"/>
                <a:ea typeface="黑体" panose="02010609060101010101" pitchFamily="1" charset="-122"/>
              </a:rPr>
              <a:t>某企业的</a:t>
            </a:r>
            <a:r>
              <a:rPr lang="el-GR" altLang="en-US" sz="2400" kern="1200" dirty="0">
                <a:latin typeface="黑体" panose="02010609060101010101" pitchFamily="1" charset="-122"/>
                <a:ea typeface="黑体" panose="02010609060101010101" pitchFamily="1" charset="-122"/>
              </a:rPr>
              <a:t>β</a:t>
            </a:r>
            <a:r>
              <a:rPr lang="zh-CN" altLang="en-US" sz="2400" kern="1200" dirty="0">
                <a:latin typeface="黑体" panose="02010609060101010101" pitchFamily="1" charset="-122"/>
                <a:ea typeface="黑体" panose="02010609060101010101" pitchFamily="1" charset="-122"/>
              </a:rPr>
              <a:t>=0.79，国库券的利息是4.07%,市场的风险溢价是 6.89%，该企业在4月1日借入的债务按5.73%计息，公司所得税40%. 按市场价值计算的负债-价值比为16.07%。求该公司的WACC</a:t>
            </a:r>
            <a:endParaRPr lang="zh-CN" altLang="en-US" sz="2400" kern="1200" dirty="0">
              <a:latin typeface="黑体" panose="02010609060101010101" pitchFamily="1" charset="-122"/>
              <a:ea typeface="黑体" panose="02010609060101010101" pitchFamily="1" charset="-122"/>
            </a:endParaRPr>
          </a:p>
        </p:txBody>
      </p:sp>
    </p:spTree>
  </p:cSld>
  <p:clrMapOvr>
    <a:masterClrMapping/>
  </p:clrMapOvr>
  <p:transition spd="slow">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69633"/>
          <p:cNvSpPr>
            <a:spLocks noGrp="1"/>
          </p:cNvSpPr>
          <p:nvPr>
            <p:ph type="title"/>
          </p:nvPr>
        </p:nvSpPr>
        <p:spPr>
          <a:xfrm>
            <a:off x="685800" y="685800"/>
            <a:ext cx="7772400" cy="1143000"/>
          </a:xfrm>
        </p:spPr>
        <p:txBody>
          <a:bodyPr anchor="b"/>
          <a:p>
            <a:endParaRPr lang="en-US" altLang="en-US"/>
          </a:p>
        </p:txBody>
      </p:sp>
      <p:sp>
        <p:nvSpPr>
          <p:cNvPr id="71682" name="文本占位符 69634"/>
          <p:cNvSpPr>
            <a:spLocks noGrp="1"/>
          </p:cNvSpPr>
          <p:nvPr>
            <p:ph type="body" sz="half" idx="1"/>
          </p:nvPr>
        </p:nvSpPr>
        <p:spPr>
          <a:xfrm>
            <a:off x="685800" y="1981200"/>
            <a:ext cx="7199313" cy="4038600"/>
          </a:xfrm>
        </p:spPr>
        <p:txBody>
          <a:bodyPr anchor="t"/>
          <a:p>
            <a:r>
              <a:rPr lang="zh-CN" altLang="en-US" sz="2600" kern="1200"/>
              <a:t>债务成本</a:t>
            </a:r>
            <a:endParaRPr lang="zh-CN" altLang="en-US" sz="2600" kern="1200"/>
          </a:p>
          <a:p>
            <a:endParaRPr lang="zh-CN" altLang="en-US" sz="2600" kern="1200"/>
          </a:p>
          <a:p>
            <a:r>
              <a:rPr lang="zh-CN" altLang="en-US" sz="2600" kern="1200"/>
              <a:t>权益资本成本</a:t>
            </a:r>
            <a:endParaRPr lang="zh-CN" altLang="en-US" sz="2600" kern="1200"/>
          </a:p>
          <a:p>
            <a:endParaRPr lang="zh-CN" altLang="en-US" sz="2600" kern="1200"/>
          </a:p>
          <a:p>
            <a:endParaRPr lang="zh-CN" altLang="en-US" sz="2600" kern="1200"/>
          </a:p>
          <a:p>
            <a:endParaRPr lang="zh-CN" altLang="en-US" sz="2600" kern="1200"/>
          </a:p>
          <a:p>
            <a:endParaRPr lang="zh-CN" altLang="en-US" sz="2600" kern="1200"/>
          </a:p>
          <a:p>
            <a:endParaRPr lang="zh-CN" altLang="en-US" sz="2600" kern="1200"/>
          </a:p>
        </p:txBody>
      </p:sp>
      <p:graphicFrame>
        <p:nvGraphicFramePr>
          <p:cNvPr id="69636" name="内容占位符 69635"/>
          <p:cNvGraphicFramePr>
            <a:graphicFrameLocks noGrp="1" noChangeAspect="1"/>
          </p:cNvGraphicFramePr>
          <p:nvPr>
            <p:ph sz="quarter" idx="2"/>
          </p:nvPr>
        </p:nvGraphicFramePr>
        <p:xfrm>
          <a:off x="1500188" y="2420938"/>
          <a:ext cx="5307012" cy="515937"/>
        </p:xfrm>
        <a:graphic>
          <a:graphicData uri="http://schemas.openxmlformats.org/presentationml/2006/ole">
            <mc:AlternateContent xmlns:mc="http://schemas.openxmlformats.org/markup-compatibility/2006">
              <mc:Choice xmlns:v="urn:schemas-microsoft-com:vml" Requires="v">
                <p:oleObj spid="_x0000_s3089" name="" r:id="rId1" imgW="2578100" imgH="228600" progId="Equation.3">
                  <p:embed/>
                </p:oleObj>
              </mc:Choice>
              <mc:Fallback>
                <p:oleObj name="" r:id="rId1" imgW="2578100" imgH="228600" progId="Equation.3">
                  <p:embed/>
                  <p:pic>
                    <p:nvPicPr>
                      <p:cNvPr id="0" name="图片 3088"/>
                      <p:cNvPicPr/>
                      <p:nvPr/>
                    </p:nvPicPr>
                    <p:blipFill>
                      <a:blip r:embed="rId2"/>
                      <a:stretch>
                        <a:fillRect/>
                      </a:stretch>
                    </p:blipFill>
                    <p:spPr>
                      <a:xfrm>
                        <a:off x="1500188" y="2420938"/>
                        <a:ext cx="5307012" cy="515937"/>
                      </a:xfrm>
                      <a:prstGeom prst="rect">
                        <a:avLst/>
                      </a:prstGeom>
                      <a:noFill/>
                      <a:ln w="38100">
                        <a:miter/>
                      </a:ln>
                    </p:spPr>
                  </p:pic>
                </p:oleObj>
              </mc:Fallback>
            </mc:AlternateContent>
          </a:graphicData>
        </a:graphic>
      </p:graphicFrame>
      <p:graphicFrame>
        <p:nvGraphicFramePr>
          <p:cNvPr id="69637" name="内容占位符 69636"/>
          <p:cNvGraphicFramePr>
            <a:graphicFrameLocks noGrp="1" noChangeAspect="1"/>
          </p:cNvGraphicFramePr>
          <p:nvPr>
            <p:ph sz="quarter" idx="3"/>
          </p:nvPr>
        </p:nvGraphicFramePr>
        <p:xfrm>
          <a:off x="3275013" y="3141663"/>
          <a:ext cx="3532187" cy="1152525"/>
        </p:xfrm>
        <a:graphic>
          <a:graphicData uri="http://schemas.openxmlformats.org/presentationml/2006/ole">
            <mc:AlternateContent xmlns:mc="http://schemas.openxmlformats.org/markup-compatibility/2006">
              <mc:Choice xmlns:v="urn:schemas-microsoft-com:vml" Requires="v">
                <p:oleObj spid="_x0000_s3090" name="" r:id="rId3" imgW="1498600" imgH="673100" progId="Equation.3">
                  <p:embed/>
                </p:oleObj>
              </mc:Choice>
              <mc:Fallback>
                <p:oleObj name="" r:id="rId3" imgW="1498600" imgH="673100" progId="Equation.3">
                  <p:embed/>
                  <p:pic>
                    <p:nvPicPr>
                      <p:cNvPr id="0" name="图片 3089"/>
                      <p:cNvPicPr/>
                      <p:nvPr/>
                    </p:nvPicPr>
                    <p:blipFill>
                      <a:blip r:embed="rId4"/>
                      <a:stretch>
                        <a:fillRect/>
                      </a:stretch>
                    </p:blipFill>
                    <p:spPr>
                      <a:xfrm>
                        <a:off x="3275013" y="3141663"/>
                        <a:ext cx="3532187" cy="1152525"/>
                      </a:xfrm>
                      <a:prstGeom prst="rect">
                        <a:avLst/>
                      </a:prstGeom>
                      <a:noFill/>
                      <a:ln w="38100">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7"/>
                                        </p:tgtEl>
                                        <p:attrNameLst>
                                          <p:attrName>style.visibility</p:attrName>
                                        </p:attrNameLst>
                                      </p:cBhvr>
                                      <p:to>
                                        <p:strVal val="visible"/>
                                      </p:to>
                                    </p:set>
                                    <p:anim calcmode="lin" valueType="num">
                                      <p:cBhvr additive="base">
                                        <p:cTn id="13" dur="500" fill="hold"/>
                                        <p:tgtEl>
                                          <p:spTgt spid="69637"/>
                                        </p:tgtEl>
                                        <p:attrNameLst>
                                          <p:attrName>ppt_x</p:attrName>
                                        </p:attrNameLst>
                                      </p:cBhvr>
                                      <p:tavLst>
                                        <p:tav tm="0">
                                          <p:val>
                                            <p:strVal val="#ppt_x"/>
                                          </p:val>
                                        </p:tav>
                                        <p:tav tm="100000">
                                          <p:val>
                                            <p:strVal val="#ppt_x"/>
                                          </p:val>
                                        </p:tav>
                                      </p:tavLst>
                                    </p:anim>
                                    <p:anim calcmode="lin" valueType="num">
                                      <p:cBhvr additive="base">
                                        <p:cTn id="14" dur="500" fill="hold"/>
                                        <p:tgtEl>
                                          <p:spTgt spid="69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0659" name="内容占位符 70658"/>
          <p:cNvGraphicFramePr>
            <a:graphicFrameLocks noGrp="1" noChangeAspect="1"/>
          </p:cNvGraphicFramePr>
          <p:nvPr>
            <p:ph sz="half" idx="4294967295"/>
          </p:nvPr>
        </p:nvGraphicFramePr>
        <p:xfrm>
          <a:off x="843280" y="1412875"/>
          <a:ext cx="6511290" cy="986790"/>
        </p:xfrm>
        <a:graphic>
          <a:graphicData uri="http://schemas.openxmlformats.org/presentationml/2006/ole">
            <mc:AlternateContent xmlns:mc="http://schemas.openxmlformats.org/markup-compatibility/2006">
              <mc:Choice xmlns:v="urn:schemas-microsoft-com:vml" Requires="v">
                <p:oleObj spid="_x0000_s3091" name="" r:id="rId1" imgW="2908300" imgH="431800" progId="Equation.3">
                  <p:embed/>
                </p:oleObj>
              </mc:Choice>
              <mc:Fallback>
                <p:oleObj name="" r:id="rId1" imgW="2908300" imgH="431800" progId="Equation.3">
                  <p:embed/>
                  <p:pic>
                    <p:nvPicPr>
                      <p:cNvPr id="0" name="图片 3090"/>
                      <p:cNvPicPr/>
                      <p:nvPr/>
                    </p:nvPicPr>
                    <p:blipFill>
                      <a:blip r:embed="rId2"/>
                      <a:stretch>
                        <a:fillRect/>
                      </a:stretch>
                    </p:blipFill>
                    <p:spPr>
                      <a:xfrm>
                        <a:off x="843280" y="1412875"/>
                        <a:ext cx="6511290" cy="986790"/>
                      </a:xfrm>
                      <a:prstGeom prst="rect">
                        <a:avLst/>
                      </a:prstGeom>
                      <a:noFill/>
                      <a:ln w="38100">
                        <a:miter/>
                      </a:ln>
                    </p:spPr>
                  </p:pic>
                </p:oleObj>
              </mc:Fallback>
            </mc:AlternateContent>
          </a:graphicData>
        </a:graphic>
      </p:graphicFrame>
      <p:sp>
        <p:nvSpPr>
          <p:cNvPr id="70660" name="文本框 70659"/>
          <p:cNvSpPr txBox="1"/>
          <p:nvPr/>
        </p:nvSpPr>
        <p:spPr>
          <a:xfrm>
            <a:off x="914400" y="4724400"/>
            <a:ext cx="7924800" cy="460375"/>
          </a:xfrm>
          <a:prstGeom prst="rect">
            <a:avLst/>
          </a:prstGeom>
          <a:noFill/>
          <a:ln w="9525">
            <a:noFill/>
          </a:ln>
        </p:spPr>
        <p:txBody>
          <a:bodyPr anchor="t">
            <a:spAutoFit/>
          </a:bodyPr>
          <a:p>
            <a:pPr lvl="0" indent="0" algn="ctr" eaLnBrk="0" hangingPunct="0">
              <a:spcBef>
                <a:spcPct val="50000"/>
              </a:spcBef>
              <a:buClr>
                <a:srgbClr val="000000"/>
              </a:buClr>
            </a:pPr>
            <a:r>
              <a:rPr lang="zh-CN" altLang="en-US" sz="2400">
                <a:latin typeface="Times New Roman" panose="02020603050405020304" pitchFamily="2" charset="0"/>
                <a:ea typeface="楷体_GB2312" pitchFamily="1" charset="-122"/>
              </a:rPr>
              <a:t>该公司的资金成本为</a:t>
            </a:r>
            <a:r>
              <a:rPr lang="en-US" altLang="zh-CN" sz="2400">
                <a:latin typeface="Times New Roman" panose="02020603050405020304" pitchFamily="2" charset="0"/>
                <a:ea typeface="楷体_GB2312" pitchFamily="1" charset="-122"/>
              </a:rPr>
              <a:t>8.53%</a:t>
            </a:r>
            <a:r>
              <a:rPr lang="zh-CN" altLang="en-US" sz="2400">
                <a:latin typeface="Times New Roman" panose="02020603050405020304" pitchFamily="2" charset="0"/>
                <a:ea typeface="楷体_GB2312" pitchFamily="1" charset="-122"/>
              </a:rPr>
              <a:t>。</a:t>
            </a:r>
            <a:endParaRPr lang="zh-CN" altLang="en-US" sz="2400">
              <a:latin typeface="Times New Roman" panose="02020603050405020304" pitchFamily="2" charset="0"/>
              <a:ea typeface="楷体_GB2312" pitchFamily="1" charset="-122"/>
            </a:endParaRPr>
          </a:p>
        </p:txBody>
      </p:sp>
      <p:sp>
        <p:nvSpPr>
          <p:cNvPr id="7270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graphicFrame>
        <p:nvGraphicFramePr>
          <p:cNvPr id="3" name="内容占位符 2"/>
          <p:cNvGraphicFramePr>
            <a:graphicFrameLocks noChangeAspect="1"/>
          </p:cNvGraphicFramePr>
          <p:nvPr>
            <p:ph sz="half" idx="4294967295"/>
          </p:nvPr>
        </p:nvGraphicFramePr>
        <p:xfrm>
          <a:off x="843280" y="2399665"/>
          <a:ext cx="7272020" cy="637540"/>
        </p:xfrm>
        <a:graphic>
          <a:graphicData uri="http://schemas.openxmlformats.org/presentationml/2006/ole">
            <mc:AlternateContent xmlns:mc="http://schemas.openxmlformats.org/markup-compatibility/2006">
              <mc:Choice xmlns:v="urn:schemas-microsoft-com:vml" Requires="v">
                <p:oleObj spid="_x0000_s4" name="" r:id="rId3" imgW="6471920" imgH="730250" progId="Equation.KSEE3">
                  <p:embed/>
                </p:oleObj>
              </mc:Choice>
              <mc:Fallback>
                <p:oleObj name="" r:id="rId3" imgW="6471920" imgH="730250" progId="Equation.KSEE3">
                  <p:embed/>
                  <p:pic>
                    <p:nvPicPr>
                      <p:cNvPr id="0" name="图片 3"/>
                      <p:cNvPicPr/>
                      <p:nvPr/>
                    </p:nvPicPr>
                    <p:blipFill>
                      <a:blip r:embed="rId4"/>
                      <a:stretch>
                        <a:fillRect/>
                      </a:stretch>
                    </p:blipFill>
                    <p:spPr>
                      <a:xfrm>
                        <a:off x="843280" y="2399665"/>
                        <a:ext cx="7272020" cy="637540"/>
                      </a:xfrm>
                      <a:prstGeom prst="rect">
                        <a:avLst/>
                      </a:prstGeom>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0-#ppt_w/2"/>
                                          </p:val>
                                        </p:tav>
                                        <p:tav tm="100000">
                                          <p:val>
                                            <p:strVal val="#ppt_x"/>
                                          </p:val>
                                        </p:tav>
                                      </p:tavLst>
                                    </p:anim>
                                    <p:anim calcmode="lin" valueType="num">
                                      <p:cBhvr additive="base">
                                        <p:cTn id="8" dur="500" fill="hold"/>
                                        <p:tgtEl>
                                          <p:spTgt spid="706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659"/>
                                        </p:tgtEl>
                                        <p:attrNameLst>
                                          <p:attrName>style.visibility</p:attrName>
                                        </p:attrNameLst>
                                      </p:cBhvr>
                                      <p:to>
                                        <p:strVal val="visible"/>
                                      </p:to>
                                    </p:set>
                                    <p:anim calcmode="lin" valueType="num">
                                      <p:cBhvr additive="base">
                                        <p:cTn id="12" dur="500" fill="hold"/>
                                        <p:tgtEl>
                                          <p:spTgt spid="70659"/>
                                        </p:tgtEl>
                                        <p:attrNameLst>
                                          <p:attrName>ppt_x</p:attrName>
                                        </p:attrNameLst>
                                      </p:cBhvr>
                                      <p:tavLst>
                                        <p:tav tm="0">
                                          <p:val>
                                            <p:strVal val="#ppt_x"/>
                                          </p:val>
                                        </p:tav>
                                        <p:tav tm="100000">
                                          <p:val>
                                            <p:strVal val="#ppt_x"/>
                                          </p:val>
                                        </p:tav>
                                      </p:tavLst>
                                    </p:anim>
                                    <p:anim calcmode="lin" valueType="num">
                                      <p:cBhvr additive="base">
                                        <p:cTn id="13" dur="500" fill="hold"/>
                                        <p:tgtEl>
                                          <p:spTgt spid="70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矩形 2"/>
          <p:cNvSpPr>
            <a:spLocks noGrp="1"/>
          </p:cNvSpPr>
          <p:nvPr>
            <p:ph type="title"/>
          </p:nvPr>
        </p:nvSpPr>
        <p:spPr/>
        <p:txBody>
          <a:bodyPr wrap="square" anchor="ctr"/>
          <a:p>
            <a:pPr lvl="0" indent="0" eaLnBrk="1" hangingPunct="1"/>
            <a:r>
              <a:rPr lang="zh-CN" altLang="en-US" b="0">
                <a:ea typeface="黑体" panose="02010609060101010101" pitchFamily="1" charset="-122"/>
              </a:rPr>
              <a:t>六、边际资本成本率的测算</a:t>
            </a:r>
            <a:endParaRPr lang="zh-CN" altLang="en-US" b="0">
              <a:ea typeface="黑体" panose="02010609060101010101" pitchFamily="1" charset="-122"/>
            </a:endParaRPr>
          </a:p>
        </p:txBody>
      </p:sp>
      <p:sp>
        <p:nvSpPr>
          <p:cNvPr id="73730" name="矩形 3"/>
          <p:cNvSpPr>
            <a:spLocks noGrp="1"/>
          </p:cNvSpPr>
          <p:nvPr>
            <p:ph type="body"/>
          </p:nvPr>
        </p:nvSpPr>
        <p:spPr>
          <a:xfrm>
            <a:off x="457200" y="1102995"/>
            <a:ext cx="8229600" cy="5027930"/>
          </a:xfrm>
        </p:spPr>
        <p:txBody>
          <a:bodyPr wrap="square" anchor="t"/>
          <a:p>
            <a:pPr lvl="0" indent="-342900" eaLnBrk="1" hangingPunct="1"/>
            <a:r>
              <a:rPr lang="en-US" altLang="x-none" dirty="0">
                <a:latin typeface="黑体" panose="02010609060101010101" pitchFamily="1" charset="-122"/>
                <a:ea typeface="黑体" panose="02010609060101010101" pitchFamily="1" charset="-122"/>
              </a:rPr>
              <a:t>企业追加筹资时，应考虑追加筹资的资本成本，即边际资本成本。该成本是筹资决策的依据。</a:t>
            </a:r>
            <a:endParaRPr lang="en-US" altLang="x-none" dirty="0">
              <a:latin typeface="黑体" panose="02010609060101010101" pitchFamily="1" charset="-122"/>
              <a:ea typeface="黑体" panose="02010609060101010101" pitchFamily="1" charset="-122"/>
            </a:endParaRPr>
          </a:p>
          <a:p>
            <a:pPr lvl="0" indent="-342900" eaLnBrk="1" hangingPunct="1"/>
            <a:r>
              <a:rPr lang="en-US" altLang="x-none" dirty="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边际资本成本率的测算原理</a:t>
            </a:r>
            <a:endParaRPr lang="en-US" altLang="x-none" dirty="0">
              <a:latin typeface="黑体" panose="02010609060101010101" pitchFamily="1" charset="-122"/>
              <a:ea typeface="黑体" panose="02010609060101010101" pitchFamily="1" charset="-122"/>
            </a:endParaRPr>
          </a:p>
          <a:p>
            <a:pPr lvl="1" indent="-347345" eaLnBrk="1" hangingPunct="1"/>
            <a:r>
              <a:rPr lang="zh-CN" altLang="en-US" dirty="0">
                <a:solidFill>
                  <a:srgbClr val="C00000"/>
                </a:solidFill>
                <a:latin typeface="黑体" panose="02010609060101010101" pitchFamily="1" charset="-122"/>
                <a:ea typeface="黑体" panose="02010609060101010101" pitchFamily="1" charset="-122"/>
              </a:rPr>
              <a:t>边际资本成本率</a:t>
            </a:r>
            <a:r>
              <a:rPr lang="zh-CN" altLang="en-US" dirty="0">
                <a:latin typeface="黑体" panose="02010609060101010101" pitchFamily="1" charset="-122"/>
                <a:ea typeface="黑体" panose="02010609060101010101" pitchFamily="1" charset="-122"/>
              </a:rPr>
              <a:t>是指企业追加筹资的资本成本率，即企业新增</a:t>
            </a:r>
            <a:r>
              <a:rPr lang="en-US" altLang="x-none" dirty="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元资本所需负担的成本。</a:t>
            </a:r>
            <a:endParaRPr lang="zh-CN" altLang="en-US" dirty="0">
              <a:latin typeface="黑体" panose="02010609060101010101" pitchFamily="1" charset="-122"/>
              <a:ea typeface="黑体" panose="02010609060101010101" pitchFamily="1" charset="-122"/>
            </a:endParaRPr>
          </a:p>
          <a:p>
            <a:pPr lvl="1" indent="-347345" eaLnBrk="1" hangingPunct="1"/>
            <a:r>
              <a:rPr lang="zh-CN" altLang="en-US" dirty="0">
                <a:latin typeface="黑体" panose="02010609060101010101" pitchFamily="1" charset="-122"/>
                <a:ea typeface="黑体" panose="02010609060101010101" pitchFamily="1" charset="-122"/>
                <a:sym typeface="+mn-ea"/>
              </a:rPr>
              <a:t>边际资本成本</a:t>
            </a:r>
            <a:r>
              <a:rPr lang="zh-CN" altLang="en-US" dirty="0">
                <a:solidFill>
                  <a:srgbClr val="FF0000"/>
                </a:solidFill>
                <a:latin typeface="黑体" panose="02010609060101010101" pitchFamily="1" charset="-122"/>
                <a:ea typeface="黑体" panose="02010609060101010101" pitchFamily="1" charset="-122"/>
                <a:sym typeface="+mn-ea"/>
              </a:rPr>
              <a:t>实质</a:t>
            </a:r>
            <a:r>
              <a:rPr lang="zh-CN" altLang="en-US" dirty="0">
                <a:latin typeface="黑体" panose="02010609060101010101" pitchFamily="1" charset="-122"/>
                <a:ea typeface="黑体" panose="02010609060101010101" pitchFamily="1" charset="-122"/>
                <a:sym typeface="+mn-ea"/>
              </a:rPr>
              <a:t>是追加筹资的加权平均资本成本，</a:t>
            </a:r>
            <a:r>
              <a:rPr lang="zh-CN" altLang="en-US" dirty="0">
                <a:solidFill>
                  <a:srgbClr val="FF0000"/>
                </a:solidFill>
                <a:latin typeface="黑体" panose="02010609060101010101" pitchFamily="1" charset="-122"/>
                <a:ea typeface="黑体" panose="02010609060101010101" pitchFamily="1" charset="-122"/>
                <a:sym typeface="+mn-ea"/>
              </a:rPr>
              <a:t>计算公式</a:t>
            </a:r>
            <a:r>
              <a:rPr lang="zh-CN" altLang="en-US" dirty="0">
                <a:latin typeface="黑体" panose="02010609060101010101" pitchFamily="1" charset="-122"/>
                <a:ea typeface="黑体" panose="02010609060101010101" pitchFamily="1" charset="-122"/>
                <a:sym typeface="+mn-ea"/>
              </a:rPr>
              <a:t>：</a:t>
            </a:r>
            <a:endParaRPr lang="zh-CN" altLang="en-US" dirty="0">
              <a:latin typeface="黑体" panose="02010609060101010101" pitchFamily="1" charset="-122"/>
              <a:ea typeface="黑体" panose="02010609060101010101" pitchFamily="1" charset="-122"/>
              <a:sym typeface="+mn-ea"/>
            </a:endParaRPr>
          </a:p>
          <a:p>
            <a:pPr lvl="1" indent="-347345" eaLnBrk="1" hangingPunct="1"/>
            <a:endParaRPr lang="zh-CN" altLang="en-US" dirty="0">
              <a:latin typeface="黑体" panose="02010609060101010101" pitchFamily="1" charset="-122"/>
              <a:ea typeface="黑体" panose="02010609060101010101" pitchFamily="1" charset="-122"/>
            </a:endParaRPr>
          </a:p>
          <a:p>
            <a:pPr lvl="1" indent="-347345" eaLnBrk="1" hangingPunct="1"/>
            <a:endParaRPr lang="en-US" altLang="x-none" dirty="0">
              <a:latin typeface="黑体" panose="02010609060101010101" pitchFamily="1" charset="-122"/>
              <a:ea typeface="黑体" panose="02010609060101010101" pitchFamily="1" charset="-122"/>
            </a:endParaRPr>
          </a:p>
          <a:p>
            <a:pPr lvl="1" indent="-347345" eaLnBrk="1" hangingPunct="1"/>
            <a:endParaRPr lang="en-US" altLang="x-none" dirty="0">
              <a:latin typeface="黑体" panose="02010609060101010101" pitchFamily="1" charset="-122"/>
              <a:ea typeface="黑体" panose="02010609060101010101" pitchFamily="1" charset="-122"/>
            </a:endParaRPr>
          </a:p>
        </p:txBody>
      </p:sp>
      <p:sp>
        <p:nvSpPr>
          <p:cNvPr id="7373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grpSp>
        <p:nvGrpSpPr>
          <p:cNvPr id="74754" name="Group 3"/>
          <p:cNvGrpSpPr/>
          <p:nvPr/>
        </p:nvGrpSpPr>
        <p:grpSpPr>
          <a:xfrm>
            <a:off x="738823" y="4274185"/>
            <a:ext cx="7485062" cy="1584325"/>
            <a:chOff x="0" y="0"/>
            <a:chExt cx="4715" cy="998"/>
          </a:xfrm>
        </p:grpSpPr>
        <p:sp>
          <p:nvSpPr>
            <p:cNvPr id="74755" name="Rectangle 4"/>
            <p:cNvSpPr/>
            <p:nvPr/>
          </p:nvSpPr>
          <p:spPr>
            <a:xfrm>
              <a:off x="1451" y="0"/>
              <a:ext cx="1406" cy="998"/>
            </a:xfrm>
            <a:prstGeom prst="rect">
              <a:avLst/>
            </a:prstGeom>
            <a:noFill/>
            <a:ln w="9525">
              <a:noFill/>
            </a:ln>
          </p:spPr>
          <p:txBody>
            <a:bodyPr lIns="92075" tIns="46038" rIns="92075" bIns="46038" anchor="t"/>
            <a:p>
              <a:pPr marL="342900" lvl="0" indent="-342900" algn="ctr"/>
              <a:r>
                <a:rPr lang="zh-CN" altLang="en-US" sz="2400" b="0" dirty="0">
                  <a:latin typeface="黑体" panose="02010609060101010101" pitchFamily="1" charset="-122"/>
                  <a:ea typeface="黑体" panose="02010609060101010101" pitchFamily="1" charset="-122"/>
                </a:rPr>
                <a:t>追加某种筹资的资本成本 </a:t>
              </a:r>
              <a:endParaRPr lang="zh-CN" altLang="en-US" sz="2400" b="0" dirty="0">
                <a:latin typeface="黑体" panose="02010609060101010101" pitchFamily="1" charset="-122"/>
                <a:ea typeface="黑体" panose="02010609060101010101" pitchFamily="1" charset="-122"/>
              </a:endParaRPr>
            </a:p>
          </p:txBody>
        </p:sp>
        <p:sp>
          <p:nvSpPr>
            <p:cNvPr id="74756" name="Rectangle 5"/>
            <p:cNvSpPr/>
            <p:nvPr/>
          </p:nvSpPr>
          <p:spPr>
            <a:xfrm>
              <a:off x="0" y="46"/>
              <a:ext cx="1118" cy="618"/>
            </a:xfrm>
            <a:prstGeom prst="rect">
              <a:avLst/>
            </a:prstGeom>
            <a:noFill/>
            <a:ln w="9525">
              <a:noFill/>
            </a:ln>
          </p:spPr>
          <p:txBody>
            <a:bodyPr lIns="92075" tIns="46038" rIns="92075" bIns="46038" anchor="t"/>
            <a:p>
              <a:pPr marL="342900" lvl="0" indent="-342900" algn="ctr"/>
              <a:r>
                <a:rPr lang="zh-CN" altLang="en-US" sz="2400" b="0" dirty="0">
                  <a:latin typeface="黑体" panose="02010609060101010101" pitchFamily="1" charset="-122"/>
                  <a:ea typeface="黑体" panose="02010609060101010101" pitchFamily="1" charset="-122"/>
                </a:rPr>
                <a:t>边际资</a:t>
              </a:r>
              <a:endParaRPr lang="zh-CN" altLang="en-US" sz="2400" b="0" dirty="0">
                <a:latin typeface="黑体" panose="02010609060101010101" pitchFamily="1" charset="-122"/>
                <a:ea typeface="黑体" panose="02010609060101010101" pitchFamily="1" charset="-122"/>
              </a:endParaRPr>
            </a:p>
            <a:p>
              <a:pPr marL="342900" lvl="0" indent="-342900" algn="ctr"/>
              <a:r>
                <a:rPr lang="zh-CN" altLang="en-US" sz="2400" b="0" dirty="0">
                  <a:latin typeface="黑体" panose="02010609060101010101" pitchFamily="1" charset="-122"/>
                  <a:ea typeface="黑体" panose="02010609060101010101" pitchFamily="1" charset="-122"/>
                </a:rPr>
                <a:t>本成本 </a:t>
              </a:r>
              <a:endParaRPr lang="zh-CN" altLang="en-US" sz="2400" b="0" dirty="0">
                <a:latin typeface="黑体" panose="02010609060101010101" pitchFamily="1" charset="-122"/>
                <a:ea typeface="黑体" panose="02010609060101010101" pitchFamily="1" charset="-122"/>
              </a:endParaRPr>
            </a:p>
          </p:txBody>
        </p:sp>
        <p:sp>
          <p:nvSpPr>
            <p:cNvPr id="74757" name="Rectangle 6"/>
            <p:cNvSpPr/>
            <p:nvPr/>
          </p:nvSpPr>
          <p:spPr>
            <a:xfrm>
              <a:off x="1058" y="46"/>
              <a:ext cx="839" cy="540"/>
            </a:xfrm>
            <a:prstGeom prst="rect">
              <a:avLst/>
            </a:prstGeom>
            <a:noFill/>
            <a:ln w="9525">
              <a:noFill/>
            </a:ln>
          </p:spPr>
          <p:txBody>
            <a:bodyPr lIns="92075" tIns="46038" rIns="92075" bIns="46038" anchor="t"/>
            <a:p>
              <a:pPr marL="342900" lvl="0" indent="-342900" algn="ctr"/>
              <a:r>
                <a:rPr lang="en-US" altLang="x-none" sz="3600" dirty="0">
                  <a:latin typeface="黑体" panose="02010609060101010101" pitchFamily="1" charset="-122"/>
                  <a:ea typeface="黑体" panose="02010609060101010101" pitchFamily="1" charset="-122"/>
                </a:rPr>
                <a:t>∑</a:t>
              </a:r>
              <a:r>
                <a:rPr lang="en-US" altLang="x-none" dirty="0">
                  <a:latin typeface="黑体" panose="02010609060101010101" pitchFamily="1" charset="-122"/>
                  <a:ea typeface="黑体" panose="02010609060101010101" pitchFamily="1" charset="-122"/>
                </a:rPr>
                <a:t> </a:t>
              </a:r>
              <a:endParaRPr lang="en-US" altLang="x-none" dirty="0">
                <a:latin typeface="黑体" panose="02010609060101010101" pitchFamily="1" charset="-122"/>
                <a:ea typeface="黑体" panose="02010609060101010101" pitchFamily="1" charset="-122"/>
              </a:endParaRPr>
            </a:p>
          </p:txBody>
        </p:sp>
        <p:sp>
          <p:nvSpPr>
            <p:cNvPr id="74758" name="Rectangle 7"/>
            <p:cNvSpPr/>
            <p:nvPr/>
          </p:nvSpPr>
          <p:spPr>
            <a:xfrm>
              <a:off x="816" y="136"/>
              <a:ext cx="839" cy="540"/>
            </a:xfrm>
            <a:prstGeom prst="rect">
              <a:avLst/>
            </a:prstGeom>
            <a:noFill/>
            <a:ln w="9525">
              <a:noFill/>
            </a:ln>
          </p:spPr>
          <p:txBody>
            <a:bodyPr lIns="92075" tIns="46038" rIns="92075" bIns="46038" anchor="t"/>
            <a:p>
              <a:pPr marL="342900" lvl="0" indent="-342900" algn="ctr"/>
              <a:r>
                <a:rPr lang="en-US" altLang="x-none" sz="4000" dirty="0">
                  <a:latin typeface="黑体" panose="02010609060101010101" pitchFamily="1" charset="-122"/>
                  <a:ea typeface="黑体" panose="02010609060101010101" pitchFamily="1" charset="-122"/>
                </a:rPr>
                <a:t>=</a:t>
              </a:r>
              <a:endParaRPr lang="en-US" altLang="x-none" sz="2400" b="0" baseline="-25000" dirty="0">
                <a:latin typeface="黑体" panose="02010609060101010101" pitchFamily="1" charset="-122"/>
                <a:ea typeface="黑体" panose="02010609060101010101" pitchFamily="1" charset="-122"/>
              </a:endParaRPr>
            </a:p>
          </p:txBody>
        </p:sp>
        <p:sp>
          <p:nvSpPr>
            <p:cNvPr id="74759" name="Rectangle 8"/>
            <p:cNvSpPr/>
            <p:nvPr/>
          </p:nvSpPr>
          <p:spPr>
            <a:xfrm>
              <a:off x="2717" y="0"/>
              <a:ext cx="451" cy="540"/>
            </a:xfrm>
            <a:prstGeom prst="rect">
              <a:avLst/>
            </a:prstGeom>
            <a:noFill/>
            <a:ln w="9525">
              <a:noFill/>
            </a:ln>
          </p:spPr>
          <p:txBody>
            <a:bodyPr lIns="92075" tIns="46038" rIns="92075" bIns="46038" anchor="t"/>
            <a:p>
              <a:pPr marL="342900" lvl="0" indent="-342900" algn="ctr"/>
              <a:r>
                <a:rPr lang="en-US" altLang="x-none" sz="2400" b="0" dirty="0">
                  <a:latin typeface="黑体" panose="02010609060101010101" pitchFamily="1" charset="-122"/>
                  <a:ea typeface="黑体" panose="02010609060101010101" pitchFamily="1" charset="-122"/>
                </a:rPr>
                <a:t>×</a:t>
              </a:r>
              <a:r>
                <a:rPr lang="en-US" altLang="x-none" dirty="0">
                  <a:latin typeface="黑体" panose="02010609060101010101" pitchFamily="1" charset="-122"/>
                  <a:ea typeface="黑体" panose="02010609060101010101" pitchFamily="1" charset="-122"/>
                </a:rPr>
                <a:t> </a:t>
              </a:r>
              <a:endParaRPr lang="en-US" altLang="x-none" dirty="0">
                <a:latin typeface="黑体" panose="02010609060101010101" pitchFamily="1" charset="-122"/>
                <a:ea typeface="黑体" panose="02010609060101010101" pitchFamily="1" charset="-122"/>
              </a:endParaRPr>
            </a:p>
          </p:txBody>
        </p:sp>
        <p:sp>
          <p:nvSpPr>
            <p:cNvPr id="74760" name="Rectangle 9"/>
            <p:cNvSpPr/>
            <p:nvPr/>
          </p:nvSpPr>
          <p:spPr>
            <a:xfrm>
              <a:off x="3109" y="0"/>
              <a:ext cx="1606" cy="771"/>
            </a:xfrm>
            <a:prstGeom prst="rect">
              <a:avLst/>
            </a:prstGeom>
            <a:noFill/>
            <a:ln w="9525">
              <a:noFill/>
            </a:ln>
          </p:spPr>
          <p:txBody>
            <a:bodyPr lIns="92075" tIns="46038" rIns="92075" bIns="46038" anchor="t"/>
            <a:p>
              <a:pPr marL="342900" lvl="0" indent="-342900" algn="ctr">
                <a:lnSpc>
                  <a:spcPct val="100000"/>
                </a:lnSpc>
              </a:pPr>
              <a:r>
                <a:rPr lang="zh-CN" altLang="en-US" sz="2400" b="0" dirty="0">
                  <a:latin typeface="黑体" panose="02010609060101010101" pitchFamily="1" charset="-122"/>
                  <a:ea typeface="黑体" panose="02010609060101010101" pitchFamily="1" charset="-122"/>
                </a:rPr>
                <a:t>追加该种资本</a:t>
              </a:r>
              <a:endParaRPr lang="zh-CN" altLang="en-US" sz="2400" b="0" dirty="0">
                <a:latin typeface="黑体" panose="02010609060101010101" pitchFamily="1" charset="-122"/>
                <a:ea typeface="黑体" panose="02010609060101010101" pitchFamily="1" charset="-122"/>
              </a:endParaRPr>
            </a:p>
            <a:p>
              <a:pPr marL="342900" lvl="0" indent="-342900" algn="ctr">
                <a:lnSpc>
                  <a:spcPct val="100000"/>
                </a:lnSpc>
              </a:pPr>
              <a:r>
                <a:rPr lang="zh-CN" altLang="en-US" sz="2400" b="0" dirty="0">
                  <a:latin typeface="黑体" panose="02010609060101010101" pitchFamily="1" charset="-122"/>
                  <a:ea typeface="黑体" panose="02010609060101010101" pitchFamily="1" charset="-122"/>
                </a:rPr>
                <a:t>的来源构成</a:t>
              </a:r>
              <a:r>
                <a:rPr lang="zh-CN" altLang="en-US" sz="3200" dirty="0">
                  <a:latin typeface="黑体" panose="02010609060101010101" pitchFamily="1" charset="-122"/>
                  <a:ea typeface="黑体" panose="02010609060101010101" pitchFamily="1" charset="-122"/>
                </a:rPr>
                <a:t> </a:t>
              </a:r>
              <a:endParaRPr lang="zh-CN" altLang="en-US" sz="3200" dirty="0">
                <a:latin typeface="黑体" panose="02010609060101010101" pitchFamily="1" charset="-122"/>
                <a:ea typeface="黑体" panose="02010609060101010101" pitchFamily="1" charset="-122"/>
              </a:endParaRPr>
            </a:p>
          </p:txBody>
        </p:sp>
      </p:grpSp>
      <p:sp>
        <p:nvSpPr>
          <p:cNvPr id="74761" name="AutoShape 10"/>
          <p:cNvSpPr/>
          <p:nvPr/>
        </p:nvSpPr>
        <p:spPr>
          <a:xfrm>
            <a:off x="5987733" y="1928495"/>
            <a:ext cx="3384550" cy="1079500"/>
          </a:xfrm>
          <a:prstGeom prst="cloudCallout">
            <a:avLst>
              <a:gd name="adj1" fmla="val -13330"/>
              <a:gd name="adj2" fmla="val 183176"/>
            </a:avLst>
          </a:prstGeom>
          <a:solidFill>
            <a:srgbClr val="F2EF76"/>
          </a:solidFill>
          <a:ln w="9525" cap="flat" cmpd="sng">
            <a:solidFill>
              <a:srgbClr val="FFCC66"/>
            </a:solidFill>
            <a:prstDash val="solid"/>
            <a:round/>
            <a:headEnd type="none" w="med" len="med"/>
            <a:tailEnd type="none" w="med" len="med"/>
          </a:ln>
        </p:spPr>
        <p:txBody>
          <a:bodyPr anchor="t"/>
          <a:p>
            <a:pPr lvl="0" indent="0" algn="ctr"/>
            <a:r>
              <a:rPr lang="zh-CN" altLang="en-US" sz="2400" dirty="0">
                <a:solidFill>
                  <a:srgbClr val="FF00FF"/>
                </a:solidFill>
                <a:latin typeface="宋体" panose="02010600030101010101" pitchFamily="2" charset="-122"/>
                <a:ea typeface="黑体" panose="02010609060101010101" pitchFamily="1" charset="-122"/>
              </a:rPr>
              <a:t>即追加筹资</a:t>
            </a:r>
            <a:endParaRPr lang="zh-CN" altLang="en-US" sz="2400" dirty="0">
              <a:solidFill>
                <a:srgbClr val="FF00FF"/>
              </a:solidFill>
              <a:latin typeface="宋体" panose="02010600030101010101" pitchFamily="2" charset="-122"/>
              <a:ea typeface="黑体" panose="02010609060101010101" pitchFamily="1" charset="-122"/>
            </a:endParaRPr>
          </a:p>
          <a:p>
            <a:pPr lvl="0" indent="0" algn="ctr"/>
            <a:r>
              <a:rPr lang="zh-CN" altLang="en-US" sz="2400" dirty="0">
                <a:solidFill>
                  <a:srgbClr val="FF00FF"/>
                </a:solidFill>
                <a:latin typeface="宋体" panose="02010600030101010101" pitchFamily="2" charset="-122"/>
                <a:ea typeface="黑体" panose="02010609060101010101" pitchFamily="1" charset="-122"/>
              </a:rPr>
              <a:t>的资本结构</a:t>
            </a:r>
            <a:endParaRPr lang="zh-CN" altLang="en-US" sz="2400" dirty="0">
              <a:solidFill>
                <a:srgbClr val="FF00FF"/>
              </a:solidFill>
              <a:latin typeface="宋体" panose="02010600030101010101" pitchFamily="2" charset="-122"/>
              <a:ea typeface="黑体" panose="02010609060101010101" pitchFamily="1" charset="-122"/>
            </a:endParaRPr>
          </a:p>
        </p:txBody>
      </p:sp>
      <p:sp>
        <p:nvSpPr>
          <p:cNvPr id="2" name="AutoShape 10"/>
          <p:cNvSpPr/>
          <p:nvPr/>
        </p:nvSpPr>
        <p:spPr>
          <a:xfrm>
            <a:off x="1261745" y="5168900"/>
            <a:ext cx="4725670" cy="1536700"/>
          </a:xfrm>
          <a:prstGeom prst="cloudCallout">
            <a:avLst>
              <a:gd name="adj1" fmla="val 101097"/>
              <a:gd name="adj2" fmla="val -59294"/>
            </a:avLst>
          </a:prstGeom>
          <a:solidFill>
            <a:srgbClr val="F2EF76"/>
          </a:solidFill>
          <a:ln w="9525" cap="flat" cmpd="sng">
            <a:solidFill>
              <a:srgbClr val="FFCC66"/>
            </a:solidFill>
            <a:prstDash val="solid"/>
            <a:round/>
            <a:headEnd type="none" w="med" len="med"/>
            <a:tailEnd type="none" w="med" len="med"/>
          </a:ln>
        </p:spPr>
        <p:txBody>
          <a:bodyPr anchor="t"/>
          <a:p>
            <a:pPr lvl="0" indent="0" algn="ctr"/>
            <a:r>
              <a:rPr lang="en-US" altLang="x-none" sz="2400" b="0" dirty="0">
                <a:latin typeface="黑体" panose="02010609060101010101" pitchFamily="1" charset="-122"/>
                <a:ea typeface="黑体" panose="02010609060101010101" pitchFamily="1" charset="-122"/>
                <a:sym typeface="+mn-ea"/>
              </a:rPr>
              <a:t>其权数应为市场价值权数，不应使用账面价值权数。</a:t>
            </a:r>
            <a:endParaRPr lang="en-US" altLang="x-none" sz="2400" b="0" dirty="0">
              <a:solidFill>
                <a:srgbClr val="FF00FF"/>
              </a:solidFill>
              <a:latin typeface="黑体" panose="02010609060101010101" pitchFamily="1" charset="-122"/>
              <a:ea typeface="黑体" panose="02010609060101010101" pitchFamily="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animBg="1"/>
      <p:bldP spid="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Box 4"/>
          <p:cNvSpPr txBox="1"/>
          <p:nvPr/>
        </p:nvSpPr>
        <p:spPr>
          <a:xfrm>
            <a:off x="325438" y="1557338"/>
            <a:ext cx="8429625" cy="2455862"/>
          </a:xfrm>
          <a:prstGeom prst="rect">
            <a:avLst/>
          </a:prstGeom>
          <a:noFill/>
          <a:ln w="9525">
            <a:noFill/>
          </a:ln>
        </p:spPr>
        <p:txBody>
          <a:bodyPr anchor="t">
            <a:spAutoFit/>
          </a:bodyPr>
          <a:p>
            <a:pPr lvl="0" indent="0">
              <a:spcBef>
                <a:spcPct val="20000"/>
              </a:spcBef>
              <a:buChar char="•"/>
            </a:pPr>
            <a:r>
              <a:rPr lang="zh-CN" altLang="en-US" sz="2400" dirty="0">
                <a:latin typeface="Arial" panose="020B0604020202020204" pitchFamily="34" charset="0"/>
                <a:ea typeface="宋体" panose="02010600030101010101" pitchFamily="2" charset="-122"/>
              </a:rPr>
              <a:t>例</a:t>
            </a:r>
            <a:r>
              <a:rPr lang="en-US" altLang="x-none" sz="2400" dirty="0">
                <a:latin typeface="Arial" panose="020B0604020202020204" pitchFamily="34" charset="0"/>
                <a:ea typeface="宋体" panose="02010600030101010101" pitchFamily="2" charset="-122"/>
              </a:rPr>
              <a:t>6-16</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XYZ</a:t>
            </a:r>
            <a:r>
              <a:rPr lang="zh-CN" altLang="en-US" sz="2400" dirty="0">
                <a:latin typeface="Arial" panose="020B0604020202020204" pitchFamily="34" charset="0"/>
                <a:ea typeface="宋体" panose="02010600030101010101" pitchFamily="2" charset="-122"/>
              </a:rPr>
              <a:t>公司现有长期资本总额</a:t>
            </a:r>
            <a:r>
              <a:rPr lang="en-US" altLang="x-none" sz="2400" dirty="0">
                <a:latin typeface="Arial" panose="020B0604020202020204" pitchFamily="34" charset="0"/>
                <a:ea typeface="宋体" panose="02010600030101010101" pitchFamily="2" charset="-122"/>
              </a:rPr>
              <a:t>1000</a:t>
            </a:r>
            <a:r>
              <a:rPr lang="zh-CN" altLang="en-US" sz="2400" dirty="0">
                <a:latin typeface="Arial" panose="020B0604020202020204" pitchFamily="34" charset="0"/>
                <a:ea typeface="宋体" panose="02010600030101010101" pitchFamily="2" charset="-122"/>
              </a:rPr>
              <a:t>万元，其目标资本结构（比例）为：长期债务</a:t>
            </a:r>
            <a:r>
              <a:rPr lang="en-US" altLang="x-none" sz="2400" dirty="0">
                <a:latin typeface="Arial" panose="020B0604020202020204" pitchFamily="34" charset="0"/>
                <a:ea typeface="宋体" panose="02010600030101010101" pitchFamily="2" charset="-122"/>
              </a:rPr>
              <a:t>0.20</a:t>
            </a:r>
            <a:r>
              <a:rPr lang="zh-CN" altLang="en-US" sz="2400" dirty="0">
                <a:latin typeface="Arial" panose="020B0604020202020204" pitchFamily="34" charset="0"/>
                <a:ea typeface="宋体" panose="02010600030101010101" pitchFamily="2" charset="-122"/>
              </a:rPr>
              <a:t>，优先股</a:t>
            </a:r>
            <a:r>
              <a:rPr lang="en-US" altLang="x-none" sz="2400" dirty="0">
                <a:latin typeface="Arial" panose="020B0604020202020204" pitchFamily="34" charset="0"/>
                <a:ea typeface="宋体" panose="02010600030101010101" pitchFamily="2" charset="-122"/>
              </a:rPr>
              <a:t>0.05</a:t>
            </a:r>
            <a:r>
              <a:rPr lang="zh-CN" altLang="en-US" sz="2400" dirty="0">
                <a:latin typeface="Arial" panose="020B0604020202020204" pitchFamily="34" charset="0"/>
                <a:ea typeface="宋体" panose="02010600030101010101" pitchFamily="2" charset="-122"/>
              </a:rPr>
              <a:t>，普通股权益</a:t>
            </a:r>
            <a:r>
              <a:rPr lang="en-US" altLang="x-none"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包括普通股和保留盈余</a:t>
            </a:r>
            <a:r>
              <a:rPr lang="en-US" altLang="x-none" sz="2400" dirty="0">
                <a:latin typeface="Arial" panose="020B0604020202020204" pitchFamily="34" charset="0"/>
                <a:ea typeface="宋体" panose="02010600030101010101" pitchFamily="2" charset="-122"/>
              </a:rPr>
              <a:t>)0.75</a:t>
            </a:r>
            <a:r>
              <a:rPr lang="zh-CN" altLang="en-US" sz="2400" dirty="0">
                <a:latin typeface="Arial" panose="020B0604020202020204" pitchFamily="34" charset="0"/>
                <a:ea typeface="宋体" panose="02010600030101010101" pitchFamily="2" charset="-122"/>
              </a:rPr>
              <a:t>。现拟追加资本</a:t>
            </a:r>
            <a:r>
              <a:rPr lang="en-US" altLang="x-none" sz="2400" dirty="0">
                <a:latin typeface="Arial" panose="020B0604020202020204" pitchFamily="34" charset="0"/>
                <a:ea typeface="宋体" panose="02010600030101010101" pitchFamily="2" charset="-122"/>
              </a:rPr>
              <a:t>300</a:t>
            </a:r>
            <a:r>
              <a:rPr lang="zh-CN" altLang="en-US" sz="2400" dirty="0">
                <a:latin typeface="Arial" panose="020B0604020202020204" pitchFamily="34" charset="0"/>
                <a:ea typeface="宋体" panose="02010600030101010101" pitchFamily="2" charset="-122"/>
              </a:rPr>
              <a:t>万元，仍按此资本结构筹资。经测算，个别资本成本率分别为：长期债务</a:t>
            </a:r>
            <a:r>
              <a:rPr lang="en-US" altLang="x-none" sz="2400" dirty="0">
                <a:latin typeface="Arial" panose="020B0604020202020204" pitchFamily="34" charset="0"/>
                <a:ea typeface="宋体" panose="02010600030101010101" pitchFamily="2" charset="-122"/>
              </a:rPr>
              <a:t>7.50%</a:t>
            </a:r>
            <a:r>
              <a:rPr lang="zh-CN" altLang="en-US" sz="2400" dirty="0">
                <a:latin typeface="Arial" panose="020B0604020202020204" pitchFamily="34" charset="0"/>
                <a:ea typeface="宋体" panose="02010600030101010101" pitchFamily="2" charset="-122"/>
              </a:rPr>
              <a:t>，优先股</a:t>
            </a:r>
            <a:r>
              <a:rPr lang="en-US" altLang="x-none" sz="2400" dirty="0">
                <a:latin typeface="Arial" panose="020B0604020202020204" pitchFamily="34" charset="0"/>
                <a:ea typeface="宋体" panose="02010600030101010101" pitchFamily="2" charset="-122"/>
              </a:rPr>
              <a:t>11.80%</a:t>
            </a:r>
            <a:r>
              <a:rPr lang="zh-CN" altLang="en-US" sz="2400" dirty="0">
                <a:latin typeface="Arial" panose="020B0604020202020204" pitchFamily="34" charset="0"/>
                <a:ea typeface="宋体" panose="02010600030101010101" pitchFamily="2" charset="-122"/>
              </a:rPr>
              <a:t>， 普通股权益 </a:t>
            </a:r>
            <a:r>
              <a:rPr lang="en-US" altLang="x-none" sz="2400" dirty="0">
                <a:latin typeface="Arial" panose="020B0604020202020204" pitchFamily="34" charset="0"/>
                <a:ea typeface="宋体" panose="02010600030101010101" pitchFamily="2" charset="-122"/>
              </a:rPr>
              <a:t>14.80%</a:t>
            </a:r>
            <a:r>
              <a:rPr lang="zh-CN" altLang="en-US" sz="2400" dirty="0">
                <a:latin typeface="Arial" panose="020B0604020202020204" pitchFamily="34" charset="0"/>
                <a:ea typeface="宋体" panose="02010600030101010101" pitchFamily="2" charset="-122"/>
              </a:rPr>
              <a:t>。</a:t>
            </a:r>
            <a:endParaRPr lang="en-US" altLang="x-none"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该公司追加筹资的边际资本成本率测算如表</a:t>
            </a:r>
            <a:r>
              <a:rPr lang="en-US" altLang="x-none" sz="2400" dirty="0">
                <a:latin typeface="Arial" panose="020B0604020202020204" pitchFamily="34" charset="0"/>
                <a:ea typeface="宋体" panose="02010600030101010101" pitchFamily="2" charset="-122"/>
              </a:rPr>
              <a:t>6-5</a:t>
            </a:r>
            <a:r>
              <a:rPr lang="zh-CN" altLang="en-US" sz="2400" dirty="0">
                <a:latin typeface="Arial" panose="020B0604020202020204" pitchFamily="34" charset="0"/>
                <a:ea typeface="宋体" panose="02010600030101010101" pitchFamily="2" charset="-122"/>
              </a:rPr>
              <a:t>所示</a:t>
            </a:r>
            <a:r>
              <a:rPr lang="zh-CN" altLang="en-US"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pic>
        <p:nvPicPr>
          <p:cNvPr id="73731" name="Picture 2"/>
          <p:cNvPicPr>
            <a:picLocks noChangeAspect="1"/>
          </p:cNvPicPr>
          <p:nvPr/>
        </p:nvPicPr>
        <p:blipFill>
          <a:blip r:embed="rId1"/>
          <a:stretch>
            <a:fillRect/>
          </a:stretch>
        </p:blipFill>
        <p:spPr>
          <a:xfrm>
            <a:off x="63500" y="4149725"/>
            <a:ext cx="9082088" cy="1714500"/>
          </a:xfrm>
          <a:prstGeom prst="rect">
            <a:avLst/>
          </a:prstGeom>
          <a:noFill/>
          <a:ln w="9525">
            <a:noFill/>
          </a:ln>
        </p:spPr>
      </p:pic>
      <p:sp>
        <p:nvSpPr>
          <p:cNvPr id="75779"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up)">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2"/>
          <p:cNvSpPr>
            <a:spLocks noGrp="1"/>
          </p:cNvSpPr>
          <p:nvPr>
            <p:ph type="title"/>
          </p:nvPr>
        </p:nvSpPr>
        <p:spPr/>
        <p:txBody>
          <a:bodyPr wrap="square" anchor="b"/>
          <a:p>
            <a:pPr lvl="0" indent="0"/>
            <a:r>
              <a:rPr lang="en-US" altLang="x-none" dirty="0">
                <a:latin typeface="黑体" panose="02010609060101010101" pitchFamily="1" charset="-122"/>
                <a:ea typeface="黑体" panose="02010609060101010101" pitchFamily="1" charset="-122"/>
                <a:sym typeface="+mn-ea"/>
              </a:rPr>
              <a:t>2.</a:t>
            </a:r>
            <a:r>
              <a:rPr lang="zh-CN" altLang="en-US" dirty="0">
                <a:latin typeface="黑体" panose="02010609060101010101" pitchFamily="1" charset="-122"/>
                <a:ea typeface="黑体" panose="02010609060101010101" pitchFamily="1" charset="-122"/>
                <a:sym typeface="+mn-ea"/>
              </a:rPr>
              <a:t>边际资本成本率规划</a:t>
            </a:r>
            <a:endParaRPr lang="zh-CN" altLang="en-US" dirty="0">
              <a:latin typeface="黑体" panose="02010609060101010101" pitchFamily="1" charset="-122"/>
              <a:ea typeface="黑体" panose="02010609060101010101" pitchFamily="1" charset="-122"/>
            </a:endParaRPr>
          </a:p>
        </p:txBody>
      </p:sp>
      <p:sp>
        <p:nvSpPr>
          <p:cNvPr id="76802" name="内容占位符 3"/>
          <p:cNvSpPr>
            <a:spLocks noGrp="1"/>
          </p:cNvSpPr>
          <p:nvPr>
            <p:ph idx="4294967295"/>
          </p:nvPr>
        </p:nvSpPr>
        <p:spPr>
          <a:xfrm>
            <a:off x="457200" y="1485900"/>
            <a:ext cx="8229600" cy="4645025"/>
          </a:xfrm>
        </p:spPr>
        <p:txBody>
          <a:bodyPr wrap="square" anchor="t"/>
          <a:p>
            <a:pPr lvl="0" indent="-342900" eaLnBrk="1" hangingPunct="1"/>
            <a:r>
              <a:rPr lang="zh-CN" altLang="en-US" sz="2600" dirty="0">
                <a:latin typeface="黑体" panose="02010609060101010101" pitchFamily="1" charset="-122"/>
                <a:ea typeface="黑体" panose="02010609060101010101" pitchFamily="1" charset="-122"/>
              </a:rPr>
              <a:t>企业在追加筹资时，需要选择不同规模范围的筹资组合，预先测算边际资本成本率。</a:t>
            </a:r>
            <a:endParaRPr lang="zh-CN" altLang="en-US" sz="2600" dirty="0">
              <a:latin typeface="黑体" panose="02010609060101010101" pitchFamily="1" charset="-122"/>
              <a:ea typeface="黑体" panose="02010609060101010101" pitchFamily="1" charset="-122"/>
            </a:endParaRPr>
          </a:p>
          <a:p>
            <a:pPr lvl="0" indent="-342900" eaLnBrk="1" hangingPunct="1"/>
            <a:r>
              <a:rPr lang="zh-CN" altLang="en-US" sz="2600" dirty="0">
                <a:latin typeface="黑体" panose="02010609060101010101" pitchFamily="1" charset="-122"/>
                <a:ea typeface="黑体" panose="02010609060101010101" pitchFamily="1" charset="-122"/>
              </a:rPr>
              <a:t>步骤：</a:t>
            </a:r>
            <a:endParaRPr lang="zh-CN" altLang="en-US" sz="2600" dirty="0">
              <a:latin typeface="黑体" panose="02010609060101010101" pitchFamily="1" charset="-122"/>
              <a:ea typeface="黑体" panose="02010609060101010101" pitchFamily="1" charset="-122"/>
            </a:endParaRPr>
          </a:p>
          <a:p>
            <a:pPr marL="1905" lvl="1" indent="342900" eaLnBrk="1" hangingPunct="1">
              <a:buAutoNum type="arabicPeriod"/>
            </a:pPr>
            <a:r>
              <a:rPr lang="zh-CN" altLang="en-US" sz="2200" dirty="0">
                <a:solidFill>
                  <a:srgbClr val="C00000"/>
                </a:solidFill>
                <a:latin typeface="黑体" panose="02010609060101010101" pitchFamily="1" charset="-122"/>
                <a:ea typeface="黑体" panose="02010609060101010101" pitchFamily="1" charset="-122"/>
              </a:rPr>
              <a:t>确定目标资本结构</a:t>
            </a:r>
            <a:r>
              <a:rPr lang="zh-CN" altLang="en-US" sz="22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目标资金结构应该是企业的最优资金结构，即资金成本最低、企业价值最大时的资金结构。企业筹资时，应首先确定目标资金结构，并按照这一结构确定各种筹资方式的筹资数量。</a:t>
            </a:r>
            <a:endParaRPr lang="zh-CN" altLang="en-US" sz="2400" dirty="0">
              <a:latin typeface="黑体" panose="02010609060101010101" pitchFamily="1" charset="-122"/>
              <a:ea typeface="黑体" panose="02010609060101010101" pitchFamily="1" charset="-122"/>
            </a:endParaRPr>
          </a:p>
          <a:p>
            <a:pPr marL="1905" lvl="1" indent="342900" eaLnBrk="1" hangingPunct="1">
              <a:buAutoNum type="arabicPeriod"/>
            </a:pPr>
            <a:r>
              <a:rPr lang="zh-CN" altLang="en-US" sz="2200" dirty="0">
                <a:solidFill>
                  <a:srgbClr val="C00000"/>
                </a:solidFill>
                <a:latin typeface="黑体" panose="02010609060101010101" pitchFamily="1" charset="-122"/>
                <a:ea typeface="黑体" panose="02010609060101010101" pitchFamily="1" charset="-122"/>
              </a:rPr>
              <a:t>测算各种资本的成本率</a:t>
            </a:r>
            <a:r>
              <a:rPr lang="zh-CN" altLang="en-US" sz="2200" dirty="0">
                <a:latin typeface="黑体" panose="02010609060101010101" pitchFamily="1" charset="-122"/>
                <a:ea typeface="黑体" panose="02010609060101010101" pitchFamily="1" charset="-122"/>
              </a:rPr>
              <a:t>：每种筹资方式的资金成本不是一成不变的，往往是筹资数量越多，资金成本就越高。因此，在筹资时要确定不同筹资范围内的资金成本水平（</a:t>
            </a:r>
            <a:r>
              <a:rPr lang="zh-CN" altLang="en-US" sz="2200" dirty="0">
                <a:solidFill>
                  <a:srgbClr val="C00000"/>
                </a:solidFill>
                <a:latin typeface="黑体" panose="02010609060101010101" pitchFamily="1" charset="-122"/>
                <a:ea typeface="黑体" panose="02010609060101010101" pitchFamily="1" charset="-122"/>
              </a:rPr>
              <a:t>是指保持某资本成本条件下可以筹集到的资金总限额</a:t>
            </a:r>
            <a:r>
              <a:rPr lang="zh-CN" altLang="en-US" sz="2200" dirty="0">
                <a:latin typeface="黑体" panose="02010609060101010101" pitchFamily="1" charset="-122"/>
                <a:ea typeface="黑体" panose="02010609060101010101" pitchFamily="1" charset="-122"/>
              </a:rPr>
              <a:t> ）。</a:t>
            </a:r>
            <a:endParaRPr lang="zh-CN" altLang="en-US" sz="2200" dirty="0">
              <a:latin typeface="黑体" panose="02010609060101010101" pitchFamily="1" charset="-122"/>
              <a:ea typeface="黑体" panose="02010609060101010101" pitchFamily="1" charset="-122"/>
            </a:endParaRPr>
          </a:p>
          <a:p>
            <a:pPr lvl="0" indent="-342900"/>
            <a:endParaRPr lang="zh-CN" altLang="en-US" sz="2600" dirty="0">
              <a:latin typeface="黑体" panose="02010609060101010101" pitchFamily="1" charset="-122"/>
              <a:ea typeface="黑体" panose="02010609060101010101" pitchFamily="1" charset="-122"/>
            </a:endParaRPr>
          </a:p>
        </p:txBody>
      </p:sp>
      <p:sp>
        <p:nvSpPr>
          <p:cNvPr id="76803" name="日期占位符 1"/>
          <p:cNvSpPr txBox="1">
            <a:spLocks noGrp="1"/>
          </p:cNvSpPr>
          <p:nvPr/>
        </p:nvSpPr>
        <p:spPr>
          <a:xfrm>
            <a:off x="457200" y="6248400"/>
            <a:ext cx="2133600" cy="457200"/>
          </a:xfrm>
          <a:prstGeom prst="rect">
            <a:avLst/>
          </a:prstGeom>
          <a:noFill/>
          <a:ln w="9525">
            <a:noFill/>
          </a:ln>
        </p:spPr>
        <p:txBody>
          <a:bodyPr anchor="t"/>
          <a:p>
            <a:pPr lvl="0" indent="0"/>
            <a:fld id="{BB962C8B-B14F-4D97-AF65-F5344CB8AC3E}" type="datetime1">
              <a:rPr lang="zh-CN" altLang="en-US" sz="1000" dirty="0">
                <a:latin typeface="黑体" panose="02010609060101010101" pitchFamily="1" charset="-122"/>
                <a:ea typeface="黑体" panose="02010609060101010101" pitchFamily="1" charset="-122"/>
              </a:rPr>
            </a:fld>
            <a:endParaRPr lang="zh-CN" altLang="en-US" sz="1000" dirty="0">
              <a:latin typeface="黑体" panose="02010609060101010101" pitchFamily="1" charset="-122"/>
              <a:ea typeface="黑体" panose="02010609060101010101" pitchFamily="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p:txBody>
          <a:bodyPr wrap="square" anchor="b"/>
          <a:p>
            <a:pPr lvl="0" indent="0"/>
            <a:endParaRPr lang="en-US" altLang="en-US">
              <a:latin typeface="黑体" panose="02010609060101010101" pitchFamily="1" charset="-122"/>
              <a:ea typeface="黑体" panose="02010609060101010101" pitchFamily="1" charset="-122"/>
            </a:endParaRPr>
          </a:p>
        </p:txBody>
      </p:sp>
      <p:sp>
        <p:nvSpPr>
          <p:cNvPr id="76802" name="内容占位符 2"/>
          <p:cNvSpPr>
            <a:spLocks noGrp="1"/>
          </p:cNvSpPr>
          <p:nvPr>
            <p:ph idx="4294967295"/>
          </p:nvPr>
        </p:nvSpPr>
        <p:spPr>
          <a:xfrm>
            <a:off x="395288" y="1557338"/>
            <a:ext cx="8362950" cy="4878388"/>
          </a:xfrm>
        </p:spPr>
        <p:txBody>
          <a:bodyPr wrap="square" anchor="t"/>
          <a:p>
            <a:pPr marL="1905" lvl="1" indent="342900" eaLnBrk="1" fontAlgn="base" hangingPunct="1">
              <a:lnSpc>
                <a:spcPct val="90000"/>
              </a:lnSpc>
              <a:buAutoNum type="arabicPeriod" startAt="3"/>
            </a:pPr>
            <a:r>
              <a:rPr lang="zh-CN" altLang="en-US" strike="noStrike" noProof="1" dirty="0">
                <a:solidFill>
                  <a:srgbClr val="C00000"/>
                </a:solidFill>
                <a:latin typeface="黑体" panose="02010609060101010101" pitchFamily="1" charset="-122"/>
                <a:ea typeface="黑体" panose="02010609060101010101" pitchFamily="1" charset="-122"/>
              </a:rPr>
              <a:t>测算筹资总额分界点</a:t>
            </a:r>
            <a:endParaRPr lang="zh-CN" altLang="en-US" strike="noStrike" noProof="1" dirty="0">
              <a:solidFill>
                <a:srgbClr val="C00000"/>
              </a:solidFill>
              <a:latin typeface="黑体" panose="02010609060101010101" pitchFamily="1" charset="-122"/>
              <a:ea typeface="黑体" panose="02010609060101010101" pitchFamily="1" charset="-122"/>
            </a:endParaRPr>
          </a:p>
          <a:p>
            <a:pPr marL="344805" lvl="1" indent="-342900" eaLnBrk="1" fontAlgn="base" hangingPunct="1">
              <a:lnSpc>
                <a:spcPct val="90000"/>
              </a:lnSpc>
            </a:pPr>
            <a:r>
              <a:rPr lang="zh-CN" altLang="en-US" sz="2400" strike="noStrike" noProof="1" dirty="0">
                <a:solidFill>
                  <a:srgbClr val="C00000"/>
                </a:solidFill>
                <a:latin typeface="黑体" panose="02010609060101010101" pitchFamily="1" charset="-122"/>
                <a:ea typeface="黑体" panose="02010609060101010101" pitchFamily="1" charset="-122"/>
                <a:sym typeface="+mn-ea"/>
              </a:rPr>
              <a:t>测算筹资总额分界点</a:t>
            </a:r>
            <a:r>
              <a:rPr lang="zh-CN" altLang="en-US" sz="2400" strike="noStrike" noProof="1" dirty="0">
                <a:latin typeface="黑体" panose="02010609060101010101" pitchFamily="1" charset="-122"/>
                <a:ea typeface="黑体" panose="02010609060101010101" pitchFamily="1" charset="-122"/>
              </a:rPr>
              <a:t>是某一种或几种个别资金成本发生变化从而引起加权平均资金成本变化时的筹资总额。随着企业筹资总额的增加，每种筹资方式的筹资额也将随之增加，当筹资增加到一定量时，将引起个别资金成本和综合资金成本的变化，这时的筹资数额即为筹资总额突破点 。</a:t>
            </a:r>
            <a:endParaRPr lang="zh-CN" altLang="en-US" sz="2400" strike="noStrike" noProof="1" dirty="0">
              <a:latin typeface="黑体" panose="02010609060101010101" pitchFamily="1" charset="-122"/>
              <a:ea typeface="黑体" panose="02010609060101010101" pitchFamily="1" charset="-122"/>
            </a:endParaRPr>
          </a:p>
          <a:p>
            <a:pPr lvl="0" indent="-293370" fontAlgn="base">
              <a:lnSpc>
                <a:spcPct val="90000"/>
              </a:lnSpc>
            </a:pPr>
            <a:r>
              <a:rPr lang="zh-CN" altLang="en-US" sz="2400" strike="noStrike" noProof="1" dirty="0">
                <a:latin typeface="黑体" panose="02010609060101010101" pitchFamily="1" charset="-122"/>
                <a:ea typeface="黑体" panose="02010609060101010101" pitchFamily="1" charset="-122"/>
              </a:rPr>
              <a:t>计算筹资总额分界点</a:t>
            </a:r>
            <a:r>
              <a:rPr lang="en-US" altLang="x-none" sz="2400" strike="noStrike" noProof="1" dirty="0">
                <a:latin typeface="黑体" panose="02010609060101010101" pitchFamily="1" charset="-122"/>
                <a:ea typeface="黑体" panose="02010609060101010101" pitchFamily="1" charset="-122"/>
              </a:rPr>
              <a:t>=</a:t>
            </a:r>
            <a:r>
              <a:rPr lang="zh-CN" altLang="en-US" sz="2400" strike="noStrike" noProof="1" dirty="0">
                <a:latin typeface="黑体" panose="02010609060101010101" pitchFamily="1" charset="-122"/>
                <a:ea typeface="黑体" panose="02010609060101010101" pitchFamily="1" charset="-122"/>
              </a:rPr>
              <a:t>第j种筹资方式的成本分界点</a:t>
            </a:r>
            <a:r>
              <a:rPr lang="en-US" altLang="x-none" sz="2400" strike="noStrike" noProof="1" dirty="0">
                <a:latin typeface="黑体" panose="02010609060101010101" pitchFamily="1" charset="-122"/>
                <a:ea typeface="黑体" panose="02010609060101010101" pitchFamily="1" charset="-122"/>
              </a:rPr>
              <a:t>/</a:t>
            </a:r>
            <a:r>
              <a:rPr lang="zh-CN" altLang="en-US" sz="2400" strike="noStrike" noProof="1" dirty="0">
                <a:latin typeface="黑体" panose="02010609060101010101" pitchFamily="1" charset="-122"/>
                <a:ea typeface="黑体" panose="02010609060101010101" pitchFamily="1" charset="-122"/>
              </a:rPr>
              <a:t>目标资金结构中第</a:t>
            </a:r>
            <a:r>
              <a:rPr lang="en-US" altLang="x-none" sz="2400" strike="noStrike" noProof="1" dirty="0">
                <a:latin typeface="黑体" panose="02010609060101010101" pitchFamily="1" charset="-122"/>
                <a:ea typeface="黑体" panose="02010609060101010101" pitchFamily="1" charset="-122"/>
              </a:rPr>
              <a:t>I</a:t>
            </a:r>
            <a:r>
              <a:rPr lang="zh-CN" altLang="en-US" sz="2400" strike="noStrike" noProof="1" dirty="0">
                <a:latin typeface="黑体" panose="02010609060101010101" pitchFamily="1" charset="-122"/>
                <a:ea typeface="黑体" panose="02010609060101010101" pitchFamily="1" charset="-122"/>
              </a:rPr>
              <a:t>种筹资方式所占的比重</a:t>
            </a:r>
            <a:endParaRPr lang="zh-CN" altLang="en-US" sz="2400" strike="noStrike" noProof="1" dirty="0">
              <a:latin typeface="黑体" panose="02010609060101010101" pitchFamily="1" charset="-122"/>
              <a:ea typeface="黑体" panose="02010609060101010101" pitchFamily="1" charset="-122"/>
            </a:endParaRPr>
          </a:p>
          <a:p>
            <a:pPr lvl="0" indent="-342900" fontAlgn="base">
              <a:lnSpc>
                <a:spcPct val="90000"/>
              </a:lnSpc>
              <a:buNone/>
            </a:pPr>
            <a:r>
              <a:rPr lang="zh-CN" altLang="en-US" strike="noStrike" noProof="1" dirty="0">
                <a:latin typeface="黑体" panose="02010609060101010101" pitchFamily="1" charset="-122"/>
                <a:ea typeface="黑体" panose="02010609060101010101" pitchFamily="1" charset="-122"/>
              </a:rPr>
              <a:t>         </a:t>
            </a:r>
            <a:r>
              <a:rPr lang="zh-CN" altLang="en-US" sz="2800" strike="noStrike" noProof="1" dirty="0">
                <a:latin typeface="黑体" panose="02010609060101010101" pitchFamily="1" charset="-122"/>
                <a:ea typeface="黑体" panose="02010609060101010101" pitchFamily="1" charset="-122"/>
              </a:rPr>
              <a:t>BP</a:t>
            </a:r>
            <a:r>
              <a:rPr lang="zh-CN" altLang="en-US" sz="2800" strike="noStrike" baseline="-25000" noProof="1" dirty="0">
                <a:latin typeface="黑体" panose="02010609060101010101" pitchFamily="1" charset="-122"/>
                <a:ea typeface="黑体" panose="02010609060101010101" pitchFamily="1" charset="-122"/>
              </a:rPr>
              <a:t>j</a:t>
            </a:r>
            <a:r>
              <a:rPr lang="zh-CN" altLang="en-US" sz="2800" strike="noStrike" noProof="1" dirty="0">
                <a:latin typeface="黑体" panose="02010609060101010101" pitchFamily="1" charset="-122"/>
                <a:ea typeface="黑体" panose="02010609060101010101" pitchFamily="1" charset="-122"/>
              </a:rPr>
              <a:t>=TF</a:t>
            </a:r>
            <a:r>
              <a:rPr lang="zh-CN" altLang="en-US" sz="2800" strike="noStrike" baseline="-25000" noProof="1" dirty="0">
                <a:latin typeface="黑体" panose="02010609060101010101" pitchFamily="1" charset="-122"/>
                <a:ea typeface="黑体" panose="02010609060101010101" pitchFamily="1" charset="-122"/>
                <a:sym typeface="Arial" panose="020B0604020202020204" pitchFamily="34" charset="0"/>
              </a:rPr>
              <a:t>j</a:t>
            </a:r>
            <a:r>
              <a:rPr lang="zh-CN" altLang="en-US" sz="2800" strike="noStrike" noProof="1" dirty="0">
                <a:latin typeface="黑体" panose="02010609060101010101" pitchFamily="1" charset="-122"/>
                <a:ea typeface="黑体" panose="02010609060101010101" pitchFamily="1" charset="-122"/>
              </a:rPr>
              <a:t>/W</a:t>
            </a:r>
            <a:r>
              <a:rPr lang="zh-CN" altLang="en-US" sz="2800" strike="noStrike" baseline="-25000" noProof="1" dirty="0">
                <a:latin typeface="黑体" panose="02010609060101010101" pitchFamily="1" charset="-122"/>
                <a:ea typeface="黑体" panose="02010609060101010101" pitchFamily="1" charset="-122"/>
                <a:sym typeface="Arial" panose="020B0604020202020204" pitchFamily="34" charset="0"/>
              </a:rPr>
              <a:t>j</a:t>
            </a:r>
            <a:endParaRPr lang="zh-CN" altLang="en-US" sz="2800" strike="noStrike" noProof="1" dirty="0">
              <a:latin typeface="黑体" panose="02010609060101010101" pitchFamily="1" charset="-122"/>
              <a:ea typeface="黑体" panose="02010609060101010101" pitchFamily="1" charset="-122"/>
            </a:endParaRPr>
          </a:p>
          <a:p>
            <a:pPr marL="989330" lvl="3" indent="0" fontAlgn="base">
              <a:lnSpc>
                <a:spcPct val="90000"/>
              </a:lnSpc>
              <a:buNone/>
            </a:pPr>
            <a:endParaRPr lang="zh-CN" altLang="en-US" sz="1530" b="1" strike="noStrike" noProof="1" dirty="0">
              <a:latin typeface="黑体" panose="02010609060101010101" pitchFamily="1" charset="-122"/>
              <a:ea typeface="黑体" panose="02010609060101010101" pitchFamily="1" charset="-122"/>
            </a:endParaRPr>
          </a:p>
          <a:p>
            <a:pPr marL="817880" lvl="2" indent="-285750" fontAlgn="base">
              <a:lnSpc>
                <a:spcPct val="100000"/>
              </a:lnSpc>
            </a:pPr>
            <a:r>
              <a:rPr lang="zh-CN" altLang="en-US" sz="2070" strike="noStrike" noProof="1" dirty="0">
                <a:latin typeface="黑体" panose="02010609060101010101" pitchFamily="1" charset="-122"/>
                <a:ea typeface="黑体" panose="02010609060101010101" pitchFamily="1" charset="-122"/>
              </a:rPr>
              <a:t>BP</a:t>
            </a:r>
            <a:r>
              <a:rPr lang="zh-CN" altLang="en-US" sz="2070" strike="noStrike" baseline="-25000" noProof="1" dirty="0">
                <a:latin typeface="黑体" panose="02010609060101010101" pitchFamily="1" charset="-122"/>
                <a:ea typeface="黑体" panose="02010609060101010101" pitchFamily="1" charset="-122"/>
                <a:sym typeface="Arial" panose="020B0604020202020204" pitchFamily="34" charset="0"/>
              </a:rPr>
              <a:t>j</a:t>
            </a:r>
            <a:r>
              <a:rPr lang="zh-CN" altLang="en-US" sz="2070" strike="noStrike" noProof="1" dirty="0">
                <a:latin typeface="黑体" panose="02010609060101010101" pitchFamily="1" charset="-122"/>
                <a:ea typeface="黑体" panose="02010609060101010101" pitchFamily="1" charset="-122"/>
              </a:rPr>
              <a:t>表示筹资总额分界点；TF</a:t>
            </a:r>
            <a:r>
              <a:rPr lang="zh-CN" altLang="en-US" sz="2070" strike="noStrike" baseline="-25000" noProof="1" dirty="0">
                <a:latin typeface="黑体" panose="02010609060101010101" pitchFamily="1" charset="-122"/>
                <a:ea typeface="黑体" panose="02010609060101010101" pitchFamily="1" charset="-122"/>
                <a:sym typeface="Arial" panose="020B0604020202020204" pitchFamily="34" charset="0"/>
              </a:rPr>
              <a:t>j</a:t>
            </a:r>
            <a:r>
              <a:rPr lang="zh-CN" altLang="en-US" sz="2070" strike="noStrike" noProof="1" dirty="0">
                <a:latin typeface="黑体" panose="02010609060101010101" pitchFamily="1" charset="-122"/>
                <a:ea typeface="黑体" panose="02010609060101010101" pitchFamily="1" charset="-122"/>
              </a:rPr>
              <a:t>表示第j种资本的成本率分界点；W</a:t>
            </a:r>
            <a:r>
              <a:rPr lang="zh-CN" altLang="en-US" sz="2070" strike="noStrike" baseline="-25000" noProof="1" dirty="0">
                <a:latin typeface="黑体" panose="02010609060101010101" pitchFamily="1" charset="-122"/>
                <a:ea typeface="黑体" panose="02010609060101010101" pitchFamily="1" charset="-122"/>
                <a:sym typeface="Arial" panose="020B0604020202020204" pitchFamily="34" charset="0"/>
              </a:rPr>
              <a:t>j</a:t>
            </a:r>
            <a:r>
              <a:rPr lang="zh-CN" altLang="en-US" sz="2070" strike="noStrike" noProof="1" dirty="0">
                <a:latin typeface="黑体" panose="02010609060101010101" pitchFamily="1" charset="-122"/>
                <a:ea typeface="黑体" panose="02010609060101010101" pitchFamily="1" charset="-122"/>
              </a:rPr>
              <a:t>表示目标资本结构中第j种资本的比例。</a:t>
            </a:r>
            <a:endParaRPr lang="zh-CN" altLang="en-US" sz="2070" strike="noStrike" noProof="1" dirty="0">
              <a:latin typeface="黑体" panose="02010609060101010101" pitchFamily="1" charset="-122"/>
              <a:ea typeface="黑体" panose="02010609060101010101" pitchFamily="1" charset="-122"/>
            </a:endParaRPr>
          </a:p>
        </p:txBody>
      </p:sp>
      <p:sp>
        <p:nvSpPr>
          <p:cNvPr id="77827"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2"/>
          <p:cNvSpPr>
            <a:spLocks noGrp="1"/>
          </p:cNvSpPr>
          <p:nvPr>
            <p:ph type="title"/>
          </p:nvPr>
        </p:nvSpPr>
        <p:spPr/>
        <p:txBody>
          <a:bodyPr wrap="square" anchor="ctr"/>
          <a:p>
            <a:pPr lvl="0" indent="0" eaLnBrk="1" hangingPunct="1"/>
            <a:r>
              <a:rPr lang="zh-CN" altLang="en-US" b="0">
                <a:ea typeface="黑体" panose="02010609060101010101" pitchFamily="1" charset="-122"/>
              </a:rPr>
              <a:t>四、资本结构的意义</a:t>
            </a:r>
            <a:endParaRPr lang="zh-CN" altLang="en-US" b="0">
              <a:ea typeface="黑体" panose="02010609060101010101" pitchFamily="1" charset="-122"/>
            </a:endParaRPr>
          </a:p>
        </p:txBody>
      </p:sp>
      <p:sp>
        <p:nvSpPr>
          <p:cNvPr id="13314" name="矩形 3"/>
          <p:cNvSpPr>
            <a:spLocks noGrp="1"/>
          </p:cNvSpPr>
          <p:nvPr>
            <p:ph type="body"/>
          </p:nvPr>
        </p:nvSpPr>
        <p:spPr/>
        <p:txBody>
          <a:bodyPr wrap="square" anchor="t"/>
          <a:p>
            <a:pPr lvl="0" indent="-342900" eaLnBrk="1" hangingPunct="1"/>
            <a:r>
              <a:rPr lang="zh-CN" altLang="en-US" dirty="0">
                <a:latin typeface="黑体" panose="02010609060101010101" pitchFamily="1" charset="-122"/>
                <a:ea typeface="黑体" panose="02010609060101010101" pitchFamily="1" charset="-122"/>
              </a:rPr>
              <a:t>合理安排债务资本比例可以降低企业的综合资本成本率。</a:t>
            </a:r>
            <a:endParaRPr lang="zh-CN" altLang="en-US" dirty="0">
              <a:latin typeface="黑体" panose="02010609060101010101" pitchFamily="1" charset="-122"/>
              <a:ea typeface="黑体" panose="02010609060101010101" pitchFamily="1" charset="-122"/>
            </a:endParaRPr>
          </a:p>
          <a:p>
            <a:pPr lvl="0" indent="-342900" eaLnBrk="1" hangingPunct="1"/>
            <a:r>
              <a:rPr lang="zh-CN" altLang="en-US" dirty="0">
                <a:latin typeface="黑体" panose="02010609060101010101" pitchFamily="1" charset="-122"/>
                <a:ea typeface="黑体" panose="02010609060101010101" pitchFamily="1" charset="-122"/>
              </a:rPr>
              <a:t>合理安排债务资本比例可以获得财务杠杆利益。</a:t>
            </a:r>
            <a:endParaRPr lang="zh-CN" altLang="en-US" dirty="0">
              <a:latin typeface="黑体" panose="02010609060101010101" pitchFamily="1" charset="-122"/>
              <a:ea typeface="黑体" panose="02010609060101010101" pitchFamily="1" charset="-122"/>
            </a:endParaRPr>
          </a:p>
          <a:p>
            <a:pPr lvl="0" indent="-342900" eaLnBrk="1" hangingPunct="1"/>
            <a:r>
              <a:rPr lang="zh-CN" altLang="en-US" dirty="0">
                <a:latin typeface="黑体" panose="02010609060101010101" pitchFamily="1" charset="-122"/>
                <a:ea typeface="黑体" panose="02010609060101010101" pitchFamily="1" charset="-122"/>
              </a:rPr>
              <a:t>合理安排债务资本比例可以增加公司的价值。</a:t>
            </a:r>
            <a:endParaRPr lang="en-US" altLang="x-none" dirty="0">
              <a:latin typeface="黑体" panose="02010609060101010101" pitchFamily="1" charset="-122"/>
              <a:ea typeface="黑体" panose="02010609060101010101" pitchFamily="1" charset="-122"/>
            </a:endParaRPr>
          </a:p>
          <a:p>
            <a:pPr lvl="1" indent="-347345" eaLnBrk="1" hangingPunct="1"/>
            <a:r>
              <a:rPr lang="zh-CN" altLang="en-US" dirty="0">
                <a:latin typeface="黑体" panose="02010609060101010101" pitchFamily="1" charset="-122"/>
                <a:ea typeface="黑体" panose="02010609060101010101" pitchFamily="1" charset="-122"/>
              </a:rPr>
              <a:t>一般而言，一个公司的现实价值等于其债务资本的市场价值与权益资本的市场价值之和，用公式表示为：</a:t>
            </a:r>
            <a:r>
              <a:rPr lang="en-US" altLang="x-none" dirty="0">
                <a:latin typeface="黑体" panose="02010609060101010101" pitchFamily="1" charset="-122"/>
                <a:ea typeface="黑体" panose="02010609060101010101" pitchFamily="1" charset="-122"/>
              </a:rPr>
              <a:t>V=B+S</a:t>
            </a:r>
            <a:r>
              <a:rPr lang="zh-CN" altLang="en-US" dirty="0">
                <a:latin typeface="黑体" panose="02010609060101010101" pitchFamily="1" charset="-122"/>
                <a:ea typeface="黑体" panose="02010609060101010101" pitchFamily="1" charset="-122"/>
              </a:rPr>
              <a:t> 。</a:t>
            </a:r>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5"/>
          <p:cNvSpPr txBox="1">
            <a:spLocks noGrp="1"/>
          </p:cNvSpPr>
          <p:nvPr/>
        </p:nvSpPr>
        <p:spPr>
          <a:xfrm>
            <a:off x="6553200" y="6245225"/>
            <a:ext cx="2133600" cy="476250"/>
          </a:xfrm>
          <a:prstGeom prst="rect">
            <a:avLst/>
          </a:prstGeom>
          <a:noFill/>
          <a:ln w="9525">
            <a:noFill/>
          </a:ln>
        </p:spPr>
        <p:txBody>
          <a:bodyPr anchor="t"/>
          <a:p>
            <a:pPr lvl="0" indent="0" algn="r"/>
            <a:fld id="{9A0DB2DC-4C9A-4742-B13C-FB6460FD3503}" type="slidenum">
              <a:rPr lang="en-US" altLang="x-none" sz="1000" dirty="0">
                <a:latin typeface="黑体" panose="02010609060101010101" pitchFamily="1" charset="-122"/>
                <a:ea typeface="黑体" panose="02010609060101010101" pitchFamily="1" charset="-122"/>
              </a:rPr>
            </a:fld>
            <a:endParaRPr lang="en-US" altLang="x-none" sz="1000" dirty="0">
              <a:latin typeface="黑体" panose="02010609060101010101" pitchFamily="1" charset="-122"/>
              <a:ea typeface="黑体" panose="02010609060101010101" pitchFamily="1" charset="-122"/>
            </a:endParaRPr>
          </a:p>
        </p:txBody>
      </p:sp>
      <p:sp>
        <p:nvSpPr>
          <p:cNvPr id="76803" name="Rectangle 3"/>
          <p:cNvSpPr>
            <a:spLocks noGrp="1"/>
          </p:cNvSpPr>
          <p:nvPr>
            <p:ph type="body"/>
          </p:nvPr>
        </p:nvSpPr>
        <p:spPr/>
        <p:txBody>
          <a:bodyPr wrap="square" anchor="t"/>
          <a:p>
            <a:pPr marL="1905" lvl="1" indent="342900">
              <a:buAutoNum type="arabicPeriod" startAt="4"/>
            </a:pPr>
            <a:r>
              <a:rPr lang="zh-CN" altLang="en-US">
                <a:solidFill>
                  <a:srgbClr val="FF0000"/>
                </a:solidFill>
                <a:ea typeface="黑体" panose="02010609060101010101" pitchFamily="1" charset="-122"/>
              </a:rPr>
              <a:t>计算边际资金成本</a:t>
            </a:r>
            <a:endParaRPr lang="zh-CN" altLang="en-US">
              <a:solidFill>
                <a:srgbClr val="FF0000"/>
              </a:solidFill>
              <a:ea typeface="黑体" panose="02010609060101010101" pitchFamily="1" charset="-122"/>
            </a:endParaRPr>
          </a:p>
          <a:p>
            <a:pPr marL="1905" lvl="1" indent="342900"/>
            <a:r>
              <a:rPr lang="zh-CN" altLang="en-US">
                <a:ea typeface="黑体" panose="02010609060101010101" pitchFamily="1" charset="-122"/>
              </a:rPr>
              <a:t>根据上一步骤计算出的筹资总额突破点排序，可以列出预期新增资金的范围及相应的综合资金成本。值得注意的是：此时的综合资金成本的实质就是边际资金成本，即每增加单位筹资而增加的成本。</a:t>
            </a:r>
            <a:endParaRPr lang="zh-CN" altLang="en-US">
              <a:ea typeface="黑体" panose="02010609060101010101" pitchFamily="1" charset="-122"/>
            </a:endParaRPr>
          </a:p>
        </p:txBody>
      </p:sp>
      <p:sp>
        <p:nvSpPr>
          <p:cNvPr id="78851" name="Rectangle 5"/>
          <p:cNvSpPr>
            <a:spLocks noGrp="1"/>
          </p:cNvSpPr>
          <p:nvPr>
            <p:ph type="title"/>
          </p:nvPr>
        </p:nvSpPr>
        <p:spPr/>
        <p:txBody>
          <a:bodyPr wrap="square" anchor="b"/>
          <a:p>
            <a:pPr lvl="0" indent="0"/>
            <a:endParaRPr lang="en-US" altLang="en-US">
              <a:latin typeface="黑体" panose="02010609060101010101" pitchFamily="1" charset="-122"/>
              <a:ea typeface="黑体" panose="02010609060101010101" pitchFamily="1" charset="-122"/>
            </a:endParaRPr>
          </a:p>
        </p:txBody>
      </p:sp>
      <p:sp>
        <p:nvSpPr>
          <p:cNvPr id="78852"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6803">
                                            <p:txEl>
                                              <p:charRg st="0" end="9"/>
                                            </p:txEl>
                                          </p:spTgt>
                                        </p:tgtEl>
                                        <p:attrNameLst>
                                          <p:attrName>style.visibility</p:attrName>
                                        </p:attrNameLst>
                                      </p:cBhvr>
                                      <p:to>
                                        <p:strVal val="visible"/>
                                      </p:to>
                                    </p:set>
                                    <p:animEffect transition="in" filter="randombar(horizontal)">
                                      <p:cBhvr>
                                        <p:cTn id="7" dur="500"/>
                                        <p:tgtEl>
                                          <p:spTgt spid="76803">
                                            <p:txEl>
                                              <p:charRg st="0" end="9"/>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6803">
                                            <p:txEl>
                                              <p:charRg st="9" end="97"/>
                                            </p:txEl>
                                          </p:spTgt>
                                        </p:tgtEl>
                                        <p:attrNameLst>
                                          <p:attrName>style.visibility</p:attrName>
                                        </p:attrNameLst>
                                      </p:cBhvr>
                                      <p:to>
                                        <p:strVal val="visible"/>
                                      </p:to>
                                    </p:set>
                                    <p:animEffect transition="in" filter="randombar(horizontal)">
                                      <p:cBhvr>
                                        <p:cTn id="10" dur="500"/>
                                        <p:tgtEl>
                                          <p:spTgt spid="76803">
                                            <p:txEl>
                                              <p:charRg st="9"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Box 4"/>
          <p:cNvSpPr txBox="1"/>
          <p:nvPr/>
        </p:nvSpPr>
        <p:spPr>
          <a:xfrm>
            <a:off x="179388" y="620713"/>
            <a:ext cx="8429625" cy="2871787"/>
          </a:xfrm>
          <a:prstGeom prst="rect">
            <a:avLst/>
          </a:prstGeom>
          <a:noFill/>
          <a:ln w="9525">
            <a:noFill/>
          </a:ln>
        </p:spPr>
        <p:txBody>
          <a:bodyPr anchor="t">
            <a:spAutoFit/>
          </a:bodyPr>
          <a:p>
            <a:pPr lvl="0" indent="0">
              <a:spcBef>
                <a:spcPct val="20000"/>
              </a:spcBef>
              <a:buChar char="•"/>
            </a:pPr>
            <a:r>
              <a:rPr lang="zh-CN" altLang="en-US" sz="2400" dirty="0">
                <a:latin typeface="Arial" panose="020B0604020202020204" pitchFamily="34" charset="0"/>
                <a:ea typeface="宋体" panose="02010600030101010101" pitchFamily="2" charset="-122"/>
              </a:rPr>
              <a:t>例</a:t>
            </a:r>
            <a:r>
              <a:rPr lang="en-US" altLang="x-none" sz="2400" dirty="0">
                <a:latin typeface="Arial" panose="020B0604020202020204" pitchFamily="34" charset="0"/>
                <a:ea typeface="宋体" panose="02010600030101010101" pitchFamily="2" charset="-122"/>
              </a:rPr>
              <a:t>6-17</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ABC</a:t>
            </a:r>
            <a:r>
              <a:rPr lang="zh-CN" altLang="en-US" sz="2400" dirty="0">
                <a:latin typeface="Arial" panose="020B0604020202020204" pitchFamily="34" charset="0"/>
                <a:ea typeface="宋体" panose="02010600030101010101" pitchFamily="2" charset="-122"/>
              </a:rPr>
              <a:t>公司目前拥有长期资本</a:t>
            </a:r>
            <a:r>
              <a:rPr lang="en-US" altLang="x-none" sz="2400" dirty="0">
                <a:latin typeface="Arial" panose="020B0604020202020204" pitchFamily="34" charset="0"/>
                <a:ea typeface="宋体" panose="02010600030101010101" pitchFamily="2" charset="-122"/>
              </a:rPr>
              <a:t>100</a:t>
            </a:r>
            <a:r>
              <a:rPr lang="zh-CN" altLang="en-US" sz="2400" dirty="0">
                <a:latin typeface="Arial" panose="020B0604020202020204" pitchFamily="34" charset="0"/>
                <a:ea typeface="宋体" panose="02010600030101010101" pitchFamily="2" charset="-122"/>
              </a:rPr>
              <a:t>万元。其中，长期债务</a:t>
            </a:r>
            <a:r>
              <a:rPr lang="en-US" altLang="x-none" sz="2400" dirty="0">
                <a:latin typeface="Arial" panose="020B0604020202020204" pitchFamily="34" charset="0"/>
                <a:ea typeface="宋体" panose="02010600030101010101" pitchFamily="2" charset="-122"/>
              </a:rPr>
              <a:t>20</a:t>
            </a:r>
            <a:r>
              <a:rPr lang="zh-CN" altLang="en-US" sz="2400" dirty="0">
                <a:latin typeface="Arial" panose="020B0604020202020204" pitchFamily="34" charset="0"/>
                <a:ea typeface="宋体" panose="02010600030101010101" pitchFamily="2" charset="-122"/>
              </a:rPr>
              <a:t>万元，优先股</a:t>
            </a:r>
            <a:r>
              <a:rPr lang="en-US" altLang="x-none" sz="2400" dirty="0">
                <a:latin typeface="Arial" panose="020B0604020202020204" pitchFamily="34" charset="0"/>
                <a:ea typeface="宋体" panose="02010600030101010101" pitchFamily="2" charset="-122"/>
              </a:rPr>
              <a:t>5</a:t>
            </a:r>
            <a:r>
              <a:rPr lang="zh-CN" altLang="en-US" sz="2400" dirty="0">
                <a:latin typeface="Arial" panose="020B0604020202020204" pitchFamily="34" charset="0"/>
                <a:ea typeface="宋体" panose="02010600030101010101" pitchFamily="2" charset="-122"/>
              </a:rPr>
              <a:t>万元，普通股 </a:t>
            </a:r>
            <a:r>
              <a:rPr lang="en-US" altLang="x-none"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含保留盈余</a:t>
            </a:r>
            <a:r>
              <a:rPr lang="en-US" altLang="x-none" sz="2400" dirty="0">
                <a:latin typeface="Arial" panose="020B0604020202020204" pitchFamily="34" charset="0"/>
                <a:ea typeface="宋体" panose="02010600030101010101" pitchFamily="2" charset="-122"/>
              </a:rPr>
              <a:t>) 75</a:t>
            </a:r>
            <a:r>
              <a:rPr lang="zh-CN" altLang="en-US" sz="2400" dirty="0">
                <a:latin typeface="Arial" panose="020B0604020202020204" pitchFamily="34" charset="0"/>
                <a:ea typeface="宋体" panose="02010600030101010101" pitchFamily="2" charset="-122"/>
              </a:rPr>
              <a:t>万元。为了适应追加投资的需要，公司准备筹措新资。试测算建立追加筹资的边际资本成本率规划。</a:t>
            </a:r>
            <a:endParaRPr lang="zh-CN" altLang="en-US"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solidFill>
                  <a:srgbClr val="C00000"/>
                </a:solidFill>
                <a:latin typeface="Arial" panose="020B0604020202020204" pitchFamily="34" charset="0"/>
                <a:ea typeface="宋体" panose="02010600030101010101" pitchFamily="2" charset="-122"/>
              </a:rPr>
              <a:t>第一步，确定目标资本结构。</a:t>
            </a:r>
            <a:endParaRPr lang="zh-CN" altLang="en-US" sz="2400" dirty="0">
              <a:solidFill>
                <a:srgbClr val="C00000"/>
              </a:solidFill>
              <a:latin typeface="Arial" panose="020B0604020202020204" pitchFamily="34" charset="0"/>
              <a:ea typeface="宋体" panose="02010600030101010101" pitchFamily="2" charset="-122"/>
            </a:endParaRPr>
          </a:p>
          <a:p>
            <a:pPr lvl="0" indent="0">
              <a:spcBef>
                <a:spcPct val="20000"/>
              </a:spcBef>
              <a:buChar char="•"/>
            </a:pPr>
            <a:r>
              <a:rPr lang="zh-CN" altLang="en-US" sz="2400" dirty="0">
                <a:solidFill>
                  <a:srgbClr val="C00000"/>
                </a:solidFill>
                <a:latin typeface="Arial" panose="020B0604020202020204" pitchFamily="34" charset="0"/>
                <a:ea typeface="宋体" panose="02010600030101010101" pitchFamily="2" charset="-122"/>
              </a:rPr>
              <a:t>第二步，测算各种资本的成本率</a:t>
            </a:r>
            <a:r>
              <a:rPr lang="zh-CN" altLang="en-US" sz="2400" dirty="0">
                <a:latin typeface="Arial" panose="020B0604020202020204" pitchFamily="34" charset="0"/>
                <a:ea typeface="宋体" panose="02010600030101010101" pitchFamily="2" charset="-122"/>
              </a:rPr>
              <a:t>。</a:t>
            </a:r>
            <a:endParaRPr lang="en-US" altLang="x-none"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测算结果见表</a:t>
            </a:r>
            <a:r>
              <a:rPr lang="en-US" altLang="x-none" sz="2400" dirty="0">
                <a:latin typeface="Arial" panose="020B0604020202020204" pitchFamily="34" charset="0"/>
                <a:ea typeface="宋体" panose="02010600030101010101" pitchFamily="2" charset="-122"/>
              </a:rPr>
              <a:t>6-6</a:t>
            </a:r>
            <a:r>
              <a:rPr lang="zh-CN" altLang="en-US" sz="2400" dirty="0">
                <a:latin typeface="Arial" panose="020B0604020202020204" pitchFamily="34" charset="0"/>
                <a:ea typeface="宋体" panose="02010600030101010101" pitchFamily="2" charset="-122"/>
              </a:rPr>
              <a:t>。</a:t>
            </a:r>
            <a:endParaRPr lang="en-US" altLang="x-none" sz="2400" dirty="0">
              <a:latin typeface="Arial" panose="020B0604020202020204" pitchFamily="34" charset="0"/>
              <a:ea typeface="宋体" panose="02010600030101010101" pitchFamily="2" charset="-122"/>
            </a:endParaRPr>
          </a:p>
        </p:txBody>
      </p:sp>
      <p:pic>
        <p:nvPicPr>
          <p:cNvPr id="77827" name="Picture 2"/>
          <p:cNvPicPr>
            <a:picLocks noChangeAspect="1"/>
          </p:cNvPicPr>
          <p:nvPr/>
        </p:nvPicPr>
        <p:blipFill>
          <a:blip r:embed="rId1"/>
          <a:stretch>
            <a:fillRect/>
          </a:stretch>
        </p:blipFill>
        <p:spPr>
          <a:xfrm>
            <a:off x="219075" y="3500438"/>
            <a:ext cx="8767763" cy="3143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826">
                                            <p:txEl>
                                              <p:charRg st="0" end="103"/>
                                            </p:txEl>
                                          </p:spTgt>
                                        </p:tgtEl>
                                        <p:attrNameLst>
                                          <p:attrName>style.visibility</p:attrName>
                                        </p:attrNameLst>
                                      </p:cBhvr>
                                      <p:to>
                                        <p:strVal val="visible"/>
                                      </p:to>
                                    </p:set>
                                    <p:animEffect transition="in" filter="wipe(down)">
                                      <p:cBhvr>
                                        <p:cTn id="7" dur="500"/>
                                        <p:tgtEl>
                                          <p:spTgt spid="77826">
                                            <p:txEl>
                                              <p:charRg st="0"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826">
                                            <p:txEl>
                                              <p:charRg st="103" end="117"/>
                                            </p:txEl>
                                          </p:spTgt>
                                        </p:tgtEl>
                                        <p:attrNameLst>
                                          <p:attrName>style.visibility</p:attrName>
                                        </p:attrNameLst>
                                      </p:cBhvr>
                                      <p:to>
                                        <p:strVal val="visible"/>
                                      </p:to>
                                    </p:set>
                                    <p:animEffect transition="in" filter="wipe(down)">
                                      <p:cBhvr>
                                        <p:cTn id="12" dur="500"/>
                                        <p:tgtEl>
                                          <p:spTgt spid="77826">
                                            <p:txEl>
                                              <p:charRg st="103"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7826">
                                            <p:txEl>
                                              <p:charRg st="117" end="133"/>
                                            </p:txEl>
                                          </p:spTgt>
                                        </p:tgtEl>
                                        <p:attrNameLst>
                                          <p:attrName>style.visibility</p:attrName>
                                        </p:attrNameLst>
                                      </p:cBhvr>
                                      <p:to>
                                        <p:strVal val="visible"/>
                                      </p:to>
                                    </p:set>
                                    <p:animEffect transition="in" filter="wipe(down)">
                                      <p:cBhvr>
                                        <p:cTn id="17" dur="500"/>
                                        <p:tgtEl>
                                          <p:spTgt spid="77826">
                                            <p:txEl>
                                              <p:charRg st="117" end="1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7826">
                                            <p:txEl>
                                              <p:charRg st="133" end="144"/>
                                            </p:txEl>
                                          </p:spTgt>
                                        </p:tgtEl>
                                        <p:attrNameLst>
                                          <p:attrName>style.visibility</p:attrName>
                                        </p:attrNameLst>
                                      </p:cBhvr>
                                      <p:to>
                                        <p:strVal val="visible"/>
                                      </p:to>
                                    </p:set>
                                    <p:animEffect transition="in" filter="wipe(down)">
                                      <p:cBhvr>
                                        <p:cTn id="22" dur="500"/>
                                        <p:tgtEl>
                                          <p:spTgt spid="77826">
                                            <p:txEl>
                                              <p:charRg st="133" end="14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7827"/>
                                        </p:tgtEl>
                                        <p:attrNameLst>
                                          <p:attrName>style.visibility</p:attrName>
                                        </p:attrNameLst>
                                      </p:cBhvr>
                                      <p:to>
                                        <p:strVal val="visible"/>
                                      </p:to>
                                    </p:set>
                                    <p:animEffect transition="in" filter="wipe(up)">
                                      <p:cBhvr>
                                        <p:cTn id="2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Box 4"/>
          <p:cNvSpPr txBox="1"/>
          <p:nvPr/>
        </p:nvSpPr>
        <p:spPr>
          <a:xfrm>
            <a:off x="357188" y="704850"/>
            <a:ext cx="8429625" cy="2639060"/>
          </a:xfrm>
          <a:prstGeom prst="rect">
            <a:avLst/>
          </a:prstGeom>
          <a:noFill/>
          <a:ln w="9525">
            <a:noFill/>
          </a:ln>
        </p:spPr>
        <p:txBody>
          <a:bodyPr anchor="t">
            <a:spAutoFit/>
          </a:bodyPr>
          <a:p>
            <a:pPr lvl="0" indent="0">
              <a:spcBef>
                <a:spcPct val="20000"/>
              </a:spcBef>
              <a:buChar char="•"/>
            </a:pPr>
            <a:r>
              <a:rPr lang="zh-CN" altLang="en-US" sz="2400" dirty="0">
                <a:solidFill>
                  <a:srgbClr val="C00000"/>
                </a:solidFill>
                <a:latin typeface="Arial" panose="020B0604020202020204" pitchFamily="34" charset="0"/>
                <a:ea typeface="宋体" panose="02010600030101010101" pitchFamily="2" charset="-122"/>
              </a:rPr>
              <a:t>第三步，测算筹资总额分界点</a:t>
            </a:r>
            <a:r>
              <a:rPr lang="zh-CN" altLang="en-US"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400" b="0" dirty="0">
                <a:latin typeface="Arial" panose="020B0604020202020204" pitchFamily="34" charset="0"/>
                <a:ea typeface="宋体" panose="02010600030101010101" pitchFamily="2" charset="-122"/>
              </a:rPr>
              <a:t>测算公式为：</a:t>
            </a:r>
            <a:r>
              <a:rPr lang="en-US" altLang="x-none" sz="2400" b="0" dirty="0">
                <a:latin typeface="Arial" panose="020B0604020202020204" pitchFamily="34" charset="0"/>
                <a:ea typeface="宋体" panose="02010600030101010101" pitchFamily="2" charset="-122"/>
              </a:rPr>
              <a:t>BP</a:t>
            </a:r>
            <a:r>
              <a:rPr lang="en-US" altLang="x-none" sz="2400" b="0" baseline="-25000" dirty="0">
                <a:latin typeface="Arial" panose="020B0604020202020204" pitchFamily="34" charset="0"/>
                <a:ea typeface="宋体" panose="02010600030101010101" pitchFamily="2" charset="-122"/>
              </a:rPr>
              <a:t>j</a:t>
            </a:r>
            <a:r>
              <a:rPr lang="en-US" altLang="x-none" sz="2400" b="0" dirty="0">
                <a:latin typeface="Arial" panose="020B0604020202020204" pitchFamily="34" charset="0"/>
                <a:ea typeface="宋体" panose="02010600030101010101" pitchFamily="2" charset="-122"/>
              </a:rPr>
              <a:t>=TF</a:t>
            </a:r>
            <a:r>
              <a:rPr lang="en-US" altLang="x-none" sz="2400" b="0" baseline="-25000" dirty="0">
                <a:latin typeface="Arial" panose="020B0604020202020204" pitchFamily="34" charset="0"/>
                <a:ea typeface="宋体" panose="02010600030101010101" pitchFamily="2" charset="-122"/>
              </a:rPr>
              <a:t>j</a:t>
            </a:r>
            <a:r>
              <a:rPr lang="en-US" altLang="x-none" sz="2400" b="0" dirty="0">
                <a:latin typeface="Arial" panose="020B0604020202020204" pitchFamily="34" charset="0"/>
                <a:ea typeface="宋体" panose="02010600030101010101" pitchFamily="2" charset="-122"/>
              </a:rPr>
              <a:t> / W</a:t>
            </a:r>
            <a:r>
              <a:rPr lang="en-US" altLang="x-none" sz="2400" b="0" baseline="-25000" dirty="0">
                <a:latin typeface="Arial" panose="020B0604020202020204" pitchFamily="34" charset="0"/>
                <a:ea typeface="宋体" panose="02010600030101010101" pitchFamily="2" charset="-122"/>
              </a:rPr>
              <a:t>j</a:t>
            </a:r>
            <a:r>
              <a:rPr lang="zh-CN" altLang="en-US" sz="2400" b="0" dirty="0">
                <a:latin typeface="Arial" panose="020B0604020202020204" pitchFamily="34" charset="0"/>
                <a:ea typeface="宋体" panose="02010600030101010101" pitchFamily="2" charset="-122"/>
              </a:rPr>
              <a:t>。式中，</a:t>
            </a:r>
            <a:r>
              <a:rPr lang="en-US" altLang="x-none" sz="2400" b="0" dirty="0">
                <a:latin typeface="Arial" panose="020B0604020202020204" pitchFamily="34" charset="0"/>
                <a:ea typeface="宋体" panose="02010600030101010101" pitchFamily="2" charset="-122"/>
              </a:rPr>
              <a:t>BP</a:t>
            </a:r>
            <a:r>
              <a:rPr lang="en-US" altLang="x-none" sz="2400" b="0" baseline="-25000" dirty="0">
                <a:latin typeface="Arial" panose="020B0604020202020204" pitchFamily="34" charset="0"/>
                <a:ea typeface="宋体" panose="02010600030101010101" pitchFamily="2" charset="-122"/>
              </a:rPr>
              <a:t>j</a:t>
            </a:r>
            <a:r>
              <a:rPr lang="zh-CN" altLang="en-US" sz="2400" b="0" dirty="0">
                <a:latin typeface="Arial" panose="020B0604020202020204" pitchFamily="34" charset="0"/>
                <a:ea typeface="宋体" panose="02010600030101010101" pitchFamily="2" charset="-122"/>
              </a:rPr>
              <a:t>表示筹资总额分界点；</a:t>
            </a:r>
            <a:r>
              <a:rPr lang="en-US" altLang="x-none" sz="2400" b="0" dirty="0">
                <a:latin typeface="Arial" panose="020B0604020202020204" pitchFamily="34" charset="0"/>
                <a:ea typeface="宋体" panose="02010600030101010101" pitchFamily="2" charset="-122"/>
              </a:rPr>
              <a:t>TF</a:t>
            </a:r>
            <a:r>
              <a:rPr lang="en-US" altLang="x-none" sz="2400" b="0" baseline="-25000" dirty="0">
                <a:latin typeface="Arial" panose="020B0604020202020204" pitchFamily="34" charset="0"/>
                <a:ea typeface="宋体" panose="02010600030101010101" pitchFamily="2" charset="-122"/>
              </a:rPr>
              <a:t>j</a:t>
            </a:r>
            <a:r>
              <a:rPr lang="zh-CN" altLang="en-US" sz="2400" b="0" dirty="0">
                <a:latin typeface="Arial" panose="020B0604020202020204" pitchFamily="34" charset="0"/>
                <a:ea typeface="宋体" panose="02010600030101010101" pitchFamily="2" charset="-122"/>
              </a:rPr>
              <a:t>表示第</a:t>
            </a:r>
            <a:r>
              <a:rPr lang="en-US" altLang="x-none" sz="2400" b="0" dirty="0">
                <a:latin typeface="Arial" panose="020B0604020202020204" pitchFamily="34" charset="0"/>
                <a:ea typeface="宋体" panose="02010600030101010101" pitchFamily="2" charset="-122"/>
              </a:rPr>
              <a:t>j</a:t>
            </a:r>
            <a:r>
              <a:rPr lang="zh-CN" altLang="en-US" sz="2400" b="0" dirty="0">
                <a:latin typeface="Arial" panose="020B0604020202020204" pitchFamily="34" charset="0"/>
                <a:ea typeface="宋体" panose="02010600030101010101" pitchFamily="2" charset="-122"/>
              </a:rPr>
              <a:t>种资本的成本率分界点；</a:t>
            </a:r>
            <a:r>
              <a:rPr lang="en-US" altLang="x-none" sz="2400" b="0" dirty="0">
                <a:latin typeface="Arial" panose="020B0604020202020204" pitchFamily="34" charset="0"/>
                <a:ea typeface="宋体" panose="02010600030101010101" pitchFamily="2" charset="-122"/>
              </a:rPr>
              <a:t>W</a:t>
            </a:r>
            <a:r>
              <a:rPr lang="en-US" altLang="x-none" sz="2400" b="0" baseline="-25000" dirty="0">
                <a:latin typeface="Arial" panose="020B0604020202020204" pitchFamily="34" charset="0"/>
                <a:ea typeface="宋体" panose="02010600030101010101" pitchFamily="2" charset="-122"/>
              </a:rPr>
              <a:t>j</a:t>
            </a:r>
            <a:r>
              <a:rPr lang="zh-CN" altLang="en-US" sz="2400" b="0" dirty="0">
                <a:latin typeface="Arial" panose="020B0604020202020204" pitchFamily="34" charset="0"/>
                <a:ea typeface="宋体" panose="02010600030101010101" pitchFamily="2" charset="-122"/>
              </a:rPr>
              <a:t>表示目标资本结构中第</a:t>
            </a:r>
            <a:r>
              <a:rPr lang="en-US" altLang="x-none" sz="2400" b="0" dirty="0">
                <a:latin typeface="Arial" panose="020B0604020202020204" pitchFamily="34" charset="0"/>
                <a:ea typeface="宋体" panose="02010600030101010101" pitchFamily="2" charset="-122"/>
              </a:rPr>
              <a:t>j</a:t>
            </a:r>
            <a:r>
              <a:rPr lang="zh-CN" altLang="en-US" sz="2400" b="0" dirty="0">
                <a:latin typeface="Arial" panose="020B0604020202020204" pitchFamily="34" charset="0"/>
                <a:ea typeface="宋体" panose="02010600030101010101" pitchFamily="2" charset="-122"/>
              </a:rPr>
              <a:t>种资本的比例。</a:t>
            </a:r>
            <a:endParaRPr lang="zh-CN" altLang="en-US" sz="2400" b="0" dirty="0">
              <a:latin typeface="Arial" panose="020B0604020202020204" pitchFamily="34" charset="0"/>
              <a:ea typeface="宋体" panose="02010600030101010101" pitchFamily="2" charset="-122"/>
            </a:endParaRPr>
          </a:p>
          <a:p>
            <a:pPr lvl="0" indent="0">
              <a:spcBef>
                <a:spcPct val="20000"/>
              </a:spcBef>
              <a:buChar char="•"/>
            </a:pPr>
            <a:r>
              <a:rPr lang="zh-CN" altLang="en-US" sz="2400" b="0" dirty="0">
                <a:latin typeface="Arial" panose="020B0604020202020204" pitchFamily="34" charset="0"/>
                <a:ea typeface="宋体" panose="02010600030101010101" pitchFamily="2" charset="-122"/>
              </a:rPr>
              <a:t>该公司的追加筹资总额范围的测算结果如表</a:t>
            </a:r>
            <a:r>
              <a:rPr lang="en-US" altLang="x-none" sz="2400" b="0" dirty="0">
                <a:latin typeface="Arial" panose="020B0604020202020204" pitchFamily="34" charset="0"/>
                <a:ea typeface="宋体" panose="02010600030101010101" pitchFamily="2" charset="-122"/>
              </a:rPr>
              <a:t>6-7</a:t>
            </a:r>
            <a:r>
              <a:rPr lang="zh-CN" altLang="en-US" sz="2400" b="0" dirty="0">
                <a:latin typeface="Arial" panose="020B0604020202020204" pitchFamily="34" charset="0"/>
                <a:ea typeface="宋体" panose="02010600030101010101" pitchFamily="2" charset="-122"/>
              </a:rPr>
              <a:t>所示。</a:t>
            </a:r>
            <a:endParaRPr lang="en-US" altLang="x-none" sz="2400" b="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p:txBody>
      </p:sp>
      <p:pic>
        <p:nvPicPr>
          <p:cNvPr id="80898" name="Picture 4"/>
          <p:cNvPicPr>
            <a:picLocks noGrp="1" noChangeAspect="1"/>
          </p:cNvPicPr>
          <p:nvPr/>
        </p:nvPicPr>
        <p:blipFill>
          <a:blip r:embed="rId1"/>
          <a:stretch>
            <a:fillRect/>
          </a:stretch>
        </p:blipFill>
        <p:spPr>
          <a:xfrm>
            <a:off x="661988" y="3265488"/>
            <a:ext cx="7202487" cy="3178175"/>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Box 4"/>
          <p:cNvSpPr txBox="1"/>
          <p:nvPr/>
        </p:nvSpPr>
        <p:spPr>
          <a:xfrm>
            <a:off x="357188" y="142875"/>
            <a:ext cx="8429625" cy="523875"/>
          </a:xfrm>
          <a:prstGeom prst="rect">
            <a:avLst/>
          </a:prstGeom>
          <a:noFill/>
          <a:ln w="9525">
            <a:noFill/>
          </a:ln>
        </p:spPr>
        <p:txBody>
          <a:bodyPr anchor="t">
            <a:spAutoFit/>
          </a:bodyPr>
          <a:p>
            <a:pPr lvl="0" indent="0">
              <a:spcBef>
                <a:spcPct val="20000"/>
              </a:spcBef>
              <a:buChar char="•"/>
            </a:pPr>
            <a:r>
              <a:rPr lang="zh-CN" altLang="en-US" sz="2800" dirty="0">
                <a:solidFill>
                  <a:srgbClr val="C00000"/>
                </a:solidFill>
                <a:latin typeface="Arial" panose="020B0604020202020204" pitchFamily="34" charset="0"/>
                <a:ea typeface="宋体" panose="02010600030101010101" pitchFamily="2" charset="-122"/>
              </a:rPr>
              <a:t>第四步，测算边际资本成本率</a:t>
            </a:r>
            <a:r>
              <a:rPr lang="zh-CN" altLang="en-US"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p:txBody>
      </p:sp>
      <p:pic>
        <p:nvPicPr>
          <p:cNvPr id="81922" name="Picture 2"/>
          <p:cNvPicPr>
            <a:picLocks noChangeAspect="1"/>
          </p:cNvPicPr>
          <p:nvPr/>
        </p:nvPicPr>
        <p:blipFill>
          <a:blip r:embed="rId1"/>
          <a:stretch>
            <a:fillRect/>
          </a:stretch>
        </p:blipFill>
        <p:spPr>
          <a:xfrm>
            <a:off x="571500" y="642938"/>
            <a:ext cx="7862888" cy="6072187"/>
          </a:xfrm>
          <a:prstGeom prst="rect">
            <a:avLst/>
          </a:prstGeom>
          <a:noFill/>
          <a:ln w="9525">
            <a:noFill/>
          </a:ln>
        </p:spPr>
      </p:pic>
      <p:sp>
        <p:nvSpPr>
          <p:cNvPr id="81923" name="流程图: 过程 79875"/>
          <p:cNvSpPr/>
          <p:nvPr/>
        </p:nvSpPr>
        <p:spPr>
          <a:xfrm>
            <a:off x="539750" y="3429000"/>
            <a:ext cx="7993063" cy="865188"/>
          </a:xfrm>
          <a:prstGeom prst="flowChartProcess">
            <a:avLst/>
          </a:prstGeom>
          <a:noFill/>
          <a:ln w="9525" cap="flat" cmpd="sng">
            <a:solidFill>
              <a:srgbClr val="FF0000"/>
            </a:solidFill>
            <a:prstDash val="solid"/>
            <a:miter/>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
        <p:nvSpPr>
          <p:cNvPr id="80900" name="椭圆形标注 2"/>
          <p:cNvSpPr/>
          <p:nvPr/>
        </p:nvSpPr>
        <p:spPr>
          <a:xfrm>
            <a:off x="-107950" y="1341438"/>
            <a:ext cx="1511300" cy="2374900"/>
          </a:xfrm>
          <a:prstGeom prst="wedgeEllipseCallout">
            <a:avLst>
              <a:gd name="adj1" fmla="val 133347"/>
              <a:gd name="adj2" fmla="val 73421"/>
            </a:avLst>
          </a:prstGeom>
          <a:solidFill>
            <a:schemeClr val="accent1"/>
          </a:solidFill>
          <a:ln w="25400" cap="flat" cmpd="sng">
            <a:solidFill>
              <a:srgbClr val="BB6126"/>
            </a:solidFill>
            <a:prstDash val="solid"/>
            <a:miter/>
            <a:headEnd type="none" w="med" len="med"/>
            <a:tailEnd type="none" w="med" len="med"/>
          </a:ln>
        </p:spPr>
        <p:txBody>
          <a:bodyPr wrap="square" anchor="ctr"/>
          <a:p>
            <a:pPr lvl="0" indent="0" algn="ctr"/>
            <a:r>
              <a:rPr lang="en-US" altLang="x-none" dirty="0">
                <a:solidFill>
                  <a:srgbClr val="FFFFFF"/>
                </a:solidFill>
                <a:latin typeface="Century Schoolbook" panose="02040604050505020304" pitchFamily="2" charset="0"/>
                <a:ea typeface="楷体_GB2312" pitchFamily="1" charset="-122"/>
              </a:rPr>
              <a:t>0.2</a:t>
            </a:r>
            <a:r>
              <a:rPr lang="zh-CN" altLang="en-US" dirty="0">
                <a:solidFill>
                  <a:srgbClr val="FFFFFF"/>
                </a:solidFill>
                <a:latin typeface="Century Schoolbook" panose="02040604050505020304" pitchFamily="2" charset="0"/>
                <a:ea typeface="楷体_GB2312" pitchFamily="1" charset="-122"/>
              </a:rPr>
              <a:t>*</a:t>
            </a:r>
            <a:r>
              <a:rPr lang="en-US" altLang="x-none" dirty="0">
                <a:solidFill>
                  <a:srgbClr val="FFFFFF"/>
                </a:solidFill>
                <a:latin typeface="Century Schoolbook" panose="02040604050505020304" pitchFamily="2" charset="0"/>
                <a:ea typeface="楷体_GB2312" pitchFamily="1" charset="-122"/>
              </a:rPr>
              <a:t>7%+0.05</a:t>
            </a:r>
            <a:r>
              <a:rPr lang="zh-CN" altLang="en-US" dirty="0">
                <a:solidFill>
                  <a:srgbClr val="FFFFFF"/>
                </a:solidFill>
                <a:latin typeface="Century Schoolbook" panose="02040604050505020304" pitchFamily="2" charset="0"/>
                <a:ea typeface="楷体_GB2312" pitchFamily="1" charset="-122"/>
              </a:rPr>
              <a:t>*</a:t>
            </a:r>
            <a:r>
              <a:rPr lang="en-US" altLang="x-none" dirty="0">
                <a:solidFill>
                  <a:srgbClr val="FFFFFF"/>
                </a:solidFill>
                <a:latin typeface="Century Schoolbook" panose="02040604050505020304" pitchFamily="2" charset="0"/>
                <a:ea typeface="楷体_GB2312" pitchFamily="1" charset="-122"/>
              </a:rPr>
              <a:t>12%+0.75</a:t>
            </a:r>
            <a:r>
              <a:rPr lang="zh-CN" altLang="en-US" dirty="0">
                <a:solidFill>
                  <a:srgbClr val="FFFFFF"/>
                </a:solidFill>
                <a:latin typeface="Century Schoolbook" panose="02040604050505020304" pitchFamily="2" charset="0"/>
                <a:ea typeface="楷体_GB2312" pitchFamily="1" charset="-122"/>
              </a:rPr>
              <a:t>*</a:t>
            </a:r>
            <a:r>
              <a:rPr lang="en-US" altLang="x-none" dirty="0">
                <a:solidFill>
                  <a:srgbClr val="FFFFFF"/>
                </a:solidFill>
                <a:latin typeface="Century Schoolbook" panose="02040604050505020304" pitchFamily="2" charset="0"/>
                <a:ea typeface="楷体_GB2312" pitchFamily="1" charset="-122"/>
              </a:rPr>
              <a:t>15%=1</a:t>
            </a:r>
            <a:r>
              <a:rPr lang="zh-CN" altLang="en-US" dirty="0">
                <a:solidFill>
                  <a:srgbClr val="FFFFFF"/>
                </a:solidFill>
                <a:latin typeface="Century Schoolbook" panose="02040604050505020304" pitchFamily="2" charset="0"/>
                <a:ea typeface="楷体_GB2312" pitchFamily="1" charset="-122"/>
              </a:rPr>
              <a:t>3.25</a:t>
            </a:r>
            <a:r>
              <a:rPr lang="en-US" altLang="zh-CN" dirty="0">
                <a:solidFill>
                  <a:srgbClr val="FFFFFF"/>
                </a:solidFill>
                <a:latin typeface="Century Schoolbook" panose="02040604050505020304" pitchFamily="2" charset="0"/>
                <a:ea typeface="楷体_GB2312" pitchFamily="1" charset="-122"/>
              </a:rPr>
              <a:t>%</a:t>
            </a:r>
            <a:endParaRPr lang="en-US" altLang="zh-CN" dirty="0">
              <a:solidFill>
                <a:srgbClr val="FFFFFF"/>
              </a:solidFill>
              <a:latin typeface="Century Schoolbook" panose="02040604050505020304" pitchFamily="2"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矩形 2"/>
          <p:cNvSpPr>
            <a:spLocks noGrp="1"/>
          </p:cNvSpPr>
          <p:nvPr>
            <p:ph type="title"/>
          </p:nvPr>
        </p:nvSpPr>
        <p:spPr/>
        <p:txBody>
          <a:bodyPr wrap="square" anchor="ctr"/>
          <a:p>
            <a:pPr lvl="0" indent="0" eaLnBrk="1" hangingPunct="1"/>
            <a:r>
              <a:rPr lang="zh-CN" altLang="en-US" b="0" dirty="0"/>
              <a:t>第</a:t>
            </a:r>
            <a:r>
              <a:rPr lang="en-US" altLang="x-none" b="0" dirty="0"/>
              <a:t>3</a:t>
            </a:r>
            <a:r>
              <a:rPr lang="zh-CN" altLang="en-US" b="0" dirty="0"/>
              <a:t>节  杠杆利益与风险的衡量</a:t>
            </a:r>
            <a:endParaRPr lang="zh-CN" altLang="en-US" b="0" dirty="0"/>
          </a:p>
        </p:txBody>
      </p:sp>
      <p:sp>
        <p:nvSpPr>
          <p:cNvPr id="82946" name="矩形 3"/>
          <p:cNvSpPr>
            <a:spLocks noGrp="1"/>
          </p:cNvSpPr>
          <p:nvPr>
            <p:ph type="body"/>
          </p:nvPr>
        </p:nvSpPr>
        <p:spPr/>
        <p:txBody>
          <a:bodyPr wrap="square" anchor="t"/>
          <a:p>
            <a:pPr lvl="0" indent="-342900"/>
            <a:r>
              <a:rPr lang="en-US" altLang="zh-CN" b="1" dirty="0">
                <a:solidFill>
                  <a:srgbClr val="000000"/>
                </a:solidFill>
              </a:rPr>
              <a:t>“</a:t>
            </a:r>
            <a:r>
              <a:rPr lang="zh-CN" altLang="en-US" b="1" dirty="0">
                <a:solidFill>
                  <a:srgbClr val="000000"/>
                </a:solidFill>
              </a:rPr>
              <a:t>给我一个支点,我可以撬起整个地球</a:t>
            </a:r>
            <a:r>
              <a:rPr lang="en-US" altLang="zh-CN" b="1" dirty="0">
                <a:solidFill>
                  <a:srgbClr val="000000"/>
                </a:solidFill>
              </a:rPr>
              <a:t>”</a:t>
            </a:r>
            <a:endParaRPr lang="en-US" altLang="zh-CN" b="1" dirty="0">
              <a:solidFill>
                <a:srgbClr val="000000"/>
              </a:solidFill>
            </a:endParaRPr>
          </a:p>
          <a:p>
            <a:pPr lvl="0" indent="-342900" eaLnBrk="1" hangingPunct="1"/>
            <a:r>
              <a:rPr lang="zh-CN" altLang="en-US" b="1" dirty="0">
                <a:solidFill>
                  <a:srgbClr val="000000"/>
                </a:solidFill>
              </a:rPr>
              <a:t>什么是财务中的杠杆</a:t>
            </a:r>
            <a:endParaRPr lang="zh-CN" altLang="en-US" b="1" dirty="0">
              <a:solidFill>
                <a:srgbClr val="000000"/>
              </a:solidFill>
            </a:endParaRPr>
          </a:p>
          <a:p>
            <a:pPr lvl="0" indent="-342900" eaLnBrk="1" hangingPunct="1"/>
            <a:r>
              <a:rPr lang="zh-CN" altLang="en-US" b="1" dirty="0"/>
              <a:t>营业杠杆和营业风险</a:t>
            </a:r>
            <a:endParaRPr lang="zh-CN" altLang="en-US" b="1" dirty="0"/>
          </a:p>
          <a:p>
            <a:pPr lvl="0" indent="-342900" eaLnBrk="1" hangingPunct="1"/>
            <a:r>
              <a:rPr lang="zh-CN" altLang="en-US" b="1" dirty="0"/>
              <a:t>财务杠杆和财务风险</a:t>
            </a:r>
            <a:endParaRPr lang="zh-CN" altLang="en-US" b="1" dirty="0"/>
          </a:p>
          <a:p>
            <a:pPr lvl="0" indent="-342900" eaLnBrk="1" hangingPunct="1"/>
            <a:r>
              <a:rPr lang="zh-CN" altLang="en-US" b="1" dirty="0"/>
              <a:t>联合杠杆和总风险</a:t>
            </a:r>
            <a:endParaRPr lang="zh-CN" altLang="en-US" b="1" dirty="0"/>
          </a:p>
        </p:txBody>
      </p:sp>
      <p:sp>
        <p:nvSpPr>
          <p:cNvPr id="82947" name="矩形 5"/>
          <p:cNvSpPr/>
          <p:nvPr/>
        </p:nvSpPr>
        <p:spPr>
          <a:xfrm>
            <a:off x="3557588" y="332898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sp>
        <p:nvSpPr>
          <p:cNvPr id="82948" name="矩形 7"/>
          <p:cNvSpPr/>
          <p:nvPr/>
        </p:nvSpPr>
        <p:spPr>
          <a:xfrm>
            <a:off x="3224213" y="3328988"/>
            <a:ext cx="9144000" cy="0"/>
          </a:xfrm>
          <a:prstGeom prst="rect">
            <a:avLst/>
          </a:prstGeom>
          <a:noFill/>
          <a:ln w="9525">
            <a:noFill/>
          </a:ln>
        </p:spPr>
        <p:txBody>
          <a:bodyPr anchor="t">
            <a:spAutoFit/>
          </a:bodyPr>
          <a:p>
            <a:pPr lvl="0" indent="0">
              <a:spcBef>
                <a:spcPct val="20000"/>
              </a:spcBef>
              <a:buChar char="•"/>
            </a:pPr>
            <a:endParaRPr lang="zh-CN" altLang="en-US" sz="3200" dirty="0">
              <a:latin typeface="Arial" panose="020B0604020202020204" pitchFamily="34" charset="0"/>
              <a:ea typeface="宋体" panose="02010600030101010101" pitchFamily="2" charset="-122"/>
            </a:endParaRPr>
          </a:p>
        </p:txBody>
      </p:sp>
      <p:sp>
        <p:nvSpPr>
          <p:cNvPr id="2" name="动作按钮: 前进或下一项 1">
            <a:hlinkClick r:id="" action="ppaction://hlinkshowjump?jump=nextslide"/>
          </p:cNvPr>
          <p:cNvSpPr/>
          <p:nvPr/>
        </p:nvSpPr>
        <p:spPr>
          <a:xfrm>
            <a:off x="4642485" y="2334895"/>
            <a:ext cx="504190" cy="43243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blinds/>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p:txBody>
          <a:bodyPr anchor="b"/>
          <a:p>
            <a:endParaRPr lang="zh-CN" altLang="en-US"/>
          </a:p>
        </p:txBody>
      </p:sp>
      <p:sp>
        <p:nvSpPr>
          <p:cNvPr id="83970" name="内容占位符 2"/>
          <p:cNvSpPr>
            <a:spLocks noGrp="1"/>
          </p:cNvSpPr>
          <p:nvPr>
            <p:ph idx="1"/>
          </p:nvPr>
        </p:nvSpPr>
        <p:spPr/>
        <p:txBody>
          <a:bodyPr anchor="t"/>
          <a:p>
            <a:pPr marL="571500" indent="-571500">
              <a:buFont typeface="+mj-ea"/>
              <a:buAutoNum type="ea1JpnChsDbPeriod"/>
            </a:pPr>
            <a:r>
              <a:rPr lang="zh-CN" altLang="en-US" b="1">
                <a:sym typeface="+mn-ea"/>
              </a:rPr>
              <a:t>财务中的杠杆效应</a:t>
            </a:r>
            <a:endParaRPr lang="zh-CN" altLang="en-US" b="1">
              <a:sym typeface="+mn-ea"/>
            </a:endParaRPr>
          </a:p>
          <a:p>
            <a:r>
              <a:rPr lang="zh-CN" altLang="en-US" dirty="0">
                <a:ea typeface="黑体" panose="02010609060101010101" pitchFamily="1" charset="-122"/>
              </a:rPr>
              <a:t>由于特定费用的存在，当某一财务变量以较小幅度变动时，另一相关财务变量会以较大幅度变动。</a:t>
            </a:r>
            <a:endParaRPr lang="zh-CN" altLang="en-US" dirty="0">
              <a:ea typeface="黑体" panose="02010609060101010101" pitchFamily="1" charset="-122"/>
            </a:endParaRPr>
          </a:p>
          <a:p>
            <a:pPr marL="571500" indent="-571500">
              <a:buClr>
                <a:schemeClr val="tx2"/>
              </a:buClr>
              <a:buFont typeface="+mj-ea"/>
              <a:buAutoNum type="ea1JpnChsDbPeriod" startAt="2"/>
            </a:pPr>
            <a:r>
              <a:rPr lang="zh-CN" altLang="en-US" b="1"/>
              <a:t>成本、边际贡献与息税前利润EBIT</a:t>
            </a:r>
            <a:endParaRPr lang="zh-CN" altLang="en-US" b="1"/>
          </a:p>
          <a:p>
            <a:pPr marL="0" indent="0">
              <a:buClr>
                <a:schemeClr val="tx2"/>
              </a:buClr>
              <a:buFont typeface="+mj-ea"/>
              <a:buNone/>
            </a:pPr>
            <a:endParaRPr lang="zh-CN" altLang="en-US" sz="280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Clr>
                <a:schemeClr val="tx2"/>
              </a:buClr>
              <a:buFont typeface="+mj-ea"/>
              <a:buNone/>
            </a:pPr>
            <a:r>
              <a:rPr lang="zh-CN" altLang="en-US">
                <a:latin typeface="黑体" panose="02010609060101010101" pitchFamily="1" charset="-122"/>
                <a:ea typeface="黑体" panose="02010609060101010101" pitchFamily="1" charset="-122"/>
                <a:sym typeface="+mn-ea"/>
              </a:rPr>
              <a:t>（一）成本以及分类</a:t>
            </a:r>
            <a:endParaRPr lang="zh-CN" altLang="en-US">
              <a:latin typeface="黑体" panose="02010609060101010101" pitchFamily="1" charset="-122"/>
              <a:ea typeface="黑体" panose="02010609060101010101" pitchFamily="1" charset="-122"/>
              <a:sym typeface="+mn-ea"/>
            </a:endParaRPr>
          </a:p>
          <a:p>
            <a:pPr marL="0" indent="0">
              <a:buClr>
                <a:schemeClr val="tx2"/>
              </a:buClr>
              <a:buFont typeface="+mj-ea"/>
              <a:buNone/>
            </a:pPr>
            <a:r>
              <a:rPr lang="zh-CN" altLang="en-US">
                <a:latin typeface="黑体" panose="02010609060101010101" pitchFamily="1" charset="-122"/>
                <a:ea typeface="黑体" panose="02010609060101010101" pitchFamily="1" charset="-122"/>
              </a:rPr>
              <a:t>成本习性：成本总额与业务量总数的内在依存关系</a:t>
            </a:r>
            <a:endParaRPr lang="zh-CN" altLang="en-US">
              <a:latin typeface="黑体" panose="02010609060101010101" pitchFamily="1" charset="-122"/>
              <a:ea typeface="黑体" panose="02010609060101010101" pitchFamily="1" charset="-122"/>
            </a:endParaRPr>
          </a:p>
          <a:p>
            <a:pPr marL="514350" indent="-514350">
              <a:buClr>
                <a:schemeClr val="tx2"/>
              </a:buClr>
              <a:buFont typeface="+mj-lt"/>
              <a:buAutoNum type="arabicPeriod"/>
            </a:pPr>
            <a:r>
              <a:rPr lang="zh-CN" altLang="en-US">
                <a:latin typeface="黑体" panose="02010609060101010101" pitchFamily="1" charset="-122"/>
                <a:ea typeface="黑体" panose="02010609060101010101" pitchFamily="1" charset="-122"/>
                <a:sym typeface="+mn-ea"/>
              </a:rPr>
              <a:t>固定成本：</a:t>
            </a:r>
            <a:endParaRPr lang="zh-CN" altLang="en-US">
              <a:latin typeface="黑体" panose="02010609060101010101" pitchFamily="1" charset="-122"/>
              <a:ea typeface="黑体" panose="02010609060101010101" pitchFamily="1" charset="-122"/>
              <a:sym typeface="+mn-ea"/>
            </a:endParaRPr>
          </a:p>
          <a:p>
            <a:pPr marL="971550" lvl="1" indent="-514350">
              <a:buClr>
                <a:schemeClr val="tx2"/>
              </a:buClr>
              <a:buFont typeface="+mj-lt"/>
              <a:buAutoNum type="arabicPeriod"/>
            </a:pPr>
            <a:r>
              <a:rPr lang="zh-CN" altLang="en-US" sz="2600">
                <a:latin typeface="黑体" panose="02010609060101010101" pitchFamily="1" charset="-122"/>
                <a:ea typeface="黑体" panose="02010609060101010101" pitchFamily="1" charset="-122"/>
                <a:sym typeface="+mn-ea"/>
              </a:rPr>
              <a:t>定义：</a:t>
            </a:r>
            <a:r>
              <a:rPr lang="zh-CN" altLang="en-US">
                <a:latin typeface="黑体" panose="02010609060101010101" pitchFamily="1" charset="-122"/>
                <a:ea typeface="黑体" panose="02010609060101010101" pitchFamily="1" charset="-122"/>
                <a:sym typeface="+mn-ea"/>
              </a:rPr>
              <a:t>成本总额不受业务量变动的影响，在一定时期和一定业务量范围内，相对固定的成本。如设备、厂房的分期支出（折旧）、管理人员工资、广告费等。</a:t>
            </a:r>
            <a:endParaRPr lang="zh-CN" altLang="en-US">
              <a:latin typeface="黑体" panose="02010609060101010101" pitchFamily="1" charset="-122"/>
              <a:ea typeface="黑体" panose="02010609060101010101" pitchFamily="1" charset="-122"/>
              <a:sym typeface="+mn-ea"/>
            </a:endParaRPr>
          </a:p>
          <a:p>
            <a:pPr marL="971550" lvl="1" indent="-514350">
              <a:buClr>
                <a:schemeClr val="tx2"/>
              </a:buClr>
              <a:buFont typeface="+mj-lt"/>
              <a:buAutoNum type="arabicPeriod"/>
            </a:pPr>
            <a:r>
              <a:rPr lang="zh-CN" altLang="en-US">
                <a:latin typeface="黑体" panose="02010609060101010101" pitchFamily="1" charset="-122"/>
                <a:ea typeface="黑体" panose="02010609060101010101" pitchFamily="1" charset="-122"/>
                <a:sym typeface="+mn-ea"/>
              </a:rPr>
              <a:t>特点：</a:t>
            </a:r>
            <a:endParaRPr lang="zh-CN" altLang="en-US">
              <a:latin typeface="黑体" panose="02010609060101010101" pitchFamily="1" charset="-122"/>
              <a:ea typeface="黑体" panose="02010609060101010101" pitchFamily="1" charset="-122"/>
              <a:sym typeface="+mn-ea"/>
            </a:endParaRPr>
          </a:p>
          <a:p>
            <a:pPr marL="1428750" lvl="2" indent="-514350">
              <a:buClr>
                <a:schemeClr val="tx2"/>
              </a:buClr>
              <a:buFont typeface="+mj-lt"/>
              <a:buAutoNum type="arabicPeriod"/>
            </a:pPr>
            <a:r>
              <a:rPr lang="zh-CN" altLang="en-US">
                <a:latin typeface="黑体" panose="02010609060101010101" pitchFamily="1" charset="-122"/>
                <a:ea typeface="黑体" panose="02010609060101010101" pitchFamily="1" charset="-122"/>
                <a:sym typeface="+mn-ea"/>
              </a:rPr>
              <a:t>从总额来看，保持相对固定；</a:t>
            </a:r>
            <a:endParaRPr lang="zh-CN" altLang="en-US">
              <a:latin typeface="黑体" panose="02010609060101010101" pitchFamily="1" charset="-122"/>
              <a:ea typeface="黑体" panose="02010609060101010101" pitchFamily="1" charset="-122"/>
              <a:sym typeface="+mn-ea"/>
            </a:endParaRPr>
          </a:p>
          <a:p>
            <a:pPr marL="1428750" lvl="2" indent="-514350">
              <a:buClr>
                <a:schemeClr val="tx2"/>
              </a:buClr>
              <a:buFont typeface="+mj-lt"/>
              <a:buAutoNum type="arabicPeriod"/>
            </a:pPr>
            <a:r>
              <a:rPr lang="zh-CN" altLang="en-US">
                <a:latin typeface="黑体" panose="02010609060101010101" pitchFamily="1" charset="-122"/>
                <a:ea typeface="黑体" panose="02010609060101010101" pitchFamily="1" charset="-122"/>
                <a:sym typeface="+mn-ea"/>
              </a:rPr>
              <a:t>从单位成本来看，随着业务量的变动呈反向变化。</a:t>
            </a:r>
            <a:endParaRPr lang="zh-CN" altLang="en-US">
              <a:latin typeface="黑体" panose="02010609060101010101" pitchFamily="1" charset="-122"/>
              <a:ea typeface="黑体" panose="02010609060101010101" pitchFamily="1" charset="-122"/>
              <a:sym typeface="+mn-ea"/>
            </a:endParaRPr>
          </a:p>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4498" name="标题 874497"/>
          <p:cNvSpPr>
            <a:spLocks noGrp="1"/>
          </p:cNvSpPr>
          <p:nvPr>
            <p:ph type="title"/>
          </p:nvPr>
        </p:nvSpPr>
        <p:spPr>
          <a:xfrm>
            <a:off x="2405063" y="623888"/>
            <a:ext cx="3470275" cy="533400"/>
          </a:xfrm>
        </p:spPr>
        <p:txBody>
          <a:bodyPr anchor="b"/>
          <a:p>
            <a:r>
              <a:rPr lang="en-US" altLang="zh-CN" sz="3600" b="1">
                <a:solidFill>
                  <a:schemeClr val="tx1"/>
                </a:solidFill>
                <a:latin typeface="隶书" panose="02010509060101010101" pitchFamily="1" charset="-122"/>
                <a:ea typeface="隶书" panose="02010509060101010101" pitchFamily="1" charset="-122"/>
              </a:rPr>
              <a:t> </a:t>
            </a:r>
            <a:r>
              <a:rPr lang="zh-CN" altLang="en-US" sz="3600" b="1" dirty="0">
                <a:solidFill>
                  <a:schemeClr val="tx1"/>
                </a:solidFill>
                <a:latin typeface="隶书" panose="02010509060101010101" pitchFamily="1" charset="-122"/>
                <a:ea typeface="隶书" panose="02010509060101010101" pitchFamily="1" charset="-122"/>
              </a:rPr>
              <a:t>固定成本</a:t>
            </a:r>
            <a:endParaRPr lang="zh-CN" altLang="en-US" sz="3600" b="1" dirty="0">
              <a:solidFill>
                <a:schemeClr val="tx1"/>
              </a:solidFill>
              <a:latin typeface="隶书" panose="02010509060101010101" pitchFamily="1" charset="-122"/>
              <a:ea typeface="隶书" panose="02010509060101010101" pitchFamily="1" charset="-122"/>
            </a:endParaRPr>
          </a:p>
        </p:txBody>
      </p:sp>
      <p:sp>
        <p:nvSpPr>
          <p:cNvPr id="874499" name="文本占位符 874498"/>
          <p:cNvSpPr>
            <a:spLocks noGrp="1"/>
          </p:cNvSpPr>
          <p:nvPr>
            <p:ph type="body" idx="1"/>
          </p:nvPr>
        </p:nvSpPr>
        <p:spPr>
          <a:xfrm>
            <a:off x="1066800" y="1341438"/>
            <a:ext cx="8077200" cy="2667000"/>
          </a:xfrm>
        </p:spPr>
        <p:txBody>
          <a:bodyPr/>
          <a:p>
            <a:pPr marL="0" indent="0">
              <a:lnSpc>
                <a:spcPct val="75000"/>
              </a:lnSpc>
              <a:buNone/>
            </a:pPr>
            <a:r>
              <a:rPr lang="zh-CN" altLang="en-US">
                <a:solidFill>
                  <a:schemeClr val="tx1"/>
                </a:solidFill>
                <a:latin typeface="隶书" panose="02010509060101010101" pitchFamily="1" charset="-122"/>
                <a:ea typeface="隶书" panose="02010509060101010101" pitchFamily="1" charset="-122"/>
              </a:rPr>
              <a:t> </a:t>
            </a:r>
            <a:r>
              <a:rPr lang="zh-CN" altLang="en-US" dirty="0">
                <a:solidFill>
                  <a:schemeClr val="tx1"/>
                </a:solidFill>
                <a:latin typeface="隶书" panose="02010509060101010101" pitchFamily="1" charset="-122"/>
                <a:ea typeface="隶书" panose="02010509060101010101" pitchFamily="1" charset="-122"/>
              </a:rPr>
              <a:t>图示：</a:t>
            </a:r>
            <a:endParaRPr lang="zh-CN" altLang="en-US" dirty="0">
              <a:solidFill>
                <a:schemeClr val="tx1"/>
              </a:solidFill>
              <a:latin typeface="隶书" panose="02010509060101010101" pitchFamily="1" charset="-122"/>
              <a:ea typeface="隶书" panose="02010509060101010101" pitchFamily="1" charset="-122"/>
            </a:endParaRPr>
          </a:p>
        </p:txBody>
      </p:sp>
      <p:sp>
        <p:nvSpPr>
          <p:cNvPr id="874500" name="直接连接符 874499"/>
          <p:cNvSpPr/>
          <p:nvPr/>
        </p:nvSpPr>
        <p:spPr>
          <a:xfrm>
            <a:off x="900113" y="4868863"/>
            <a:ext cx="2819400" cy="0"/>
          </a:xfrm>
          <a:prstGeom prst="line">
            <a:avLst/>
          </a:prstGeom>
          <a:ln w="34925" cap="flat" cmpd="sng">
            <a:solidFill>
              <a:schemeClr val="tx1"/>
            </a:solidFill>
            <a:prstDash val="solid"/>
            <a:miter/>
            <a:headEnd type="none" w="med" len="med"/>
            <a:tailEnd type="none" w="med" len="med"/>
          </a:ln>
        </p:spPr>
      </p:sp>
      <p:sp>
        <p:nvSpPr>
          <p:cNvPr id="874501" name="文本框 874500"/>
          <p:cNvSpPr txBox="1"/>
          <p:nvPr/>
        </p:nvSpPr>
        <p:spPr>
          <a:xfrm>
            <a:off x="3563938" y="6477000"/>
            <a:ext cx="1800225" cy="396875"/>
          </a:xfrm>
          <a:prstGeom prst="rect">
            <a:avLst/>
          </a:prstGeom>
          <a:noFill/>
          <a:ln w="9525">
            <a:noFill/>
          </a:ln>
        </p:spPr>
        <p:txBody>
          <a:bodyPr>
            <a:spAutoFit/>
          </a:bodyPr>
          <a:p>
            <a:pPr lvl="0">
              <a:spcBef>
                <a:spcPct val="50000"/>
              </a:spcBef>
            </a:pPr>
            <a:r>
              <a:rPr lang="zh-CN" altLang="en-US" sz="2000" dirty="0">
                <a:solidFill>
                  <a:schemeClr val="tx1"/>
                </a:solidFill>
                <a:latin typeface="Tahoma" panose="020B0604030504040204" pitchFamily="2" charset="0"/>
                <a:ea typeface="隶书" panose="02010509060101010101" pitchFamily="1" charset="-122"/>
              </a:rPr>
              <a:t>产量（千件）</a:t>
            </a:r>
            <a:endParaRPr lang="zh-CN" altLang="en-US" sz="2000" dirty="0">
              <a:solidFill>
                <a:schemeClr val="tx1"/>
              </a:solidFill>
              <a:latin typeface="Tahoma" panose="020B0604030504040204" pitchFamily="2" charset="0"/>
              <a:ea typeface="隶书" panose="02010509060101010101" pitchFamily="1" charset="-122"/>
            </a:endParaRPr>
          </a:p>
        </p:txBody>
      </p:sp>
      <p:sp>
        <p:nvSpPr>
          <p:cNvPr id="874502" name="文本框 874501"/>
          <p:cNvSpPr txBox="1"/>
          <p:nvPr/>
        </p:nvSpPr>
        <p:spPr>
          <a:xfrm>
            <a:off x="7620000" y="6400800"/>
            <a:ext cx="1847850" cy="396875"/>
          </a:xfrm>
          <a:prstGeom prst="rect">
            <a:avLst/>
          </a:prstGeom>
          <a:noFill/>
          <a:ln w="9525">
            <a:noFill/>
          </a:ln>
        </p:spPr>
        <p:txBody>
          <a:bodyPr>
            <a:spAutoFit/>
          </a:bodyPr>
          <a:p>
            <a:pPr lvl="0">
              <a:spcBef>
                <a:spcPct val="50000"/>
              </a:spcBef>
            </a:pPr>
            <a:r>
              <a:rPr lang="zh-CN" altLang="en-US" sz="2000" dirty="0">
                <a:solidFill>
                  <a:schemeClr val="tx1"/>
                </a:solidFill>
                <a:latin typeface="Tahoma" panose="020B0604030504040204" pitchFamily="2" charset="0"/>
                <a:ea typeface="隶书" panose="02010509060101010101" pitchFamily="1" charset="-122"/>
              </a:rPr>
              <a:t>产量（千件）</a:t>
            </a:r>
            <a:endParaRPr lang="zh-CN" altLang="en-US" sz="2000" dirty="0">
              <a:solidFill>
                <a:schemeClr val="tx1"/>
              </a:solidFill>
              <a:latin typeface="Tahoma" panose="020B0604030504040204" pitchFamily="2" charset="0"/>
              <a:ea typeface="隶书" panose="02010509060101010101" pitchFamily="1" charset="-122"/>
            </a:endParaRPr>
          </a:p>
        </p:txBody>
      </p:sp>
      <p:grpSp>
        <p:nvGrpSpPr>
          <p:cNvPr id="874503" name="组合 874502"/>
          <p:cNvGrpSpPr/>
          <p:nvPr/>
        </p:nvGrpSpPr>
        <p:grpSpPr>
          <a:xfrm>
            <a:off x="900113" y="6237288"/>
            <a:ext cx="2879725" cy="144462"/>
            <a:chOff x="576" y="3936"/>
            <a:chExt cx="1920" cy="96"/>
          </a:xfrm>
        </p:grpSpPr>
        <p:sp>
          <p:nvSpPr>
            <p:cNvPr id="874504" name="直接连接符 874503"/>
            <p:cNvSpPr/>
            <p:nvPr/>
          </p:nvSpPr>
          <p:spPr>
            <a:xfrm>
              <a:off x="576" y="4032"/>
              <a:ext cx="1920" cy="0"/>
            </a:xfrm>
            <a:prstGeom prst="line">
              <a:avLst/>
            </a:prstGeom>
            <a:ln w="9525" cap="flat" cmpd="sng">
              <a:solidFill>
                <a:schemeClr val="tx1"/>
              </a:solidFill>
              <a:prstDash val="solid"/>
              <a:miter/>
              <a:headEnd type="none" w="med" len="med"/>
              <a:tailEnd type="triangle" w="med" len="med"/>
            </a:ln>
          </p:spPr>
        </p:sp>
        <p:sp>
          <p:nvSpPr>
            <p:cNvPr id="874505" name="直接连接符 874504"/>
            <p:cNvSpPr/>
            <p:nvPr/>
          </p:nvSpPr>
          <p:spPr>
            <a:xfrm>
              <a:off x="960" y="3936"/>
              <a:ext cx="0" cy="96"/>
            </a:xfrm>
            <a:prstGeom prst="line">
              <a:avLst/>
            </a:prstGeom>
            <a:ln w="9525" cap="flat" cmpd="sng">
              <a:solidFill>
                <a:schemeClr val="tx1"/>
              </a:solidFill>
              <a:prstDash val="solid"/>
              <a:miter/>
              <a:headEnd type="none" w="med" len="med"/>
              <a:tailEnd type="none" w="med" len="med"/>
            </a:ln>
          </p:spPr>
        </p:sp>
        <p:sp>
          <p:nvSpPr>
            <p:cNvPr id="874506" name="直接连接符 874505"/>
            <p:cNvSpPr/>
            <p:nvPr/>
          </p:nvSpPr>
          <p:spPr>
            <a:xfrm>
              <a:off x="1344" y="3936"/>
              <a:ext cx="0" cy="96"/>
            </a:xfrm>
            <a:prstGeom prst="line">
              <a:avLst/>
            </a:prstGeom>
            <a:ln w="9525" cap="flat" cmpd="sng">
              <a:solidFill>
                <a:schemeClr val="tx1"/>
              </a:solidFill>
              <a:prstDash val="solid"/>
              <a:miter/>
              <a:headEnd type="none" w="med" len="med"/>
              <a:tailEnd type="none" w="med" len="med"/>
            </a:ln>
          </p:spPr>
        </p:sp>
        <p:sp>
          <p:nvSpPr>
            <p:cNvPr id="874507" name="直接连接符 874506"/>
            <p:cNvSpPr/>
            <p:nvPr/>
          </p:nvSpPr>
          <p:spPr>
            <a:xfrm>
              <a:off x="1728" y="3936"/>
              <a:ext cx="0" cy="96"/>
            </a:xfrm>
            <a:prstGeom prst="line">
              <a:avLst/>
            </a:prstGeom>
            <a:ln w="9525" cap="flat" cmpd="sng">
              <a:solidFill>
                <a:schemeClr val="tx1"/>
              </a:solidFill>
              <a:prstDash val="solid"/>
              <a:miter/>
              <a:headEnd type="none" w="med" len="med"/>
              <a:tailEnd type="none" w="med" len="med"/>
            </a:ln>
          </p:spPr>
        </p:sp>
        <p:sp>
          <p:nvSpPr>
            <p:cNvPr id="874508" name="直接连接符 874507"/>
            <p:cNvSpPr/>
            <p:nvPr/>
          </p:nvSpPr>
          <p:spPr>
            <a:xfrm>
              <a:off x="2112" y="3936"/>
              <a:ext cx="0" cy="96"/>
            </a:xfrm>
            <a:prstGeom prst="line">
              <a:avLst/>
            </a:prstGeom>
            <a:ln w="9525" cap="flat" cmpd="sng">
              <a:solidFill>
                <a:schemeClr val="tx1"/>
              </a:solidFill>
              <a:prstDash val="solid"/>
              <a:miter/>
              <a:headEnd type="none" w="med" len="med"/>
              <a:tailEnd type="none" w="med" len="med"/>
            </a:ln>
          </p:spPr>
        </p:sp>
      </p:grpSp>
      <p:grpSp>
        <p:nvGrpSpPr>
          <p:cNvPr id="874509" name="组合 874508"/>
          <p:cNvGrpSpPr/>
          <p:nvPr/>
        </p:nvGrpSpPr>
        <p:grpSpPr>
          <a:xfrm>
            <a:off x="5486400" y="6248400"/>
            <a:ext cx="2971800" cy="152400"/>
            <a:chOff x="3456" y="3936"/>
            <a:chExt cx="1872" cy="96"/>
          </a:xfrm>
        </p:grpSpPr>
        <p:sp>
          <p:nvSpPr>
            <p:cNvPr id="874510" name="直接连接符 874509"/>
            <p:cNvSpPr/>
            <p:nvPr/>
          </p:nvSpPr>
          <p:spPr>
            <a:xfrm>
              <a:off x="3456" y="4032"/>
              <a:ext cx="1872" cy="0"/>
            </a:xfrm>
            <a:prstGeom prst="line">
              <a:avLst/>
            </a:prstGeom>
            <a:ln w="9525" cap="flat" cmpd="sng">
              <a:solidFill>
                <a:schemeClr val="tx1"/>
              </a:solidFill>
              <a:prstDash val="solid"/>
              <a:miter/>
              <a:headEnd type="none" w="med" len="med"/>
              <a:tailEnd type="triangle" w="med" len="med"/>
            </a:ln>
          </p:spPr>
        </p:sp>
        <p:sp>
          <p:nvSpPr>
            <p:cNvPr id="874511" name="直接连接符 874510"/>
            <p:cNvSpPr/>
            <p:nvPr/>
          </p:nvSpPr>
          <p:spPr>
            <a:xfrm>
              <a:off x="4224" y="3936"/>
              <a:ext cx="0" cy="96"/>
            </a:xfrm>
            <a:prstGeom prst="line">
              <a:avLst/>
            </a:prstGeom>
            <a:ln w="9525" cap="flat" cmpd="sng">
              <a:solidFill>
                <a:schemeClr val="tx1"/>
              </a:solidFill>
              <a:prstDash val="solid"/>
              <a:miter/>
              <a:headEnd type="none" w="med" len="med"/>
              <a:tailEnd type="none" w="med" len="med"/>
            </a:ln>
          </p:spPr>
        </p:sp>
        <p:sp>
          <p:nvSpPr>
            <p:cNvPr id="874512" name="直接连接符 874511"/>
            <p:cNvSpPr/>
            <p:nvPr/>
          </p:nvSpPr>
          <p:spPr>
            <a:xfrm>
              <a:off x="3840" y="3936"/>
              <a:ext cx="0" cy="96"/>
            </a:xfrm>
            <a:prstGeom prst="line">
              <a:avLst/>
            </a:prstGeom>
            <a:ln w="9525" cap="flat" cmpd="sng">
              <a:solidFill>
                <a:schemeClr val="tx1"/>
              </a:solidFill>
              <a:prstDash val="solid"/>
              <a:miter/>
              <a:headEnd type="none" w="med" len="med"/>
              <a:tailEnd type="none" w="med" len="med"/>
            </a:ln>
          </p:spPr>
        </p:sp>
        <p:sp>
          <p:nvSpPr>
            <p:cNvPr id="874513" name="直接连接符 874512"/>
            <p:cNvSpPr/>
            <p:nvPr/>
          </p:nvSpPr>
          <p:spPr>
            <a:xfrm>
              <a:off x="4608" y="3936"/>
              <a:ext cx="0" cy="96"/>
            </a:xfrm>
            <a:prstGeom prst="line">
              <a:avLst/>
            </a:prstGeom>
            <a:ln w="9525" cap="flat" cmpd="sng">
              <a:solidFill>
                <a:schemeClr val="tx1"/>
              </a:solidFill>
              <a:prstDash val="solid"/>
              <a:miter/>
              <a:headEnd type="none" w="med" len="med"/>
              <a:tailEnd type="none" w="med" len="med"/>
            </a:ln>
          </p:spPr>
        </p:sp>
        <p:sp>
          <p:nvSpPr>
            <p:cNvPr id="874514" name="直接连接符 874513"/>
            <p:cNvSpPr/>
            <p:nvPr/>
          </p:nvSpPr>
          <p:spPr>
            <a:xfrm>
              <a:off x="4992" y="3936"/>
              <a:ext cx="0" cy="96"/>
            </a:xfrm>
            <a:prstGeom prst="line">
              <a:avLst/>
            </a:prstGeom>
            <a:ln w="9525" cap="flat" cmpd="sng">
              <a:solidFill>
                <a:schemeClr val="tx1"/>
              </a:solidFill>
              <a:prstDash val="solid"/>
              <a:miter/>
              <a:headEnd type="none" w="med" len="med"/>
              <a:tailEnd type="none" w="med" len="med"/>
            </a:ln>
          </p:spPr>
        </p:sp>
      </p:grpSp>
      <p:grpSp>
        <p:nvGrpSpPr>
          <p:cNvPr id="874515" name="组合 874514"/>
          <p:cNvGrpSpPr/>
          <p:nvPr/>
        </p:nvGrpSpPr>
        <p:grpSpPr>
          <a:xfrm>
            <a:off x="827088" y="4149725"/>
            <a:ext cx="144462" cy="2251075"/>
            <a:chOff x="528" y="2352"/>
            <a:chExt cx="96" cy="1680"/>
          </a:xfrm>
        </p:grpSpPr>
        <p:sp>
          <p:nvSpPr>
            <p:cNvPr id="874516" name="直接连接符 874515"/>
            <p:cNvSpPr/>
            <p:nvPr/>
          </p:nvSpPr>
          <p:spPr>
            <a:xfrm flipV="1">
              <a:off x="576" y="2352"/>
              <a:ext cx="0" cy="1680"/>
            </a:xfrm>
            <a:prstGeom prst="line">
              <a:avLst/>
            </a:prstGeom>
            <a:ln w="9525" cap="flat" cmpd="sng">
              <a:solidFill>
                <a:schemeClr val="tx1"/>
              </a:solidFill>
              <a:prstDash val="solid"/>
              <a:miter/>
              <a:headEnd type="none" w="med" len="med"/>
              <a:tailEnd type="triangle" w="med" len="med"/>
            </a:ln>
          </p:spPr>
        </p:sp>
        <p:sp>
          <p:nvSpPr>
            <p:cNvPr id="874517" name="直接连接符 874516"/>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4518" name="直接连接符 874517"/>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4519" name="直接连接符 874518"/>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sp>
        <p:nvSpPr>
          <p:cNvPr id="874520" name="文本框 874519"/>
          <p:cNvSpPr txBox="1"/>
          <p:nvPr/>
        </p:nvSpPr>
        <p:spPr>
          <a:xfrm>
            <a:off x="179388" y="3644900"/>
            <a:ext cx="488950" cy="2303463"/>
          </a:xfrm>
          <a:prstGeom prst="rect">
            <a:avLst/>
          </a:prstGeom>
          <a:noFill/>
          <a:ln w="9525">
            <a:noFill/>
          </a:ln>
        </p:spPr>
        <p:txBody>
          <a:bodyPr vert="eaVert">
            <a:spAutoFit/>
          </a:bodyPr>
          <a:p>
            <a:pPr lvl="0">
              <a:spcBef>
                <a:spcPct val="50000"/>
              </a:spcBef>
            </a:pPr>
            <a:r>
              <a:rPr lang="zh-CN" altLang="en-US" sz="2000" dirty="0">
                <a:solidFill>
                  <a:schemeClr val="tx1"/>
                </a:solidFill>
                <a:latin typeface="Tahoma" panose="020B0604030504040204" pitchFamily="2" charset="0"/>
                <a:ea typeface="宋体" panose="02010600030101010101" pitchFamily="2" charset="-122"/>
              </a:rPr>
              <a:t>固定成本（千元）</a:t>
            </a:r>
            <a:endParaRPr lang="zh-CN" altLang="en-US" sz="2000" dirty="0">
              <a:solidFill>
                <a:schemeClr val="tx1"/>
              </a:solidFill>
              <a:latin typeface="Tahoma" panose="020B0604030504040204" pitchFamily="2" charset="0"/>
              <a:ea typeface="宋体" panose="02010600030101010101" pitchFamily="2" charset="-122"/>
            </a:endParaRPr>
          </a:p>
        </p:txBody>
      </p:sp>
      <p:sp>
        <p:nvSpPr>
          <p:cNvPr id="874521" name="文本框 874520"/>
          <p:cNvSpPr txBox="1"/>
          <p:nvPr/>
        </p:nvSpPr>
        <p:spPr>
          <a:xfrm>
            <a:off x="827088" y="6461125"/>
            <a:ext cx="2895600" cy="396875"/>
          </a:xfrm>
          <a:prstGeom prst="rect">
            <a:avLst/>
          </a:prstGeom>
          <a:noFill/>
          <a:ln w="9525">
            <a:noFill/>
          </a:ln>
        </p:spPr>
        <p:txBody>
          <a:bodyPr>
            <a:spAutoFit/>
          </a:bodyPr>
          <a:p>
            <a:pPr lvl="0">
              <a:spcBef>
                <a:spcPct val="50000"/>
              </a:spcBef>
            </a:pPr>
            <a:r>
              <a:rPr lang="en-US" altLang="zh-CN" sz="2000">
                <a:solidFill>
                  <a:schemeClr val="tx1"/>
                </a:solidFill>
                <a:latin typeface="Tahoma" panose="020B0604030504040204" pitchFamily="2" charset="0"/>
                <a:ea typeface="宋体" panose="02010600030101010101" pitchFamily="2" charset="-122"/>
              </a:rPr>
              <a:t>0      2      4      6      8</a:t>
            </a:r>
            <a:endParaRPr lang="en-US" altLang="zh-CN" sz="2000">
              <a:solidFill>
                <a:schemeClr val="tx1"/>
              </a:solidFill>
              <a:latin typeface="Tahoma" panose="020B0604030504040204" pitchFamily="2" charset="0"/>
              <a:ea typeface="宋体" panose="02010600030101010101" pitchFamily="2" charset="-122"/>
            </a:endParaRPr>
          </a:p>
        </p:txBody>
      </p:sp>
      <p:sp>
        <p:nvSpPr>
          <p:cNvPr id="874522" name="文本框 874521"/>
          <p:cNvSpPr txBox="1"/>
          <p:nvPr/>
        </p:nvSpPr>
        <p:spPr>
          <a:xfrm>
            <a:off x="468313" y="4652963"/>
            <a:ext cx="358775" cy="1311275"/>
          </a:xfrm>
          <a:prstGeom prst="rect">
            <a:avLst/>
          </a:prstGeom>
          <a:noFill/>
          <a:ln w="9525">
            <a:noFill/>
          </a:ln>
        </p:spPr>
        <p:txBody>
          <a:bodyPr>
            <a:spAutoFit/>
          </a:bodyPr>
          <a:p>
            <a:pPr lvl="0">
              <a:spcBef>
                <a:spcPct val="50000"/>
              </a:spcBef>
            </a:pPr>
            <a:r>
              <a:rPr lang="en-US" altLang="zh-CN" sz="2000">
                <a:solidFill>
                  <a:schemeClr val="tx1"/>
                </a:solidFill>
                <a:latin typeface="Tahoma" panose="020B0604030504040204" pitchFamily="2" charset="0"/>
                <a:ea typeface="宋体" panose="02010600030101010101" pitchFamily="2" charset="-122"/>
              </a:rPr>
              <a:t>6</a:t>
            </a:r>
            <a:endParaRPr lang="en-US" altLang="zh-CN" sz="2000">
              <a:solidFill>
                <a:schemeClr val="tx1"/>
              </a:solidFill>
              <a:latin typeface="Tahoma" panose="020B0604030504040204" pitchFamily="2" charset="0"/>
              <a:ea typeface="宋体" panose="02010600030101010101" pitchFamily="2" charset="-122"/>
            </a:endParaRPr>
          </a:p>
          <a:p>
            <a:pPr lvl="0">
              <a:spcBef>
                <a:spcPct val="50000"/>
              </a:spcBef>
            </a:pPr>
            <a:r>
              <a:rPr lang="en-US" altLang="zh-CN" sz="2000">
                <a:solidFill>
                  <a:schemeClr val="tx1"/>
                </a:solidFill>
                <a:latin typeface="Tahoma" panose="020B0604030504040204" pitchFamily="2" charset="0"/>
                <a:ea typeface="宋体" panose="02010600030101010101" pitchFamily="2" charset="-122"/>
              </a:rPr>
              <a:t>4</a:t>
            </a:r>
            <a:endParaRPr lang="en-US" altLang="zh-CN" sz="2000">
              <a:solidFill>
                <a:schemeClr val="tx1"/>
              </a:solidFill>
              <a:latin typeface="Tahoma" panose="020B0604030504040204" pitchFamily="2" charset="0"/>
              <a:ea typeface="宋体" panose="02010600030101010101" pitchFamily="2" charset="-122"/>
            </a:endParaRPr>
          </a:p>
          <a:p>
            <a:pPr lvl="0">
              <a:spcBef>
                <a:spcPct val="50000"/>
              </a:spcBef>
            </a:pPr>
            <a:r>
              <a:rPr lang="en-US" altLang="zh-CN" sz="2000">
                <a:solidFill>
                  <a:schemeClr val="tx1"/>
                </a:solidFill>
                <a:latin typeface="Tahoma" panose="020B0604030504040204" pitchFamily="2" charset="0"/>
                <a:ea typeface="宋体" panose="02010600030101010101" pitchFamily="2" charset="-122"/>
              </a:rPr>
              <a:t>2</a:t>
            </a:r>
            <a:endParaRPr lang="en-US" altLang="zh-CN" sz="2000">
              <a:solidFill>
                <a:schemeClr val="tx1"/>
              </a:solidFill>
              <a:latin typeface="Tahoma" panose="020B0604030504040204" pitchFamily="2" charset="0"/>
              <a:ea typeface="宋体" panose="02010600030101010101" pitchFamily="2" charset="-122"/>
            </a:endParaRPr>
          </a:p>
        </p:txBody>
      </p:sp>
      <p:sp>
        <p:nvSpPr>
          <p:cNvPr id="874523" name="文本框 874522"/>
          <p:cNvSpPr txBox="1"/>
          <p:nvPr/>
        </p:nvSpPr>
        <p:spPr>
          <a:xfrm>
            <a:off x="2987675" y="4508500"/>
            <a:ext cx="1295400" cy="457200"/>
          </a:xfrm>
          <a:prstGeom prst="rect">
            <a:avLst/>
          </a:prstGeom>
          <a:noFill/>
          <a:ln w="9525">
            <a:noFill/>
          </a:ln>
        </p:spPr>
        <p:txBody>
          <a:bodyPr>
            <a:spAutoFit/>
          </a:bodyPr>
          <a:p>
            <a:pPr lvl="0">
              <a:spcBef>
                <a:spcPct val="50000"/>
              </a:spcBef>
            </a:pPr>
            <a:r>
              <a:rPr lang="zh-CN" altLang="en-US" sz="2400">
                <a:solidFill>
                  <a:schemeClr val="tx1"/>
                </a:solidFill>
                <a:latin typeface="Tahoma" panose="020B0604030504040204" pitchFamily="2" charset="0"/>
                <a:ea typeface="宋体" panose="02010600030101010101" pitchFamily="2" charset="-122"/>
              </a:rPr>
              <a:t> </a:t>
            </a:r>
            <a:r>
              <a:rPr lang="en-US" altLang="zh-CN" sz="2400">
                <a:solidFill>
                  <a:schemeClr val="tx1"/>
                </a:solidFill>
                <a:latin typeface="Tahoma" panose="020B0604030504040204" pitchFamily="2" charset="0"/>
                <a:ea typeface="宋体" panose="02010600030101010101" pitchFamily="2" charset="-122"/>
              </a:rPr>
              <a:t>y=a</a:t>
            </a:r>
            <a:endParaRPr lang="en-US" altLang="zh-CN" sz="2400">
              <a:solidFill>
                <a:schemeClr val="tx1"/>
              </a:solidFill>
              <a:latin typeface="Tahoma" panose="020B0604030504040204" pitchFamily="2" charset="0"/>
              <a:ea typeface="宋体" panose="02010600030101010101" pitchFamily="2" charset="-122"/>
            </a:endParaRPr>
          </a:p>
        </p:txBody>
      </p:sp>
      <p:sp>
        <p:nvSpPr>
          <p:cNvPr id="874524" name="文本框 874523"/>
          <p:cNvSpPr txBox="1"/>
          <p:nvPr/>
        </p:nvSpPr>
        <p:spPr>
          <a:xfrm>
            <a:off x="5292725" y="6461125"/>
            <a:ext cx="2232025" cy="396875"/>
          </a:xfrm>
          <a:prstGeom prst="rect">
            <a:avLst/>
          </a:prstGeom>
          <a:noFill/>
          <a:ln w="9525">
            <a:noFill/>
          </a:ln>
        </p:spPr>
        <p:txBody>
          <a:bodyPr>
            <a:spAutoFit/>
          </a:bodyPr>
          <a:p>
            <a:pPr lvl="0">
              <a:spcBef>
                <a:spcPct val="50000"/>
              </a:spcBef>
            </a:pPr>
            <a:r>
              <a:rPr lang="en-US" altLang="zh-CN" sz="2000">
                <a:solidFill>
                  <a:schemeClr val="tx1"/>
                </a:solidFill>
                <a:latin typeface="Tahoma" panose="020B0604030504040204" pitchFamily="2" charset="0"/>
                <a:ea typeface="宋体" panose="02010600030101010101" pitchFamily="2" charset="-122"/>
              </a:rPr>
              <a:t>0      2      4      6</a:t>
            </a:r>
            <a:endParaRPr lang="en-US" altLang="zh-CN" sz="2000">
              <a:solidFill>
                <a:schemeClr val="tx1"/>
              </a:solidFill>
              <a:latin typeface="Tahoma" panose="020B0604030504040204" pitchFamily="2" charset="0"/>
              <a:ea typeface="宋体" panose="02010600030101010101" pitchFamily="2" charset="-122"/>
            </a:endParaRPr>
          </a:p>
        </p:txBody>
      </p:sp>
      <p:grpSp>
        <p:nvGrpSpPr>
          <p:cNvPr id="874525" name="组合 874524"/>
          <p:cNvGrpSpPr/>
          <p:nvPr/>
        </p:nvGrpSpPr>
        <p:grpSpPr>
          <a:xfrm>
            <a:off x="5410200" y="4149725"/>
            <a:ext cx="152400" cy="2251075"/>
            <a:chOff x="3408" y="2614"/>
            <a:chExt cx="96" cy="1418"/>
          </a:xfrm>
        </p:grpSpPr>
        <p:sp>
          <p:nvSpPr>
            <p:cNvPr id="874526" name="直接连接符 874525"/>
            <p:cNvSpPr/>
            <p:nvPr/>
          </p:nvSpPr>
          <p:spPr>
            <a:xfrm flipV="1">
              <a:off x="3456" y="2614"/>
              <a:ext cx="14" cy="1418"/>
            </a:xfrm>
            <a:prstGeom prst="line">
              <a:avLst/>
            </a:prstGeom>
            <a:ln w="9525" cap="flat" cmpd="sng">
              <a:solidFill>
                <a:schemeClr val="tx1"/>
              </a:solidFill>
              <a:prstDash val="solid"/>
              <a:miter/>
              <a:headEnd type="none" w="med" len="med"/>
              <a:tailEnd type="triangle" w="med" len="med"/>
            </a:ln>
          </p:spPr>
        </p:sp>
        <p:sp>
          <p:nvSpPr>
            <p:cNvPr id="874527" name="直接连接符 874526"/>
            <p:cNvSpPr/>
            <p:nvPr/>
          </p:nvSpPr>
          <p:spPr>
            <a:xfrm>
              <a:off x="3408" y="3648"/>
              <a:ext cx="96" cy="0"/>
            </a:xfrm>
            <a:prstGeom prst="line">
              <a:avLst/>
            </a:prstGeom>
            <a:ln w="9525" cap="flat" cmpd="sng">
              <a:solidFill>
                <a:schemeClr val="tx1"/>
              </a:solidFill>
              <a:prstDash val="solid"/>
              <a:miter/>
              <a:headEnd type="none" w="med" len="med"/>
              <a:tailEnd type="none" w="med" len="med"/>
            </a:ln>
          </p:spPr>
        </p:sp>
        <p:sp>
          <p:nvSpPr>
            <p:cNvPr id="874528" name="直接连接符 874527"/>
            <p:cNvSpPr/>
            <p:nvPr/>
          </p:nvSpPr>
          <p:spPr>
            <a:xfrm>
              <a:off x="3408" y="3264"/>
              <a:ext cx="96" cy="0"/>
            </a:xfrm>
            <a:prstGeom prst="line">
              <a:avLst/>
            </a:prstGeom>
            <a:ln w="9525" cap="flat" cmpd="sng">
              <a:solidFill>
                <a:schemeClr val="tx1"/>
              </a:solidFill>
              <a:prstDash val="solid"/>
              <a:miter/>
              <a:headEnd type="none" w="med" len="med"/>
              <a:tailEnd type="none" w="med" len="med"/>
            </a:ln>
          </p:spPr>
        </p:sp>
        <p:sp>
          <p:nvSpPr>
            <p:cNvPr id="874529" name="直接连接符 874528"/>
            <p:cNvSpPr/>
            <p:nvPr/>
          </p:nvSpPr>
          <p:spPr>
            <a:xfrm>
              <a:off x="3408" y="2880"/>
              <a:ext cx="96" cy="0"/>
            </a:xfrm>
            <a:prstGeom prst="line">
              <a:avLst/>
            </a:prstGeom>
            <a:ln w="9525" cap="flat" cmpd="sng">
              <a:solidFill>
                <a:schemeClr val="tx1"/>
              </a:solidFill>
              <a:prstDash val="solid"/>
              <a:miter/>
              <a:headEnd type="none" w="med" len="med"/>
              <a:tailEnd type="none" w="med" len="med"/>
            </a:ln>
          </p:spPr>
        </p:sp>
      </p:grpSp>
      <p:sp>
        <p:nvSpPr>
          <p:cNvPr id="874530" name="文本框 874529"/>
          <p:cNvSpPr txBox="1"/>
          <p:nvPr/>
        </p:nvSpPr>
        <p:spPr>
          <a:xfrm>
            <a:off x="5076825" y="4365625"/>
            <a:ext cx="304800" cy="1552575"/>
          </a:xfrm>
          <a:prstGeom prst="rect">
            <a:avLst/>
          </a:prstGeom>
          <a:noFill/>
          <a:ln w="9525">
            <a:noFill/>
          </a:ln>
        </p:spPr>
        <p:txBody>
          <a:bodyPr>
            <a:spAutoFit/>
          </a:bodyPr>
          <a:p>
            <a:pPr lvl="0">
              <a:spcBef>
                <a:spcPct val="50000"/>
              </a:spcBef>
            </a:pPr>
            <a:r>
              <a:rPr lang="en-US" altLang="zh-CN" sz="2400">
                <a:solidFill>
                  <a:schemeClr val="tx1"/>
                </a:solidFill>
                <a:latin typeface="Tahoma" panose="020B0604030504040204" pitchFamily="2" charset="0"/>
                <a:ea typeface="宋体" panose="02010600030101010101" pitchFamily="2" charset="-122"/>
              </a:rPr>
              <a:t>6</a:t>
            </a:r>
            <a:endParaRPr lang="en-US" altLang="zh-CN" sz="2400">
              <a:solidFill>
                <a:schemeClr val="tx1"/>
              </a:solidFill>
              <a:latin typeface="Tahoma" panose="020B0604030504040204" pitchFamily="2" charset="0"/>
              <a:ea typeface="宋体" panose="02010600030101010101" pitchFamily="2" charset="-122"/>
            </a:endParaRPr>
          </a:p>
          <a:p>
            <a:pPr lvl="0">
              <a:spcBef>
                <a:spcPct val="50000"/>
              </a:spcBef>
            </a:pPr>
            <a:r>
              <a:rPr lang="en-US" altLang="zh-CN" sz="2400">
                <a:solidFill>
                  <a:schemeClr val="tx1"/>
                </a:solidFill>
                <a:latin typeface="Tahoma" panose="020B0604030504040204" pitchFamily="2" charset="0"/>
                <a:ea typeface="宋体" panose="02010600030101010101" pitchFamily="2" charset="-122"/>
              </a:rPr>
              <a:t>4</a:t>
            </a:r>
            <a:endParaRPr lang="en-US" altLang="zh-CN" sz="2400">
              <a:solidFill>
                <a:schemeClr val="tx1"/>
              </a:solidFill>
              <a:latin typeface="Tahoma" panose="020B0604030504040204" pitchFamily="2" charset="0"/>
              <a:ea typeface="宋体" panose="02010600030101010101" pitchFamily="2" charset="-122"/>
            </a:endParaRPr>
          </a:p>
          <a:p>
            <a:pPr lvl="0">
              <a:spcBef>
                <a:spcPct val="50000"/>
              </a:spcBef>
            </a:pPr>
            <a:r>
              <a:rPr lang="en-US" altLang="zh-CN" sz="2400">
                <a:solidFill>
                  <a:schemeClr val="tx1"/>
                </a:solidFill>
                <a:latin typeface="Tahoma" panose="020B0604030504040204" pitchFamily="2" charset="0"/>
                <a:ea typeface="宋体" panose="02010600030101010101" pitchFamily="2" charset="-122"/>
              </a:rPr>
              <a:t>2</a:t>
            </a:r>
            <a:endParaRPr lang="en-US" altLang="zh-CN" sz="2400">
              <a:solidFill>
                <a:schemeClr val="tx1"/>
              </a:solidFill>
              <a:latin typeface="Tahoma" panose="020B0604030504040204" pitchFamily="2" charset="0"/>
              <a:ea typeface="宋体" panose="02010600030101010101" pitchFamily="2" charset="-122"/>
            </a:endParaRPr>
          </a:p>
        </p:txBody>
      </p:sp>
      <p:sp>
        <p:nvSpPr>
          <p:cNvPr id="874531" name="文本框 874530"/>
          <p:cNvSpPr txBox="1"/>
          <p:nvPr/>
        </p:nvSpPr>
        <p:spPr>
          <a:xfrm>
            <a:off x="4643438" y="3644900"/>
            <a:ext cx="488950" cy="2890838"/>
          </a:xfrm>
          <a:prstGeom prst="rect">
            <a:avLst/>
          </a:prstGeom>
          <a:noFill/>
          <a:ln w="9525">
            <a:noFill/>
          </a:ln>
        </p:spPr>
        <p:txBody>
          <a:bodyPr vert="eaVert">
            <a:spAutoFit/>
          </a:bodyPr>
          <a:p>
            <a:pPr lvl="0">
              <a:spcBef>
                <a:spcPct val="50000"/>
              </a:spcBef>
            </a:pPr>
            <a:r>
              <a:rPr lang="zh-CN" altLang="en-US" sz="2000" dirty="0">
                <a:solidFill>
                  <a:schemeClr val="tx1"/>
                </a:solidFill>
                <a:latin typeface="Tahoma" panose="020B0604030504040204" pitchFamily="2" charset="0"/>
                <a:ea typeface="宋体" panose="02010600030101010101" pitchFamily="2" charset="-122"/>
              </a:rPr>
              <a:t>单位固定成本（元）</a:t>
            </a:r>
            <a:endParaRPr lang="zh-CN" altLang="en-US" sz="2000" dirty="0">
              <a:solidFill>
                <a:schemeClr val="tx1"/>
              </a:solidFill>
              <a:latin typeface="Tahoma" panose="020B0604030504040204" pitchFamily="2" charset="0"/>
              <a:ea typeface="宋体" panose="02010600030101010101" pitchFamily="2" charset="-122"/>
            </a:endParaRPr>
          </a:p>
        </p:txBody>
      </p:sp>
      <p:sp>
        <p:nvSpPr>
          <p:cNvPr id="874532" name="任意多边形 874531"/>
          <p:cNvSpPr/>
          <p:nvPr/>
        </p:nvSpPr>
        <p:spPr>
          <a:xfrm>
            <a:off x="5867400" y="4648200"/>
            <a:ext cx="1524000" cy="1524000"/>
          </a:xfrm>
          <a:custGeom>
            <a:avLst/>
            <a:gdLst/>
            <a:ahLst/>
            <a:cxnLst/>
            <a:pathLst>
              <a:path w="960" h="960">
                <a:moveTo>
                  <a:pt x="0" y="0"/>
                </a:moveTo>
                <a:cubicBezTo>
                  <a:pt x="64" y="224"/>
                  <a:pt x="128" y="448"/>
                  <a:pt x="192" y="576"/>
                </a:cubicBezTo>
                <a:cubicBezTo>
                  <a:pt x="256" y="704"/>
                  <a:pt x="256" y="704"/>
                  <a:pt x="384" y="768"/>
                </a:cubicBezTo>
                <a:cubicBezTo>
                  <a:pt x="512" y="832"/>
                  <a:pt x="864" y="928"/>
                  <a:pt x="960" y="960"/>
                </a:cubicBezTo>
              </a:path>
            </a:pathLst>
          </a:custGeom>
          <a:noFill/>
          <a:ln w="31750" cap="flat" cmpd="sng">
            <a:solidFill>
              <a:schemeClr val="tx1">
                <a:alpha val="100000"/>
              </a:schemeClr>
            </a:solidFill>
            <a:prstDash val="solid"/>
            <a:miter lim="800000"/>
            <a:headEnd type="none" w="med" len="med"/>
            <a:tailEnd type="none" w="med" len="med"/>
          </a:ln>
        </p:spPr>
        <p:txBody>
          <a:bodyPr/>
          <a:p>
            <a:endParaRPr lang="zh-CN" altLang="en-US">
              <a:solidFill>
                <a:schemeClr val="tx1"/>
              </a:solidFill>
            </a:endParaRPr>
          </a:p>
        </p:txBody>
      </p:sp>
      <p:sp>
        <p:nvSpPr>
          <p:cNvPr id="874533" name="文本框 874532"/>
          <p:cNvSpPr txBox="1"/>
          <p:nvPr/>
        </p:nvSpPr>
        <p:spPr>
          <a:xfrm>
            <a:off x="7391400" y="5638800"/>
            <a:ext cx="1828800" cy="457200"/>
          </a:xfrm>
          <a:prstGeom prst="rect">
            <a:avLst/>
          </a:prstGeom>
          <a:noFill/>
          <a:ln w="9525">
            <a:noFill/>
          </a:ln>
        </p:spPr>
        <p:txBody>
          <a:bodyPr>
            <a:spAutoFit/>
          </a:bodyPr>
          <a:p>
            <a:pPr lvl="0">
              <a:spcBef>
                <a:spcPct val="50000"/>
              </a:spcBef>
            </a:pPr>
            <a:r>
              <a:rPr lang="en-US" altLang="zh-CN" sz="2400">
                <a:solidFill>
                  <a:schemeClr val="tx1"/>
                </a:solidFill>
                <a:latin typeface="Tahoma" panose="020B0604030504040204" pitchFamily="2" charset="0"/>
                <a:ea typeface="宋体" panose="02010600030101010101" pitchFamily="2" charset="-122"/>
              </a:rPr>
              <a:t>Y=a/x</a:t>
            </a:r>
            <a:endParaRPr lang="en-US" altLang="zh-CN" sz="2400">
              <a:solidFill>
                <a:schemeClr val="tx1"/>
              </a:solidFill>
              <a:latin typeface="Tahoma" panose="020B0604030504040204" pitchFamily="2" charset="0"/>
              <a:ea typeface="宋体" panose="02010600030101010101" pitchFamily="2" charset="-122"/>
            </a:endParaRPr>
          </a:p>
        </p:txBody>
      </p:sp>
      <p:sp>
        <p:nvSpPr>
          <p:cNvPr id="2" name="灯片编号占位符 1"/>
          <p:cNvSpPr/>
          <p:nvPr>
            <p:ph type="sldNum" sz="quarter" idx="12"/>
          </p:nvPr>
        </p:nvSpPr>
        <p:spPr>
          <a:ln>
            <a:noFill/>
          </a:ln>
        </p:spPr>
        <p:txBody>
          <a:bodyPr/>
          <a:p>
            <a:pPr lvl="0"/>
            <a:fld id="{9A0DB2DC-4C9A-4742-B13C-FB6460FD3503}" type="slidenum">
              <a:rPr lang="zh-CN" altLang="en-US" dirty="0">
                <a:solidFill>
                  <a:schemeClr val="tx1"/>
                </a:solidFill>
              </a:rPr>
            </a:fld>
            <a:endParaRPr lang="zh-CN" altLang="en-US"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4499">
                                            <p:txEl>
                                              <p:charRg st="54" end="59"/>
                                            </p:txEl>
                                          </p:spTgt>
                                        </p:tgtEl>
                                        <p:attrNameLst>
                                          <p:attrName>style.visibility</p:attrName>
                                        </p:attrNameLst>
                                      </p:cBhvr>
                                      <p:to>
                                        <p:strVal val="visible"/>
                                      </p:to>
                                    </p:set>
                                    <p:animEffect transition="in" filter="wipe(left)">
                                      <p:cBhvr>
                                        <p:cTn id="7" dur="500"/>
                                        <p:tgtEl>
                                          <p:spTgt spid="874499">
                                            <p:txEl>
                                              <p:charRg st="54"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4503"/>
                                        </p:tgtEl>
                                        <p:attrNameLst>
                                          <p:attrName>style.visibility</p:attrName>
                                        </p:attrNameLst>
                                      </p:cBhvr>
                                      <p:to>
                                        <p:strVal val="visible"/>
                                      </p:to>
                                    </p:set>
                                    <p:animEffect transition="in" filter="wipe(left)">
                                      <p:cBhvr>
                                        <p:cTn id="12" dur="500"/>
                                        <p:tgtEl>
                                          <p:spTgt spid="8745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4521">
                                            <p:txEl>
                                              <p:charRg st="0" end="30"/>
                                            </p:txEl>
                                          </p:spTgt>
                                        </p:tgtEl>
                                        <p:attrNameLst>
                                          <p:attrName>style.visibility</p:attrName>
                                        </p:attrNameLst>
                                      </p:cBhvr>
                                      <p:to>
                                        <p:strVal val="visible"/>
                                      </p:to>
                                    </p:set>
                                    <p:animEffect transition="in" filter="wipe(left)">
                                      <p:cBhvr>
                                        <p:cTn id="17" dur="500"/>
                                        <p:tgtEl>
                                          <p:spTgt spid="874521">
                                            <p:txEl>
                                              <p:charRg st="0"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4501">
                                            <p:txEl>
                                              <p:charRg st="0" end="7"/>
                                            </p:txEl>
                                          </p:spTgt>
                                        </p:tgtEl>
                                        <p:attrNameLst>
                                          <p:attrName>style.visibility</p:attrName>
                                        </p:attrNameLst>
                                      </p:cBhvr>
                                      <p:to>
                                        <p:strVal val="visible"/>
                                      </p:to>
                                    </p:set>
                                    <p:animEffect transition="in" filter="wipe(left)">
                                      <p:cBhvr>
                                        <p:cTn id="22" dur="500"/>
                                        <p:tgtEl>
                                          <p:spTgt spid="874501">
                                            <p:txEl>
                                              <p:charRg st="0"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74515"/>
                                        </p:tgtEl>
                                        <p:attrNameLst>
                                          <p:attrName>style.visibility</p:attrName>
                                        </p:attrNameLst>
                                      </p:cBhvr>
                                      <p:to>
                                        <p:strVal val="visible"/>
                                      </p:to>
                                    </p:set>
                                    <p:animEffect transition="in" filter="wipe(down)">
                                      <p:cBhvr>
                                        <p:cTn id="27" dur="500"/>
                                        <p:tgtEl>
                                          <p:spTgt spid="8745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4522"/>
                                        </p:tgtEl>
                                        <p:attrNameLst>
                                          <p:attrName>style.visibility</p:attrName>
                                        </p:attrNameLst>
                                      </p:cBhvr>
                                      <p:to>
                                        <p:strVal val="visible"/>
                                      </p:to>
                                    </p:set>
                                    <p:animEffect transition="in" filter="wipe(left)">
                                      <p:cBhvr>
                                        <p:cTn id="32" dur="500"/>
                                        <p:tgtEl>
                                          <p:spTgt spid="8745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74520">
                                            <p:txEl>
                                              <p:charRg st="0" end="9"/>
                                            </p:txEl>
                                          </p:spTgt>
                                        </p:tgtEl>
                                        <p:attrNameLst>
                                          <p:attrName>style.visibility</p:attrName>
                                        </p:attrNameLst>
                                      </p:cBhvr>
                                      <p:to>
                                        <p:strVal val="visible"/>
                                      </p:to>
                                    </p:set>
                                    <p:animEffect transition="in" filter="wipe(up)">
                                      <p:cBhvr>
                                        <p:cTn id="37" dur="500"/>
                                        <p:tgtEl>
                                          <p:spTgt spid="874520">
                                            <p:txEl>
                                              <p:charRg st="0"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74500"/>
                                        </p:tgtEl>
                                        <p:attrNameLst>
                                          <p:attrName>style.visibility</p:attrName>
                                        </p:attrNameLst>
                                      </p:cBhvr>
                                      <p:to>
                                        <p:strVal val="visible"/>
                                      </p:to>
                                    </p:set>
                                    <p:animEffect transition="in" filter="wipe(left)">
                                      <p:cBhvr>
                                        <p:cTn id="42" dur="500"/>
                                        <p:tgtEl>
                                          <p:spTgt spid="8745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4523"/>
                                        </p:tgtEl>
                                        <p:attrNameLst>
                                          <p:attrName>style.visibility</p:attrName>
                                        </p:attrNameLst>
                                      </p:cBhvr>
                                      <p:to>
                                        <p:strVal val="visible"/>
                                      </p:to>
                                    </p:set>
                                    <p:animEffect transition="in" filter="wipe(left)">
                                      <p:cBhvr>
                                        <p:cTn id="47" dur="500"/>
                                        <p:tgtEl>
                                          <p:spTgt spid="8745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74509"/>
                                        </p:tgtEl>
                                        <p:attrNameLst>
                                          <p:attrName>style.visibility</p:attrName>
                                        </p:attrNameLst>
                                      </p:cBhvr>
                                      <p:to>
                                        <p:strVal val="visible"/>
                                      </p:to>
                                    </p:set>
                                    <p:animEffect transition="in" filter="wipe(left)">
                                      <p:cBhvr>
                                        <p:cTn id="52" dur="500"/>
                                        <p:tgtEl>
                                          <p:spTgt spid="87450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74524"/>
                                        </p:tgtEl>
                                        <p:attrNameLst>
                                          <p:attrName>style.visibility</p:attrName>
                                        </p:attrNameLst>
                                      </p:cBhvr>
                                      <p:to>
                                        <p:strVal val="visible"/>
                                      </p:to>
                                    </p:set>
                                    <p:anim calcmode="lin" valueType="num">
                                      <p:cBhvr additive="base">
                                        <p:cTn id="57" dur="500" fill="hold"/>
                                        <p:tgtEl>
                                          <p:spTgt spid="874524"/>
                                        </p:tgtEl>
                                        <p:attrNameLst>
                                          <p:attrName>ppt_x</p:attrName>
                                        </p:attrNameLst>
                                      </p:cBhvr>
                                      <p:tavLst>
                                        <p:tav tm="0">
                                          <p:val>
                                            <p:strVal val="#ppt_x"/>
                                          </p:val>
                                        </p:tav>
                                        <p:tav tm="100000">
                                          <p:val>
                                            <p:strVal val="#ppt_x"/>
                                          </p:val>
                                        </p:tav>
                                      </p:tavLst>
                                    </p:anim>
                                    <p:anim calcmode="lin" valueType="num">
                                      <p:cBhvr additive="base">
                                        <p:cTn id="58" dur="500" fill="hold"/>
                                        <p:tgtEl>
                                          <p:spTgt spid="8745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6" fill="hold" grpId="0" nodeType="clickEffect">
                                  <p:stCondLst>
                                    <p:cond delay="0"/>
                                  </p:stCondLst>
                                  <p:childTnLst>
                                    <p:set>
                                      <p:cBhvr>
                                        <p:cTn id="62" dur="1" fill="hold">
                                          <p:stCondLst>
                                            <p:cond delay="0"/>
                                          </p:stCondLst>
                                        </p:cTn>
                                        <p:tgtEl>
                                          <p:spTgt spid="874502">
                                            <p:txEl>
                                              <p:charRg st="0" end="7"/>
                                            </p:txEl>
                                          </p:spTgt>
                                        </p:tgtEl>
                                        <p:attrNameLst>
                                          <p:attrName>style.visibility</p:attrName>
                                        </p:attrNameLst>
                                      </p:cBhvr>
                                      <p:to>
                                        <p:strVal val="visible"/>
                                      </p:to>
                                    </p:set>
                                    <p:anim calcmode="lin" valueType="num">
                                      <p:cBhvr additive="base">
                                        <p:cTn id="63" dur="500" fill="hold"/>
                                        <p:tgtEl>
                                          <p:spTgt spid="874502">
                                            <p:txEl>
                                              <p:charRg st="0" end="7"/>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74502">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874525"/>
                                        </p:tgtEl>
                                        <p:attrNameLst>
                                          <p:attrName>style.visibility</p:attrName>
                                        </p:attrNameLst>
                                      </p:cBhvr>
                                      <p:to>
                                        <p:strVal val="visible"/>
                                      </p:to>
                                    </p:set>
                                    <p:animEffect transition="in" filter="wipe(down)">
                                      <p:cBhvr>
                                        <p:cTn id="69" dur="500"/>
                                        <p:tgtEl>
                                          <p:spTgt spid="8745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74530"/>
                                        </p:tgtEl>
                                        <p:attrNameLst>
                                          <p:attrName>style.visibility</p:attrName>
                                        </p:attrNameLst>
                                      </p:cBhvr>
                                      <p:to>
                                        <p:strVal val="visible"/>
                                      </p:to>
                                    </p:set>
                                    <p:animEffect transition="in" filter="wipe(left)">
                                      <p:cBhvr>
                                        <p:cTn id="74" dur="500"/>
                                        <p:tgtEl>
                                          <p:spTgt spid="8745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874531"/>
                                        </p:tgtEl>
                                        <p:attrNameLst>
                                          <p:attrName>style.visibility</p:attrName>
                                        </p:attrNameLst>
                                      </p:cBhvr>
                                      <p:to>
                                        <p:strVal val="visible"/>
                                      </p:to>
                                    </p:set>
                                    <p:animEffect transition="in" filter="wipe(up)">
                                      <p:cBhvr>
                                        <p:cTn id="79" dur="500"/>
                                        <p:tgtEl>
                                          <p:spTgt spid="8745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74532"/>
                                        </p:tgtEl>
                                        <p:attrNameLst>
                                          <p:attrName>style.visibility</p:attrName>
                                        </p:attrNameLst>
                                      </p:cBhvr>
                                      <p:to>
                                        <p:strVal val="visible"/>
                                      </p:to>
                                    </p:set>
                                    <p:animEffect transition="in" filter="wipe(left)">
                                      <p:cBhvr>
                                        <p:cTn id="84" dur="500"/>
                                        <p:tgtEl>
                                          <p:spTgt spid="87453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874533"/>
                                        </p:tgtEl>
                                        <p:attrNameLst>
                                          <p:attrName>style.visibility</p:attrName>
                                        </p:attrNameLst>
                                      </p:cBhvr>
                                      <p:to>
                                        <p:strVal val="visible"/>
                                      </p:to>
                                    </p:set>
                                    <p:animEffect transition="in" filter="wipe(left)">
                                      <p:cBhvr>
                                        <p:cTn id="89" dur="500"/>
                                        <p:tgtEl>
                                          <p:spTgt spid="87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9" grpId="0" uiExpand="1" build="p"/>
      <p:bldP spid="874501" grpId="0" uiExpand="1" build="p"/>
      <p:bldP spid="874502" grpId="0" uiExpand="1" build="p"/>
      <p:bldP spid="874520" grpId="0" uiExpand="1" build="p"/>
      <p:bldP spid="874521" grpId="0" uiExpand="1" build="p"/>
      <p:bldP spid="874522" grpId="0" bldLvl="0" animBg="1"/>
      <p:bldP spid="874523" grpId="0" bldLvl="0" animBg="1"/>
      <p:bldP spid="874524" grpId="0" bldLvl="0" animBg="1"/>
      <p:bldP spid="874530" grpId="0" bldLvl="0" animBg="1"/>
      <p:bldP spid="874531" grpId="0" bldLvl="0" animBg="1"/>
      <p:bldP spid="87453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6546" name="标题 876545"/>
          <p:cNvSpPr>
            <a:spLocks noGrp="1"/>
          </p:cNvSpPr>
          <p:nvPr>
            <p:ph type="title"/>
          </p:nvPr>
        </p:nvSpPr>
        <p:spPr>
          <a:xfrm>
            <a:off x="200660" y="1217613"/>
            <a:ext cx="4137025" cy="533400"/>
          </a:xfrm>
        </p:spPr>
        <p:txBody>
          <a:bodyPr anchor="b"/>
          <a:p>
            <a:r>
              <a:rPr lang="en-US" altLang="zh-CN" sz="4000">
                <a:latin typeface="黑体" panose="02010609060101010101" pitchFamily="1" charset="-122"/>
                <a:ea typeface="黑体" panose="02010609060101010101" pitchFamily="1" charset="-122"/>
              </a:rPr>
              <a:t>2. </a:t>
            </a:r>
            <a:r>
              <a:rPr lang="zh-CN" altLang="en-US" sz="4000" dirty="0">
                <a:latin typeface="黑体" panose="02010609060101010101" pitchFamily="1" charset="-122"/>
                <a:ea typeface="黑体" panose="02010609060101010101" pitchFamily="1" charset="-122"/>
              </a:rPr>
              <a:t>变动成本</a:t>
            </a:r>
            <a:endParaRPr lang="zh-CN" altLang="en-US" sz="4000">
              <a:latin typeface="黑体" panose="02010609060101010101" pitchFamily="1" charset="-122"/>
              <a:ea typeface="黑体" panose="02010609060101010101" pitchFamily="1" charset="-122"/>
            </a:endParaRPr>
          </a:p>
        </p:txBody>
      </p:sp>
      <p:sp>
        <p:nvSpPr>
          <p:cNvPr id="876547" name="文本占位符 876546"/>
          <p:cNvSpPr>
            <a:spLocks noGrp="1"/>
          </p:cNvSpPr>
          <p:nvPr>
            <p:ph type="body" idx="1"/>
          </p:nvPr>
        </p:nvSpPr>
        <p:spPr>
          <a:xfrm>
            <a:off x="323850" y="2205038"/>
            <a:ext cx="8362950" cy="3600450"/>
          </a:xfrm>
        </p:spPr>
        <p:txBody>
          <a:bodyPr/>
          <a:p>
            <a:pPr marL="514350" indent="-514350">
              <a:buAutoNum type="arabicPeriod"/>
            </a:pPr>
            <a:r>
              <a:rPr lang="zh-CN" altLang="en-US" dirty="0">
                <a:latin typeface="黑体" panose="02010609060101010101" pitchFamily="1" charset="-122"/>
                <a:ea typeface="黑体" panose="02010609060101010101" pitchFamily="1" charset="-122"/>
              </a:rPr>
              <a:t>定义：变动成本是在一定期间和一定业务量范围内，其总额随着业务量的变动而成正比例变动的成本。例如：直接材料、直接人工等</a:t>
            </a:r>
            <a:r>
              <a:rPr lang="zh-CN" altLang="en-US" dirty="0">
                <a:latin typeface="隶书" panose="02010509060101010101" pitchFamily="1" charset="-122"/>
                <a:ea typeface="隶书" panose="02010509060101010101" pitchFamily="1" charset="-122"/>
              </a:rPr>
              <a:t>。</a:t>
            </a:r>
            <a:endParaRPr lang="zh-CN" altLang="en-US" dirty="0">
              <a:latin typeface="隶书" panose="02010509060101010101" pitchFamily="1" charset="-122"/>
              <a:ea typeface="隶书" panose="02010509060101010101" pitchFamily="1" charset="-122"/>
            </a:endParaRPr>
          </a:p>
          <a:p>
            <a:pPr marL="514350" indent="-514350">
              <a:buAutoNum type="arabicPeriod"/>
            </a:pPr>
            <a:r>
              <a:rPr lang="zh-CN" altLang="en-US" dirty="0">
                <a:latin typeface="黑体" panose="02010609060101010101" pitchFamily="1" charset="-122"/>
                <a:ea typeface="黑体" panose="02010609060101010101" pitchFamily="1" charset="-122"/>
              </a:rPr>
              <a:t>特点：</a:t>
            </a:r>
            <a:endParaRPr lang="zh-CN" altLang="en-US" dirty="0">
              <a:latin typeface="黑体" panose="02010609060101010101" pitchFamily="1" charset="-122"/>
              <a:ea typeface="黑体" panose="02010609060101010101" pitchFamily="1" charset="-122"/>
            </a:endParaRPr>
          </a:p>
          <a:p>
            <a:pPr marL="971550" lvl="1" indent="-514350">
              <a:buAutoNum type="arabicPeriod"/>
            </a:pPr>
            <a:r>
              <a:rPr lang="zh-CN" altLang="en-US" dirty="0">
                <a:latin typeface="黑体" panose="02010609060101010101" pitchFamily="1" charset="-122"/>
                <a:ea typeface="黑体" panose="02010609060101010101" pitchFamily="1" charset="-122"/>
              </a:rPr>
              <a:t>从总额来看，随着业务量的增减变动成正比例变动；</a:t>
            </a:r>
            <a:endParaRPr lang="zh-CN" altLang="en-US" dirty="0">
              <a:latin typeface="黑体" panose="02010609060101010101" pitchFamily="1" charset="-122"/>
              <a:ea typeface="黑体" panose="02010609060101010101" pitchFamily="1" charset="-122"/>
            </a:endParaRPr>
          </a:p>
          <a:p>
            <a:pPr marL="971550" lvl="1" indent="-514350">
              <a:buAutoNum type="arabicPeriod"/>
            </a:pPr>
            <a:r>
              <a:rPr lang="zh-CN" altLang="en-US" dirty="0">
                <a:latin typeface="黑体" panose="02010609060101010101" pitchFamily="1" charset="-122"/>
                <a:ea typeface="黑体" panose="02010609060101010101" pitchFamily="1" charset="-122"/>
              </a:rPr>
              <a:t>从单位成本来看，保持相对固定。</a:t>
            </a:r>
            <a:endParaRPr lang="zh-CN" altLang="en-US" dirty="0">
              <a:latin typeface="黑体" panose="02010609060101010101" pitchFamily="1" charset="-122"/>
              <a:ea typeface="黑体" panose="02010609060101010101" pitchFamily="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76546"/>
                                        </p:tgtEl>
                                        <p:attrNameLst>
                                          <p:attrName>style.visibility</p:attrName>
                                        </p:attrNameLst>
                                      </p:cBhvr>
                                      <p:to>
                                        <p:strVal val="visible"/>
                                      </p:to>
                                    </p:set>
                                    <p:animEffect transition="in" filter="checkerboard(down)">
                                      <p:cBhvr>
                                        <p:cTn id="7" dur="500"/>
                                        <p:tgtEl>
                                          <p:spTgt spid="876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6547">
                                            <p:txEl>
                                              <p:charRg st="0" end="5"/>
                                            </p:txEl>
                                          </p:spTgt>
                                        </p:tgtEl>
                                        <p:attrNameLst>
                                          <p:attrName>style.visibility</p:attrName>
                                        </p:attrNameLst>
                                      </p:cBhvr>
                                      <p:to>
                                        <p:strVal val="visible"/>
                                      </p:to>
                                    </p:set>
                                    <p:animEffect transition="in" filter="wipe(left)">
                                      <p:cBhvr>
                                        <p:cTn id="12" dur="500"/>
                                        <p:tgtEl>
                                          <p:spTgt spid="876547">
                                            <p:txEl>
                                              <p:charRg st="0"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6547">
                                            <p:txEl>
                                              <p:charRg st="1" end="1"/>
                                            </p:txEl>
                                          </p:spTgt>
                                        </p:tgtEl>
                                        <p:attrNameLst>
                                          <p:attrName>style.visibility</p:attrName>
                                        </p:attrNameLst>
                                      </p:cBhvr>
                                      <p:to>
                                        <p:strVal val="visible"/>
                                      </p:to>
                                    </p:set>
                                    <p:animEffect transition="in" filter="wipe(left)">
                                      <p:cBhvr>
                                        <p:cTn id="17" dur="500"/>
                                        <p:tgtEl>
                                          <p:spTgt spid="876547">
                                            <p:txEl>
                                              <p:char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76547">
                                            <p:txEl>
                                              <p:charRg st="2" end="2"/>
                                            </p:txEl>
                                          </p:spTgt>
                                        </p:tgtEl>
                                        <p:attrNameLst>
                                          <p:attrName>style.visibility</p:attrName>
                                        </p:attrNameLst>
                                      </p:cBhvr>
                                      <p:to>
                                        <p:strVal val="visible"/>
                                      </p:to>
                                    </p:set>
                                    <p:animEffect transition="in" filter="wipe(left)">
                                      <p:cBhvr>
                                        <p:cTn id="20" dur="500"/>
                                        <p:tgtEl>
                                          <p:spTgt spid="876547">
                                            <p:txEl>
                                              <p:char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76547">
                                            <p:txEl>
                                              <p:charRg st="3" end="3"/>
                                            </p:txEl>
                                          </p:spTgt>
                                        </p:tgtEl>
                                        <p:attrNameLst>
                                          <p:attrName>style.visibility</p:attrName>
                                        </p:attrNameLst>
                                      </p:cBhvr>
                                      <p:to>
                                        <p:strVal val="visible"/>
                                      </p:to>
                                    </p:set>
                                    <p:animEffect transition="in" filter="wipe(left)">
                                      <p:cBhvr>
                                        <p:cTn id="23" dur="500"/>
                                        <p:tgtEl>
                                          <p:spTgt spid="876547">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6" grpId="0"/>
      <p:bldP spid="87654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7570" name="标题 877569"/>
          <p:cNvSpPr>
            <a:spLocks noGrp="1"/>
          </p:cNvSpPr>
          <p:nvPr>
            <p:ph type="title"/>
          </p:nvPr>
        </p:nvSpPr>
        <p:spPr>
          <a:xfrm>
            <a:off x="2908300" y="768350"/>
            <a:ext cx="4870450" cy="533400"/>
          </a:xfrm>
        </p:spPr>
        <p:txBody>
          <a:bodyPr anchor="b"/>
          <a:p>
            <a:r>
              <a:rPr lang="zh-CN" altLang="en-US" sz="3600" dirty="0">
                <a:solidFill>
                  <a:schemeClr val="tx1"/>
                </a:solidFill>
                <a:latin typeface="隶书" panose="02010509060101010101" pitchFamily="1" charset="-122"/>
                <a:ea typeface="隶书" panose="02010509060101010101" pitchFamily="1" charset="-122"/>
              </a:rPr>
              <a:t>变动成本</a:t>
            </a:r>
            <a:endParaRPr lang="zh-CN" altLang="en-US" sz="3600" dirty="0">
              <a:solidFill>
                <a:schemeClr val="tx1"/>
              </a:solidFill>
              <a:latin typeface="隶书" panose="02010509060101010101" pitchFamily="1" charset="-122"/>
              <a:ea typeface="隶书" panose="02010509060101010101" pitchFamily="1" charset="-122"/>
            </a:endParaRPr>
          </a:p>
        </p:txBody>
      </p:sp>
      <p:sp>
        <p:nvSpPr>
          <p:cNvPr id="877571" name="文本占位符 877570"/>
          <p:cNvSpPr>
            <a:spLocks noGrp="1"/>
          </p:cNvSpPr>
          <p:nvPr>
            <p:ph type="body" idx="1"/>
          </p:nvPr>
        </p:nvSpPr>
        <p:spPr>
          <a:xfrm>
            <a:off x="1042988" y="1341438"/>
            <a:ext cx="8101012" cy="2303462"/>
          </a:xfrm>
        </p:spPr>
        <p:txBody>
          <a:bodyPr/>
          <a:p>
            <a:pPr>
              <a:lnSpc>
                <a:spcPct val="90000"/>
              </a:lnSpc>
            </a:pPr>
            <a:r>
              <a:rPr lang="zh-CN" altLang="en-US" sz="2800">
                <a:solidFill>
                  <a:schemeClr val="tx1"/>
                </a:solidFill>
                <a:latin typeface="隶书" panose="02010509060101010101" pitchFamily="1" charset="-122"/>
                <a:ea typeface="隶书" panose="02010509060101010101" pitchFamily="1" charset="-122"/>
              </a:rPr>
              <a:t> </a:t>
            </a:r>
            <a:r>
              <a:rPr lang="zh-CN" altLang="en-US" sz="2800" dirty="0">
                <a:solidFill>
                  <a:schemeClr val="tx1"/>
                </a:solidFill>
                <a:latin typeface="隶书" panose="02010509060101010101" pitchFamily="1" charset="-122"/>
                <a:ea typeface="隶书" panose="02010509060101010101" pitchFamily="1" charset="-122"/>
              </a:rPr>
              <a:t>图示：</a:t>
            </a:r>
            <a:endParaRPr lang="zh-CN" altLang="en-US" sz="2800" dirty="0">
              <a:solidFill>
                <a:schemeClr val="tx1"/>
              </a:solidFill>
              <a:latin typeface="隶书" panose="02010509060101010101" pitchFamily="1" charset="-122"/>
              <a:ea typeface="隶书" panose="02010509060101010101" pitchFamily="1" charset="-122"/>
            </a:endParaRPr>
          </a:p>
        </p:txBody>
      </p:sp>
      <p:grpSp>
        <p:nvGrpSpPr>
          <p:cNvPr id="877801" name="组合 877800"/>
          <p:cNvGrpSpPr/>
          <p:nvPr/>
        </p:nvGrpSpPr>
        <p:grpSpPr>
          <a:xfrm>
            <a:off x="4727258" y="3355658"/>
            <a:ext cx="4643437" cy="3133725"/>
            <a:chOff x="2971" y="2160"/>
            <a:chExt cx="2925" cy="1974"/>
          </a:xfrm>
        </p:grpSpPr>
        <p:sp>
          <p:nvSpPr>
            <p:cNvPr id="877573" name="文本框 877572"/>
            <p:cNvSpPr txBox="1"/>
            <p:nvPr/>
          </p:nvSpPr>
          <p:spPr>
            <a:xfrm>
              <a:off x="4785" y="3884"/>
              <a:ext cx="1111" cy="250"/>
            </a:xfrm>
            <a:prstGeom prst="rect">
              <a:avLst/>
            </a:prstGeom>
            <a:noFill/>
            <a:ln w="9525">
              <a:noFill/>
            </a:ln>
          </p:spPr>
          <p:txBody>
            <a:bodyPr>
              <a:spAutoFit/>
            </a:bodyPr>
            <a:p>
              <a:pPr lvl="0">
                <a:spcBef>
                  <a:spcPct val="50000"/>
                </a:spcBef>
              </a:pPr>
              <a:r>
                <a:rPr lang="zh-CN" altLang="en-US" sz="2000" dirty="0">
                  <a:solidFill>
                    <a:schemeClr val="tx1"/>
                  </a:solidFill>
                  <a:latin typeface="Tahoma" panose="020B0604030504040204" pitchFamily="2" charset="0"/>
                  <a:ea typeface="宋体" panose="02010600030101010101" pitchFamily="2" charset="-122"/>
                </a:rPr>
                <a:t>产量（千件）</a:t>
              </a:r>
              <a:endParaRPr lang="zh-CN" altLang="en-US" sz="2000" dirty="0">
                <a:solidFill>
                  <a:schemeClr val="tx1"/>
                </a:solidFill>
                <a:latin typeface="Tahoma" panose="020B0604030504040204" pitchFamily="2" charset="0"/>
                <a:ea typeface="宋体" panose="02010600030101010101" pitchFamily="2" charset="-122"/>
              </a:endParaRPr>
            </a:p>
          </p:txBody>
        </p:sp>
        <p:grpSp>
          <p:nvGrpSpPr>
            <p:cNvPr id="877580" name="组合 877579"/>
            <p:cNvGrpSpPr/>
            <p:nvPr/>
          </p:nvGrpSpPr>
          <p:grpSpPr>
            <a:xfrm>
              <a:off x="3560" y="3793"/>
              <a:ext cx="1872" cy="96"/>
              <a:chOff x="3456" y="3936"/>
              <a:chExt cx="1872" cy="96"/>
            </a:xfrm>
          </p:grpSpPr>
          <p:sp>
            <p:nvSpPr>
              <p:cNvPr id="877581" name="直接连接符 877580"/>
              <p:cNvSpPr/>
              <p:nvPr/>
            </p:nvSpPr>
            <p:spPr>
              <a:xfrm>
                <a:off x="3456" y="4032"/>
                <a:ext cx="1872" cy="0"/>
              </a:xfrm>
              <a:prstGeom prst="line">
                <a:avLst/>
              </a:prstGeom>
              <a:ln w="9525" cap="flat" cmpd="sng">
                <a:solidFill>
                  <a:schemeClr val="tx1"/>
                </a:solidFill>
                <a:prstDash val="solid"/>
                <a:miter/>
                <a:headEnd type="none" w="med" len="med"/>
                <a:tailEnd type="triangle" w="med" len="med"/>
              </a:ln>
            </p:spPr>
          </p:sp>
          <p:sp>
            <p:nvSpPr>
              <p:cNvPr id="877582" name="直接连接符 877581"/>
              <p:cNvSpPr/>
              <p:nvPr/>
            </p:nvSpPr>
            <p:spPr>
              <a:xfrm>
                <a:off x="4224" y="3936"/>
                <a:ext cx="0" cy="96"/>
              </a:xfrm>
              <a:prstGeom prst="line">
                <a:avLst/>
              </a:prstGeom>
              <a:ln w="9525" cap="flat" cmpd="sng">
                <a:solidFill>
                  <a:schemeClr val="tx1"/>
                </a:solidFill>
                <a:prstDash val="solid"/>
                <a:miter/>
                <a:headEnd type="none" w="med" len="med"/>
                <a:tailEnd type="none" w="med" len="med"/>
              </a:ln>
            </p:spPr>
          </p:sp>
          <p:sp>
            <p:nvSpPr>
              <p:cNvPr id="877583" name="直接连接符 877582"/>
              <p:cNvSpPr/>
              <p:nvPr/>
            </p:nvSpPr>
            <p:spPr>
              <a:xfrm>
                <a:off x="3840" y="3936"/>
                <a:ext cx="0" cy="96"/>
              </a:xfrm>
              <a:prstGeom prst="line">
                <a:avLst/>
              </a:prstGeom>
              <a:ln w="9525" cap="flat" cmpd="sng">
                <a:solidFill>
                  <a:schemeClr val="tx1"/>
                </a:solidFill>
                <a:prstDash val="solid"/>
                <a:miter/>
                <a:headEnd type="none" w="med" len="med"/>
                <a:tailEnd type="none" w="med" len="med"/>
              </a:ln>
            </p:spPr>
          </p:sp>
          <p:sp>
            <p:nvSpPr>
              <p:cNvPr id="877584" name="直接连接符 877583"/>
              <p:cNvSpPr/>
              <p:nvPr/>
            </p:nvSpPr>
            <p:spPr>
              <a:xfrm>
                <a:off x="4608" y="3936"/>
                <a:ext cx="0" cy="96"/>
              </a:xfrm>
              <a:prstGeom prst="line">
                <a:avLst/>
              </a:prstGeom>
              <a:ln w="9525" cap="flat" cmpd="sng">
                <a:solidFill>
                  <a:schemeClr val="tx1"/>
                </a:solidFill>
                <a:prstDash val="solid"/>
                <a:miter/>
                <a:headEnd type="none" w="med" len="med"/>
                <a:tailEnd type="none" w="med" len="med"/>
              </a:ln>
            </p:spPr>
          </p:sp>
          <p:sp>
            <p:nvSpPr>
              <p:cNvPr id="877585" name="直接连接符 877584"/>
              <p:cNvSpPr/>
              <p:nvPr/>
            </p:nvSpPr>
            <p:spPr>
              <a:xfrm>
                <a:off x="4992" y="3936"/>
                <a:ext cx="0" cy="96"/>
              </a:xfrm>
              <a:prstGeom prst="line">
                <a:avLst/>
              </a:prstGeom>
              <a:ln w="9525" cap="flat" cmpd="sng">
                <a:solidFill>
                  <a:schemeClr val="tx1"/>
                </a:solidFill>
                <a:prstDash val="solid"/>
                <a:miter/>
                <a:headEnd type="none" w="med" len="med"/>
                <a:tailEnd type="none" w="med" len="med"/>
              </a:ln>
            </p:spPr>
          </p:sp>
        </p:grpSp>
        <p:sp>
          <p:nvSpPr>
            <p:cNvPr id="877594" name="文本框 877593"/>
            <p:cNvSpPr txBox="1"/>
            <p:nvPr/>
          </p:nvSpPr>
          <p:spPr>
            <a:xfrm>
              <a:off x="3470" y="3884"/>
              <a:ext cx="1824" cy="250"/>
            </a:xfrm>
            <a:prstGeom prst="rect">
              <a:avLst/>
            </a:prstGeom>
            <a:noFill/>
            <a:ln w="9525">
              <a:noFill/>
            </a:ln>
          </p:spPr>
          <p:txBody>
            <a:bodyPr>
              <a:spAutoFit/>
            </a:bodyPr>
            <a:p>
              <a:pPr lvl="0">
                <a:spcBef>
                  <a:spcPct val="50000"/>
                </a:spcBef>
              </a:pPr>
              <a:r>
                <a:rPr lang="en-US" altLang="zh-CN" sz="2000">
                  <a:solidFill>
                    <a:schemeClr val="tx1"/>
                  </a:solidFill>
                  <a:latin typeface="Tahoma" panose="020B0604030504040204" pitchFamily="2" charset="0"/>
                  <a:ea typeface="宋体" panose="02010600030101010101" pitchFamily="2" charset="-122"/>
                </a:rPr>
                <a:t>0      2      4      6</a:t>
              </a:r>
              <a:endParaRPr lang="en-US" altLang="zh-CN" sz="2000">
                <a:solidFill>
                  <a:schemeClr val="tx1"/>
                </a:solidFill>
                <a:latin typeface="Tahoma" panose="020B0604030504040204" pitchFamily="2" charset="0"/>
                <a:ea typeface="宋体" panose="02010600030101010101" pitchFamily="2" charset="-122"/>
              </a:endParaRPr>
            </a:p>
          </p:txBody>
        </p:sp>
        <p:grpSp>
          <p:nvGrpSpPr>
            <p:cNvPr id="877595" name="组合 877594"/>
            <p:cNvGrpSpPr/>
            <p:nvPr/>
          </p:nvGrpSpPr>
          <p:grpSpPr>
            <a:xfrm>
              <a:off x="3512" y="2209"/>
              <a:ext cx="96" cy="1680"/>
              <a:chOff x="3408" y="2352"/>
              <a:chExt cx="96" cy="1680"/>
            </a:xfrm>
          </p:grpSpPr>
          <p:sp>
            <p:nvSpPr>
              <p:cNvPr id="877596" name="直接连接符 877595"/>
              <p:cNvSpPr/>
              <p:nvPr/>
            </p:nvSpPr>
            <p:spPr>
              <a:xfrm flipV="1">
                <a:off x="3456" y="2352"/>
                <a:ext cx="0" cy="1680"/>
              </a:xfrm>
              <a:prstGeom prst="line">
                <a:avLst/>
              </a:prstGeom>
              <a:ln w="9525" cap="flat" cmpd="sng">
                <a:solidFill>
                  <a:schemeClr val="tx1"/>
                </a:solidFill>
                <a:prstDash val="solid"/>
                <a:miter/>
                <a:headEnd type="none" w="med" len="med"/>
                <a:tailEnd type="triangle" w="med" len="med"/>
              </a:ln>
            </p:spPr>
          </p:sp>
          <p:sp>
            <p:nvSpPr>
              <p:cNvPr id="877597" name="直接连接符 877596"/>
              <p:cNvSpPr/>
              <p:nvPr/>
            </p:nvSpPr>
            <p:spPr>
              <a:xfrm>
                <a:off x="3408" y="3648"/>
                <a:ext cx="96" cy="0"/>
              </a:xfrm>
              <a:prstGeom prst="line">
                <a:avLst/>
              </a:prstGeom>
              <a:ln w="9525" cap="flat" cmpd="sng">
                <a:solidFill>
                  <a:schemeClr val="tx1"/>
                </a:solidFill>
                <a:prstDash val="solid"/>
                <a:miter/>
                <a:headEnd type="none" w="med" len="med"/>
                <a:tailEnd type="none" w="med" len="med"/>
              </a:ln>
            </p:spPr>
          </p:sp>
          <p:sp>
            <p:nvSpPr>
              <p:cNvPr id="877598" name="直接连接符 877597"/>
              <p:cNvSpPr/>
              <p:nvPr/>
            </p:nvSpPr>
            <p:spPr>
              <a:xfrm>
                <a:off x="3408" y="3264"/>
                <a:ext cx="96" cy="0"/>
              </a:xfrm>
              <a:prstGeom prst="line">
                <a:avLst/>
              </a:prstGeom>
              <a:ln w="9525" cap="flat" cmpd="sng">
                <a:solidFill>
                  <a:schemeClr val="tx1"/>
                </a:solidFill>
                <a:prstDash val="solid"/>
                <a:miter/>
                <a:headEnd type="none" w="med" len="med"/>
                <a:tailEnd type="none" w="med" len="med"/>
              </a:ln>
            </p:spPr>
          </p:sp>
          <p:sp>
            <p:nvSpPr>
              <p:cNvPr id="877599" name="直接连接符 877598"/>
              <p:cNvSpPr/>
              <p:nvPr/>
            </p:nvSpPr>
            <p:spPr>
              <a:xfrm>
                <a:off x="3408" y="2880"/>
                <a:ext cx="96" cy="0"/>
              </a:xfrm>
              <a:prstGeom prst="line">
                <a:avLst/>
              </a:prstGeom>
              <a:ln w="9525" cap="flat" cmpd="sng">
                <a:solidFill>
                  <a:schemeClr val="tx1"/>
                </a:solidFill>
                <a:prstDash val="solid"/>
                <a:miter/>
                <a:headEnd type="none" w="med" len="med"/>
                <a:tailEnd type="none" w="med" len="med"/>
              </a:ln>
            </p:spPr>
          </p:sp>
        </p:grpSp>
        <p:sp>
          <p:nvSpPr>
            <p:cNvPr id="877600" name="文本框 877599"/>
            <p:cNvSpPr txBox="1"/>
            <p:nvPr/>
          </p:nvSpPr>
          <p:spPr>
            <a:xfrm>
              <a:off x="3198" y="2614"/>
              <a:ext cx="384" cy="978"/>
            </a:xfrm>
            <a:prstGeom prst="rect">
              <a:avLst/>
            </a:prstGeom>
            <a:noFill/>
            <a:ln w="9525">
              <a:noFill/>
            </a:ln>
          </p:spPr>
          <p:txBody>
            <a:bodyPr>
              <a:spAutoFit/>
            </a:bodyPr>
            <a:p>
              <a:pPr lvl="0" algn="r">
                <a:spcBef>
                  <a:spcPct val="50000"/>
                </a:spcBef>
              </a:pPr>
              <a:r>
                <a:rPr lang="en-US" altLang="zh-CN" sz="2400">
                  <a:solidFill>
                    <a:schemeClr val="tx1"/>
                  </a:solidFill>
                  <a:latin typeface="Tahoma" panose="020B0604030504040204" pitchFamily="2" charset="0"/>
                  <a:ea typeface="宋体" panose="02010600030101010101" pitchFamily="2" charset="-122"/>
                </a:rPr>
                <a:t>15</a:t>
              </a:r>
              <a:endParaRPr lang="en-US" altLang="zh-CN" sz="2400">
                <a:solidFill>
                  <a:schemeClr val="tx1"/>
                </a:solidFill>
                <a:latin typeface="Tahoma" panose="020B0604030504040204" pitchFamily="2" charset="0"/>
                <a:ea typeface="宋体" panose="02010600030101010101" pitchFamily="2" charset="-122"/>
              </a:endParaRPr>
            </a:p>
            <a:p>
              <a:pPr lvl="0" algn="r">
                <a:spcBef>
                  <a:spcPct val="50000"/>
                </a:spcBef>
              </a:pPr>
              <a:r>
                <a:rPr lang="en-US" altLang="zh-CN" sz="2400">
                  <a:solidFill>
                    <a:schemeClr val="tx1"/>
                  </a:solidFill>
                  <a:latin typeface="Tahoma" panose="020B0604030504040204" pitchFamily="2" charset="0"/>
                  <a:ea typeface="宋体" panose="02010600030101010101" pitchFamily="2" charset="-122"/>
                </a:rPr>
                <a:t>10</a:t>
              </a:r>
              <a:endParaRPr lang="en-US" altLang="zh-CN" sz="2400">
                <a:solidFill>
                  <a:schemeClr val="tx1"/>
                </a:solidFill>
                <a:latin typeface="Tahoma" panose="020B0604030504040204" pitchFamily="2" charset="0"/>
                <a:ea typeface="宋体" panose="02010600030101010101" pitchFamily="2" charset="-122"/>
              </a:endParaRPr>
            </a:p>
            <a:p>
              <a:pPr lvl="0" algn="r">
                <a:spcBef>
                  <a:spcPct val="50000"/>
                </a:spcBef>
              </a:pPr>
              <a:r>
                <a:rPr lang="en-US" altLang="zh-CN" sz="2400">
                  <a:solidFill>
                    <a:schemeClr val="tx1"/>
                  </a:solidFill>
                  <a:latin typeface="Tahoma" panose="020B0604030504040204" pitchFamily="2" charset="0"/>
                  <a:ea typeface="宋体" panose="02010600030101010101" pitchFamily="2" charset="-122"/>
                </a:rPr>
                <a:t>5</a:t>
              </a:r>
              <a:endParaRPr lang="en-US" altLang="zh-CN" sz="2400">
                <a:solidFill>
                  <a:schemeClr val="tx1"/>
                </a:solidFill>
                <a:latin typeface="Tahoma" panose="020B0604030504040204" pitchFamily="2" charset="0"/>
                <a:ea typeface="宋体" panose="02010600030101010101" pitchFamily="2" charset="-122"/>
              </a:endParaRPr>
            </a:p>
          </p:txBody>
        </p:sp>
        <p:sp>
          <p:nvSpPr>
            <p:cNvPr id="877601" name="文本框 877600"/>
            <p:cNvSpPr txBox="1"/>
            <p:nvPr/>
          </p:nvSpPr>
          <p:spPr>
            <a:xfrm>
              <a:off x="2971" y="2160"/>
              <a:ext cx="308" cy="1451"/>
            </a:xfrm>
            <a:prstGeom prst="rect">
              <a:avLst/>
            </a:prstGeom>
            <a:noFill/>
            <a:ln w="9525">
              <a:noFill/>
            </a:ln>
          </p:spPr>
          <p:txBody>
            <a:bodyPr vert="eaVert">
              <a:spAutoFit/>
            </a:bodyPr>
            <a:p>
              <a:pPr lvl="0">
                <a:spcBef>
                  <a:spcPct val="50000"/>
                </a:spcBef>
              </a:pPr>
              <a:r>
                <a:rPr lang="zh-CN" altLang="en-US" sz="2000" dirty="0">
                  <a:solidFill>
                    <a:schemeClr val="tx1"/>
                  </a:solidFill>
                  <a:latin typeface="Tahoma" panose="020B0604030504040204" pitchFamily="2" charset="0"/>
                  <a:ea typeface="宋体" panose="02010600030101010101" pitchFamily="2" charset="-122"/>
                </a:rPr>
                <a:t>单位变动成本元）</a:t>
              </a:r>
              <a:endParaRPr lang="zh-CN" altLang="en-US" sz="2000" dirty="0">
                <a:solidFill>
                  <a:schemeClr val="tx1"/>
                </a:solidFill>
                <a:latin typeface="Tahoma" panose="020B0604030504040204" pitchFamily="2" charset="0"/>
                <a:ea typeface="宋体" panose="02010600030101010101" pitchFamily="2" charset="-122"/>
              </a:endParaRPr>
            </a:p>
          </p:txBody>
        </p:sp>
        <p:sp>
          <p:nvSpPr>
            <p:cNvPr id="877604" name="直接连接符 877603"/>
            <p:cNvSpPr/>
            <p:nvPr/>
          </p:nvSpPr>
          <p:spPr>
            <a:xfrm>
              <a:off x="3560" y="3113"/>
              <a:ext cx="1728" cy="0"/>
            </a:xfrm>
            <a:prstGeom prst="line">
              <a:avLst/>
            </a:prstGeom>
            <a:ln w="9525" cap="flat" cmpd="sng">
              <a:solidFill>
                <a:schemeClr val="tx1"/>
              </a:solidFill>
              <a:prstDash val="solid"/>
              <a:miter/>
              <a:headEnd type="none" w="med" len="med"/>
              <a:tailEnd type="none" w="med" len="med"/>
            </a:ln>
          </p:spPr>
        </p:sp>
        <p:sp>
          <p:nvSpPr>
            <p:cNvPr id="877605" name="文本框 877604"/>
            <p:cNvSpPr txBox="1"/>
            <p:nvPr/>
          </p:nvSpPr>
          <p:spPr>
            <a:xfrm>
              <a:off x="4904" y="2833"/>
              <a:ext cx="720" cy="288"/>
            </a:xfrm>
            <a:prstGeom prst="rect">
              <a:avLst/>
            </a:prstGeom>
            <a:noFill/>
            <a:ln w="9525">
              <a:noFill/>
            </a:ln>
          </p:spPr>
          <p:txBody>
            <a:bodyPr>
              <a:spAutoFit/>
            </a:bodyPr>
            <a:p>
              <a:pPr lvl="0">
                <a:spcBef>
                  <a:spcPct val="50000"/>
                </a:spcBef>
              </a:pPr>
              <a:r>
                <a:rPr lang="en-US" altLang="zh-CN" sz="2400">
                  <a:solidFill>
                    <a:schemeClr val="tx1"/>
                  </a:solidFill>
                  <a:latin typeface="Tahoma" panose="020B0604030504040204" pitchFamily="2" charset="0"/>
                  <a:ea typeface="宋体" panose="02010600030101010101" pitchFamily="2" charset="-122"/>
                </a:rPr>
                <a:t>Y=b</a:t>
              </a:r>
              <a:endParaRPr lang="en-US" altLang="zh-CN" sz="2400">
                <a:solidFill>
                  <a:schemeClr val="tx1"/>
                </a:solidFill>
                <a:latin typeface="Tahoma" panose="020B0604030504040204" pitchFamily="2" charset="0"/>
                <a:ea typeface="宋体" panose="02010600030101010101" pitchFamily="2" charset="-122"/>
              </a:endParaRPr>
            </a:p>
          </p:txBody>
        </p:sp>
        <p:grpSp>
          <p:nvGrpSpPr>
            <p:cNvPr id="877631" name="组合 877630"/>
            <p:cNvGrpSpPr/>
            <p:nvPr/>
          </p:nvGrpSpPr>
          <p:grpSpPr>
            <a:xfrm>
              <a:off x="3512" y="2201"/>
              <a:ext cx="96" cy="1680"/>
              <a:chOff x="3408" y="2352"/>
              <a:chExt cx="96" cy="1680"/>
            </a:xfrm>
          </p:grpSpPr>
          <p:sp>
            <p:nvSpPr>
              <p:cNvPr id="877632" name="直接连接符 877631"/>
              <p:cNvSpPr/>
              <p:nvPr/>
            </p:nvSpPr>
            <p:spPr>
              <a:xfrm flipV="1">
                <a:off x="3456" y="2352"/>
                <a:ext cx="0" cy="1680"/>
              </a:xfrm>
              <a:prstGeom prst="line">
                <a:avLst/>
              </a:prstGeom>
              <a:ln w="9525" cap="flat" cmpd="sng">
                <a:solidFill>
                  <a:schemeClr val="tx1"/>
                </a:solidFill>
                <a:prstDash val="solid"/>
                <a:miter/>
                <a:headEnd type="none" w="med" len="med"/>
                <a:tailEnd type="triangle" w="med" len="med"/>
              </a:ln>
            </p:spPr>
          </p:sp>
          <p:sp>
            <p:nvSpPr>
              <p:cNvPr id="877633" name="直接连接符 877632"/>
              <p:cNvSpPr/>
              <p:nvPr/>
            </p:nvSpPr>
            <p:spPr>
              <a:xfrm>
                <a:off x="3408" y="3648"/>
                <a:ext cx="96" cy="0"/>
              </a:xfrm>
              <a:prstGeom prst="line">
                <a:avLst/>
              </a:prstGeom>
              <a:ln w="9525" cap="flat" cmpd="sng">
                <a:solidFill>
                  <a:schemeClr val="tx1"/>
                </a:solidFill>
                <a:prstDash val="solid"/>
                <a:miter/>
                <a:headEnd type="none" w="med" len="med"/>
                <a:tailEnd type="none" w="med" len="med"/>
              </a:ln>
            </p:spPr>
          </p:sp>
          <p:sp>
            <p:nvSpPr>
              <p:cNvPr id="877634" name="直接连接符 877633"/>
              <p:cNvSpPr/>
              <p:nvPr/>
            </p:nvSpPr>
            <p:spPr>
              <a:xfrm>
                <a:off x="3408" y="3264"/>
                <a:ext cx="96" cy="0"/>
              </a:xfrm>
              <a:prstGeom prst="line">
                <a:avLst/>
              </a:prstGeom>
              <a:ln w="9525" cap="flat" cmpd="sng">
                <a:solidFill>
                  <a:schemeClr val="tx1"/>
                </a:solidFill>
                <a:prstDash val="solid"/>
                <a:miter/>
                <a:headEnd type="none" w="med" len="med"/>
                <a:tailEnd type="none" w="med" len="med"/>
              </a:ln>
            </p:spPr>
          </p:sp>
          <p:sp>
            <p:nvSpPr>
              <p:cNvPr id="877635" name="直接连接符 877634"/>
              <p:cNvSpPr/>
              <p:nvPr/>
            </p:nvSpPr>
            <p:spPr>
              <a:xfrm>
                <a:off x="3408" y="2880"/>
                <a:ext cx="96" cy="0"/>
              </a:xfrm>
              <a:prstGeom prst="line">
                <a:avLst/>
              </a:prstGeom>
              <a:ln w="9525" cap="flat" cmpd="sng">
                <a:solidFill>
                  <a:schemeClr val="tx1"/>
                </a:solidFill>
                <a:prstDash val="solid"/>
                <a:miter/>
                <a:headEnd type="none" w="med" len="med"/>
                <a:tailEnd type="none" w="med" len="med"/>
              </a:ln>
            </p:spPr>
          </p:sp>
        </p:grpSp>
      </p:grpSp>
      <p:sp>
        <p:nvSpPr>
          <p:cNvPr id="877960" name="文本框 877959"/>
          <p:cNvSpPr txBox="1"/>
          <p:nvPr/>
        </p:nvSpPr>
        <p:spPr>
          <a:xfrm>
            <a:off x="-53975" y="3319463"/>
            <a:ext cx="488950" cy="2376487"/>
          </a:xfrm>
          <a:prstGeom prst="rect">
            <a:avLst/>
          </a:prstGeom>
          <a:noFill/>
          <a:ln w="9525">
            <a:noFill/>
          </a:ln>
        </p:spPr>
        <p:txBody>
          <a:bodyPr vert="eaVert">
            <a:spAutoFit/>
          </a:bodyPr>
          <a:p>
            <a:pPr lvl="0">
              <a:spcBef>
                <a:spcPct val="50000"/>
              </a:spcBef>
            </a:pPr>
            <a:r>
              <a:rPr lang="zh-CN" altLang="en-US" sz="2000" dirty="0">
                <a:solidFill>
                  <a:schemeClr val="tx1"/>
                </a:solidFill>
                <a:latin typeface="Tahoma" panose="020B0604030504040204" pitchFamily="2" charset="0"/>
                <a:ea typeface="宋体" panose="02010600030101010101" pitchFamily="2" charset="-122"/>
              </a:rPr>
              <a:t>变动成本（万元）</a:t>
            </a:r>
            <a:endParaRPr lang="zh-CN" altLang="en-US" sz="2000" dirty="0">
              <a:solidFill>
                <a:schemeClr val="tx1"/>
              </a:solidFill>
              <a:latin typeface="Tahoma" panose="020B0604030504040204" pitchFamily="2" charset="0"/>
              <a:ea typeface="宋体" panose="02010600030101010101" pitchFamily="2" charset="-122"/>
            </a:endParaRPr>
          </a:p>
        </p:txBody>
      </p:sp>
      <p:grpSp>
        <p:nvGrpSpPr>
          <p:cNvPr id="877961" name="组合 877960"/>
          <p:cNvGrpSpPr/>
          <p:nvPr/>
        </p:nvGrpSpPr>
        <p:grpSpPr>
          <a:xfrm>
            <a:off x="971550" y="5876925"/>
            <a:ext cx="3048000" cy="152400"/>
            <a:chOff x="576" y="3936"/>
            <a:chExt cx="1920" cy="96"/>
          </a:xfrm>
        </p:grpSpPr>
        <p:sp>
          <p:nvSpPr>
            <p:cNvPr id="877962" name="直接连接符 877961"/>
            <p:cNvSpPr/>
            <p:nvPr/>
          </p:nvSpPr>
          <p:spPr>
            <a:xfrm>
              <a:off x="576" y="4032"/>
              <a:ext cx="1920" cy="0"/>
            </a:xfrm>
            <a:prstGeom prst="line">
              <a:avLst/>
            </a:prstGeom>
            <a:ln w="9525" cap="flat" cmpd="sng">
              <a:solidFill>
                <a:schemeClr val="tx1"/>
              </a:solidFill>
              <a:prstDash val="solid"/>
              <a:miter/>
              <a:headEnd type="none" w="med" len="med"/>
              <a:tailEnd type="triangle" w="med" len="med"/>
            </a:ln>
          </p:spPr>
        </p:sp>
        <p:sp>
          <p:nvSpPr>
            <p:cNvPr id="877963" name="直接连接符 877962"/>
            <p:cNvSpPr/>
            <p:nvPr/>
          </p:nvSpPr>
          <p:spPr>
            <a:xfrm>
              <a:off x="960" y="3936"/>
              <a:ext cx="0" cy="96"/>
            </a:xfrm>
            <a:prstGeom prst="line">
              <a:avLst/>
            </a:prstGeom>
            <a:ln w="9525" cap="flat" cmpd="sng">
              <a:solidFill>
                <a:schemeClr val="tx1"/>
              </a:solidFill>
              <a:prstDash val="solid"/>
              <a:miter/>
              <a:headEnd type="none" w="med" len="med"/>
              <a:tailEnd type="none" w="med" len="med"/>
            </a:ln>
          </p:spPr>
        </p:sp>
        <p:sp>
          <p:nvSpPr>
            <p:cNvPr id="877964" name="直接连接符 877963"/>
            <p:cNvSpPr/>
            <p:nvPr/>
          </p:nvSpPr>
          <p:spPr>
            <a:xfrm>
              <a:off x="1344" y="3936"/>
              <a:ext cx="0" cy="96"/>
            </a:xfrm>
            <a:prstGeom prst="line">
              <a:avLst/>
            </a:prstGeom>
            <a:ln w="9525" cap="flat" cmpd="sng">
              <a:solidFill>
                <a:schemeClr val="tx1"/>
              </a:solidFill>
              <a:prstDash val="solid"/>
              <a:miter/>
              <a:headEnd type="none" w="med" len="med"/>
              <a:tailEnd type="none" w="med" len="med"/>
            </a:ln>
          </p:spPr>
        </p:sp>
        <p:sp>
          <p:nvSpPr>
            <p:cNvPr id="877965" name="直接连接符 877964"/>
            <p:cNvSpPr/>
            <p:nvPr/>
          </p:nvSpPr>
          <p:spPr>
            <a:xfrm>
              <a:off x="1728" y="3936"/>
              <a:ext cx="0" cy="96"/>
            </a:xfrm>
            <a:prstGeom prst="line">
              <a:avLst/>
            </a:prstGeom>
            <a:ln w="9525" cap="flat" cmpd="sng">
              <a:solidFill>
                <a:schemeClr val="tx1"/>
              </a:solidFill>
              <a:prstDash val="solid"/>
              <a:miter/>
              <a:headEnd type="none" w="med" len="med"/>
              <a:tailEnd type="none" w="med" len="med"/>
            </a:ln>
          </p:spPr>
        </p:sp>
        <p:sp>
          <p:nvSpPr>
            <p:cNvPr id="877966" name="直接连接符 877965"/>
            <p:cNvSpPr/>
            <p:nvPr/>
          </p:nvSpPr>
          <p:spPr>
            <a:xfrm>
              <a:off x="2112" y="3936"/>
              <a:ext cx="0" cy="96"/>
            </a:xfrm>
            <a:prstGeom prst="line">
              <a:avLst/>
            </a:prstGeom>
            <a:ln w="9525" cap="flat" cmpd="sng">
              <a:solidFill>
                <a:schemeClr val="tx1"/>
              </a:solidFill>
              <a:prstDash val="solid"/>
              <a:miter/>
              <a:headEnd type="none" w="med" len="med"/>
              <a:tailEnd type="none" w="med" len="med"/>
            </a:ln>
          </p:spPr>
        </p:sp>
      </p:grpSp>
      <p:grpSp>
        <p:nvGrpSpPr>
          <p:cNvPr id="877967" name="组合 877966"/>
          <p:cNvGrpSpPr/>
          <p:nvPr/>
        </p:nvGrpSpPr>
        <p:grpSpPr>
          <a:xfrm>
            <a:off x="900113" y="3429000"/>
            <a:ext cx="152400" cy="2590800"/>
            <a:chOff x="528" y="2400"/>
            <a:chExt cx="96" cy="1632"/>
          </a:xfrm>
        </p:grpSpPr>
        <p:sp>
          <p:nvSpPr>
            <p:cNvPr id="877968" name="直接连接符 877967"/>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7969" name="直接连接符 877968"/>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7970" name="直接连接符 877969"/>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7971" name="直接连接符 877970"/>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sp>
        <p:nvSpPr>
          <p:cNvPr id="877974" name="直接连接符 877973"/>
          <p:cNvSpPr/>
          <p:nvPr/>
        </p:nvSpPr>
        <p:spPr>
          <a:xfrm flipV="1">
            <a:off x="971550" y="4508500"/>
            <a:ext cx="3048000" cy="1524000"/>
          </a:xfrm>
          <a:prstGeom prst="line">
            <a:avLst/>
          </a:prstGeom>
          <a:ln w="9525" cap="flat" cmpd="sng">
            <a:solidFill>
              <a:schemeClr val="tx1"/>
            </a:solidFill>
            <a:prstDash val="solid"/>
            <a:miter/>
            <a:headEnd type="none" w="med" len="med"/>
            <a:tailEnd type="none" w="med" len="med"/>
          </a:ln>
        </p:spPr>
      </p:sp>
      <p:grpSp>
        <p:nvGrpSpPr>
          <p:cNvPr id="877976" name="组合 877975"/>
          <p:cNvGrpSpPr/>
          <p:nvPr/>
        </p:nvGrpSpPr>
        <p:grpSpPr>
          <a:xfrm>
            <a:off x="900113" y="3429000"/>
            <a:ext cx="152400" cy="2590800"/>
            <a:chOff x="528" y="2400"/>
            <a:chExt cx="96" cy="1632"/>
          </a:xfrm>
        </p:grpSpPr>
        <p:sp>
          <p:nvSpPr>
            <p:cNvPr id="877977" name="直接连接符 877976"/>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7978" name="直接连接符 877977"/>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7979" name="直接连接符 877978"/>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7980" name="直接连接符 877979"/>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grpSp>
        <p:nvGrpSpPr>
          <p:cNvPr id="877982" name="组合 877981"/>
          <p:cNvGrpSpPr/>
          <p:nvPr/>
        </p:nvGrpSpPr>
        <p:grpSpPr>
          <a:xfrm>
            <a:off x="900113" y="3429000"/>
            <a:ext cx="152400" cy="2590800"/>
            <a:chOff x="528" y="2400"/>
            <a:chExt cx="96" cy="1632"/>
          </a:xfrm>
        </p:grpSpPr>
        <p:sp>
          <p:nvSpPr>
            <p:cNvPr id="877983" name="直接连接符 877982"/>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7984" name="直接连接符 877983"/>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7985" name="直接连接符 877984"/>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7986" name="直接连接符 877985"/>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grpSp>
        <p:nvGrpSpPr>
          <p:cNvPr id="877987" name="组合 877986"/>
          <p:cNvGrpSpPr/>
          <p:nvPr/>
        </p:nvGrpSpPr>
        <p:grpSpPr>
          <a:xfrm>
            <a:off x="971550" y="5876925"/>
            <a:ext cx="3048000" cy="152400"/>
            <a:chOff x="576" y="3936"/>
            <a:chExt cx="1920" cy="96"/>
          </a:xfrm>
        </p:grpSpPr>
        <p:sp>
          <p:nvSpPr>
            <p:cNvPr id="877988" name="直接连接符 877987"/>
            <p:cNvSpPr/>
            <p:nvPr/>
          </p:nvSpPr>
          <p:spPr>
            <a:xfrm>
              <a:off x="576" y="4032"/>
              <a:ext cx="1920" cy="0"/>
            </a:xfrm>
            <a:prstGeom prst="line">
              <a:avLst/>
            </a:prstGeom>
            <a:ln w="9525" cap="flat" cmpd="sng">
              <a:solidFill>
                <a:schemeClr val="tx1"/>
              </a:solidFill>
              <a:prstDash val="solid"/>
              <a:miter/>
              <a:headEnd type="none" w="med" len="med"/>
              <a:tailEnd type="triangle" w="med" len="med"/>
            </a:ln>
          </p:spPr>
        </p:sp>
        <p:sp>
          <p:nvSpPr>
            <p:cNvPr id="877989" name="直接连接符 877988"/>
            <p:cNvSpPr/>
            <p:nvPr/>
          </p:nvSpPr>
          <p:spPr>
            <a:xfrm>
              <a:off x="960" y="3936"/>
              <a:ext cx="0" cy="96"/>
            </a:xfrm>
            <a:prstGeom prst="line">
              <a:avLst/>
            </a:prstGeom>
            <a:ln w="9525" cap="flat" cmpd="sng">
              <a:solidFill>
                <a:schemeClr val="tx1"/>
              </a:solidFill>
              <a:prstDash val="solid"/>
              <a:miter/>
              <a:headEnd type="none" w="med" len="med"/>
              <a:tailEnd type="none" w="med" len="med"/>
            </a:ln>
          </p:spPr>
        </p:sp>
        <p:sp>
          <p:nvSpPr>
            <p:cNvPr id="877990" name="直接连接符 877989"/>
            <p:cNvSpPr/>
            <p:nvPr/>
          </p:nvSpPr>
          <p:spPr>
            <a:xfrm>
              <a:off x="1344" y="3936"/>
              <a:ext cx="0" cy="96"/>
            </a:xfrm>
            <a:prstGeom prst="line">
              <a:avLst/>
            </a:prstGeom>
            <a:ln w="9525" cap="flat" cmpd="sng">
              <a:solidFill>
                <a:schemeClr val="tx1"/>
              </a:solidFill>
              <a:prstDash val="solid"/>
              <a:miter/>
              <a:headEnd type="none" w="med" len="med"/>
              <a:tailEnd type="none" w="med" len="med"/>
            </a:ln>
          </p:spPr>
        </p:sp>
        <p:sp>
          <p:nvSpPr>
            <p:cNvPr id="877991" name="直接连接符 877990"/>
            <p:cNvSpPr/>
            <p:nvPr/>
          </p:nvSpPr>
          <p:spPr>
            <a:xfrm>
              <a:off x="1728" y="3936"/>
              <a:ext cx="0" cy="96"/>
            </a:xfrm>
            <a:prstGeom prst="line">
              <a:avLst/>
            </a:prstGeom>
            <a:ln w="9525" cap="flat" cmpd="sng">
              <a:solidFill>
                <a:schemeClr val="tx1"/>
              </a:solidFill>
              <a:prstDash val="solid"/>
              <a:miter/>
              <a:headEnd type="none" w="med" len="med"/>
              <a:tailEnd type="none" w="med" len="med"/>
            </a:ln>
          </p:spPr>
        </p:sp>
        <p:sp>
          <p:nvSpPr>
            <p:cNvPr id="877992" name="直接连接符 877991"/>
            <p:cNvSpPr/>
            <p:nvPr/>
          </p:nvSpPr>
          <p:spPr>
            <a:xfrm>
              <a:off x="2112" y="3936"/>
              <a:ext cx="0" cy="96"/>
            </a:xfrm>
            <a:prstGeom prst="line">
              <a:avLst/>
            </a:prstGeom>
            <a:ln w="9525" cap="flat" cmpd="sng">
              <a:solidFill>
                <a:schemeClr val="tx1"/>
              </a:solidFill>
              <a:prstDash val="solid"/>
              <a:miter/>
              <a:headEnd type="none" w="med" len="med"/>
              <a:tailEnd type="none" w="med" len="med"/>
            </a:ln>
          </p:spPr>
        </p:sp>
      </p:grpSp>
      <p:grpSp>
        <p:nvGrpSpPr>
          <p:cNvPr id="877993" name="组合 877992"/>
          <p:cNvGrpSpPr/>
          <p:nvPr/>
        </p:nvGrpSpPr>
        <p:grpSpPr>
          <a:xfrm>
            <a:off x="900113" y="3429000"/>
            <a:ext cx="152400" cy="2590800"/>
            <a:chOff x="528" y="2400"/>
            <a:chExt cx="96" cy="1632"/>
          </a:xfrm>
        </p:grpSpPr>
        <p:sp>
          <p:nvSpPr>
            <p:cNvPr id="877994" name="直接连接符 877993"/>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7995" name="直接连接符 877994"/>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7996" name="直接连接符 877995"/>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7997" name="直接连接符 877996"/>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grpSp>
        <p:nvGrpSpPr>
          <p:cNvPr id="878001" name="组合 878000"/>
          <p:cNvGrpSpPr/>
          <p:nvPr/>
        </p:nvGrpSpPr>
        <p:grpSpPr>
          <a:xfrm>
            <a:off x="900113" y="3429000"/>
            <a:ext cx="152400" cy="2590800"/>
            <a:chOff x="528" y="2400"/>
            <a:chExt cx="96" cy="1632"/>
          </a:xfrm>
        </p:grpSpPr>
        <p:sp>
          <p:nvSpPr>
            <p:cNvPr id="878002" name="直接连接符 878001"/>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8003" name="直接连接符 878002"/>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8004" name="直接连接符 878003"/>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8005" name="直接连接符 878004"/>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sp>
        <p:nvSpPr>
          <p:cNvPr id="878006" name="文本框 878005"/>
          <p:cNvSpPr txBox="1"/>
          <p:nvPr/>
        </p:nvSpPr>
        <p:spPr>
          <a:xfrm>
            <a:off x="828675" y="6100128"/>
            <a:ext cx="2895600" cy="396875"/>
          </a:xfrm>
          <a:prstGeom prst="rect">
            <a:avLst/>
          </a:prstGeom>
          <a:noFill/>
          <a:ln w="9525">
            <a:noFill/>
          </a:ln>
        </p:spPr>
        <p:txBody>
          <a:bodyPr>
            <a:spAutoFit/>
          </a:bodyPr>
          <a:p>
            <a:pPr lvl="0">
              <a:spcBef>
                <a:spcPct val="50000"/>
              </a:spcBef>
            </a:pPr>
            <a:r>
              <a:rPr lang="en-US" altLang="zh-CN" sz="2000">
                <a:solidFill>
                  <a:schemeClr val="tx1"/>
                </a:solidFill>
                <a:latin typeface="Tahoma" panose="020B0604030504040204" pitchFamily="2" charset="0"/>
                <a:ea typeface="宋体" panose="02010600030101010101" pitchFamily="2" charset="-122"/>
              </a:rPr>
              <a:t>0      2      4      6      8</a:t>
            </a:r>
            <a:endParaRPr lang="en-US" altLang="zh-CN" sz="2000">
              <a:solidFill>
                <a:schemeClr val="tx1"/>
              </a:solidFill>
              <a:latin typeface="Tahoma" panose="020B0604030504040204" pitchFamily="2" charset="0"/>
              <a:ea typeface="宋体" panose="02010600030101010101" pitchFamily="2" charset="-122"/>
            </a:endParaRPr>
          </a:p>
        </p:txBody>
      </p:sp>
      <p:grpSp>
        <p:nvGrpSpPr>
          <p:cNvPr id="878007" name="组合 878006"/>
          <p:cNvGrpSpPr/>
          <p:nvPr/>
        </p:nvGrpSpPr>
        <p:grpSpPr>
          <a:xfrm>
            <a:off x="900113" y="3429000"/>
            <a:ext cx="152400" cy="2590800"/>
            <a:chOff x="528" y="2400"/>
            <a:chExt cx="96" cy="1632"/>
          </a:xfrm>
        </p:grpSpPr>
        <p:sp>
          <p:nvSpPr>
            <p:cNvPr id="878008" name="直接连接符 878007"/>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8009" name="直接连接符 878008"/>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8010" name="直接连接符 878009"/>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8011" name="直接连接符 878010"/>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sp>
        <p:nvSpPr>
          <p:cNvPr id="878012" name="文本框 878011"/>
          <p:cNvSpPr txBox="1"/>
          <p:nvPr/>
        </p:nvSpPr>
        <p:spPr>
          <a:xfrm>
            <a:off x="3492500" y="6021388"/>
            <a:ext cx="1871663" cy="396875"/>
          </a:xfrm>
          <a:prstGeom prst="rect">
            <a:avLst/>
          </a:prstGeom>
          <a:noFill/>
          <a:ln w="9525">
            <a:noFill/>
          </a:ln>
        </p:spPr>
        <p:txBody>
          <a:bodyPr>
            <a:spAutoFit/>
          </a:bodyPr>
          <a:p>
            <a:pPr lvl="0">
              <a:spcBef>
                <a:spcPct val="50000"/>
              </a:spcBef>
            </a:pPr>
            <a:r>
              <a:rPr lang="zh-CN" altLang="en-US" sz="2000" dirty="0">
                <a:solidFill>
                  <a:schemeClr val="tx1"/>
                </a:solidFill>
                <a:latin typeface="Tahoma" panose="020B0604030504040204" pitchFamily="2" charset="0"/>
                <a:ea typeface="宋体" panose="02010600030101010101" pitchFamily="2" charset="-122"/>
              </a:rPr>
              <a:t>产量（千件）</a:t>
            </a:r>
            <a:endParaRPr lang="zh-CN" altLang="en-US" sz="2000" dirty="0">
              <a:solidFill>
                <a:schemeClr val="tx1"/>
              </a:solidFill>
              <a:latin typeface="Tahoma" panose="020B0604030504040204" pitchFamily="2" charset="0"/>
              <a:ea typeface="宋体" panose="02010600030101010101" pitchFamily="2" charset="-122"/>
            </a:endParaRPr>
          </a:p>
        </p:txBody>
      </p:sp>
      <p:grpSp>
        <p:nvGrpSpPr>
          <p:cNvPr id="878013" name="组合 878012"/>
          <p:cNvGrpSpPr/>
          <p:nvPr/>
        </p:nvGrpSpPr>
        <p:grpSpPr>
          <a:xfrm>
            <a:off x="971550" y="5876925"/>
            <a:ext cx="3048000" cy="152400"/>
            <a:chOff x="576" y="3936"/>
            <a:chExt cx="1920" cy="96"/>
          </a:xfrm>
        </p:grpSpPr>
        <p:sp>
          <p:nvSpPr>
            <p:cNvPr id="878014" name="直接连接符 878013"/>
            <p:cNvSpPr/>
            <p:nvPr/>
          </p:nvSpPr>
          <p:spPr>
            <a:xfrm>
              <a:off x="576" y="4032"/>
              <a:ext cx="1920" cy="0"/>
            </a:xfrm>
            <a:prstGeom prst="line">
              <a:avLst/>
            </a:prstGeom>
            <a:ln w="9525" cap="flat" cmpd="sng">
              <a:solidFill>
                <a:schemeClr val="tx1"/>
              </a:solidFill>
              <a:prstDash val="solid"/>
              <a:miter/>
              <a:headEnd type="none" w="med" len="med"/>
              <a:tailEnd type="triangle" w="med" len="med"/>
            </a:ln>
          </p:spPr>
        </p:sp>
        <p:sp>
          <p:nvSpPr>
            <p:cNvPr id="878015" name="直接连接符 878014"/>
            <p:cNvSpPr/>
            <p:nvPr/>
          </p:nvSpPr>
          <p:spPr>
            <a:xfrm>
              <a:off x="960" y="3936"/>
              <a:ext cx="0" cy="96"/>
            </a:xfrm>
            <a:prstGeom prst="line">
              <a:avLst/>
            </a:prstGeom>
            <a:ln w="9525" cap="flat" cmpd="sng">
              <a:solidFill>
                <a:schemeClr val="tx1"/>
              </a:solidFill>
              <a:prstDash val="solid"/>
              <a:miter/>
              <a:headEnd type="none" w="med" len="med"/>
              <a:tailEnd type="none" w="med" len="med"/>
            </a:ln>
          </p:spPr>
        </p:sp>
        <p:sp>
          <p:nvSpPr>
            <p:cNvPr id="878016" name="直接连接符 878015"/>
            <p:cNvSpPr/>
            <p:nvPr/>
          </p:nvSpPr>
          <p:spPr>
            <a:xfrm>
              <a:off x="1344" y="3936"/>
              <a:ext cx="0" cy="96"/>
            </a:xfrm>
            <a:prstGeom prst="line">
              <a:avLst/>
            </a:prstGeom>
            <a:ln w="9525" cap="flat" cmpd="sng">
              <a:solidFill>
                <a:schemeClr val="tx1"/>
              </a:solidFill>
              <a:prstDash val="solid"/>
              <a:miter/>
              <a:headEnd type="none" w="med" len="med"/>
              <a:tailEnd type="none" w="med" len="med"/>
            </a:ln>
          </p:spPr>
        </p:sp>
        <p:sp>
          <p:nvSpPr>
            <p:cNvPr id="878017" name="直接连接符 878016"/>
            <p:cNvSpPr/>
            <p:nvPr/>
          </p:nvSpPr>
          <p:spPr>
            <a:xfrm>
              <a:off x="1728" y="3936"/>
              <a:ext cx="0" cy="96"/>
            </a:xfrm>
            <a:prstGeom prst="line">
              <a:avLst/>
            </a:prstGeom>
            <a:ln w="9525" cap="flat" cmpd="sng">
              <a:solidFill>
                <a:schemeClr val="tx1"/>
              </a:solidFill>
              <a:prstDash val="solid"/>
              <a:miter/>
              <a:headEnd type="none" w="med" len="med"/>
              <a:tailEnd type="none" w="med" len="med"/>
            </a:ln>
          </p:spPr>
        </p:sp>
        <p:sp>
          <p:nvSpPr>
            <p:cNvPr id="878018" name="直接连接符 878017"/>
            <p:cNvSpPr/>
            <p:nvPr/>
          </p:nvSpPr>
          <p:spPr>
            <a:xfrm>
              <a:off x="2112" y="3936"/>
              <a:ext cx="0" cy="96"/>
            </a:xfrm>
            <a:prstGeom prst="line">
              <a:avLst/>
            </a:prstGeom>
            <a:ln w="9525" cap="flat" cmpd="sng">
              <a:solidFill>
                <a:schemeClr val="tx1"/>
              </a:solidFill>
              <a:prstDash val="solid"/>
              <a:miter/>
              <a:headEnd type="none" w="med" len="med"/>
              <a:tailEnd type="none" w="med" len="med"/>
            </a:ln>
          </p:spPr>
        </p:sp>
      </p:grpSp>
      <p:grpSp>
        <p:nvGrpSpPr>
          <p:cNvPr id="878019" name="组合 878018"/>
          <p:cNvGrpSpPr/>
          <p:nvPr/>
        </p:nvGrpSpPr>
        <p:grpSpPr>
          <a:xfrm>
            <a:off x="900113" y="3429000"/>
            <a:ext cx="152400" cy="2590800"/>
            <a:chOff x="528" y="2400"/>
            <a:chExt cx="96" cy="1632"/>
          </a:xfrm>
        </p:grpSpPr>
        <p:sp>
          <p:nvSpPr>
            <p:cNvPr id="878020" name="直接连接符 878019"/>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8021" name="直接连接符 878020"/>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8022" name="直接连接符 878021"/>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8023" name="直接连接符 878022"/>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sp>
        <p:nvSpPr>
          <p:cNvPr id="878024" name="文本框 878023"/>
          <p:cNvSpPr txBox="1"/>
          <p:nvPr/>
        </p:nvSpPr>
        <p:spPr>
          <a:xfrm>
            <a:off x="290830" y="4024313"/>
            <a:ext cx="609600" cy="1552575"/>
          </a:xfrm>
          <a:prstGeom prst="rect">
            <a:avLst/>
          </a:prstGeom>
          <a:noFill/>
          <a:ln w="9525">
            <a:noFill/>
          </a:ln>
        </p:spPr>
        <p:txBody>
          <a:bodyPr>
            <a:spAutoFit/>
          </a:bodyPr>
          <a:p>
            <a:pPr lvl="0" algn="r">
              <a:spcBef>
                <a:spcPct val="50000"/>
              </a:spcBef>
            </a:pPr>
            <a:r>
              <a:rPr lang="en-US" altLang="zh-CN" sz="2400">
                <a:solidFill>
                  <a:schemeClr val="tx1"/>
                </a:solidFill>
                <a:latin typeface="Tahoma" panose="020B0604030504040204" pitchFamily="2" charset="0"/>
                <a:ea typeface="宋体" panose="02010600030101010101" pitchFamily="2" charset="-122"/>
              </a:rPr>
              <a:t>12</a:t>
            </a:r>
            <a:endParaRPr lang="en-US" altLang="zh-CN" sz="2400">
              <a:solidFill>
                <a:schemeClr val="tx1"/>
              </a:solidFill>
              <a:latin typeface="Tahoma" panose="020B0604030504040204" pitchFamily="2" charset="0"/>
              <a:ea typeface="宋体" panose="02010600030101010101" pitchFamily="2" charset="-122"/>
            </a:endParaRPr>
          </a:p>
          <a:p>
            <a:pPr lvl="0" algn="r">
              <a:spcBef>
                <a:spcPct val="50000"/>
              </a:spcBef>
            </a:pPr>
            <a:r>
              <a:rPr lang="en-US" altLang="zh-CN" sz="2400">
                <a:solidFill>
                  <a:schemeClr val="tx1"/>
                </a:solidFill>
                <a:latin typeface="Tahoma" panose="020B0604030504040204" pitchFamily="2" charset="0"/>
                <a:ea typeface="宋体" panose="02010600030101010101" pitchFamily="2" charset="-122"/>
              </a:rPr>
              <a:t>8</a:t>
            </a:r>
            <a:endParaRPr lang="en-US" altLang="zh-CN" sz="2400">
              <a:solidFill>
                <a:schemeClr val="tx1"/>
              </a:solidFill>
              <a:latin typeface="Tahoma" panose="020B0604030504040204" pitchFamily="2" charset="0"/>
              <a:ea typeface="宋体" panose="02010600030101010101" pitchFamily="2" charset="-122"/>
            </a:endParaRPr>
          </a:p>
          <a:p>
            <a:pPr lvl="0" algn="r">
              <a:spcBef>
                <a:spcPct val="50000"/>
              </a:spcBef>
            </a:pPr>
            <a:r>
              <a:rPr lang="en-US" altLang="zh-CN" sz="2400">
                <a:solidFill>
                  <a:schemeClr val="tx1"/>
                </a:solidFill>
                <a:latin typeface="Tahoma" panose="020B0604030504040204" pitchFamily="2" charset="0"/>
                <a:ea typeface="宋体" panose="02010600030101010101" pitchFamily="2" charset="-122"/>
              </a:rPr>
              <a:t>4</a:t>
            </a:r>
            <a:endParaRPr lang="en-US" altLang="zh-CN" sz="2400">
              <a:solidFill>
                <a:schemeClr val="tx1"/>
              </a:solidFill>
              <a:latin typeface="Tahoma" panose="020B0604030504040204" pitchFamily="2" charset="0"/>
              <a:ea typeface="宋体" panose="02010600030101010101" pitchFamily="2" charset="-122"/>
            </a:endParaRPr>
          </a:p>
        </p:txBody>
      </p:sp>
      <p:sp>
        <p:nvSpPr>
          <p:cNvPr id="878025" name="文本框 878024"/>
          <p:cNvSpPr txBox="1"/>
          <p:nvPr/>
        </p:nvSpPr>
        <p:spPr>
          <a:xfrm>
            <a:off x="3301365" y="4043045"/>
            <a:ext cx="1143000" cy="457200"/>
          </a:xfrm>
          <a:prstGeom prst="rect">
            <a:avLst/>
          </a:prstGeom>
          <a:noFill/>
          <a:ln w="9525">
            <a:noFill/>
          </a:ln>
        </p:spPr>
        <p:txBody>
          <a:bodyPr>
            <a:spAutoFit/>
          </a:bodyPr>
          <a:p>
            <a:pPr lvl="0">
              <a:spcBef>
                <a:spcPct val="50000"/>
              </a:spcBef>
            </a:pPr>
            <a:r>
              <a:rPr lang="en-US" altLang="zh-CN" sz="2400">
                <a:solidFill>
                  <a:schemeClr val="tx1"/>
                </a:solidFill>
                <a:latin typeface="Tahoma" panose="020B0604030504040204" pitchFamily="2" charset="0"/>
                <a:ea typeface="宋体" panose="02010600030101010101" pitchFamily="2" charset="-122"/>
              </a:rPr>
              <a:t>Y=</a:t>
            </a:r>
            <a:r>
              <a:rPr lang="en-US" altLang="zh-CN" sz="2400" err="1">
                <a:solidFill>
                  <a:schemeClr val="tx1"/>
                </a:solidFill>
                <a:latin typeface="Tahoma" panose="020B0604030504040204" pitchFamily="2" charset="0"/>
                <a:ea typeface="宋体" panose="02010600030101010101" pitchFamily="2" charset="-122"/>
              </a:rPr>
              <a:t>bx</a:t>
            </a:r>
            <a:endParaRPr lang="en-US" altLang="zh-CN" sz="2400" err="1">
              <a:solidFill>
                <a:schemeClr val="tx1"/>
              </a:solidFill>
              <a:latin typeface="Tahoma" panose="020B0604030504040204" pitchFamily="2" charset="0"/>
              <a:ea typeface="宋体" panose="02010600030101010101" pitchFamily="2" charset="-122"/>
            </a:endParaRPr>
          </a:p>
        </p:txBody>
      </p:sp>
      <p:grpSp>
        <p:nvGrpSpPr>
          <p:cNvPr id="878026" name="组合 878025"/>
          <p:cNvGrpSpPr/>
          <p:nvPr/>
        </p:nvGrpSpPr>
        <p:grpSpPr>
          <a:xfrm>
            <a:off x="900113" y="3429000"/>
            <a:ext cx="152400" cy="2590800"/>
            <a:chOff x="528" y="2400"/>
            <a:chExt cx="96" cy="1632"/>
          </a:xfrm>
        </p:grpSpPr>
        <p:sp>
          <p:nvSpPr>
            <p:cNvPr id="878027" name="直接连接符 878026"/>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8028" name="直接连接符 878027"/>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8029" name="直接连接符 878028"/>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8030" name="直接连接符 878029"/>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grpSp>
        <p:nvGrpSpPr>
          <p:cNvPr id="878031" name="组合 878030"/>
          <p:cNvGrpSpPr/>
          <p:nvPr/>
        </p:nvGrpSpPr>
        <p:grpSpPr>
          <a:xfrm>
            <a:off x="900113" y="3429000"/>
            <a:ext cx="152400" cy="2590800"/>
            <a:chOff x="528" y="2400"/>
            <a:chExt cx="96" cy="1632"/>
          </a:xfrm>
        </p:grpSpPr>
        <p:sp>
          <p:nvSpPr>
            <p:cNvPr id="878032" name="直接连接符 878031"/>
            <p:cNvSpPr/>
            <p:nvPr/>
          </p:nvSpPr>
          <p:spPr>
            <a:xfrm flipV="1">
              <a:off x="576" y="2400"/>
              <a:ext cx="0" cy="1632"/>
            </a:xfrm>
            <a:prstGeom prst="line">
              <a:avLst/>
            </a:prstGeom>
            <a:ln w="9525" cap="flat" cmpd="sng">
              <a:solidFill>
                <a:schemeClr val="tx1"/>
              </a:solidFill>
              <a:prstDash val="solid"/>
              <a:miter/>
              <a:headEnd type="none" w="med" len="med"/>
              <a:tailEnd type="triangle" w="med" len="med"/>
            </a:ln>
          </p:spPr>
        </p:sp>
        <p:sp>
          <p:nvSpPr>
            <p:cNvPr id="878033" name="直接连接符 878032"/>
            <p:cNvSpPr/>
            <p:nvPr/>
          </p:nvSpPr>
          <p:spPr>
            <a:xfrm>
              <a:off x="528" y="3648"/>
              <a:ext cx="96" cy="0"/>
            </a:xfrm>
            <a:prstGeom prst="line">
              <a:avLst/>
            </a:prstGeom>
            <a:ln w="9525" cap="flat" cmpd="sng">
              <a:solidFill>
                <a:schemeClr val="tx1"/>
              </a:solidFill>
              <a:prstDash val="solid"/>
              <a:miter/>
              <a:headEnd type="none" w="med" len="med"/>
              <a:tailEnd type="none" w="med" len="med"/>
            </a:ln>
          </p:spPr>
        </p:sp>
        <p:sp>
          <p:nvSpPr>
            <p:cNvPr id="878034" name="直接连接符 878033"/>
            <p:cNvSpPr/>
            <p:nvPr/>
          </p:nvSpPr>
          <p:spPr>
            <a:xfrm>
              <a:off x="528" y="3264"/>
              <a:ext cx="96" cy="0"/>
            </a:xfrm>
            <a:prstGeom prst="line">
              <a:avLst/>
            </a:prstGeom>
            <a:ln w="9525" cap="flat" cmpd="sng">
              <a:solidFill>
                <a:schemeClr val="tx1"/>
              </a:solidFill>
              <a:prstDash val="solid"/>
              <a:miter/>
              <a:headEnd type="none" w="med" len="med"/>
              <a:tailEnd type="none" w="med" len="med"/>
            </a:ln>
          </p:spPr>
        </p:sp>
        <p:sp>
          <p:nvSpPr>
            <p:cNvPr id="878035" name="直接连接符 878034"/>
            <p:cNvSpPr/>
            <p:nvPr/>
          </p:nvSpPr>
          <p:spPr>
            <a:xfrm>
              <a:off x="528" y="2880"/>
              <a:ext cx="96" cy="0"/>
            </a:xfrm>
            <a:prstGeom prst="line">
              <a:avLst/>
            </a:prstGeom>
            <a:ln w="9525" cap="flat" cmpd="sng">
              <a:solidFill>
                <a:schemeClr val="tx1"/>
              </a:solidFill>
              <a:prstDash val="solid"/>
              <a:miter/>
              <a:headEnd type="none" w="med" len="med"/>
              <a:tailEnd type="none" w="med" len="med"/>
            </a:ln>
          </p:spPr>
        </p:sp>
      </p:grpSp>
      <p:sp>
        <p:nvSpPr>
          <p:cNvPr id="2" name="灯片编号占位符 1"/>
          <p:cNvSpPr/>
          <p:nvPr>
            <p:ph type="sldNum" sz="quarter" idx="12"/>
          </p:nvPr>
        </p:nvSpPr>
        <p:spPr>
          <a:ln>
            <a:noFill/>
          </a:ln>
        </p:spPr>
        <p:txBody>
          <a:bodyPr/>
          <a:p>
            <a:pPr lvl="0"/>
            <a:fld id="{9A0DB2DC-4C9A-4742-B13C-FB6460FD3503}" type="slidenum">
              <a:rPr lang="zh-CN" altLang="en-US" dirty="0">
                <a:solidFill>
                  <a:schemeClr val="tx1"/>
                </a:solidFill>
              </a:rPr>
            </a:fld>
            <a:endParaRPr lang="zh-CN" altLang="en-US"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77570"/>
                                        </p:tgtEl>
                                        <p:attrNameLst>
                                          <p:attrName>style.visibility</p:attrName>
                                        </p:attrNameLst>
                                      </p:cBhvr>
                                      <p:to>
                                        <p:strVal val="visible"/>
                                      </p:to>
                                    </p:set>
                                    <p:animEffect transition="in" filter="blinds(vertical)">
                                      <p:cBhvr>
                                        <p:cTn id="7" dur="500"/>
                                        <p:tgtEl>
                                          <p:spTgt spid="877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7571">
                                            <p:txEl>
                                              <p:charRg st="59" end="64"/>
                                            </p:txEl>
                                          </p:spTgt>
                                        </p:tgtEl>
                                        <p:attrNameLst>
                                          <p:attrName>style.visibility</p:attrName>
                                        </p:attrNameLst>
                                      </p:cBhvr>
                                      <p:to>
                                        <p:strVal val="visible"/>
                                      </p:to>
                                    </p:set>
                                    <p:animEffect transition="in" filter="wipe(left)">
                                      <p:cBhvr>
                                        <p:cTn id="12" dur="500"/>
                                        <p:tgtEl>
                                          <p:spTgt spid="877571">
                                            <p:txEl>
                                              <p:charRg st="59" end="64"/>
                                            </p:txEl>
                                          </p:spTgt>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877960"/>
                                        </p:tgtEl>
                                        <p:attrNameLst>
                                          <p:attrName>style.visibility</p:attrName>
                                        </p:attrNameLst>
                                      </p:cBhvr>
                                      <p:to>
                                        <p:strVal val="visible"/>
                                      </p:to>
                                    </p:set>
                                    <p:anim calcmode="lin" valueType="num">
                                      <p:cBhvr additive="base">
                                        <p:cTn id="15" dur="500" fill="hold"/>
                                        <p:tgtEl>
                                          <p:spTgt spid="877960"/>
                                        </p:tgtEl>
                                        <p:attrNameLst>
                                          <p:attrName>ppt_x</p:attrName>
                                        </p:attrNameLst>
                                      </p:cBhvr>
                                      <p:tavLst>
                                        <p:tav tm="0">
                                          <p:val>
                                            <p:strVal val="#ppt_x"/>
                                          </p:val>
                                        </p:tav>
                                        <p:tav tm="100000">
                                          <p:val>
                                            <p:strVal val="#ppt_x"/>
                                          </p:val>
                                        </p:tav>
                                      </p:tavLst>
                                    </p:anim>
                                    <p:anim calcmode="lin" valueType="num">
                                      <p:cBhvr additive="base">
                                        <p:cTn id="16" dur="500" fill="hold"/>
                                        <p:tgtEl>
                                          <p:spTgt spid="87796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77961"/>
                                        </p:tgtEl>
                                        <p:attrNameLst>
                                          <p:attrName>style.visibility</p:attrName>
                                        </p:attrNameLst>
                                      </p:cBhvr>
                                      <p:to>
                                        <p:strVal val="visible"/>
                                      </p:to>
                                    </p:set>
                                    <p:anim calcmode="lin" valueType="num">
                                      <p:cBhvr additive="base">
                                        <p:cTn id="19" dur="500" fill="hold"/>
                                        <p:tgtEl>
                                          <p:spTgt spid="877961"/>
                                        </p:tgtEl>
                                        <p:attrNameLst>
                                          <p:attrName>ppt_x</p:attrName>
                                        </p:attrNameLst>
                                      </p:cBhvr>
                                      <p:tavLst>
                                        <p:tav tm="0">
                                          <p:val>
                                            <p:strVal val="#ppt_x"/>
                                          </p:val>
                                        </p:tav>
                                        <p:tav tm="100000">
                                          <p:val>
                                            <p:strVal val="#ppt_x"/>
                                          </p:val>
                                        </p:tav>
                                      </p:tavLst>
                                    </p:anim>
                                    <p:anim calcmode="lin" valueType="num">
                                      <p:cBhvr additive="base">
                                        <p:cTn id="20" dur="500" fill="hold"/>
                                        <p:tgtEl>
                                          <p:spTgt spid="87796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77967"/>
                                        </p:tgtEl>
                                        <p:attrNameLst>
                                          <p:attrName>style.visibility</p:attrName>
                                        </p:attrNameLst>
                                      </p:cBhvr>
                                      <p:to>
                                        <p:strVal val="visible"/>
                                      </p:to>
                                    </p:set>
                                    <p:anim calcmode="lin" valueType="num">
                                      <p:cBhvr additive="base">
                                        <p:cTn id="23" dur="500" fill="hold"/>
                                        <p:tgtEl>
                                          <p:spTgt spid="877967"/>
                                        </p:tgtEl>
                                        <p:attrNameLst>
                                          <p:attrName>ppt_x</p:attrName>
                                        </p:attrNameLst>
                                      </p:cBhvr>
                                      <p:tavLst>
                                        <p:tav tm="0">
                                          <p:val>
                                            <p:strVal val="#ppt_x"/>
                                          </p:val>
                                        </p:tav>
                                        <p:tav tm="100000">
                                          <p:val>
                                            <p:strVal val="#ppt_x"/>
                                          </p:val>
                                        </p:tav>
                                      </p:tavLst>
                                    </p:anim>
                                    <p:anim calcmode="lin" valueType="num">
                                      <p:cBhvr additive="base">
                                        <p:cTn id="24" dur="500" fill="hold"/>
                                        <p:tgtEl>
                                          <p:spTgt spid="87796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77974"/>
                                        </p:tgtEl>
                                        <p:attrNameLst>
                                          <p:attrName>style.visibility</p:attrName>
                                        </p:attrNameLst>
                                      </p:cBhvr>
                                      <p:to>
                                        <p:strVal val="visible"/>
                                      </p:to>
                                    </p:set>
                                    <p:anim calcmode="lin" valueType="num">
                                      <p:cBhvr additive="base">
                                        <p:cTn id="27" dur="500" fill="hold"/>
                                        <p:tgtEl>
                                          <p:spTgt spid="877974"/>
                                        </p:tgtEl>
                                        <p:attrNameLst>
                                          <p:attrName>ppt_x</p:attrName>
                                        </p:attrNameLst>
                                      </p:cBhvr>
                                      <p:tavLst>
                                        <p:tav tm="0">
                                          <p:val>
                                            <p:strVal val="#ppt_x"/>
                                          </p:val>
                                        </p:tav>
                                        <p:tav tm="100000">
                                          <p:val>
                                            <p:strVal val="#ppt_x"/>
                                          </p:val>
                                        </p:tav>
                                      </p:tavLst>
                                    </p:anim>
                                    <p:anim calcmode="lin" valueType="num">
                                      <p:cBhvr additive="base">
                                        <p:cTn id="28" dur="500" fill="hold"/>
                                        <p:tgtEl>
                                          <p:spTgt spid="87797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77976"/>
                                        </p:tgtEl>
                                        <p:attrNameLst>
                                          <p:attrName>style.visibility</p:attrName>
                                        </p:attrNameLst>
                                      </p:cBhvr>
                                      <p:to>
                                        <p:strVal val="visible"/>
                                      </p:to>
                                    </p:set>
                                    <p:anim calcmode="lin" valueType="num">
                                      <p:cBhvr additive="base">
                                        <p:cTn id="31" dur="500" fill="hold"/>
                                        <p:tgtEl>
                                          <p:spTgt spid="877976"/>
                                        </p:tgtEl>
                                        <p:attrNameLst>
                                          <p:attrName>ppt_x</p:attrName>
                                        </p:attrNameLst>
                                      </p:cBhvr>
                                      <p:tavLst>
                                        <p:tav tm="0">
                                          <p:val>
                                            <p:strVal val="#ppt_x"/>
                                          </p:val>
                                        </p:tav>
                                        <p:tav tm="100000">
                                          <p:val>
                                            <p:strVal val="#ppt_x"/>
                                          </p:val>
                                        </p:tav>
                                      </p:tavLst>
                                    </p:anim>
                                    <p:anim calcmode="lin" valueType="num">
                                      <p:cBhvr additive="base">
                                        <p:cTn id="32" dur="500" fill="hold"/>
                                        <p:tgtEl>
                                          <p:spTgt spid="87797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77982"/>
                                        </p:tgtEl>
                                        <p:attrNameLst>
                                          <p:attrName>style.visibility</p:attrName>
                                        </p:attrNameLst>
                                      </p:cBhvr>
                                      <p:to>
                                        <p:strVal val="visible"/>
                                      </p:to>
                                    </p:set>
                                    <p:anim calcmode="lin" valueType="num">
                                      <p:cBhvr additive="base">
                                        <p:cTn id="35" dur="500" fill="hold"/>
                                        <p:tgtEl>
                                          <p:spTgt spid="877982"/>
                                        </p:tgtEl>
                                        <p:attrNameLst>
                                          <p:attrName>ppt_x</p:attrName>
                                        </p:attrNameLst>
                                      </p:cBhvr>
                                      <p:tavLst>
                                        <p:tav tm="0">
                                          <p:val>
                                            <p:strVal val="#ppt_x"/>
                                          </p:val>
                                        </p:tav>
                                        <p:tav tm="100000">
                                          <p:val>
                                            <p:strVal val="#ppt_x"/>
                                          </p:val>
                                        </p:tav>
                                      </p:tavLst>
                                    </p:anim>
                                    <p:anim calcmode="lin" valueType="num">
                                      <p:cBhvr additive="base">
                                        <p:cTn id="36" dur="500" fill="hold"/>
                                        <p:tgtEl>
                                          <p:spTgt spid="87798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77987"/>
                                        </p:tgtEl>
                                        <p:attrNameLst>
                                          <p:attrName>style.visibility</p:attrName>
                                        </p:attrNameLst>
                                      </p:cBhvr>
                                      <p:to>
                                        <p:strVal val="visible"/>
                                      </p:to>
                                    </p:set>
                                    <p:anim calcmode="lin" valueType="num">
                                      <p:cBhvr additive="base">
                                        <p:cTn id="39" dur="500" fill="hold"/>
                                        <p:tgtEl>
                                          <p:spTgt spid="877987"/>
                                        </p:tgtEl>
                                        <p:attrNameLst>
                                          <p:attrName>ppt_x</p:attrName>
                                        </p:attrNameLst>
                                      </p:cBhvr>
                                      <p:tavLst>
                                        <p:tav tm="0">
                                          <p:val>
                                            <p:strVal val="#ppt_x"/>
                                          </p:val>
                                        </p:tav>
                                        <p:tav tm="100000">
                                          <p:val>
                                            <p:strVal val="#ppt_x"/>
                                          </p:val>
                                        </p:tav>
                                      </p:tavLst>
                                    </p:anim>
                                    <p:anim calcmode="lin" valueType="num">
                                      <p:cBhvr additive="base">
                                        <p:cTn id="40" dur="500" fill="hold"/>
                                        <p:tgtEl>
                                          <p:spTgt spid="87798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77993"/>
                                        </p:tgtEl>
                                        <p:attrNameLst>
                                          <p:attrName>style.visibility</p:attrName>
                                        </p:attrNameLst>
                                      </p:cBhvr>
                                      <p:to>
                                        <p:strVal val="visible"/>
                                      </p:to>
                                    </p:set>
                                    <p:anim calcmode="lin" valueType="num">
                                      <p:cBhvr additive="base">
                                        <p:cTn id="43" dur="500" fill="hold"/>
                                        <p:tgtEl>
                                          <p:spTgt spid="877993"/>
                                        </p:tgtEl>
                                        <p:attrNameLst>
                                          <p:attrName>ppt_x</p:attrName>
                                        </p:attrNameLst>
                                      </p:cBhvr>
                                      <p:tavLst>
                                        <p:tav tm="0">
                                          <p:val>
                                            <p:strVal val="#ppt_x"/>
                                          </p:val>
                                        </p:tav>
                                        <p:tav tm="100000">
                                          <p:val>
                                            <p:strVal val="#ppt_x"/>
                                          </p:val>
                                        </p:tav>
                                      </p:tavLst>
                                    </p:anim>
                                    <p:anim calcmode="lin" valueType="num">
                                      <p:cBhvr additive="base">
                                        <p:cTn id="44" dur="500" fill="hold"/>
                                        <p:tgtEl>
                                          <p:spTgt spid="87799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78001"/>
                                        </p:tgtEl>
                                        <p:attrNameLst>
                                          <p:attrName>style.visibility</p:attrName>
                                        </p:attrNameLst>
                                      </p:cBhvr>
                                      <p:to>
                                        <p:strVal val="visible"/>
                                      </p:to>
                                    </p:set>
                                    <p:anim calcmode="lin" valueType="num">
                                      <p:cBhvr additive="base">
                                        <p:cTn id="47" dur="500" fill="hold"/>
                                        <p:tgtEl>
                                          <p:spTgt spid="878001"/>
                                        </p:tgtEl>
                                        <p:attrNameLst>
                                          <p:attrName>ppt_x</p:attrName>
                                        </p:attrNameLst>
                                      </p:cBhvr>
                                      <p:tavLst>
                                        <p:tav tm="0">
                                          <p:val>
                                            <p:strVal val="#ppt_x"/>
                                          </p:val>
                                        </p:tav>
                                        <p:tav tm="100000">
                                          <p:val>
                                            <p:strVal val="#ppt_x"/>
                                          </p:val>
                                        </p:tav>
                                      </p:tavLst>
                                    </p:anim>
                                    <p:anim calcmode="lin" valueType="num">
                                      <p:cBhvr additive="base">
                                        <p:cTn id="48" dur="500" fill="hold"/>
                                        <p:tgtEl>
                                          <p:spTgt spid="8780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78006"/>
                                        </p:tgtEl>
                                        <p:attrNameLst>
                                          <p:attrName>style.visibility</p:attrName>
                                        </p:attrNameLst>
                                      </p:cBhvr>
                                      <p:to>
                                        <p:strVal val="visible"/>
                                      </p:to>
                                    </p:set>
                                    <p:anim calcmode="lin" valueType="num">
                                      <p:cBhvr additive="base">
                                        <p:cTn id="51" dur="500" fill="hold"/>
                                        <p:tgtEl>
                                          <p:spTgt spid="878006"/>
                                        </p:tgtEl>
                                        <p:attrNameLst>
                                          <p:attrName>ppt_x</p:attrName>
                                        </p:attrNameLst>
                                      </p:cBhvr>
                                      <p:tavLst>
                                        <p:tav tm="0">
                                          <p:val>
                                            <p:strVal val="#ppt_x"/>
                                          </p:val>
                                        </p:tav>
                                        <p:tav tm="100000">
                                          <p:val>
                                            <p:strVal val="#ppt_x"/>
                                          </p:val>
                                        </p:tav>
                                      </p:tavLst>
                                    </p:anim>
                                    <p:anim calcmode="lin" valueType="num">
                                      <p:cBhvr additive="base">
                                        <p:cTn id="52" dur="500" fill="hold"/>
                                        <p:tgtEl>
                                          <p:spTgt spid="87800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78007"/>
                                        </p:tgtEl>
                                        <p:attrNameLst>
                                          <p:attrName>style.visibility</p:attrName>
                                        </p:attrNameLst>
                                      </p:cBhvr>
                                      <p:to>
                                        <p:strVal val="visible"/>
                                      </p:to>
                                    </p:set>
                                    <p:anim calcmode="lin" valueType="num">
                                      <p:cBhvr additive="base">
                                        <p:cTn id="55" dur="500" fill="hold"/>
                                        <p:tgtEl>
                                          <p:spTgt spid="878007"/>
                                        </p:tgtEl>
                                        <p:attrNameLst>
                                          <p:attrName>ppt_x</p:attrName>
                                        </p:attrNameLst>
                                      </p:cBhvr>
                                      <p:tavLst>
                                        <p:tav tm="0">
                                          <p:val>
                                            <p:strVal val="#ppt_x"/>
                                          </p:val>
                                        </p:tav>
                                        <p:tav tm="100000">
                                          <p:val>
                                            <p:strVal val="#ppt_x"/>
                                          </p:val>
                                        </p:tav>
                                      </p:tavLst>
                                    </p:anim>
                                    <p:anim calcmode="lin" valueType="num">
                                      <p:cBhvr additive="base">
                                        <p:cTn id="56" dur="500" fill="hold"/>
                                        <p:tgtEl>
                                          <p:spTgt spid="87800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78012"/>
                                        </p:tgtEl>
                                        <p:attrNameLst>
                                          <p:attrName>style.visibility</p:attrName>
                                        </p:attrNameLst>
                                      </p:cBhvr>
                                      <p:to>
                                        <p:strVal val="visible"/>
                                      </p:to>
                                    </p:set>
                                    <p:anim calcmode="lin" valueType="num">
                                      <p:cBhvr additive="base">
                                        <p:cTn id="59" dur="500" fill="hold"/>
                                        <p:tgtEl>
                                          <p:spTgt spid="878012"/>
                                        </p:tgtEl>
                                        <p:attrNameLst>
                                          <p:attrName>ppt_x</p:attrName>
                                        </p:attrNameLst>
                                      </p:cBhvr>
                                      <p:tavLst>
                                        <p:tav tm="0">
                                          <p:val>
                                            <p:strVal val="#ppt_x"/>
                                          </p:val>
                                        </p:tav>
                                        <p:tav tm="100000">
                                          <p:val>
                                            <p:strVal val="#ppt_x"/>
                                          </p:val>
                                        </p:tav>
                                      </p:tavLst>
                                    </p:anim>
                                    <p:anim calcmode="lin" valueType="num">
                                      <p:cBhvr additive="base">
                                        <p:cTn id="60" dur="500" fill="hold"/>
                                        <p:tgtEl>
                                          <p:spTgt spid="87801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78013"/>
                                        </p:tgtEl>
                                        <p:attrNameLst>
                                          <p:attrName>style.visibility</p:attrName>
                                        </p:attrNameLst>
                                      </p:cBhvr>
                                      <p:to>
                                        <p:strVal val="visible"/>
                                      </p:to>
                                    </p:set>
                                    <p:anim calcmode="lin" valueType="num">
                                      <p:cBhvr additive="base">
                                        <p:cTn id="63" dur="500" fill="hold"/>
                                        <p:tgtEl>
                                          <p:spTgt spid="878013"/>
                                        </p:tgtEl>
                                        <p:attrNameLst>
                                          <p:attrName>ppt_x</p:attrName>
                                        </p:attrNameLst>
                                      </p:cBhvr>
                                      <p:tavLst>
                                        <p:tav tm="0">
                                          <p:val>
                                            <p:strVal val="#ppt_x"/>
                                          </p:val>
                                        </p:tav>
                                        <p:tav tm="100000">
                                          <p:val>
                                            <p:strVal val="#ppt_x"/>
                                          </p:val>
                                        </p:tav>
                                      </p:tavLst>
                                    </p:anim>
                                    <p:anim calcmode="lin" valueType="num">
                                      <p:cBhvr additive="base">
                                        <p:cTn id="64" dur="500" fill="hold"/>
                                        <p:tgtEl>
                                          <p:spTgt spid="8780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78019"/>
                                        </p:tgtEl>
                                        <p:attrNameLst>
                                          <p:attrName>style.visibility</p:attrName>
                                        </p:attrNameLst>
                                      </p:cBhvr>
                                      <p:to>
                                        <p:strVal val="visible"/>
                                      </p:to>
                                    </p:set>
                                    <p:anim calcmode="lin" valueType="num">
                                      <p:cBhvr additive="base">
                                        <p:cTn id="67" dur="500" fill="hold"/>
                                        <p:tgtEl>
                                          <p:spTgt spid="878019"/>
                                        </p:tgtEl>
                                        <p:attrNameLst>
                                          <p:attrName>ppt_x</p:attrName>
                                        </p:attrNameLst>
                                      </p:cBhvr>
                                      <p:tavLst>
                                        <p:tav tm="0">
                                          <p:val>
                                            <p:strVal val="#ppt_x"/>
                                          </p:val>
                                        </p:tav>
                                        <p:tav tm="100000">
                                          <p:val>
                                            <p:strVal val="#ppt_x"/>
                                          </p:val>
                                        </p:tav>
                                      </p:tavLst>
                                    </p:anim>
                                    <p:anim calcmode="lin" valueType="num">
                                      <p:cBhvr additive="base">
                                        <p:cTn id="68" dur="500" fill="hold"/>
                                        <p:tgtEl>
                                          <p:spTgt spid="8780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78024"/>
                                        </p:tgtEl>
                                        <p:attrNameLst>
                                          <p:attrName>style.visibility</p:attrName>
                                        </p:attrNameLst>
                                      </p:cBhvr>
                                      <p:to>
                                        <p:strVal val="visible"/>
                                      </p:to>
                                    </p:set>
                                    <p:anim calcmode="lin" valueType="num">
                                      <p:cBhvr additive="base">
                                        <p:cTn id="71" dur="500" fill="hold"/>
                                        <p:tgtEl>
                                          <p:spTgt spid="878024"/>
                                        </p:tgtEl>
                                        <p:attrNameLst>
                                          <p:attrName>ppt_x</p:attrName>
                                        </p:attrNameLst>
                                      </p:cBhvr>
                                      <p:tavLst>
                                        <p:tav tm="0">
                                          <p:val>
                                            <p:strVal val="#ppt_x"/>
                                          </p:val>
                                        </p:tav>
                                        <p:tav tm="100000">
                                          <p:val>
                                            <p:strVal val="#ppt_x"/>
                                          </p:val>
                                        </p:tav>
                                      </p:tavLst>
                                    </p:anim>
                                    <p:anim calcmode="lin" valueType="num">
                                      <p:cBhvr additive="base">
                                        <p:cTn id="72" dur="500" fill="hold"/>
                                        <p:tgtEl>
                                          <p:spTgt spid="8780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878025"/>
                                        </p:tgtEl>
                                        <p:attrNameLst>
                                          <p:attrName>style.visibility</p:attrName>
                                        </p:attrNameLst>
                                      </p:cBhvr>
                                      <p:to>
                                        <p:strVal val="visible"/>
                                      </p:to>
                                    </p:set>
                                    <p:anim calcmode="lin" valueType="num">
                                      <p:cBhvr additive="base">
                                        <p:cTn id="75" dur="500" fill="hold"/>
                                        <p:tgtEl>
                                          <p:spTgt spid="878025"/>
                                        </p:tgtEl>
                                        <p:attrNameLst>
                                          <p:attrName>ppt_x</p:attrName>
                                        </p:attrNameLst>
                                      </p:cBhvr>
                                      <p:tavLst>
                                        <p:tav tm="0">
                                          <p:val>
                                            <p:strVal val="#ppt_x"/>
                                          </p:val>
                                        </p:tav>
                                        <p:tav tm="100000">
                                          <p:val>
                                            <p:strVal val="#ppt_x"/>
                                          </p:val>
                                        </p:tav>
                                      </p:tavLst>
                                    </p:anim>
                                    <p:anim calcmode="lin" valueType="num">
                                      <p:cBhvr additive="base">
                                        <p:cTn id="76" dur="500" fill="hold"/>
                                        <p:tgtEl>
                                          <p:spTgt spid="87802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878026"/>
                                        </p:tgtEl>
                                        <p:attrNameLst>
                                          <p:attrName>style.visibility</p:attrName>
                                        </p:attrNameLst>
                                      </p:cBhvr>
                                      <p:to>
                                        <p:strVal val="visible"/>
                                      </p:to>
                                    </p:set>
                                    <p:anim calcmode="lin" valueType="num">
                                      <p:cBhvr additive="base">
                                        <p:cTn id="79" dur="500" fill="hold"/>
                                        <p:tgtEl>
                                          <p:spTgt spid="878026"/>
                                        </p:tgtEl>
                                        <p:attrNameLst>
                                          <p:attrName>ppt_x</p:attrName>
                                        </p:attrNameLst>
                                      </p:cBhvr>
                                      <p:tavLst>
                                        <p:tav tm="0">
                                          <p:val>
                                            <p:strVal val="#ppt_x"/>
                                          </p:val>
                                        </p:tav>
                                        <p:tav tm="100000">
                                          <p:val>
                                            <p:strVal val="#ppt_x"/>
                                          </p:val>
                                        </p:tav>
                                      </p:tavLst>
                                    </p:anim>
                                    <p:anim calcmode="lin" valueType="num">
                                      <p:cBhvr additive="base">
                                        <p:cTn id="80" dur="500" fill="hold"/>
                                        <p:tgtEl>
                                          <p:spTgt spid="87802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78031"/>
                                        </p:tgtEl>
                                        <p:attrNameLst>
                                          <p:attrName>style.visibility</p:attrName>
                                        </p:attrNameLst>
                                      </p:cBhvr>
                                      <p:to>
                                        <p:strVal val="visible"/>
                                      </p:to>
                                    </p:set>
                                    <p:anim calcmode="lin" valueType="num">
                                      <p:cBhvr additive="base">
                                        <p:cTn id="83" dur="500" fill="hold"/>
                                        <p:tgtEl>
                                          <p:spTgt spid="878031"/>
                                        </p:tgtEl>
                                        <p:attrNameLst>
                                          <p:attrName>ppt_x</p:attrName>
                                        </p:attrNameLst>
                                      </p:cBhvr>
                                      <p:tavLst>
                                        <p:tav tm="0">
                                          <p:val>
                                            <p:strVal val="#ppt_x"/>
                                          </p:val>
                                        </p:tav>
                                        <p:tav tm="100000">
                                          <p:val>
                                            <p:strVal val="#ppt_x"/>
                                          </p:val>
                                        </p:tav>
                                      </p:tavLst>
                                    </p:anim>
                                    <p:anim calcmode="lin" valueType="num">
                                      <p:cBhvr additive="base">
                                        <p:cTn id="84" dur="500" fill="hold"/>
                                        <p:tgtEl>
                                          <p:spTgt spid="87803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877801"/>
                                        </p:tgtEl>
                                        <p:attrNameLst>
                                          <p:attrName>style.visibility</p:attrName>
                                        </p:attrNameLst>
                                      </p:cBhvr>
                                      <p:to>
                                        <p:strVal val="visible"/>
                                      </p:to>
                                    </p:set>
                                    <p:anim calcmode="lin" valueType="num">
                                      <p:cBhvr additive="base">
                                        <p:cTn id="89" dur="500" fill="hold"/>
                                        <p:tgtEl>
                                          <p:spTgt spid="877801"/>
                                        </p:tgtEl>
                                        <p:attrNameLst>
                                          <p:attrName>ppt_x</p:attrName>
                                        </p:attrNameLst>
                                      </p:cBhvr>
                                      <p:tavLst>
                                        <p:tav tm="0">
                                          <p:val>
                                            <p:strVal val="#ppt_x"/>
                                          </p:val>
                                        </p:tav>
                                        <p:tav tm="100000">
                                          <p:val>
                                            <p:strVal val="#ppt_x"/>
                                          </p:val>
                                        </p:tav>
                                      </p:tavLst>
                                    </p:anim>
                                    <p:anim calcmode="lin" valueType="num">
                                      <p:cBhvr additive="base">
                                        <p:cTn id="90" dur="500" fill="hold"/>
                                        <p:tgtEl>
                                          <p:spTgt spid="877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p:bldP spid="877571" grpId="0" build="p"/>
      <p:bldP spid="877960" grpId="0" bldLvl="0" animBg="1"/>
      <p:bldP spid="878006" grpId="0" bldLvl="0" animBg="1"/>
      <p:bldP spid="878012" grpId="0" bldLvl="0" animBg="1"/>
      <p:bldP spid="878024" grpId="0" bldLvl="0" animBg="1"/>
      <p:bldP spid="87802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2"/>
          <p:cNvSpPr>
            <a:spLocks noGrp="1"/>
          </p:cNvSpPr>
          <p:nvPr>
            <p:ph type="title"/>
          </p:nvPr>
        </p:nvSpPr>
        <p:spPr/>
        <p:txBody>
          <a:bodyPr wrap="square" anchor="ctr"/>
          <a:p>
            <a:pPr lvl="0" indent="0" eaLnBrk="1" hangingPunct="1"/>
            <a:r>
              <a:rPr lang="zh-CN" altLang="en-US" b="0"/>
              <a:t>五、资本结构的理论观点</a:t>
            </a:r>
            <a:endParaRPr lang="zh-CN" altLang="en-US" b="0"/>
          </a:p>
        </p:txBody>
      </p:sp>
      <p:sp>
        <p:nvSpPr>
          <p:cNvPr id="14338" name="矩形 3"/>
          <p:cNvSpPr>
            <a:spLocks noGrp="1"/>
          </p:cNvSpPr>
          <p:nvPr>
            <p:ph type="body"/>
          </p:nvPr>
        </p:nvSpPr>
        <p:spPr/>
        <p:txBody>
          <a:bodyPr wrap="square" anchor="t"/>
          <a:p>
            <a:pPr marL="0" lvl="0" indent="0" eaLnBrk="1" hangingPunct="1">
              <a:buNone/>
            </a:pPr>
            <a:r>
              <a:rPr lang="en-US" altLang="x-none" dirty="0"/>
              <a:t>1.</a:t>
            </a:r>
            <a:r>
              <a:rPr lang="zh-CN" altLang="en-US" dirty="0">
                <a:hlinkClick r:id="rId1" action="ppaction://hlinksldjump"/>
              </a:rPr>
              <a:t>早期资本结构理论</a:t>
            </a:r>
            <a:endParaRPr lang="zh-CN" altLang="en-US" dirty="0"/>
          </a:p>
          <a:p>
            <a:pPr marL="0" lvl="0" indent="0" eaLnBrk="1" hangingPunct="1">
              <a:buNone/>
            </a:pPr>
            <a:endParaRPr lang="en-US" altLang="x-none" dirty="0"/>
          </a:p>
          <a:p>
            <a:pPr marL="0" lvl="0" indent="0" eaLnBrk="1" hangingPunct="1">
              <a:buNone/>
            </a:pPr>
            <a:r>
              <a:rPr lang="en-US" altLang="x-none" dirty="0"/>
              <a:t>2.MM</a:t>
            </a:r>
            <a:r>
              <a:rPr lang="zh-CN" altLang="en-US" dirty="0"/>
              <a:t>资本结构理论观点</a:t>
            </a:r>
            <a:endParaRPr lang="zh-CN" altLang="en-US" dirty="0"/>
          </a:p>
          <a:p>
            <a:pPr marL="0" lvl="0" indent="0" eaLnBrk="1" hangingPunct="1">
              <a:buNone/>
            </a:pPr>
            <a:endParaRPr lang="en-US" altLang="x-none" dirty="0"/>
          </a:p>
          <a:p>
            <a:pPr marL="0" lvl="0" indent="0" eaLnBrk="1" hangingPunct="1">
              <a:buNone/>
            </a:pPr>
            <a:r>
              <a:rPr lang="en-US" altLang="x-none" dirty="0"/>
              <a:t>3.</a:t>
            </a:r>
            <a:r>
              <a:rPr lang="zh-CN" altLang="en-US" dirty="0"/>
              <a:t>新的资本结构理论观点</a:t>
            </a:r>
            <a:endParaRPr lang="zh-CN" altLang="en-US" dirty="0"/>
          </a:p>
        </p:txBody>
      </p:sp>
      <p:sp>
        <p:nvSpPr>
          <p:cNvPr id="2" name="上下箭头 1"/>
          <p:cNvSpPr/>
          <p:nvPr/>
        </p:nvSpPr>
        <p:spPr>
          <a:xfrm>
            <a:off x="4643438" y="2133600"/>
            <a:ext cx="360363" cy="863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340" name="文本框 2"/>
          <p:cNvSpPr txBox="1"/>
          <p:nvPr/>
        </p:nvSpPr>
        <p:spPr>
          <a:xfrm>
            <a:off x="5648325" y="2209800"/>
            <a:ext cx="1731963" cy="334963"/>
          </a:xfrm>
          <a:prstGeom prst="rect">
            <a:avLst/>
          </a:prstGeom>
          <a:noFill/>
          <a:ln w="9525">
            <a:noFill/>
          </a:ln>
        </p:spPr>
        <p:txBody>
          <a:bodyPr wrap="square" anchor="t">
            <a:spAutoFit/>
          </a:bodyPr>
          <a:p>
            <a:pPr lvl="0" indent="0" algn="ctr"/>
            <a:r>
              <a:rPr lang="en-US" altLang="zh-CN">
                <a:latin typeface="Arial" panose="020B0604020202020204" pitchFamily="34" charset="0"/>
                <a:ea typeface="楷体_GB2312" pitchFamily="1" charset="-122"/>
              </a:rPr>
              <a:t>1958</a:t>
            </a:r>
            <a:r>
              <a:rPr lang="zh-CN" altLang="en-US">
                <a:latin typeface="Arial" panose="020B0604020202020204" pitchFamily="34" charset="0"/>
                <a:ea typeface="楷体_GB2312" pitchFamily="1" charset="-122"/>
              </a:rPr>
              <a:t>年</a:t>
            </a:r>
            <a:endParaRPr lang="zh-CN" altLang="en-US">
              <a:latin typeface="Arial" panose="020B0604020202020204" pitchFamily="34" charset="0"/>
              <a:ea typeface="楷体_GB2312" pitchFamily="1"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43" name="直接连接符 880642"/>
          <p:cNvSpPr/>
          <p:nvPr/>
        </p:nvSpPr>
        <p:spPr>
          <a:xfrm flipV="1">
            <a:off x="2339975" y="4581525"/>
            <a:ext cx="4267200" cy="0"/>
          </a:xfrm>
          <a:prstGeom prst="line">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sp>
      <p:sp>
        <p:nvSpPr>
          <p:cNvPr id="880644" name="直接连接符 880643"/>
          <p:cNvSpPr/>
          <p:nvPr/>
        </p:nvSpPr>
        <p:spPr>
          <a:xfrm flipV="1">
            <a:off x="2339975" y="3500438"/>
            <a:ext cx="4267200" cy="1066800"/>
          </a:xfrm>
          <a:prstGeom prst="line">
            <a:avLst/>
          </a:prstGeom>
          <a:ln w="19050" cap="flat" cmpd="sng">
            <a:solidFill>
              <a:schemeClr val="bg1"/>
            </a:solidFill>
            <a:prstDash val="solid"/>
            <a:headEnd type="none" w="med" len="med"/>
            <a:tailEnd type="none" w="med" len="med"/>
          </a:ln>
        </p:spPr>
      </p:sp>
      <p:sp>
        <p:nvSpPr>
          <p:cNvPr id="880645" name="直接连接符 880644"/>
          <p:cNvSpPr/>
          <p:nvPr/>
        </p:nvSpPr>
        <p:spPr>
          <a:xfrm flipV="1">
            <a:off x="2362200" y="3048000"/>
            <a:ext cx="3810000" cy="2209800"/>
          </a:xfrm>
          <a:prstGeom prst="line">
            <a:avLst/>
          </a:prstGeom>
          <a:ln w="19050" cap="flat" cmpd="sng">
            <a:solidFill>
              <a:schemeClr val="accent2"/>
            </a:solidFill>
            <a:prstDash val="solid"/>
            <a:headEnd type="none" w="med" len="med"/>
            <a:tailEnd type="none" w="med" len="med"/>
          </a:ln>
        </p:spPr>
      </p:sp>
      <p:sp>
        <p:nvSpPr>
          <p:cNvPr id="880646" name="文本框 880645"/>
          <p:cNvSpPr txBox="1"/>
          <p:nvPr/>
        </p:nvSpPr>
        <p:spPr>
          <a:xfrm>
            <a:off x="6096000" y="2743200"/>
            <a:ext cx="1752600" cy="396240"/>
          </a:xfrm>
          <a:prstGeom prst="rect">
            <a:avLst/>
          </a:prstGeom>
          <a:noFill/>
          <a:ln w="19050">
            <a:noFill/>
          </a:ln>
        </p:spPr>
        <p:txBody>
          <a:bodyPr>
            <a:spAutoFit/>
          </a:bodyPr>
          <a:p>
            <a:pPr lvl="0">
              <a:spcBef>
                <a:spcPct val="50000"/>
              </a:spcBef>
            </a:pPr>
            <a:r>
              <a:rPr lang="zh-CN" altLang="en-US" sz="2000" dirty="0">
                <a:solidFill>
                  <a:schemeClr val="tx1"/>
                </a:solidFill>
                <a:latin typeface="黑体" panose="02010609060101010101" pitchFamily="1" charset="-122"/>
                <a:ea typeface="黑体" panose="02010609060101010101" pitchFamily="1" charset="-122"/>
              </a:rPr>
              <a:t>销售收入</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47" name="文本框 880646"/>
          <p:cNvSpPr txBox="1"/>
          <p:nvPr/>
        </p:nvSpPr>
        <p:spPr>
          <a:xfrm>
            <a:off x="6629400" y="3276600"/>
            <a:ext cx="1066800" cy="396875"/>
          </a:xfrm>
          <a:prstGeom prst="rect">
            <a:avLst/>
          </a:prstGeom>
          <a:noFill/>
          <a:ln w="19050">
            <a:noFill/>
          </a:ln>
        </p:spPr>
        <p:txBody>
          <a:bodyPr>
            <a:spAutoFit/>
          </a:bodyPr>
          <a:p>
            <a:pPr lvl="0">
              <a:spcBef>
                <a:spcPct val="50000"/>
              </a:spcBef>
            </a:pPr>
            <a:r>
              <a:rPr lang="zh-CN" altLang="en-US" sz="2000" dirty="0">
                <a:solidFill>
                  <a:schemeClr val="tx1"/>
                </a:solidFill>
                <a:latin typeface="黑体" panose="02010609060101010101" pitchFamily="1" charset="-122"/>
                <a:ea typeface="黑体" panose="02010609060101010101" pitchFamily="1" charset="-122"/>
              </a:rPr>
              <a:t>总成本</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48" name="文本框 880647"/>
          <p:cNvSpPr txBox="1"/>
          <p:nvPr/>
        </p:nvSpPr>
        <p:spPr>
          <a:xfrm>
            <a:off x="6629400" y="4419600"/>
            <a:ext cx="1219200" cy="396875"/>
          </a:xfrm>
          <a:prstGeom prst="rect">
            <a:avLst/>
          </a:prstGeom>
          <a:noFill/>
          <a:ln w="19050">
            <a:noFill/>
          </a:ln>
        </p:spPr>
        <p:txBody>
          <a:bodyPr>
            <a:spAutoFit/>
          </a:bodyPr>
          <a:p>
            <a:pPr lvl="0">
              <a:spcBef>
                <a:spcPct val="50000"/>
              </a:spcBef>
            </a:pPr>
            <a:r>
              <a:rPr lang="zh-CN" altLang="en-US" sz="2000" dirty="0">
                <a:solidFill>
                  <a:schemeClr val="tx1"/>
                </a:solidFill>
                <a:latin typeface="黑体" panose="02010609060101010101" pitchFamily="1" charset="-122"/>
                <a:ea typeface="黑体" panose="02010609060101010101" pitchFamily="1" charset="-122"/>
              </a:rPr>
              <a:t>固定成本</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49" name="直接连接符 880648"/>
          <p:cNvSpPr/>
          <p:nvPr/>
        </p:nvSpPr>
        <p:spPr>
          <a:xfrm>
            <a:off x="4419600" y="4038600"/>
            <a:ext cx="0" cy="1219200"/>
          </a:xfrm>
          <a:prstGeom prst="line">
            <a:avLst/>
          </a:prstGeom>
          <a:ln w="19050" cap="flat" cmpd="sng">
            <a:solidFill>
              <a:srgbClr val="00FFFF"/>
            </a:solidFill>
            <a:prstDash val="solid"/>
            <a:headEnd type="triangle" w="med" len="med"/>
            <a:tailEnd type="triangle" w="med" len="med"/>
          </a:ln>
        </p:spPr>
      </p:sp>
      <p:sp>
        <p:nvSpPr>
          <p:cNvPr id="880650" name="文本框 880649"/>
          <p:cNvSpPr txBox="1"/>
          <p:nvPr/>
        </p:nvSpPr>
        <p:spPr>
          <a:xfrm>
            <a:off x="3733800" y="5334000"/>
            <a:ext cx="1965325" cy="853440"/>
          </a:xfrm>
          <a:prstGeom prst="rect">
            <a:avLst/>
          </a:prstGeom>
          <a:noFill/>
          <a:ln w="19050">
            <a:noFill/>
          </a:ln>
        </p:spPr>
        <p:txBody>
          <a:bodyPr wrap="square">
            <a:spAutoFit/>
          </a:bodyPr>
          <a:p>
            <a:pPr lvl="0">
              <a:spcBef>
                <a:spcPct val="50000"/>
              </a:spcBef>
            </a:pPr>
            <a:r>
              <a:rPr lang="zh-CN" altLang="en-US" sz="2000" dirty="0">
                <a:solidFill>
                  <a:schemeClr val="tx1"/>
                </a:solidFill>
                <a:latin typeface="黑体" panose="02010609060101010101" pitchFamily="1" charset="-122"/>
                <a:ea typeface="黑体" panose="02010609060101010101" pitchFamily="1" charset="-122"/>
              </a:rPr>
              <a:t>保本点（盈亏</a:t>
            </a:r>
            <a:endParaRPr lang="zh-CN" altLang="en-US" sz="2000" dirty="0">
              <a:solidFill>
                <a:schemeClr val="tx1"/>
              </a:solidFill>
              <a:latin typeface="黑体" panose="02010609060101010101" pitchFamily="1" charset="-122"/>
              <a:ea typeface="黑体" panose="02010609060101010101" pitchFamily="1" charset="-122"/>
            </a:endParaRPr>
          </a:p>
          <a:p>
            <a:pPr lvl="0">
              <a:spcBef>
                <a:spcPct val="50000"/>
              </a:spcBef>
            </a:pPr>
            <a:r>
              <a:rPr lang="zh-CN" altLang="en-US" sz="2000" dirty="0">
                <a:solidFill>
                  <a:schemeClr val="tx1"/>
                </a:solidFill>
                <a:latin typeface="黑体" panose="02010609060101010101" pitchFamily="1" charset="-122"/>
                <a:ea typeface="黑体" panose="02010609060101010101" pitchFamily="1" charset="-122"/>
              </a:rPr>
              <a:t>平衡点）</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51" name="直接连接符 880650"/>
          <p:cNvSpPr/>
          <p:nvPr/>
        </p:nvSpPr>
        <p:spPr>
          <a:xfrm>
            <a:off x="5867400" y="3657600"/>
            <a:ext cx="0" cy="914400"/>
          </a:xfrm>
          <a:prstGeom prst="line">
            <a:avLst/>
          </a:prstGeom>
          <a:ln w="19050" cap="flat" cmpd="sng">
            <a:solidFill>
              <a:srgbClr val="00FFFF"/>
            </a:solidFill>
            <a:prstDash val="solid"/>
            <a:headEnd type="triangle" w="med" len="med"/>
            <a:tailEnd type="triangle" w="med" len="med"/>
          </a:ln>
        </p:spPr>
      </p:sp>
      <p:sp>
        <p:nvSpPr>
          <p:cNvPr id="880652" name="文本框 880651"/>
          <p:cNvSpPr txBox="1"/>
          <p:nvPr/>
        </p:nvSpPr>
        <p:spPr>
          <a:xfrm>
            <a:off x="5943600" y="3810000"/>
            <a:ext cx="533400" cy="396875"/>
          </a:xfrm>
          <a:prstGeom prst="rect">
            <a:avLst/>
          </a:prstGeom>
          <a:noFill/>
          <a:ln w="19050">
            <a:noFill/>
          </a:ln>
        </p:spPr>
        <p:txBody>
          <a:bodyPr>
            <a:spAutoFit/>
          </a:bodyPr>
          <a:p>
            <a:pPr lvl="0">
              <a:spcBef>
                <a:spcPct val="50000"/>
              </a:spcBef>
            </a:pPr>
            <a:r>
              <a:rPr lang="en-US" altLang="zh-CN" sz="2000" err="1">
                <a:solidFill>
                  <a:schemeClr val="tx1"/>
                </a:solidFill>
                <a:latin typeface="黑体" panose="02010609060101010101" pitchFamily="1" charset="-122"/>
                <a:ea typeface="黑体" panose="02010609060101010101" pitchFamily="1" charset="-122"/>
              </a:rPr>
              <a:t>bx</a:t>
            </a:r>
            <a:endParaRPr lang="en-US" altLang="zh-CN" sz="2000" err="1">
              <a:solidFill>
                <a:schemeClr val="tx1"/>
              </a:solidFill>
              <a:latin typeface="黑体" panose="02010609060101010101" pitchFamily="1" charset="-122"/>
              <a:ea typeface="黑体" panose="02010609060101010101" pitchFamily="1" charset="-122"/>
            </a:endParaRPr>
          </a:p>
        </p:txBody>
      </p:sp>
      <p:sp>
        <p:nvSpPr>
          <p:cNvPr id="880653" name="直接连接符 880652"/>
          <p:cNvSpPr/>
          <p:nvPr/>
        </p:nvSpPr>
        <p:spPr>
          <a:xfrm>
            <a:off x="5867400" y="4581525"/>
            <a:ext cx="0" cy="762000"/>
          </a:xfrm>
          <a:prstGeom prst="line">
            <a:avLst/>
          </a:prstGeom>
          <a:ln w="28575" cap="flat" cmpd="sng">
            <a:solidFill>
              <a:srgbClr val="00FFFF"/>
            </a:solidFill>
            <a:prstDash val="solid"/>
            <a:headEnd type="triangle" w="med" len="med"/>
            <a:tailEnd type="triangle" w="med" len="med"/>
          </a:ln>
        </p:spPr>
      </p:sp>
      <p:sp>
        <p:nvSpPr>
          <p:cNvPr id="880654" name="文本框 880653"/>
          <p:cNvSpPr txBox="1"/>
          <p:nvPr/>
        </p:nvSpPr>
        <p:spPr>
          <a:xfrm>
            <a:off x="5486400" y="4648200"/>
            <a:ext cx="304800" cy="396875"/>
          </a:xfrm>
          <a:prstGeom prst="rect">
            <a:avLst/>
          </a:prstGeom>
          <a:noFill/>
          <a:ln w="19050">
            <a:noFill/>
          </a:ln>
        </p:spPr>
        <p:txBody>
          <a:bodyPr>
            <a:spAutoFit/>
          </a:bodyPr>
          <a:p>
            <a:pPr lvl="0">
              <a:spcBef>
                <a:spcPct val="50000"/>
              </a:spcBef>
            </a:pPr>
            <a:r>
              <a:rPr lang="en-US" altLang="zh-CN" sz="2000">
                <a:solidFill>
                  <a:schemeClr val="tx1"/>
                </a:solidFill>
                <a:latin typeface="黑体" panose="02010609060101010101" pitchFamily="1" charset="-122"/>
                <a:ea typeface="黑体" panose="02010609060101010101" pitchFamily="1" charset="-122"/>
              </a:rPr>
              <a:t>a</a:t>
            </a:r>
            <a:endParaRPr lang="en-US" altLang="zh-CN" sz="2000">
              <a:solidFill>
                <a:schemeClr val="tx1"/>
              </a:solidFill>
              <a:latin typeface="黑体" panose="02010609060101010101" pitchFamily="1" charset="-122"/>
              <a:ea typeface="黑体" panose="02010609060101010101" pitchFamily="1" charset="-122"/>
            </a:endParaRPr>
          </a:p>
        </p:txBody>
      </p:sp>
      <p:sp>
        <p:nvSpPr>
          <p:cNvPr id="880656" name="文本框 880655"/>
          <p:cNvSpPr txBox="1"/>
          <p:nvPr/>
        </p:nvSpPr>
        <p:spPr>
          <a:xfrm>
            <a:off x="6084888" y="5516563"/>
            <a:ext cx="2667000" cy="396875"/>
          </a:xfrm>
          <a:prstGeom prst="rect">
            <a:avLst/>
          </a:prstGeom>
          <a:noFill/>
          <a:ln w="19050">
            <a:noFill/>
          </a:ln>
        </p:spPr>
        <p:txBody>
          <a:bodyPr>
            <a:spAutoFit/>
          </a:bodyPr>
          <a:p>
            <a:pPr lvl="0">
              <a:spcBef>
                <a:spcPct val="50000"/>
              </a:spcBef>
            </a:pPr>
            <a:r>
              <a:rPr lang="en-US" altLang="zh-CN" sz="2000">
                <a:solidFill>
                  <a:schemeClr val="tx1"/>
                </a:solidFill>
                <a:latin typeface="黑体" panose="02010609060101010101" pitchFamily="1" charset="-122"/>
                <a:ea typeface="黑体" panose="02010609060101010101" pitchFamily="1" charset="-122"/>
              </a:rPr>
              <a:t>X(</a:t>
            </a:r>
            <a:r>
              <a:rPr lang="zh-CN" altLang="en-US" sz="2000" dirty="0">
                <a:solidFill>
                  <a:schemeClr val="tx1"/>
                </a:solidFill>
                <a:latin typeface="黑体" panose="02010609060101010101" pitchFamily="1" charset="-122"/>
                <a:ea typeface="黑体" panose="02010609060101010101" pitchFamily="1" charset="-122"/>
              </a:rPr>
              <a:t>业务销售量)</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57" name="直接连接符 880656"/>
          <p:cNvSpPr/>
          <p:nvPr/>
        </p:nvSpPr>
        <p:spPr>
          <a:xfrm>
            <a:off x="1835150" y="5300663"/>
            <a:ext cx="5105400" cy="0"/>
          </a:xfrm>
          <a:prstGeom prst="line">
            <a:avLst/>
          </a:prstGeom>
          <a:ln w="19050" cap="flat" cmpd="sng">
            <a:solidFill>
              <a:srgbClr val="00FFFF"/>
            </a:solidFill>
            <a:prstDash val="solid"/>
            <a:headEnd type="none" w="med" len="med"/>
            <a:tailEnd type="triangle" w="med" len="med"/>
          </a:ln>
        </p:spPr>
      </p:sp>
      <p:sp>
        <p:nvSpPr>
          <p:cNvPr id="880659" name="文本框 880658"/>
          <p:cNvSpPr txBox="1"/>
          <p:nvPr/>
        </p:nvSpPr>
        <p:spPr>
          <a:xfrm>
            <a:off x="2071688" y="5189538"/>
            <a:ext cx="381000" cy="396875"/>
          </a:xfrm>
          <a:prstGeom prst="rect">
            <a:avLst/>
          </a:prstGeom>
          <a:noFill/>
          <a:ln w="19050">
            <a:noFill/>
          </a:ln>
        </p:spPr>
        <p:txBody>
          <a:bodyPr>
            <a:spAutoFit/>
          </a:bodyPr>
          <a:p>
            <a:pPr lvl="0">
              <a:spcBef>
                <a:spcPct val="50000"/>
              </a:spcBef>
            </a:pPr>
            <a:r>
              <a:rPr lang="zh-CN" altLang="en-US" sz="2000" dirty="0">
                <a:solidFill>
                  <a:schemeClr val="tx1"/>
                </a:solidFill>
                <a:latin typeface="黑体" panose="02010609060101010101" pitchFamily="1" charset="-122"/>
                <a:ea typeface="黑体" panose="02010609060101010101" pitchFamily="1" charset="-122"/>
              </a:rPr>
              <a:t>0</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60" name="文本框 880659"/>
          <p:cNvSpPr txBox="1"/>
          <p:nvPr/>
        </p:nvSpPr>
        <p:spPr>
          <a:xfrm>
            <a:off x="395288" y="3360738"/>
            <a:ext cx="2133600" cy="396875"/>
          </a:xfrm>
          <a:prstGeom prst="rect">
            <a:avLst/>
          </a:prstGeom>
          <a:noFill/>
          <a:ln w="19050">
            <a:noFill/>
          </a:ln>
        </p:spPr>
        <p:txBody>
          <a:bodyPr>
            <a:spAutoFit/>
          </a:bodyPr>
          <a:p>
            <a:pPr lvl="0">
              <a:spcBef>
                <a:spcPct val="50000"/>
              </a:spcBef>
            </a:pPr>
            <a:r>
              <a:rPr lang="en-US" altLang="zh-CN" sz="2000">
                <a:solidFill>
                  <a:schemeClr val="tx1"/>
                </a:solidFill>
                <a:latin typeface="黑体" panose="02010609060101010101" pitchFamily="1" charset="-122"/>
                <a:ea typeface="黑体" panose="02010609060101010101" pitchFamily="1" charset="-122"/>
              </a:rPr>
              <a:t>Y</a:t>
            </a:r>
            <a:r>
              <a:rPr lang="zh-CN" altLang="en-US" sz="2000" dirty="0">
                <a:solidFill>
                  <a:schemeClr val="tx1"/>
                </a:solidFill>
                <a:latin typeface="黑体" panose="02010609060101010101" pitchFamily="1" charset="-122"/>
                <a:ea typeface="黑体" panose="02010609060101010101" pitchFamily="1" charset="-122"/>
              </a:rPr>
              <a:t>收入、成本</a:t>
            </a:r>
            <a:endParaRPr lang="zh-CN" altLang="en-US" sz="2000" dirty="0">
              <a:solidFill>
                <a:schemeClr val="tx1"/>
              </a:solidFill>
              <a:latin typeface="黑体" panose="02010609060101010101" pitchFamily="1" charset="-122"/>
              <a:ea typeface="黑体" panose="02010609060101010101" pitchFamily="1" charset="-122"/>
            </a:endParaRPr>
          </a:p>
        </p:txBody>
      </p:sp>
      <p:sp>
        <p:nvSpPr>
          <p:cNvPr id="880661" name="文本框 880660"/>
          <p:cNvSpPr txBox="1"/>
          <p:nvPr/>
        </p:nvSpPr>
        <p:spPr>
          <a:xfrm>
            <a:off x="539750" y="6019800"/>
            <a:ext cx="8208963" cy="457200"/>
          </a:xfrm>
          <a:prstGeom prst="rect">
            <a:avLst/>
          </a:prstGeom>
          <a:noFill/>
          <a:ln w="9525">
            <a:noFill/>
          </a:ln>
        </p:spPr>
        <p:txBody>
          <a:bodyPr>
            <a:spAutoFit/>
          </a:bodyPr>
          <a:p>
            <a:pPr lvl="0">
              <a:spcBef>
                <a:spcPct val="50000"/>
              </a:spcBef>
            </a:pPr>
            <a:r>
              <a:rPr lang="zh-CN" altLang="en-US" sz="2400" dirty="0">
                <a:solidFill>
                  <a:schemeClr val="tx1"/>
                </a:solidFill>
                <a:latin typeface="黑体" panose="02010609060101010101" pitchFamily="1" charset="-122"/>
                <a:ea typeface="黑体" panose="02010609060101010101" pitchFamily="1" charset="-122"/>
              </a:rPr>
              <a:t>总成本</a:t>
            </a:r>
            <a:r>
              <a:rPr lang="en-US" altLang="zh-CN" sz="2400">
                <a:solidFill>
                  <a:schemeClr val="tx1"/>
                </a:solidFill>
                <a:latin typeface="黑体" panose="02010609060101010101" pitchFamily="1" charset="-122"/>
                <a:ea typeface="黑体" panose="02010609060101010101" pitchFamily="1" charset="-122"/>
              </a:rPr>
              <a:t>=</a:t>
            </a:r>
            <a:r>
              <a:rPr lang="zh-CN" altLang="en-US" sz="2400" dirty="0">
                <a:solidFill>
                  <a:schemeClr val="tx1"/>
                </a:solidFill>
                <a:latin typeface="黑体" panose="02010609060101010101" pitchFamily="1" charset="-122"/>
                <a:ea typeface="黑体" panose="02010609060101010101" pitchFamily="1" charset="-122"/>
              </a:rPr>
              <a:t>固定成本</a:t>
            </a:r>
            <a:r>
              <a:rPr lang="en-US" altLang="zh-CN" sz="2400">
                <a:solidFill>
                  <a:schemeClr val="tx1"/>
                </a:solidFill>
                <a:latin typeface="黑体" panose="02010609060101010101" pitchFamily="1" charset="-122"/>
                <a:ea typeface="黑体" panose="02010609060101010101" pitchFamily="1" charset="-122"/>
              </a:rPr>
              <a:t>+</a:t>
            </a:r>
            <a:r>
              <a:rPr lang="zh-CN" altLang="en-US" sz="2400" dirty="0">
                <a:solidFill>
                  <a:schemeClr val="tx1"/>
                </a:solidFill>
                <a:latin typeface="黑体" panose="02010609060101010101" pitchFamily="1" charset="-122"/>
                <a:ea typeface="黑体" panose="02010609060101010101" pitchFamily="1" charset="-122"/>
              </a:rPr>
              <a:t>单位变动成本</a:t>
            </a:r>
            <a:r>
              <a:rPr lang="en-US" altLang="zh-CN" sz="2400">
                <a:solidFill>
                  <a:schemeClr val="tx1"/>
                </a:solidFill>
                <a:latin typeface="黑体" panose="02010609060101010101" pitchFamily="1" charset="-122"/>
                <a:ea typeface="黑体" panose="02010609060101010101" pitchFamily="1" charset="-122"/>
              </a:rPr>
              <a:t>×</a:t>
            </a:r>
            <a:r>
              <a:rPr lang="zh-CN" altLang="en-US" sz="2400" dirty="0">
                <a:solidFill>
                  <a:schemeClr val="tx1"/>
                </a:solidFill>
                <a:latin typeface="黑体" panose="02010609060101010101" pitchFamily="1" charset="-122"/>
                <a:ea typeface="黑体" panose="02010609060101010101" pitchFamily="1" charset="-122"/>
              </a:rPr>
              <a:t>业务量      </a:t>
            </a:r>
            <a:r>
              <a:rPr lang="en-US" altLang="zh-CN" sz="2400">
                <a:solidFill>
                  <a:schemeClr val="tx1"/>
                </a:solidFill>
                <a:latin typeface="黑体" panose="02010609060101010101" pitchFamily="1" charset="-122"/>
                <a:ea typeface="黑体" panose="02010609060101010101" pitchFamily="1" charset="-122"/>
              </a:rPr>
              <a:t>Y=</a:t>
            </a:r>
            <a:r>
              <a:rPr lang="en-US" altLang="zh-CN" sz="2400" err="1">
                <a:solidFill>
                  <a:schemeClr val="tx1"/>
                </a:solidFill>
                <a:latin typeface="黑体" panose="02010609060101010101" pitchFamily="1" charset="-122"/>
                <a:ea typeface="黑体" panose="02010609060101010101" pitchFamily="1" charset="-122"/>
              </a:rPr>
              <a:t>a+bX</a:t>
            </a:r>
            <a:endParaRPr lang="en-US" altLang="zh-CN" sz="2400" err="1">
              <a:solidFill>
                <a:schemeClr val="tx1"/>
              </a:solidFill>
              <a:latin typeface="黑体" panose="02010609060101010101" pitchFamily="1" charset="-122"/>
              <a:ea typeface="黑体" panose="02010609060101010101" pitchFamily="1" charset="-122"/>
            </a:endParaRPr>
          </a:p>
        </p:txBody>
      </p:sp>
      <p:sp>
        <p:nvSpPr>
          <p:cNvPr id="880662" name="矩形 880661"/>
          <p:cNvSpPr/>
          <p:nvPr/>
        </p:nvSpPr>
        <p:spPr>
          <a:xfrm>
            <a:off x="304800" y="1981200"/>
            <a:ext cx="8610600" cy="2971800"/>
          </a:xfrm>
          <a:prstGeom prst="rect">
            <a:avLst/>
          </a:prstGeom>
          <a:noFill/>
          <a:ln w="9525">
            <a:noFill/>
          </a:ln>
        </p:spPr>
        <p:txBody>
          <a:bodyPr/>
          <a:p>
            <a:pPr marL="342900" lvl="0" indent="-342900">
              <a:spcBef>
                <a:spcPct val="20000"/>
              </a:spcBef>
              <a:buClr>
                <a:schemeClr val="folHlink"/>
              </a:buClr>
              <a:buSzPct val="60000"/>
              <a:buFont typeface="Wingdings" panose="05000000000000000000" pitchFamily="2" charset="2"/>
              <a:buNone/>
            </a:pPr>
            <a:endParaRPr lang="zh-CN" altLang="en-US" sz="2800" dirty="0">
              <a:solidFill>
                <a:schemeClr val="tx1"/>
              </a:solidFill>
              <a:latin typeface="黑体" panose="02010609060101010101" pitchFamily="1" charset="-122"/>
              <a:ea typeface="黑体" panose="02010609060101010101" pitchFamily="1" charset="-122"/>
            </a:endParaRPr>
          </a:p>
          <a:p>
            <a:pPr marL="342900" lvl="0" indent="-342900">
              <a:spcBef>
                <a:spcPct val="20000"/>
              </a:spcBef>
              <a:buClr>
                <a:schemeClr val="folHlink"/>
              </a:buClr>
              <a:buSzPct val="60000"/>
              <a:buFont typeface="Wingdings" panose="05000000000000000000" pitchFamily="2" charset="2"/>
              <a:buChar char="n"/>
            </a:pPr>
            <a:endParaRPr lang="zh-CN" altLang="en-US" sz="2800" dirty="0">
              <a:solidFill>
                <a:schemeClr val="tx1"/>
              </a:solidFill>
              <a:latin typeface="黑体" panose="02010609060101010101" pitchFamily="1" charset="-122"/>
              <a:ea typeface="黑体" panose="02010609060101010101" pitchFamily="1" charset="-122"/>
            </a:endParaRPr>
          </a:p>
        </p:txBody>
      </p:sp>
      <p:sp>
        <p:nvSpPr>
          <p:cNvPr id="880664" name="矩形 880663"/>
          <p:cNvSpPr/>
          <p:nvPr/>
        </p:nvSpPr>
        <p:spPr>
          <a:xfrm>
            <a:off x="2339975" y="908050"/>
            <a:ext cx="1560195" cy="640080"/>
          </a:xfrm>
          <a:prstGeom prst="rect">
            <a:avLst/>
          </a:prstGeom>
          <a:noFill/>
          <a:ln w="9525">
            <a:noFill/>
          </a:ln>
        </p:spPr>
        <p:txBody>
          <a:bodyPr wrap="none" anchor="t">
            <a:spAutoFit/>
          </a:bodyPr>
          <a:p>
            <a:pPr lvl="0">
              <a:spcBef>
                <a:spcPct val="50000"/>
              </a:spcBef>
            </a:pPr>
            <a:r>
              <a:rPr lang="zh-CN" altLang="en-US" sz="3600" dirty="0">
                <a:solidFill>
                  <a:schemeClr val="tx1"/>
                </a:solidFill>
                <a:latin typeface="黑体" panose="02010609060101010101" pitchFamily="1" charset="-122"/>
                <a:ea typeface="黑体" panose="02010609060101010101" pitchFamily="1" charset="-122"/>
              </a:rPr>
              <a:t>总成本</a:t>
            </a:r>
            <a:endParaRPr lang="zh-CN" altLang="en-US" sz="3600" dirty="0">
              <a:solidFill>
                <a:schemeClr val="tx1"/>
              </a:solidFill>
              <a:latin typeface="黑体" panose="02010609060101010101" pitchFamily="1" charset="-122"/>
              <a:ea typeface="黑体" panose="02010609060101010101" pitchFamily="1" charset="-122"/>
            </a:endParaRPr>
          </a:p>
        </p:txBody>
      </p:sp>
      <p:sp>
        <p:nvSpPr>
          <p:cNvPr id="880666" name="直接连接符 880665"/>
          <p:cNvSpPr/>
          <p:nvPr/>
        </p:nvSpPr>
        <p:spPr>
          <a:xfrm flipV="1">
            <a:off x="2411413" y="3284538"/>
            <a:ext cx="0" cy="2667000"/>
          </a:xfrm>
          <a:prstGeom prst="line">
            <a:avLst/>
          </a:prstGeom>
          <a:ln w="19050" cap="flat" cmpd="sng">
            <a:solidFill>
              <a:srgbClr val="00FFFF"/>
            </a:solidFill>
            <a:prstDash val="solid"/>
            <a:headEnd type="none" w="med" len="med"/>
            <a:tailEnd type="triangle" w="med" len="med"/>
          </a:ln>
        </p:spPr>
      </p:sp>
      <p:sp>
        <p:nvSpPr>
          <p:cNvPr id="880674" name="直接连接符 880673"/>
          <p:cNvSpPr/>
          <p:nvPr/>
        </p:nvSpPr>
        <p:spPr>
          <a:xfrm>
            <a:off x="4427538" y="4005263"/>
            <a:ext cx="0" cy="1219200"/>
          </a:xfrm>
          <a:prstGeom prst="line">
            <a:avLst/>
          </a:prstGeom>
          <a:ln w="19050" cap="flat" cmpd="sng">
            <a:solidFill>
              <a:srgbClr val="00FFFF"/>
            </a:solidFill>
            <a:prstDash val="solid"/>
            <a:headEnd type="triangle" w="med" len="med"/>
            <a:tailEnd type="triangle" w="med" len="med"/>
          </a:ln>
        </p:spPr>
      </p:sp>
      <p:sp>
        <p:nvSpPr>
          <p:cNvPr id="880679" name="直接连接符 880678"/>
          <p:cNvSpPr/>
          <p:nvPr/>
        </p:nvSpPr>
        <p:spPr>
          <a:xfrm>
            <a:off x="5867400" y="3644900"/>
            <a:ext cx="0" cy="914400"/>
          </a:xfrm>
          <a:prstGeom prst="line">
            <a:avLst/>
          </a:prstGeom>
          <a:ln w="19050" cap="flat" cmpd="sng">
            <a:solidFill>
              <a:srgbClr val="00FFFF"/>
            </a:solidFill>
            <a:prstDash val="solid"/>
            <a:headEnd type="triangle" w="med" len="med"/>
            <a:tailEnd type="triangle" w="med" len="med"/>
          </a:ln>
        </p:spPr>
      </p:sp>
      <p:sp>
        <p:nvSpPr>
          <p:cNvPr id="880680" name="直接连接符 880679"/>
          <p:cNvSpPr/>
          <p:nvPr/>
        </p:nvSpPr>
        <p:spPr>
          <a:xfrm>
            <a:off x="4427538" y="3992563"/>
            <a:ext cx="0" cy="1219200"/>
          </a:xfrm>
          <a:prstGeom prst="line">
            <a:avLst/>
          </a:prstGeom>
          <a:ln w="19050" cap="flat" cmpd="sng">
            <a:solidFill>
              <a:srgbClr val="00FFFF"/>
            </a:solidFill>
            <a:prstDash val="solid"/>
            <a:headEnd type="triangle" w="med" len="med"/>
            <a:tailEnd type="triangle" w="med" len="med"/>
          </a:ln>
        </p:spPr>
      </p:sp>
      <p:sp>
        <p:nvSpPr>
          <p:cNvPr id="880686" name="直接连接符 880685"/>
          <p:cNvSpPr/>
          <p:nvPr/>
        </p:nvSpPr>
        <p:spPr>
          <a:xfrm>
            <a:off x="5867400" y="3644900"/>
            <a:ext cx="0" cy="914400"/>
          </a:xfrm>
          <a:prstGeom prst="line">
            <a:avLst/>
          </a:prstGeom>
          <a:ln w="28575" cap="flat" cmpd="sng">
            <a:solidFill>
              <a:srgbClr val="00FFFF"/>
            </a:solidFill>
            <a:prstDash val="solid"/>
            <a:headEnd type="triangle" w="med" len="med"/>
            <a:tailEnd type="triangle" w="med" len="med"/>
          </a:ln>
        </p:spPr>
      </p:sp>
      <p:sp>
        <p:nvSpPr>
          <p:cNvPr id="880687" name="直接连接符 880686"/>
          <p:cNvSpPr/>
          <p:nvPr/>
        </p:nvSpPr>
        <p:spPr>
          <a:xfrm>
            <a:off x="4427538" y="3992563"/>
            <a:ext cx="0" cy="1219200"/>
          </a:xfrm>
          <a:prstGeom prst="line">
            <a:avLst/>
          </a:prstGeom>
          <a:ln w="28575" cap="flat" cmpd="sng">
            <a:solidFill>
              <a:srgbClr val="00FFFF"/>
            </a:solidFill>
            <a:prstDash val="solid"/>
            <a:headEnd type="triangle" w="med" len="med"/>
            <a:tailEnd type="triangle" w="med" len="med"/>
          </a:ln>
        </p:spPr>
      </p:sp>
      <p:sp>
        <p:nvSpPr>
          <p:cNvPr id="880693" name="直接连接符 880692"/>
          <p:cNvSpPr/>
          <p:nvPr/>
        </p:nvSpPr>
        <p:spPr>
          <a:xfrm flipV="1">
            <a:off x="2411413" y="3284538"/>
            <a:ext cx="0" cy="2667000"/>
          </a:xfrm>
          <a:prstGeom prst="line">
            <a:avLst/>
          </a:prstGeom>
          <a:ln w="19050" cap="flat" cmpd="sng">
            <a:solidFill>
              <a:srgbClr val="00FFFF"/>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solidFill>
                  <a:schemeClr val="tx1"/>
                </a:solidFill>
                <a:latin typeface="黑体" panose="02010609060101010101" pitchFamily="1" charset="-122"/>
                <a:ea typeface="黑体" panose="02010609060101010101" pitchFamily="1" charset="-122"/>
              </a:rPr>
            </a:fld>
            <a:endParaRPr lang="zh-CN" altLang="en-US" dirty="0">
              <a:solidFill>
                <a:schemeClr val="tx1"/>
              </a:solidFill>
              <a:latin typeface="黑体" panose="02010609060101010101" pitchFamily="1" charset="-122"/>
              <a:ea typeface="黑体" panose="02010609060101010101" pitchFamily="1" charset="-122"/>
            </a:endParaRPr>
          </a:p>
        </p:txBody>
      </p:sp>
      <p:cxnSp>
        <p:nvCxnSpPr>
          <p:cNvPr id="3" name="直接连接符 2"/>
          <p:cNvCxnSpPr/>
          <p:nvPr/>
        </p:nvCxnSpPr>
        <p:spPr>
          <a:xfrm flipH="1">
            <a:off x="2411730" y="3475355"/>
            <a:ext cx="4145915" cy="1105535"/>
          </a:xfrm>
          <a:prstGeom prst="line">
            <a:avLst/>
          </a:prstGeom>
          <a:ln w="44450"/>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0643"/>
                                        </p:tgtEl>
                                        <p:attrNameLst>
                                          <p:attrName>style.visibility</p:attrName>
                                        </p:attrNameLst>
                                      </p:cBhvr>
                                      <p:to>
                                        <p:strVal val="visible"/>
                                      </p:to>
                                    </p:set>
                                    <p:animEffect transition="in" filter="wipe(left)">
                                      <p:cBhvr>
                                        <p:cTn id="7" dur="500"/>
                                        <p:tgtEl>
                                          <p:spTgt spid="88064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8806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80644"/>
                                        </p:tgtEl>
                                        <p:attrNameLst>
                                          <p:attrName>style.visibility</p:attrName>
                                        </p:attrNameLst>
                                      </p:cBhvr>
                                      <p:to>
                                        <p:strVal val="visible"/>
                                      </p:to>
                                    </p:set>
                                    <p:animEffect transition="in" filter="wipe(left)">
                                      <p:cBhvr>
                                        <p:cTn id="15" dur="500"/>
                                        <p:tgtEl>
                                          <p:spTgt spid="88064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8806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80645"/>
                                        </p:tgtEl>
                                        <p:attrNameLst>
                                          <p:attrName>style.visibility</p:attrName>
                                        </p:attrNameLst>
                                      </p:cBhvr>
                                      <p:to>
                                        <p:strVal val="visible"/>
                                      </p:to>
                                    </p:set>
                                    <p:animEffect transition="in" filter="wipe(left)">
                                      <p:cBhvr>
                                        <p:cTn id="23" dur="500"/>
                                        <p:tgtEl>
                                          <p:spTgt spid="88064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06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childTnLst>
                                    <p:set>
                                      <p:cBhvr>
                                        <p:cTn id="30" dur="1" fill="hold">
                                          <p:stCondLst>
                                            <p:cond delay="0"/>
                                          </p:stCondLst>
                                        </p:cTn>
                                        <p:tgtEl>
                                          <p:spTgt spid="880653"/>
                                        </p:tgtEl>
                                        <p:attrNameLst>
                                          <p:attrName>style.visibility</p:attrName>
                                        </p:attrNameLst>
                                      </p:cBhvr>
                                      <p:to>
                                        <p:strVal val="visible"/>
                                      </p:to>
                                    </p:set>
                                    <p:anim calcmode="lin" valueType="num">
                                      <p:cBhvr>
                                        <p:cTn id="31" dur="500" fill="hold"/>
                                        <p:tgtEl>
                                          <p:spTgt spid="880653"/>
                                        </p:tgtEl>
                                        <p:attrNameLst>
                                          <p:attrName>ppt_x</p:attrName>
                                        </p:attrNameLst>
                                      </p:cBhvr>
                                      <p:tavLst>
                                        <p:tav tm="0">
                                          <p:val>
                                            <p:strVal val="#ppt_x"/>
                                          </p:val>
                                        </p:tav>
                                        <p:tav tm="100000">
                                          <p:val>
                                            <p:strVal val="#ppt_x"/>
                                          </p:val>
                                        </p:tav>
                                      </p:tavLst>
                                    </p:anim>
                                    <p:anim calcmode="lin" valueType="num">
                                      <p:cBhvr>
                                        <p:cTn id="32" dur="500" fill="hold"/>
                                        <p:tgtEl>
                                          <p:spTgt spid="880653"/>
                                        </p:tgtEl>
                                        <p:attrNameLst>
                                          <p:attrName>ppt_y</p:attrName>
                                        </p:attrNameLst>
                                      </p:cBhvr>
                                      <p:tavLst>
                                        <p:tav tm="0">
                                          <p:val>
                                            <p:strVal val="#ppt_y+#ppt_h/2"/>
                                          </p:val>
                                        </p:tav>
                                        <p:tav tm="100000">
                                          <p:val>
                                            <p:strVal val="#ppt_y"/>
                                          </p:val>
                                        </p:tav>
                                      </p:tavLst>
                                    </p:anim>
                                    <p:anim calcmode="lin" valueType="num">
                                      <p:cBhvr>
                                        <p:cTn id="33" dur="500" fill="hold"/>
                                        <p:tgtEl>
                                          <p:spTgt spid="880653"/>
                                        </p:tgtEl>
                                        <p:attrNameLst>
                                          <p:attrName>ppt_w</p:attrName>
                                        </p:attrNameLst>
                                      </p:cBhvr>
                                      <p:tavLst>
                                        <p:tav tm="0">
                                          <p:val>
                                            <p:strVal val="#ppt_w"/>
                                          </p:val>
                                        </p:tav>
                                        <p:tav tm="100000">
                                          <p:val>
                                            <p:strVal val="#ppt_w"/>
                                          </p:val>
                                        </p:tav>
                                      </p:tavLst>
                                    </p:anim>
                                    <p:anim calcmode="lin" valueType="num">
                                      <p:cBhvr>
                                        <p:cTn id="34" dur="500" fill="hold"/>
                                        <p:tgtEl>
                                          <p:spTgt spid="880653"/>
                                        </p:tgtEl>
                                        <p:attrNameLst>
                                          <p:attrName>ppt_h</p:attrName>
                                        </p:attrNameLst>
                                      </p:cBhvr>
                                      <p:tavLst>
                                        <p:tav tm="0">
                                          <p:val>
                                            <p:fltVal val="0.000000"/>
                                          </p:val>
                                        </p:tav>
                                        <p:tav tm="100000">
                                          <p:val>
                                            <p:strVal val="#ppt_h"/>
                                          </p:val>
                                        </p:tav>
                                      </p:tavLst>
                                    </p:anim>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88065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nodeType="clickEffect">
                                  <p:stCondLst>
                                    <p:cond delay="0"/>
                                  </p:stCondLst>
                                  <p:childTnLst>
                                    <p:set>
                                      <p:cBhvr>
                                        <p:cTn id="41" dur="1" fill="hold">
                                          <p:stCondLst>
                                            <p:cond delay="0"/>
                                          </p:stCondLst>
                                        </p:cTn>
                                        <p:tgtEl>
                                          <p:spTgt spid="880651"/>
                                        </p:tgtEl>
                                        <p:attrNameLst>
                                          <p:attrName>style.visibility</p:attrName>
                                        </p:attrNameLst>
                                      </p:cBhvr>
                                      <p:to>
                                        <p:strVal val="visible"/>
                                      </p:to>
                                    </p:set>
                                    <p:anim calcmode="lin" valueType="num">
                                      <p:cBhvr>
                                        <p:cTn id="42" dur="500" fill="hold"/>
                                        <p:tgtEl>
                                          <p:spTgt spid="880651"/>
                                        </p:tgtEl>
                                        <p:attrNameLst>
                                          <p:attrName>ppt_x</p:attrName>
                                        </p:attrNameLst>
                                      </p:cBhvr>
                                      <p:tavLst>
                                        <p:tav tm="0">
                                          <p:val>
                                            <p:strVal val="#ppt_x"/>
                                          </p:val>
                                        </p:tav>
                                        <p:tav tm="100000">
                                          <p:val>
                                            <p:strVal val="#ppt_x"/>
                                          </p:val>
                                        </p:tav>
                                      </p:tavLst>
                                    </p:anim>
                                    <p:anim calcmode="lin" valueType="num">
                                      <p:cBhvr>
                                        <p:cTn id="43" dur="500" fill="hold"/>
                                        <p:tgtEl>
                                          <p:spTgt spid="880651"/>
                                        </p:tgtEl>
                                        <p:attrNameLst>
                                          <p:attrName>ppt_y</p:attrName>
                                        </p:attrNameLst>
                                      </p:cBhvr>
                                      <p:tavLst>
                                        <p:tav tm="0">
                                          <p:val>
                                            <p:strVal val="#ppt_y+#ppt_h/2"/>
                                          </p:val>
                                        </p:tav>
                                        <p:tav tm="100000">
                                          <p:val>
                                            <p:strVal val="#ppt_y"/>
                                          </p:val>
                                        </p:tav>
                                      </p:tavLst>
                                    </p:anim>
                                    <p:anim calcmode="lin" valueType="num">
                                      <p:cBhvr>
                                        <p:cTn id="44" dur="500" fill="hold"/>
                                        <p:tgtEl>
                                          <p:spTgt spid="880651"/>
                                        </p:tgtEl>
                                        <p:attrNameLst>
                                          <p:attrName>ppt_w</p:attrName>
                                        </p:attrNameLst>
                                      </p:cBhvr>
                                      <p:tavLst>
                                        <p:tav tm="0">
                                          <p:val>
                                            <p:strVal val="#ppt_w"/>
                                          </p:val>
                                        </p:tav>
                                        <p:tav tm="100000">
                                          <p:val>
                                            <p:strVal val="#ppt_w"/>
                                          </p:val>
                                        </p:tav>
                                      </p:tavLst>
                                    </p:anim>
                                    <p:anim calcmode="lin" valueType="num">
                                      <p:cBhvr>
                                        <p:cTn id="45" dur="500" fill="hold"/>
                                        <p:tgtEl>
                                          <p:spTgt spid="880651"/>
                                        </p:tgtEl>
                                        <p:attrNameLst>
                                          <p:attrName>ppt_h</p:attrName>
                                        </p:attrNameLst>
                                      </p:cBhvr>
                                      <p:tavLst>
                                        <p:tav tm="0">
                                          <p:val>
                                            <p:fltVal val="0.000000"/>
                                          </p:val>
                                        </p:tav>
                                        <p:tav tm="100000">
                                          <p:val>
                                            <p:strVal val="#ppt_h"/>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8806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nodeType="clickEffect">
                                  <p:stCondLst>
                                    <p:cond delay="0"/>
                                  </p:stCondLst>
                                  <p:childTnLst>
                                    <p:set>
                                      <p:cBhvr>
                                        <p:cTn id="52" dur="1" fill="hold">
                                          <p:stCondLst>
                                            <p:cond delay="0"/>
                                          </p:stCondLst>
                                        </p:cTn>
                                        <p:tgtEl>
                                          <p:spTgt spid="880649"/>
                                        </p:tgtEl>
                                        <p:attrNameLst>
                                          <p:attrName>style.visibility</p:attrName>
                                        </p:attrNameLst>
                                      </p:cBhvr>
                                      <p:to>
                                        <p:strVal val="visible"/>
                                      </p:to>
                                    </p:set>
                                    <p:anim calcmode="lin" valueType="num">
                                      <p:cBhvr>
                                        <p:cTn id="53" dur="500" fill="hold"/>
                                        <p:tgtEl>
                                          <p:spTgt spid="880649"/>
                                        </p:tgtEl>
                                        <p:attrNameLst>
                                          <p:attrName>ppt_x</p:attrName>
                                        </p:attrNameLst>
                                      </p:cBhvr>
                                      <p:tavLst>
                                        <p:tav tm="0">
                                          <p:val>
                                            <p:strVal val="#ppt_x"/>
                                          </p:val>
                                        </p:tav>
                                        <p:tav tm="100000">
                                          <p:val>
                                            <p:strVal val="#ppt_x"/>
                                          </p:val>
                                        </p:tav>
                                      </p:tavLst>
                                    </p:anim>
                                    <p:anim calcmode="lin" valueType="num">
                                      <p:cBhvr>
                                        <p:cTn id="54" dur="500" fill="hold"/>
                                        <p:tgtEl>
                                          <p:spTgt spid="880649"/>
                                        </p:tgtEl>
                                        <p:attrNameLst>
                                          <p:attrName>ppt_y</p:attrName>
                                        </p:attrNameLst>
                                      </p:cBhvr>
                                      <p:tavLst>
                                        <p:tav tm="0">
                                          <p:val>
                                            <p:strVal val="#ppt_y+#ppt_h/2"/>
                                          </p:val>
                                        </p:tav>
                                        <p:tav tm="100000">
                                          <p:val>
                                            <p:strVal val="#ppt_y"/>
                                          </p:val>
                                        </p:tav>
                                      </p:tavLst>
                                    </p:anim>
                                    <p:anim calcmode="lin" valueType="num">
                                      <p:cBhvr>
                                        <p:cTn id="55" dur="500" fill="hold"/>
                                        <p:tgtEl>
                                          <p:spTgt spid="880649"/>
                                        </p:tgtEl>
                                        <p:attrNameLst>
                                          <p:attrName>ppt_w</p:attrName>
                                        </p:attrNameLst>
                                      </p:cBhvr>
                                      <p:tavLst>
                                        <p:tav tm="0">
                                          <p:val>
                                            <p:strVal val="#ppt_w"/>
                                          </p:val>
                                        </p:tav>
                                        <p:tav tm="100000">
                                          <p:val>
                                            <p:strVal val="#ppt_w"/>
                                          </p:val>
                                        </p:tav>
                                      </p:tavLst>
                                    </p:anim>
                                    <p:anim calcmode="lin" valueType="num">
                                      <p:cBhvr>
                                        <p:cTn id="56" dur="500" fill="hold"/>
                                        <p:tgtEl>
                                          <p:spTgt spid="880649"/>
                                        </p:tgtEl>
                                        <p:attrNameLst>
                                          <p:attrName>ppt_h</p:attrName>
                                        </p:attrNameLst>
                                      </p:cBhvr>
                                      <p:tavLst>
                                        <p:tav tm="0">
                                          <p:val>
                                            <p:fltVal val="0.000000"/>
                                          </p:val>
                                        </p:tav>
                                        <p:tav tm="100000">
                                          <p:val>
                                            <p:strVal val="#ppt_h"/>
                                          </p:val>
                                        </p:tav>
                                      </p:tavLst>
                                    </p:anim>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88065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880661"/>
                                        </p:tgtEl>
                                        <p:attrNameLst>
                                          <p:attrName>style.visibility</p:attrName>
                                        </p:attrNameLst>
                                      </p:cBhvr>
                                      <p:to>
                                        <p:strVal val="visible"/>
                                      </p:to>
                                    </p:set>
                                    <p:anim calcmode="lin" valueType="num">
                                      <p:cBhvr additive="base">
                                        <p:cTn id="64" dur="500" fill="hold"/>
                                        <p:tgtEl>
                                          <p:spTgt spid="880661"/>
                                        </p:tgtEl>
                                        <p:attrNameLst>
                                          <p:attrName>ppt_x</p:attrName>
                                        </p:attrNameLst>
                                      </p:cBhvr>
                                      <p:tavLst>
                                        <p:tav tm="0">
                                          <p:val>
                                            <p:strVal val="0-#ppt_w/2"/>
                                          </p:val>
                                        </p:tav>
                                        <p:tav tm="100000">
                                          <p:val>
                                            <p:strVal val="#ppt_x"/>
                                          </p:val>
                                        </p:tav>
                                      </p:tavLst>
                                    </p:anim>
                                    <p:anim calcmode="lin" valueType="num">
                                      <p:cBhvr additive="base">
                                        <p:cTn id="65" dur="500" fill="hold"/>
                                        <p:tgtEl>
                                          <p:spTgt spid="88066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4" fill="hold" nodeType="clickEffect">
                                  <p:stCondLst>
                                    <p:cond delay="0"/>
                                  </p:stCondLst>
                                  <p:childTnLst>
                                    <p:set>
                                      <p:cBhvr>
                                        <p:cTn id="69" dur="1" fill="hold">
                                          <p:stCondLst>
                                            <p:cond delay="0"/>
                                          </p:stCondLst>
                                        </p:cTn>
                                        <p:tgtEl>
                                          <p:spTgt spid="880674"/>
                                        </p:tgtEl>
                                        <p:attrNameLst>
                                          <p:attrName>style.visibility</p:attrName>
                                        </p:attrNameLst>
                                      </p:cBhvr>
                                      <p:to>
                                        <p:strVal val="visible"/>
                                      </p:to>
                                    </p:set>
                                    <p:anim calcmode="lin" valueType="num">
                                      <p:cBhvr>
                                        <p:cTn id="70" dur="500" fill="hold"/>
                                        <p:tgtEl>
                                          <p:spTgt spid="880674"/>
                                        </p:tgtEl>
                                        <p:attrNameLst>
                                          <p:attrName>ppt_x</p:attrName>
                                        </p:attrNameLst>
                                      </p:cBhvr>
                                      <p:tavLst>
                                        <p:tav tm="0">
                                          <p:val>
                                            <p:strVal val="#ppt_x"/>
                                          </p:val>
                                        </p:tav>
                                        <p:tav tm="100000">
                                          <p:val>
                                            <p:strVal val="#ppt_x"/>
                                          </p:val>
                                        </p:tav>
                                      </p:tavLst>
                                    </p:anim>
                                    <p:anim calcmode="lin" valueType="num">
                                      <p:cBhvr>
                                        <p:cTn id="71" dur="500" fill="hold"/>
                                        <p:tgtEl>
                                          <p:spTgt spid="880674"/>
                                        </p:tgtEl>
                                        <p:attrNameLst>
                                          <p:attrName>ppt_y</p:attrName>
                                        </p:attrNameLst>
                                      </p:cBhvr>
                                      <p:tavLst>
                                        <p:tav tm="0">
                                          <p:val>
                                            <p:strVal val="#ppt_y+#ppt_h/2"/>
                                          </p:val>
                                        </p:tav>
                                        <p:tav tm="100000">
                                          <p:val>
                                            <p:strVal val="#ppt_y"/>
                                          </p:val>
                                        </p:tav>
                                      </p:tavLst>
                                    </p:anim>
                                    <p:anim calcmode="lin" valueType="num">
                                      <p:cBhvr>
                                        <p:cTn id="72" dur="500" fill="hold"/>
                                        <p:tgtEl>
                                          <p:spTgt spid="880674"/>
                                        </p:tgtEl>
                                        <p:attrNameLst>
                                          <p:attrName>ppt_w</p:attrName>
                                        </p:attrNameLst>
                                      </p:cBhvr>
                                      <p:tavLst>
                                        <p:tav tm="0">
                                          <p:val>
                                            <p:strVal val="#ppt_w"/>
                                          </p:val>
                                        </p:tav>
                                        <p:tav tm="100000">
                                          <p:val>
                                            <p:strVal val="#ppt_w"/>
                                          </p:val>
                                        </p:tav>
                                      </p:tavLst>
                                    </p:anim>
                                    <p:anim calcmode="lin" valueType="num">
                                      <p:cBhvr>
                                        <p:cTn id="73" dur="500" fill="hold"/>
                                        <p:tgtEl>
                                          <p:spTgt spid="880674"/>
                                        </p:tgtEl>
                                        <p:attrNameLst>
                                          <p:attrName>ppt_h</p:attrName>
                                        </p:attrNameLst>
                                      </p:cBhvr>
                                      <p:tavLst>
                                        <p:tav tm="0">
                                          <p:val>
                                            <p:fltVal val="0.00000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4" fill="hold" nodeType="clickEffect">
                                  <p:stCondLst>
                                    <p:cond delay="0"/>
                                  </p:stCondLst>
                                  <p:childTnLst>
                                    <p:set>
                                      <p:cBhvr>
                                        <p:cTn id="77" dur="1" fill="hold">
                                          <p:stCondLst>
                                            <p:cond delay="0"/>
                                          </p:stCondLst>
                                        </p:cTn>
                                        <p:tgtEl>
                                          <p:spTgt spid="880679"/>
                                        </p:tgtEl>
                                        <p:attrNameLst>
                                          <p:attrName>style.visibility</p:attrName>
                                        </p:attrNameLst>
                                      </p:cBhvr>
                                      <p:to>
                                        <p:strVal val="visible"/>
                                      </p:to>
                                    </p:set>
                                    <p:anim calcmode="lin" valueType="num">
                                      <p:cBhvr>
                                        <p:cTn id="78" dur="500" fill="hold"/>
                                        <p:tgtEl>
                                          <p:spTgt spid="880679"/>
                                        </p:tgtEl>
                                        <p:attrNameLst>
                                          <p:attrName>ppt_x</p:attrName>
                                        </p:attrNameLst>
                                      </p:cBhvr>
                                      <p:tavLst>
                                        <p:tav tm="0">
                                          <p:val>
                                            <p:strVal val="#ppt_x"/>
                                          </p:val>
                                        </p:tav>
                                        <p:tav tm="100000">
                                          <p:val>
                                            <p:strVal val="#ppt_x"/>
                                          </p:val>
                                        </p:tav>
                                      </p:tavLst>
                                    </p:anim>
                                    <p:anim calcmode="lin" valueType="num">
                                      <p:cBhvr>
                                        <p:cTn id="79" dur="500" fill="hold"/>
                                        <p:tgtEl>
                                          <p:spTgt spid="880679"/>
                                        </p:tgtEl>
                                        <p:attrNameLst>
                                          <p:attrName>ppt_y</p:attrName>
                                        </p:attrNameLst>
                                      </p:cBhvr>
                                      <p:tavLst>
                                        <p:tav tm="0">
                                          <p:val>
                                            <p:strVal val="#ppt_y+#ppt_h/2"/>
                                          </p:val>
                                        </p:tav>
                                        <p:tav tm="100000">
                                          <p:val>
                                            <p:strVal val="#ppt_y"/>
                                          </p:val>
                                        </p:tav>
                                      </p:tavLst>
                                    </p:anim>
                                    <p:anim calcmode="lin" valueType="num">
                                      <p:cBhvr>
                                        <p:cTn id="80" dur="500" fill="hold"/>
                                        <p:tgtEl>
                                          <p:spTgt spid="880679"/>
                                        </p:tgtEl>
                                        <p:attrNameLst>
                                          <p:attrName>ppt_w</p:attrName>
                                        </p:attrNameLst>
                                      </p:cBhvr>
                                      <p:tavLst>
                                        <p:tav tm="0">
                                          <p:val>
                                            <p:strVal val="#ppt_w"/>
                                          </p:val>
                                        </p:tav>
                                        <p:tav tm="100000">
                                          <p:val>
                                            <p:strVal val="#ppt_w"/>
                                          </p:val>
                                        </p:tav>
                                      </p:tavLst>
                                    </p:anim>
                                    <p:anim calcmode="lin" valueType="num">
                                      <p:cBhvr>
                                        <p:cTn id="81" dur="500" fill="hold"/>
                                        <p:tgtEl>
                                          <p:spTgt spid="880679"/>
                                        </p:tgtEl>
                                        <p:attrNameLst>
                                          <p:attrName>ppt_h</p:attrName>
                                        </p:attrNameLst>
                                      </p:cBhvr>
                                      <p:tavLst>
                                        <p:tav tm="0">
                                          <p:val>
                                            <p:fltVal val="0.00000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7" presetClass="entr" presetSubtype="4" fill="hold" nodeType="clickEffect">
                                  <p:stCondLst>
                                    <p:cond delay="0"/>
                                  </p:stCondLst>
                                  <p:childTnLst>
                                    <p:set>
                                      <p:cBhvr>
                                        <p:cTn id="85" dur="1" fill="hold">
                                          <p:stCondLst>
                                            <p:cond delay="0"/>
                                          </p:stCondLst>
                                        </p:cTn>
                                        <p:tgtEl>
                                          <p:spTgt spid="880680"/>
                                        </p:tgtEl>
                                        <p:attrNameLst>
                                          <p:attrName>style.visibility</p:attrName>
                                        </p:attrNameLst>
                                      </p:cBhvr>
                                      <p:to>
                                        <p:strVal val="visible"/>
                                      </p:to>
                                    </p:set>
                                    <p:anim calcmode="lin" valueType="num">
                                      <p:cBhvr>
                                        <p:cTn id="86" dur="500" fill="hold"/>
                                        <p:tgtEl>
                                          <p:spTgt spid="880680"/>
                                        </p:tgtEl>
                                        <p:attrNameLst>
                                          <p:attrName>ppt_x</p:attrName>
                                        </p:attrNameLst>
                                      </p:cBhvr>
                                      <p:tavLst>
                                        <p:tav tm="0">
                                          <p:val>
                                            <p:strVal val="#ppt_x"/>
                                          </p:val>
                                        </p:tav>
                                        <p:tav tm="100000">
                                          <p:val>
                                            <p:strVal val="#ppt_x"/>
                                          </p:val>
                                        </p:tav>
                                      </p:tavLst>
                                    </p:anim>
                                    <p:anim calcmode="lin" valueType="num">
                                      <p:cBhvr>
                                        <p:cTn id="87" dur="500" fill="hold"/>
                                        <p:tgtEl>
                                          <p:spTgt spid="880680"/>
                                        </p:tgtEl>
                                        <p:attrNameLst>
                                          <p:attrName>ppt_y</p:attrName>
                                        </p:attrNameLst>
                                      </p:cBhvr>
                                      <p:tavLst>
                                        <p:tav tm="0">
                                          <p:val>
                                            <p:strVal val="#ppt_y+#ppt_h/2"/>
                                          </p:val>
                                        </p:tav>
                                        <p:tav tm="100000">
                                          <p:val>
                                            <p:strVal val="#ppt_y"/>
                                          </p:val>
                                        </p:tav>
                                      </p:tavLst>
                                    </p:anim>
                                    <p:anim calcmode="lin" valueType="num">
                                      <p:cBhvr>
                                        <p:cTn id="88" dur="500" fill="hold"/>
                                        <p:tgtEl>
                                          <p:spTgt spid="880680"/>
                                        </p:tgtEl>
                                        <p:attrNameLst>
                                          <p:attrName>ppt_w</p:attrName>
                                        </p:attrNameLst>
                                      </p:cBhvr>
                                      <p:tavLst>
                                        <p:tav tm="0">
                                          <p:val>
                                            <p:strVal val="#ppt_w"/>
                                          </p:val>
                                        </p:tav>
                                        <p:tav tm="100000">
                                          <p:val>
                                            <p:strVal val="#ppt_w"/>
                                          </p:val>
                                        </p:tav>
                                      </p:tavLst>
                                    </p:anim>
                                    <p:anim calcmode="lin" valueType="num">
                                      <p:cBhvr>
                                        <p:cTn id="89" dur="500" fill="hold"/>
                                        <p:tgtEl>
                                          <p:spTgt spid="880680"/>
                                        </p:tgtEl>
                                        <p:attrNameLst>
                                          <p:attrName>ppt_h</p:attrName>
                                        </p:attrNameLst>
                                      </p:cBhvr>
                                      <p:tavLst>
                                        <p:tav tm="0">
                                          <p:val>
                                            <p:fltVal val="0.00000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4" fill="hold" nodeType="clickEffect">
                                  <p:stCondLst>
                                    <p:cond delay="0"/>
                                  </p:stCondLst>
                                  <p:childTnLst>
                                    <p:set>
                                      <p:cBhvr>
                                        <p:cTn id="93" dur="1" fill="hold">
                                          <p:stCondLst>
                                            <p:cond delay="0"/>
                                          </p:stCondLst>
                                        </p:cTn>
                                        <p:tgtEl>
                                          <p:spTgt spid="880686"/>
                                        </p:tgtEl>
                                        <p:attrNameLst>
                                          <p:attrName>style.visibility</p:attrName>
                                        </p:attrNameLst>
                                      </p:cBhvr>
                                      <p:to>
                                        <p:strVal val="visible"/>
                                      </p:to>
                                    </p:set>
                                    <p:anim calcmode="lin" valueType="num">
                                      <p:cBhvr>
                                        <p:cTn id="94" dur="500" fill="hold"/>
                                        <p:tgtEl>
                                          <p:spTgt spid="880686"/>
                                        </p:tgtEl>
                                        <p:attrNameLst>
                                          <p:attrName>ppt_x</p:attrName>
                                        </p:attrNameLst>
                                      </p:cBhvr>
                                      <p:tavLst>
                                        <p:tav tm="0">
                                          <p:val>
                                            <p:strVal val="#ppt_x"/>
                                          </p:val>
                                        </p:tav>
                                        <p:tav tm="100000">
                                          <p:val>
                                            <p:strVal val="#ppt_x"/>
                                          </p:val>
                                        </p:tav>
                                      </p:tavLst>
                                    </p:anim>
                                    <p:anim calcmode="lin" valueType="num">
                                      <p:cBhvr>
                                        <p:cTn id="95" dur="500" fill="hold"/>
                                        <p:tgtEl>
                                          <p:spTgt spid="880686"/>
                                        </p:tgtEl>
                                        <p:attrNameLst>
                                          <p:attrName>ppt_y</p:attrName>
                                        </p:attrNameLst>
                                      </p:cBhvr>
                                      <p:tavLst>
                                        <p:tav tm="0">
                                          <p:val>
                                            <p:strVal val="#ppt_y+#ppt_h/2"/>
                                          </p:val>
                                        </p:tav>
                                        <p:tav tm="100000">
                                          <p:val>
                                            <p:strVal val="#ppt_y"/>
                                          </p:val>
                                        </p:tav>
                                      </p:tavLst>
                                    </p:anim>
                                    <p:anim calcmode="lin" valueType="num">
                                      <p:cBhvr>
                                        <p:cTn id="96" dur="500" fill="hold"/>
                                        <p:tgtEl>
                                          <p:spTgt spid="880686"/>
                                        </p:tgtEl>
                                        <p:attrNameLst>
                                          <p:attrName>ppt_w</p:attrName>
                                        </p:attrNameLst>
                                      </p:cBhvr>
                                      <p:tavLst>
                                        <p:tav tm="0">
                                          <p:val>
                                            <p:strVal val="#ppt_w"/>
                                          </p:val>
                                        </p:tav>
                                        <p:tav tm="100000">
                                          <p:val>
                                            <p:strVal val="#ppt_w"/>
                                          </p:val>
                                        </p:tav>
                                      </p:tavLst>
                                    </p:anim>
                                    <p:anim calcmode="lin" valueType="num">
                                      <p:cBhvr>
                                        <p:cTn id="97" dur="500" fill="hold"/>
                                        <p:tgtEl>
                                          <p:spTgt spid="880686"/>
                                        </p:tgtEl>
                                        <p:attrNameLst>
                                          <p:attrName>ppt_h</p:attrName>
                                        </p:attrNameLst>
                                      </p:cBhvr>
                                      <p:tavLst>
                                        <p:tav tm="0">
                                          <p:val>
                                            <p:fltVal val="0.00000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4" fill="hold" nodeType="clickEffect">
                                  <p:stCondLst>
                                    <p:cond delay="0"/>
                                  </p:stCondLst>
                                  <p:childTnLst>
                                    <p:set>
                                      <p:cBhvr>
                                        <p:cTn id="101" dur="1" fill="hold">
                                          <p:stCondLst>
                                            <p:cond delay="0"/>
                                          </p:stCondLst>
                                        </p:cTn>
                                        <p:tgtEl>
                                          <p:spTgt spid="880687"/>
                                        </p:tgtEl>
                                        <p:attrNameLst>
                                          <p:attrName>style.visibility</p:attrName>
                                        </p:attrNameLst>
                                      </p:cBhvr>
                                      <p:to>
                                        <p:strVal val="visible"/>
                                      </p:to>
                                    </p:set>
                                    <p:anim calcmode="lin" valueType="num">
                                      <p:cBhvr>
                                        <p:cTn id="102" dur="500" fill="hold"/>
                                        <p:tgtEl>
                                          <p:spTgt spid="880687"/>
                                        </p:tgtEl>
                                        <p:attrNameLst>
                                          <p:attrName>ppt_x</p:attrName>
                                        </p:attrNameLst>
                                      </p:cBhvr>
                                      <p:tavLst>
                                        <p:tav tm="0">
                                          <p:val>
                                            <p:strVal val="#ppt_x"/>
                                          </p:val>
                                        </p:tav>
                                        <p:tav tm="100000">
                                          <p:val>
                                            <p:strVal val="#ppt_x"/>
                                          </p:val>
                                        </p:tav>
                                      </p:tavLst>
                                    </p:anim>
                                    <p:anim calcmode="lin" valueType="num">
                                      <p:cBhvr>
                                        <p:cTn id="103" dur="500" fill="hold"/>
                                        <p:tgtEl>
                                          <p:spTgt spid="880687"/>
                                        </p:tgtEl>
                                        <p:attrNameLst>
                                          <p:attrName>ppt_y</p:attrName>
                                        </p:attrNameLst>
                                      </p:cBhvr>
                                      <p:tavLst>
                                        <p:tav tm="0">
                                          <p:val>
                                            <p:strVal val="#ppt_y+#ppt_h/2"/>
                                          </p:val>
                                        </p:tav>
                                        <p:tav tm="100000">
                                          <p:val>
                                            <p:strVal val="#ppt_y"/>
                                          </p:val>
                                        </p:tav>
                                      </p:tavLst>
                                    </p:anim>
                                    <p:anim calcmode="lin" valueType="num">
                                      <p:cBhvr>
                                        <p:cTn id="104" dur="500" fill="hold"/>
                                        <p:tgtEl>
                                          <p:spTgt spid="880687"/>
                                        </p:tgtEl>
                                        <p:attrNameLst>
                                          <p:attrName>ppt_w</p:attrName>
                                        </p:attrNameLst>
                                      </p:cBhvr>
                                      <p:tavLst>
                                        <p:tav tm="0">
                                          <p:val>
                                            <p:strVal val="#ppt_w"/>
                                          </p:val>
                                        </p:tav>
                                        <p:tav tm="100000">
                                          <p:val>
                                            <p:strVal val="#ppt_w"/>
                                          </p:val>
                                        </p:tav>
                                      </p:tavLst>
                                    </p:anim>
                                    <p:anim calcmode="lin" valueType="num">
                                      <p:cBhvr>
                                        <p:cTn id="105" dur="500" fill="hold"/>
                                        <p:tgtEl>
                                          <p:spTgt spid="88068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6" grpId="0"/>
      <p:bldP spid="880647" grpId="0"/>
      <p:bldP spid="880648" grpId="0"/>
      <p:bldP spid="880650" grpId="0"/>
      <p:bldP spid="880652" grpId="0"/>
      <p:bldP spid="880654" grpId="0"/>
      <p:bldP spid="88066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1667" name="文本占位符 881666"/>
          <p:cNvSpPr>
            <a:spLocks noGrp="1"/>
          </p:cNvSpPr>
          <p:nvPr>
            <p:ph type="body" idx="1"/>
          </p:nvPr>
        </p:nvSpPr>
        <p:spPr>
          <a:xfrm>
            <a:off x="395605" y="2057400"/>
            <a:ext cx="8528685" cy="4800600"/>
          </a:xfrm>
        </p:spPr>
        <p:txBody>
          <a:bodyPr/>
          <a:p>
            <a:pPr algn="just"/>
            <a:r>
              <a:rPr lang="en-US" altLang="zh-CN">
                <a:solidFill>
                  <a:schemeClr val="tx1"/>
                </a:solidFill>
                <a:latin typeface="黑体" panose="02010609060101010101" pitchFamily="1" charset="-122"/>
                <a:ea typeface="黑体" panose="02010609060101010101" pitchFamily="1" charset="-122"/>
              </a:rPr>
              <a:t>1.</a:t>
            </a:r>
            <a:r>
              <a:rPr lang="zh-CN" altLang="en-US" dirty="0">
                <a:solidFill>
                  <a:schemeClr val="tx1"/>
                </a:solidFill>
                <a:latin typeface="黑体" panose="02010609060101010101" pitchFamily="1" charset="-122"/>
                <a:ea typeface="黑体" panose="02010609060101010101" pitchFamily="1" charset="-122"/>
              </a:rPr>
              <a:t>定义：</a:t>
            </a:r>
            <a:endParaRPr lang="zh-CN" altLang="en-US" dirty="0">
              <a:solidFill>
                <a:schemeClr val="tx1"/>
              </a:solidFill>
              <a:latin typeface="黑体" panose="02010609060101010101" pitchFamily="1" charset="-122"/>
              <a:ea typeface="黑体" panose="02010609060101010101" pitchFamily="1" charset="-122"/>
            </a:endParaRPr>
          </a:p>
          <a:p>
            <a:pPr algn="just">
              <a:buNone/>
            </a:pPr>
            <a:r>
              <a:rPr lang="zh-CN" altLang="en-US" dirty="0">
                <a:solidFill>
                  <a:schemeClr val="tx1"/>
                </a:solidFill>
                <a:latin typeface="黑体" panose="02010609060101010101" pitchFamily="1" charset="-122"/>
                <a:ea typeface="黑体" panose="02010609060101010101" pitchFamily="1" charset="-122"/>
              </a:rPr>
              <a:t>  边际贡献又称为贡献边际，贡献毛益，创利额。</a:t>
            </a:r>
            <a:endParaRPr lang="zh-CN" altLang="en-US" dirty="0">
              <a:solidFill>
                <a:schemeClr val="tx1"/>
              </a:solidFill>
              <a:latin typeface="黑体" panose="02010609060101010101" pitchFamily="1" charset="-122"/>
              <a:ea typeface="黑体" panose="02010609060101010101" pitchFamily="1" charset="-122"/>
            </a:endParaRPr>
          </a:p>
          <a:p>
            <a:pPr algn="just">
              <a:buNone/>
            </a:pPr>
            <a:r>
              <a:rPr lang="zh-CN" altLang="en-US" dirty="0">
                <a:solidFill>
                  <a:schemeClr val="tx1"/>
                </a:solidFill>
                <a:latin typeface="黑体" panose="02010609060101010101" pitchFamily="1" charset="-122"/>
                <a:ea typeface="黑体" panose="02010609060101010101" pitchFamily="1" charset="-122"/>
              </a:rPr>
              <a:t>  边际贡献是指由产品的销售收入扣减相应变动成本之后的差额。</a:t>
            </a:r>
            <a:endParaRPr lang="zh-CN" altLang="en-US" dirty="0">
              <a:solidFill>
                <a:schemeClr val="tx1"/>
              </a:solidFill>
              <a:latin typeface="黑体" panose="02010609060101010101" pitchFamily="1" charset="-122"/>
              <a:ea typeface="黑体" panose="02010609060101010101" pitchFamily="1" charset="-122"/>
            </a:endParaRPr>
          </a:p>
          <a:p>
            <a:pPr algn="just"/>
            <a:r>
              <a:rPr lang="zh-CN" altLang="en-US" dirty="0">
                <a:solidFill>
                  <a:schemeClr val="tx1"/>
                </a:solidFill>
                <a:latin typeface="黑体" panose="02010609060101010101" pitchFamily="1" charset="-122"/>
                <a:ea typeface="黑体" panose="02010609060101010101" pitchFamily="1" charset="-122"/>
              </a:rPr>
              <a:t> </a:t>
            </a:r>
            <a:r>
              <a:rPr lang="en-US" altLang="zh-CN">
                <a:solidFill>
                  <a:schemeClr val="tx1"/>
                </a:solidFill>
                <a:latin typeface="黑体" panose="02010609060101010101" pitchFamily="1" charset="-122"/>
                <a:ea typeface="黑体" panose="02010609060101010101" pitchFamily="1" charset="-122"/>
              </a:rPr>
              <a:t>2.</a:t>
            </a:r>
            <a:r>
              <a:rPr lang="zh-CN" altLang="en-US" dirty="0">
                <a:solidFill>
                  <a:schemeClr val="tx1"/>
                </a:solidFill>
                <a:latin typeface="黑体" panose="02010609060101010101" pitchFamily="1" charset="-122"/>
                <a:ea typeface="黑体" panose="02010609060101010101" pitchFamily="1" charset="-122"/>
              </a:rPr>
              <a:t>边际贡献的计算</a:t>
            </a:r>
            <a:r>
              <a:rPr lang="en-US" altLang="zh-CN">
                <a:solidFill>
                  <a:schemeClr val="tx1"/>
                </a:solidFill>
                <a:latin typeface="黑体" panose="02010609060101010101" pitchFamily="1" charset="-122"/>
                <a:ea typeface="黑体" panose="02010609060101010101" pitchFamily="1" charset="-122"/>
              </a:rPr>
              <a:t>:</a:t>
            </a:r>
            <a:endParaRPr lang="en-US" altLang="zh-CN">
              <a:solidFill>
                <a:schemeClr val="tx1"/>
              </a:solidFill>
              <a:latin typeface="黑体" panose="02010609060101010101" pitchFamily="1" charset="-122"/>
              <a:ea typeface="黑体" panose="02010609060101010101" pitchFamily="1" charset="-122"/>
            </a:endParaRPr>
          </a:p>
          <a:p>
            <a:pPr algn="just">
              <a:buNone/>
            </a:pPr>
            <a:r>
              <a:rPr lang="en-US" altLang="zh-CN">
                <a:solidFill>
                  <a:schemeClr val="tx1"/>
                </a:solidFill>
                <a:latin typeface="黑体" panose="02010609060101010101" pitchFamily="1" charset="-122"/>
                <a:ea typeface="黑体" panose="02010609060101010101" pitchFamily="1" charset="-122"/>
              </a:rPr>
              <a:t>① </a:t>
            </a:r>
            <a:r>
              <a:rPr lang="zh-CN" altLang="en-US" dirty="0">
                <a:solidFill>
                  <a:schemeClr val="tx1"/>
                </a:solidFill>
                <a:latin typeface="黑体" panose="02010609060101010101" pitchFamily="1" charset="-122"/>
                <a:ea typeface="黑体" panose="02010609060101010101" pitchFamily="1" charset="-122"/>
              </a:rPr>
              <a:t>边际贡献总额</a:t>
            </a:r>
            <a:r>
              <a:rPr lang="en-US" altLang="zh-CN">
                <a:solidFill>
                  <a:schemeClr val="tx1"/>
                </a:solidFill>
                <a:latin typeface="黑体" panose="02010609060101010101" pitchFamily="1" charset="-122"/>
                <a:ea typeface="黑体" panose="02010609060101010101" pitchFamily="1" charset="-122"/>
              </a:rPr>
              <a:t>=</a:t>
            </a:r>
            <a:r>
              <a:rPr lang="zh-CN" altLang="en-US" dirty="0">
                <a:solidFill>
                  <a:schemeClr val="tx1"/>
                </a:solidFill>
                <a:latin typeface="黑体" panose="02010609060101010101" pitchFamily="1" charset="-122"/>
                <a:ea typeface="黑体" panose="02010609060101010101" pitchFamily="1" charset="-122"/>
              </a:rPr>
              <a:t>销售收入</a:t>
            </a:r>
            <a:r>
              <a:rPr lang="en-US" altLang="zh-CN">
                <a:solidFill>
                  <a:schemeClr val="tx1"/>
                </a:solidFill>
                <a:latin typeface="黑体" panose="02010609060101010101" pitchFamily="1" charset="-122"/>
                <a:ea typeface="黑体" panose="02010609060101010101" pitchFamily="1" charset="-122"/>
              </a:rPr>
              <a:t>-</a:t>
            </a:r>
            <a:r>
              <a:rPr lang="zh-CN" altLang="en-US" dirty="0">
                <a:solidFill>
                  <a:schemeClr val="tx1"/>
                </a:solidFill>
                <a:latin typeface="黑体" panose="02010609060101010101" pitchFamily="1" charset="-122"/>
                <a:ea typeface="黑体" panose="02010609060101010101" pitchFamily="1" charset="-122"/>
              </a:rPr>
              <a:t>变动成本</a:t>
            </a:r>
            <a:r>
              <a:rPr lang="en-US" altLang="zh-CN">
                <a:solidFill>
                  <a:schemeClr val="tx1"/>
                </a:solidFill>
                <a:latin typeface="黑体" panose="02010609060101010101" pitchFamily="1" charset="-122"/>
                <a:ea typeface="黑体" panose="02010609060101010101" pitchFamily="1" charset="-122"/>
              </a:rPr>
              <a:t>=</a:t>
            </a:r>
            <a:r>
              <a:rPr lang="en-US" altLang="zh-CN" err="1">
                <a:solidFill>
                  <a:schemeClr val="tx1"/>
                </a:solidFill>
                <a:latin typeface="黑体" panose="02010609060101010101" pitchFamily="1" charset="-122"/>
                <a:ea typeface="黑体" panose="02010609060101010101" pitchFamily="1" charset="-122"/>
              </a:rPr>
              <a:t>px-bx</a:t>
            </a:r>
            <a:endParaRPr lang="en-US" altLang="zh-CN" err="1">
              <a:solidFill>
                <a:schemeClr val="tx1"/>
              </a:solidFill>
              <a:latin typeface="黑体" panose="02010609060101010101" pitchFamily="1" charset="-122"/>
              <a:ea typeface="黑体" panose="02010609060101010101" pitchFamily="1" charset="-122"/>
            </a:endParaRPr>
          </a:p>
          <a:p>
            <a:pPr algn="just">
              <a:buNone/>
            </a:pPr>
            <a:r>
              <a:rPr lang="en-US" altLang="zh-CN">
                <a:solidFill>
                  <a:schemeClr val="tx1"/>
                </a:solidFill>
                <a:latin typeface="黑体" panose="02010609060101010101" pitchFamily="1" charset="-122"/>
                <a:ea typeface="黑体" panose="02010609060101010101" pitchFamily="1" charset="-122"/>
              </a:rPr>
              <a:t>② </a:t>
            </a:r>
            <a:r>
              <a:rPr lang="zh-CN" altLang="en-US" dirty="0">
                <a:solidFill>
                  <a:schemeClr val="tx1"/>
                </a:solidFill>
                <a:latin typeface="黑体" panose="02010609060101010101" pitchFamily="1" charset="-122"/>
                <a:ea typeface="黑体" panose="02010609060101010101" pitchFamily="1" charset="-122"/>
              </a:rPr>
              <a:t>单位边际贡献</a:t>
            </a:r>
            <a:r>
              <a:rPr lang="en-US" altLang="zh-CN">
                <a:solidFill>
                  <a:schemeClr val="tx1"/>
                </a:solidFill>
                <a:latin typeface="黑体" panose="02010609060101010101" pitchFamily="1" charset="-122"/>
                <a:ea typeface="黑体" panose="02010609060101010101" pitchFamily="1" charset="-122"/>
              </a:rPr>
              <a:t>=</a:t>
            </a:r>
            <a:r>
              <a:rPr lang="zh-CN" altLang="en-US" dirty="0">
                <a:solidFill>
                  <a:schemeClr val="tx1"/>
                </a:solidFill>
                <a:latin typeface="黑体" panose="02010609060101010101" pitchFamily="1" charset="-122"/>
                <a:ea typeface="黑体" panose="02010609060101010101" pitchFamily="1" charset="-122"/>
              </a:rPr>
              <a:t>单价</a:t>
            </a:r>
            <a:r>
              <a:rPr lang="en-US" altLang="zh-CN">
                <a:solidFill>
                  <a:schemeClr val="tx1"/>
                </a:solidFill>
                <a:latin typeface="黑体" panose="02010609060101010101" pitchFamily="1" charset="-122"/>
                <a:ea typeface="黑体" panose="02010609060101010101" pitchFamily="1" charset="-122"/>
              </a:rPr>
              <a:t>-</a:t>
            </a:r>
            <a:r>
              <a:rPr lang="zh-CN" altLang="en-US" dirty="0">
                <a:solidFill>
                  <a:schemeClr val="tx1"/>
                </a:solidFill>
                <a:latin typeface="黑体" panose="02010609060101010101" pitchFamily="1" charset="-122"/>
                <a:ea typeface="黑体" panose="02010609060101010101" pitchFamily="1" charset="-122"/>
              </a:rPr>
              <a:t>单位变动成本</a:t>
            </a:r>
            <a:r>
              <a:rPr lang="en-US" altLang="zh-CN">
                <a:solidFill>
                  <a:schemeClr val="tx1"/>
                </a:solidFill>
                <a:latin typeface="黑体" panose="02010609060101010101" pitchFamily="1" charset="-122"/>
                <a:ea typeface="黑体" panose="02010609060101010101" pitchFamily="1" charset="-122"/>
              </a:rPr>
              <a:t>=</a:t>
            </a:r>
            <a:r>
              <a:rPr lang="en-US" altLang="zh-CN" err="1">
                <a:solidFill>
                  <a:schemeClr val="tx1"/>
                </a:solidFill>
                <a:latin typeface="黑体" panose="02010609060101010101" pitchFamily="1" charset="-122"/>
                <a:ea typeface="黑体" panose="02010609060101010101" pitchFamily="1" charset="-122"/>
              </a:rPr>
              <a:t>p-b</a:t>
            </a:r>
            <a:endParaRPr lang="en-US" altLang="zh-CN" err="1">
              <a:solidFill>
                <a:schemeClr val="tx1"/>
              </a:solidFill>
              <a:latin typeface="黑体" panose="02010609060101010101" pitchFamily="1" charset="-122"/>
              <a:ea typeface="黑体" panose="02010609060101010101" pitchFamily="1" charset="-122"/>
            </a:endParaRPr>
          </a:p>
        </p:txBody>
      </p:sp>
      <p:sp>
        <p:nvSpPr>
          <p:cNvPr id="881668" name="文本框 881667"/>
          <p:cNvSpPr txBox="1"/>
          <p:nvPr/>
        </p:nvSpPr>
        <p:spPr>
          <a:xfrm>
            <a:off x="155258" y="1352233"/>
            <a:ext cx="7129462" cy="593090"/>
          </a:xfrm>
          <a:prstGeom prst="rect">
            <a:avLst/>
          </a:prstGeom>
          <a:noFill/>
          <a:ln w="9525">
            <a:noFill/>
          </a:ln>
        </p:spPr>
        <p:txBody>
          <a:bodyPr>
            <a:spAutoFit/>
          </a:bodyPr>
          <a:p>
            <a:pPr lvl="0">
              <a:lnSpc>
                <a:spcPct val="90000"/>
              </a:lnSpc>
              <a:spcBef>
                <a:spcPct val="20000"/>
              </a:spcBef>
              <a:buClr>
                <a:schemeClr val="hlink"/>
              </a:buClr>
              <a:buSzPct val="110000"/>
              <a:buFont typeface="Wingdings" panose="05000000000000000000" pitchFamily="2" charset="2"/>
            </a:pPr>
            <a:r>
              <a:rPr lang="en-US" altLang="zh-CN" sz="3600">
                <a:solidFill>
                  <a:schemeClr val="tx1"/>
                </a:solidFill>
                <a:latin typeface="黑体" panose="02010609060101010101" pitchFamily="1" charset="-122"/>
                <a:ea typeface="黑体" panose="02010609060101010101" pitchFamily="1" charset="-122"/>
              </a:rPr>
              <a:t>(</a:t>
            </a:r>
            <a:r>
              <a:rPr lang="zh-CN" altLang="en-US" sz="3600" dirty="0">
                <a:solidFill>
                  <a:schemeClr val="tx1"/>
                </a:solidFill>
                <a:latin typeface="黑体" panose="02010609060101010101" pitchFamily="1" charset="-122"/>
                <a:ea typeface="黑体" panose="02010609060101010101" pitchFamily="1" charset="-122"/>
              </a:rPr>
              <a:t>二</a:t>
            </a:r>
            <a:r>
              <a:rPr lang="en-US" altLang="zh-CN" sz="3600">
                <a:solidFill>
                  <a:schemeClr val="tx1"/>
                </a:solidFill>
                <a:latin typeface="黑体" panose="02010609060101010101" pitchFamily="1" charset="-122"/>
                <a:ea typeface="黑体" panose="02010609060101010101" pitchFamily="1" charset="-122"/>
              </a:rPr>
              <a:t>)</a:t>
            </a:r>
            <a:r>
              <a:rPr lang="zh-CN" altLang="en-US" sz="3600" dirty="0">
                <a:solidFill>
                  <a:schemeClr val="tx1"/>
                </a:solidFill>
                <a:latin typeface="黑体" panose="02010609060101010101" pitchFamily="1" charset="-122"/>
                <a:ea typeface="黑体" panose="02010609060101010101" pitchFamily="1" charset="-122"/>
              </a:rPr>
              <a:t> 边际贡献</a:t>
            </a:r>
            <a:endParaRPr lang="zh-CN" altLang="en-US" sz="3600" dirty="0">
              <a:solidFill>
                <a:schemeClr val="tx1"/>
              </a:solidFill>
              <a:latin typeface="黑体" panose="02010609060101010101" pitchFamily="1" charset="-122"/>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solidFill>
                  <a:schemeClr val="tx1"/>
                </a:solidFill>
                <a:latin typeface="黑体" panose="02010609060101010101" pitchFamily="1" charset="-122"/>
                <a:ea typeface="黑体" panose="02010609060101010101" pitchFamily="1" charset="-122"/>
              </a:rPr>
            </a:fld>
            <a:endParaRPr lang="zh-CN" altLang="en-US" dirty="0">
              <a:solidFill>
                <a:schemeClr val="tx1"/>
              </a:solidFill>
              <a:latin typeface="黑体" panose="02010609060101010101" pitchFamily="1" charset="-122"/>
              <a:ea typeface="黑体" panose="02010609060101010101" pitchFamily="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81668"/>
                                        </p:tgtEl>
                                        <p:attrNameLst>
                                          <p:attrName>style.visibility</p:attrName>
                                        </p:attrNameLst>
                                      </p:cBhvr>
                                      <p:to>
                                        <p:strVal val="visible"/>
                                      </p:to>
                                    </p:set>
                                    <p:animEffect transition="in" filter="box(out)">
                                      <p:cBhvr>
                                        <p:cTn id="7" dur="500"/>
                                        <p:tgtEl>
                                          <p:spTgt spid="8816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1667">
                                            <p:txEl>
                                              <p:charRg st="0" end="6"/>
                                            </p:txEl>
                                          </p:spTgt>
                                        </p:tgtEl>
                                        <p:attrNameLst>
                                          <p:attrName>style.visibility</p:attrName>
                                        </p:attrNameLst>
                                      </p:cBhvr>
                                      <p:to>
                                        <p:strVal val="visible"/>
                                      </p:to>
                                    </p:set>
                                    <p:animEffect transition="in" filter="wipe(left)">
                                      <p:cBhvr>
                                        <p:cTn id="12" dur="500"/>
                                        <p:tgtEl>
                                          <p:spTgt spid="881667">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1667">
                                            <p:txEl>
                                              <p:charRg st="6" end="34"/>
                                            </p:txEl>
                                          </p:spTgt>
                                        </p:tgtEl>
                                        <p:attrNameLst>
                                          <p:attrName>style.visibility</p:attrName>
                                        </p:attrNameLst>
                                      </p:cBhvr>
                                      <p:to>
                                        <p:strVal val="visible"/>
                                      </p:to>
                                    </p:set>
                                    <p:animEffect transition="in" filter="wipe(left)">
                                      <p:cBhvr>
                                        <p:cTn id="17" dur="500"/>
                                        <p:tgtEl>
                                          <p:spTgt spid="881667">
                                            <p:txEl>
                                              <p:charRg st="6"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1667">
                                            <p:txEl>
                                              <p:charRg st="34" end="69"/>
                                            </p:txEl>
                                          </p:spTgt>
                                        </p:tgtEl>
                                        <p:attrNameLst>
                                          <p:attrName>style.visibility</p:attrName>
                                        </p:attrNameLst>
                                      </p:cBhvr>
                                      <p:to>
                                        <p:strVal val="visible"/>
                                      </p:to>
                                    </p:set>
                                    <p:animEffect transition="in" filter="wipe(left)">
                                      <p:cBhvr>
                                        <p:cTn id="22" dur="500"/>
                                        <p:tgtEl>
                                          <p:spTgt spid="881667">
                                            <p:txEl>
                                              <p:charRg st="34"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1667">
                                            <p:txEl>
                                              <p:charRg st="69" end="81"/>
                                            </p:txEl>
                                          </p:spTgt>
                                        </p:tgtEl>
                                        <p:attrNameLst>
                                          <p:attrName>style.visibility</p:attrName>
                                        </p:attrNameLst>
                                      </p:cBhvr>
                                      <p:to>
                                        <p:strVal val="visible"/>
                                      </p:to>
                                    </p:set>
                                    <p:animEffect transition="in" filter="wipe(left)">
                                      <p:cBhvr>
                                        <p:cTn id="27" dur="500"/>
                                        <p:tgtEl>
                                          <p:spTgt spid="881667">
                                            <p:txEl>
                                              <p:charRg st="69" end="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1667">
                                            <p:txEl>
                                              <p:charRg st="81" end="106"/>
                                            </p:txEl>
                                          </p:spTgt>
                                        </p:tgtEl>
                                        <p:attrNameLst>
                                          <p:attrName>style.visibility</p:attrName>
                                        </p:attrNameLst>
                                      </p:cBhvr>
                                      <p:to>
                                        <p:strVal val="visible"/>
                                      </p:to>
                                    </p:set>
                                    <p:animEffect transition="in" filter="wipe(left)">
                                      <p:cBhvr>
                                        <p:cTn id="32" dur="500"/>
                                        <p:tgtEl>
                                          <p:spTgt spid="881667">
                                            <p:txEl>
                                              <p:charRg st="81" end="10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1667">
                                            <p:txEl>
                                              <p:charRg st="106" end="129"/>
                                            </p:txEl>
                                          </p:spTgt>
                                        </p:tgtEl>
                                        <p:attrNameLst>
                                          <p:attrName>style.visibility</p:attrName>
                                        </p:attrNameLst>
                                      </p:cBhvr>
                                      <p:to>
                                        <p:strVal val="visible"/>
                                      </p:to>
                                    </p:set>
                                    <p:animEffect transition="in" filter="wipe(left)">
                                      <p:cBhvr>
                                        <p:cTn id="37" dur="500"/>
                                        <p:tgtEl>
                                          <p:spTgt spid="881667">
                                            <p:txEl>
                                              <p:charRg st="106"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7" grpId="0" build="p"/>
      <p:bldP spid="88166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2691" name="文本框 882690"/>
          <p:cNvSpPr txBox="1"/>
          <p:nvPr/>
        </p:nvSpPr>
        <p:spPr>
          <a:xfrm>
            <a:off x="323850" y="2492375"/>
            <a:ext cx="8280400" cy="2092325"/>
          </a:xfrm>
          <a:prstGeom prst="rect">
            <a:avLst/>
          </a:prstGeom>
          <a:noFill/>
          <a:ln w="9525">
            <a:noFill/>
          </a:ln>
        </p:spPr>
        <p:txBody>
          <a:bodyPr>
            <a:spAutoFit/>
          </a:bodyPr>
          <a:p>
            <a:pPr lvl="0">
              <a:spcBef>
                <a:spcPct val="20000"/>
              </a:spcBef>
              <a:buClr>
                <a:schemeClr val="folHlink"/>
              </a:buClr>
              <a:buSzPct val="60000"/>
              <a:buFont typeface="Wingdings" panose="05000000000000000000" pitchFamily="2" charset="2"/>
              <a:buChar char="n"/>
            </a:pPr>
            <a:r>
              <a:rPr lang="zh-CN" altLang="en-US" sz="2800" dirty="0">
                <a:solidFill>
                  <a:schemeClr val="tx1"/>
                </a:solidFill>
                <a:latin typeface="Tahoma" panose="020B0604030504040204" pitchFamily="2" charset="0"/>
                <a:ea typeface="黑体" panose="02010609060101010101" pitchFamily="1" charset="-122"/>
              </a:rPr>
              <a:t>边际贡献率</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边际贡献</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销售收入</a:t>
            </a:r>
            <a:r>
              <a:rPr lang="en-US" altLang="zh-CN" sz="2800">
                <a:solidFill>
                  <a:schemeClr val="tx1"/>
                </a:solidFill>
                <a:latin typeface="Tahoma" panose="020B0604030504040204" pitchFamily="2" charset="0"/>
                <a:ea typeface="黑体" panose="02010609060101010101" pitchFamily="1" charset="-122"/>
              </a:rPr>
              <a:t>×100%</a:t>
            </a:r>
            <a:endParaRPr lang="en-US" altLang="zh-CN" sz="2800">
              <a:solidFill>
                <a:schemeClr val="tx1"/>
              </a:solidFill>
              <a:latin typeface="Tahoma" panose="020B0604030504040204" pitchFamily="2" charset="0"/>
              <a:ea typeface="黑体" panose="02010609060101010101" pitchFamily="1" charset="-122"/>
            </a:endParaRPr>
          </a:p>
          <a:p>
            <a:pPr lvl="0">
              <a:spcBef>
                <a:spcPct val="20000"/>
              </a:spcBef>
              <a:buClr>
                <a:schemeClr val="folHlink"/>
              </a:buClr>
              <a:buSzPct val="60000"/>
              <a:buFont typeface="Wingdings" panose="05000000000000000000" pitchFamily="2" charset="2"/>
              <a:buChar char="n"/>
            </a:pPr>
            <a:r>
              <a:rPr lang="en-US" altLang="zh-CN" sz="2800">
                <a:solidFill>
                  <a:schemeClr val="tx1"/>
                </a:solidFill>
                <a:latin typeface="Tahoma" panose="020B0604030504040204" pitchFamily="2" charset="0"/>
                <a:ea typeface="黑体" panose="02010609060101010101" pitchFamily="1" charset="-122"/>
              </a:rPr>
              <a:t>        </a:t>
            </a:r>
            <a:r>
              <a:rPr lang="zh-CN" altLang="en-US" sz="2800" dirty="0">
                <a:solidFill>
                  <a:schemeClr val="tx1"/>
                </a:solidFill>
                <a:latin typeface="Tahoma" panose="020B0604030504040204" pitchFamily="2" charset="0"/>
                <a:ea typeface="黑体" panose="02010609060101010101" pitchFamily="1" charset="-122"/>
              </a:rPr>
              <a:t>或         </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单位边际贡献</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单价</a:t>
            </a:r>
            <a:r>
              <a:rPr lang="en-US" altLang="zh-CN" sz="2800">
                <a:solidFill>
                  <a:schemeClr val="tx1"/>
                </a:solidFill>
                <a:latin typeface="Tahoma" panose="020B0604030504040204" pitchFamily="2" charset="0"/>
                <a:ea typeface="黑体" panose="02010609060101010101" pitchFamily="1" charset="-122"/>
              </a:rPr>
              <a:t>× 100%</a:t>
            </a:r>
            <a:endParaRPr lang="en-US" altLang="zh-CN" sz="2800">
              <a:solidFill>
                <a:schemeClr val="tx1"/>
              </a:solidFill>
              <a:latin typeface="Tahoma" panose="020B0604030504040204" pitchFamily="2" charset="0"/>
              <a:ea typeface="黑体" panose="02010609060101010101" pitchFamily="1" charset="-122"/>
            </a:endParaRPr>
          </a:p>
          <a:p>
            <a:pPr lvl="0">
              <a:spcBef>
                <a:spcPct val="20000"/>
              </a:spcBef>
              <a:buClr>
                <a:schemeClr val="folHlink"/>
              </a:buClr>
              <a:buSzPct val="60000"/>
              <a:buFont typeface="Wingdings" panose="05000000000000000000" pitchFamily="2" charset="2"/>
              <a:buChar char="n"/>
            </a:pPr>
            <a:r>
              <a:rPr lang="zh-CN" altLang="en-US" sz="2800" dirty="0">
                <a:solidFill>
                  <a:schemeClr val="tx1"/>
                </a:solidFill>
                <a:latin typeface="Tahoma" panose="020B0604030504040204" pitchFamily="2" charset="0"/>
                <a:ea typeface="黑体" panose="02010609060101010101" pitchFamily="1" charset="-122"/>
              </a:rPr>
              <a:t>变动成本率</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变动成本</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销售收入</a:t>
            </a:r>
            <a:r>
              <a:rPr lang="en-US" altLang="zh-CN" sz="2800">
                <a:solidFill>
                  <a:schemeClr val="tx1"/>
                </a:solidFill>
                <a:latin typeface="Tahoma" panose="020B0604030504040204" pitchFamily="2" charset="0"/>
                <a:ea typeface="黑体" panose="02010609060101010101" pitchFamily="1" charset="-122"/>
              </a:rPr>
              <a:t>×100%</a:t>
            </a:r>
            <a:endParaRPr lang="en-US" altLang="zh-CN" sz="2800">
              <a:solidFill>
                <a:schemeClr val="tx1"/>
              </a:solidFill>
              <a:latin typeface="Tahoma" panose="020B0604030504040204" pitchFamily="2" charset="0"/>
              <a:ea typeface="黑体" panose="02010609060101010101" pitchFamily="1" charset="-122"/>
            </a:endParaRPr>
          </a:p>
          <a:p>
            <a:pPr lvl="0">
              <a:spcBef>
                <a:spcPct val="50000"/>
              </a:spcBef>
            </a:pPr>
            <a:endParaRPr lang="en-US" altLang="zh-CN" sz="2800">
              <a:solidFill>
                <a:schemeClr val="tx1"/>
              </a:solidFill>
              <a:latin typeface="Tahoma" panose="020B0604030504040204" pitchFamily="2" charset="0"/>
              <a:ea typeface="黑体" panose="02010609060101010101" pitchFamily="1" charset="-122"/>
            </a:endParaRPr>
          </a:p>
        </p:txBody>
      </p:sp>
      <p:grpSp>
        <p:nvGrpSpPr>
          <p:cNvPr id="882692" name="组合 882691"/>
          <p:cNvGrpSpPr/>
          <p:nvPr/>
        </p:nvGrpSpPr>
        <p:grpSpPr>
          <a:xfrm>
            <a:off x="611188" y="4437063"/>
            <a:ext cx="7010400" cy="1152525"/>
            <a:chOff x="624" y="2496"/>
            <a:chExt cx="4416" cy="726"/>
          </a:xfrm>
          <a:solidFill>
            <a:schemeClr val="tx2">
              <a:lumMod val="20000"/>
              <a:lumOff val="80000"/>
            </a:schemeClr>
          </a:solidFill>
        </p:grpSpPr>
        <p:sp>
          <p:nvSpPr>
            <p:cNvPr id="882693" name="文本框 882692"/>
            <p:cNvSpPr txBox="1"/>
            <p:nvPr/>
          </p:nvSpPr>
          <p:spPr>
            <a:xfrm>
              <a:off x="816" y="2496"/>
              <a:ext cx="912" cy="294"/>
            </a:xfrm>
            <a:prstGeom prst="rect">
              <a:avLst/>
            </a:prstGeom>
            <a:grpFill/>
            <a:ln w="9525" cap="flat" cmpd="sng">
              <a:solidFill>
                <a:srgbClr val="B2B2B2"/>
              </a:solidFill>
              <a:prstDash val="solid"/>
              <a:miter/>
              <a:headEnd type="none" w="med" len="med"/>
              <a:tailEnd type="none" w="med" len="med"/>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销售收入</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694" name="文本框 882693"/>
            <p:cNvSpPr txBox="1"/>
            <p:nvPr/>
          </p:nvSpPr>
          <p:spPr>
            <a:xfrm>
              <a:off x="816" y="2928"/>
              <a:ext cx="912" cy="288"/>
            </a:xfrm>
            <a:prstGeom prst="rect">
              <a:avLst/>
            </a:prstGeom>
            <a:grp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销售收入</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695" name="文本框 882694"/>
            <p:cNvSpPr txBox="1"/>
            <p:nvPr/>
          </p:nvSpPr>
          <p:spPr>
            <a:xfrm>
              <a:off x="3312" y="2688"/>
              <a:ext cx="288" cy="288"/>
            </a:xfrm>
            <a:prstGeom prst="rect">
              <a:avLst/>
            </a:prstGeom>
            <a:grp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696" name="文本框 882695"/>
            <p:cNvSpPr txBox="1"/>
            <p:nvPr/>
          </p:nvSpPr>
          <p:spPr>
            <a:xfrm>
              <a:off x="1824" y="2688"/>
              <a:ext cx="240" cy="288"/>
            </a:xfrm>
            <a:prstGeom prst="rect">
              <a:avLst/>
            </a:prstGeom>
            <a:grp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697" name="文本框 882696"/>
            <p:cNvSpPr txBox="1"/>
            <p:nvPr/>
          </p:nvSpPr>
          <p:spPr>
            <a:xfrm>
              <a:off x="2256" y="2496"/>
              <a:ext cx="1248" cy="288"/>
            </a:xfrm>
            <a:prstGeom prst="rect">
              <a:avLst/>
            </a:prstGeom>
            <a:grp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变动成本</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698" name="文本框 882697"/>
            <p:cNvSpPr txBox="1"/>
            <p:nvPr/>
          </p:nvSpPr>
          <p:spPr>
            <a:xfrm>
              <a:off x="2304" y="2928"/>
              <a:ext cx="960" cy="294"/>
            </a:xfrm>
            <a:prstGeom prst="rect">
              <a:avLst/>
            </a:prstGeom>
            <a:grpFill/>
            <a:ln w="9525" cap="flat" cmpd="sng">
              <a:solidFill>
                <a:schemeClr val="bg1"/>
              </a:solidFill>
              <a:prstDash val="solid"/>
              <a:miter/>
              <a:headEnd type="none" w="med" len="med"/>
              <a:tailEnd type="none" w="med" len="med"/>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销售收入</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699" name="文本框 882698"/>
            <p:cNvSpPr txBox="1"/>
            <p:nvPr/>
          </p:nvSpPr>
          <p:spPr>
            <a:xfrm>
              <a:off x="3792" y="2496"/>
              <a:ext cx="1200" cy="288"/>
            </a:xfrm>
            <a:prstGeom prst="rect">
              <a:avLst/>
            </a:prstGeom>
            <a:grp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边际贡献</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700" name="文本框 882699"/>
            <p:cNvSpPr txBox="1"/>
            <p:nvPr/>
          </p:nvSpPr>
          <p:spPr>
            <a:xfrm>
              <a:off x="3792" y="2928"/>
              <a:ext cx="1008" cy="288"/>
            </a:xfrm>
            <a:prstGeom prst="rect">
              <a:avLst/>
            </a:prstGeom>
            <a:grp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销售收入</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701" name="直接连接符 882700"/>
            <p:cNvSpPr/>
            <p:nvPr/>
          </p:nvSpPr>
          <p:spPr>
            <a:xfrm>
              <a:off x="624" y="2880"/>
              <a:ext cx="1104" cy="0"/>
            </a:xfrm>
            <a:prstGeom prst="line">
              <a:avLst/>
            </a:prstGeom>
            <a:grpFill/>
            <a:ln w="19050" cap="flat" cmpd="sng">
              <a:solidFill>
                <a:srgbClr val="00FFFF"/>
              </a:solidFill>
              <a:prstDash val="solid"/>
              <a:headEnd type="none" w="med" len="med"/>
              <a:tailEnd type="none" w="med" len="med"/>
            </a:ln>
          </p:spPr>
        </p:sp>
        <p:sp>
          <p:nvSpPr>
            <p:cNvPr id="882702" name="直接连接符 882701"/>
            <p:cNvSpPr/>
            <p:nvPr/>
          </p:nvSpPr>
          <p:spPr>
            <a:xfrm>
              <a:off x="2208" y="2880"/>
              <a:ext cx="1008" cy="0"/>
            </a:xfrm>
            <a:prstGeom prst="line">
              <a:avLst/>
            </a:prstGeom>
            <a:grpFill/>
            <a:ln w="19050" cap="flat" cmpd="sng">
              <a:solidFill>
                <a:srgbClr val="00FFFF"/>
              </a:solidFill>
              <a:prstDash val="solid"/>
              <a:headEnd type="none" w="med" len="med"/>
              <a:tailEnd type="none" w="med" len="med"/>
            </a:ln>
          </p:spPr>
        </p:sp>
        <p:sp>
          <p:nvSpPr>
            <p:cNvPr id="882703" name="直接连接符 882702"/>
            <p:cNvSpPr/>
            <p:nvPr/>
          </p:nvSpPr>
          <p:spPr>
            <a:xfrm>
              <a:off x="3648" y="2880"/>
              <a:ext cx="1392" cy="0"/>
            </a:xfrm>
            <a:prstGeom prst="line">
              <a:avLst/>
            </a:prstGeom>
            <a:grpFill/>
            <a:ln w="19050" cap="flat" cmpd="sng">
              <a:solidFill>
                <a:srgbClr val="00FFFF"/>
              </a:solidFill>
              <a:prstDash val="solid"/>
              <a:headEnd type="none" w="med" len="med"/>
              <a:tailEnd type="none" w="med" len="med"/>
            </a:ln>
          </p:spPr>
        </p:sp>
      </p:grpSp>
      <p:sp>
        <p:nvSpPr>
          <p:cNvPr id="882704" name="文本框 882703"/>
          <p:cNvSpPr txBox="1"/>
          <p:nvPr/>
        </p:nvSpPr>
        <p:spPr>
          <a:xfrm>
            <a:off x="971550" y="5876925"/>
            <a:ext cx="6858000" cy="457200"/>
          </a:xfrm>
          <a:prstGeom prst="rect">
            <a:avLst/>
          </a:prstGeom>
          <a:noFill/>
          <a:ln w="9525">
            <a:noFill/>
          </a:ln>
        </p:spPr>
        <p:txBody>
          <a:bodyPr>
            <a:spAutoFit/>
          </a:bodyPr>
          <a:p>
            <a:pPr lvl="0">
              <a:spcBef>
                <a:spcPct val="50000"/>
              </a:spcBef>
            </a:pPr>
            <a:r>
              <a:rPr lang="zh-CN" altLang="en-US" sz="2400" dirty="0">
                <a:solidFill>
                  <a:schemeClr val="tx1"/>
                </a:solidFill>
                <a:latin typeface="Tahoma" panose="020B0604030504040204" pitchFamily="2" charset="0"/>
                <a:ea typeface="黑体" panose="02010609060101010101" pitchFamily="1" charset="-122"/>
              </a:rPr>
              <a:t>1  -   变动成本率  =  边际贡献率</a:t>
            </a:r>
            <a:endParaRPr lang="zh-CN" altLang="en-US" sz="2400" dirty="0">
              <a:solidFill>
                <a:schemeClr val="tx1"/>
              </a:solidFill>
              <a:latin typeface="Tahoma" panose="020B0604030504040204" pitchFamily="2" charset="0"/>
              <a:ea typeface="黑体" panose="02010609060101010101" pitchFamily="1" charset="-122"/>
            </a:endParaRPr>
          </a:p>
        </p:txBody>
      </p:sp>
      <p:sp>
        <p:nvSpPr>
          <p:cNvPr id="882705" name="矩形 882704"/>
          <p:cNvSpPr/>
          <p:nvPr/>
        </p:nvSpPr>
        <p:spPr>
          <a:xfrm>
            <a:off x="323850" y="1989138"/>
            <a:ext cx="8610600" cy="2971800"/>
          </a:xfrm>
          <a:prstGeom prst="rect">
            <a:avLst/>
          </a:prstGeom>
          <a:noFill/>
          <a:ln w="9525">
            <a:noFill/>
          </a:ln>
        </p:spPr>
        <p:txBody>
          <a:bodyPr/>
          <a:p>
            <a:pPr marL="342900" lvl="0" indent="-342900">
              <a:spcBef>
                <a:spcPct val="20000"/>
              </a:spcBef>
              <a:buClr>
                <a:schemeClr val="folHlink"/>
              </a:buClr>
              <a:buSzPct val="60000"/>
              <a:buFont typeface="Wingdings" panose="05000000000000000000" pitchFamily="2" charset="2"/>
              <a:buChar char="n"/>
            </a:pPr>
            <a:endParaRPr lang="zh-CN" altLang="en-US" sz="2800" dirty="0">
              <a:solidFill>
                <a:schemeClr val="tx1"/>
              </a:solidFill>
              <a:latin typeface="Tahoma" panose="020B0604030504040204" pitchFamily="2" charset="0"/>
              <a:ea typeface="黑体" panose="02010609060101010101" pitchFamily="1" charset="-122"/>
            </a:endParaRPr>
          </a:p>
        </p:txBody>
      </p:sp>
      <p:sp>
        <p:nvSpPr>
          <p:cNvPr id="3" name="标题 2"/>
          <p:cNvSpPr/>
          <p:nvPr>
            <p:ph type="title"/>
          </p:nvPr>
        </p:nvSpPr>
        <p:spPr/>
        <p:txBody>
          <a:bodyPr/>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2691">
                                            <p:txEl>
                                              <p:charRg st="0" end="21"/>
                                            </p:txEl>
                                          </p:spTgt>
                                        </p:tgtEl>
                                        <p:attrNameLst>
                                          <p:attrName>style.visibility</p:attrName>
                                        </p:attrNameLst>
                                      </p:cBhvr>
                                      <p:to>
                                        <p:strVal val="visible"/>
                                      </p:to>
                                    </p:set>
                                    <p:anim calcmode="lin" valueType="num">
                                      <p:cBhvr additive="base">
                                        <p:cTn id="7" dur="500" fill="hold"/>
                                        <p:tgtEl>
                                          <p:spTgt spid="882691">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2691">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2691">
                                            <p:txEl>
                                              <p:charRg st="21" end="56"/>
                                            </p:txEl>
                                          </p:spTgt>
                                        </p:tgtEl>
                                        <p:attrNameLst>
                                          <p:attrName>style.visibility</p:attrName>
                                        </p:attrNameLst>
                                      </p:cBhvr>
                                      <p:to>
                                        <p:strVal val="visible"/>
                                      </p:to>
                                    </p:set>
                                    <p:anim calcmode="lin" valueType="num">
                                      <p:cBhvr additive="base">
                                        <p:cTn id="13" dur="500" fill="hold"/>
                                        <p:tgtEl>
                                          <p:spTgt spid="882691">
                                            <p:txEl>
                                              <p:charRg st="21"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2691">
                                            <p:txEl>
                                              <p:charRg st="21" end="5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2691">
                                            <p:txEl>
                                              <p:charRg st="56" end="77"/>
                                            </p:txEl>
                                          </p:spTgt>
                                        </p:tgtEl>
                                        <p:attrNameLst>
                                          <p:attrName>style.visibility</p:attrName>
                                        </p:attrNameLst>
                                      </p:cBhvr>
                                      <p:to>
                                        <p:strVal val="visible"/>
                                      </p:to>
                                    </p:set>
                                    <p:anim calcmode="lin" valueType="num">
                                      <p:cBhvr additive="base">
                                        <p:cTn id="19" dur="500" fill="hold"/>
                                        <p:tgtEl>
                                          <p:spTgt spid="882691">
                                            <p:txEl>
                                              <p:charRg st="56" end="7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2691">
                                            <p:txEl>
                                              <p:charRg st="56" end="7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2692"/>
                                        </p:tgtEl>
                                        <p:attrNameLst>
                                          <p:attrName>style.visibility</p:attrName>
                                        </p:attrNameLst>
                                      </p:cBhvr>
                                      <p:to>
                                        <p:strVal val="visible"/>
                                      </p:to>
                                    </p:set>
                                    <p:anim calcmode="lin" valueType="num">
                                      <p:cBhvr additive="base">
                                        <p:cTn id="25" dur="500" fill="hold"/>
                                        <p:tgtEl>
                                          <p:spTgt spid="882692"/>
                                        </p:tgtEl>
                                        <p:attrNameLst>
                                          <p:attrName>ppt_x</p:attrName>
                                        </p:attrNameLst>
                                      </p:cBhvr>
                                      <p:tavLst>
                                        <p:tav tm="0">
                                          <p:val>
                                            <p:strVal val="#ppt_x"/>
                                          </p:val>
                                        </p:tav>
                                        <p:tav tm="100000">
                                          <p:val>
                                            <p:strVal val="#ppt_x"/>
                                          </p:val>
                                        </p:tav>
                                      </p:tavLst>
                                    </p:anim>
                                    <p:anim calcmode="lin" valueType="num">
                                      <p:cBhvr additive="base">
                                        <p:cTn id="26" dur="500" fill="hold"/>
                                        <p:tgtEl>
                                          <p:spTgt spid="8826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2704"/>
                                        </p:tgtEl>
                                        <p:attrNameLst>
                                          <p:attrName>style.visibility</p:attrName>
                                        </p:attrNameLst>
                                      </p:cBhvr>
                                      <p:to>
                                        <p:strVal val="visible"/>
                                      </p:to>
                                    </p:set>
                                    <p:anim calcmode="lin" valueType="num">
                                      <p:cBhvr additive="base">
                                        <p:cTn id="31" dur="500" fill="hold"/>
                                        <p:tgtEl>
                                          <p:spTgt spid="882704"/>
                                        </p:tgtEl>
                                        <p:attrNameLst>
                                          <p:attrName>ppt_x</p:attrName>
                                        </p:attrNameLst>
                                      </p:cBhvr>
                                      <p:tavLst>
                                        <p:tav tm="0">
                                          <p:val>
                                            <p:strVal val="#ppt_x"/>
                                          </p:val>
                                        </p:tav>
                                        <p:tav tm="100000">
                                          <p:val>
                                            <p:strVal val="#ppt_x"/>
                                          </p:val>
                                        </p:tav>
                                      </p:tavLst>
                                    </p:anim>
                                    <p:anim calcmode="lin" valueType="num">
                                      <p:cBhvr additive="base">
                                        <p:cTn id="32" dur="500" fill="hold"/>
                                        <p:tgtEl>
                                          <p:spTgt spid="882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70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3715" name="矩形 883714"/>
          <p:cNvSpPr/>
          <p:nvPr/>
        </p:nvSpPr>
        <p:spPr>
          <a:xfrm>
            <a:off x="304800" y="1981200"/>
            <a:ext cx="8839200" cy="4471988"/>
          </a:xfrm>
          <a:prstGeom prst="rect">
            <a:avLst/>
          </a:prstGeom>
          <a:noFill/>
          <a:ln w="9525">
            <a:noFill/>
          </a:ln>
        </p:spPr>
        <p:txBody>
          <a:bodyPr/>
          <a:p>
            <a:pPr marL="342900" lvl="0" indent="-342900">
              <a:spcBef>
                <a:spcPct val="20000"/>
              </a:spcBef>
              <a:buClr>
                <a:schemeClr val="folHlink"/>
              </a:buClr>
              <a:buSzPct val="60000"/>
              <a:buFont typeface="Wingdings" panose="05000000000000000000" pitchFamily="2" charset="2"/>
              <a:buChar char="n"/>
            </a:pP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三</a:t>
            </a:r>
            <a:r>
              <a:rPr lang="en-US" altLang="zh-CN" sz="2800">
                <a:solidFill>
                  <a:schemeClr val="tx1"/>
                </a:solidFill>
                <a:latin typeface="Tahoma" panose="020B0604030504040204" pitchFamily="2" charset="0"/>
                <a:ea typeface="黑体" panose="02010609060101010101" pitchFamily="1" charset="-122"/>
              </a:rPr>
              <a:t>) </a:t>
            </a:r>
            <a:r>
              <a:rPr lang="zh-CN" altLang="en-US" sz="2800" dirty="0">
                <a:solidFill>
                  <a:schemeClr val="tx1"/>
                </a:solidFill>
                <a:latin typeface="Tahoma" panose="020B0604030504040204" pitchFamily="2" charset="0"/>
                <a:ea typeface="黑体" panose="02010609060101010101" pitchFamily="1" charset="-122"/>
              </a:rPr>
              <a:t>息税前利润（</a:t>
            </a:r>
            <a:r>
              <a:rPr lang="en-US" altLang="zh-CN" sz="2800">
                <a:solidFill>
                  <a:schemeClr val="tx1"/>
                </a:solidFill>
                <a:latin typeface="Tahoma" panose="020B0604030504040204" pitchFamily="2" charset="0"/>
                <a:ea typeface="黑体" panose="02010609060101010101" pitchFamily="1" charset="-122"/>
              </a:rPr>
              <a:t>EBIT</a:t>
            </a:r>
            <a:r>
              <a:rPr lang="zh-CN" altLang="en-US" sz="2800" dirty="0">
                <a:solidFill>
                  <a:schemeClr val="tx1"/>
                </a:solidFill>
                <a:latin typeface="Tahoma" panose="020B0604030504040204" pitchFamily="2" charset="0"/>
                <a:ea typeface="黑体" panose="02010609060101010101" pitchFamily="1" charset="-122"/>
              </a:rPr>
              <a:t>）</a:t>
            </a:r>
            <a:endParaRPr lang="zh-CN" altLang="en-US" sz="2800" dirty="0">
              <a:solidFill>
                <a:schemeClr val="tx1"/>
              </a:solidFill>
              <a:latin typeface="Tahoma" panose="020B0604030504040204" pitchFamily="2" charset="0"/>
              <a:ea typeface="黑体" panose="02010609060101010101" pitchFamily="1" charset="-122"/>
            </a:endParaRPr>
          </a:p>
          <a:p>
            <a:pPr marL="342900" lvl="0" indent="-342900">
              <a:spcBef>
                <a:spcPct val="20000"/>
              </a:spcBef>
              <a:buClr>
                <a:schemeClr val="folHlink"/>
              </a:buClr>
              <a:buSzPct val="60000"/>
              <a:buFont typeface="Wingdings" panose="05000000000000000000" pitchFamily="2" charset="2"/>
              <a:buChar char="n"/>
            </a:pPr>
            <a:r>
              <a:rPr lang="zh-CN" altLang="en-US" sz="2800" dirty="0">
                <a:solidFill>
                  <a:schemeClr val="tx1"/>
                </a:solidFill>
                <a:latin typeface="Tahoma" panose="020B0604030504040204" pitchFamily="2" charset="0"/>
                <a:ea typeface="黑体" panose="02010609060101010101" pitchFamily="1" charset="-122"/>
              </a:rPr>
              <a:t>息税前利润：支付利息和交纳所得税之前的利润</a:t>
            </a:r>
            <a:r>
              <a:rPr lang="en-US" altLang="zh-CN" sz="2800">
                <a:solidFill>
                  <a:schemeClr val="tx1"/>
                </a:solidFill>
                <a:latin typeface="Tahoma" panose="020B0604030504040204" pitchFamily="2" charset="0"/>
                <a:ea typeface="黑体" panose="02010609060101010101" pitchFamily="1" charset="-122"/>
              </a:rPr>
              <a:t>.</a:t>
            </a:r>
            <a:endParaRPr lang="en-US" altLang="zh-CN" sz="2800">
              <a:solidFill>
                <a:schemeClr val="tx1"/>
              </a:solidFill>
              <a:latin typeface="Tahoma" panose="020B0604030504040204" pitchFamily="2" charset="0"/>
              <a:ea typeface="黑体" panose="02010609060101010101" pitchFamily="1" charset="-122"/>
            </a:endParaRPr>
          </a:p>
          <a:p>
            <a:pPr marL="342900" lvl="0" indent="-342900">
              <a:spcBef>
                <a:spcPct val="20000"/>
              </a:spcBef>
              <a:buClr>
                <a:schemeClr val="folHlink"/>
              </a:buClr>
              <a:buSzPct val="60000"/>
              <a:buFont typeface="Wingdings" panose="05000000000000000000" pitchFamily="2" charset="2"/>
              <a:buChar char="n"/>
            </a:pPr>
            <a:r>
              <a:rPr lang="en-US" altLang="zh-CN" sz="2800">
                <a:solidFill>
                  <a:schemeClr val="tx1"/>
                </a:solidFill>
                <a:latin typeface="Tahoma" panose="020B0604030504040204" pitchFamily="2" charset="0"/>
                <a:ea typeface="黑体" panose="02010609060101010101" pitchFamily="1" charset="-122"/>
              </a:rPr>
              <a:t> </a:t>
            </a:r>
            <a:r>
              <a:rPr lang="zh-CN" altLang="en-US" sz="2800" dirty="0">
                <a:solidFill>
                  <a:schemeClr val="tx1"/>
                </a:solidFill>
                <a:latin typeface="Tahoma" panose="020B0604030504040204" pitchFamily="2" charset="0"/>
                <a:ea typeface="黑体" panose="02010609060101010101" pitchFamily="1" charset="-122"/>
              </a:rPr>
              <a:t>息税前利润</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销售收入总额</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变动成本总额</a:t>
            </a:r>
            <a:r>
              <a:rPr lang="en-US" altLang="zh-CN" sz="2800">
                <a:solidFill>
                  <a:schemeClr val="tx1"/>
                </a:solidFill>
                <a:latin typeface="Tahoma" panose="020B0604030504040204" pitchFamily="2" charset="0"/>
                <a:ea typeface="黑体" panose="02010609060101010101" pitchFamily="1" charset="-122"/>
              </a:rPr>
              <a:t>-</a:t>
            </a:r>
            <a:r>
              <a:rPr lang="zh-CN" altLang="en-US" sz="2800" dirty="0">
                <a:solidFill>
                  <a:schemeClr val="tx1"/>
                </a:solidFill>
                <a:latin typeface="Tahoma" panose="020B0604030504040204" pitchFamily="2" charset="0"/>
                <a:ea typeface="黑体" panose="02010609060101010101" pitchFamily="1" charset="-122"/>
              </a:rPr>
              <a:t>固定成本</a:t>
            </a:r>
            <a:endParaRPr lang="zh-CN" altLang="en-US" sz="2800" dirty="0">
              <a:solidFill>
                <a:schemeClr val="tx1"/>
              </a:solidFill>
              <a:latin typeface="Tahoma" panose="020B0604030504040204" pitchFamily="2" charset="0"/>
              <a:ea typeface="黑体" panose="02010609060101010101" pitchFamily="1" charset="-122"/>
            </a:endParaRPr>
          </a:p>
          <a:p>
            <a:pPr marL="342900" lvl="0" indent="-342900">
              <a:spcBef>
                <a:spcPct val="20000"/>
              </a:spcBef>
              <a:buClr>
                <a:schemeClr val="folHlink"/>
              </a:buClr>
              <a:buSzPct val="60000"/>
              <a:buFont typeface="Wingdings" panose="05000000000000000000" pitchFamily="2" charset="2"/>
              <a:buChar char="n"/>
            </a:pPr>
            <a:r>
              <a:rPr lang="zh-CN" altLang="en-US" sz="2800" dirty="0">
                <a:solidFill>
                  <a:schemeClr val="tx1"/>
                </a:solidFill>
                <a:latin typeface="Tahoma" panose="020B0604030504040204" pitchFamily="2" charset="0"/>
                <a:ea typeface="黑体" panose="02010609060101010101" pitchFamily="1" charset="-122"/>
              </a:rPr>
              <a:t>或</a:t>
            </a:r>
            <a:r>
              <a:rPr lang="en-US" altLang="zh-CN" sz="2800">
                <a:solidFill>
                  <a:schemeClr val="tx1"/>
                </a:solidFill>
                <a:latin typeface="Tahoma" panose="020B0604030504040204" pitchFamily="2" charset="0"/>
                <a:ea typeface="黑体" panose="02010609060101010101" pitchFamily="1" charset="-122"/>
              </a:rPr>
              <a:t>:</a:t>
            </a:r>
            <a:endParaRPr lang="en-US" altLang="zh-CN" sz="2800">
              <a:solidFill>
                <a:schemeClr val="tx1"/>
              </a:solidFill>
              <a:latin typeface="Tahoma" panose="020B0604030504040204" pitchFamily="2" charset="0"/>
              <a:ea typeface="黑体" panose="02010609060101010101" pitchFamily="1" charset="-122"/>
            </a:endParaRPr>
          </a:p>
          <a:p>
            <a:pPr marL="342900" lvl="0" indent="-342900">
              <a:spcBef>
                <a:spcPct val="20000"/>
              </a:spcBef>
              <a:buClr>
                <a:schemeClr val="folHlink"/>
              </a:buClr>
              <a:buSzPct val="60000"/>
              <a:buFont typeface="Wingdings" panose="05000000000000000000" pitchFamily="2" charset="2"/>
              <a:buChar char="n"/>
            </a:pPr>
            <a:r>
              <a:rPr lang="en-US" altLang="zh-CN" sz="2800">
                <a:solidFill>
                  <a:schemeClr val="tx1"/>
                </a:solidFill>
                <a:latin typeface="Tahoma" panose="020B0604030504040204" pitchFamily="2" charset="0"/>
                <a:ea typeface="黑体" panose="02010609060101010101" pitchFamily="1" charset="-122"/>
              </a:rPr>
              <a:t>        </a:t>
            </a:r>
            <a:r>
              <a:rPr lang="en-US" altLang="zh-CN" sz="4000">
                <a:solidFill>
                  <a:schemeClr val="tx1"/>
                </a:solidFill>
                <a:latin typeface="Tahoma" panose="020B0604030504040204" pitchFamily="2" charset="0"/>
                <a:ea typeface="黑体" panose="02010609060101010101" pitchFamily="1" charset="-122"/>
              </a:rPr>
              <a:t>EBIT=</a:t>
            </a:r>
            <a:r>
              <a:rPr lang="en-US" altLang="zh-CN" sz="4000" err="1">
                <a:solidFill>
                  <a:schemeClr val="tx1"/>
                </a:solidFill>
                <a:latin typeface="Tahoma" panose="020B0604030504040204" pitchFamily="2" charset="0"/>
                <a:ea typeface="黑体" panose="02010609060101010101" pitchFamily="1" charset="-122"/>
              </a:rPr>
              <a:t>px-bx-a</a:t>
            </a:r>
            <a:r>
              <a:rPr lang="en-US" altLang="zh-CN" sz="4000">
                <a:solidFill>
                  <a:schemeClr val="tx1"/>
                </a:solidFill>
                <a:latin typeface="Tahoma" panose="020B0604030504040204" pitchFamily="2" charset="0"/>
                <a:ea typeface="黑体" panose="02010609060101010101" pitchFamily="1" charset="-122"/>
              </a:rPr>
              <a:t>=(</a:t>
            </a:r>
            <a:r>
              <a:rPr lang="en-US" altLang="zh-CN" sz="4000" err="1">
                <a:solidFill>
                  <a:schemeClr val="tx1"/>
                </a:solidFill>
                <a:latin typeface="Tahoma" panose="020B0604030504040204" pitchFamily="2" charset="0"/>
                <a:ea typeface="黑体" panose="02010609060101010101" pitchFamily="1" charset="-122"/>
              </a:rPr>
              <a:t>p-b)x-a</a:t>
            </a:r>
            <a:endParaRPr lang="en-US" altLang="zh-CN" sz="4000" err="1">
              <a:solidFill>
                <a:schemeClr val="tx1"/>
              </a:solidFill>
              <a:latin typeface="Tahoma" panose="020B0604030504040204" pitchFamily="2" charset="0"/>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solidFill>
                  <a:schemeClr val="tx1"/>
                </a:solidFill>
              </a:rPr>
            </a:fld>
            <a:endParaRPr lang="zh-CN" altLang="en-US" dirty="0">
              <a:solidFill>
                <a:schemeClr val="tx1"/>
              </a:solidFill>
            </a:endParaRPr>
          </a:p>
        </p:txBody>
      </p:sp>
      <p:sp>
        <p:nvSpPr>
          <p:cNvPr id="3" name="标题 2"/>
          <p:cNvSpPr/>
          <p:nvPr>
            <p:ph type="title"/>
          </p:nvPr>
        </p:nvSpPr>
        <p:spPr/>
        <p:txBody>
          <a:bodyPr/>
          <a:p>
            <a:endParaRPr lang="zh-CN" altLang="en-US">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3715">
                                            <p:txEl>
                                              <p:charRg st="16" end="42"/>
                                            </p:txEl>
                                          </p:spTgt>
                                        </p:tgtEl>
                                        <p:attrNameLst>
                                          <p:attrName>style.visibility</p:attrName>
                                        </p:attrNameLst>
                                      </p:cBhvr>
                                      <p:to>
                                        <p:strVal val="visible"/>
                                      </p:to>
                                    </p:set>
                                    <p:anim calcmode="lin" valueType="num">
                                      <p:cBhvr additive="base">
                                        <p:cTn id="7" dur="500" fill="hold"/>
                                        <p:tgtEl>
                                          <p:spTgt spid="883715">
                                            <p:txEl>
                                              <p:charRg st="16"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3715">
                                            <p:txEl>
                                              <p:charRg st="16"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3715">
                                            <p:txEl>
                                              <p:charRg st="42" end="68"/>
                                            </p:txEl>
                                          </p:spTgt>
                                        </p:tgtEl>
                                        <p:attrNameLst>
                                          <p:attrName>style.visibility</p:attrName>
                                        </p:attrNameLst>
                                      </p:cBhvr>
                                      <p:to>
                                        <p:strVal val="visible"/>
                                      </p:to>
                                    </p:set>
                                    <p:anim calcmode="lin" valueType="num">
                                      <p:cBhvr additive="base">
                                        <p:cTn id="13" dur="500" fill="hold"/>
                                        <p:tgtEl>
                                          <p:spTgt spid="883715">
                                            <p:txEl>
                                              <p:charRg st="42" end="6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3715">
                                            <p:txEl>
                                              <p:charRg st="42" end="6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83715">
                                            <p:txEl>
                                              <p:charRg st="68" end="71"/>
                                            </p:txEl>
                                          </p:spTgt>
                                        </p:tgtEl>
                                        <p:attrNameLst>
                                          <p:attrName>style.visibility</p:attrName>
                                        </p:attrNameLst>
                                      </p:cBhvr>
                                      <p:to>
                                        <p:strVal val="visible"/>
                                      </p:to>
                                    </p:set>
                                    <p:anim calcmode="lin" valueType="num">
                                      <p:cBhvr additive="base">
                                        <p:cTn id="17" dur="500" fill="hold"/>
                                        <p:tgtEl>
                                          <p:spTgt spid="883715">
                                            <p:txEl>
                                              <p:charRg st="68" end="7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83715">
                                            <p:txEl>
                                              <p:charRg st="68" end="7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83715">
                                            <p:txEl>
                                              <p:charRg st="71" end="101"/>
                                            </p:txEl>
                                          </p:spTgt>
                                        </p:tgtEl>
                                        <p:attrNameLst>
                                          <p:attrName>style.visibility</p:attrName>
                                        </p:attrNameLst>
                                      </p:cBhvr>
                                      <p:to>
                                        <p:strVal val="visible"/>
                                      </p:to>
                                    </p:set>
                                    <p:anim calcmode="lin" valueType="num">
                                      <p:cBhvr additive="base">
                                        <p:cTn id="23" dur="500" fill="hold"/>
                                        <p:tgtEl>
                                          <p:spTgt spid="883715">
                                            <p:txEl>
                                              <p:charRg st="71"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83715">
                                            <p:txEl>
                                              <p:charRg st="71" end="1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4739" name="文本占位符 884738"/>
          <p:cNvSpPr>
            <a:spLocks noGrp="1"/>
          </p:cNvSpPr>
          <p:nvPr>
            <p:ph type="body" idx="1"/>
          </p:nvPr>
        </p:nvSpPr>
        <p:spPr>
          <a:xfrm>
            <a:off x="755650" y="2017713"/>
            <a:ext cx="8199438" cy="4364037"/>
          </a:xfrm>
        </p:spPr>
        <p:txBody>
          <a:bodyPr/>
          <a:p>
            <a:pPr>
              <a:lnSpc>
                <a:spcPct val="120000"/>
              </a:lnSpc>
            </a:pPr>
            <a:r>
              <a:rPr lang="en-US" altLang="zh-CN" sz="2800">
                <a:latin typeface="黑体" panose="02010609060101010101" pitchFamily="1" charset="-122"/>
                <a:ea typeface="黑体" panose="02010609060101010101" pitchFamily="1" charset="-122"/>
              </a:rPr>
              <a:t>1.</a:t>
            </a:r>
            <a:r>
              <a:rPr lang="zh-CN" altLang="en-US" sz="2800">
                <a:latin typeface="黑体" panose="02010609060101010101" pitchFamily="1" charset="-122"/>
                <a:ea typeface="黑体" panose="02010609060101010101" pitchFamily="1" charset="-122"/>
              </a:rPr>
              <a:t>营业风险（</a:t>
            </a:r>
            <a:r>
              <a:rPr lang="zh-CN" altLang="en-US" sz="2800" dirty="0">
                <a:latin typeface="黑体" panose="02010609060101010101" pitchFamily="1" charset="-122"/>
                <a:ea typeface="黑体" panose="02010609060101010101" pitchFamily="1" charset="-122"/>
              </a:rPr>
              <a:t>经营风险）</a:t>
            </a:r>
            <a:endParaRPr lang="zh-CN" altLang="en-US" sz="2800" dirty="0">
              <a:latin typeface="黑体" panose="02010609060101010101" pitchFamily="1" charset="-122"/>
              <a:ea typeface="黑体" panose="02010609060101010101" pitchFamily="1" charset="-122"/>
            </a:endParaRPr>
          </a:p>
          <a:p>
            <a:pPr>
              <a:lnSpc>
                <a:spcPct val="120000"/>
              </a:lnSpc>
            </a:pPr>
            <a:r>
              <a:rPr lang="zh-CN" altLang="en-US" sz="2800" dirty="0">
                <a:latin typeface="黑体" panose="02010609060101010101" pitchFamily="1" charset="-122"/>
                <a:ea typeface="黑体" panose="02010609060101010101" pitchFamily="1" charset="-122"/>
              </a:rPr>
              <a:t>含义：是指经营上的原因导致的风险，即未来的</a:t>
            </a:r>
            <a:r>
              <a:rPr lang="en-US" altLang="zh-CN" sz="2800">
                <a:latin typeface="黑体" panose="02010609060101010101" pitchFamily="1" charset="-122"/>
                <a:ea typeface="黑体" panose="02010609060101010101" pitchFamily="1" charset="-122"/>
              </a:rPr>
              <a:t>EBIT</a:t>
            </a:r>
            <a:r>
              <a:rPr lang="zh-CN" altLang="en-US" sz="2800" dirty="0">
                <a:latin typeface="黑体" panose="02010609060101010101" pitchFamily="1" charset="-122"/>
                <a:ea typeface="黑体" panose="02010609060101010101" pitchFamily="1" charset="-122"/>
              </a:rPr>
              <a:t>的不确定性。</a:t>
            </a:r>
            <a:endParaRPr lang="zh-CN" altLang="en-US" sz="2800" dirty="0">
              <a:latin typeface="黑体" panose="02010609060101010101" pitchFamily="1" charset="-122"/>
              <a:ea typeface="黑体" panose="02010609060101010101" pitchFamily="1" charset="-122"/>
            </a:endParaRPr>
          </a:p>
          <a:p>
            <a:pPr>
              <a:lnSpc>
                <a:spcPct val="120000"/>
              </a:lnSpc>
            </a:pPr>
            <a:r>
              <a:rPr lang="en-US" altLang="zh-CN" sz="2800" dirty="0">
                <a:latin typeface="黑体" panose="02010609060101010101" pitchFamily="1" charset="-122"/>
                <a:ea typeface="黑体" panose="02010609060101010101" pitchFamily="1" charset="-122"/>
                <a:sym typeface="+mn-ea"/>
              </a:rPr>
              <a:t>EBIT=Q(P-v)-F</a:t>
            </a:r>
            <a:endParaRPr lang="en-US" altLang="zh-CN" sz="2800" dirty="0">
              <a:latin typeface="黑体" panose="02010609060101010101" pitchFamily="1" charset="-122"/>
              <a:ea typeface="黑体" panose="02010609060101010101" pitchFamily="1" charset="-122"/>
            </a:endParaRPr>
          </a:p>
          <a:p>
            <a:pPr>
              <a:lnSpc>
                <a:spcPct val="120000"/>
              </a:lnSpc>
            </a:pPr>
            <a:r>
              <a:rPr lang="en-US" altLang="zh-CN" sz="2800" dirty="0">
                <a:latin typeface="黑体" panose="02010609060101010101" pitchFamily="1" charset="-122"/>
                <a:ea typeface="黑体" panose="02010609060101010101" pitchFamily="1" charset="-122"/>
                <a:sym typeface="+mn-ea"/>
              </a:rPr>
              <a:t>影响经营风险的因素</a:t>
            </a:r>
            <a:endParaRPr lang="zh-CN" altLang="en-US" sz="2800" dirty="0">
              <a:latin typeface="黑体" panose="02010609060101010101" pitchFamily="1" charset="-122"/>
              <a:ea typeface="黑体" panose="02010609060101010101" pitchFamily="1" charset="-122"/>
            </a:endParaRPr>
          </a:p>
          <a:p>
            <a:pPr>
              <a:lnSpc>
                <a:spcPct val="120000"/>
              </a:lnSpc>
            </a:pPr>
            <a:endParaRPr lang="en-US" altLang="zh-CN" sz="2800" dirty="0">
              <a:latin typeface="黑体" panose="02010609060101010101" pitchFamily="1" charset="-122"/>
              <a:ea typeface="黑体" panose="02010609060101010101" pitchFamily="1" charset="-122"/>
            </a:endParaRPr>
          </a:p>
          <a:p>
            <a:pPr>
              <a:lnSpc>
                <a:spcPct val="120000"/>
              </a:lnSpc>
            </a:pPr>
            <a:endParaRPr lang="en-US" altLang="zh-CN" sz="2800" dirty="0">
              <a:latin typeface="黑体" panose="02010609060101010101" pitchFamily="1" charset="-122"/>
              <a:ea typeface="黑体" panose="02010609060101010101" pitchFamily="1" charset="-122"/>
            </a:endParaRPr>
          </a:p>
          <a:p>
            <a:pPr marL="0" indent="0">
              <a:lnSpc>
                <a:spcPct val="120000"/>
              </a:lnSpc>
              <a:buNone/>
            </a:pPr>
            <a:endParaRPr lang="en-US" altLang="zh-CN" sz="2800" dirty="0">
              <a:latin typeface="黑体" panose="02010609060101010101" pitchFamily="1" charset="-122"/>
              <a:ea typeface="黑体" panose="02010609060101010101" pitchFamily="1" charset="-122"/>
            </a:endParaRPr>
          </a:p>
          <a:p>
            <a:pPr>
              <a:lnSpc>
                <a:spcPct val="120000"/>
              </a:lnSpc>
            </a:pPr>
            <a:endParaRPr lang="en-US" altLang="zh-CN" sz="2800" dirty="0">
              <a:latin typeface="黑体" panose="02010609060101010101" pitchFamily="1" charset="-122"/>
              <a:ea typeface="黑体" panose="02010609060101010101" pitchFamily="1" charset="-122"/>
            </a:endParaRPr>
          </a:p>
          <a:p>
            <a:pPr>
              <a:lnSpc>
                <a:spcPct val="120000"/>
              </a:lnSpc>
            </a:pPr>
            <a:endParaRPr lang="zh-CN" altLang="en-US" sz="2800" dirty="0">
              <a:latin typeface="黑体" panose="02010609060101010101" pitchFamily="1" charset="-122"/>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
        <p:nvSpPr>
          <p:cNvPr id="3" name="标题 2"/>
          <p:cNvSpPr/>
          <p:nvPr>
            <p:ph type="title"/>
          </p:nvPr>
        </p:nvSpPr>
        <p:spPr/>
        <p:txBody>
          <a:bodyPr/>
          <a:p>
            <a:r>
              <a:rPr lang="zh-CN" altLang="en-US"/>
              <a:t>三、营业风险和营业杠杆</a:t>
            </a:r>
            <a:endParaRPr lang="zh-CN" altLang="en-US"/>
          </a:p>
        </p:txBody>
      </p:sp>
      <p:grpSp>
        <p:nvGrpSpPr>
          <p:cNvPr id="17419" name="组合 17418"/>
          <p:cNvGrpSpPr/>
          <p:nvPr/>
        </p:nvGrpSpPr>
        <p:grpSpPr>
          <a:xfrm>
            <a:off x="4421505" y="3671253"/>
            <a:ext cx="4083050" cy="1955800"/>
            <a:chOff x="2304" y="2160"/>
            <a:chExt cx="1584" cy="1232"/>
          </a:xfrm>
        </p:grpSpPr>
        <p:sp>
          <p:nvSpPr>
            <p:cNvPr id="17416" name="矩形 17415"/>
            <p:cNvSpPr/>
            <p:nvPr/>
          </p:nvSpPr>
          <p:spPr>
            <a:xfrm>
              <a:off x="2352" y="2211"/>
              <a:ext cx="1536" cy="1062"/>
            </a:xfrm>
            <a:prstGeom prst="rect">
              <a:avLst/>
            </a:prstGeom>
            <a:noFill/>
            <a:ln w="9525">
              <a:noFill/>
            </a:ln>
          </p:spPr>
          <p:txBody>
            <a:bodyPr anchor="ctr">
              <a:spAutoFit/>
            </a:bodyPr>
            <a:p>
              <a:pPr lvl="0">
                <a:lnSpc>
                  <a:spcPct val="100000"/>
                </a:lnSpc>
                <a:spcBef>
                  <a:spcPct val="20000"/>
                </a:spcBef>
                <a:spcAft>
                  <a:spcPct val="20000"/>
                </a:spcAft>
              </a:pPr>
              <a:r>
                <a:rPr lang="en-US" altLang="zh-CN" sz="2000" dirty="0">
                  <a:latin typeface="Times New Roman" panose="02020603050405020304" pitchFamily="2" charset="0"/>
                  <a:ea typeface="宋体" panose="02010600030101010101" pitchFamily="2" charset="-122"/>
                </a:rPr>
                <a:t>    </a:t>
              </a:r>
              <a:r>
                <a:rPr lang="zh-CN" altLang="en-US" sz="2000" dirty="0">
                  <a:latin typeface="黑体" panose="02010609060101010101" pitchFamily="1" charset="-122"/>
                  <a:ea typeface="黑体" panose="02010609060101010101" pitchFamily="1" charset="-122"/>
                </a:rPr>
                <a:t>产品</a:t>
              </a:r>
              <a:r>
                <a:rPr lang="zh-CN" altLang="en-US" sz="2000" dirty="0">
                  <a:solidFill>
                    <a:srgbClr val="0000FF"/>
                  </a:solidFill>
                  <a:latin typeface="黑体" panose="02010609060101010101" pitchFamily="1" charset="-122"/>
                  <a:ea typeface="黑体" panose="02010609060101010101" pitchFamily="1" charset="-122"/>
                </a:rPr>
                <a:t>需求</a:t>
              </a:r>
              <a:r>
                <a:rPr lang="zh-CN" altLang="en-US" sz="2000" dirty="0">
                  <a:latin typeface="黑体" panose="02010609060101010101" pitchFamily="1" charset="-122"/>
                  <a:ea typeface="黑体" panose="02010609060101010101" pitchFamily="1" charset="-122"/>
                </a:rPr>
                <a:t>变动</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产品</a:t>
              </a:r>
              <a:r>
                <a:rPr lang="zh-CN" altLang="en-US" sz="2000" dirty="0">
                  <a:solidFill>
                    <a:srgbClr val="0000FF"/>
                  </a:solidFill>
                  <a:latin typeface="黑体" panose="02010609060101010101" pitchFamily="1" charset="-122"/>
                  <a:ea typeface="黑体" panose="02010609060101010101" pitchFamily="1" charset="-122"/>
                </a:rPr>
                <a:t>价格</a:t>
              </a:r>
              <a:r>
                <a:rPr lang="zh-CN" altLang="en-US" sz="2000" dirty="0">
                  <a:latin typeface="黑体" panose="02010609060101010101" pitchFamily="1" charset="-122"/>
                  <a:ea typeface="黑体" panose="02010609060101010101" pitchFamily="1" charset="-122"/>
                </a:rPr>
                <a:t>变动</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产品</a:t>
              </a:r>
              <a:r>
                <a:rPr lang="zh-CN" altLang="en-US" sz="2000" dirty="0">
                  <a:solidFill>
                    <a:srgbClr val="0000FF"/>
                  </a:solidFill>
                  <a:latin typeface="黑体" panose="02010609060101010101" pitchFamily="1" charset="-122"/>
                  <a:ea typeface="黑体" panose="02010609060101010101" pitchFamily="1" charset="-122"/>
                </a:rPr>
                <a:t>成本</a:t>
              </a:r>
              <a:r>
                <a:rPr lang="zh-CN" altLang="en-US" sz="2000" dirty="0">
                  <a:latin typeface="黑体" panose="02010609060101010101" pitchFamily="1" charset="-122"/>
                  <a:ea typeface="黑体" panose="02010609060101010101" pitchFamily="1" charset="-122"/>
                </a:rPr>
                <a:t>变动</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a:t>
              </a:r>
              <a:r>
                <a:rPr lang="en-US" altLang="zh-CN" sz="2000">
                  <a:latin typeface="黑体" panose="02010609060101010101" pitchFamily="1" charset="-122"/>
                  <a:ea typeface="黑体" panose="02010609060101010101" pitchFamily="1" charset="-122"/>
                </a:rPr>
                <a:t>…………</a:t>
              </a:r>
              <a:endParaRPr lang="en-US" altLang="zh-CN" sz="2000">
                <a:latin typeface="黑体" panose="02010609060101010101" pitchFamily="1" charset="-122"/>
                <a:ea typeface="黑体" panose="02010609060101010101" pitchFamily="1" charset="-122"/>
              </a:endParaRPr>
            </a:p>
          </p:txBody>
        </p:sp>
        <p:sp>
          <p:nvSpPr>
            <p:cNvPr id="17417" name="左大括号 17416"/>
            <p:cNvSpPr/>
            <p:nvPr/>
          </p:nvSpPr>
          <p:spPr>
            <a:xfrm>
              <a:off x="2304" y="2160"/>
              <a:ext cx="48" cy="1232"/>
            </a:xfrm>
            <a:prstGeom prst="leftBrace">
              <a:avLst>
                <a:gd name="adj1" fmla="val 166666"/>
                <a:gd name="adj2" fmla="val 50000"/>
              </a:avLst>
            </a:prstGeom>
            <a:noFill/>
            <a:ln w="9525" cap="flat" cmpd="sng">
              <a:solidFill>
                <a:schemeClr val="tx1"/>
              </a:solidFill>
              <a:prstDash val="solid"/>
              <a:headEnd type="none" w="med" len="med"/>
              <a:tailEnd type="none" w="med" len="med"/>
            </a:ln>
          </p:spPr>
          <p:txBody>
            <a:bodyPr/>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4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4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4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419"/>
                                        </p:tgtEl>
                                        <p:attrNameLst>
                                          <p:attrName>style.visibility</p:attrName>
                                        </p:attrNameLst>
                                      </p:cBhvr>
                                      <p:to>
                                        <p:strVal val="visible"/>
                                      </p:to>
                                    </p:set>
                                    <p:animEffect transition="in" filter="wipe(left)">
                                      <p:cBhvr>
                                        <p:cTn id="19" dur="indefinite"/>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矩形 2"/>
          <p:cNvSpPr>
            <a:spLocks noGrp="1"/>
          </p:cNvSpPr>
          <p:nvPr>
            <p:ph type="title"/>
          </p:nvPr>
        </p:nvSpPr>
        <p:spPr/>
        <p:txBody>
          <a:bodyPr wrap="square" anchor="ctr"/>
          <a:p>
            <a:pPr lvl="0" indent="0" eaLnBrk="1" hangingPunct="1"/>
            <a:r>
              <a:rPr lang="zh-CN" altLang="en-US" b="0" dirty="0">
                <a:latin typeface="黑体" panose="02010609060101010101" pitchFamily="1" charset="-122"/>
                <a:ea typeface="黑体" panose="02010609060101010101" pitchFamily="1" charset="-122"/>
              </a:rPr>
              <a:t>三、营业杠杆和营业风险</a:t>
            </a:r>
            <a:endParaRPr lang="zh-CN" altLang="en-US" b="0" dirty="0">
              <a:latin typeface="黑体" panose="02010609060101010101" pitchFamily="1" charset="-122"/>
              <a:ea typeface="黑体" panose="02010609060101010101" pitchFamily="1" charset="-122"/>
            </a:endParaRPr>
          </a:p>
        </p:txBody>
      </p:sp>
      <p:sp>
        <p:nvSpPr>
          <p:cNvPr id="86018" name="矩形 3"/>
          <p:cNvSpPr>
            <a:spLocks noGrp="1"/>
          </p:cNvSpPr>
          <p:nvPr>
            <p:ph type="body" sz="half"/>
          </p:nvPr>
        </p:nvSpPr>
        <p:spPr>
          <a:xfrm>
            <a:off x="457200" y="1301115"/>
            <a:ext cx="6597650" cy="4411345"/>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marL="514350" lvl="0" indent="-514350" eaLnBrk="1" hangingPunct="1">
              <a:lnSpc>
                <a:spcPct val="90000"/>
              </a:lnSpc>
              <a:buClr>
                <a:schemeClr val="tx2"/>
              </a:buClr>
              <a:buFont typeface="+mj-lt"/>
              <a:buAutoNum type="arabicPeriod" startAt="2"/>
            </a:pPr>
            <a:r>
              <a:rPr lang="zh-CN" altLang="en-US" sz="2600" b="1" dirty="0">
                <a:latin typeface="黑体" panose="02010609060101010101" pitchFamily="1" charset="-122"/>
                <a:ea typeface="黑体" panose="02010609060101010101" pitchFamily="1" charset="-122"/>
              </a:rPr>
              <a:t>营业杠杆（经营杠杆、营运杠杆）：由于企业经营成本中由于</a:t>
            </a:r>
            <a:r>
              <a:rPr lang="zh-CN" altLang="en-US" sz="2600" b="1" dirty="0">
                <a:solidFill>
                  <a:srgbClr val="C00000"/>
                </a:solidFill>
                <a:latin typeface="黑体" panose="02010609060101010101" pitchFamily="1" charset="-122"/>
                <a:ea typeface="黑体" panose="02010609060101010101" pitchFamily="1" charset="-122"/>
              </a:rPr>
              <a:t>固定成本</a:t>
            </a:r>
            <a:r>
              <a:rPr lang="zh-CN" altLang="en-US" sz="2600" b="1" dirty="0">
                <a:latin typeface="黑体" panose="02010609060101010101" pitchFamily="1" charset="-122"/>
                <a:ea typeface="黑体" panose="02010609060101010101" pitchFamily="1" charset="-122"/>
              </a:rPr>
              <a:t>的存在导致</a:t>
            </a:r>
            <a:r>
              <a:rPr lang="zh-CN" altLang="en-US" sz="2600" b="1" dirty="0">
                <a:solidFill>
                  <a:srgbClr val="C00000"/>
                </a:solidFill>
                <a:latin typeface="黑体" panose="02010609060101010101" pitchFamily="1" charset="-122"/>
                <a:ea typeface="黑体" panose="02010609060101010101" pitchFamily="1" charset="-122"/>
              </a:rPr>
              <a:t>息税前利润</a:t>
            </a:r>
            <a:r>
              <a:rPr lang="zh-CN" altLang="en-US" sz="2800" b="1" dirty="0">
                <a:latin typeface="黑体" panose="02010609060101010101" pitchFamily="1" charset="-122"/>
                <a:ea typeface="黑体" panose="02010609060101010101" pitchFamily="1" charset="-122"/>
              </a:rPr>
              <a:t>变动率大于</a:t>
            </a:r>
            <a:r>
              <a:rPr lang="zh-CN" altLang="en-US" sz="2800" b="1" dirty="0">
                <a:solidFill>
                  <a:srgbClr val="C00000"/>
                </a:solidFill>
                <a:latin typeface="黑体" panose="02010609060101010101" pitchFamily="1" charset="-122"/>
                <a:ea typeface="黑体" panose="02010609060101010101" pitchFamily="1" charset="-122"/>
              </a:rPr>
              <a:t>营业收入变动率</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lvl="0" indent="-342900" eaLnBrk="1" hangingPunct="1">
              <a:lnSpc>
                <a:spcPct val="90000"/>
              </a:lnSpc>
            </a:pPr>
            <a:r>
              <a:rPr lang="zh-CN" altLang="en-US" sz="2600" b="1" dirty="0">
                <a:latin typeface="黑体" panose="02010609060101010101" pitchFamily="1" charset="-122"/>
                <a:ea typeface="黑体" panose="02010609060101010101" pitchFamily="1" charset="-122"/>
              </a:rPr>
              <a:t>固定成本的存在是经营杠杆的前提。</a:t>
            </a:r>
            <a:endParaRPr lang="zh-CN" altLang="en-US" sz="2800" dirty="0">
              <a:latin typeface="黑体" panose="02010609060101010101" pitchFamily="1" charset="-122"/>
              <a:ea typeface="黑体" panose="02010609060101010101" pitchFamily="1" charset="-122"/>
            </a:endParaRPr>
          </a:p>
          <a:p>
            <a:pPr lvl="0" indent="-342900" eaLnBrk="1" hangingPunct="1">
              <a:lnSpc>
                <a:spcPct val="90000"/>
              </a:lnSpc>
            </a:pPr>
            <a:r>
              <a:rPr lang="zh-CN" altLang="en-US" sz="2600" b="1" dirty="0">
                <a:latin typeface="黑体" panose="02010609060101010101" pitchFamily="1" charset="-122"/>
                <a:ea typeface="黑体" panose="02010609060101010101" pitchFamily="1" charset="-122"/>
              </a:rPr>
              <a:t>问题：为什么</a:t>
            </a:r>
            <a:r>
              <a:rPr lang="zh-CN" altLang="en-US" b="1" dirty="0">
                <a:solidFill>
                  <a:srgbClr val="C00000"/>
                </a:solidFill>
                <a:latin typeface="黑体" panose="02010609060101010101" pitchFamily="1" charset="-122"/>
                <a:ea typeface="黑体" panose="02010609060101010101" pitchFamily="1" charset="-122"/>
                <a:sym typeface="+mn-ea"/>
              </a:rPr>
              <a:t>固定成本</a:t>
            </a:r>
            <a:r>
              <a:rPr lang="zh-CN" altLang="en-US" sz="2600" b="1" dirty="0">
                <a:latin typeface="黑体" panose="02010609060101010101" pitchFamily="1" charset="-122"/>
                <a:ea typeface="黑体" panose="02010609060101010101" pitchFamily="1" charset="-122"/>
                <a:sym typeface="+mn-ea"/>
              </a:rPr>
              <a:t>的存在导致</a:t>
            </a:r>
            <a:r>
              <a:rPr lang="zh-CN" altLang="en-US" b="1" dirty="0">
                <a:solidFill>
                  <a:srgbClr val="C00000"/>
                </a:solidFill>
                <a:latin typeface="黑体" panose="02010609060101010101" pitchFamily="1" charset="-122"/>
                <a:ea typeface="黑体" panose="02010609060101010101" pitchFamily="1" charset="-122"/>
                <a:sym typeface="+mn-ea"/>
              </a:rPr>
              <a:t>息税前利润</a:t>
            </a:r>
            <a:r>
              <a:rPr lang="zh-CN" altLang="en-US" sz="2600" b="1" dirty="0">
                <a:latin typeface="黑体" panose="02010609060101010101" pitchFamily="1" charset="-122"/>
                <a:ea typeface="黑体" panose="02010609060101010101" pitchFamily="1" charset="-122"/>
                <a:sym typeface="+mn-ea"/>
              </a:rPr>
              <a:t>变动率大于</a:t>
            </a:r>
            <a:r>
              <a:rPr lang="zh-CN" altLang="en-US" b="1" dirty="0">
                <a:solidFill>
                  <a:srgbClr val="C00000"/>
                </a:solidFill>
                <a:latin typeface="黑体" panose="02010609060101010101" pitchFamily="1" charset="-122"/>
                <a:ea typeface="黑体" panose="02010609060101010101" pitchFamily="1" charset="-122"/>
                <a:sym typeface="+mn-ea"/>
              </a:rPr>
              <a:t>营业收入变动率？</a:t>
            </a:r>
            <a:endParaRPr lang="zh-CN" altLang="en-US" sz="2800" dirty="0">
              <a:latin typeface="黑体" panose="02010609060101010101" pitchFamily="1" charset="-122"/>
              <a:ea typeface="黑体" panose="02010609060101010101" pitchFamily="1" charset="-122"/>
            </a:endParaRPr>
          </a:p>
          <a:p>
            <a:pPr lvl="1" indent="-342900" eaLnBrk="1" hangingPunct="1">
              <a:lnSpc>
                <a:spcPct val="90000"/>
              </a:lnSpc>
            </a:pPr>
            <a:r>
              <a:rPr lang="zh-CN" altLang="en-US" sz="2225" b="1" dirty="0">
                <a:latin typeface="黑体" panose="02010609060101010101" pitchFamily="1" charset="-122"/>
                <a:ea typeface="黑体" panose="02010609060101010101" pitchFamily="1" charset="-122"/>
              </a:rPr>
              <a:t>企业的息税前利润：</a:t>
            </a:r>
            <a:endParaRPr lang="zh-CN" altLang="en-US" sz="1710" dirty="0">
              <a:latin typeface="黑体" panose="02010609060101010101" pitchFamily="1" charset="-122"/>
              <a:ea typeface="黑体" panose="02010609060101010101" pitchFamily="1" charset="-122"/>
            </a:endParaRPr>
          </a:p>
          <a:p>
            <a:pPr lvl="2" indent="-182245">
              <a:lnSpc>
                <a:spcPct val="80000"/>
              </a:lnSpc>
              <a:buClr>
                <a:srgbClr val="B3B300"/>
              </a:buClr>
              <a:buChar char=""/>
            </a:pPr>
            <a:endParaRPr lang="en-US" altLang="x-none" sz="2000" dirty="0">
              <a:latin typeface="黑体" panose="02010609060101010101" pitchFamily="1" charset="-122"/>
              <a:ea typeface="黑体" panose="02010609060101010101" pitchFamily="1" charset="-122"/>
            </a:endParaRPr>
          </a:p>
          <a:p>
            <a:pPr lvl="2" indent="-182245">
              <a:lnSpc>
                <a:spcPct val="80000"/>
              </a:lnSpc>
              <a:buClr>
                <a:srgbClr val="B3B300"/>
              </a:buClr>
              <a:buChar char=""/>
            </a:pPr>
            <a:endParaRPr lang="en-US" altLang="x-none" sz="2000" dirty="0">
              <a:latin typeface="黑体" panose="02010609060101010101" pitchFamily="1" charset="-122"/>
              <a:ea typeface="黑体" panose="02010609060101010101" pitchFamily="1" charset="-122"/>
            </a:endParaRPr>
          </a:p>
          <a:p>
            <a:pPr lvl="2" indent="-182245">
              <a:lnSpc>
                <a:spcPct val="80000"/>
              </a:lnSpc>
              <a:buClr>
                <a:srgbClr val="B3B300"/>
              </a:buClr>
              <a:buChar char=""/>
            </a:pPr>
            <a:r>
              <a:rPr lang="zh-CN" altLang="en-US" dirty="0">
                <a:latin typeface="黑体" panose="02010609060101010101" pitchFamily="1" charset="-122"/>
                <a:ea typeface="黑体" panose="02010609060101010101" pitchFamily="1" charset="-122"/>
              </a:rPr>
              <a:t>单价p和单位变动成本v不变，由于存在固定成本F，随着销量Q的增长，会使息税前利润更快速地增长；反之，亦然。由此，形成了营业杠杆。</a:t>
            </a:r>
            <a:endParaRPr lang="zh-CN" altLang="en-US" dirty="0">
              <a:latin typeface="黑体" panose="02010609060101010101" pitchFamily="1" charset="-122"/>
              <a:ea typeface="黑体" panose="02010609060101010101" pitchFamily="1" charset="-122"/>
            </a:endParaRPr>
          </a:p>
          <a:p>
            <a:pPr lvl="0" indent="-182245">
              <a:lnSpc>
                <a:spcPct val="80000"/>
              </a:lnSpc>
              <a:buClr>
                <a:srgbClr val="B3B300"/>
              </a:buClr>
              <a:buChar char=""/>
            </a:pPr>
            <a:r>
              <a:rPr lang="zh-CN" altLang="en-US" sz="3360" dirty="0">
                <a:latin typeface="黑体" panose="02010609060101010101" pitchFamily="1" charset="-122"/>
                <a:ea typeface="黑体" panose="02010609060101010101" pitchFamily="1" charset="-122"/>
              </a:rPr>
              <a:t>经营杠杆效应：收益和损失</a:t>
            </a:r>
            <a:endParaRPr lang="zh-CN" altLang="en-US" sz="3360" dirty="0">
              <a:latin typeface="黑体" panose="02010609060101010101" pitchFamily="1" charset="-122"/>
              <a:ea typeface="黑体" panose="02010609060101010101" pitchFamily="1" charset="-122"/>
            </a:endParaRPr>
          </a:p>
        </p:txBody>
      </p:sp>
      <p:graphicFrame>
        <p:nvGraphicFramePr>
          <p:cNvPr id="86019" name="对象 82947"/>
          <p:cNvGraphicFramePr>
            <a:graphicFrameLocks noChangeAspect="1"/>
          </p:cNvGraphicFramePr>
          <p:nvPr/>
        </p:nvGraphicFramePr>
        <p:xfrm>
          <a:off x="1579245" y="4524375"/>
          <a:ext cx="5913755" cy="671195"/>
        </p:xfrm>
        <a:graphic>
          <a:graphicData uri="http://schemas.openxmlformats.org/presentationml/2006/ole">
            <mc:AlternateContent xmlns:mc="http://schemas.openxmlformats.org/markup-compatibility/2006">
              <mc:Choice xmlns:v="urn:schemas-microsoft-com:vml" Requires="v">
                <p:oleObj spid="_x0000_s3093" name="" r:id="rId1" imgW="3098800" imgH="419100" progId="Equation.3">
                  <p:embed/>
                </p:oleObj>
              </mc:Choice>
              <mc:Fallback>
                <p:oleObj name="" r:id="rId1" imgW="3098800" imgH="419100" progId="Equation.3">
                  <p:embed/>
                  <p:pic>
                    <p:nvPicPr>
                      <p:cNvPr id="0" name="图片 3092"/>
                      <p:cNvPicPr/>
                      <p:nvPr/>
                    </p:nvPicPr>
                    <p:blipFill>
                      <a:blip r:embed="rId2"/>
                      <a:stretch>
                        <a:fillRect/>
                      </a:stretch>
                    </p:blipFill>
                    <p:spPr>
                      <a:xfrm>
                        <a:off x="1579245" y="4524375"/>
                        <a:ext cx="5913755" cy="671195"/>
                      </a:xfrm>
                      <a:prstGeom prst="rect">
                        <a:avLst/>
                      </a:prstGeom>
                      <a:noFill/>
                      <a:ln w="38100">
                        <a:noFill/>
                        <a:miter/>
                      </a:ln>
                    </p:spPr>
                  </p:pic>
                </p:oleObj>
              </mc:Fallback>
            </mc:AlternateContent>
          </a:graphicData>
        </a:graphic>
      </p:graphicFrame>
      <p:grpSp>
        <p:nvGrpSpPr>
          <p:cNvPr id="3" name="组合 2"/>
          <p:cNvGrpSpPr/>
          <p:nvPr/>
        </p:nvGrpSpPr>
        <p:grpSpPr>
          <a:xfrm>
            <a:off x="7149465" y="4933950"/>
            <a:ext cx="2025015" cy="1771671"/>
            <a:chOff x="4241" y="2442"/>
            <a:chExt cx="7279" cy="5326"/>
          </a:xfrm>
        </p:grpSpPr>
        <p:grpSp>
          <p:nvGrpSpPr>
            <p:cNvPr id="4" name="组合 3"/>
            <p:cNvGrpSpPr/>
            <p:nvPr/>
          </p:nvGrpSpPr>
          <p:grpSpPr>
            <a:xfrm>
              <a:off x="5639" y="4782"/>
              <a:ext cx="3122" cy="1345"/>
              <a:chOff x="1443" y="1941"/>
              <a:chExt cx="1248" cy="627"/>
            </a:xfrm>
          </p:grpSpPr>
          <p:sp>
            <p:nvSpPr>
              <p:cNvPr id="5" name="等腰三角形 4"/>
              <p:cNvSpPr/>
              <p:nvPr/>
            </p:nvSpPr>
            <p:spPr>
              <a:xfrm>
                <a:off x="1746" y="2376"/>
                <a:ext cx="192" cy="192"/>
              </a:xfrm>
              <a:prstGeom prst="triangle">
                <a:avLst>
                  <a:gd name="adj" fmla="val 50000"/>
                </a:avLst>
              </a:prstGeom>
              <a:solidFill>
                <a:srgbClr val="FFFF00"/>
              </a:solidFill>
              <a:ln w="38100" cap="flat" cmpd="sng">
                <a:solidFill>
                  <a:srgbClr val="006600"/>
                </a:solidFill>
                <a:prstDash val="solid"/>
                <a:miter/>
                <a:headEnd type="none" w="med" len="med"/>
                <a:tailEnd type="none" w="med" len="med"/>
              </a:ln>
            </p:spPr>
            <p:txBody>
              <a:bodyPr/>
              <a:p>
                <a:endParaRPr lang="zh-CN" altLang="en-US"/>
              </a:p>
            </p:txBody>
          </p:sp>
          <p:sp>
            <p:nvSpPr>
              <p:cNvPr id="6" name="直接连接符 5"/>
              <p:cNvSpPr/>
              <p:nvPr/>
            </p:nvSpPr>
            <p:spPr>
              <a:xfrm flipV="1">
                <a:off x="1443" y="1941"/>
                <a:ext cx="1248" cy="576"/>
              </a:xfrm>
              <a:prstGeom prst="line">
                <a:avLst/>
              </a:prstGeom>
              <a:ln w="57150" cap="flat" cmpd="sng">
                <a:solidFill>
                  <a:srgbClr val="9900CC"/>
                </a:solidFill>
                <a:prstDash val="solid"/>
                <a:headEnd type="none" w="med" len="med"/>
                <a:tailEnd type="none" w="med" len="med"/>
              </a:ln>
            </p:spPr>
          </p:sp>
        </p:grpSp>
        <p:grpSp>
          <p:nvGrpSpPr>
            <p:cNvPr id="7" name="组合 6"/>
            <p:cNvGrpSpPr/>
            <p:nvPr/>
          </p:nvGrpSpPr>
          <p:grpSpPr>
            <a:xfrm>
              <a:off x="4241" y="4990"/>
              <a:ext cx="2688" cy="2773"/>
              <a:chOff x="867" y="2045"/>
              <a:chExt cx="1074" cy="1293"/>
            </a:xfrm>
          </p:grpSpPr>
          <p:sp>
            <p:nvSpPr>
              <p:cNvPr id="8" name="任意多边形 7"/>
              <p:cNvSpPr/>
              <p:nvPr/>
            </p:nvSpPr>
            <p:spPr>
              <a:xfrm rot="2392562" flipH="1" flipV="1">
                <a:off x="1328" y="2045"/>
                <a:ext cx="613" cy="801"/>
              </a:xfrm>
              <a:custGeom>
                <a:avLst/>
                <a:gdLst>
                  <a:gd name="txL" fmla="*/ 0 w 26398"/>
                  <a:gd name="txT" fmla="*/ 0 h 30027"/>
                  <a:gd name="txR" fmla="*/ 26398 w 26398"/>
                  <a:gd name="txB" fmla="*/ 30027 h 30027"/>
                </a:gdLst>
                <a:ahLst/>
                <a:cxnLst>
                  <a:cxn ang="180">
                    <a:pos x="0" y="539"/>
                  </a:cxn>
                  <a:cxn ang="90">
                    <a:pos x="24686" y="30027"/>
                  </a:cxn>
                  <a:cxn ang="90">
                    <a:pos x="4798" y="21600"/>
                  </a:cxn>
                </a:cxnLst>
                <a:rect l="txL" t="txT" r="txR" b="txB"/>
                <a:pathLst>
                  <a:path w="26398" h="30027" fill="none">
                    <a:moveTo>
                      <a:pt x="0" y="539"/>
                    </a:moveTo>
                    <a:arcTo wR="21600" hR="21600" stAng="-6170027" swAng="7547836"/>
                  </a:path>
                  <a:path w="26398" h="30027" stroke="0">
                    <a:moveTo>
                      <a:pt x="0" y="539"/>
                    </a:moveTo>
                    <a:arcTo wR="21600" hR="21600" stAng="-6170027" swAng="7547836"/>
                    <a:lnTo>
                      <a:pt x="4798" y="21600"/>
                    </a:lnTo>
                    <a:close/>
                  </a:path>
                </a:pathLst>
              </a:custGeom>
              <a:noFill/>
              <a:ln w="38100" cap="flat" cmpd="sng">
                <a:solidFill>
                  <a:srgbClr val="006600"/>
                </a:solidFill>
                <a:prstDash val="solid"/>
                <a:headEnd type="triangle" w="med" len="med"/>
                <a:tailEnd type="triangle" w="med" len="med"/>
              </a:ln>
            </p:spPr>
            <p:txBody>
              <a:bodyPr/>
              <a:p>
                <a:endParaRPr lang="zh-CN" altLang="en-US"/>
              </a:p>
            </p:txBody>
          </p:sp>
          <p:sp>
            <p:nvSpPr>
              <p:cNvPr id="9" name="文本框 8"/>
              <p:cNvSpPr txBox="1"/>
              <p:nvPr/>
            </p:nvSpPr>
            <p:spPr>
              <a:xfrm>
                <a:off x="867" y="2355"/>
                <a:ext cx="480" cy="983"/>
              </a:xfrm>
              <a:prstGeom prst="rect">
                <a:avLst/>
              </a:prstGeom>
              <a:noFill/>
              <a:ln w="38100">
                <a:noFill/>
              </a:ln>
            </p:spPr>
            <p:txBody>
              <a:bodyPr>
                <a:spAutoFit/>
              </a:bodyPr>
              <a:p>
                <a:pPr lvl="0">
                  <a:spcBef>
                    <a:spcPct val="50000"/>
                  </a:spcBef>
                  <a:buClr>
                    <a:srgbClr val="000000"/>
                  </a:buClr>
                </a:pPr>
                <a:r>
                  <a:rPr lang="en-US" altLang="zh-CN" sz="2000">
                    <a:latin typeface="Times New Roman" panose="02020603050405020304" pitchFamily="2" charset="0"/>
                    <a:ea typeface="黑体" panose="02010609060101010101" pitchFamily="1" charset="-122"/>
                  </a:rPr>
                  <a:t>   Q</a:t>
                </a:r>
                <a:endParaRPr lang="en-US" altLang="zh-CN" sz="2000">
                  <a:latin typeface="Times New Roman" panose="02020603050405020304" pitchFamily="2" charset="0"/>
                  <a:ea typeface="黑体" panose="02010609060101010101" pitchFamily="1" charset="-122"/>
                </a:endParaRPr>
              </a:p>
            </p:txBody>
          </p:sp>
        </p:grpSp>
        <p:grpSp>
          <p:nvGrpSpPr>
            <p:cNvPr id="10" name="组合 9"/>
            <p:cNvGrpSpPr/>
            <p:nvPr/>
          </p:nvGrpSpPr>
          <p:grpSpPr>
            <a:xfrm>
              <a:off x="7320" y="4393"/>
              <a:ext cx="4200" cy="3375"/>
              <a:chOff x="2154" y="1706"/>
              <a:chExt cx="1679" cy="1575"/>
            </a:xfrm>
          </p:grpSpPr>
          <p:sp>
            <p:nvSpPr>
              <p:cNvPr id="11" name="任意多边形 10"/>
              <p:cNvSpPr/>
              <p:nvPr/>
            </p:nvSpPr>
            <p:spPr>
              <a:xfrm rot="1447708">
                <a:off x="2154" y="1706"/>
                <a:ext cx="816" cy="1366"/>
              </a:xfrm>
              <a:custGeom>
                <a:avLst/>
                <a:gdLst>
                  <a:gd name="txL" fmla="*/ 0 w 21600"/>
                  <a:gd name="txT" fmla="*/ 0 h 24805"/>
                  <a:gd name="txR" fmla="*/ 21600 w 21600"/>
                  <a:gd name="txB" fmla="*/ 24805 h 24805"/>
                </a:gdLst>
                <a:ahLst/>
                <a:cxnLst>
                  <a:cxn ang="270">
                    <a:pos x="0" y="0"/>
                  </a:cxn>
                  <a:cxn ang="90">
                    <a:pos x="21360" y="24805"/>
                  </a:cxn>
                  <a:cxn ang="90">
                    <a:pos x="0" y="21600"/>
                  </a:cxn>
                </a:cxnLst>
                <a:rect l="txL" t="txT" r="txR" b="txB"/>
                <a:pathLst>
                  <a:path w="21600" h="24805" fill="none">
                    <a:moveTo>
                      <a:pt x="0" y="0"/>
                    </a:moveTo>
                    <a:arcTo wR="21600" hR="21600" stAng="-5400000" swAng="5912003"/>
                  </a:path>
                  <a:path w="21600" h="24805" stroke="0">
                    <a:moveTo>
                      <a:pt x="0" y="0"/>
                    </a:moveTo>
                    <a:arcTo wR="21600" hR="21600" stAng="-5400000" swAng="5912003"/>
                    <a:lnTo>
                      <a:pt x="0" y="21600"/>
                    </a:lnTo>
                    <a:close/>
                  </a:path>
                </a:pathLst>
              </a:custGeom>
              <a:noFill/>
              <a:ln w="38100" cap="flat" cmpd="sng">
                <a:solidFill>
                  <a:srgbClr val="006600"/>
                </a:solidFill>
                <a:prstDash val="solid"/>
                <a:headEnd type="triangle" w="med" len="med"/>
                <a:tailEnd type="triangle" w="med" len="med"/>
              </a:ln>
            </p:spPr>
            <p:txBody>
              <a:bodyPr/>
              <a:p>
                <a:endParaRPr lang="zh-CN" altLang="en-US"/>
              </a:p>
            </p:txBody>
          </p:sp>
          <p:sp>
            <p:nvSpPr>
              <p:cNvPr id="12" name="文本框 11"/>
              <p:cNvSpPr txBox="1"/>
              <p:nvPr/>
            </p:nvSpPr>
            <p:spPr>
              <a:xfrm>
                <a:off x="2970" y="2297"/>
                <a:ext cx="863" cy="984"/>
              </a:xfrm>
              <a:prstGeom prst="rect">
                <a:avLst/>
              </a:prstGeom>
              <a:noFill/>
              <a:ln w="38100">
                <a:noFill/>
              </a:ln>
            </p:spPr>
            <p:txBody>
              <a:bodyPr>
                <a:spAutoFit/>
              </a:bodyPr>
              <a:p>
                <a:pPr lvl="0">
                  <a:spcBef>
                    <a:spcPct val="50000"/>
                  </a:spcBef>
                  <a:buClr>
                    <a:srgbClr val="000000"/>
                  </a:buClr>
                </a:pPr>
                <a:r>
                  <a:rPr lang="en-US" altLang="zh-CN" sz="2000">
                    <a:latin typeface="Times New Roman" panose="02020603050405020304" pitchFamily="2" charset="0"/>
                    <a:ea typeface="黑体" panose="02010609060101010101" pitchFamily="1" charset="-122"/>
                  </a:rPr>
                  <a:t>EBIT</a:t>
                </a:r>
                <a:endParaRPr lang="en-US" altLang="zh-CN" sz="2000">
                  <a:latin typeface="Times New Roman" panose="02020603050405020304" pitchFamily="2" charset="0"/>
                  <a:ea typeface="黑体" panose="02010609060101010101" pitchFamily="1" charset="-122"/>
                </a:endParaRPr>
              </a:p>
            </p:txBody>
          </p:sp>
        </p:grpSp>
        <p:sp>
          <p:nvSpPr>
            <p:cNvPr id="13" name="八角星 12">
              <a:hlinkClick r:id="rId3" action="ppaction://hlinkfile"/>
            </p:cNvPr>
            <p:cNvSpPr/>
            <p:nvPr/>
          </p:nvSpPr>
          <p:spPr>
            <a:xfrm>
              <a:off x="5516" y="2442"/>
              <a:ext cx="2838" cy="1653"/>
            </a:xfrm>
            <a:prstGeom prst="star8">
              <a:avLst>
                <a:gd name="adj" fmla="val 38250"/>
              </a:avLst>
            </a:prstGeom>
            <a:gradFill rotWithShape="1">
              <a:gsLst>
                <a:gs pos="0">
                  <a:schemeClr val="bg1"/>
                </a:gs>
                <a:gs pos="100000">
                  <a:srgbClr val="FF7C80"/>
                </a:gs>
              </a:gsLst>
              <a:path path="shape">
                <a:fillToRect l="50000" t="50000" r="50000" b="50000"/>
              </a:path>
              <a:tileRect/>
            </a:gradFill>
            <a:ln w="9525" cap="flat" cmpd="sng">
              <a:solidFill>
                <a:srgbClr val="FF0000"/>
              </a:solidFill>
              <a:prstDash val="solid"/>
              <a:miter/>
              <a:headEnd type="none" w="med" len="med"/>
              <a:tailEnd type="none" w="med" len="med"/>
            </a:ln>
          </p:spPr>
          <p:txBody>
            <a:bodyPr wrap="none" anchor="ctr"/>
            <a:p>
              <a:pPr lvl="0" algn="ctr">
                <a:buClr>
                  <a:srgbClr val="000000"/>
                </a:buClr>
              </a:pPr>
              <a:r>
                <a:rPr lang="zh-CN" altLang="en-US" sz="2000" dirty="0">
                  <a:effectLst>
                    <a:outerShdw blurRad="38100" dist="38100" dir="2700000">
                      <a:srgbClr val="FFFFFF"/>
                    </a:outerShdw>
                  </a:effectLst>
                  <a:latin typeface="Times New Roman" panose="02020603050405020304" pitchFamily="2" charset="0"/>
                  <a:ea typeface="黑体" panose="02010609060101010101" pitchFamily="1" charset="-122"/>
                  <a:sym typeface="Wingdings 2" panose="05020102010507070707" pitchFamily="2" charset="2"/>
                </a:rPr>
                <a:t>经营杠杆</a:t>
              </a:r>
              <a:endParaRPr lang="zh-CN" altLang="en-US" sz="2000" dirty="0">
                <a:effectLst>
                  <a:outerShdw blurRad="38100" dist="38100" dir="2700000">
                    <a:srgbClr val="FFFFFF"/>
                  </a:outerShdw>
                </a:effectLst>
                <a:latin typeface="Times New Roman" panose="02020603050405020304" pitchFamily="2" charset="0"/>
                <a:ea typeface="黑体" panose="02010609060101010101" pitchFamily="1" charset="-122"/>
                <a:sym typeface="Wingdings 2" panose="05020102010507070707" pitchFamily="2" charset="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Box 4"/>
          <p:cNvSpPr txBox="1"/>
          <p:nvPr/>
        </p:nvSpPr>
        <p:spPr>
          <a:xfrm>
            <a:off x="365760" y="1377633"/>
            <a:ext cx="8429625" cy="4333240"/>
          </a:xfrm>
          <a:prstGeom prst="rect">
            <a:avLst/>
          </a:prstGeom>
          <a:noFill/>
          <a:ln w="9525">
            <a:noFill/>
          </a:ln>
        </p:spPr>
        <p:txBody>
          <a:bodyPr wrap="square" anchor="t">
            <a:spAutoFit/>
          </a:bodyPr>
          <a:p>
            <a:pPr lvl="0" indent="0">
              <a:spcBef>
                <a:spcPct val="20000"/>
              </a:spcBef>
              <a:buChar char="•"/>
            </a:pPr>
            <a:r>
              <a:rPr lang="zh-CN" altLang="en-US" sz="2400" dirty="0">
                <a:latin typeface="Arial" panose="020B0604020202020204" pitchFamily="34" charset="0"/>
                <a:ea typeface="宋体" panose="02010600030101010101" pitchFamily="2" charset="-122"/>
              </a:rPr>
              <a:t>例</a:t>
            </a:r>
            <a:r>
              <a:rPr lang="en-US" altLang="x-none" sz="2400" dirty="0">
                <a:latin typeface="Arial" panose="020B0604020202020204" pitchFamily="34" charset="0"/>
                <a:ea typeface="宋体" panose="02010600030101010101" pitchFamily="2" charset="-122"/>
              </a:rPr>
              <a:t>6-18</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XYZ</a:t>
            </a:r>
            <a:r>
              <a:rPr lang="zh-CN" altLang="en-US" sz="2400" dirty="0">
                <a:latin typeface="Arial" panose="020B0604020202020204" pitchFamily="34" charset="0"/>
                <a:ea typeface="宋体" panose="02010600030101010101" pitchFamily="2" charset="-122"/>
              </a:rPr>
              <a:t>公司在营业总额为</a:t>
            </a:r>
            <a:r>
              <a:rPr lang="en-US" altLang="x-none" sz="2400" dirty="0">
                <a:latin typeface="Arial" panose="020B0604020202020204" pitchFamily="34" charset="0"/>
                <a:ea typeface="宋体" panose="02010600030101010101" pitchFamily="2" charset="-122"/>
              </a:rPr>
              <a:t>2400</a:t>
            </a:r>
            <a:r>
              <a:rPr lang="zh-CN" altLang="en-US" sz="2400" dirty="0">
                <a:latin typeface="Arial" panose="020B0604020202020204" pitchFamily="34" charset="0"/>
                <a:ea typeface="宋体" panose="02010600030101010101" pitchFamily="2" charset="-122"/>
              </a:rPr>
              <a:t>万元</a:t>
            </a:r>
            <a:r>
              <a:rPr lang="en-US" altLang="x-none" sz="2400" dirty="0">
                <a:latin typeface="Arial" panose="020B0604020202020204" pitchFamily="34" charset="0"/>
                <a:ea typeface="宋体" panose="02010600030101010101" pitchFamily="2" charset="-122"/>
              </a:rPr>
              <a:t>~3000</a:t>
            </a:r>
            <a:r>
              <a:rPr lang="zh-CN" altLang="en-US" sz="2400" dirty="0">
                <a:latin typeface="Arial" panose="020B0604020202020204" pitchFamily="34" charset="0"/>
                <a:ea typeface="宋体" panose="02010600030101010101" pitchFamily="2" charset="-122"/>
              </a:rPr>
              <a:t>万元以内，固定成本总额为</a:t>
            </a:r>
            <a:r>
              <a:rPr lang="en-US" altLang="x-none" sz="2400" dirty="0">
                <a:latin typeface="Arial" panose="020B0604020202020204" pitchFamily="34" charset="0"/>
                <a:ea typeface="宋体" panose="02010600030101010101" pitchFamily="2" charset="-122"/>
              </a:rPr>
              <a:t>800</a:t>
            </a:r>
            <a:r>
              <a:rPr lang="zh-CN" altLang="en-US" sz="2400" dirty="0">
                <a:latin typeface="Arial" panose="020B0604020202020204" pitchFamily="34" charset="0"/>
                <a:ea typeface="宋体" panose="02010600030101010101" pitchFamily="2" charset="-122"/>
              </a:rPr>
              <a:t>万元，变动成本率为</a:t>
            </a:r>
            <a:r>
              <a:rPr lang="en-US" altLang="x-none" sz="2400" dirty="0">
                <a:latin typeface="Arial" panose="020B0604020202020204" pitchFamily="34" charset="0"/>
                <a:ea typeface="宋体" panose="02010600030101010101" pitchFamily="2" charset="-122"/>
              </a:rPr>
              <a:t>60%</a:t>
            </a:r>
            <a:r>
              <a:rPr lang="zh-CN" altLang="en-US" sz="2400" dirty="0">
                <a:latin typeface="Arial" panose="020B0604020202020204" pitchFamily="34" charset="0"/>
                <a:ea typeface="宋体" panose="02010600030101010101" pitchFamily="2" charset="-122"/>
              </a:rPr>
              <a:t>。公司</a:t>
            </a:r>
            <a:r>
              <a:rPr lang="en-US" altLang="x-none" sz="2400" dirty="0">
                <a:latin typeface="Arial" panose="020B0604020202020204" pitchFamily="34" charset="0"/>
                <a:ea typeface="宋体" panose="02010600030101010101" pitchFamily="2" charset="-122"/>
              </a:rPr>
              <a:t>20×7-20×9</a:t>
            </a:r>
            <a:r>
              <a:rPr lang="zh-CN" altLang="en-US" sz="2400" dirty="0">
                <a:latin typeface="Arial" panose="020B0604020202020204" pitchFamily="34" charset="0"/>
                <a:ea typeface="宋体" panose="02010600030101010101" pitchFamily="2" charset="-122"/>
              </a:rPr>
              <a:t>年的营业总额分别为</a:t>
            </a:r>
            <a:r>
              <a:rPr lang="en-US" altLang="x-none" sz="2400" dirty="0">
                <a:latin typeface="Arial" panose="020B0604020202020204" pitchFamily="34" charset="0"/>
                <a:ea typeface="宋体" panose="02010600030101010101" pitchFamily="2" charset="-122"/>
              </a:rPr>
              <a:t>2400</a:t>
            </a:r>
            <a:r>
              <a:rPr lang="zh-CN" altLang="en-US" sz="2400" dirty="0">
                <a:latin typeface="Arial" panose="020B0604020202020204" pitchFamily="34" charset="0"/>
                <a:ea typeface="宋体" panose="02010600030101010101" pitchFamily="2" charset="-122"/>
              </a:rPr>
              <a:t>万元、</a:t>
            </a:r>
            <a:r>
              <a:rPr lang="en-US" altLang="x-none" sz="2400" dirty="0">
                <a:latin typeface="Arial" panose="020B0604020202020204" pitchFamily="34" charset="0"/>
                <a:ea typeface="宋体" panose="02010600030101010101" pitchFamily="2" charset="-122"/>
              </a:rPr>
              <a:t>2600</a:t>
            </a:r>
            <a:r>
              <a:rPr lang="zh-CN" altLang="en-US" sz="2400" dirty="0">
                <a:latin typeface="Arial" panose="020B0604020202020204" pitchFamily="34" charset="0"/>
                <a:ea typeface="宋体" panose="02010600030101010101" pitchFamily="2" charset="-122"/>
              </a:rPr>
              <a:t>万元和</a:t>
            </a:r>
            <a:r>
              <a:rPr lang="en-US" altLang="x-none" sz="2400" dirty="0">
                <a:latin typeface="Arial" panose="020B0604020202020204" pitchFamily="34" charset="0"/>
                <a:ea typeface="宋体" panose="02010600030101010101" pitchFamily="2" charset="-122"/>
              </a:rPr>
              <a:t>3000</a:t>
            </a:r>
            <a:r>
              <a:rPr lang="zh-CN" altLang="en-US" sz="2400" dirty="0">
                <a:latin typeface="Arial" panose="020B0604020202020204" pitchFamily="34" charset="0"/>
                <a:ea typeface="宋体" panose="02010600030101010101" pitchFamily="2" charset="-122"/>
              </a:rPr>
              <a:t>万元。</a:t>
            </a:r>
            <a:endParaRPr lang="en-US" altLang="x-none"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现测算其营业杠杆利益，如表</a:t>
            </a:r>
            <a:r>
              <a:rPr lang="en-US" altLang="x-none" sz="2400" dirty="0">
                <a:latin typeface="Arial" panose="020B0604020202020204" pitchFamily="34" charset="0"/>
                <a:ea typeface="宋体" panose="02010600030101010101" pitchFamily="2" charset="-122"/>
              </a:rPr>
              <a:t>6-9</a:t>
            </a:r>
            <a:r>
              <a:rPr lang="zh-CN" altLang="en-US" sz="2400" dirty="0">
                <a:latin typeface="Arial" panose="020B0604020202020204" pitchFamily="34" charset="0"/>
                <a:ea typeface="宋体" panose="02010600030101010101" pitchFamily="2" charset="-122"/>
              </a:rPr>
              <a:t>所示。</a:t>
            </a:r>
            <a:endParaRPr lang="en-US" altLang="x-none" sz="24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en-US" altLang="x-none" sz="28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20*8比20*7营业收入增长8%，息税前利润增长50%</a:t>
            </a:r>
            <a:endParaRPr lang="zh-CN" altLang="en-US"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20</a:t>
            </a:r>
            <a:r>
              <a:rPr lang="en-US" altLang="zh-CN" sz="2400" dirty="0">
                <a:latin typeface="Arial" panose="020B0604020202020204" pitchFamily="34" charset="0"/>
                <a:ea typeface="宋体" panose="02010600030101010101" pitchFamily="2" charset="-122"/>
              </a:rPr>
              <a:t>X</a:t>
            </a:r>
            <a:r>
              <a:rPr lang="zh-CN" altLang="en-US" sz="2400" dirty="0">
                <a:latin typeface="Arial" panose="020B0604020202020204" pitchFamily="34" charset="0"/>
                <a:ea typeface="宋体" panose="02010600030101010101" pitchFamily="2" charset="-122"/>
              </a:rPr>
              <a:t>9比20</a:t>
            </a:r>
            <a:r>
              <a:rPr lang="en-US" altLang="zh-CN" sz="2400" dirty="0">
                <a:latin typeface="Arial" panose="020B0604020202020204" pitchFamily="34" charset="0"/>
                <a:ea typeface="宋体" panose="02010600030101010101" pitchFamily="2" charset="-122"/>
              </a:rPr>
              <a:t>X</a:t>
            </a:r>
            <a:r>
              <a:rPr lang="zh-CN" altLang="en-US" sz="2400" dirty="0">
                <a:latin typeface="Arial" panose="020B0604020202020204" pitchFamily="34" charset="0"/>
                <a:ea typeface="宋体" panose="02010600030101010101" pitchFamily="2" charset="-122"/>
              </a:rPr>
              <a:t>8营业收入增长15%，息税前利润增长67%。</a:t>
            </a:r>
            <a:endParaRPr lang="zh-CN" altLang="en-US" sz="24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由于</a:t>
            </a:r>
            <a:r>
              <a:rPr lang="en-US" altLang="x-none" sz="2400" dirty="0">
                <a:latin typeface="Arial" panose="020B0604020202020204" pitchFamily="34" charset="0"/>
                <a:ea typeface="宋体" panose="02010600030101010101" pitchFamily="2" charset="-122"/>
              </a:rPr>
              <a:t>XYZ</a:t>
            </a:r>
            <a:r>
              <a:rPr lang="zh-CN" altLang="en-US" sz="2400" dirty="0">
                <a:latin typeface="Arial" panose="020B0604020202020204" pitchFamily="34" charset="0"/>
                <a:ea typeface="宋体" panose="02010600030101010101" pitchFamily="2" charset="-122"/>
              </a:rPr>
              <a:t>公司有效地利用了营业杠杆，获得了较高的营业杠杆利益，即息税前利润的增长幅度高于营业总额的增长幅度。</a:t>
            </a:r>
            <a:endParaRPr lang="zh-CN" altLang="en-US" sz="2400" dirty="0">
              <a:latin typeface="Arial" panose="020B0604020202020204" pitchFamily="34" charset="0"/>
              <a:ea typeface="宋体" panose="02010600030101010101" pitchFamily="2" charset="-122"/>
            </a:endParaRPr>
          </a:p>
        </p:txBody>
      </p:sp>
      <p:pic>
        <p:nvPicPr>
          <p:cNvPr id="89091" name="Picture 2"/>
          <p:cNvPicPr>
            <a:picLocks noChangeAspect="1"/>
          </p:cNvPicPr>
          <p:nvPr/>
        </p:nvPicPr>
        <p:blipFill>
          <a:blip r:embed="rId1"/>
          <a:stretch>
            <a:fillRect/>
          </a:stretch>
        </p:blipFill>
        <p:spPr>
          <a:xfrm>
            <a:off x="179388" y="2925763"/>
            <a:ext cx="8801100"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090">
                                            <p:txEl>
                                              <p:charRg st="0" end="98"/>
                                            </p:txEl>
                                          </p:spTgt>
                                        </p:tgtEl>
                                        <p:attrNameLst>
                                          <p:attrName>style.visibility</p:attrName>
                                        </p:attrNameLst>
                                      </p:cBhvr>
                                      <p:to>
                                        <p:strVal val="visible"/>
                                      </p:to>
                                    </p:set>
                                    <p:animEffect transition="in" filter="wipe(up)">
                                      <p:cBhvr>
                                        <p:cTn id="7" dur="500"/>
                                        <p:tgtEl>
                                          <p:spTgt spid="89090">
                                            <p:txEl>
                                              <p:charRg st="0"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9090">
                                            <p:txEl>
                                              <p:charRg st="98" end="118"/>
                                            </p:txEl>
                                          </p:spTgt>
                                        </p:tgtEl>
                                        <p:attrNameLst>
                                          <p:attrName>style.visibility</p:attrName>
                                        </p:attrNameLst>
                                      </p:cBhvr>
                                      <p:to>
                                        <p:strVal val="visible"/>
                                      </p:to>
                                    </p:set>
                                    <p:animEffect transition="in" filter="wipe(up)">
                                      <p:cBhvr>
                                        <p:cTn id="12" dur="500"/>
                                        <p:tgtEl>
                                          <p:spTgt spid="89090">
                                            <p:txEl>
                                              <p:charRg st="98" end="1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9090">
                                            <p:txEl>
                                              <p:charRg st="121" end="150"/>
                                            </p:txEl>
                                          </p:spTgt>
                                        </p:tgtEl>
                                        <p:attrNameLst>
                                          <p:attrName>style.visibility</p:attrName>
                                        </p:attrNameLst>
                                      </p:cBhvr>
                                      <p:to>
                                        <p:strVal val="visible"/>
                                      </p:to>
                                    </p:set>
                                    <p:animEffect transition="in" filter="wipe(up)">
                                      <p:cBhvr>
                                        <p:cTn id="17" dur="500"/>
                                        <p:tgtEl>
                                          <p:spTgt spid="89090">
                                            <p:txEl>
                                              <p:charRg st="121" end="1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9090">
                                            <p:txEl>
                                              <p:charRg st="150" end="181"/>
                                            </p:txEl>
                                          </p:spTgt>
                                        </p:tgtEl>
                                        <p:attrNameLst>
                                          <p:attrName>style.visibility</p:attrName>
                                        </p:attrNameLst>
                                      </p:cBhvr>
                                      <p:to>
                                        <p:strVal val="visible"/>
                                      </p:to>
                                    </p:set>
                                    <p:animEffect transition="in" filter="wipe(up)">
                                      <p:cBhvr>
                                        <p:cTn id="22" dur="500"/>
                                        <p:tgtEl>
                                          <p:spTgt spid="89090">
                                            <p:txEl>
                                              <p:charRg st="150" end="1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9091"/>
                                        </p:tgtEl>
                                        <p:attrNameLst>
                                          <p:attrName>style.visibility</p:attrName>
                                        </p:attrNameLst>
                                      </p:cBhvr>
                                      <p:to>
                                        <p:strVal val="visible"/>
                                      </p:to>
                                    </p:set>
                                    <p:animEffect transition="in" filter="wipe(up)">
                                      <p:cBhvr>
                                        <p:cTn id="27" dur="500"/>
                                        <p:tgtEl>
                                          <p:spTgt spid="890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9090">
                                            <p:txEl>
                                              <p:charRg st="181" end="236"/>
                                            </p:txEl>
                                          </p:spTgt>
                                        </p:tgtEl>
                                        <p:attrNameLst>
                                          <p:attrName>style.visibility</p:attrName>
                                        </p:attrNameLst>
                                      </p:cBhvr>
                                      <p:to>
                                        <p:strVal val="visible"/>
                                      </p:to>
                                    </p:set>
                                    <p:animEffect transition="in" filter="wipe(up)">
                                      <p:cBhvr>
                                        <p:cTn id="32" dur="500"/>
                                        <p:tgtEl>
                                          <p:spTgt spid="89090">
                                            <p:txEl>
                                              <p:charRg st="181"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Box 4"/>
          <p:cNvSpPr txBox="1"/>
          <p:nvPr/>
        </p:nvSpPr>
        <p:spPr>
          <a:xfrm>
            <a:off x="323850" y="1270000"/>
            <a:ext cx="8429625" cy="4942840"/>
          </a:xfrm>
          <a:prstGeom prst="rect">
            <a:avLst/>
          </a:prstGeom>
          <a:noFill/>
          <a:ln w="9525">
            <a:noFill/>
          </a:ln>
        </p:spPr>
        <p:txBody>
          <a:bodyPr anchor="t">
            <a:spAutoFit/>
          </a:bodyPr>
          <a:p>
            <a:pPr lvl="0" indent="0">
              <a:spcBef>
                <a:spcPct val="20000"/>
              </a:spcBef>
              <a:buChar char="•"/>
            </a:pPr>
            <a:r>
              <a:rPr lang="zh-CN" altLang="en-US" sz="2800" dirty="0">
                <a:latin typeface="Arial" panose="020B0604020202020204" pitchFamily="34" charset="0"/>
                <a:ea typeface="宋体" panose="02010600030101010101" pitchFamily="2" charset="-122"/>
              </a:rPr>
              <a:t>例</a:t>
            </a:r>
            <a:r>
              <a:rPr lang="en-US" altLang="x-none" sz="2800" dirty="0">
                <a:latin typeface="Arial" panose="020B0604020202020204" pitchFamily="34" charset="0"/>
                <a:ea typeface="宋体" panose="02010600030101010101" pitchFamily="2" charset="-122"/>
              </a:rPr>
              <a:t>6-19</a:t>
            </a:r>
            <a:r>
              <a:rPr lang="zh-CN" altLang="en-US" sz="2800" dirty="0">
                <a:latin typeface="Arial" panose="020B0604020202020204" pitchFamily="34" charset="0"/>
                <a:ea typeface="宋体" panose="02010600030101010101" pitchFamily="2" charset="-122"/>
              </a:rPr>
              <a:t>：假定</a:t>
            </a:r>
            <a:r>
              <a:rPr lang="en-US" altLang="x-none" sz="2800" dirty="0">
                <a:latin typeface="Arial" panose="020B0604020202020204" pitchFamily="34" charset="0"/>
                <a:ea typeface="宋体" panose="02010600030101010101" pitchFamily="2" charset="-122"/>
              </a:rPr>
              <a:t>XYZ</a:t>
            </a:r>
            <a:r>
              <a:rPr lang="zh-CN" altLang="en-US" sz="2800" dirty="0">
                <a:latin typeface="Arial" panose="020B0604020202020204" pitchFamily="34" charset="0"/>
                <a:ea typeface="宋体" panose="02010600030101010101" pitchFamily="2" charset="-122"/>
              </a:rPr>
              <a:t>公司</a:t>
            </a:r>
            <a:r>
              <a:rPr lang="en-US" altLang="x-none" sz="2800" dirty="0">
                <a:latin typeface="Arial" panose="020B0604020202020204" pitchFamily="34" charset="0"/>
                <a:ea typeface="宋体" panose="02010600030101010101" pitchFamily="2" charset="-122"/>
              </a:rPr>
              <a:t>20×7-20×9</a:t>
            </a:r>
            <a:r>
              <a:rPr lang="zh-CN" altLang="en-US" sz="2800" dirty="0">
                <a:latin typeface="Arial" panose="020B0604020202020204" pitchFamily="34" charset="0"/>
                <a:ea typeface="宋体" panose="02010600030101010101" pitchFamily="2" charset="-122"/>
              </a:rPr>
              <a:t>年的营业总额分别为</a:t>
            </a:r>
            <a:r>
              <a:rPr lang="en-US" altLang="x-none" sz="2800" dirty="0">
                <a:latin typeface="Arial" panose="020B0604020202020204" pitchFamily="34" charset="0"/>
                <a:ea typeface="宋体" panose="02010600030101010101" pitchFamily="2" charset="-122"/>
              </a:rPr>
              <a:t>3000</a:t>
            </a:r>
            <a:r>
              <a:rPr lang="zh-CN" altLang="en-US" sz="2800" dirty="0">
                <a:latin typeface="Arial" panose="020B0604020202020204" pitchFamily="34" charset="0"/>
                <a:ea typeface="宋体" panose="02010600030101010101" pitchFamily="2" charset="-122"/>
              </a:rPr>
              <a:t>万元、</a:t>
            </a:r>
            <a:r>
              <a:rPr lang="en-US" altLang="x-none" sz="2800" dirty="0">
                <a:latin typeface="Arial" panose="020B0604020202020204" pitchFamily="34" charset="0"/>
                <a:ea typeface="宋体" panose="02010600030101010101" pitchFamily="2" charset="-122"/>
              </a:rPr>
              <a:t>2600</a:t>
            </a:r>
            <a:r>
              <a:rPr lang="zh-CN" altLang="en-US" sz="2800" dirty="0">
                <a:latin typeface="Arial" panose="020B0604020202020204" pitchFamily="34" charset="0"/>
                <a:ea typeface="宋体" panose="02010600030101010101" pitchFamily="2" charset="-122"/>
              </a:rPr>
              <a:t>万元和</a:t>
            </a:r>
            <a:r>
              <a:rPr lang="en-US" altLang="x-none" sz="2800" dirty="0">
                <a:latin typeface="Arial" panose="020B0604020202020204" pitchFamily="34" charset="0"/>
                <a:ea typeface="宋体" panose="02010600030101010101" pitchFamily="2" charset="-122"/>
              </a:rPr>
              <a:t>2400</a:t>
            </a:r>
            <a:r>
              <a:rPr lang="zh-CN" altLang="en-US" sz="2800" dirty="0">
                <a:latin typeface="Arial" panose="020B0604020202020204" pitchFamily="34" charset="0"/>
                <a:ea typeface="宋体" panose="02010600030101010101" pitchFamily="2" charset="-122"/>
              </a:rPr>
              <a:t>万元，每年的固定成本都是</a:t>
            </a:r>
            <a:r>
              <a:rPr lang="en-US" altLang="x-none" sz="2800" dirty="0">
                <a:latin typeface="Arial" panose="020B0604020202020204" pitchFamily="34" charset="0"/>
                <a:ea typeface="宋体" panose="02010600030101010101" pitchFamily="2" charset="-122"/>
              </a:rPr>
              <a:t>800</a:t>
            </a:r>
            <a:r>
              <a:rPr lang="zh-CN" altLang="en-US" sz="2800" dirty="0">
                <a:latin typeface="Arial" panose="020B0604020202020204" pitchFamily="34" charset="0"/>
                <a:ea typeface="宋体" panose="02010600030101010101" pitchFamily="2" charset="-122"/>
              </a:rPr>
              <a:t>万元，变动成本率为</a:t>
            </a:r>
            <a:r>
              <a:rPr lang="en-US" altLang="x-none" sz="2800" dirty="0">
                <a:latin typeface="Arial" panose="020B0604020202020204" pitchFamily="34" charset="0"/>
                <a:ea typeface="宋体" panose="02010600030101010101" pitchFamily="2" charset="-122"/>
              </a:rPr>
              <a:t>60%</a:t>
            </a:r>
            <a:r>
              <a:rPr lang="zh-CN" altLang="en-US" sz="2800" dirty="0">
                <a:latin typeface="Arial" panose="020B0604020202020204" pitchFamily="34" charset="0"/>
                <a:ea typeface="宋体" panose="02010600030101010101" pitchFamily="2" charset="-122"/>
              </a:rPr>
              <a:t>。下面以表</a:t>
            </a:r>
            <a:r>
              <a:rPr lang="en-US" altLang="x-none" sz="2800" dirty="0">
                <a:latin typeface="Arial" panose="020B0604020202020204" pitchFamily="34" charset="0"/>
                <a:ea typeface="宋体" panose="02010600030101010101" pitchFamily="2" charset="-122"/>
              </a:rPr>
              <a:t>6-11</a:t>
            </a:r>
            <a:r>
              <a:rPr lang="zh-CN" altLang="en-US" sz="2800" dirty="0">
                <a:latin typeface="Arial" panose="020B0604020202020204" pitchFamily="34" charset="0"/>
                <a:ea typeface="宋体" panose="02010600030101010101" pitchFamily="2" charset="-122"/>
              </a:rPr>
              <a:t>测算其营业风险。</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r>
              <a:rPr lang="zh-CN" altLang="en-US" sz="2400" dirty="0">
                <a:latin typeface="Arial" panose="020B0604020202020204" pitchFamily="34" charset="0"/>
                <a:ea typeface="宋体" panose="02010600030101010101" pitchFamily="2" charset="-122"/>
              </a:rPr>
              <a:t>XYZ公司在营业收入2400-3000万元的情况下，每年的固定成本都是800万元，随着营业收入总额的下降，息税前利润以更快的速度下降。</a:t>
            </a:r>
            <a:endParaRPr lang="zh-CN" altLang="en-US" sz="2400" dirty="0">
              <a:latin typeface="Arial" panose="020B0604020202020204" pitchFamily="34" charset="0"/>
              <a:ea typeface="宋体" panose="02010600030101010101" pitchFamily="2" charset="-122"/>
            </a:endParaRPr>
          </a:p>
          <a:p>
            <a:pPr lvl="0">
              <a:spcBef>
                <a:spcPct val="20000"/>
              </a:spcBef>
            </a:pPr>
            <a:endParaRPr lang="zh-CN" altLang="en-US" sz="2400" dirty="0">
              <a:latin typeface="Arial" panose="020B0604020202020204" pitchFamily="34" charset="0"/>
              <a:ea typeface="宋体" panose="02010600030101010101" pitchFamily="2" charset="-122"/>
            </a:endParaRPr>
          </a:p>
        </p:txBody>
      </p:sp>
      <p:pic>
        <p:nvPicPr>
          <p:cNvPr id="91139" name="Picture 2"/>
          <p:cNvPicPr>
            <a:picLocks noChangeAspect="1"/>
          </p:cNvPicPr>
          <p:nvPr/>
        </p:nvPicPr>
        <p:blipFill>
          <a:blip r:embed="rId1"/>
          <a:stretch>
            <a:fillRect/>
          </a:stretch>
        </p:blipFill>
        <p:spPr>
          <a:xfrm>
            <a:off x="215583" y="3197543"/>
            <a:ext cx="8645525" cy="1452562"/>
          </a:xfrm>
          <a:prstGeom prst="rect">
            <a:avLst/>
          </a:prstGeom>
          <a:noFill/>
          <a:ln w="9525">
            <a:noFill/>
          </a:ln>
        </p:spPr>
      </p:pic>
      <p:sp>
        <p:nvSpPr>
          <p:cNvPr id="94211" name="椭圆 91139"/>
          <p:cNvSpPr/>
          <p:nvPr/>
        </p:nvSpPr>
        <p:spPr>
          <a:xfrm>
            <a:off x="2844800" y="3789363"/>
            <a:ext cx="358775" cy="720725"/>
          </a:xfrm>
          <a:prstGeom prst="ellipse">
            <a:avLst/>
          </a:prstGeom>
          <a:noFill/>
          <a:ln w="9525" cap="flat" cmpd="sng">
            <a:solidFill>
              <a:schemeClr val="tx1"/>
            </a:solidFill>
            <a:prstDash val="solid"/>
            <a:round/>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
        <p:nvSpPr>
          <p:cNvPr id="94212" name="椭圆 91140"/>
          <p:cNvSpPr/>
          <p:nvPr/>
        </p:nvSpPr>
        <p:spPr>
          <a:xfrm>
            <a:off x="7740650" y="3717925"/>
            <a:ext cx="576263" cy="792163"/>
          </a:xfrm>
          <a:prstGeom prst="ellipse">
            <a:avLst/>
          </a:prstGeom>
          <a:noFill/>
          <a:ln w="9525" cap="flat" cmpd="sng">
            <a:solidFill>
              <a:schemeClr val="tx1"/>
            </a:solidFill>
            <a:prstDash val="solid"/>
            <a:round/>
            <a:headEnd type="none" w="med" len="med"/>
            <a:tailEnd type="none" w="med" len="med"/>
          </a:ln>
          <a:effectLst>
            <a:prstShdw prst="shdw13" dist="53882" dir="13499999">
              <a:schemeClr val="bg2">
                <a:alpha val="50000"/>
              </a:schemeClr>
            </a:prstShdw>
          </a:effectLst>
        </p:spPr>
        <p:txBody>
          <a:bodyPr anchor="t"/>
          <a:p>
            <a:pPr lvl="0" indent="0" algn="ctr"/>
            <a:endParaRPr lang="zh-CN" altLang="en-US">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138">
                                            <p:txEl>
                                              <p:charRg st="0" end="94"/>
                                            </p:txEl>
                                          </p:spTgt>
                                        </p:tgtEl>
                                        <p:attrNameLst>
                                          <p:attrName>style.visibility</p:attrName>
                                        </p:attrNameLst>
                                      </p:cBhvr>
                                      <p:to>
                                        <p:strVal val="visible"/>
                                      </p:to>
                                    </p:set>
                                    <p:animEffect transition="in" filter="wipe(up)">
                                      <p:cBhvr>
                                        <p:cTn id="7" dur="500"/>
                                        <p:tgtEl>
                                          <p:spTgt spid="91138">
                                            <p:txEl>
                                              <p:charRg st="0" end="9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wipe(up)">
                                      <p:cBhvr>
                                        <p:cTn id="12" dur="500"/>
                                        <p:tgtEl>
                                          <p:spTgt spid="91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1138">
                                            <p:txEl>
                                              <p:charRg st="97" end="165"/>
                                            </p:txEl>
                                          </p:spTgt>
                                        </p:tgtEl>
                                        <p:attrNameLst>
                                          <p:attrName>style.visibility</p:attrName>
                                        </p:attrNameLst>
                                      </p:cBhvr>
                                      <p:to>
                                        <p:strVal val="visible"/>
                                      </p:to>
                                    </p:set>
                                    <p:animEffect transition="in" filter="wipe(up)">
                                      <p:cBhvr>
                                        <p:cTn id="17" dur="500"/>
                                        <p:tgtEl>
                                          <p:spTgt spid="91138">
                                            <p:txEl>
                                              <p:charRg st="97"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Box 4"/>
          <p:cNvSpPr txBox="1"/>
          <p:nvPr/>
        </p:nvSpPr>
        <p:spPr>
          <a:xfrm>
            <a:off x="107950" y="333375"/>
            <a:ext cx="8429625" cy="1554163"/>
          </a:xfrm>
          <a:prstGeom prst="rect">
            <a:avLst/>
          </a:prstGeom>
          <a:noFill/>
          <a:ln w="9525">
            <a:noFill/>
          </a:ln>
        </p:spPr>
        <p:txBody>
          <a:bodyPr anchor="t">
            <a:spAutoFit/>
          </a:bodyPr>
          <a:p>
            <a:pPr lvl="0" indent="0">
              <a:spcBef>
                <a:spcPct val="20000"/>
              </a:spcBef>
              <a:buChar char="•"/>
            </a:pPr>
            <a:r>
              <a:rPr lang="zh-CN" altLang="en-US" sz="2400" dirty="0">
                <a:latin typeface="Arial" panose="020B0604020202020204" pitchFamily="34" charset="0"/>
                <a:ea typeface="宋体" panose="02010600030101010101" pitchFamily="2" charset="-122"/>
              </a:rPr>
              <a:t>下面再对拥有不同营业杠杆的三家公司进行比较分析。其中，</a:t>
            </a:r>
            <a:r>
              <a:rPr lang="en-US" altLang="x-none" sz="2400" dirty="0">
                <a:latin typeface="Arial" panose="020B0604020202020204" pitchFamily="34" charset="0"/>
                <a:ea typeface="宋体" panose="02010600030101010101" pitchFamily="2" charset="-122"/>
              </a:rPr>
              <a:t>A</a:t>
            </a:r>
            <a:r>
              <a:rPr lang="zh-CN" altLang="en-US" sz="2400" dirty="0">
                <a:latin typeface="Arial" panose="020B0604020202020204" pitchFamily="34" charset="0"/>
                <a:ea typeface="宋体" panose="02010600030101010101" pitchFamily="2" charset="-122"/>
              </a:rPr>
              <a:t>公司的固定成本大于变动成本，</a:t>
            </a:r>
            <a:r>
              <a:rPr lang="en-US" altLang="x-none" sz="2400" dirty="0">
                <a:latin typeface="Arial" panose="020B0604020202020204" pitchFamily="34" charset="0"/>
                <a:ea typeface="宋体" panose="02010600030101010101" pitchFamily="2" charset="-122"/>
              </a:rPr>
              <a:t>B</a:t>
            </a:r>
            <a:r>
              <a:rPr lang="zh-CN" altLang="en-US" sz="2400" dirty="0">
                <a:latin typeface="Arial" panose="020B0604020202020204" pitchFamily="34" charset="0"/>
                <a:ea typeface="宋体" panose="02010600030101010101" pitchFamily="2" charset="-122"/>
              </a:rPr>
              <a:t>公司的变动成本大于固定成本，</a:t>
            </a:r>
            <a:r>
              <a:rPr lang="en-US" altLang="x-none" sz="2400" dirty="0">
                <a:latin typeface="Arial" panose="020B0604020202020204" pitchFamily="34" charset="0"/>
                <a:ea typeface="宋体" panose="02010600030101010101" pitchFamily="2" charset="-122"/>
              </a:rPr>
              <a:t>C</a:t>
            </a:r>
            <a:r>
              <a:rPr lang="zh-CN" altLang="en-US" sz="2400" dirty="0">
                <a:latin typeface="Arial" panose="020B0604020202020204" pitchFamily="34" charset="0"/>
                <a:ea typeface="宋体" panose="02010600030101010101" pitchFamily="2" charset="-122"/>
              </a:rPr>
              <a:t>公司的固定成本是</a:t>
            </a:r>
            <a:r>
              <a:rPr lang="en-US" altLang="x-none" sz="2400" dirty="0">
                <a:latin typeface="Arial" panose="020B0604020202020204" pitchFamily="34" charset="0"/>
                <a:ea typeface="宋体" panose="02010600030101010101" pitchFamily="2" charset="-122"/>
              </a:rPr>
              <a:t>A</a:t>
            </a:r>
            <a:r>
              <a:rPr lang="zh-CN" altLang="en-US" sz="2400" dirty="0">
                <a:latin typeface="Arial" panose="020B0604020202020204" pitchFamily="34" charset="0"/>
                <a:ea typeface="宋体" panose="02010600030101010101" pitchFamily="2" charset="-122"/>
              </a:rPr>
              <a:t>公司的</a:t>
            </a:r>
            <a:r>
              <a:rPr lang="en-US" altLang="x-none"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倍。现测算</a:t>
            </a:r>
            <a:r>
              <a:rPr lang="en-US" altLang="x-none" sz="2400" dirty="0">
                <a:latin typeface="Arial" panose="020B0604020202020204" pitchFamily="34" charset="0"/>
                <a:ea typeface="宋体" panose="02010600030101010101" pitchFamily="2" charset="-122"/>
              </a:rPr>
              <a:t>A</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B</a:t>
            </a:r>
            <a:r>
              <a:rPr lang="zh-CN" altLang="en-US" sz="2400" dirty="0">
                <a:latin typeface="Arial" panose="020B0604020202020204" pitchFamily="34" charset="0"/>
                <a:ea typeface="宋体" panose="02010600030101010101" pitchFamily="2" charset="-122"/>
              </a:rPr>
              <a:t>，</a:t>
            </a:r>
            <a:r>
              <a:rPr lang="en-US" altLang="x-none" sz="2400" dirty="0">
                <a:latin typeface="Arial" panose="020B0604020202020204" pitchFamily="34" charset="0"/>
                <a:ea typeface="宋体" panose="02010600030101010101" pitchFamily="2" charset="-122"/>
              </a:rPr>
              <a:t>C</a:t>
            </a:r>
            <a:r>
              <a:rPr lang="zh-CN" altLang="en-US" sz="2400" dirty="0">
                <a:latin typeface="Arial" panose="020B0604020202020204" pitchFamily="34" charset="0"/>
                <a:ea typeface="宋体" panose="02010600030101010101" pitchFamily="2" charset="-122"/>
              </a:rPr>
              <a:t>三个公司的营业杠杆利益，如表</a:t>
            </a:r>
            <a:r>
              <a:rPr lang="en-US" altLang="x-none" sz="2400" dirty="0">
                <a:latin typeface="Arial" panose="020B0604020202020204" pitchFamily="34" charset="0"/>
                <a:ea typeface="宋体" panose="02010600030101010101" pitchFamily="2" charset="-122"/>
              </a:rPr>
              <a:t>6-10</a:t>
            </a:r>
            <a:r>
              <a:rPr lang="zh-CN" altLang="en-US" sz="2400" dirty="0">
                <a:latin typeface="Arial" panose="020B0604020202020204" pitchFamily="34" charset="0"/>
                <a:ea typeface="宋体" panose="02010600030101010101" pitchFamily="2" charset="-122"/>
              </a:rPr>
              <a:t>所示。</a:t>
            </a:r>
            <a:endParaRPr lang="zh-CN" altLang="en-US" sz="2400" dirty="0">
              <a:latin typeface="Arial" panose="020B0604020202020204" pitchFamily="34" charset="0"/>
              <a:ea typeface="宋体" panose="02010600030101010101" pitchFamily="2" charset="-122"/>
            </a:endParaRPr>
          </a:p>
        </p:txBody>
      </p:sp>
      <p:pic>
        <p:nvPicPr>
          <p:cNvPr id="90115" name="Picture 2"/>
          <p:cNvPicPr>
            <a:picLocks noChangeAspect="1"/>
          </p:cNvPicPr>
          <p:nvPr/>
        </p:nvPicPr>
        <p:blipFill>
          <a:blip r:embed="rId1"/>
          <a:stretch>
            <a:fillRect/>
          </a:stretch>
        </p:blipFill>
        <p:spPr>
          <a:xfrm>
            <a:off x="252413" y="1846263"/>
            <a:ext cx="8680450" cy="3529012"/>
          </a:xfrm>
          <a:prstGeom prst="rect">
            <a:avLst/>
          </a:prstGeom>
          <a:noFill/>
          <a:ln w="9525">
            <a:noFill/>
          </a:ln>
        </p:spPr>
      </p:pic>
      <p:sp>
        <p:nvSpPr>
          <p:cNvPr id="93187" name="文本框 90115"/>
          <p:cNvSpPr txBox="1"/>
          <p:nvPr/>
        </p:nvSpPr>
        <p:spPr>
          <a:xfrm>
            <a:off x="323850" y="5445125"/>
            <a:ext cx="8613775" cy="1310640"/>
          </a:xfrm>
          <a:prstGeom prst="rect">
            <a:avLst/>
          </a:prstGeom>
          <a:noFill/>
          <a:ln w="9525">
            <a:noFill/>
          </a:ln>
        </p:spPr>
        <p:txBody>
          <a:bodyPr anchor="t">
            <a:spAutoFit/>
          </a:bodyPr>
          <a:p>
            <a:pPr lvl="0" indent="0"/>
            <a:r>
              <a:rPr lang="zh-CN" altLang="en-US" sz="2000">
                <a:latin typeface="Arial" panose="020B0604020202020204" pitchFamily="34" charset="0"/>
                <a:ea typeface="楷体_GB2312" pitchFamily="1" charset="-122"/>
              </a:rPr>
              <a:t>尽管下年度营业总额的增长率相同，都是</a:t>
            </a:r>
            <a:r>
              <a:rPr lang="en-US" altLang="zh-CN" sz="2000">
                <a:latin typeface="Arial" panose="020B0604020202020204" pitchFamily="34" charset="0"/>
                <a:ea typeface="楷体_GB2312" pitchFamily="1" charset="-122"/>
              </a:rPr>
              <a:t>50 </a:t>
            </a:r>
            <a:r>
              <a:rPr lang="zh-CN" altLang="en-US" sz="2000">
                <a:latin typeface="Arial" panose="020B0604020202020204" pitchFamily="34" charset="0"/>
                <a:ea typeface="楷体_GB2312" pitchFamily="1" charset="-122"/>
              </a:rPr>
              <a:t>％，但由</a:t>
            </a:r>
            <a:r>
              <a:rPr lang="en-US" altLang="zh-CN" sz="2000">
                <a:latin typeface="Arial" panose="020B0604020202020204" pitchFamily="34" charset="0"/>
                <a:ea typeface="楷体_GB2312" pitchFamily="1" charset="-122"/>
              </a:rPr>
              <a:t>A</a:t>
            </a:r>
            <a:r>
              <a:rPr lang="zh-CN" altLang="en-US" sz="2000">
                <a:latin typeface="Arial" panose="020B0604020202020204" pitchFamily="34" charset="0"/>
                <a:ea typeface="楷体_GB2312" pitchFamily="1" charset="-122"/>
              </a:rPr>
              <a:t>，</a:t>
            </a:r>
            <a:r>
              <a:rPr lang="en-US" altLang="zh-CN" sz="2000">
                <a:latin typeface="Arial" panose="020B0604020202020204" pitchFamily="34" charset="0"/>
                <a:ea typeface="楷体_GB2312" pitchFamily="1" charset="-122"/>
              </a:rPr>
              <a:t>B</a:t>
            </a:r>
            <a:r>
              <a:rPr lang="zh-CN" altLang="en-US" sz="2000">
                <a:latin typeface="Arial" panose="020B0604020202020204" pitchFamily="34" charset="0"/>
                <a:ea typeface="楷体_GB2312" pitchFamily="1" charset="-122"/>
              </a:rPr>
              <a:t>，</a:t>
            </a:r>
            <a:r>
              <a:rPr lang="en-US" altLang="zh-CN" sz="2000">
                <a:latin typeface="Arial" panose="020B0604020202020204" pitchFamily="34" charset="0"/>
                <a:ea typeface="楷体_GB2312" pitchFamily="1" charset="-122"/>
              </a:rPr>
              <a:t>C</a:t>
            </a:r>
            <a:r>
              <a:rPr lang="zh-CN" altLang="en-US" sz="2000">
                <a:latin typeface="Arial" panose="020B0604020202020204" pitchFamily="34" charset="0"/>
                <a:ea typeface="楷体_GB2312" pitchFamily="1" charset="-122"/>
              </a:rPr>
              <a:t>三家公司的具体情况不同，尤其是营业杠杆即固定成本比例的大小不同，营业利润的增长率不相等，其中</a:t>
            </a:r>
            <a:r>
              <a:rPr lang="en-US" altLang="zh-CN" sz="2000">
                <a:latin typeface="Arial" panose="020B0604020202020204" pitchFamily="34" charset="0"/>
                <a:ea typeface="楷体_GB2312" pitchFamily="1" charset="-122"/>
              </a:rPr>
              <a:t>A</a:t>
            </a:r>
            <a:r>
              <a:rPr lang="zh-CN" altLang="en-US" sz="2000">
                <a:latin typeface="Arial" panose="020B0604020202020204" pitchFamily="34" charset="0"/>
                <a:ea typeface="楷体_GB2312" pitchFamily="1" charset="-122"/>
              </a:rPr>
              <a:t>公司最高为</a:t>
            </a:r>
            <a:r>
              <a:rPr lang="en-US" altLang="zh-CN" sz="2000">
                <a:latin typeface="Arial" panose="020B0604020202020204" pitchFamily="34" charset="0"/>
                <a:ea typeface="楷体_GB2312" pitchFamily="1" charset="-122"/>
              </a:rPr>
              <a:t>400</a:t>
            </a:r>
            <a:r>
              <a:rPr lang="zh-CN" altLang="en-US" sz="2000">
                <a:latin typeface="Arial" panose="020B0604020202020204" pitchFamily="34" charset="0"/>
                <a:ea typeface="楷体_GB2312" pitchFamily="1" charset="-122"/>
              </a:rPr>
              <a:t>％，</a:t>
            </a:r>
            <a:r>
              <a:rPr lang="en-US" altLang="zh-CN" sz="2000">
                <a:latin typeface="Arial" panose="020B0604020202020204" pitchFamily="34" charset="0"/>
                <a:ea typeface="楷体_GB2312" pitchFamily="1" charset="-122"/>
              </a:rPr>
              <a:t>C</a:t>
            </a:r>
            <a:r>
              <a:rPr lang="zh-CN" altLang="en-US" sz="2000">
                <a:latin typeface="Arial" panose="020B0604020202020204" pitchFamily="34" charset="0"/>
                <a:ea typeface="楷体_GB2312" pitchFamily="1" charset="-122"/>
              </a:rPr>
              <a:t>公司次之为</a:t>
            </a:r>
            <a:r>
              <a:rPr lang="en-US" altLang="zh-CN" sz="2000">
                <a:latin typeface="Arial" panose="020B0604020202020204" pitchFamily="34" charset="0"/>
                <a:ea typeface="楷体_GB2312" pitchFamily="1" charset="-122"/>
              </a:rPr>
              <a:t>330%</a:t>
            </a:r>
            <a:r>
              <a:rPr lang="zh-CN" altLang="en-US" sz="2000">
                <a:latin typeface="Arial" panose="020B0604020202020204" pitchFamily="34" charset="0"/>
                <a:ea typeface="楷体_GB2312" pitchFamily="1" charset="-122"/>
              </a:rPr>
              <a:t>，</a:t>
            </a:r>
            <a:r>
              <a:rPr lang="en-US" altLang="zh-CN" sz="2000">
                <a:latin typeface="Arial" panose="020B0604020202020204" pitchFamily="34" charset="0"/>
                <a:ea typeface="楷体_GB2312" pitchFamily="1" charset="-122"/>
              </a:rPr>
              <a:t>B</a:t>
            </a:r>
            <a:r>
              <a:rPr lang="zh-CN" altLang="en-US" sz="2000">
                <a:latin typeface="Arial" panose="020B0604020202020204" pitchFamily="34" charset="0"/>
                <a:ea typeface="楷体_GB2312" pitchFamily="1" charset="-122"/>
              </a:rPr>
              <a:t>最低为</a:t>
            </a:r>
            <a:r>
              <a:rPr lang="en-US" altLang="zh-CN" sz="2000">
                <a:latin typeface="Arial" panose="020B0604020202020204" pitchFamily="34" charset="0"/>
                <a:ea typeface="楷体_GB2312" pitchFamily="1" charset="-122"/>
              </a:rPr>
              <a:t>100</a:t>
            </a:r>
            <a:r>
              <a:rPr lang="zh-CN" altLang="en-US" sz="2000">
                <a:latin typeface="Arial" panose="020B0604020202020204" pitchFamily="34" charset="0"/>
                <a:ea typeface="楷体_GB2312" pitchFamily="1" charset="-122"/>
              </a:rPr>
              <a:t>％。由此可见营业杠杆对营业利润的影响作用。下降</a:t>
            </a:r>
            <a:r>
              <a:rPr lang="en-US" altLang="zh-CN" sz="2000">
                <a:latin typeface="Arial" panose="020B0604020202020204" pitchFamily="34" charset="0"/>
                <a:ea typeface="楷体_GB2312" pitchFamily="1" charset="-122"/>
              </a:rPr>
              <a:t>50%</a:t>
            </a:r>
            <a:r>
              <a:rPr lang="zh-CN" altLang="en-US" sz="2000">
                <a:latin typeface="Arial" panose="020B0604020202020204" pitchFamily="34" charset="0"/>
                <a:ea typeface="楷体_GB2312" pitchFamily="1" charset="-122"/>
              </a:rPr>
              <a:t>呢？</a:t>
            </a:r>
            <a:endParaRPr lang="zh-CN" altLang="en-US" sz="2000">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0114">
                                            <p:txEl>
                                              <p:charRg st="0" end="103"/>
                                            </p:txEl>
                                          </p:spTgt>
                                        </p:tgtEl>
                                        <p:attrNameLst>
                                          <p:attrName>style.visibility</p:attrName>
                                        </p:attrNameLst>
                                      </p:cBhvr>
                                      <p:to>
                                        <p:strVal val="visible"/>
                                      </p:to>
                                    </p:set>
                                    <p:animEffect transition="in" filter="wipe(up)">
                                      <p:cBhvr>
                                        <p:cTn id="7" dur="500"/>
                                        <p:tgtEl>
                                          <p:spTgt spid="90114">
                                            <p:txEl>
                                              <p:charRg st="0"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wipe(up)">
                                      <p:cBhvr>
                                        <p:cTn id="12"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4739" name="文本占位符 884738"/>
          <p:cNvSpPr>
            <a:spLocks noGrp="1"/>
          </p:cNvSpPr>
          <p:nvPr>
            <p:ph type="body" idx="1"/>
          </p:nvPr>
        </p:nvSpPr>
        <p:spPr>
          <a:xfrm>
            <a:off x="755650" y="1557338"/>
            <a:ext cx="8199438" cy="4364037"/>
          </a:xfrm>
        </p:spPr>
        <p:txBody>
          <a:bodyPr/>
          <a:p>
            <a:pPr>
              <a:lnSpc>
                <a:spcPct val="120000"/>
              </a:lnSpc>
            </a:pPr>
            <a:r>
              <a:rPr lang="zh-CN" altLang="en-US" sz="2800" dirty="0">
                <a:latin typeface="黑体" panose="02010609060101010101" pitchFamily="1" charset="-122"/>
                <a:ea typeface="黑体" panose="02010609060101010101" pitchFamily="1" charset="-122"/>
              </a:rPr>
              <a:t>经营风险</a:t>
            </a:r>
            <a:endParaRPr lang="zh-CN" altLang="en-US" sz="2800" dirty="0">
              <a:latin typeface="黑体" panose="02010609060101010101" pitchFamily="1" charset="-122"/>
              <a:ea typeface="黑体" panose="02010609060101010101" pitchFamily="1" charset="-122"/>
            </a:endParaRPr>
          </a:p>
          <a:p>
            <a:pPr>
              <a:lnSpc>
                <a:spcPct val="120000"/>
              </a:lnSpc>
            </a:pPr>
            <a:r>
              <a:rPr lang="en-US" altLang="zh-CN" sz="2800" dirty="0">
                <a:latin typeface="黑体" panose="02010609060101010101" pitchFamily="1" charset="-122"/>
                <a:ea typeface="黑体" panose="02010609060101010101" pitchFamily="1" charset="-122"/>
              </a:rPr>
              <a:t>EBIT=Q(P-v)-F</a:t>
            </a:r>
            <a:endParaRPr lang="en-US" altLang="zh-CN" sz="2800" dirty="0">
              <a:latin typeface="黑体" panose="02010609060101010101" pitchFamily="1" charset="-122"/>
              <a:ea typeface="黑体" panose="02010609060101010101" pitchFamily="1" charset="-122"/>
            </a:endParaRPr>
          </a:p>
          <a:p>
            <a:pPr>
              <a:lnSpc>
                <a:spcPct val="120000"/>
              </a:lnSpc>
            </a:pPr>
            <a:r>
              <a:rPr lang="en-US" altLang="zh-CN" sz="2800" dirty="0">
                <a:latin typeface="黑体" panose="02010609060101010101" pitchFamily="1" charset="-122"/>
                <a:ea typeface="黑体" panose="02010609060101010101" pitchFamily="1" charset="-122"/>
              </a:rPr>
              <a:t>影响经营风险的因素</a:t>
            </a:r>
            <a:endParaRPr lang="en-US" altLang="zh-CN" sz="2800" dirty="0">
              <a:latin typeface="黑体" panose="02010609060101010101" pitchFamily="1" charset="-122"/>
              <a:ea typeface="黑体" panose="02010609060101010101" pitchFamily="1" charset="-122"/>
            </a:endParaRPr>
          </a:p>
          <a:p>
            <a:pPr>
              <a:lnSpc>
                <a:spcPct val="120000"/>
              </a:lnSpc>
            </a:pPr>
            <a:endParaRPr lang="en-US" altLang="zh-CN" sz="2800" dirty="0">
              <a:latin typeface="黑体" panose="02010609060101010101" pitchFamily="1" charset="-122"/>
              <a:ea typeface="黑体" panose="02010609060101010101" pitchFamily="1" charset="-122"/>
            </a:endParaRPr>
          </a:p>
          <a:p>
            <a:pPr lvl="1">
              <a:lnSpc>
                <a:spcPct val="120000"/>
              </a:lnSpc>
            </a:pPr>
            <a:r>
              <a:rPr lang="zh-CN" altLang="en-US" sz="1730" dirty="0">
                <a:latin typeface="黑体" panose="02010609060101010101" pitchFamily="1" charset="-122"/>
                <a:ea typeface="黑体" panose="02010609060101010101" pitchFamily="1" charset="-122"/>
                <a:sym typeface="+mn-ea"/>
              </a:rPr>
              <a:t>企业的经营风险跟行业有关，公用事业单位的经营风险小于制造业。</a:t>
            </a:r>
            <a:endParaRPr lang="zh-CN" altLang="en-US" sz="1730" dirty="0">
              <a:latin typeface="黑体" panose="02010609060101010101" pitchFamily="1" charset="-122"/>
              <a:ea typeface="黑体" panose="02010609060101010101" pitchFamily="1" charset="-122"/>
              <a:sym typeface="+mn-ea"/>
            </a:endParaRPr>
          </a:p>
          <a:p>
            <a:pPr lvl="0"/>
            <a:r>
              <a:rPr lang="zh-CN" altLang="en-US" sz="2400" dirty="0">
                <a:latin typeface="黑体" panose="02010609060101010101" pitchFamily="1" charset="-122"/>
                <a:ea typeface="黑体" panose="02010609060101010101" pitchFamily="1" charset="-122"/>
                <a:sym typeface="+mn-ea"/>
              </a:rPr>
              <a:t>经营杠杆本身并不是利润不稳定的根源，只是扩大市场和生产等不确定性因素对利润的变动影响。</a:t>
            </a:r>
            <a:r>
              <a:rPr lang="en-US" altLang="zh-CN" sz="2305" dirty="0">
                <a:latin typeface="黑体" panose="02010609060101010101" pitchFamily="1" charset="-122"/>
                <a:ea typeface="黑体" panose="02010609060101010101" pitchFamily="1" charset="-122"/>
                <a:sym typeface="+mn-ea"/>
              </a:rPr>
              <a:t>营业杠杆对营业风险的影响最为综合，企业欲取得营业杠杆利益，就需承担由此引起的营业风险，需要在营业杠杆利益与风险之间作出权衡。 </a:t>
            </a:r>
            <a:endParaRPr lang="en-US" altLang="zh-CN" sz="2305" dirty="0">
              <a:latin typeface="黑体" panose="02010609060101010101" pitchFamily="1" charset="-122"/>
              <a:ea typeface="黑体" panose="02010609060101010101" pitchFamily="1" charset="-122"/>
            </a:endParaRPr>
          </a:p>
          <a:p>
            <a:pPr lvl="0"/>
            <a:r>
              <a:rPr lang="zh-CN" altLang="en-US" sz="2650" dirty="0">
                <a:latin typeface="黑体" panose="02010609060101010101" pitchFamily="1" charset="-122"/>
                <a:ea typeface="黑体" panose="02010609060101010101" pitchFamily="1" charset="-122"/>
                <a:sym typeface="+mn-ea"/>
              </a:rPr>
              <a:t>结论：营业杠杆高，营业风险大；反之，不对！</a:t>
            </a:r>
            <a:endParaRPr lang="zh-CN" altLang="en-US" sz="2305" dirty="0">
              <a:latin typeface="黑体" panose="02010609060101010101" pitchFamily="1" charset="-122"/>
              <a:ea typeface="黑体" panose="02010609060101010101" pitchFamily="1" charset="-122"/>
              <a:sym typeface="+mn-ea"/>
            </a:endParaRPr>
          </a:p>
          <a:p>
            <a:pPr>
              <a:lnSpc>
                <a:spcPct val="120000"/>
              </a:lnSpc>
            </a:pPr>
            <a:endParaRPr lang="zh-CN" altLang="en-US" sz="2400" dirty="0">
              <a:latin typeface="黑体" panose="02010609060101010101" pitchFamily="1" charset="-122"/>
              <a:ea typeface="黑体" panose="02010609060101010101" pitchFamily="1" charset="-122"/>
            </a:endParaRPr>
          </a:p>
          <a:p>
            <a:pPr>
              <a:lnSpc>
                <a:spcPct val="120000"/>
              </a:lnSpc>
            </a:pPr>
            <a:endParaRPr lang="zh-CN" altLang="en-US" sz="2800" dirty="0">
              <a:latin typeface="黑体" panose="02010609060101010101" pitchFamily="1" charset="-122"/>
              <a:ea typeface="黑体" panose="02010609060101010101" pitchFamily="1" charset="-122"/>
            </a:endParaRPr>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
        <p:nvSpPr>
          <p:cNvPr id="3" name="标题 2"/>
          <p:cNvSpPr/>
          <p:nvPr>
            <p:ph type="title"/>
          </p:nvPr>
        </p:nvSpPr>
        <p:spPr/>
        <p:txBody>
          <a:bodyPr/>
          <a:p>
            <a:r>
              <a:rPr lang="en-US" altLang="zh-CN">
                <a:sym typeface="+mn-ea"/>
              </a:rPr>
              <a:t>3.</a:t>
            </a:r>
            <a:r>
              <a:rPr lang="zh-CN" altLang="en-US">
                <a:sym typeface="+mn-ea"/>
              </a:rPr>
              <a:t>营业</a:t>
            </a:r>
            <a:r>
              <a:rPr lang="zh-CN" altLang="en-US" dirty="0">
                <a:sym typeface="+mn-ea"/>
              </a:rPr>
              <a:t>杠杆与营业风险的关系</a:t>
            </a:r>
            <a:endParaRPr lang="zh-CN" altLang="en-US"/>
          </a:p>
        </p:txBody>
      </p:sp>
      <p:grpSp>
        <p:nvGrpSpPr>
          <p:cNvPr id="17419" name="组合 17418"/>
          <p:cNvGrpSpPr/>
          <p:nvPr/>
        </p:nvGrpSpPr>
        <p:grpSpPr>
          <a:xfrm>
            <a:off x="4475480" y="1850708"/>
            <a:ext cx="4083050" cy="2114550"/>
            <a:chOff x="2304" y="2076"/>
            <a:chExt cx="1584" cy="1332"/>
          </a:xfrm>
        </p:grpSpPr>
        <p:sp>
          <p:nvSpPr>
            <p:cNvPr id="17416" name="矩形 17415"/>
            <p:cNvSpPr/>
            <p:nvPr/>
          </p:nvSpPr>
          <p:spPr>
            <a:xfrm>
              <a:off x="2352" y="2076"/>
              <a:ext cx="1536" cy="1332"/>
            </a:xfrm>
            <a:prstGeom prst="rect">
              <a:avLst/>
            </a:prstGeom>
            <a:noFill/>
            <a:ln w="9525">
              <a:noFill/>
            </a:ln>
          </p:spPr>
          <p:txBody>
            <a:bodyPr anchor="ctr">
              <a:spAutoFit/>
            </a:bodyPr>
            <a:p>
              <a:pPr lvl="0">
                <a:lnSpc>
                  <a:spcPct val="100000"/>
                </a:lnSpc>
                <a:spcBef>
                  <a:spcPct val="20000"/>
                </a:spcBef>
                <a:spcAft>
                  <a:spcPct val="20000"/>
                </a:spcAft>
              </a:pPr>
              <a:r>
                <a:rPr lang="en-US" altLang="zh-CN" sz="2000" dirty="0">
                  <a:latin typeface="Times New Roman" panose="02020603050405020304" pitchFamily="2" charset="0"/>
                  <a:ea typeface="宋体" panose="02010600030101010101" pitchFamily="2" charset="-122"/>
                </a:rPr>
                <a:t>    </a:t>
              </a:r>
              <a:r>
                <a:rPr lang="zh-CN" altLang="en-US" sz="2000" dirty="0">
                  <a:latin typeface="黑体" panose="02010609060101010101" pitchFamily="1" charset="-122"/>
                  <a:ea typeface="黑体" panose="02010609060101010101" pitchFamily="1" charset="-122"/>
                </a:rPr>
                <a:t>产品</a:t>
              </a:r>
              <a:r>
                <a:rPr lang="zh-CN" altLang="en-US" sz="2000" dirty="0">
                  <a:solidFill>
                    <a:srgbClr val="0000FF"/>
                  </a:solidFill>
                  <a:latin typeface="黑体" panose="02010609060101010101" pitchFamily="1" charset="-122"/>
                  <a:ea typeface="黑体" panose="02010609060101010101" pitchFamily="1" charset="-122"/>
                </a:rPr>
                <a:t>需求</a:t>
              </a:r>
              <a:r>
                <a:rPr lang="zh-CN" altLang="en-US" sz="2000" dirty="0">
                  <a:latin typeface="黑体" panose="02010609060101010101" pitchFamily="1" charset="-122"/>
                  <a:ea typeface="黑体" panose="02010609060101010101" pitchFamily="1" charset="-122"/>
                </a:rPr>
                <a:t>变动</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产品</a:t>
              </a:r>
              <a:r>
                <a:rPr lang="zh-CN" altLang="en-US" sz="2000" dirty="0">
                  <a:solidFill>
                    <a:srgbClr val="0000FF"/>
                  </a:solidFill>
                  <a:latin typeface="黑体" panose="02010609060101010101" pitchFamily="1" charset="-122"/>
                  <a:ea typeface="黑体" panose="02010609060101010101" pitchFamily="1" charset="-122"/>
                </a:rPr>
                <a:t>价格</a:t>
              </a:r>
              <a:r>
                <a:rPr lang="zh-CN" altLang="en-US" sz="2000" dirty="0">
                  <a:latin typeface="黑体" panose="02010609060101010101" pitchFamily="1" charset="-122"/>
                  <a:ea typeface="黑体" panose="02010609060101010101" pitchFamily="1" charset="-122"/>
                </a:rPr>
                <a:t>变动</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产品</a:t>
              </a:r>
              <a:r>
                <a:rPr lang="zh-CN" altLang="en-US" sz="2000" dirty="0">
                  <a:solidFill>
                    <a:srgbClr val="0000FF"/>
                  </a:solidFill>
                  <a:latin typeface="黑体" panose="02010609060101010101" pitchFamily="1" charset="-122"/>
                  <a:ea typeface="黑体" panose="02010609060101010101" pitchFamily="1" charset="-122"/>
                </a:rPr>
                <a:t>成本</a:t>
              </a:r>
              <a:r>
                <a:rPr lang="zh-CN" altLang="en-US" sz="2000" dirty="0">
                  <a:latin typeface="黑体" panose="02010609060101010101" pitchFamily="1" charset="-122"/>
                  <a:ea typeface="黑体" panose="02010609060101010101" pitchFamily="1" charset="-122"/>
                </a:rPr>
                <a:t>变动</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固定成本的比重，即营业杠杆</a:t>
              </a:r>
              <a:endParaRPr lang="zh-CN" altLang="en-US" sz="2000" dirty="0">
                <a:latin typeface="黑体" panose="02010609060101010101" pitchFamily="1" charset="-122"/>
                <a:ea typeface="黑体" panose="02010609060101010101" pitchFamily="1" charset="-122"/>
              </a:endParaRPr>
            </a:p>
            <a:p>
              <a:pPr lvl="0">
                <a:lnSpc>
                  <a:spcPct val="100000"/>
                </a:lnSpc>
                <a:spcBef>
                  <a:spcPct val="20000"/>
                </a:spcBef>
                <a:spcAft>
                  <a:spcPct val="20000"/>
                </a:spcAft>
              </a:pPr>
              <a:r>
                <a:rPr lang="zh-CN" altLang="en-US" sz="2000" dirty="0">
                  <a:latin typeface="黑体" panose="02010609060101010101" pitchFamily="1" charset="-122"/>
                  <a:ea typeface="黑体" panose="02010609060101010101" pitchFamily="1" charset="-122"/>
                </a:rPr>
                <a:t>  </a:t>
              </a:r>
              <a:r>
                <a:rPr lang="en-US" altLang="zh-CN" sz="2000">
                  <a:latin typeface="黑体" panose="02010609060101010101" pitchFamily="1" charset="-122"/>
                  <a:ea typeface="黑体" panose="02010609060101010101" pitchFamily="1" charset="-122"/>
                </a:rPr>
                <a:t>…………</a:t>
              </a:r>
              <a:endParaRPr lang="en-US" altLang="zh-CN" sz="2000">
                <a:latin typeface="黑体" panose="02010609060101010101" pitchFamily="1" charset="-122"/>
                <a:ea typeface="黑体" panose="02010609060101010101" pitchFamily="1" charset="-122"/>
              </a:endParaRPr>
            </a:p>
          </p:txBody>
        </p:sp>
        <p:sp>
          <p:nvSpPr>
            <p:cNvPr id="17417" name="左大括号 17416"/>
            <p:cNvSpPr/>
            <p:nvPr/>
          </p:nvSpPr>
          <p:spPr>
            <a:xfrm>
              <a:off x="2304" y="2160"/>
              <a:ext cx="48" cy="1232"/>
            </a:xfrm>
            <a:prstGeom prst="leftBrace">
              <a:avLst>
                <a:gd name="adj1" fmla="val 166666"/>
                <a:gd name="adj2" fmla="val 50000"/>
              </a:avLst>
            </a:prstGeom>
            <a:noFill/>
            <a:ln w="9525" cap="flat" cmpd="sng">
              <a:solidFill>
                <a:schemeClr val="tx1"/>
              </a:solidFill>
              <a:prstDash val="solid"/>
              <a:headEnd type="none" w="med" len="med"/>
              <a:tailEnd type="none" w="med" len="med"/>
            </a:ln>
          </p:spPr>
          <p:txBody>
            <a:bodyPr/>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4739">
                                            <p:txEl>
                                              <p:charRg st="70" end="77"/>
                                            </p:txEl>
                                          </p:spTgt>
                                        </p:tgtEl>
                                        <p:attrNameLst>
                                          <p:attrName>style.visibility</p:attrName>
                                        </p:attrNameLst>
                                      </p:cBhvr>
                                      <p:to>
                                        <p:strVal val="visible"/>
                                      </p:to>
                                    </p:set>
                                    <p:anim calcmode="lin" valueType="num">
                                      <p:cBhvr additive="base">
                                        <p:cTn id="7" dur="500" fill="hold"/>
                                        <p:tgtEl>
                                          <p:spTgt spid="884739">
                                            <p:txEl>
                                              <p:charRg st="7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4739">
                                            <p:txEl>
                                              <p:charRg st="70" end="7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4739">
                                            <p:txEl>
                                              <p:charRg st="77" end="120"/>
                                            </p:txEl>
                                          </p:spTgt>
                                        </p:tgtEl>
                                        <p:attrNameLst>
                                          <p:attrName>style.visibility</p:attrName>
                                        </p:attrNameLst>
                                      </p:cBhvr>
                                      <p:to>
                                        <p:strVal val="visible"/>
                                      </p:to>
                                    </p:set>
                                    <p:anim calcmode="lin" valueType="num">
                                      <p:cBhvr additive="base">
                                        <p:cTn id="11" dur="500" fill="hold"/>
                                        <p:tgtEl>
                                          <p:spTgt spid="884739">
                                            <p:txEl>
                                              <p:charRg st="77" end="12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4739">
                                            <p:txEl>
                                              <p:charRg st="77" end="12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473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473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473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8473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8473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19"/>
                                        </p:tgtEl>
                                        <p:attrNameLst>
                                          <p:attrName>style.visibility</p:attrName>
                                        </p:attrNameLst>
                                      </p:cBhvr>
                                      <p:to>
                                        <p:strVal val="visible"/>
                                      </p:to>
                                    </p:set>
                                    <p:animEffect transition="in" filter="wipe(left)">
                                      <p:cBhvr>
                                        <p:cTn id="37" dur="indefinite"/>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矩形 2"/>
          <p:cNvSpPr>
            <a:spLocks noGrp="1"/>
          </p:cNvSpPr>
          <p:nvPr>
            <p:ph type="title"/>
          </p:nvPr>
        </p:nvSpPr>
        <p:spPr/>
        <p:txBody>
          <a:bodyPr wrap="square" anchor="ctr"/>
          <a:p>
            <a:pPr lvl="0" indent="0" eaLnBrk="1" hangingPunct="1"/>
            <a:r>
              <a:rPr lang="en-US" altLang="x-none" b="0" dirty="0"/>
              <a:t>1.</a:t>
            </a:r>
            <a:r>
              <a:rPr lang="zh-CN" altLang="en-US" b="0" dirty="0"/>
              <a:t>早期资本结构理论</a:t>
            </a:r>
            <a:endParaRPr lang="zh-CN" altLang="en-US" b="0" dirty="0"/>
          </a:p>
        </p:txBody>
      </p:sp>
      <p:sp>
        <p:nvSpPr>
          <p:cNvPr id="15362" name="矩形 3"/>
          <p:cNvSpPr>
            <a:spLocks noGrp="1"/>
          </p:cNvSpPr>
          <p:nvPr>
            <p:ph type="body"/>
          </p:nvPr>
        </p:nvSpPr>
        <p:spPr/>
        <p:txBody>
          <a:bodyPr wrap="square" anchor="t"/>
          <a:p>
            <a:pPr lvl="0" indent="-342900" eaLnBrk="1" hangingPunct="1"/>
            <a:r>
              <a:rPr lang="zh-CN" altLang="en-US">
                <a:hlinkClick r:id="rId1" action="ppaction://hlinksldjump"/>
              </a:rPr>
              <a:t>净收益观点</a:t>
            </a:r>
            <a:endParaRPr lang="zh-CN" altLang="en-US"/>
          </a:p>
          <a:p>
            <a:pPr lvl="0" indent="-342900" eaLnBrk="1" hangingPunct="1"/>
            <a:r>
              <a:rPr lang="zh-CN" altLang="en-US">
                <a:hlinkClick r:id="rId2" action="ppaction://hlinksldjump"/>
              </a:rPr>
              <a:t>净营业收益观点</a:t>
            </a:r>
            <a:endParaRPr lang="zh-CN" altLang="en-US"/>
          </a:p>
          <a:p>
            <a:pPr lvl="0" indent="-342900" eaLnBrk="1" hangingPunct="1"/>
            <a:r>
              <a:rPr lang="zh-CN" altLang="en-US"/>
              <a:t>传统折中观点</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矩形 4"/>
          <p:cNvSpPr>
            <a:spLocks noGrp="1"/>
          </p:cNvSpPr>
          <p:nvPr>
            <p:ph type="title"/>
          </p:nvPr>
        </p:nvSpPr>
        <p:spPr/>
        <p:txBody>
          <a:bodyPr wrap="square" anchor="ctr"/>
          <a:p>
            <a:pPr lvl="0" indent="0" eaLnBrk="1" hangingPunct="1"/>
            <a:r>
              <a:rPr lang="en-US" altLang="x-none" dirty="0">
                <a:latin typeface="黑体" panose="02010609060101010101" pitchFamily="1" charset="-122"/>
                <a:ea typeface="黑体" panose="02010609060101010101" pitchFamily="1" charset="-122"/>
                <a:sym typeface="+mn-ea"/>
              </a:rPr>
              <a:t>4. </a:t>
            </a:r>
            <a:r>
              <a:rPr lang="zh-CN" altLang="en-US" dirty="0">
                <a:latin typeface="黑体" panose="02010609060101010101" pitchFamily="1" charset="-122"/>
                <a:ea typeface="黑体" panose="02010609060101010101" pitchFamily="1" charset="-122"/>
                <a:sym typeface="+mn-ea"/>
              </a:rPr>
              <a:t>营业杠杆的衡量指标</a:t>
            </a:r>
            <a:br>
              <a:rPr lang="en-US" altLang="x-none" dirty="0">
                <a:latin typeface="黑体" panose="02010609060101010101" pitchFamily="1" charset="-122"/>
                <a:ea typeface="黑体" panose="02010609060101010101" pitchFamily="1" charset="-122"/>
                <a:sym typeface="+mn-ea"/>
              </a:rPr>
            </a:br>
            <a:r>
              <a:rPr lang="zh-CN" altLang="en-US" dirty="0">
                <a:solidFill>
                  <a:srgbClr val="009900"/>
                </a:solidFill>
                <a:latin typeface="黑体" panose="02010609060101010101" pitchFamily="1" charset="-122"/>
                <a:ea typeface="黑体" panose="02010609060101010101" pitchFamily="1" charset="-122"/>
                <a:sym typeface="+mn-ea"/>
              </a:rPr>
              <a:t>——</a:t>
            </a:r>
            <a:r>
              <a:rPr lang="zh-CN" altLang="en-US" b="0" dirty="0">
                <a:latin typeface="黑体" panose="02010609060101010101" pitchFamily="1" charset="-122"/>
                <a:ea typeface="黑体" panose="02010609060101010101" pitchFamily="1" charset="-122"/>
                <a:sym typeface="+mn-ea"/>
              </a:rPr>
              <a:t>营业杠杆系数</a:t>
            </a:r>
            <a:endParaRPr lang="zh-CN" altLang="en-US" b="0" dirty="0"/>
          </a:p>
        </p:txBody>
      </p:sp>
      <p:graphicFrame>
        <p:nvGraphicFramePr>
          <p:cNvPr id="96258" name="内容占位符 93186"/>
          <p:cNvGraphicFramePr>
            <a:graphicFrameLocks noGrp="1" noChangeAspect="1"/>
          </p:cNvGraphicFramePr>
          <p:nvPr>
            <p:ph sz="half" idx="4294967295"/>
          </p:nvPr>
        </p:nvGraphicFramePr>
        <p:xfrm>
          <a:off x="703580" y="3037840"/>
          <a:ext cx="3344545" cy="934085"/>
        </p:xfrm>
        <a:graphic>
          <a:graphicData uri="http://schemas.openxmlformats.org/presentationml/2006/ole">
            <mc:AlternateContent xmlns:mc="http://schemas.openxmlformats.org/markup-compatibility/2006">
              <mc:Choice xmlns:v="urn:schemas-microsoft-com:vml" Requires="v">
                <p:oleObj spid="_x0000_s3094" name="" r:id="rId1" imgW="1412875" imgH="394335" progId="Equation.3">
                  <p:embed/>
                </p:oleObj>
              </mc:Choice>
              <mc:Fallback>
                <p:oleObj name="" r:id="rId1" imgW="1412875" imgH="394335" progId="Equation.3">
                  <p:embed/>
                  <p:pic>
                    <p:nvPicPr>
                      <p:cNvPr id="0" name="图片 3093"/>
                      <p:cNvPicPr/>
                      <p:nvPr/>
                    </p:nvPicPr>
                    <p:blipFill>
                      <a:blip r:embed="rId2"/>
                      <a:stretch>
                        <a:fillRect/>
                      </a:stretch>
                    </p:blipFill>
                    <p:spPr>
                      <a:xfrm>
                        <a:off x="703580" y="3037840"/>
                        <a:ext cx="3344545" cy="934085"/>
                      </a:xfrm>
                      <a:prstGeom prst="rect">
                        <a:avLst/>
                      </a:prstGeom>
                      <a:noFill/>
                      <a:ln w="38100">
                        <a:miter/>
                      </a:ln>
                    </p:spPr>
                  </p:pic>
                </p:oleObj>
              </mc:Fallback>
            </mc:AlternateContent>
          </a:graphicData>
        </a:graphic>
      </p:graphicFrame>
      <p:sp>
        <p:nvSpPr>
          <p:cNvPr id="96259" name="TextBox 5"/>
          <p:cNvSpPr txBox="1"/>
          <p:nvPr/>
        </p:nvSpPr>
        <p:spPr>
          <a:xfrm>
            <a:off x="457200" y="1557338"/>
            <a:ext cx="7888288" cy="1066800"/>
          </a:xfrm>
          <a:prstGeom prst="rect">
            <a:avLst/>
          </a:prstGeom>
          <a:noFill/>
          <a:ln w="9525">
            <a:noFill/>
          </a:ln>
        </p:spPr>
        <p:txBody>
          <a:bodyPr anchor="t">
            <a:spAutoFit/>
          </a:bodyPr>
          <a:p>
            <a:pPr lvl="0" indent="0">
              <a:spcBef>
                <a:spcPct val="20000"/>
              </a:spcBef>
              <a:buChar char="•"/>
            </a:pPr>
            <a:r>
              <a:rPr lang="zh-CN" altLang="en-US" sz="3200" dirty="0">
                <a:latin typeface="Arial" panose="020B0604020202020204" pitchFamily="34" charset="0"/>
                <a:ea typeface="宋体" panose="02010600030101010101" pitchFamily="2" charset="-122"/>
              </a:rPr>
              <a:t>营业杠杆系数是指企业营业利润的变动率相当于营业收入变动率的倍数。</a:t>
            </a:r>
            <a:endParaRPr lang="en-US" altLang="x-none" sz="3200" dirty="0">
              <a:latin typeface="Arial" panose="020B0604020202020204" pitchFamily="34" charset="0"/>
              <a:ea typeface="宋体" panose="02010600030101010101" pitchFamily="2" charset="-122"/>
            </a:endParaRPr>
          </a:p>
        </p:txBody>
      </p:sp>
      <p:sp>
        <p:nvSpPr>
          <p:cNvPr id="96260" name="TextBox 2"/>
          <p:cNvSpPr txBox="1"/>
          <p:nvPr/>
        </p:nvSpPr>
        <p:spPr>
          <a:xfrm>
            <a:off x="703263" y="4508500"/>
            <a:ext cx="6840537" cy="3450590"/>
          </a:xfrm>
          <a:prstGeom prst="rect">
            <a:avLst/>
          </a:prstGeom>
          <a:noFill/>
          <a:ln w="9525">
            <a:noFill/>
          </a:ln>
        </p:spPr>
        <p:txBody>
          <a:bodyPr anchor="t">
            <a:spAutoFit/>
          </a:bodyPr>
          <a:p>
            <a:pPr marL="742950" lvl="1" indent="-285750" algn="l" eaLnBrk="1" hangingPunct="1">
              <a:lnSpc>
                <a:spcPct val="90000"/>
              </a:lnSpc>
              <a:buChar char="•"/>
            </a:pPr>
            <a:r>
              <a:rPr lang="en-US" altLang="x-none" sz="2400" b="0" dirty="0">
                <a:latin typeface="Tahoma" panose="020B0604030504040204" pitchFamily="2" charset="0"/>
                <a:ea typeface="宋体" panose="02010600030101010101" pitchFamily="2" charset="-122"/>
              </a:rPr>
              <a:t>DOL</a:t>
            </a:r>
            <a:r>
              <a:rPr lang="en-US" altLang="x-none" sz="2400" b="0" dirty="0">
                <a:latin typeface="Times New Roman" panose="02020603050405020304" pitchFamily="2" charset="0"/>
                <a:ea typeface="宋体" panose="02010600030101010101" pitchFamily="2" charset="-122"/>
              </a:rPr>
              <a:t>——</a:t>
            </a:r>
            <a:r>
              <a:rPr lang="zh-CN" altLang="en-US" sz="2400" b="0" dirty="0">
                <a:latin typeface="Times New Roman" panose="02020603050405020304" pitchFamily="2" charset="0"/>
                <a:ea typeface="宋体" panose="02010600030101010101" pitchFamily="2" charset="-122"/>
              </a:rPr>
              <a:t>经营</a:t>
            </a:r>
            <a:r>
              <a:rPr lang="zh-CN" altLang="en-US" sz="2400" b="0" dirty="0">
                <a:latin typeface="Tahoma" panose="020B0604030504040204" pitchFamily="2" charset="0"/>
                <a:ea typeface="宋体" panose="02010600030101010101" pitchFamily="2" charset="-122"/>
              </a:rPr>
              <a:t>杠杆系数</a:t>
            </a:r>
            <a:endParaRPr lang="zh-CN" altLang="en-US" sz="2400" b="0" dirty="0">
              <a:latin typeface="Tahoma" panose="020B0604030504040204" pitchFamily="2" charset="0"/>
              <a:ea typeface="宋体" panose="02010600030101010101" pitchFamily="2" charset="-122"/>
            </a:endParaRPr>
          </a:p>
          <a:p>
            <a:pPr marL="742950" lvl="1" indent="-285750" algn="l" eaLnBrk="1" hangingPunct="1">
              <a:lnSpc>
                <a:spcPct val="90000"/>
              </a:lnSpc>
              <a:buChar char="•"/>
            </a:pPr>
            <a:r>
              <a:rPr lang="en-US" altLang="x-none" sz="2400" b="0" dirty="0">
                <a:latin typeface="Tahoma" panose="020B0604030504040204" pitchFamily="2" charset="0"/>
                <a:ea typeface="宋体" panose="02010600030101010101" pitchFamily="2" charset="-122"/>
              </a:rPr>
              <a:t>EBIT</a:t>
            </a:r>
            <a:r>
              <a:rPr lang="en-US" altLang="x-none" sz="2400" b="0" dirty="0">
                <a:latin typeface="Times New Roman" panose="02020603050405020304" pitchFamily="2" charset="0"/>
                <a:ea typeface="宋体" panose="02010600030101010101" pitchFamily="2" charset="-122"/>
              </a:rPr>
              <a:t>——</a:t>
            </a:r>
            <a:r>
              <a:rPr lang="zh-CN" altLang="en-US" sz="2400" b="0" dirty="0">
                <a:latin typeface="Times New Roman" panose="02020603050405020304" pitchFamily="2" charset="0"/>
                <a:ea typeface="宋体" panose="02010600030101010101" pitchFamily="2" charset="-122"/>
              </a:rPr>
              <a:t>营业利润，即</a:t>
            </a:r>
            <a:r>
              <a:rPr lang="zh-CN" altLang="en-US" sz="2400" b="0" dirty="0">
                <a:latin typeface="Tahoma" panose="020B0604030504040204" pitchFamily="2" charset="0"/>
                <a:ea typeface="宋体" panose="02010600030101010101" pitchFamily="2" charset="-122"/>
              </a:rPr>
              <a:t>税息前利润</a:t>
            </a:r>
            <a:endParaRPr lang="zh-CN" altLang="en-US" sz="2400" b="0" dirty="0">
              <a:latin typeface="Tahoma" panose="020B0604030504040204" pitchFamily="2" charset="0"/>
              <a:ea typeface="宋体" panose="02010600030101010101" pitchFamily="2" charset="-122"/>
            </a:endParaRPr>
          </a:p>
          <a:p>
            <a:pPr marL="742950" lvl="1" indent="-285750" algn="l" eaLnBrk="1" hangingPunct="1">
              <a:lnSpc>
                <a:spcPct val="90000"/>
              </a:lnSpc>
              <a:buChar char="•"/>
            </a:pPr>
            <a:r>
              <a:rPr lang="zh-CN" altLang="en-US" sz="2400" b="0" dirty="0">
                <a:latin typeface="Tahoma" panose="020B0604030504040204" pitchFamily="2" charset="0"/>
                <a:ea typeface="宋体" panose="02010600030101010101" pitchFamily="2" charset="-122"/>
                <a:sym typeface="Symbol" panose="05050102010706020507" pitchFamily="2" charset="2"/>
              </a:rPr>
              <a:t></a:t>
            </a:r>
            <a:r>
              <a:rPr lang="en-US" altLang="x-none" sz="2400" b="0" dirty="0">
                <a:latin typeface="Tahoma" panose="020B0604030504040204" pitchFamily="2" charset="0"/>
                <a:ea typeface="宋体" panose="02010600030101010101" pitchFamily="2" charset="-122"/>
                <a:sym typeface="Symbol" panose="05050102010706020507" pitchFamily="2" charset="2"/>
              </a:rPr>
              <a:t>EBIT</a:t>
            </a:r>
            <a:r>
              <a:rPr lang="en-US" altLang="x-none" sz="2400" b="0" dirty="0">
                <a:latin typeface="Times New Roman" panose="02020603050405020304" pitchFamily="2" charset="0"/>
                <a:ea typeface="宋体" panose="02010600030101010101" pitchFamily="2" charset="-122"/>
                <a:sym typeface="Symbol" panose="05050102010706020507" pitchFamily="2" charset="2"/>
              </a:rPr>
              <a:t>——</a:t>
            </a:r>
            <a:r>
              <a:rPr lang="zh-CN" altLang="en-US" sz="2400" b="0" dirty="0">
                <a:latin typeface="Tahoma" panose="020B0604030504040204" pitchFamily="2" charset="0"/>
                <a:ea typeface="宋体" panose="02010600030101010101" pitchFamily="2" charset="-122"/>
                <a:sym typeface="Symbol" panose="05050102010706020507" pitchFamily="2" charset="2"/>
              </a:rPr>
              <a:t>税息前利润变动额</a:t>
            </a:r>
            <a:endParaRPr lang="zh-CN" altLang="en-US" sz="2400" b="0" dirty="0">
              <a:latin typeface="Tahoma" panose="020B0604030504040204" pitchFamily="2" charset="0"/>
              <a:ea typeface="宋体" panose="02010600030101010101" pitchFamily="2" charset="-122"/>
            </a:endParaRPr>
          </a:p>
          <a:p>
            <a:pPr marL="742950" lvl="1" indent="-285750" algn="l" eaLnBrk="1" hangingPunct="1">
              <a:lnSpc>
                <a:spcPct val="90000"/>
              </a:lnSpc>
              <a:buChar char="•"/>
            </a:pPr>
            <a:r>
              <a:rPr lang="en-US" altLang="x-none" sz="2400" b="0" dirty="0">
                <a:latin typeface="Times New Roman" panose="02020603050405020304" pitchFamily="2" charset="0"/>
                <a:ea typeface="宋体" panose="02010600030101010101" pitchFamily="2" charset="-122"/>
              </a:rPr>
              <a:t>S——</a:t>
            </a:r>
            <a:r>
              <a:rPr lang="zh-CN" altLang="en-US" sz="2400" b="0" dirty="0">
                <a:latin typeface="Times New Roman" panose="02020603050405020304" pitchFamily="2" charset="0"/>
                <a:ea typeface="宋体" panose="02010600030101010101" pitchFamily="2" charset="-122"/>
              </a:rPr>
              <a:t>销售收入</a:t>
            </a:r>
            <a:endParaRPr lang="zh-CN" altLang="en-US" sz="2400" b="0" dirty="0">
              <a:latin typeface="Tahoma" panose="020B0604030504040204" pitchFamily="2" charset="0"/>
              <a:ea typeface="宋体" panose="02010600030101010101" pitchFamily="2" charset="-122"/>
              <a:sym typeface="Symbol" panose="05050102010706020507" pitchFamily="2" charset="2"/>
            </a:endParaRPr>
          </a:p>
          <a:p>
            <a:pPr marL="742950" lvl="1" indent="-285750" algn="l" eaLnBrk="1" hangingPunct="1">
              <a:lnSpc>
                <a:spcPct val="90000"/>
              </a:lnSpc>
              <a:buChar char="•"/>
            </a:pPr>
            <a:r>
              <a:rPr lang="zh-CN" altLang="en-US" sz="2400" b="0" dirty="0">
                <a:latin typeface="Tahoma" panose="020B0604030504040204" pitchFamily="2" charset="0"/>
                <a:ea typeface="宋体" panose="02010600030101010101" pitchFamily="2" charset="-122"/>
                <a:sym typeface="Symbol" panose="05050102010706020507" pitchFamily="2" charset="2"/>
              </a:rPr>
              <a:t></a:t>
            </a:r>
            <a:r>
              <a:rPr lang="en-US" altLang="x-none" sz="2400" b="0" dirty="0">
                <a:latin typeface="Tahoma" panose="020B0604030504040204" pitchFamily="2" charset="0"/>
                <a:ea typeface="宋体" panose="02010600030101010101" pitchFamily="2" charset="-122"/>
                <a:sym typeface="Symbol" panose="05050102010706020507" pitchFamily="2" charset="2"/>
              </a:rPr>
              <a:t>S</a:t>
            </a:r>
            <a:r>
              <a:rPr lang="en-US" altLang="x-none" sz="2400" b="0" dirty="0">
                <a:latin typeface="Times New Roman" panose="02020603050405020304" pitchFamily="2" charset="0"/>
                <a:ea typeface="宋体" panose="02010600030101010101" pitchFamily="2" charset="-122"/>
                <a:sym typeface="Symbol" panose="05050102010706020507" pitchFamily="2" charset="2"/>
              </a:rPr>
              <a:t>——</a:t>
            </a:r>
            <a:r>
              <a:rPr lang="zh-CN" altLang="en-US" sz="2400" b="0" dirty="0">
                <a:latin typeface="Times New Roman" panose="02020603050405020304" pitchFamily="2" charset="0"/>
                <a:ea typeface="宋体" panose="02010600030101010101" pitchFamily="2" charset="-122"/>
                <a:sym typeface="Symbol" panose="05050102010706020507" pitchFamily="2" charset="2"/>
              </a:rPr>
              <a:t>营业收入的</a:t>
            </a:r>
            <a:r>
              <a:rPr lang="zh-CN" altLang="en-US" sz="2400" b="0" dirty="0">
                <a:latin typeface="Tahoma" panose="020B0604030504040204" pitchFamily="2" charset="0"/>
                <a:ea typeface="宋体" panose="02010600030101010101" pitchFamily="2" charset="-122"/>
                <a:sym typeface="Symbol" panose="05050102010706020507" pitchFamily="2" charset="2"/>
              </a:rPr>
              <a:t>变动额</a:t>
            </a:r>
            <a:endParaRPr lang="zh-CN" altLang="en-US" sz="2400" b="0" dirty="0">
              <a:latin typeface="Tahoma" panose="020B0604030504040204" pitchFamily="2" charset="0"/>
              <a:ea typeface="宋体" panose="02010600030101010101" pitchFamily="2" charset="-122"/>
              <a:sym typeface="Symbol" panose="05050102010706020507" pitchFamily="2" charset="2"/>
            </a:endParaRPr>
          </a:p>
          <a:p>
            <a:pPr marL="742950" lvl="1" indent="-285750" algn="l" eaLnBrk="1" hangingPunct="1">
              <a:lnSpc>
                <a:spcPct val="90000"/>
              </a:lnSpc>
              <a:buChar char="•"/>
            </a:pPr>
            <a:r>
              <a:rPr lang="en-US" altLang="zh-CN" sz="2400" b="0" dirty="0">
                <a:latin typeface="Tahoma" panose="020B0604030504040204" pitchFamily="2" charset="0"/>
                <a:ea typeface="宋体" panose="02010600030101010101" pitchFamily="2" charset="-122"/>
                <a:sym typeface="Symbol" panose="05050102010706020507" pitchFamily="2" charset="2"/>
              </a:rPr>
              <a:t>Q——</a:t>
            </a:r>
            <a:r>
              <a:rPr lang="zh-CN" altLang="en-US" sz="2400" b="0" dirty="0">
                <a:latin typeface="Tahoma" panose="020B0604030504040204" pitchFamily="2" charset="0"/>
                <a:ea typeface="宋体" panose="02010600030101010101" pitchFamily="2" charset="-122"/>
                <a:sym typeface="Symbol" panose="05050102010706020507" pitchFamily="2" charset="2"/>
              </a:rPr>
              <a:t>销售量</a:t>
            </a:r>
            <a:endParaRPr lang="zh-CN" altLang="en-US" sz="2400" b="0" dirty="0">
              <a:latin typeface="Tahoma" panose="020B0604030504040204" pitchFamily="2" charset="0"/>
              <a:ea typeface="宋体" panose="02010600030101010101" pitchFamily="2" charset="-122"/>
              <a:sym typeface="Symbol" panose="05050102010706020507" pitchFamily="2" charset="2"/>
            </a:endParaRPr>
          </a:p>
          <a:p>
            <a:pPr marL="742950" lvl="1" indent="-285750" algn="l" eaLnBrk="1" hangingPunct="1">
              <a:lnSpc>
                <a:spcPct val="90000"/>
              </a:lnSpc>
              <a:buChar char="•"/>
            </a:pPr>
            <a:r>
              <a:rPr lang="zh-CN" altLang="en-US" sz="2400" b="0" dirty="0">
                <a:latin typeface="Tahoma" panose="020B0604030504040204" pitchFamily="2" charset="0"/>
                <a:ea typeface="宋体" panose="02010600030101010101" pitchFamily="2" charset="-122"/>
                <a:sym typeface="Symbol" panose="05050102010706020507" pitchFamily="2" charset="2"/>
              </a:rPr>
              <a:t></a:t>
            </a:r>
            <a:r>
              <a:rPr lang="en-US" altLang="zh-CN" sz="2400" b="0" dirty="0">
                <a:latin typeface="Tahoma" panose="020B0604030504040204" pitchFamily="2" charset="0"/>
                <a:ea typeface="宋体" panose="02010600030101010101" pitchFamily="2" charset="-122"/>
                <a:sym typeface="Symbol" panose="05050102010706020507" pitchFamily="2" charset="2"/>
              </a:rPr>
              <a:t>Q</a:t>
            </a:r>
            <a:r>
              <a:rPr lang="en-US" altLang="x-none" sz="2400" b="0" dirty="0">
                <a:latin typeface="Times New Roman" panose="02020603050405020304" pitchFamily="2" charset="0"/>
                <a:ea typeface="宋体" panose="02010600030101010101" pitchFamily="2" charset="-122"/>
                <a:sym typeface="Symbol" panose="05050102010706020507" pitchFamily="2" charset="2"/>
              </a:rPr>
              <a:t>——</a:t>
            </a:r>
            <a:r>
              <a:rPr lang="zh-CN" altLang="en-US" sz="2400" b="0" dirty="0">
                <a:latin typeface="Times New Roman" panose="02020603050405020304" pitchFamily="2" charset="0"/>
                <a:ea typeface="宋体" panose="02010600030101010101" pitchFamily="2" charset="-122"/>
                <a:sym typeface="Symbol" panose="05050102010706020507" pitchFamily="2" charset="2"/>
              </a:rPr>
              <a:t>销售量的</a:t>
            </a:r>
            <a:r>
              <a:rPr lang="zh-CN" altLang="en-US" sz="2400" b="0" dirty="0">
                <a:latin typeface="Tahoma" panose="020B0604030504040204" pitchFamily="2" charset="0"/>
                <a:ea typeface="宋体" panose="02010600030101010101" pitchFamily="2" charset="-122"/>
                <a:sym typeface="Symbol" panose="05050102010706020507" pitchFamily="2" charset="2"/>
              </a:rPr>
              <a:t>变动额</a:t>
            </a:r>
            <a:endParaRPr lang="zh-CN" altLang="en-US" sz="2400" b="0" dirty="0">
              <a:latin typeface="Tahoma" panose="020B0604030504040204" pitchFamily="2" charset="0"/>
              <a:ea typeface="宋体" panose="02010600030101010101" pitchFamily="2" charset="-122"/>
              <a:sym typeface="Symbol" panose="05050102010706020507" pitchFamily="2" charset="2"/>
            </a:endParaRPr>
          </a:p>
          <a:p>
            <a:pPr marL="742950" lvl="1" indent="-285750" algn="l" eaLnBrk="1" hangingPunct="1">
              <a:lnSpc>
                <a:spcPct val="90000"/>
              </a:lnSpc>
              <a:buChar char="•"/>
            </a:pPr>
            <a:endParaRPr lang="zh-CN" altLang="en-US" sz="2400" b="0" dirty="0">
              <a:latin typeface="Tahoma" panose="020B0604030504040204" pitchFamily="2" charset="0"/>
              <a:ea typeface="宋体" panose="02010600030101010101" pitchFamily="2" charset="-122"/>
              <a:sym typeface="Symbol" panose="05050102010706020507" pitchFamily="2" charset="2"/>
            </a:endParaRPr>
          </a:p>
          <a:p>
            <a:pPr marL="742950" lvl="1" indent="-285750" algn="l" eaLnBrk="1" hangingPunct="1">
              <a:lnSpc>
                <a:spcPct val="90000"/>
              </a:lnSpc>
              <a:buChar char="•"/>
            </a:pPr>
            <a:endParaRPr lang="zh-CN" altLang="en-US" sz="2400" dirty="0">
              <a:latin typeface="Tahoma" panose="020B0604030504040204" pitchFamily="2" charset="0"/>
              <a:ea typeface="宋体" panose="02010600030101010101" pitchFamily="2" charset="-122"/>
              <a:sym typeface="Symbol" panose="05050102010706020507" pitchFamily="2" charset="2"/>
            </a:endParaRPr>
          </a:p>
          <a:p>
            <a:pPr lvl="0" indent="0" algn="ctr"/>
            <a:endParaRPr lang="zh-CN" altLang="en-US" sz="2400" dirty="0">
              <a:latin typeface="Tahoma" panose="020B0604030504040204" pitchFamily="2" charset="0"/>
              <a:ea typeface="宋体" panose="02010600030101010101" pitchFamily="2" charset="-122"/>
            </a:endParaRPr>
          </a:p>
        </p:txBody>
      </p:sp>
      <p:sp>
        <p:nvSpPr>
          <p:cNvPr id="96261"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 name="右箭头 1"/>
          <p:cNvSpPr/>
          <p:nvPr/>
        </p:nvSpPr>
        <p:spPr>
          <a:xfrm>
            <a:off x="4067810" y="3429000"/>
            <a:ext cx="1727835" cy="648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132580" y="3070860"/>
            <a:ext cx="1375410" cy="335280"/>
          </a:xfrm>
          <a:prstGeom prst="rect">
            <a:avLst/>
          </a:prstGeom>
          <a:noFill/>
        </p:spPr>
        <p:txBody>
          <a:bodyPr wrap="square" rtlCol="0">
            <a:spAutoFit/>
          </a:bodyPr>
          <a:p>
            <a:r>
              <a:rPr lang="zh-CN" altLang="en-US"/>
              <a:t>单价不变</a:t>
            </a:r>
            <a:endParaRPr lang="zh-CN" altLang="en-US"/>
          </a:p>
        </p:txBody>
      </p:sp>
      <p:graphicFrame>
        <p:nvGraphicFramePr>
          <p:cNvPr id="4" name="对象 3"/>
          <p:cNvGraphicFramePr/>
          <p:nvPr/>
        </p:nvGraphicFramePr>
        <p:xfrm>
          <a:off x="5527993" y="2707323"/>
          <a:ext cx="3907155" cy="1421765"/>
        </p:xfrm>
        <a:graphic>
          <a:graphicData uri="http://schemas.openxmlformats.org/presentationml/2006/ole">
            <mc:AlternateContent xmlns:mc="http://schemas.openxmlformats.org/markup-compatibility/2006">
              <mc:Choice xmlns:v="urn:schemas-microsoft-com:vml" Requires="v">
                <p:oleObj spid="_x0000_s5" name="" r:id="rId3" imgW="2929890" imgH="1107440" progId="Equation.KSEE3">
                  <p:embed/>
                </p:oleObj>
              </mc:Choice>
              <mc:Fallback>
                <p:oleObj name="" r:id="rId3" imgW="2929890" imgH="1107440" progId="Equation.KSEE3">
                  <p:embed/>
                  <p:pic>
                    <p:nvPicPr>
                      <p:cNvPr id="0" name="图片 4"/>
                      <p:cNvPicPr/>
                      <p:nvPr/>
                    </p:nvPicPr>
                    <p:blipFill>
                      <a:blip r:embed="rId4"/>
                      <a:stretch>
                        <a:fillRect/>
                      </a:stretch>
                    </p:blipFill>
                    <p:spPr>
                      <a:xfrm>
                        <a:off x="5527993" y="2707323"/>
                        <a:ext cx="3907155" cy="1421765"/>
                      </a:xfrm>
                      <a:prstGeom prst="rect">
                        <a:avLst/>
                      </a:prstGeom>
                    </p:spPr>
                  </p:pic>
                </p:oleObj>
              </mc:Fallback>
            </mc:AlternateContent>
          </a:graphicData>
        </a:graphic>
      </p:graphicFrame>
      <p:sp>
        <p:nvSpPr>
          <p:cNvPr id="6" name="文本框 5"/>
          <p:cNvSpPr txBox="1"/>
          <p:nvPr/>
        </p:nvSpPr>
        <p:spPr>
          <a:xfrm>
            <a:off x="616585" y="2694305"/>
            <a:ext cx="2226945" cy="518160"/>
          </a:xfrm>
          <a:prstGeom prst="rect">
            <a:avLst/>
          </a:prstGeom>
          <a:noFill/>
        </p:spPr>
        <p:txBody>
          <a:bodyPr wrap="square" rtlCol="0">
            <a:spAutoFit/>
          </a:bodyPr>
          <a:p>
            <a:r>
              <a:rPr lang="zh-CN" altLang="en-US" sz="2800" b="0">
                <a:latin typeface="黑体" panose="02010609060101010101" pitchFamily="1" charset="-122"/>
                <a:ea typeface="黑体" panose="02010609060101010101" pitchFamily="1" charset="-122"/>
              </a:rPr>
              <a:t>定义公式：</a:t>
            </a:r>
            <a:endParaRPr lang="zh-CN" altLang="en-US" sz="2800" b="0">
              <a:latin typeface="黑体" panose="02010609060101010101" pitchFamily="1" charset="-122"/>
              <a:ea typeface="黑体" panose="02010609060101010101" pitchFamily="1"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5"/>
          <p:cNvSpPr>
            <a:spLocks noGrp="1"/>
          </p:cNvSpPr>
          <p:nvPr>
            <p:ph type="title"/>
          </p:nvPr>
        </p:nvSpPr>
        <p:spPr>
          <a:xfrm>
            <a:off x="609600" y="304800"/>
            <a:ext cx="7772400" cy="1143000"/>
          </a:xfrm>
        </p:spPr>
        <p:txBody>
          <a:bodyPr wrap="square" anchor="b"/>
          <a:p>
            <a:pPr lvl="0" indent="0" eaLnBrk="1" hangingPunct="1"/>
            <a:endParaRPr lang="en-US" altLang="en-US">
              <a:latin typeface="黑体" panose="02010609060101010101" pitchFamily="1" charset="-122"/>
              <a:ea typeface="黑体" panose="02010609060101010101" pitchFamily="1" charset="-122"/>
            </a:endParaRPr>
          </a:p>
        </p:txBody>
      </p:sp>
      <p:sp>
        <p:nvSpPr>
          <p:cNvPr id="98306" name="Rectangle 3" descr="Rectangle: Click to edit Master text styles&#13;&#10;Second level&#13;&#10;Third level&#13;&#10;Fourth level&#13;&#10;Fifth level"/>
          <p:cNvSpPr>
            <a:spLocks noGrp="1"/>
          </p:cNvSpPr>
          <p:nvPr>
            <p:ph type="body" sz="half"/>
          </p:nvPr>
        </p:nvSpPr>
        <p:spPr>
          <a:xfrm>
            <a:off x="838200" y="1905000"/>
            <a:ext cx="3810000" cy="4114800"/>
          </a:xfrm>
        </p:spPr>
        <p:txBody>
          <a:bodyPr wrap="square"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342900" eaLnBrk="1" hangingPunct="1"/>
            <a:r>
              <a:rPr lang="zh-CN" altLang="en-US" sz="2800" dirty="0">
                <a:ea typeface="黑体" panose="02010609060101010101" pitchFamily="1" charset="-122"/>
              </a:rPr>
              <a:t>为了便于计算，上列公式可变换为：</a:t>
            </a:r>
            <a:endParaRPr lang="zh-CN" altLang="en-US" sz="2800" dirty="0">
              <a:ea typeface="黑体" panose="02010609060101010101" pitchFamily="1" charset="-122"/>
            </a:endParaRPr>
          </a:p>
          <a:p>
            <a:pPr lvl="0" indent="-342900" eaLnBrk="1" hangingPunct="1"/>
            <a:endParaRPr lang="en-US" altLang="x-none" sz="2800" dirty="0">
              <a:ea typeface="黑体" panose="02010609060101010101" pitchFamily="1" charset="-122"/>
            </a:endParaRPr>
          </a:p>
        </p:txBody>
      </p:sp>
      <p:graphicFrame>
        <p:nvGraphicFramePr>
          <p:cNvPr id="98307" name="内容占位符 95235"/>
          <p:cNvGraphicFramePr>
            <a:graphicFrameLocks noGrp="1" noChangeAspect="1"/>
          </p:cNvGraphicFramePr>
          <p:nvPr>
            <p:ph sz="half" idx="4294967295"/>
          </p:nvPr>
        </p:nvGraphicFramePr>
        <p:xfrm>
          <a:off x="2121218" y="2784793"/>
          <a:ext cx="4101465" cy="1531620"/>
        </p:xfrm>
        <a:graphic>
          <a:graphicData uri="http://schemas.openxmlformats.org/presentationml/2006/ole">
            <mc:AlternateContent xmlns:mc="http://schemas.openxmlformats.org/markup-compatibility/2006">
              <mc:Choice xmlns:v="urn:schemas-microsoft-com:vml" Requires="v">
                <p:oleObj spid="_x0000_s3096" name="" r:id="rId1" imgW="2959100" imgH="1104900" progId="Equation.3">
                  <p:embed/>
                </p:oleObj>
              </mc:Choice>
              <mc:Fallback>
                <p:oleObj name="" r:id="rId1" imgW="2959100" imgH="1104900" progId="Equation.3">
                  <p:embed/>
                  <p:pic>
                    <p:nvPicPr>
                      <p:cNvPr id="0" name="图片 3095"/>
                      <p:cNvPicPr/>
                      <p:nvPr/>
                    </p:nvPicPr>
                    <p:blipFill>
                      <a:blip r:embed="rId2"/>
                      <a:stretch>
                        <a:fillRect/>
                      </a:stretch>
                    </p:blipFill>
                    <p:spPr>
                      <a:xfrm>
                        <a:off x="2121218" y="2784793"/>
                        <a:ext cx="4101465" cy="1531620"/>
                      </a:xfrm>
                      <a:prstGeom prst="rect">
                        <a:avLst/>
                      </a:prstGeom>
                      <a:noFill/>
                      <a:ln w="38100">
                        <a:miter/>
                      </a:ln>
                    </p:spPr>
                  </p:pic>
                </p:oleObj>
              </mc:Fallback>
            </mc:AlternateContent>
          </a:graphicData>
        </a:graphic>
      </p:graphicFrame>
      <p:sp>
        <p:nvSpPr>
          <p:cNvPr id="98308" name="TextBox 1"/>
          <p:cNvSpPr txBox="1"/>
          <p:nvPr/>
        </p:nvSpPr>
        <p:spPr>
          <a:xfrm>
            <a:off x="693738" y="5462270"/>
            <a:ext cx="2447925" cy="396240"/>
          </a:xfrm>
          <a:prstGeom prst="rect">
            <a:avLst/>
          </a:prstGeom>
          <a:noFill/>
          <a:ln w="9525">
            <a:noFill/>
          </a:ln>
        </p:spPr>
        <p:txBody>
          <a:bodyPr wrap="square" anchor="t">
            <a:spAutoFit/>
          </a:bodyPr>
          <a:p>
            <a:pPr marL="0" lvl="1" indent="0" algn="l" eaLnBrk="1" hangingPunct="1"/>
            <a:r>
              <a:rPr lang="en-US" altLang="x-none" sz="2000" b="0" dirty="0">
                <a:latin typeface="黑体" panose="02010609060101010101" pitchFamily="1" charset="-122"/>
                <a:ea typeface="黑体" panose="02010609060101010101" pitchFamily="1" charset="-122"/>
              </a:rPr>
              <a:t>S</a:t>
            </a:r>
            <a:r>
              <a:rPr lang="zh-CN" altLang="en-US" sz="2000" b="0" dirty="0">
                <a:latin typeface="黑体" panose="02010609060101010101" pitchFamily="1" charset="-122"/>
                <a:ea typeface="黑体" panose="02010609060101010101" pitchFamily="1" charset="-122"/>
              </a:rPr>
              <a:t>：营业收入</a:t>
            </a:r>
            <a:endParaRPr lang="zh-CN" altLang="en-US" sz="2400" b="0" dirty="0">
              <a:latin typeface="黑体" panose="02010609060101010101" pitchFamily="1" charset="-122"/>
              <a:ea typeface="黑体" panose="02010609060101010101" pitchFamily="1" charset="-122"/>
            </a:endParaRPr>
          </a:p>
        </p:txBody>
      </p:sp>
      <p:graphicFrame>
        <p:nvGraphicFramePr>
          <p:cNvPr id="2" name="对象 1"/>
          <p:cNvGraphicFramePr/>
          <p:nvPr/>
        </p:nvGraphicFramePr>
        <p:xfrm>
          <a:off x="694055" y="4403090"/>
          <a:ext cx="7687310" cy="1059180"/>
        </p:xfrm>
        <a:graphic>
          <a:graphicData uri="http://schemas.openxmlformats.org/presentationml/2006/ole">
            <mc:AlternateContent xmlns:mc="http://schemas.openxmlformats.org/markup-compatibility/2006">
              <mc:Choice xmlns:v="urn:schemas-microsoft-com:vml" Requires="v">
                <p:oleObj spid="_x0000_s3" name="" r:id="rId3" imgW="5143500" imgH="698500" progId="Equation.KSEE3">
                  <p:embed/>
                </p:oleObj>
              </mc:Choice>
              <mc:Fallback>
                <p:oleObj name="" r:id="rId3" imgW="5143500" imgH="698500" progId="Equation.KSEE3">
                  <p:embed/>
                  <p:pic>
                    <p:nvPicPr>
                      <p:cNvPr id="0" name="图片 2"/>
                      <p:cNvPicPr/>
                      <p:nvPr/>
                    </p:nvPicPr>
                    <p:blipFill>
                      <a:blip r:embed="rId4"/>
                      <a:stretch>
                        <a:fillRect/>
                      </a:stretch>
                    </p:blipFill>
                    <p:spPr>
                      <a:xfrm>
                        <a:off x="694055" y="4403090"/>
                        <a:ext cx="7687310" cy="1059180"/>
                      </a:xfrm>
                      <a:prstGeom prst="rect">
                        <a:avLst/>
                      </a:prstGeom>
                    </p:spPr>
                  </p:pic>
                </p:oleObj>
              </mc:Fallback>
            </mc:AlternateContent>
          </a:graphicData>
        </a:graphic>
      </p:graphicFrame>
      <p:sp>
        <p:nvSpPr>
          <p:cNvPr id="4" name="椭圆 3"/>
          <p:cNvSpPr/>
          <p:nvPr/>
        </p:nvSpPr>
        <p:spPr>
          <a:xfrm>
            <a:off x="4250055" y="2637155"/>
            <a:ext cx="2122170" cy="791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372225" y="1642745"/>
            <a:ext cx="1897380" cy="2286000"/>
          </a:xfrm>
          <a:prstGeom prst="rect">
            <a:avLst/>
          </a:prstGeom>
          <a:noFill/>
        </p:spPr>
        <p:txBody>
          <a:bodyPr wrap="square" rtlCol="0">
            <a:spAutoFit/>
          </a:bodyPr>
          <a:p>
            <a:pPr marL="285750" indent="-285750">
              <a:buFont typeface="Arial" panose="020B0604020202020204" pitchFamily="34" charset="0"/>
              <a:buChar char="•"/>
            </a:pPr>
            <a:r>
              <a:rPr lang="zh-CN" altLang="en-US"/>
              <a:t>企业的固定成本为零，经营杠杆系数</a:t>
            </a:r>
            <a:r>
              <a:rPr lang="en-US" altLang="zh-CN"/>
              <a:t>1</a:t>
            </a:r>
            <a:r>
              <a:rPr lang="zh-CN" altLang="en-US"/>
              <a:t>；</a:t>
            </a:r>
            <a:endParaRPr lang="zh-CN" altLang="en-US"/>
          </a:p>
          <a:p>
            <a:pPr marL="285750" indent="-285750">
              <a:buFont typeface="Arial" panose="020B0604020202020204" pitchFamily="34" charset="0"/>
              <a:buChar char="•"/>
            </a:pPr>
            <a:r>
              <a:rPr lang="zh-CN" altLang="en-US"/>
              <a:t>固定成本越大，经营杠杆系数越大；</a:t>
            </a:r>
            <a:endParaRPr lang="zh-CN" altLang="en-US"/>
          </a:p>
          <a:p>
            <a:pPr marL="285750" indent="-285750">
              <a:buFont typeface="Arial" panose="020B0604020202020204" pitchFamily="34" charset="0"/>
              <a:buChar char="•"/>
            </a:pPr>
            <a:r>
              <a:rPr lang="zh-CN" altLang="en-US"/>
              <a:t>息税前利润越大，经营杠杆系数越小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8308" grpId="0"/>
      <p:bldP spid="4" grpId="1" animBg="1"/>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extBox 4"/>
          <p:cNvSpPr txBox="1"/>
          <p:nvPr/>
        </p:nvSpPr>
        <p:spPr>
          <a:xfrm>
            <a:off x="357505" y="584518"/>
            <a:ext cx="8429625" cy="6300470"/>
          </a:xfrm>
          <a:prstGeom prst="rect">
            <a:avLst/>
          </a:prstGeom>
          <a:noFill/>
          <a:ln w="9525">
            <a:noFill/>
          </a:ln>
        </p:spPr>
        <p:txBody>
          <a:bodyPr wrap="square" anchor="t">
            <a:spAutoFit/>
          </a:bodyPr>
          <a:p>
            <a:pPr lvl="0" indent="0">
              <a:spcBef>
                <a:spcPct val="20000"/>
              </a:spcBef>
              <a:buChar char="•"/>
            </a:pPr>
            <a:r>
              <a:rPr lang="zh-CN" altLang="en-US" sz="2600" b="0" dirty="0">
                <a:latin typeface="黑体" panose="02010609060101010101" pitchFamily="1" charset="-122"/>
                <a:ea typeface="黑体" panose="02010609060101010101" pitchFamily="1" charset="-122"/>
              </a:rPr>
              <a:t>例</a:t>
            </a:r>
            <a:r>
              <a:rPr lang="en-US" altLang="x-none" sz="2600" b="0" dirty="0">
                <a:latin typeface="黑体" panose="02010609060101010101" pitchFamily="1" charset="-122"/>
                <a:ea typeface="黑体" panose="02010609060101010101" pitchFamily="1" charset="-122"/>
              </a:rPr>
              <a:t>6-20</a:t>
            </a:r>
            <a:r>
              <a:rPr lang="zh-CN" altLang="en-US" sz="2600" b="0" dirty="0">
                <a:latin typeface="黑体" panose="02010609060101010101" pitchFamily="1" charset="-122"/>
                <a:ea typeface="黑体" panose="02010609060101010101" pitchFamily="1" charset="-122"/>
              </a:rPr>
              <a:t>：</a:t>
            </a:r>
            <a:r>
              <a:rPr lang="en-US" altLang="x-none" sz="2600" b="0" dirty="0">
                <a:latin typeface="黑体" panose="02010609060101010101" pitchFamily="1" charset="-122"/>
                <a:ea typeface="黑体" panose="02010609060101010101" pitchFamily="1" charset="-122"/>
              </a:rPr>
              <a:t>XYZ</a:t>
            </a:r>
            <a:r>
              <a:rPr lang="zh-CN" altLang="en-US" sz="2600" b="0" dirty="0">
                <a:latin typeface="黑体" panose="02010609060101010101" pitchFamily="1" charset="-122"/>
                <a:ea typeface="黑体" panose="02010609060101010101" pitchFamily="1" charset="-122"/>
              </a:rPr>
              <a:t>公司的产品销量</a:t>
            </a:r>
            <a:r>
              <a:rPr lang="en-US" altLang="x-none" sz="2600" b="0" dirty="0">
                <a:latin typeface="黑体" panose="02010609060101010101" pitchFamily="1" charset="-122"/>
                <a:ea typeface="黑体" panose="02010609060101010101" pitchFamily="1" charset="-122"/>
              </a:rPr>
              <a:t>40000</a:t>
            </a:r>
            <a:r>
              <a:rPr lang="zh-CN" altLang="en-US" sz="2600" b="0" dirty="0">
                <a:latin typeface="黑体" panose="02010609060101010101" pitchFamily="1" charset="-122"/>
                <a:ea typeface="黑体" panose="02010609060101010101" pitchFamily="1" charset="-122"/>
              </a:rPr>
              <a:t>件，单位产品售价</a:t>
            </a:r>
            <a:r>
              <a:rPr lang="en-US" altLang="x-none" sz="2600" b="0" dirty="0">
                <a:latin typeface="黑体" panose="02010609060101010101" pitchFamily="1" charset="-122"/>
                <a:ea typeface="黑体" panose="02010609060101010101" pitchFamily="1" charset="-122"/>
              </a:rPr>
              <a:t>1000</a:t>
            </a:r>
            <a:r>
              <a:rPr lang="zh-CN" altLang="en-US" sz="2600" b="0" dirty="0">
                <a:latin typeface="黑体" panose="02010609060101010101" pitchFamily="1" charset="-122"/>
                <a:ea typeface="黑体" panose="02010609060101010101" pitchFamily="1" charset="-122"/>
              </a:rPr>
              <a:t>元，销售总额</a:t>
            </a:r>
            <a:r>
              <a:rPr lang="en-US" altLang="x-none" sz="2600" b="0" dirty="0">
                <a:latin typeface="黑体" panose="02010609060101010101" pitchFamily="1" charset="-122"/>
                <a:ea typeface="黑体" panose="02010609060101010101" pitchFamily="1" charset="-122"/>
              </a:rPr>
              <a:t>4000</a:t>
            </a:r>
            <a:r>
              <a:rPr lang="zh-CN" altLang="en-US" sz="2600" b="0" dirty="0">
                <a:latin typeface="黑体" panose="02010609060101010101" pitchFamily="1" charset="-122"/>
                <a:ea typeface="黑体" panose="02010609060101010101" pitchFamily="1" charset="-122"/>
              </a:rPr>
              <a:t>万元，固定成本总额为</a:t>
            </a:r>
            <a:r>
              <a:rPr lang="en-US" altLang="x-none" sz="2600" b="0" dirty="0">
                <a:latin typeface="黑体" panose="02010609060101010101" pitchFamily="1" charset="-122"/>
                <a:ea typeface="黑体" panose="02010609060101010101" pitchFamily="1" charset="-122"/>
              </a:rPr>
              <a:t>800</a:t>
            </a:r>
            <a:r>
              <a:rPr lang="zh-CN" altLang="en-US" sz="2600" b="0" dirty="0">
                <a:latin typeface="黑体" panose="02010609060101010101" pitchFamily="1" charset="-122"/>
                <a:ea typeface="黑体" panose="02010609060101010101" pitchFamily="1" charset="-122"/>
              </a:rPr>
              <a:t>万元，单位产品变动成本为</a:t>
            </a:r>
            <a:r>
              <a:rPr lang="en-US" altLang="x-none" sz="2600" b="0" dirty="0">
                <a:latin typeface="黑体" panose="02010609060101010101" pitchFamily="1" charset="-122"/>
                <a:ea typeface="黑体" panose="02010609060101010101" pitchFamily="1" charset="-122"/>
              </a:rPr>
              <a:t>600</a:t>
            </a:r>
            <a:r>
              <a:rPr lang="zh-CN" altLang="en-US" sz="2600" b="0" dirty="0">
                <a:latin typeface="黑体" panose="02010609060101010101" pitchFamily="1" charset="-122"/>
                <a:ea typeface="黑体" panose="02010609060101010101" pitchFamily="1" charset="-122"/>
              </a:rPr>
              <a:t>元，变动成本率为</a:t>
            </a:r>
            <a:r>
              <a:rPr lang="en-US" altLang="x-none" sz="2600" b="0" dirty="0">
                <a:latin typeface="黑体" panose="02010609060101010101" pitchFamily="1" charset="-122"/>
                <a:ea typeface="黑体" panose="02010609060101010101" pitchFamily="1" charset="-122"/>
              </a:rPr>
              <a:t>60%</a:t>
            </a:r>
            <a:r>
              <a:rPr lang="zh-CN" altLang="en-US" sz="2600" b="0" dirty="0">
                <a:latin typeface="黑体" panose="02010609060101010101" pitchFamily="1" charset="-122"/>
                <a:ea typeface="黑体" panose="02010609060101010101" pitchFamily="1" charset="-122"/>
              </a:rPr>
              <a:t>，变动成本总额为</a:t>
            </a:r>
            <a:r>
              <a:rPr lang="en-US" altLang="x-none" sz="2600" b="0" dirty="0">
                <a:latin typeface="黑体" panose="02010609060101010101" pitchFamily="1" charset="-122"/>
                <a:ea typeface="黑体" panose="02010609060101010101" pitchFamily="1" charset="-122"/>
              </a:rPr>
              <a:t>2400</a:t>
            </a:r>
            <a:r>
              <a:rPr lang="zh-CN" altLang="en-US" sz="2600" b="0" dirty="0">
                <a:latin typeface="黑体" panose="02010609060101010101" pitchFamily="1" charset="-122"/>
                <a:ea typeface="黑体" panose="02010609060101010101" pitchFamily="1" charset="-122"/>
              </a:rPr>
              <a:t>万元。</a:t>
            </a:r>
            <a:endParaRPr lang="en-US" altLang="x-none" sz="2600" b="0" dirty="0">
              <a:latin typeface="黑体" panose="02010609060101010101" pitchFamily="1" charset="-122"/>
              <a:ea typeface="黑体" panose="02010609060101010101" pitchFamily="1" charset="-122"/>
            </a:endParaRPr>
          </a:p>
          <a:p>
            <a:pPr lvl="0" indent="0">
              <a:spcBef>
                <a:spcPct val="20000"/>
              </a:spcBef>
              <a:buChar char="•"/>
            </a:pPr>
            <a:r>
              <a:rPr lang="zh-CN" altLang="en-US" sz="2600" b="0" dirty="0">
                <a:latin typeface="黑体" panose="02010609060101010101" pitchFamily="1" charset="-122"/>
                <a:ea typeface="黑体" panose="02010609060101010101" pitchFamily="1" charset="-122"/>
              </a:rPr>
              <a:t>其营业杠杆系数为：</a:t>
            </a:r>
            <a:endParaRPr lang="en-US" altLang="x-none" sz="2600" b="0" dirty="0">
              <a:latin typeface="黑体" panose="02010609060101010101" pitchFamily="1" charset="-122"/>
              <a:ea typeface="黑体" panose="02010609060101010101" pitchFamily="1" charset="-122"/>
            </a:endParaRPr>
          </a:p>
          <a:p>
            <a:pPr lvl="0" indent="0">
              <a:spcBef>
                <a:spcPct val="20000"/>
              </a:spcBef>
              <a:buChar char="•"/>
            </a:pPr>
            <a:endParaRPr lang="zh-CN" altLang="en-US" sz="2600" b="0" dirty="0">
              <a:latin typeface="黑体" panose="02010609060101010101" pitchFamily="1" charset="-122"/>
              <a:ea typeface="黑体" panose="02010609060101010101" pitchFamily="1"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r>
              <a:rPr lang="zh-CN" altLang="en-US" sz="2200" b="0" dirty="0">
                <a:latin typeface="黑体" panose="02010609060101010101" pitchFamily="1" charset="-122"/>
                <a:ea typeface="黑体" panose="02010609060101010101" pitchFamily="1" charset="-122"/>
              </a:rPr>
              <a:t>含义：在销量</a:t>
            </a:r>
            <a:r>
              <a:rPr lang="en-US" altLang="zh-CN" sz="2200" b="0" dirty="0">
                <a:latin typeface="黑体" panose="02010609060101010101" pitchFamily="1" charset="-122"/>
                <a:ea typeface="黑体" panose="02010609060101010101" pitchFamily="1" charset="-122"/>
              </a:rPr>
              <a:t>40000</a:t>
            </a:r>
            <a:r>
              <a:rPr lang="zh-CN" altLang="en-US" sz="2200" b="0" dirty="0">
                <a:latin typeface="黑体" panose="02010609060101010101" pitchFamily="1" charset="-122"/>
                <a:ea typeface="黑体" panose="02010609060101010101" pitchFamily="1" charset="-122"/>
              </a:rPr>
              <a:t>水平下，销售收入每增长</a:t>
            </a:r>
            <a:r>
              <a:rPr lang="en-US" altLang="zh-CN" sz="2200" b="0" dirty="0">
                <a:latin typeface="黑体" panose="02010609060101010101" pitchFamily="1" charset="-122"/>
                <a:ea typeface="黑体" panose="02010609060101010101" pitchFamily="1" charset="-122"/>
              </a:rPr>
              <a:t>1%</a:t>
            </a:r>
            <a:r>
              <a:rPr lang="zh-CN" altLang="en-US" sz="2200" b="0" dirty="0">
                <a:latin typeface="黑体" panose="02010609060101010101" pitchFamily="1" charset="-122"/>
                <a:ea typeface="黑体" panose="02010609060101010101" pitchFamily="1" charset="-122"/>
              </a:rPr>
              <a:t>，</a:t>
            </a:r>
            <a:r>
              <a:rPr lang="en-US" altLang="zh-CN" sz="2200" b="0" dirty="0">
                <a:latin typeface="黑体" panose="02010609060101010101" pitchFamily="1" charset="-122"/>
                <a:ea typeface="黑体" panose="02010609060101010101" pitchFamily="1" charset="-122"/>
              </a:rPr>
              <a:t>EBIT</a:t>
            </a:r>
            <a:r>
              <a:rPr lang="zh-CN" altLang="en-US" sz="2200" b="0" dirty="0">
                <a:latin typeface="黑体" panose="02010609060101010101" pitchFamily="1" charset="-122"/>
                <a:ea typeface="黑体" panose="02010609060101010101" pitchFamily="1" charset="-122"/>
              </a:rPr>
              <a:t>将增长</a:t>
            </a:r>
            <a:r>
              <a:rPr lang="en-US" altLang="zh-CN" sz="2200" b="0" dirty="0">
                <a:latin typeface="黑体" panose="02010609060101010101" pitchFamily="1" charset="-122"/>
                <a:ea typeface="黑体" panose="02010609060101010101" pitchFamily="1" charset="-122"/>
              </a:rPr>
              <a:t>2%</a:t>
            </a:r>
            <a:r>
              <a:rPr lang="zh-CN" altLang="en-US" sz="2200" b="0" dirty="0">
                <a:latin typeface="黑体" panose="02010609060101010101" pitchFamily="1" charset="-122"/>
                <a:ea typeface="黑体" panose="02010609060101010101" pitchFamily="1" charset="-122"/>
              </a:rPr>
              <a:t>，如果预期下一年的销售收入增长</a:t>
            </a:r>
            <a:r>
              <a:rPr lang="en-US" altLang="zh-CN" sz="2200" b="0" dirty="0">
                <a:latin typeface="黑体" panose="02010609060101010101" pitchFamily="1" charset="-122"/>
                <a:ea typeface="黑体" panose="02010609060101010101" pitchFamily="1" charset="-122"/>
              </a:rPr>
              <a:t>10%</a:t>
            </a:r>
            <a:r>
              <a:rPr lang="zh-CN" altLang="en-US" sz="2200" b="0" dirty="0">
                <a:latin typeface="黑体" panose="02010609060101010101" pitchFamily="1" charset="-122"/>
                <a:ea typeface="黑体" panose="02010609060101010101" pitchFamily="1" charset="-122"/>
              </a:rPr>
              <a:t>，企业的</a:t>
            </a:r>
            <a:r>
              <a:rPr lang="en-US" altLang="zh-CN" sz="2200" b="0" dirty="0">
                <a:latin typeface="黑体" panose="02010609060101010101" pitchFamily="1" charset="-122"/>
                <a:ea typeface="黑体" panose="02010609060101010101" pitchFamily="1" charset="-122"/>
              </a:rPr>
              <a:t>EBIT</a:t>
            </a:r>
            <a:r>
              <a:rPr lang="zh-CN" altLang="en-US" sz="2200" b="0" dirty="0">
                <a:latin typeface="黑体" panose="02010609060101010101" pitchFamily="1" charset="-122"/>
                <a:ea typeface="黑体" panose="02010609060101010101" pitchFamily="1" charset="-122"/>
              </a:rPr>
              <a:t>增长</a:t>
            </a:r>
            <a:r>
              <a:rPr lang="en-US" altLang="zh-CN" sz="2200" b="0" dirty="0">
                <a:latin typeface="黑体" panose="02010609060101010101" pitchFamily="1" charset="-122"/>
                <a:ea typeface="黑体" panose="02010609060101010101" pitchFamily="1" charset="-122"/>
              </a:rPr>
              <a:t>20%</a:t>
            </a:r>
            <a:r>
              <a:rPr lang="zh-CN" altLang="en-US" sz="2200" b="0" dirty="0">
                <a:latin typeface="黑体" panose="02010609060101010101" pitchFamily="1" charset="-122"/>
                <a:ea typeface="黑体" panose="02010609060101010101" pitchFamily="1" charset="-122"/>
              </a:rPr>
              <a:t>；反之。</a:t>
            </a:r>
            <a:endParaRPr lang="zh-CN" altLang="en-US" sz="2200" b="0" dirty="0">
              <a:latin typeface="黑体" panose="02010609060101010101" pitchFamily="1" charset="-122"/>
              <a:ea typeface="黑体" panose="02010609060101010101" pitchFamily="1" charset="-122"/>
            </a:endParaRPr>
          </a:p>
          <a:p>
            <a:pPr lvl="0" indent="0">
              <a:spcBef>
                <a:spcPct val="20000"/>
              </a:spcBef>
              <a:buChar char="•"/>
            </a:pPr>
            <a:r>
              <a:rPr lang="zh-CN" altLang="en-US" sz="2200" b="0" dirty="0">
                <a:latin typeface="黑体" panose="02010609060101010101" pitchFamily="1" charset="-122"/>
                <a:ea typeface="黑体" panose="02010609060101010101" pitchFamily="1" charset="-122"/>
                <a:sym typeface="+mn-ea"/>
              </a:rPr>
              <a:t>一般而言，企业的营业杠杆系数越大，营业杠杆利益和营业风险就越高；企业的营业杠杆系数越小，营业杠杆利益和营业风险就越低。反映了经营风险（固定成本增加，DOL系数变大）。</a:t>
            </a:r>
            <a:endParaRPr lang="zh-CN" altLang="en-US" sz="2200" b="0" dirty="0">
              <a:latin typeface="黑体" panose="02010609060101010101" pitchFamily="1" charset="-122"/>
              <a:ea typeface="黑体" panose="02010609060101010101" pitchFamily="1" charset="-122"/>
              <a:sym typeface="+mn-ea"/>
            </a:endParaRPr>
          </a:p>
          <a:p>
            <a:pPr lvl="0" indent="0">
              <a:spcBef>
                <a:spcPct val="20000"/>
              </a:spcBef>
              <a:buChar char="•"/>
            </a:pPr>
            <a:r>
              <a:rPr lang="zh-CN" altLang="en-US" sz="2200" b="0" dirty="0">
                <a:solidFill>
                  <a:srgbClr val="C00000"/>
                </a:solidFill>
                <a:latin typeface="黑体" panose="02010609060101010101" pitchFamily="1" charset="-122"/>
                <a:ea typeface="黑体" panose="02010609060101010101" pitchFamily="1" charset="-122"/>
              </a:rPr>
              <a:t>注意</a:t>
            </a:r>
            <a:r>
              <a:rPr lang="zh-CN" altLang="en-US" sz="2200" b="0" dirty="0">
                <a:latin typeface="黑体" panose="02010609060101010101" pitchFamily="1" charset="-122"/>
                <a:ea typeface="黑体" panose="02010609060101010101" pitchFamily="1" charset="-122"/>
              </a:rPr>
              <a:t>：在计算经营杠杆系数时，必须考虑一定的销售水平。</a:t>
            </a:r>
            <a:endParaRPr lang="zh-CN" altLang="en-US" sz="2200" b="0" dirty="0">
              <a:latin typeface="黑体" panose="02010609060101010101" pitchFamily="1" charset="-122"/>
              <a:ea typeface="黑体" panose="02010609060101010101" pitchFamily="1" charset="-122"/>
            </a:endParaRPr>
          </a:p>
          <a:p>
            <a:pPr lvl="0" indent="0">
              <a:spcBef>
                <a:spcPct val="20000"/>
              </a:spcBef>
              <a:buChar char="•"/>
            </a:pPr>
            <a:endParaRPr lang="zh-CN" altLang="en-US" sz="2400" b="0" dirty="0">
              <a:latin typeface="Arial" panose="020B0604020202020204" pitchFamily="34" charset="0"/>
              <a:ea typeface="宋体" panose="02010600030101010101" pitchFamily="2" charset="-122"/>
            </a:endParaRPr>
          </a:p>
        </p:txBody>
      </p:sp>
      <p:pic>
        <p:nvPicPr>
          <p:cNvPr id="96259" name="Picture 2"/>
          <p:cNvPicPr>
            <a:picLocks noChangeAspect="1"/>
          </p:cNvPicPr>
          <p:nvPr/>
        </p:nvPicPr>
        <p:blipFill>
          <a:blip r:embed="rId1"/>
          <a:stretch>
            <a:fillRect/>
          </a:stretch>
        </p:blipFill>
        <p:spPr>
          <a:xfrm>
            <a:off x="1713230" y="2750820"/>
            <a:ext cx="5716588" cy="1355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6258">
                                            <p:txEl>
                                              <p:charRg st="0" end="99"/>
                                            </p:txEl>
                                          </p:spTgt>
                                        </p:tgtEl>
                                        <p:attrNameLst>
                                          <p:attrName>style.visibility</p:attrName>
                                        </p:attrNameLst>
                                      </p:cBhvr>
                                      <p:to>
                                        <p:strVal val="visible"/>
                                      </p:to>
                                    </p:set>
                                    <p:animEffect transition="in" filter="wipe(up)">
                                      <p:cBhvr>
                                        <p:cTn id="7" dur="500"/>
                                        <p:tgtEl>
                                          <p:spTgt spid="96258">
                                            <p:txEl>
                                              <p:charRg st="0" end="9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258">
                                            <p:txEl>
                                              <p:charRg st="99" end="109"/>
                                            </p:txEl>
                                          </p:spTgt>
                                        </p:tgtEl>
                                        <p:attrNameLst>
                                          <p:attrName>style.visibility</p:attrName>
                                        </p:attrNameLst>
                                      </p:cBhvr>
                                      <p:to>
                                        <p:strVal val="visible"/>
                                      </p:to>
                                    </p:set>
                                    <p:animEffect transition="in" filter="wipe(up)">
                                      <p:cBhvr>
                                        <p:cTn id="12" dur="500"/>
                                        <p:tgtEl>
                                          <p:spTgt spid="96258">
                                            <p:txEl>
                                              <p:charRg st="99" end="10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6259"/>
                                        </p:tgtEl>
                                        <p:attrNameLst>
                                          <p:attrName>style.visibility</p:attrName>
                                        </p:attrNameLst>
                                      </p:cBhvr>
                                      <p:to>
                                        <p:strVal val="visible"/>
                                      </p:to>
                                    </p:set>
                                    <p:animEffect transition="in" filter="wipe(up)">
                                      <p:cBhvr>
                                        <p:cTn id="17" dur="500"/>
                                        <p:tgtEl>
                                          <p:spTgt spid="962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6258">
                                            <p:txEl>
                                              <p:charRg st="112" end="172"/>
                                            </p:txEl>
                                          </p:spTgt>
                                        </p:tgtEl>
                                        <p:attrNameLst>
                                          <p:attrName>style.visibility</p:attrName>
                                        </p:attrNameLst>
                                      </p:cBhvr>
                                      <p:to>
                                        <p:strVal val="visible"/>
                                      </p:to>
                                    </p:set>
                                    <p:animEffect transition="in" filter="wipe(up)">
                                      <p:cBhvr>
                                        <p:cTn id="22" dur="500"/>
                                        <p:tgtEl>
                                          <p:spTgt spid="96258">
                                            <p:txEl>
                                              <p:charRg st="112" end="1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6258">
                                            <p:txEl>
                                              <p:charRg st="6" end="6"/>
                                            </p:txEl>
                                          </p:spTgt>
                                        </p:tgtEl>
                                        <p:attrNameLst>
                                          <p:attrName>style.visibility</p:attrName>
                                        </p:attrNameLst>
                                      </p:cBhvr>
                                      <p:to>
                                        <p:strVal val="visible"/>
                                      </p:to>
                                    </p:set>
                                    <p:animEffect transition="in" filter="wipe(up)">
                                      <p:cBhvr>
                                        <p:cTn id="27" dur="500"/>
                                        <p:tgtEl>
                                          <p:spTgt spid="96258">
                                            <p:txEl>
                                              <p:char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6258">
                                            <p:txEl>
                                              <p:charRg st="7" end="7"/>
                                            </p:txEl>
                                          </p:spTgt>
                                        </p:tgtEl>
                                        <p:attrNameLst>
                                          <p:attrName>style.visibility</p:attrName>
                                        </p:attrNameLst>
                                      </p:cBhvr>
                                      <p:to>
                                        <p:strVal val="visible"/>
                                      </p:to>
                                    </p:set>
                                    <p:animEffect transition="in" filter="wipe(up)">
                                      <p:cBhvr>
                                        <p:cTn id="32" dur="500"/>
                                        <p:tgtEl>
                                          <p:spTgt spid="96258">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latin typeface="黑体" panose="02010609060101010101" pitchFamily="1" charset="-122"/>
                <a:ea typeface="黑体" panose="02010609060101010101" pitchFamily="1" charset="-122"/>
                <a:sym typeface="+mn-ea"/>
              </a:rPr>
              <a:t>问题：经营杠杆系数能不能是负数？</a:t>
            </a:r>
            <a:endParaRPr lang="zh-CN" altLang="en-US">
              <a:latin typeface="黑体" panose="02010609060101010101" pitchFamily="1" charset="-122"/>
              <a:ea typeface="黑体" panose="02010609060101010101" pitchFamily="1" charset="-122"/>
            </a:endParaRPr>
          </a:p>
          <a:p>
            <a:r>
              <a:rPr lang="zh-CN" altLang="en-US">
                <a:latin typeface="黑体" panose="02010609060101010101" pitchFamily="1" charset="-122"/>
                <a:ea typeface="黑体" panose="02010609060101010101" pitchFamily="1" charset="-122"/>
                <a:sym typeface="+mn-ea"/>
              </a:rPr>
              <a:t>可以，说明没有达到保本点，增加销售量，可以减少亏损</a:t>
            </a:r>
            <a:endParaRPr lang="zh-CN" altLang="en-US">
              <a:latin typeface="黑体" panose="02010609060101010101" pitchFamily="1" charset="-122"/>
              <a:ea typeface="黑体" panose="02010609060101010101" pitchFamily="1" charset="-122"/>
            </a:endParaRPr>
          </a:p>
          <a:p>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矩形 2"/>
          <p:cNvSpPr>
            <a:spLocks noGrp="1"/>
          </p:cNvSpPr>
          <p:nvPr>
            <p:ph type="title"/>
          </p:nvPr>
        </p:nvSpPr>
        <p:spPr/>
        <p:txBody>
          <a:bodyPr wrap="square" anchor="ctr"/>
          <a:p>
            <a:pPr lvl="0" indent="0" eaLnBrk="1" hangingPunct="1"/>
            <a:r>
              <a:rPr lang="en-US" altLang="x-none" sz="3000" b="0" dirty="0">
                <a:latin typeface="黑体" panose="02010609060101010101" pitchFamily="1" charset="-122"/>
                <a:ea typeface="黑体" panose="02010609060101010101" pitchFamily="1" charset="-122"/>
              </a:rPr>
              <a:t>5.</a:t>
            </a:r>
            <a:r>
              <a:rPr lang="zh-CN" altLang="en-US" sz="3000" b="0" dirty="0">
                <a:latin typeface="黑体" panose="02010609060101010101" pitchFamily="1" charset="-122"/>
                <a:ea typeface="黑体" panose="02010609060101010101" pitchFamily="1" charset="-122"/>
              </a:rPr>
              <a:t>影响经营杠杆系数的因素</a:t>
            </a:r>
            <a:endParaRPr lang="zh-CN" altLang="en-US" sz="3000" b="0" dirty="0">
              <a:latin typeface="黑体" panose="02010609060101010101" pitchFamily="1" charset="-122"/>
              <a:ea typeface="黑体" panose="02010609060101010101" pitchFamily="1" charset="-122"/>
            </a:endParaRPr>
          </a:p>
        </p:txBody>
      </p:sp>
      <p:sp>
        <p:nvSpPr>
          <p:cNvPr id="101378" name="矩形 3"/>
          <p:cNvSpPr>
            <a:spLocks noGrp="1"/>
          </p:cNvSpPr>
          <p:nvPr>
            <p:ph type="body"/>
          </p:nvPr>
        </p:nvSpPr>
        <p:spPr/>
        <p:txBody>
          <a:bodyPr wrap="square" anchor="t"/>
          <a:p>
            <a:pPr lvl="0" indent="-342900" eaLnBrk="1" hangingPunct="1"/>
            <a:r>
              <a:rPr lang="zh-CN" altLang="en-US" dirty="0">
                <a:ea typeface="黑体" panose="02010609060101010101" pitchFamily="1" charset="-122"/>
              </a:rPr>
              <a:t>产品销量的变动</a:t>
            </a:r>
            <a:endParaRPr lang="zh-CN" altLang="en-US" dirty="0">
              <a:ea typeface="黑体" panose="02010609060101010101" pitchFamily="1" charset="-122"/>
            </a:endParaRPr>
          </a:p>
          <a:p>
            <a:pPr lvl="0" indent="-342900" eaLnBrk="1" hangingPunct="1"/>
            <a:r>
              <a:rPr lang="zh-CN" altLang="en-US" dirty="0">
                <a:ea typeface="黑体" panose="02010609060101010101" pitchFamily="1" charset="-122"/>
              </a:rPr>
              <a:t>产品售价的变动</a:t>
            </a:r>
            <a:endParaRPr lang="zh-CN" altLang="en-US" dirty="0">
              <a:ea typeface="黑体" panose="02010609060101010101" pitchFamily="1" charset="-122"/>
            </a:endParaRPr>
          </a:p>
          <a:p>
            <a:pPr lvl="0" indent="-342900" eaLnBrk="1" hangingPunct="1"/>
            <a:r>
              <a:rPr lang="zh-CN" altLang="en-US" dirty="0">
                <a:ea typeface="黑体" panose="02010609060101010101" pitchFamily="1" charset="-122"/>
              </a:rPr>
              <a:t>单位产品变动成本的变动</a:t>
            </a:r>
            <a:endParaRPr lang="zh-CN" altLang="en-US" dirty="0">
              <a:ea typeface="黑体" panose="02010609060101010101" pitchFamily="1" charset="-122"/>
            </a:endParaRPr>
          </a:p>
          <a:p>
            <a:pPr lvl="0" indent="-342900" eaLnBrk="1" hangingPunct="1"/>
            <a:r>
              <a:rPr lang="zh-CN" altLang="en-US" dirty="0">
                <a:ea typeface="黑体" panose="02010609060101010101" pitchFamily="1" charset="-122"/>
              </a:rPr>
              <a:t>固定成本总额的变动</a:t>
            </a:r>
            <a:endParaRPr lang="en-US" altLang="x-none" dirty="0">
              <a:ea typeface="黑体" panose="02010609060101010101" pitchFamily="1" charset="-122"/>
            </a:endParaRPr>
          </a:p>
          <a:p>
            <a:pPr lvl="0" indent="-342900" eaLnBrk="1" hangingPunct="1"/>
            <a:endParaRPr lang="en-US" altLang="x-none" dirty="0">
              <a:ea typeface="黑体" panose="02010609060101010101" pitchFamily="1" charset="-122"/>
            </a:endParaRPr>
          </a:p>
          <a:p>
            <a:pPr lvl="0" indent="-342900" eaLnBrk="1" hangingPunct="1"/>
            <a:endParaRPr lang="zh-CN" altLang="en-US" dirty="0">
              <a:ea typeface="黑体" panose="02010609060101010101" pitchFamily="1"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TextBox 4"/>
          <p:cNvSpPr txBox="1"/>
          <p:nvPr/>
        </p:nvSpPr>
        <p:spPr>
          <a:xfrm>
            <a:off x="357188" y="142875"/>
            <a:ext cx="8429625" cy="5780088"/>
          </a:xfrm>
          <a:prstGeom prst="rect">
            <a:avLst/>
          </a:prstGeom>
          <a:noFill/>
          <a:ln w="9525">
            <a:noFill/>
          </a:ln>
        </p:spPr>
        <p:txBody>
          <a:bodyPr anchor="t">
            <a:spAutoFit/>
          </a:bodyPr>
          <a:p>
            <a:pPr lvl="0" indent="0">
              <a:spcBef>
                <a:spcPct val="20000"/>
              </a:spcBef>
              <a:buChar char="•"/>
            </a:pPr>
            <a:r>
              <a:rPr lang="zh-CN" altLang="en-US" sz="2800" dirty="0">
                <a:latin typeface="Arial" panose="020B0604020202020204" pitchFamily="34" charset="0"/>
                <a:ea typeface="宋体" panose="02010600030101010101" pitchFamily="2" charset="-122"/>
              </a:rPr>
              <a:t>在上例中，假定产品销售数量由</a:t>
            </a:r>
            <a:r>
              <a:rPr lang="en-US" altLang="x-none" sz="2800" dirty="0">
                <a:latin typeface="Arial" panose="020B0604020202020204" pitchFamily="34" charset="0"/>
                <a:ea typeface="宋体" panose="02010600030101010101" pitchFamily="2" charset="-122"/>
              </a:rPr>
              <a:t>40000</a:t>
            </a:r>
            <a:r>
              <a:rPr lang="zh-CN" altLang="en-US" sz="2800" dirty="0">
                <a:latin typeface="Arial" panose="020B0604020202020204" pitchFamily="34" charset="0"/>
                <a:ea typeface="宋体" panose="02010600030101010101" pitchFamily="2" charset="-122"/>
              </a:rPr>
              <a:t>件变为</a:t>
            </a:r>
            <a:r>
              <a:rPr lang="en-US" altLang="x-none" sz="2800" dirty="0">
                <a:latin typeface="Arial" panose="020B0604020202020204" pitchFamily="34" charset="0"/>
                <a:ea typeface="宋体" panose="02010600030101010101" pitchFamily="2" charset="-122"/>
              </a:rPr>
              <a:t>42000</a:t>
            </a:r>
            <a:r>
              <a:rPr lang="zh-CN" altLang="en-US" sz="2800" dirty="0">
                <a:latin typeface="Arial" panose="020B0604020202020204" pitchFamily="34" charset="0"/>
                <a:ea typeface="宋体" panose="02010600030101010101" pitchFamily="2" charset="-122"/>
              </a:rPr>
              <a:t>件，其他因素不变，则营业杠杆系数会变为：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假定产品销售单价由</a:t>
            </a:r>
            <a:r>
              <a:rPr lang="en-US" altLang="x-none" sz="2800" dirty="0">
                <a:latin typeface="Arial" panose="020B0604020202020204" pitchFamily="34" charset="0"/>
                <a:ea typeface="宋体" panose="02010600030101010101" pitchFamily="2" charset="-122"/>
              </a:rPr>
              <a:t>1000</a:t>
            </a:r>
            <a:r>
              <a:rPr lang="zh-CN" altLang="en-US" sz="2800" dirty="0">
                <a:latin typeface="Arial" panose="020B0604020202020204" pitchFamily="34" charset="0"/>
                <a:ea typeface="宋体" panose="02010600030101010101" pitchFamily="2" charset="-122"/>
              </a:rPr>
              <a:t>元变为</a:t>
            </a:r>
            <a:r>
              <a:rPr lang="en-US" altLang="x-none" sz="2800" dirty="0">
                <a:latin typeface="Arial" panose="020B0604020202020204" pitchFamily="34" charset="0"/>
                <a:ea typeface="宋体" panose="02010600030101010101" pitchFamily="2" charset="-122"/>
              </a:rPr>
              <a:t>1100</a:t>
            </a:r>
            <a:r>
              <a:rPr lang="zh-CN" altLang="en-US" sz="2800" dirty="0">
                <a:latin typeface="Arial" panose="020B0604020202020204" pitchFamily="34" charset="0"/>
                <a:ea typeface="宋体" panose="02010600030101010101" pitchFamily="2" charset="-122"/>
              </a:rPr>
              <a:t>元，其他条件不变， 则营业杠杆系数会变为：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假定变动成本率由</a:t>
            </a:r>
            <a:r>
              <a:rPr lang="en-US" altLang="x-none" sz="2800" dirty="0">
                <a:latin typeface="Arial" panose="020B0604020202020204" pitchFamily="34" charset="0"/>
                <a:ea typeface="宋体" panose="02010600030101010101" pitchFamily="2" charset="-122"/>
              </a:rPr>
              <a:t>60%</a:t>
            </a:r>
            <a:r>
              <a:rPr lang="zh-CN" altLang="en-US" sz="2800" dirty="0">
                <a:latin typeface="Arial" panose="020B0604020202020204" pitchFamily="34" charset="0"/>
                <a:ea typeface="宋体" panose="02010600030101010101" pitchFamily="2" charset="-122"/>
              </a:rPr>
              <a:t>升至</a:t>
            </a:r>
            <a:r>
              <a:rPr lang="en-US" altLang="x-none" sz="2800" dirty="0">
                <a:latin typeface="Arial" panose="020B0604020202020204" pitchFamily="34" charset="0"/>
                <a:ea typeface="宋体" panose="02010600030101010101" pitchFamily="2" charset="-122"/>
              </a:rPr>
              <a:t>65%</a:t>
            </a:r>
            <a:r>
              <a:rPr lang="zh-CN" altLang="en-US" sz="2800" dirty="0">
                <a:latin typeface="Arial" panose="020B0604020202020204" pitchFamily="34" charset="0"/>
                <a:ea typeface="宋体" panose="02010600030101010101" pitchFamily="2" charset="-122"/>
              </a:rPr>
              <a:t>，其他条件不变，则营业杠杆系数会变为：</a:t>
            </a:r>
            <a:endParaRPr lang="en-US" altLang="x-none" sz="2800" dirty="0">
              <a:latin typeface="Arial" panose="020B0604020202020204" pitchFamily="34" charset="0"/>
              <a:ea typeface="宋体" panose="02010600030101010101" pitchFamily="2" charset="-122"/>
            </a:endParaRPr>
          </a:p>
          <a:p>
            <a:pPr lvl="0" indent="0">
              <a:spcBef>
                <a:spcPct val="20000"/>
              </a:spcBef>
              <a:buChar char="•"/>
            </a:pPr>
            <a:endParaRPr lang="zh-CN" altLang="en-US" sz="2800" dirty="0">
              <a:latin typeface="Arial" panose="020B0604020202020204" pitchFamily="34" charset="0"/>
              <a:ea typeface="宋体" panose="02010600030101010101" pitchFamily="2" charset="-122"/>
            </a:endParaRPr>
          </a:p>
          <a:p>
            <a:pPr lvl="0" indent="0">
              <a:spcBef>
                <a:spcPct val="20000"/>
              </a:spcBef>
              <a:buChar char="•"/>
            </a:pPr>
            <a:r>
              <a:rPr lang="zh-CN" altLang="en-US" sz="2800" dirty="0">
                <a:latin typeface="Arial" panose="020B0604020202020204" pitchFamily="34" charset="0"/>
                <a:ea typeface="宋体" panose="02010600030101010101" pitchFamily="2" charset="-122"/>
              </a:rPr>
              <a:t>假定产品销售总额由</a:t>
            </a:r>
            <a:r>
              <a:rPr lang="en-US" altLang="x-none" sz="2800" dirty="0">
                <a:latin typeface="Arial" panose="020B0604020202020204" pitchFamily="34" charset="0"/>
                <a:ea typeface="宋体" panose="02010600030101010101" pitchFamily="2" charset="-122"/>
              </a:rPr>
              <a:t>4000</a:t>
            </a:r>
            <a:r>
              <a:rPr lang="zh-CN" altLang="en-US" sz="2800" dirty="0">
                <a:latin typeface="Arial" panose="020B0604020202020204" pitchFamily="34" charset="0"/>
                <a:ea typeface="宋体" panose="02010600030101010101" pitchFamily="2" charset="-122"/>
              </a:rPr>
              <a:t>万元增至</a:t>
            </a:r>
            <a:r>
              <a:rPr lang="en-US" altLang="x-none" sz="2800" dirty="0">
                <a:latin typeface="Arial" panose="020B0604020202020204" pitchFamily="34" charset="0"/>
                <a:ea typeface="宋体" panose="02010600030101010101" pitchFamily="2" charset="-122"/>
              </a:rPr>
              <a:t>5000</a:t>
            </a:r>
            <a:r>
              <a:rPr lang="zh-CN" altLang="en-US" sz="2800" dirty="0">
                <a:latin typeface="Arial" panose="020B0604020202020204" pitchFamily="34" charset="0"/>
                <a:ea typeface="宋体" panose="02010600030101010101" pitchFamily="2" charset="-122"/>
              </a:rPr>
              <a:t>万元，同时固定成本总额由</a:t>
            </a:r>
            <a:r>
              <a:rPr lang="en-US" altLang="x-none" sz="2800" dirty="0">
                <a:latin typeface="Arial" panose="020B0604020202020204" pitchFamily="34" charset="0"/>
                <a:ea typeface="宋体" panose="02010600030101010101" pitchFamily="2" charset="-122"/>
              </a:rPr>
              <a:t>800</a:t>
            </a:r>
            <a:r>
              <a:rPr lang="zh-CN" altLang="en-US" sz="2800" dirty="0">
                <a:latin typeface="Arial" panose="020B0604020202020204" pitchFamily="34" charset="0"/>
                <a:ea typeface="宋体" panose="02010600030101010101" pitchFamily="2" charset="-122"/>
              </a:rPr>
              <a:t>万元增至</a:t>
            </a:r>
            <a:r>
              <a:rPr lang="en-US" altLang="x-none" sz="2800" dirty="0">
                <a:latin typeface="Arial" panose="020B0604020202020204" pitchFamily="34" charset="0"/>
                <a:ea typeface="宋体" panose="02010600030101010101" pitchFamily="2" charset="-122"/>
              </a:rPr>
              <a:t>950</a:t>
            </a:r>
            <a:r>
              <a:rPr lang="zh-CN" altLang="en-US" sz="2800" dirty="0">
                <a:latin typeface="Arial" panose="020B0604020202020204" pitchFamily="34" charset="0"/>
                <a:ea typeface="宋体" panose="02010600030101010101" pitchFamily="2" charset="-122"/>
              </a:rPr>
              <a:t>万元，变动成本率仍为</a:t>
            </a:r>
            <a:r>
              <a:rPr lang="en-US" altLang="x-none" sz="2800" dirty="0">
                <a:latin typeface="Arial" panose="020B0604020202020204" pitchFamily="34" charset="0"/>
                <a:ea typeface="宋体" panose="02010600030101010101" pitchFamily="2" charset="-122"/>
              </a:rPr>
              <a:t>60%</a:t>
            </a:r>
            <a:r>
              <a:rPr lang="zh-CN" altLang="en-US" sz="2800" dirty="0">
                <a:latin typeface="Arial" panose="020B0604020202020204" pitchFamily="34" charset="0"/>
                <a:ea typeface="宋体" panose="02010600030101010101" pitchFamily="2" charset="-122"/>
              </a:rPr>
              <a:t>。这时，</a:t>
            </a:r>
            <a:r>
              <a:rPr lang="en-US" altLang="x-none" sz="2800" dirty="0">
                <a:latin typeface="Arial" panose="020B0604020202020204" pitchFamily="34" charset="0"/>
                <a:ea typeface="宋体" panose="02010600030101010101" pitchFamily="2" charset="-122"/>
              </a:rPr>
              <a:t>XYZ</a:t>
            </a:r>
            <a:r>
              <a:rPr lang="zh-CN" altLang="en-US" sz="2800" dirty="0">
                <a:latin typeface="Arial" panose="020B0604020202020204" pitchFamily="34" charset="0"/>
                <a:ea typeface="宋体" panose="02010600030101010101" pitchFamily="2" charset="-122"/>
              </a:rPr>
              <a:t>公司的营业杠杆系数会变为：</a:t>
            </a:r>
            <a:endParaRPr lang="zh-CN" altLang="en-US" sz="2800" dirty="0">
              <a:latin typeface="Arial" panose="020B0604020202020204" pitchFamily="34" charset="0"/>
              <a:ea typeface="宋体" panose="02010600030101010101" pitchFamily="2" charset="-122"/>
            </a:endParaRPr>
          </a:p>
        </p:txBody>
      </p:sp>
      <p:pic>
        <p:nvPicPr>
          <p:cNvPr id="102402" name="Picture 2"/>
          <p:cNvPicPr>
            <a:picLocks noChangeAspect="1"/>
          </p:cNvPicPr>
          <p:nvPr/>
        </p:nvPicPr>
        <p:blipFill>
          <a:blip r:embed="rId1"/>
          <a:stretch>
            <a:fillRect/>
          </a:stretch>
        </p:blipFill>
        <p:spPr>
          <a:xfrm>
            <a:off x="2000250" y="1038225"/>
            <a:ext cx="5313363" cy="642938"/>
          </a:xfrm>
          <a:prstGeom prst="rect">
            <a:avLst/>
          </a:prstGeom>
          <a:noFill/>
          <a:ln w="9525">
            <a:noFill/>
          </a:ln>
        </p:spPr>
      </p:pic>
      <p:pic>
        <p:nvPicPr>
          <p:cNvPr id="102403" name="Picture 3"/>
          <p:cNvPicPr>
            <a:picLocks noChangeAspect="1"/>
          </p:cNvPicPr>
          <p:nvPr/>
        </p:nvPicPr>
        <p:blipFill>
          <a:blip r:embed="rId2"/>
          <a:stretch>
            <a:fillRect/>
          </a:stretch>
        </p:blipFill>
        <p:spPr>
          <a:xfrm>
            <a:off x="2071688" y="2466975"/>
            <a:ext cx="5106987" cy="593725"/>
          </a:xfrm>
          <a:prstGeom prst="rect">
            <a:avLst/>
          </a:prstGeom>
          <a:noFill/>
          <a:ln w="9525">
            <a:noFill/>
          </a:ln>
        </p:spPr>
      </p:pic>
      <p:pic>
        <p:nvPicPr>
          <p:cNvPr id="102404" name="Picture 4"/>
          <p:cNvPicPr>
            <a:picLocks noChangeAspect="1"/>
          </p:cNvPicPr>
          <p:nvPr/>
        </p:nvPicPr>
        <p:blipFill>
          <a:blip r:embed="rId3"/>
          <a:stretch>
            <a:fillRect/>
          </a:stretch>
        </p:blipFill>
        <p:spPr>
          <a:xfrm>
            <a:off x="2000250" y="3967163"/>
            <a:ext cx="5264150" cy="654050"/>
          </a:xfrm>
          <a:prstGeom prst="rect">
            <a:avLst/>
          </a:prstGeom>
          <a:noFill/>
          <a:ln w="9525">
            <a:noFill/>
          </a:ln>
        </p:spPr>
      </p:pic>
      <p:pic>
        <p:nvPicPr>
          <p:cNvPr id="102405" name="Picture 8"/>
          <p:cNvPicPr>
            <a:picLocks noChangeAspect="1"/>
          </p:cNvPicPr>
          <p:nvPr/>
        </p:nvPicPr>
        <p:blipFill>
          <a:blip r:embed="rId4"/>
          <a:stretch>
            <a:fillRect/>
          </a:stretch>
        </p:blipFill>
        <p:spPr>
          <a:xfrm>
            <a:off x="2071688" y="5922963"/>
            <a:ext cx="3419475" cy="495300"/>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body"/>
          </p:nvPr>
        </p:nvSpPr>
        <p:spPr>
          <a:xfrm>
            <a:off x="685800" y="1524000"/>
            <a:ext cx="7772400" cy="1752600"/>
          </a:xfrm>
        </p:spPr>
        <p:txBody>
          <a:bodyPr wrap="square" anchor="t"/>
          <a:p>
            <a:pPr lvl="0" indent="-342900"/>
            <a:r>
              <a:rPr lang="zh-CN" altLang="en-US">
                <a:latin typeface="宋体" panose="02010600030101010101" pitchFamily="2" charset="-122"/>
              </a:rPr>
              <a:t>结论：</a:t>
            </a:r>
            <a:endParaRPr lang="zh-CN" altLang="en-US">
              <a:latin typeface="宋体" panose="02010600030101010101" pitchFamily="2" charset="-122"/>
            </a:endParaRPr>
          </a:p>
        </p:txBody>
      </p:sp>
      <p:graphicFrame>
        <p:nvGraphicFramePr>
          <p:cNvPr id="100355" name="表格 100354"/>
          <p:cNvGraphicFramePr/>
          <p:nvPr/>
        </p:nvGraphicFramePr>
        <p:xfrm>
          <a:off x="776288" y="2304415"/>
          <a:ext cx="7472680" cy="5734685"/>
        </p:xfrm>
        <a:graphic>
          <a:graphicData uri="http://schemas.openxmlformats.org/drawingml/2006/table">
            <a:tbl>
              <a:tblPr/>
              <a:tblGrid>
                <a:gridCol w="2424113"/>
                <a:gridCol w="2508250"/>
                <a:gridCol w="2540000"/>
              </a:tblGrid>
              <a:tr h="4445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zh-CN" altLang="en-US" sz="1600" b="1" dirty="0">
                          <a:latin typeface="Times New Roman" panose="02020603050405020304" pitchFamily="2" charset="0"/>
                          <a:ea typeface="宋体" panose="02010600030101010101" pitchFamily="2" charset="-122"/>
                        </a:rPr>
                        <a:t>影响</a:t>
                      </a:r>
                      <a:r>
                        <a:rPr lang="en-US" altLang="x-none" sz="1600" b="1" dirty="0">
                          <a:latin typeface="Times New Roman" panose="02020603050405020304" pitchFamily="2" charset="0"/>
                          <a:ea typeface="宋体" panose="02010600030101010101" pitchFamily="2" charset="-122"/>
                        </a:rPr>
                        <a:t>DOL</a:t>
                      </a:r>
                      <a:r>
                        <a:rPr lang="zh-CN" altLang="en-US" sz="1600" b="1" dirty="0">
                          <a:latin typeface="Times New Roman" panose="02020603050405020304" pitchFamily="2" charset="0"/>
                          <a:ea typeface="宋体" panose="02010600030101010101" pitchFamily="2" charset="-122"/>
                        </a:rPr>
                        <a:t>的四个因素 </a:t>
                      </a:r>
                      <a:endParaRPr lang="zh-CN" altLang="en-US" dirty="0">
                        <a:latin typeface="Times New Roman" panose="02020603050405020304" pitchFamily="2" charset="0"/>
                        <a:ea typeface="宋体" panose="02010600030101010101" pitchFamily="2" charset="-122"/>
                      </a:endParaRPr>
                    </a:p>
                  </a:txBody>
                  <a:tcPr vert="horz" anchor="t">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zh-CN" altLang="en-US" sz="1600" b="1" dirty="0">
                          <a:latin typeface="Times New Roman" panose="02020603050405020304" pitchFamily="2" charset="0"/>
                          <a:ea typeface="宋体" panose="02010600030101010101" pitchFamily="2" charset="-122"/>
                        </a:rPr>
                        <a:t>与</a:t>
                      </a:r>
                      <a:r>
                        <a:rPr lang="en-US" altLang="x-none" sz="1600" b="1" dirty="0">
                          <a:solidFill>
                            <a:srgbClr val="0000FF"/>
                          </a:solidFill>
                          <a:latin typeface="Times New Roman" panose="02020603050405020304" pitchFamily="2" charset="0"/>
                          <a:ea typeface="宋体" panose="02010600030101010101" pitchFamily="2" charset="-122"/>
                        </a:rPr>
                        <a:t>DOL</a:t>
                      </a:r>
                      <a:r>
                        <a:rPr lang="zh-CN" altLang="en-US" sz="1600" b="1" dirty="0">
                          <a:latin typeface="Times New Roman" panose="02020603050405020304" pitchFamily="2" charset="0"/>
                          <a:ea typeface="宋体" panose="02010600030101010101" pitchFamily="2" charset="-122"/>
                        </a:rPr>
                        <a:t>的变化方向</a:t>
                      </a:r>
                      <a:endParaRPr lang="zh-CN" altLang="en-US" dirty="0">
                        <a:latin typeface="Times New Roman" panose="020206030504050203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b="0" kern="1200"/>
                      </a:lvl2pPr>
                      <a:lvl3pPr marL="987425" lvl="2" indent="-293370">
                        <a:buClr>
                          <a:schemeClr val="accent1"/>
                        </a:buClr>
                        <a:defRPr sz="2100" b="0" kern="1200"/>
                      </a:lvl3pPr>
                      <a:lvl4pPr marL="1281430" lvl="3" indent="-292100">
                        <a:buClr>
                          <a:schemeClr val="tx2"/>
                        </a:buClr>
                        <a:defRPr sz="1800" b="0" kern="1200"/>
                      </a:lvl4pPr>
                      <a:lvl5pPr marL="1598930" lvl="4" indent="-316230">
                        <a:buClr>
                          <a:schemeClr val="folHlink"/>
                        </a:buClr>
                        <a:defRPr sz="1800" b="0" kern="1200"/>
                      </a:lvl5pPr>
                    </a:lstStyle>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zh-CN" altLang="en-US" sz="1600" b="1" dirty="0">
                          <a:latin typeface="Times New Roman" panose="02020603050405020304" pitchFamily="2" charset="0"/>
                          <a:ea typeface="宋体" panose="02010600030101010101" pitchFamily="2" charset="-122"/>
                        </a:rPr>
                        <a:t>与</a:t>
                      </a:r>
                      <a:r>
                        <a:rPr lang="en-US" altLang="x-none" sz="1600" b="1" dirty="0">
                          <a:solidFill>
                            <a:srgbClr val="0000FF"/>
                          </a:solidFill>
                          <a:latin typeface="Times New Roman" panose="02020603050405020304" pitchFamily="2" charset="0"/>
                          <a:ea typeface="宋体" panose="02010600030101010101" pitchFamily="2" charset="-122"/>
                        </a:rPr>
                        <a:t>EBIT</a:t>
                      </a:r>
                      <a:r>
                        <a:rPr lang="zh-CN" altLang="en-US" sz="1600" b="1" dirty="0">
                          <a:latin typeface="Times New Roman" panose="02020603050405020304" pitchFamily="2" charset="0"/>
                          <a:ea typeface="宋体" panose="02010600030101010101" pitchFamily="2" charset="-122"/>
                        </a:rPr>
                        <a:t>的变化方向</a:t>
                      </a:r>
                      <a:endParaRPr lang="zh-CN" altLang="en-US" dirty="0">
                        <a:latin typeface="Times New Roman" panose="020206030504050203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zh-CN" altLang="en-US" sz="1600" dirty="0">
                          <a:latin typeface="Times New Roman" panose="02020603050405020304" pitchFamily="2" charset="0"/>
                          <a:ea typeface="宋体" panose="02010600030101010101" pitchFamily="2" charset="-122"/>
                          <a:sym typeface="+mn-ea"/>
                        </a:rPr>
                        <a:t>销售量（</a:t>
                      </a:r>
                      <a:r>
                        <a:rPr lang="en-US" altLang="x-none" sz="1600" dirty="0">
                          <a:latin typeface="Times New Roman" panose="02020603050405020304" pitchFamily="2" charset="0"/>
                          <a:ea typeface="宋体" panose="02010600030101010101" pitchFamily="2" charset="-122"/>
                          <a:sym typeface="+mn-ea"/>
                        </a:rPr>
                        <a:t>Q</a:t>
                      </a:r>
                      <a:r>
                        <a:rPr lang="zh-CN" altLang="en-US" sz="1600" dirty="0">
                          <a:latin typeface="Times New Roman" panose="02020603050405020304" pitchFamily="2" charset="0"/>
                          <a:ea typeface="宋体" panose="02010600030101010101" pitchFamily="2" charset="-122"/>
                          <a:sym typeface="+mn-ea"/>
                        </a:rPr>
                        <a:t>）</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DOL</a:t>
                      </a:r>
                      <a:r>
                        <a:rPr lang="zh-CN" altLang="en-US" sz="1600" dirty="0">
                          <a:latin typeface="Times New Roman" panose="02020603050405020304" pitchFamily="2" charset="0"/>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EBIT</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dirty="0">
                        <a:latin typeface="Times New Roman" panose="020206030504050203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latin typeface="Times New Roman" panose="02020603050405020304" pitchFamily="2" charset="0"/>
                          <a:ea typeface="宋体" panose="02010600030101010101" pitchFamily="2" charset="-122"/>
                          <a:sym typeface="+mn-ea"/>
                        </a:rPr>
                        <a:t> </a:t>
                      </a:r>
                      <a:r>
                        <a:rPr lang="zh-CN" altLang="en-US" sz="1600" dirty="0">
                          <a:latin typeface="Times New Roman" panose="02020603050405020304" pitchFamily="2" charset="0"/>
                          <a:ea typeface="宋体" panose="02010600030101010101" pitchFamily="2" charset="-122"/>
                          <a:sym typeface="+mn-ea"/>
                        </a:rPr>
                        <a:t>单位价格（</a:t>
                      </a:r>
                      <a:r>
                        <a:rPr lang="en-US" altLang="x-none" sz="1600" dirty="0">
                          <a:latin typeface="Times New Roman" panose="02020603050405020304" pitchFamily="2" charset="0"/>
                          <a:ea typeface="宋体" panose="02010600030101010101" pitchFamily="2" charset="-122"/>
                          <a:sym typeface="+mn-ea"/>
                        </a:rPr>
                        <a:t>P</a:t>
                      </a:r>
                      <a:r>
                        <a:rPr lang="zh-CN" altLang="en-US" sz="1600" dirty="0">
                          <a:latin typeface="Times New Roman" panose="02020603050405020304" pitchFamily="2" charset="0"/>
                          <a:ea typeface="宋体" panose="02010600030101010101" pitchFamily="2" charset="-122"/>
                          <a:sym typeface="+mn-ea"/>
                        </a:rPr>
                        <a:t>）</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DOL</a:t>
                      </a:r>
                      <a:r>
                        <a:rPr lang="zh-CN" altLang="en-US" sz="1600" dirty="0">
                          <a:latin typeface="Times New Roman" panose="02020603050405020304" pitchFamily="2" charset="0"/>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EBIT</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dirty="0">
                        <a:latin typeface="Times New Roman" panose="020206030504050203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115">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zh-CN" altLang="en-US" sz="1600" dirty="0">
                          <a:latin typeface="Times New Roman" panose="02020603050405020304" pitchFamily="2" charset="0"/>
                          <a:ea typeface="宋体" panose="02010600030101010101" pitchFamily="2" charset="-122"/>
                          <a:sym typeface="+mn-ea"/>
                        </a:rPr>
                        <a:t>单位变动成本（</a:t>
                      </a:r>
                      <a:r>
                        <a:rPr lang="en-US" altLang="x-none" sz="1600" dirty="0">
                          <a:latin typeface="Times New Roman" panose="02020603050405020304" pitchFamily="2" charset="0"/>
                          <a:ea typeface="宋体" panose="02010600030101010101" pitchFamily="2" charset="-122"/>
                          <a:sym typeface="+mn-ea"/>
                        </a:rPr>
                        <a:t>V</a:t>
                      </a:r>
                      <a:r>
                        <a:rPr lang="zh-CN" altLang="en-US" sz="1600" dirty="0">
                          <a:latin typeface="Times New Roman" panose="02020603050405020304" pitchFamily="2" charset="0"/>
                          <a:ea typeface="宋体" panose="02010600030101010101" pitchFamily="2" charset="-122"/>
                          <a:sym typeface="+mn-ea"/>
                        </a:rPr>
                        <a:t>）</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DOL</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EBIT</a:t>
                      </a:r>
                      <a:r>
                        <a:rPr lang="zh-CN" altLang="en-US" sz="1600" dirty="0">
                          <a:latin typeface="Times New Roman" panose="02020603050405020304" pitchFamily="2" charset="0"/>
                          <a:cs typeface="宋体" panose="02010600030101010101" pitchFamily="2" charset="-122"/>
                          <a:sym typeface="+mn-ea"/>
                        </a:rPr>
                        <a:t>↓</a:t>
                      </a:r>
                      <a:endParaRPr lang="zh-CN" altLang="en-US" dirty="0">
                        <a:latin typeface="Times New Roman" panose="020206030504050203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latin typeface="Times New Roman" panose="02020603050405020304" pitchFamily="2" charset="0"/>
                          <a:ea typeface="宋体" panose="02010600030101010101" pitchFamily="2" charset="-122"/>
                          <a:sym typeface="+mn-ea"/>
                        </a:rPr>
                        <a:t> </a:t>
                      </a:r>
                      <a:r>
                        <a:rPr lang="zh-CN" altLang="en-US" sz="1600" dirty="0">
                          <a:latin typeface="Times New Roman" panose="02020603050405020304" pitchFamily="2" charset="0"/>
                          <a:ea typeface="宋体" panose="02010600030101010101" pitchFamily="2" charset="-122"/>
                          <a:sym typeface="+mn-ea"/>
                        </a:rPr>
                        <a:t>固定成本（</a:t>
                      </a:r>
                      <a:r>
                        <a:rPr lang="en-US" altLang="x-none" sz="1600" dirty="0">
                          <a:latin typeface="Times New Roman" panose="02020603050405020304" pitchFamily="2" charset="0"/>
                          <a:ea typeface="宋体" panose="02010600030101010101" pitchFamily="2" charset="-122"/>
                          <a:sym typeface="+mn-ea"/>
                        </a:rPr>
                        <a:t>F</a:t>
                      </a:r>
                      <a:r>
                        <a:rPr lang="zh-CN" altLang="en-US" sz="1600" dirty="0">
                          <a:latin typeface="Times New Roman" panose="02020603050405020304" pitchFamily="2" charset="0"/>
                          <a:ea typeface="宋体" panose="02010600030101010101" pitchFamily="2" charset="-122"/>
                          <a:sym typeface="+mn-ea"/>
                        </a:rPr>
                        <a:t>）</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DOL</a:t>
                      </a:r>
                      <a:r>
                        <a:rPr lang="zh-CN" altLang="en-US" sz="1600" dirty="0">
                          <a:latin typeface="Times New Roman" panose="02020603050405020304" pitchFamily="2" charset="0"/>
                          <a:ea typeface="宋体" panose="02010600030101010101" pitchFamily="2" charset="-122"/>
                          <a:cs typeface="宋体" panose="02010600030101010101" pitchFamily="2" charset="-122"/>
                          <a:sym typeface="+mn-ea"/>
                        </a:rPr>
                        <a:t>↑</a:t>
                      </a:r>
                      <a:endParaRPr lang="zh-CN" altLang="en-US" sz="1600" b="1" dirty="0">
                        <a:latin typeface="Times New Roman" panose="02020603050405020304" pitchFamily="2" charset="0"/>
                        <a:ea typeface="宋体" panose="02010600030101010101" pitchFamily="2" charset="-122"/>
                        <a:cs typeface="宋体" panose="02010600030101010101" pitchFamily="2" charset="-122"/>
                        <a:sym typeface="+mn-ea"/>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eaLnBrk="1" hangingPunct="1">
                        <a:lnSpc>
                          <a:spcPct val="130000"/>
                        </a:lnSpc>
                        <a:spcBef>
                          <a:spcPct val="20000"/>
                        </a:spcBef>
                        <a:spcAft>
                          <a:spcPct val="20000"/>
                        </a:spcAft>
                        <a:buClr>
                          <a:schemeClr val="folHlink"/>
                        </a:buClr>
                        <a:buSzPct val="60000"/>
                        <a:buFont typeface="Wingdings" panose="05000000000000000000" pitchFamily="2" charset="2"/>
                        <a:buNone/>
                      </a:pPr>
                      <a:r>
                        <a:rPr lang="en-US" altLang="x-none" sz="1600" dirty="0">
                          <a:solidFill>
                            <a:srgbClr val="0000FF"/>
                          </a:solidFill>
                          <a:latin typeface="Times New Roman" panose="02020603050405020304" pitchFamily="2" charset="0"/>
                          <a:ea typeface="宋体" panose="02010600030101010101" pitchFamily="2" charset="-122"/>
                          <a:sym typeface="+mn-ea"/>
                        </a:rPr>
                        <a:t>EBIT</a:t>
                      </a:r>
                      <a:r>
                        <a:rPr lang="zh-CN" altLang="en-US" sz="1600" dirty="0">
                          <a:latin typeface="Times New Roman" panose="02020603050405020304" pitchFamily="2" charset="0"/>
                          <a:cs typeface="宋体" panose="02010600030101010101" pitchFamily="2" charset="-122"/>
                          <a:sym typeface="+mn-ea"/>
                        </a:rPr>
                        <a:t>↓</a:t>
                      </a:r>
                      <a:endParaRPr lang="zh-CN" altLang="en-US" dirty="0">
                        <a:latin typeface="Times New Roman" panose="020206030504050203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0375" name="Rectangle 32"/>
          <p:cNvSpPr/>
          <p:nvPr/>
        </p:nvSpPr>
        <p:spPr>
          <a:xfrm>
            <a:off x="1056640" y="4863465"/>
            <a:ext cx="7497445" cy="645795"/>
          </a:xfrm>
          <a:prstGeom prst="rect">
            <a:avLst/>
          </a:prstGeom>
          <a:noFill/>
          <a:ln w="9525">
            <a:noFill/>
          </a:ln>
        </p:spPr>
        <p:txBody>
          <a:bodyPr wrap="square" anchor="t">
            <a:spAutoFit/>
          </a:bodyPr>
          <a:p>
            <a:pPr lvl="0" indent="0" algn="ctr">
              <a:lnSpc>
                <a:spcPct val="130000"/>
              </a:lnSpc>
              <a:spcBef>
                <a:spcPct val="10000"/>
              </a:spcBef>
              <a:spcAft>
                <a:spcPct val="10000"/>
              </a:spcAft>
            </a:pPr>
            <a:r>
              <a:rPr lang="zh-CN" altLang="en-US" sz="2800" dirty="0">
                <a:solidFill>
                  <a:srgbClr val="FF0000"/>
                </a:solidFill>
                <a:latin typeface="Times New Roman" panose="02020603050405020304" pitchFamily="2" charset="0"/>
                <a:ea typeface="楷体_GB2312" pitchFamily="1" charset="-122"/>
              </a:rPr>
              <a:t>经营杠杆系数（</a:t>
            </a:r>
            <a:r>
              <a:rPr lang="en-US" altLang="x-none" sz="2800" dirty="0">
                <a:solidFill>
                  <a:srgbClr val="FF0000"/>
                </a:solidFill>
                <a:latin typeface="Times New Roman" panose="02020603050405020304" pitchFamily="2" charset="0"/>
                <a:ea typeface="楷体_GB2312" pitchFamily="1" charset="-122"/>
              </a:rPr>
              <a:t>DOL</a:t>
            </a:r>
            <a:r>
              <a:rPr lang="zh-CN" altLang="en-US" sz="2800" dirty="0">
                <a:solidFill>
                  <a:srgbClr val="FF0000"/>
                </a:solidFill>
                <a:latin typeface="Times New Roman" panose="02020603050405020304" pitchFamily="2" charset="0"/>
                <a:ea typeface="楷体_GB2312" pitchFamily="1" charset="-122"/>
              </a:rPr>
              <a:t>）越大，经营风险越大。 </a:t>
            </a:r>
            <a:r>
              <a:rPr lang="zh-CN" altLang="en-US" dirty="0">
                <a:solidFill>
                  <a:srgbClr val="FF0000"/>
                </a:solidFill>
                <a:latin typeface="Times New Roman" panose="02020603050405020304" pitchFamily="2" charset="0"/>
                <a:ea typeface="楷体_GB2312" pitchFamily="1" charset="-122"/>
              </a:rPr>
              <a:t>       </a:t>
            </a:r>
            <a:endParaRPr lang="zh-CN" altLang="en-US" dirty="0">
              <a:latin typeface="Times New Roman" panose="02020603050405020304" pitchFamily="2" charset="0"/>
              <a:ea typeface="楷体_GB2312" pitchFamily="1" charset="-122"/>
            </a:endParaRPr>
          </a:p>
        </p:txBody>
      </p:sp>
      <p:sp>
        <p:nvSpPr>
          <p:cNvPr id="103450" name="日期占位符 1"/>
          <p:cNvSpPr/>
          <p:nvPr>
            <p:ph type="dt" sz="half" idx="10"/>
          </p:nvPr>
        </p:nvSpPr>
        <p:spPr>
          <a:xfrm>
            <a:off x="457200" y="6248400"/>
            <a:ext cx="2133600" cy="457200"/>
          </a:xfrm>
        </p:spPr>
        <p:txBody>
          <a:bodyPr anchor="t"/>
          <a:p>
            <a:pPr indent="0" eaLnBrk="0" hangingPunct="0"/>
            <a:fld id="{BB962C8B-B14F-4D97-AF65-F5344CB8AC3E}" type="datetime1">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100375"/>
                                        </p:tgtEl>
                                        <p:attrNameLst>
                                          <p:attrName>style.visibility</p:attrName>
                                        </p:attrNameLst>
                                      </p:cBhvr>
                                      <p:to>
                                        <p:strVal val="visible"/>
                                      </p:to>
                                    </p:set>
                                    <p:anim calcmode="lin" valueType="num">
                                      <p:cBhvr>
                                        <p:cTn id="11" dur="500" fill="hold"/>
                                        <p:tgtEl>
                                          <p:spTgt spid="100375"/>
                                        </p:tgtEl>
                                        <p:attrNameLst>
                                          <p:attrName>ppt_w</p:attrName>
                                        </p:attrNameLst>
                                      </p:cBhvr>
                                      <p:tavLst>
                                        <p:tav tm="0">
                                          <p:val>
                                            <p:fltVal val="0.000000"/>
                                          </p:val>
                                        </p:tav>
                                        <p:tav tm="100000">
                                          <p:val>
                                            <p:strVal val="#ppt_w"/>
                                          </p:val>
                                        </p:tav>
                                      </p:tavLst>
                                    </p:anim>
                                    <p:anim calcmode="lin" valueType="num">
                                      <p:cBhvr>
                                        <p:cTn id="12" dur="500" fill="hold"/>
                                        <p:tgtEl>
                                          <p:spTgt spid="100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经营杠杆系数的作用</a:t>
            </a:r>
            <a:endParaRPr lang="zh-CN" altLang="en-US"/>
          </a:p>
        </p:txBody>
      </p:sp>
      <p:sp>
        <p:nvSpPr>
          <p:cNvPr id="3" name="内容占位符 2"/>
          <p:cNvSpPr>
            <a:spLocks noGrp="1"/>
          </p:cNvSpPr>
          <p:nvPr>
            <p:ph idx="1"/>
          </p:nvPr>
        </p:nvSpPr>
        <p:spPr/>
        <p:txBody>
          <a:bodyPr/>
          <a:p>
            <a:r>
              <a:rPr lang="zh-CN" altLang="en-US"/>
              <a:t>有助于管理者进行公司成本结构变动决策。</a:t>
            </a:r>
            <a:endParaRPr lang="zh-CN" altLang="en-US"/>
          </a:p>
          <a:p>
            <a:r>
              <a:rPr lang="zh-CN" altLang="en-US"/>
              <a:t>比如：是否用机器代替人工</a:t>
            </a:r>
            <a:endParaRPr lang="zh-CN" altLang="en-US"/>
          </a:p>
          <a:p>
            <a:r>
              <a:rPr lang="zh-CN" altLang="en-US"/>
              <a:t>机器代替人工</a:t>
            </a:r>
            <a:r>
              <a:rPr lang="zh-CN" altLang="en-US">
                <a:cs typeface="宋体" panose="02010600030101010101" pitchFamily="2" charset="-122"/>
              </a:rPr>
              <a:t>→固定成本增长，变动成本减少（人工）</a:t>
            </a:r>
            <a:r>
              <a:rPr lang="zh-CN" altLang="en-US">
                <a:cs typeface="宋体" panose="02010600030101010101" pitchFamily="2" charset="-122"/>
                <a:sym typeface="+mn-ea"/>
              </a:rPr>
              <a:t>→经营杠杆度提高→如果经济行情好，执行</a:t>
            </a:r>
            <a:endParaRPr lang="zh-CN" altLang="en-US">
              <a:cs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28673"/>
          <p:cNvSpPr>
            <a:spLocks noGrp="1"/>
          </p:cNvSpPr>
          <p:nvPr>
            <p:ph type="body" idx="1"/>
          </p:nvPr>
        </p:nvSpPr>
        <p:spPr>
          <a:xfrm>
            <a:off x="1465898" y="1812608"/>
            <a:ext cx="7253287" cy="3527425"/>
          </a:xfrm>
          <a:ln>
            <a:solidFill>
              <a:srgbClr val="00CC00"/>
            </a:solidFill>
            <a:prstDash val="dashDot"/>
            <a:miter/>
          </a:ln>
        </p:spPr>
        <p:txBody>
          <a:bodyPr/>
          <a:p>
            <a:r>
              <a:rPr lang="en-US" altLang="zh-CN" dirty="0"/>
              <a:t>         </a:t>
            </a:r>
            <a:endParaRPr lang="en-US" altLang="zh-CN" dirty="0"/>
          </a:p>
          <a:p>
            <a:r>
              <a:rPr lang="en-US" altLang="zh-CN" dirty="0"/>
              <a:t> </a:t>
            </a:r>
            <a:r>
              <a:rPr lang="zh-CN" altLang="en-US" sz="2800" dirty="0">
                <a:latin typeface="黑体" panose="02010609060101010101" pitchFamily="1" charset="-122"/>
                <a:ea typeface="黑体" panose="02010609060101010101" pitchFamily="1" charset="-122"/>
              </a:rPr>
              <a:t>经营杠杆系数本身并不是经营风险变化的来源，它只是衡量经营风险大小的量化指标。事实上，是销售和成本水平的变动，引起了息税前收益的变化，而</a:t>
            </a:r>
            <a:r>
              <a:rPr lang="zh-CN" altLang="en-US" sz="2800" dirty="0">
                <a:solidFill>
                  <a:srgbClr val="0000FF"/>
                </a:solidFill>
                <a:latin typeface="黑体" panose="02010609060101010101" pitchFamily="1" charset="-122"/>
                <a:ea typeface="黑体" panose="02010609060101010101" pitchFamily="1" charset="-122"/>
              </a:rPr>
              <a:t>经营杠杆系数只不过是放大了</a:t>
            </a:r>
            <a:r>
              <a:rPr lang="en-US" altLang="zh-CN" sz="2800" dirty="0">
                <a:solidFill>
                  <a:srgbClr val="0000FF"/>
                </a:solidFill>
                <a:latin typeface="黑体" panose="02010609060101010101" pitchFamily="1" charset="-122"/>
                <a:ea typeface="黑体" panose="02010609060101010101" pitchFamily="1" charset="-122"/>
              </a:rPr>
              <a:t>EBIT</a:t>
            </a:r>
            <a:r>
              <a:rPr lang="zh-CN" altLang="en-US" sz="2800" dirty="0">
                <a:solidFill>
                  <a:srgbClr val="0000FF"/>
                </a:solidFill>
                <a:latin typeface="黑体" panose="02010609060101010101" pitchFamily="1" charset="-122"/>
                <a:ea typeface="黑体" panose="02010609060101010101" pitchFamily="1" charset="-122"/>
              </a:rPr>
              <a:t>的变化，也就是放大了公司的经营风险</a:t>
            </a:r>
            <a:r>
              <a:rPr lang="zh-CN" altLang="en-US" sz="2800" dirty="0">
                <a:latin typeface="黑体" panose="02010609060101010101" pitchFamily="1" charset="-122"/>
                <a:ea typeface="黑体" panose="02010609060101010101" pitchFamily="1" charset="-122"/>
              </a:rPr>
              <a:t>。因此，经营杠杆系数应当仅被看作是对“潜在风险”的衡量，这种潜在风险只有在销售和成本水平变动的条件下才会被“激活”。</a:t>
            </a:r>
            <a:endParaRPr lang="zh-CN" altLang="en-US" sz="2800" dirty="0">
              <a:latin typeface="黑体" panose="02010609060101010101" pitchFamily="1" charset="-122"/>
              <a:ea typeface="黑体" panose="02010609060101010101" pitchFamily="1" charset="-122"/>
            </a:endParaRPr>
          </a:p>
        </p:txBody>
      </p:sp>
      <p:sp>
        <p:nvSpPr>
          <p:cNvPr id="28675" name="爆炸形 2 28674"/>
          <p:cNvSpPr/>
          <p:nvPr/>
        </p:nvSpPr>
        <p:spPr>
          <a:xfrm>
            <a:off x="392748" y="775335"/>
            <a:ext cx="2590800" cy="1873250"/>
          </a:xfrm>
          <a:prstGeom prst="irregularSeal2">
            <a:avLst/>
          </a:prstGeom>
          <a:gradFill rotWithShape="1">
            <a:gsLst>
              <a:gs pos="0">
                <a:schemeClr val="bg1"/>
              </a:gs>
              <a:gs pos="100000">
                <a:srgbClr val="99FF33"/>
              </a:gs>
            </a:gsLst>
            <a:path path="shape">
              <a:fillToRect l="50000" t="50000" r="50000" b="50000"/>
            </a:path>
            <a:tileRect/>
          </a:gradFill>
          <a:ln w="9525" cap="flat" cmpd="sng">
            <a:solidFill>
              <a:schemeClr val="tx1"/>
            </a:solidFill>
            <a:prstDash val="solid"/>
            <a:miter/>
            <a:headEnd type="none" w="med" len="med"/>
            <a:tailEnd type="none" w="med" len="med"/>
          </a:ln>
        </p:spPr>
        <p:txBody>
          <a:bodyPr wrap="none" anchor="ctr"/>
          <a:p>
            <a:pPr lvl="0" algn="ctr">
              <a:buClr>
                <a:srgbClr val="000000"/>
              </a:buClr>
            </a:pPr>
            <a:r>
              <a:rPr lang="zh-CN" altLang="en-US" sz="2400" b="1" dirty="0">
                <a:solidFill>
                  <a:srgbClr val="FF0000"/>
                </a:solidFill>
                <a:latin typeface="Times New Roman" panose="02020603050405020304" pitchFamily="2" charset="0"/>
                <a:ea typeface="华文中宋" panose="02010600040101010101" pitchFamily="2" charset="-122"/>
              </a:rPr>
              <a:t>特别提示</a:t>
            </a:r>
            <a:endParaRPr lang="zh-CN" altLang="en-US" sz="2400" b="1" dirty="0">
              <a:solidFill>
                <a:srgbClr val="FF0000"/>
              </a:solidFill>
              <a:latin typeface="Times New Roman" panose="02020603050405020304" pitchFamily="2" charset="0"/>
              <a:ea typeface="华文中宋" panose="0201060004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3651" name="文本占位符 923650"/>
          <p:cNvSpPr>
            <a:spLocks noGrp="1"/>
          </p:cNvSpPr>
          <p:nvPr>
            <p:ph type="body" idx="1"/>
          </p:nvPr>
        </p:nvSpPr>
        <p:spPr>
          <a:xfrm>
            <a:off x="468313" y="2017713"/>
            <a:ext cx="8486775" cy="4114800"/>
          </a:xfrm>
        </p:spPr>
        <p:txBody>
          <a:bodyPr/>
          <a:p>
            <a:pPr>
              <a:buNone/>
            </a:pPr>
            <a:r>
              <a:rPr lang="en-US" altLang="zh-CN">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财务风险</a:t>
            </a:r>
            <a:endParaRPr lang="zh-CN" altLang="en-US" dirty="0">
              <a:latin typeface="黑体" panose="02010609060101010101" pitchFamily="1" charset="-122"/>
              <a:ea typeface="黑体" panose="02010609060101010101" pitchFamily="1" charset="-122"/>
            </a:endParaRPr>
          </a:p>
          <a:p>
            <a:pPr lvl="0" indent="-342900"/>
            <a:r>
              <a:rPr lang="zh-CN" altLang="en-US" dirty="0">
                <a:latin typeface="黑体" panose="02010609060101010101" pitchFamily="1" charset="-122"/>
                <a:ea typeface="黑体" panose="02010609060101010101" pitchFamily="1" charset="-122"/>
              </a:rPr>
              <a:t>又称</a:t>
            </a:r>
            <a:r>
              <a:rPr lang="zh-CN" altLang="en-US" b="1" dirty="0">
                <a:solidFill>
                  <a:srgbClr val="C00000"/>
                </a:solidFill>
                <a:latin typeface="黑体" panose="02010609060101010101" pitchFamily="1" charset="-122"/>
                <a:ea typeface="黑体" panose="02010609060101010101" pitchFamily="1" charset="-122"/>
              </a:rPr>
              <a:t>筹资风险</a:t>
            </a:r>
            <a:r>
              <a:rPr lang="zh-CN" altLang="en-US" dirty="0">
                <a:latin typeface="黑体" panose="02010609060101010101" pitchFamily="1" charset="-122"/>
                <a:ea typeface="黑体" panose="02010609060101010101" pitchFamily="1" charset="-122"/>
              </a:rPr>
              <a:t>，是指与筹资有关的风险。公司在融资活动中，发行固定收益债券后，由普通股股东承担的额外风险，即对每股收益的影响。财务风险是企业融资决策的必然结果。</a:t>
            </a:r>
            <a:endParaRPr lang="zh-CN" altLang="en-US" sz="3000" dirty="0">
              <a:latin typeface="黑体" panose="02010609060101010101" pitchFamily="1" charset="-122"/>
              <a:ea typeface="黑体" panose="02010609060101010101" pitchFamily="1" charset="-122"/>
              <a:sym typeface="+mn-ea"/>
            </a:endParaRPr>
          </a:p>
          <a:p>
            <a:pPr lvl="0" indent="-342900"/>
            <a:r>
              <a:rPr lang="zh-CN" altLang="en-US" sz="3000" dirty="0">
                <a:latin typeface="黑体" panose="02010609060101010101" pitchFamily="1" charset="-122"/>
                <a:ea typeface="黑体" panose="02010609060101010101" pitchFamily="1" charset="-122"/>
                <a:sym typeface="+mn-ea"/>
              </a:rPr>
              <a:t>随着负债的增加，提升的企业的破产机会和普通股收益变动幅度的不确定性。</a:t>
            </a:r>
            <a:endParaRPr lang="zh-CN" altLang="en-US" sz="3000" dirty="0">
              <a:latin typeface="黑体" panose="02010609060101010101" pitchFamily="1" charset="-122"/>
              <a:ea typeface="黑体" panose="02010609060101010101" pitchFamily="1" charset="-122"/>
              <a:sym typeface="+mn-ea"/>
            </a:endParaRPr>
          </a:p>
          <a:p>
            <a:pPr>
              <a:buNone/>
            </a:pPr>
            <a:endParaRPr lang="zh-CN" altLang="en-US" dirty="0">
              <a:latin typeface="黑体" panose="02010609060101010101" pitchFamily="1" charset="-122"/>
              <a:ea typeface="黑体" panose="02010609060101010101" pitchFamily="1" charset="-122"/>
            </a:endParaRPr>
          </a:p>
          <a:p>
            <a:pPr>
              <a:buNone/>
            </a:pP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endParaRPr lang="zh-CN" altLang="en-US" dirty="0"/>
          </a:p>
        </p:txBody>
      </p:sp>
      <p:sp>
        <p:nvSpPr>
          <p:cNvPr id="3" name="标题 2"/>
          <p:cNvSpPr/>
          <p:nvPr>
            <p:ph type="title"/>
          </p:nvPr>
        </p:nvSpPr>
        <p:spPr/>
        <p:txBody>
          <a:bodyPr/>
          <a:p>
            <a:r>
              <a:rPr lang="zh-CN" altLang="en-US" b="0">
                <a:ea typeface="黑体" panose="02010609060101010101" pitchFamily="1" charset="-122"/>
                <a:sym typeface="+mn-ea"/>
              </a:rPr>
              <a:t>二、财务风险与财务杠杆</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clickPar">
                                  <p:stCondLst>
                                    <p:cond delay="0"/>
                                  </p:stCondLst>
                                  <p:childTnLst>
                                    <p:set>
                                      <p:cBhvr>
                                        <p:cTn id="6" dur="1" fill="hold">
                                          <p:stCondLst>
                                            <p:cond delay="0"/>
                                          </p:stCondLst>
                                        </p:cTn>
                                        <p:tgtEl>
                                          <p:spTgt spid="923651">
                                            <p:txEl>
                                              <p:charRg st="7" end="14"/>
                                            </p:txEl>
                                          </p:spTgt>
                                        </p:tgtEl>
                                        <p:attrNameLst>
                                          <p:attrName>style.visibility</p:attrName>
                                        </p:attrNameLst>
                                      </p:cBhvr>
                                      <p:to>
                                        <p:strVal val="visible"/>
                                      </p:to>
                                    </p:set>
                                    <p:anim calcmode="lin" valueType="num">
                                      <p:cBhvr additive="base">
                                        <p:cTn id="7" dur="500" fill="hold"/>
                                        <p:tgtEl>
                                          <p:spTgt spid="923651">
                                            <p:txEl>
                                              <p:charRg st="7"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3651">
                                            <p:txEl>
                                              <p:charRg st="7"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Par">
                                  <p:stCondLst>
                                    <p:cond delay="0"/>
                                  </p:stCondLst>
                                  <p:childTnLst>
                                    <p:set>
                                      <p:cBhvr>
                                        <p:cTn id="12" dur="1" fill="hold">
                                          <p:stCondLst>
                                            <p:cond delay="0"/>
                                          </p:stCondLst>
                                        </p:cTn>
                                        <p:tgtEl>
                                          <p:spTgt spid="923651">
                                            <p:txEl>
                                              <p:charRg st="2" end="2"/>
                                            </p:txEl>
                                          </p:spTgt>
                                        </p:tgtEl>
                                        <p:attrNameLst>
                                          <p:attrName>style.visibility</p:attrName>
                                        </p:attrNameLst>
                                      </p:cBhvr>
                                      <p:to>
                                        <p:strVal val="visible"/>
                                      </p:to>
                                    </p:set>
                                    <p:anim calcmode="lin" valueType="num">
                                      <p:cBhvr additive="base">
                                        <p:cTn id="13" dur="500" fill="hold"/>
                                        <p:tgtEl>
                                          <p:spTgt spid="923651">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365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Par">
                                  <p:stCondLst>
                                    <p:cond delay="0"/>
                                  </p:stCondLst>
                                  <p:childTnLst>
                                    <p:set>
                                      <p:cBhvr>
                                        <p:cTn id="18" dur="1" fill="hold">
                                          <p:stCondLst>
                                            <p:cond delay="0"/>
                                          </p:stCondLst>
                                        </p:cTn>
                                        <p:tgtEl>
                                          <p:spTgt spid="923651">
                                            <p:txEl>
                                              <p:charRg st="2" end="2"/>
                                            </p:txEl>
                                          </p:spTgt>
                                        </p:tgtEl>
                                        <p:attrNameLst>
                                          <p:attrName>style.visibility</p:attrName>
                                        </p:attrNameLst>
                                      </p:cBhvr>
                                      <p:to>
                                        <p:strVal val="visible"/>
                                      </p:to>
                                    </p:set>
                                    <p:anim calcmode="lin" valueType="num">
                                      <p:cBhvr additive="base">
                                        <p:cTn id="19" dur="500" fill="hold"/>
                                        <p:tgtEl>
                                          <p:spTgt spid="923651">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365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Template>
  <TotalTime>0</TotalTime>
  <Words>20176</Words>
  <Application>WPS 演示</Application>
  <PresentationFormat>全屏显示(4:3)</PresentationFormat>
  <Paragraphs>1571</Paragraphs>
  <Slides>149</Slides>
  <Notes>1</Notes>
  <HiddenSlides>0</HiddenSlides>
  <MMClips>0</MMClips>
  <ScaleCrop>false</ScaleCrop>
  <HeadingPairs>
    <vt:vector size="8" baseType="variant">
      <vt:variant>
        <vt:lpstr>已用的字体</vt:lpstr>
      </vt:variant>
      <vt:variant>
        <vt:i4>19</vt:i4>
      </vt:variant>
      <vt:variant>
        <vt:lpstr>主题</vt:lpstr>
      </vt:variant>
      <vt:variant>
        <vt:i4>5</vt:i4>
      </vt:variant>
      <vt:variant>
        <vt:lpstr>嵌入 OLE 服务器</vt:lpstr>
      </vt:variant>
      <vt:variant>
        <vt:i4>36</vt:i4>
      </vt:variant>
      <vt:variant>
        <vt:lpstr>幻灯片标题</vt:lpstr>
      </vt:variant>
      <vt:variant>
        <vt:i4>149</vt:i4>
      </vt:variant>
    </vt:vector>
  </HeadingPairs>
  <TitlesOfParts>
    <vt:vector size="209" baseType="lpstr">
      <vt:lpstr>Arial</vt:lpstr>
      <vt:lpstr>宋体</vt:lpstr>
      <vt:lpstr>Wingdings</vt:lpstr>
      <vt:lpstr>楷体_GB2312</vt:lpstr>
      <vt:lpstr>Times New Roman</vt:lpstr>
      <vt:lpstr>黑体</vt:lpstr>
      <vt:lpstr>微软雅黑</vt:lpstr>
      <vt:lpstr>Arial Unicode MS</vt:lpstr>
      <vt:lpstr>Tahoma</vt:lpstr>
      <vt:lpstr>Wingdings 2</vt:lpstr>
      <vt:lpstr>Century Schoolbook</vt:lpstr>
      <vt:lpstr>隶书</vt:lpstr>
      <vt:lpstr>Symbol</vt:lpstr>
      <vt:lpstr>华文中宋</vt:lpstr>
      <vt:lpstr>Calibri</vt:lpstr>
      <vt:lpstr>新宋体</vt:lpstr>
      <vt:lpstr>华文新魏</vt:lpstr>
      <vt:lpstr>华文行楷</vt:lpstr>
      <vt:lpstr>华文楷体</vt:lpstr>
      <vt:lpstr>1_Yin Meiqun</vt:lpstr>
      <vt:lpstr>Yin Meiqun</vt:lpstr>
      <vt:lpstr>2_Yin Meiqun</vt:lpstr>
      <vt:lpstr>3_Yin Meiqun</vt:lpstr>
      <vt:lpstr>4_Yin Meiqun</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Equation.KSEE3</vt:lpstr>
      <vt:lpstr>Equation.3</vt:lpstr>
      <vt:lpstr>Equation.KSEE3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第6章 长期筹资决策</vt:lpstr>
      <vt:lpstr>第1节 资本结构的理论</vt:lpstr>
      <vt:lpstr>一、资本结构的概念</vt:lpstr>
      <vt:lpstr>PowerPoint 演示文稿</vt:lpstr>
      <vt:lpstr>二、资本结构的种类</vt:lpstr>
      <vt:lpstr>三、资本结构的价值基础</vt:lpstr>
      <vt:lpstr>四、资本结构的意义</vt:lpstr>
      <vt:lpstr>五、资本结构的理论观点</vt:lpstr>
      <vt:lpstr>1.早期资本结构理论</vt:lpstr>
      <vt:lpstr>净收益观点</vt:lpstr>
      <vt:lpstr>净营业收益观点</vt:lpstr>
      <vt:lpstr>对上述两种观点的评价</vt:lpstr>
      <vt:lpstr>传统折中观点</vt:lpstr>
      <vt:lpstr>2.MM资本结构理论观点</vt:lpstr>
      <vt:lpstr>（1）MM资本结构理论的基本观点</vt:lpstr>
      <vt:lpstr>PowerPoint 演示文稿</vt:lpstr>
      <vt:lpstr>（2）MM资本结构理论的修正观点</vt:lpstr>
      <vt:lpstr>3.新的资本结构理论观点</vt:lpstr>
      <vt:lpstr>PowerPoint 演示文稿</vt:lpstr>
      <vt:lpstr>第2节  资本成本的测算</vt:lpstr>
      <vt:lpstr>一、资本成本的概念内容和种类</vt:lpstr>
      <vt:lpstr>PowerPoint 演示文稿</vt:lpstr>
      <vt:lpstr>PowerPoint 演示文稿</vt:lpstr>
      <vt:lpstr>二、资本成本的作用 </vt:lpstr>
      <vt:lpstr>三、债务资本成本率的测算</vt:lpstr>
      <vt:lpstr>PowerPoint 演示文稿</vt:lpstr>
      <vt:lpstr>PowerPoint 演示文稿</vt:lpstr>
      <vt:lpstr>2.长期借款资本成本率的测算</vt:lpstr>
      <vt:lpstr>PowerPoint 演示文稿</vt:lpstr>
      <vt:lpstr>PowerPoint 演示文稿</vt:lpstr>
      <vt:lpstr>PowerPoint 演示文稿</vt:lpstr>
      <vt:lpstr>2.长期借款资本成本率的测算</vt:lpstr>
      <vt:lpstr>PowerPoint 演示文稿</vt:lpstr>
      <vt:lpstr>2.长期借款资本成本率的测算</vt:lpstr>
      <vt:lpstr>PowerPoint 演示文稿</vt:lpstr>
      <vt:lpstr>3.长期债券资本成本率的测算 </vt:lpstr>
      <vt:lpstr>PowerPoint 演示文稿</vt:lpstr>
      <vt:lpstr>PowerPoint 演示文稿</vt:lpstr>
      <vt:lpstr>PowerPoint 演示文稿</vt:lpstr>
      <vt:lpstr>PowerPoint 演示文稿</vt:lpstr>
      <vt:lpstr>四、股权资本成本率的测算</vt:lpstr>
      <vt:lpstr>PowerPoint 演示文稿</vt:lpstr>
      <vt:lpstr>1.普通股资本成本率的测算</vt:lpstr>
      <vt:lpstr>PowerPoint 演示文稿</vt:lpstr>
      <vt:lpstr>1.普通股资本成本率的测算</vt:lpstr>
      <vt:lpstr>PowerPoint 演示文稿</vt:lpstr>
      <vt:lpstr>1.普通股资本成本率的测算</vt:lpstr>
      <vt:lpstr>PowerPoint 演示文稿</vt:lpstr>
      <vt:lpstr>PowerPoint 演示文稿</vt:lpstr>
      <vt:lpstr>2.优先股资本成本率的测算 </vt:lpstr>
      <vt:lpstr>2.优先股资本成本率的测算 </vt:lpstr>
      <vt:lpstr>3.留用利润资本成本率的测算</vt:lpstr>
      <vt:lpstr>PowerPoint 演示文稿</vt:lpstr>
      <vt:lpstr>PowerPoint 演示文稿</vt:lpstr>
      <vt:lpstr>PowerPoint 演示文稿</vt:lpstr>
      <vt:lpstr>五、综合资本成本率的测算 </vt:lpstr>
      <vt:lpstr>3.综合资本成本率中资本价值基础的选择</vt:lpstr>
      <vt:lpstr>PowerPoint 演示文稿</vt:lpstr>
      <vt:lpstr>PowerPoint 演示文稿</vt:lpstr>
      <vt:lpstr>PowerPoint 演示文稿</vt:lpstr>
      <vt:lpstr>PowerPoint 演示文稿</vt:lpstr>
      <vt:lpstr>PowerPoint 演示文稿</vt:lpstr>
      <vt:lpstr>例子：</vt:lpstr>
      <vt:lpstr>PowerPoint 演示文稿</vt:lpstr>
      <vt:lpstr>PowerPoint 演示文稿</vt:lpstr>
      <vt:lpstr>六、边际资本成本率的测算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第3节  杠杆利益与风险的衡量</vt:lpstr>
      <vt:lpstr>PowerPoint 演示文稿</vt:lpstr>
      <vt:lpstr>PowerPoint 演示文稿</vt:lpstr>
      <vt:lpstr> 固定成本</vt:lpstr>
      <vt:lpstr>2. 变动成本</vt:lpstr>
      <vt:lpstr>变动成本</vt:lpstr>
      <vt:lpstr>PowerPoint 演示文稿</vt:lpstr>
      <vt:lpstr>PowerPoint 演示文稿</vt:lpstr>
      <vt:lpstr>PowerPoint 演示文稿</vt:lpstr>
      <vt:lpstr>PowerPoint 演示文稿</vt:lpstr>
      <vt:lpstr>三、营业风险和营业杠杆</vt:lpstr>
      <vt:lpstr>三、营业杠杆和营业风险</vt:lpstr>
      <vt:lpstr>PowerPoint 演示文稿</vt:lpstr>
      <vt:lpstr>PowerPoint 演示文稿</vt:lpstr>
      <vt:lpstr>PowerPoint 演示文稿</vt:lpstr>
      <vt:lpstr>3.营业杠杆与营业风险的关系</vt:lpstr>
      <vt:lpstr>4. 营业杠杆的衡量指标 ——营业杠杆系数</vt:lpstr>
      <vt:lpstr>PowerPoint 演示文稿</vt:lpstr>
      <vt:lpstr>PowerPoint 演示文稿</vt:lpstr>
      <vt:lpstr>PowerPoint 演示文稿</vt:lpstr>
      <vt:lpstr>5.影响经营杠杆系数的因素</vt:lpstr>
      <vt:lpstr>PowerPoint 演示文稿</vt:lpstr>
      <vt:lpstr>PowerPoint 演示文稿</vt:lpstr>
      <vt:lpstr>经营杠杆系数的作用</vt:lpstr>
      <vt:lpstr>PowerPoint 演示文稿</vt:lpstr>
      <vt:lpstr>二、财务风险与财务杠杆</vt:lpstr>
      <vt:lpstr>PowerPoint 演示文稿</vt:lpstr>
      <vt:lpstr>财务杠杆原理</vt:lpstr>
      <vt:lpstr>财务杠杆效应</vt:lpstr>
      <vt:lpstr>财务杠杆利益分析</vt:lpstr>
      <vt:lpstr>财务风险分析</vt:lpstr>
      <vt:lpstr>3.财务杠杆的计量(财务杠杆系数DFL)</vt:lpstr>
      <vt:lpstr>PowerPoint 演示文稿</vt:lpstr>
      <vt:lpstr>PowerPoint 演示文稿</vt:lpstr>
      <vt:lpstr>PowerPoint 演示文稿</vt:lpstr>
      <vt:lpstr>3.影响财务杠杆利益与风险的其他因素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第4节 资本结构决策分析</vt:lpstr>
      <vt:lpstr>一、资本结构决策影响因素的定性分析</vt:lpstr>
      <vt:lpstr>二、资本结构决策的资本成本比较法</vt:lpstr>
      <vt:lpstr>2.初始筹资的资本结构决策</vt:lpstr>
      <vt:lpstr>PowerPoint 演示文稿</vt:lpstr>
      <vt:lpstr>PowerPoint 演示文稿</vt:lpstr>
      <vt:lpstr>PowerPoint 演示文稿</vt:lpstr>
      <vt:lpstr>PowerPoint 演示文稿</vt:lpstr>
      <vt:lpstr>3.追加筹资的资本结构决策</vt:lpstr>
      <vt:lpstr>PowerPoint 演示文稿</vt:lpstr>
      <vt:lpstr>PowerPoint 演示文稿</vt:lpstr>
      <vt:lpstr>PowerPoint 演示文稿</vt:lpstr>
      <vt:lpstr>PowerPoint 演示文稿</vt:lpstr>
      <vt:lpstr>PowerPoint 演示文稿</vt:lpstr>
      <vt:lpstr>三、资本结构决策的每股收益分析法</vt:lpstr>
      <vt:lpstr>三、资本结构决策的每股收益分析法</vt:lpstr>
      <vt:lpstr>每股收益分析的列表测算法</vt:lpstr>
      <vt:lpstr>PowerPoint 演示文稿</vt:lpstr>
      <vt:lpstr>PowerPoint 演示文稿</vt:lpstr>
      <vt:lpstr>每股收益分析的列表测算法 </vt:lpstr>
      <vt:lpstr>3.每股收益分析的公式测算法</vt:lpstr>
      <vt:lpstr>每股收益分析的公式测算法</vt:lpstr>
      <vt:lpstr>每股收益分析法图示</vt:lpstr>
      <vt:lpstr>四、资本结构决策的公司价值比较法</vt:lpstr>
      <vt:lpstr>1.公司价值比较法的含义</vt:lpstr>
      <vt:lpstr>2.公司价值的测算</vt:lpstr>
      <vt:lpstr>3.公司资本成本率的测算</vt:lpstr>
      <vt:lpstr>4.公司最佳资本结构的确定</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micky2350</cp:lastModifiedBy>
  <cp:revision>169</cp:revision>
  <dcterms:created xsi:type="dcterms:W3CDTF">2015-05-26T02:42:00Z</dcterms:created>
  <dcterms:modified xsi:type="dcterms:W3CDTF">2018-05-01T03:04:38Z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