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Lst>
  <p:notesMasterIdLst>
    <p:notesMasterId r:id="rId11"/>
  </p:notesMasterIdLst>
  <p:sldIdLst>
    <p:sldId id="292" r:id="rId6"/>
    <p:sldId id="295" r:id="rId7"/>
    <p:sldId id="297" r:id="rId8"/>
    <p:sldId id="298" r:id="rId9"/>
    <p:sldId id="1452" r:id="rId10"/>
    <p:sldId id="300" r:id="rId12"/>
    <p:sldId id="1453" r:id="rId13"/>
    <p:sldId id="301" r:id="rId14"/>
    <p:sldId id="1455" r:id="rId15"/>
    <p:sldId id="304" r:id="rId16"/>
    <p:sldId id="738" r:id="rId17"/>
    <p:sldId id="1703" r:id="rId18"/>
    <p:sldId id="1704" r:id="rId19"/>
    <p:sldId id="739" r:id="rId20"/>
    <p:sldId id="897" r:id="rId21"/>
    <p:sldId id="898" r:id="rId22"/>
    <p:sldId id="446" r:id="rId23"/>
    <p:sldId id="447" r:id="rId24"/>
    <p:sldId id="448" r:id="rId25"/>
    <p:sldId id="449" r:id="rId26"/>
    <p:sldId id="737" r:id="rId27"/>
    <p:sldId id="1309" r:id="rId28"/>
    <p:sldId id="520" r:id="rId29"/>
    <p:sldId id="521" r:id="rId30"/>
    <p:sldId id="1457" r:id="rId31"/>
    <p:sldId id="522" r:id="rId32"/>
    <p:sldId id="1458" r:id="rId33"/>
    <p:sldId id="523" r:id="rId34"/>
    <p:sldId id="1848" r:id="rId35"/>
    <p:sldId id="445" r:id="rId36"/>
    <p:sldId id="899" r:id="rId37"/>
    <p:sldId id="309" r:id="rId38"/>
    <p:sldId id="378" r:id="rId39"/>
    <p:sldId id="311" r:id="rId40"/>
    <p:sldId id="1048" r:id="rId41"/>
    <p:sldId id="379" r:id="rId42"/>
    <p:sldId id="380" r:id="rId43"/>
    <p:sldId id="381" r:id="rId44"/>
    <p:sldId id="306" r:id="rId45"/>
    <p:sldId id="314" r:id="rId46"/>
    <p:sldId id="317" r:id="rId47"/>
    <p:sldId id="318" r:id="rId48"/>
    <p:sldId id="319" r:id="rId49"/>
    <p:sldId id="321" r:id="rId50"/>
    <p:sldId id="325" r:id="rId51"/>
    <p:sldId id="326" r:id="rId52"/>
    <p:sldId id="327" r:id="rId53"/>
    <p:sldId id="328" r:id="rId54"/>
    <p:sldId id="322" r:id="rId55"/>
    <p:sldId id="329" r:id="rId56"/>
    <p:sldId id="331" r:id="rId57"/>
    <p:sldId id="333" r:id="rId58"/>
    <p:sldId id="334" r:id="rId59"/>
    <p:sldId id="335" r:id="rId60"/>
    <p:sldId id="336" r:id="rId61"/>
    <p:sldId id="337" r:id="rId62"/>
    <p:sldId id="323" r:id="rId63"/>
    <p:sldId id="339" r:id="rId64"/>
    <p:sldId id="338" r:id="rId65"/>
    <p:sldId id="340" r:id="rId66"/>
    <p:sldId id="343" r:id="rId67"/>
    <p:sldId id="344" r:id="rId68"/>
    <p:sldId id="643" r:id="rId69"/>
    <p:sldId id="345" r:id="rId70"/>
    <p:sldId id="1610" r:id="rId71"/>
    <p:sldId id="350" r:id="rId72"/>
    <p:sldId id="352" r:id="rId73"/>
    <p:sldId id="645" r:id="rId74"/>
    <p:sldId id="349" r:id="rId75"/>
    <p:sldId id="363" r:id="rId76"/>
    <p:sldId id="364" r:id="rId77"/>
    <p:sldId id="365" r:id="rId78"/>
    <p:sldId id="366" r:id="rId79"/>
    <p:sldId id="367" r:id="rId80"/>
    <p:sldId id="368" r:id="rId81"/>
    <p:sldId id="369" r:id="rId82"/>
    <p:sldId id="370" r:id="rId83"/>
    <p:sldId id="387" r:id="rId84"/>
    <p:sldId id="371" r:id="rId85"/>
    <p:sldId id="647" r:id="rId86"/>
    <p:sldId id="648" r:id="rId87"/>
    <p:sldId id="649" r:id="rId88"/>
    <p:sldId id="372" r:id="rId89"/>
    <p:sldId id="390" r:id="rId90"/>
    <p:sldId id="391" r:id="rId91"/>
    <p:sldId id="389" r:id="rId92"/>
    <p:sldId id="388" r:id="rId93"/>
    <p:sldId id="650" r:id="rId94"/>
    <p:sldId id="373" r:id="rId95"/>
    <p:sldId id="392" r:id="rId96"/>
    <p:sldId id="754" r:id="rId97"/>
    <p:sldId id="526" r:id="rId98"/>
    <p:sldId id="527" r:id="rId99"/>
    <p:sldId id="651" r:id="rId100"/>
    <p:sldId id="652" r:id="rId101"/>
    <p:sldId id="528" r:id="rId102"/>
    <p:sldId id="529" r:id="rId103"/>
    <p:sldId id="1187" r:id="rId104"/>
    <p:sldId id="1249" r:id="rId105"/>
    <p:sldId id="1250" r:id="rId106"/>
    <p:sldId id="530" r:id="rId107"/>
    <p:sldId id="653" r:id="rId108"/>
    <p:sldId id="531" r:id="rId109"/>
    <p:sldId id="532" r:id="rId110"/>
    <p:sldId id="533" r:id="rId111"/>
    <p:sldId id="534" r:id="rId112"/>
    <p:sldId id="535" r:id="rId113"/>
    <p:sldId id="536" r:id="rId114"/>
    <p:sldId id="537" r:id="rId115"/>
    <p:sldId id="538" r:id="rId116"/>
    <p:sldId id="654" r:id="rId117"/>
    <p:sldId id="655" r:id="rId118"/>
    <p:sldId id="656" r:id="rId119"/>
    <p:sldId id="540" r:id="rId120"/>
    <p:sldId id="761" r:id="rId121"/>
    <p:sldId id="762" r:id="rId122"/>
    <p:sldId id="763" r:id="rId123"/>
    <p:sldId id="764" r:id="rId124"/>
    <p:sldId id="765" r:id="rId125"/>
    <p:sldId id="766" r:id="rId126"/>
    <p:sldId id="767" r:id="rId127"/>
    <p:sldId id="768" r:id="rId128"/>
    <p:sldId id="769" r:id="rId129"/>
    <p:sldId id="541" r:id="rId130"/>
    <p:sldId id="542" r:id="rId131"/>
    <p:sldId id="543" r:id="rId132"/>
    <p:sldId id="544" r:id="rId133"/>
    <p:sldId id="545" r:id="rId134"/>
    <p:sldId id="546" r:id="rId135"/>
    <p:sldId id="547" r:id="rId136"/>
    <p:sldId id="548" r:id="rId137"/>
    <p:sldId id="549" r:id="rId138"/>
    <p:sldId id="550" r:id="rId139"/>
    <p:sldId id="551" r:id="rId140"/>
    <p:sldId id="552" r:id="rId141"/>
    <p:sldId id="553" r:id="rId142"/>
    <p:sldId id="554" r:id="rId143"/>
    <p:sldId id="555" r:id="rId144"/>
    <p:sldId id="556" r:id="rId145"/>
    <p:sldId id="557" r:id="rId146"/>
    <p:sldId id="558" r:id="rId147"/>
    <p:sldId id="559" r:id="rId148"/>
    <p:sldId id="560" r:id="rId149"/>
    <p:sldId id="561" r:id="rId150"/>
    <p:sldId id="562" r:id="rId151"/>
    <p:sldId id="563" r:id="rId152"/>
    <p:sldId id="564" r:id="rId153"/>
    <p:sldId id="565" r:id="rId154"/>
    <p:sldId id="566" r:id="rId155"/>
    <p:sldId id="567" r:id="rId156"/>
    <p:sldId id="890" r:id="rId157"/>
    <p:sldId id="568" r:id="rId158"/>
    <p:sldId id="569" r:id="rId159"/>
    <p:sldId id="570" r:id="rId160"/>
    <p:sldId id="571" r:id="rId161"/>
    <p:sldId id="572" r:id="rId162"/>
    <p:sldId id="573" r:id="rId163"/>
  </p:sldIdLst>
  <p:sldSz cx="9144000" cy="6858000" type="screen4x3"/>
  <p:notesSz cx="6858000" cy="9144000"/>
  <p:custDataLst>
    <p:tags r:id="rId16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66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00"/>
        <p:guide pos="291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7" Type="http://schemas.openxmlformats.org/officeDocument/2006/relationships/tags" Target="tags/tag2.xml"/><Relationship Id="rId166" Type="http://schemas.openxmlformats.org/officeDocument/2006/relationships/tableStyles" Target="tableStyles.xml"/><Relationship Id="rId165" Type="http://schemas.openxmlformats.org/officeDocument/2006/relationships/viewProps" Target="viewProps.xml"/><Relationship Id="rId164" Type="http://schemas.openxmlformats.org/officeDocument/2006/relationships/presProps" Target="presProps.xml"/><Relationship Id="rId163" Type="http://schemas.openxmlformats.org/officeDocument/2006/relationships/slide" Target="slides/slide157.xml"/><Relationship Id="rId162" Type="http://schemas.openxmlformats.org/officeDocument/2006/relationships/slide" Target="slides/slide156.xml"/><Relationship Id="rId161" Type="http://schemas.openxmlformats.org/officeDocument/2006/relationships/slide" Target="slides/slide155.xml"/><Relationship Id="rId160" Type="http://schemas.openxmlformats.org/officeDocument/2006/relationships/slide" Target="slides/slide154.xml"/><Relationship Id="rId16" Type="http://schemas.openxmlformats.org/officeDocument/2006/relationships/slide" Target="slides/slide10.xml"/><Relationship Id="rId159" Type="http://schemas.openxmlformats.org/officeDocument/2006/relationships/slide" Target="slides/slide153.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54" Type="http://schemas.openxmlformats.org/officeDocument/2006/relationships/slide" Target="slides/slide148.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slide" Target="slides/slide9.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8.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6.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notesMaster" Target="notesMasters/notesMaster1.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p:cNvSpPr>
          <p:nvPr>
            <p:ph type="hdr" sz="quarter"/>
          </p:nvPr>
        </p:nvSpPr>
        <p:spPr>
          <a:xfrm>
            <a:off x="0" y="0"/>
            <a:ext cx="2970213" cy="457200"/>
          </a:xfrm>
          <a:prstGeom prst="rect">
            <a:avLst/>
          </a:prstGeom>
          <a:noFill/>
          <a:ln w="9525">
            <a:noFill/>
            <a:miter/>
          </a:ln>
        </p:spPr>
        <p:txBody>
          <a:bodyPr/>
          <a:p>
            <a:pPr lvl="0" eaLnBrk="1" fontAlgn="base" hangingPunct="1"/>
            <a:endParaRPr lang="en-US" altLang="x-none" sz="1200" strike="noStrike" noProof="1" dirty="0"/>
          </a:p>
        </p:txBody>
      </p:sp>
      <p:sp>
        <p:nvSpPr>
          <p:cNvPr id="5123" name="Rectangle 3"/>
          <p:cNvSpPr>
            <a:spLocks noGrp="1"/>
          </p:cNvSpPr>
          <p:nvPr>
            <p:ph type="dt" idx="1"/>
          </p:nvPr>
        </p:nvSpPr>
        <p:spPr>
          <a:xfrm>
            <a:off x="3883025" y="0"/>
            <a:ext cx="2973388" cy="457200"/>
          </a:xfrm>
          <a:prstGeom prst="rect">
            <a:avLst/>
          </a:prstGeom>
          <a:noFill/>
          <a:ln w="9525">
            <a:noFill/>
            <a:miter/>
          </a:ln>
        </p:spPr>
        <p:txBody>
          <a:bodyPr/>
          <a:p>
            <a:pPr lvl="0" algn="r" eaLnBrk="1" fontAlgn="base" hangingPunct="1"/>
            <a:endParaRPr lang="en-US" altLang="x-none" sz="1200" strike="noStrike" noProof="1" dirty="0"/>
          </a:p>
        </p:txBody>
      </p:sp>
      <p:sp>
        <p:nvSpPr>
          <p:cNvPr id="5124" name="Rectangle 4"/>
          <p:cNvSpPr>
            <a:spLocks noGrp="1"/>
          </p:cNvSpPr>
          <p:nvPr>
            <p:ph type="sldImg"/>
          </p:nvPr>
        </p:nvSpPr>
        <p:spPr>
          <a:xfrm>
            <a:off x="1143000" y="685800"/>
            <a:ext cx="4572000" cy="3429000"/>
          </a:xfrm>
          <a:prstGeom prst="rect">
            <a:avLst/>
          </a:prstGeom>
          <a:noFill/>
          <a:ln w="9525">
            <a:noFill/>
          </a:ln>
        </p:spPr>
      </p:sp>
      <p:sp>
        <p:nvSpPr>
          <p:cNvPr id="5125"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5126" name="Rectangle 6"/>
          <p:cNvSpPr>
            <a:spLocks noGrp="1"/>
          </p:cNvSpPr>
          <p:nvPr>
            <p:ph type="ftr" sz="quarter" idx="4"/>
          </p:nvPr>
        </p:nvSpPr>
        <p:spPr>
          <a:xfrm>
            <a:off x="0" y="8685213"/>
            <a:ext cx="2970213" cy="457200"/>
          </a:xfrm>
          <a:prstGeom prst="rect">
            <a:avLst/>
          </a:prstGeom>
          <a:noFill/>
          <a:ln w="9525">
            <a:noFill/>
            <a:miter/>
          </a:ln>
        </p:spPr>
        <p:txBody>
          <a:bodyPr anchor="b"/>
          <a:p>
            <a:pPr lvl="0" eaLnBrk="1" fontAlgn="base" hangingPunct="1"/>
            <a:endParaRPr lang="en-US" altLang="x-none" sz="1200" strike="noStrike" noProof="1" dirty="0"/>
          </a:p>
        </p:txBody>
      </p:sp>
      <p:sp>
        <p:nvSpPr>
          <p:cNvPr id="5127" name="Rectangle 7"/>
          <p:cNvSpPr>
            <a:spLocks noGrp="1"/>
          </p:cNvSpPr>
          <p:nvPr>
            <p:ph type="sldNum" sz="quarter" idx="5"/>
          </p:nvPr>
        </p:nvSpPr>
        <p:spPr>
          <a:xfrm>
            <a:off x="3883025" y="8685213"/>
            <a:ext cx="2973388" cy="457200"/>
          </a:xfrm>
          <a:prstGeom prst="rect">
            <a:avLst/>
          </a:prstGeom>
          <a:noFill/>
          <a:ln w="9525">
            <a:noFill/>
            <a:miter/>
          </a:ln>
        </p:spPr>
        <p:txBody>
          <a:bodyPr anchor="b"/>
          <a:p>
            <a:pPr lvl="0" algn="r" eaLnBrk="1" fontAlgn="base" hangingPunct="1"/>
            <a:fld id="{9A0DB2DC-4C9A-4742-B13C-FB6460FD3503}" type="slidenum">
              <a:rPr lang="en-US" altLang="x-none" sz="1200" strike="noStrike" noProof="1" dirty="0">
                <a:latin typeface="Arial" panose="020B0604020202020204" pitchFamily="34" charset="0"/>
                <a:ea typeface="宋体" panose="02010600030101010101" pitchFamily="2" charset="-122"/>
                <a:cs typeface="+mn-ea"/>
              </a:rPr>
            </a:fld>
            <a:endParaRPr lang="en-US"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en-US" altLang="zh-CN" sz="1200" dirty="0"/>
            </a:fld>
            <a:endParaRPr lang="en-US" altLang="zh-CN" sz="1200" dirty="0"/>
          </a:p>
        </p:txBody>
      </p:sp>
      <p:sp>
        <p:nvSpPr>
          <p:cNvPr id="11266" name="Rectangle 2"/>
          <p:cNvSpPr>
            <a:spLocks noGrp="1" noRot="1" noChangeAspect="1" noTextEdit="1"/>
          </p:cNvSpPr>
          <p:nvPr>
            <p:ph type="sldImg"/>
          </p:nvPr>
        </p:nvSpPr>
        <p:spPr/>
      </p:sp>
      <p:sp>
        <p:nvSpPr>
          <p:cNvPr id="11267" name="Rectangle 3"/>
          <p:cNvSpPr>
            <a:spLocks noGrp="1"/>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en-US" altLang="zh-CN" sz="1200" dirty="0"/>
            </a:fld>
            <a:endParaRPr lang="en-US" altLang="zh-CN" sz="1200" dirty="0"/>
          </a:p>
        </p:txBody>
      </p:sp>
      <p:sp>
        <p:nvSpPr>
          <p:cNvPr id="14338" name="Rectangle 2"/>
          <p:cNvSpPr>
            <a:spLocks noGrp="1" noRot="1" noChangeAspect="1" noTextEdit="1"/>
          </p:cNvSpPr>
          <p:nvPr>
            <p:ph type="sldImg"/>
          </p:nvPr>
        </p:nvSpPr>
        <p:spPr/>
      </p:sp>
      <p:sp>
        <p:nvSpPr>
          <p:cNvPr id="14339" name="Rectangle 3"/>
          <p:cNvSpPr>
            <a:spLocks noGrp="1"/>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p:cNvSpPr>
          <p:nvPr>
            <p:ph type="sldImg"/>
          </p:nvPr>
        </p:nvSpPr>
        <p:spPr/>
      </p:sp>
      <p:sp>
        <p:nvSpPr>
          <p:cNvPr id="29698" name="文本占位符 2"/>
          <p:cNvSpPr>
            <a:spLocks noGrp="1"/>
          </p:cNvSpPr>
          <p:nvPr>
            <p:ph type="body"/>
          </p:nvPr>
        </p:nvSpPr>
        <p:spPr/>
        <p:txBody>
          <a:bodyPr anchor="ctr"/>
          <a:p>
            <a:pPr lvl="0"/>
            <a:r>
              <a:rPr lang="zh-CN" altLang="en-US"/>
              <a:t>为了分析简便，假定进行投资的现金流量发生在年初，经营的现金流量发生在年末。</a:t>
            </a:r>
            <a:endParaRPr lang="zh-CN" altLang="en-US"/>
          </a:p>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p:cNvSpPr>
          <p:nvPr>
            <p:ph type="sldImg"/>
          </p:nvPr>
        </p:nvSpPr>
        <p:spPr/>
      </p:sp>
      <p:sp>
        <p:nvSpPr>
          <p:cNvPr id="106498" name="文本占位符 2"/>
          <p:cNvSpPr>
            <a:spLocks noGrp="1"/>
          </p:cNvSpPr>
          <p:nvPr>
            <p:ph type="body"/>
          </p:nvPr>
        </p:nvSpPr>
        <p:spPr/>
        <p:txBody>
          <a:bodyPr anchor="ctr"/>
          <a:p>
            <a:pPr lvl="0"/>
            <a:r>
              <a:rPr lang="zh-CN" altLang="en-US"/>
              <a:t>固定资产更新，一般假定能力相同，现金流入一样，所以比较现金流出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1122365"/>
            <a:ext cx="6858010" cy="2387603"/>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3602043"/>
            <a:ext cx="685801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333375"/>
            <a:ext cx="2057403" cy="579755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333375"/>
            <a:ext cx="6052939" cy="579755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1" y="1825628"/>
            <a:ext cx="3886206" cy="435134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7" y="1825628"/>
            <a:ext cx="3886206" cy="435134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1122365"/>
            <a:ext cx="6858010" cy="2387603"/>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3602043"/>
            <a:ext cx="685801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12" cy="285274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9" y="4589470"/>
            <a:ext cx="7886712" cy="150018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6"/>
            <a:ext cx="7886712" cy="13255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5"/>
            <a:ext cx="3868346"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9"/>
            <a:ext cx="3868346"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7" y="1681165"/>
            <a:ext cx="3887397"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7" y="2505079"/>
            <a:ext cx="3887397"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987426"/>
            <a:ext cx="4629157" cy="48736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987426"/>
            <a:ext cx="4629157" cy="487363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333375"/>
            <a:ext cx="2057403" cy="579755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333375"/>
            <a:ext cx="6052939" cy="579755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1122365"/>
            <a:ext cx="6858010" cy="2387603"/>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3602043"/>
            <a:ext cx="685801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12" cy="285274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9" y="4589470"/>
            <a:ext cx="7886712" cy="150018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6"/>
            <a:ext cx="7886712" cy="13255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5"/>
            <a:ext cx="3868346"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9"/>
            <a:ext cx="3868346"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7" y="1681165"/>
            <a:ext cx="3887397"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7" y="2505079"/>
            <a:ext cx="3887397"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12" cy="285274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9" y="4589470"/>
            <a:ext cx="7886712" cy="150018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987426"/>
            <a:ext cx="4629157" cy="48736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987426"/>
            <a:ext cx="4629157" cy="487363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333375"/>
            <a:ext cx="2057403" cy="579755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333375"/>
            <a:ext cx="6052939" cy="579755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1122365"/>
            <a:ext cx="6858010" cy="2387603"/>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3602043"/>
            <a:ext cx="6858010" cy="165576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12" cy="285274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9" y="4589470"/>
            <a:ext cx="7886712" cy="150018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6"/>
            <a:ext cx="7886712" cy="13255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5"/>
            <a:ext cx="3868346"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9"/>
            <a:ext cx="3868346"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7" y="1681165"/>
            <a:ext cx="3887397"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7" y="2505079"/>
            <a:ext cx="3887397"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719265"/>
            <a:ext cx="4032510" cy="441166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987426"/>
            <a:ext cx="4629157" cy="48736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987426"/>
            <a:ext cx="4629157" cy="487363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333375"/>
            <a:ext cx="2057403" cy="579755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333375"/>
            <a:ext cx="6052939" cy="579755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6"/>
            <a:ext cx="7886712" cy="13255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2" y="1681165"/>
            <a:ext cx="3868346"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2" y="2505079"/>
            <a:ext cx="3868346"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7" y="1681165"/>
            <a:ext cx="3887397" cy="82391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7" y="2505079"/>
            <a:ext cx="3887397" cy="368459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987426"/>
            <a:ext cx="4629157" cy="48736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987426"/>
            <a:ext cx="4629157" cy="487363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2" y="2057403"/>
            <a:ext cx="2949182" cy="38115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27" name="Rectangle 3"/>
          <p:cNvSpPr>
            <a:spLocks noGrp="1"/>
          </p:cNvSpPr>
          <p:nvPr>
            <p:ph type="title"/>
          </p:nvPr>
        </p:nvSpPr>
        <p:spPr>
          <a:xfrm>
            <a:off x="457200" y="333375"/>
            <a:ext cx="7543800" cy="1223963"/>
          </a:xfrm>
          <a:prstGeom prst="rect">
            <a:avLst/>
          </a:prstGeom>
          <a:noFill/>
          <a:ln w="9525">
            <a:noFill/>
          </a:ln>
        </p:spPr>
        <p:txBody>
          <a:bodyPr anchor="b"/>
          <a:p>
            <a:pPr lvl="0"/>
            <a:r>
              <a:rPr lang="zh-CN" altLang="en-US"/>
              <a:t>单击此处编辑母版标题样式</a:t>
            </a:r>
            <a:endParaRPr lang="zh-CN" altLang="en-US"/>
          </a:p>
        </p:txBody>
      </p:sp>
      <p:sp>
        <p:nvSpPr>
          <p:cNvPr id="1028"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1029" name="Rectangle 5"/>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30" name="Rectangle 7"/>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grpSp>
        <p:nvGrpSpPr>
          <p:cNvPr id="1031" name="Group 8"/>
          <p:cNvGrpSpPr/>
          <p:nvPr/>
        </p:nvGrpSpPr>
        <p:grpSpPr>
          <a:xfrm>
            <a:off x="8153400" y="152400"/>
            <a:ext cx="792163" cy="1295400"/>
            <a:chOff x="0" y="0"/>
            <a:chExt cx="528" cy="864"/>
          </a:xfrm>
        </p:grpSpPr>
        <p:sp>
          <p:nvSpPr>
            <p:cNvPr id="1032" name="Oval 9"/>
            <p:cNvSpPr/>
            <p:nvPr/>
          </p:nvSpPr>
          <p:spPr>
            <a:xfrm>
              <a:off x="0" y="0"/>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3" name="Oval 10"/>
            <p:cNvSpPr/>
            <p:nvPr/>
          </p:nvSpPr>
          <p:spPr>
            <a:xfrm>
              <a:off x="112" y="0"/>
              <a:ext cx="79"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4" name="Oval 11"/>
            <p:cNvSpPr/>
            <p:nvPr/>
          </p:nvSpPr>
          <p:spPr>
            <a:xfrm>
              <a:off x="224" y="0"/>
              <a:ext cx="76"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5" name="Oval 12"/>
            <p:cNvSpPr/>
            <p:nvPr/>
          </p:nvSpPr>
          <p:spPr>
            <a:xfrm>
              <a:off x="0" y="112"/>
              <a:ext cx="80"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6" name="Oval 13"/>
            <p:cNvSpPr/>
            <p:nvPr/>
          </p:nvSpPr>
          <p:spPr>
            <a:xfrm>
              <a:off x="112" y="112"/>
              <a:ext cx="79"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7" name="Oval 14"/>
            <p:cNvSpPr/>
            <p:nvPr/>
          </p:nvSpPr>
          <p:spPr>
            <a:xfrm>
              <a:off x="224" y="112"/>
              <a:ext cx="76"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8" name="Oval 15"/>
            <p:cNvSpPr/>
            <p:nvPr/>
          </p:nvSpPr>
          <p:spPr>
            <a:xfrm>
              <a:off x="336" y="112"/>
              <a:ext cx="76" cy="7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9" name="Oval 16"/>
            <p:cNvSpPr/>
            <p:nvPr/>
          </p:nvSpPr>
          <p:spPr>
            <a:xfrm>
              <a:off x="0" y="224"/>
              <a:ext cx="80" cy="76"/>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0" name="Oval 17"/>
            <p:cNvSpPr/>
            <p:nvPr/>
          </p:nvSpPr>
          <p:spPr>
            <a:xfrm>
              <a:off x="112" y="224"/>
              <a:ext cx="79" cy="76"/>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1" name="Oval 18"/>
            <p:cNvSpPr/>
            <p:nvPr/>
          </p:nvSpPr>
          <p:spPr>
            <a:xfrm>
              <a:off x="224" y="224"/>
              <a:ext cx="76" cy="76"/>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2" name="Oval 19"/>
            <p:cNvSpPr/>
            <p:nvPr/>
          </p:nvSpPr>
          <p:spPr>
            <a:xfrm>
              <a:off x="336" y="224"/>
              <a:ext cx="76" cy="76"/>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3" name="Oval 20"/>
            <p:cNvSpPr/>
            <p:nvPr/>
          </p:nvSpPr>
          <p:spPr>
            <a:xfrm>
              <a:off x="448" y="224"/>
              <a:ext cx="80"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4" name="Oval 21"/>
            <p:cNvSpPr/>
            <p:nvPr/>
          </p:nvSpPr>
          <p:spPr>
            <a:xfrm>
              <a:off x="0" y="336"/>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5" name="Oval 22"/>
            <p:cNvSpPr/>
            <p:nvPr/>
          </p:nvSpPr>
          <p:spPr>
            <a:xfrm>
              <a:off x="112" y="336"/>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6" name="Oval 23"/>
            <p:cNvSpPr/>
            <p:nvPr/>
          </p:nvSpPr>
          <p:spPr>
            <a:xfrm>
              <a:off x="224" y="336"/>
              <a:ext cx="76"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7" name="Oval 24"/>
            <p:cNvSpPr/>
            <p:nvPr/>
          </p:nvSpPr>
          <p:spPr>
            <a:xfrm>
              <a:off x="336" y="336"/>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8" name="Oval 25"/>
            <p:cNvSpPr/>
            <p:nvPr/>
          </p:nvSpPr>
          <p:spPr>
            <a:xfrm>
              <a:off x="0" y="448"/>
              <a:ext cx="80"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9" name="Oval 26"/>
            <p:cNvSpPr/>
            <p:nvPr/>
          </p:nvSpPr>
          <p:spPr>
            <a:xfrm>
              <a:off x="112" y="448"/>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0" name="Oval 27"/>
            <p:cNvSpPr/>
            <p:nvPr/>
          </p:nvSpPr>
          <p:spPr>
            <a:xfrm>
              <a:off x="224" y="448"/>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1" name="Oval 28"/>
            <p:cNvSpPr/>
            <p:nvPr/>
          </p:nvSpPr>
          <p:spPr>
            <a:xfrm>
              <a:off x="336" y="448"/>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2" name="Oval 29"/>
            <p:cNvSpPr/>
            <p:nvPr/>
          </p:nvSpPr>
          <p:spPr>
            <a:xfrm>
              <a:off x="448" y="448"/>
              <a:ext cx="80"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3" name="Oval 30"/>
            <p:cNvSpPr/>
            <p:nvPr/>
          </p:nvSpPr>
          <p:spPr>
            <a:xfrm>
              <a:off x="0" y="560"/>
              <a:ext cx="80"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4" name="Oval 31"/>
            <p:cNvSpPr/>
            <p:nvPr/>
          </p:nvSpPr>
          <p:spPr>
            <a:xfrm>
              <a:off x="112" y="560"/>
              <a:ext cx="79"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5" name="Oval 32"/>
            <p:cNvSpPr/>
            <p:nvPr/>
          </p:nvSpPr>
          <p:spPr>
            <a:xfrm>
              <a:off x="224" y="560"/>
              <a:ext cx="76"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6" name="Oval 33"/>
            <p:cNvSpPr/>
            <p:nvPr/>
          </p:nvSpPr>
          <p:spPr>
            <a:xfrm>
              <a:off x="336" y="560"/>
              <a:ext cx="76" cy="79"/>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7" name="Oval 34"/>
            <p:cNvSpPr/>
            <p:nvPr/>
          </p:nvSpPr>
          <p:spPr>
            <a:xfrm>
              <a:off x="0" y="672"/>
              <a:ext cx="80"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8" name="Oval 35"/>
            <p:cNvSpPr/>
            <p:nvPr/>
          </p:nvSpPr>
          <p:spPr>
            <a:xfrm>
              <a:off x="112" y="672"/>
              <a:ext cx="79"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9" name="Oval 36"/>
            <p:cNvSpPr/>
            <p:nvPr/>
          </p:nvSpPr>
          <p:spPr>
            <a:xfrm>
              <a:off x="224" y="672"/>
              <a:ext cx="76" cy="76"/>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0" name="Oval 37"/>
            <p:cNvSpPr/>
            <p:nvPr/>
          </p:nvSpPr>
          <p:spPr>
            <a:xfrm>
              <a:off x="336" y="672"/>
              <a:ext cx="76" cy="76"/>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1" name="Oval 38"/>
            <p:cNvSpPr/>
            <p:nvPr/>
          </p:nvSpPr>
          <p:spPr>
            <a:xfrm>
              <a:off x="112" y="784"/>
              <a:ext cx="79"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2" name="Oval 39"/>
            <p:cNvSpPr/>
            <p:nvPr/>
          </p:nvSpPr>
          <p:spPr>
            <a:xfrm>
              <a:off x="336" y="784"/>
              <a:ext cx="76"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grpSp>
      <p:pic>
        <p:nvPicPr>
          <p:cNvPr id="1063" name="图片 40" descr="未命名.bmp"/>
          <p:cNvPicPr>
            <a:picLocks noChangeAspect="1"/>
          </p:cNvPicPr>
          <p:nvPr userDrawn="1"/>
        </p:nvPicPr>
        <p:blipFill>
          <a:blip r:embed="rId13"/>
          <a:stretch>
            <a:fillRect/>
          </a:stretch>
        </p:blipFill>
        <p:spPr>
          <a:xfrm>
            <a:off x="0" y="0"/>
            <a:ext cx="8058150" cy="6667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0" fontAlgn="base" latinLnBrk="0" hangingPunct="0">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Line 2"/>
          <p:cNvSpPr/>
          <p:nvPr/>
        </p:nvSpPr>
        <p:spPr>
          <a:xfrm>
            <a:off x="7315200" y="1066800"/>
            <a:ext cx="0" cy="44958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Arial" panose="020B0604020202020204" pitchFamily="34" charset="0"/>
              <a:ea typeface="宋体" panose="02010600030101010101" pitchFamily="2" charset="-122"/>
            </a:endParaRPr>
          </a:p>
        </p:txBody>
      </p:sp>
      <p:grpSp>
        <p:nvGrpSpPr>
          <p:cNvPr id="2051" name="Group 8"/>
          <p:cNvGrpSpPr/>
          <p:nvPr/>
        </p:nvGrpSpPr>
        <p:grpSpPr>
          <a:xfrm>
            <a:off x="7493000" y="2992438"/>
            <a:ext cx="1338263" cy="2189162"/>
            <a:chOff x="0" y="0"/>
            <a:chExt cx="843" cy="1379"/>
          </a:xfrm>
        </p:grpSpPr>
        <p:sp>
          <p:nvSpPr>
            <p:cNvPr id="2052" name="Oval 9"/>
            <p:cNvSpPr/>
            <p:nvPr/>
          </p:nvSpPr>
          <p:spPr>
            <a:xfrm>
              <a:off x="0" y="0"/>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3" name="Oval 10"/>
            <p:cNvSpPr/>
            <p:nvPr/>
          </p:nvSpPr>
          <p:spPr>
            <a:xfrm>
              <a:off x="179" y="0"/>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4" name="Oval 11"/>
            <p:cNvSpPr/>
            <p:nvPr/>
          </p:nvSpPr>
          <p:spPr>
            <a:xfrm>
              <a:off x="358" y="0"/>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5" name="Oval 12"/>
            <p:cNvSpPr/>
            <p:nvPr/>
          </p:nvSpPr>
          <p:spPr>
            <a:xfrm>
              <a:off x="0" y="179"/>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6" name="Oval 13"/>
            <p:cNvSpPr/>
            <p:nvPr/>
          </p:nvSpPr>
          <p:spPr>
            <a:xfrm>
              <a:off x="179" y="179"/>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7" name="Oval 14"/>
            <p:cNvSpPr/>
            <p:nvPr/>
          </p:nvSpPr>
          <p:spPr>
            <a:xfrm>
              <a:off x="358" y="179"/>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8" name="Oval 15"/>
            <p:cNvSpPr/>
            <p:nvPr/>
          </p:nvSpPr>
          <p:spPr>
            <a:xfrm>
              <a:off x="537" y="179"/>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9" name="Oval 16"/>
            <p:cNvSpPr/>
            <p:nvPr/>
          </p:nvSpPr>
          <p:spPr>
            <a:xfrm>
              <a:off x="0" y="358"/>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0" name="Oval 17"/>
            <p:cNvSpPr/>
            <p:nvPr/>
          </p:nvSpPr>
          <p:spPr>
            <a:xfrm>
              <a:off x="179" y="358"/>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1" name="Oval 18"/>
            <p:cNvSpPr/>
            <p:nvPr/>
          </p:nvSpPr>
          <p:spPr>
            <a:xfrm>
              <a:off x="358" y="358"/>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2" name="Oval 19"/>
            <p:cNvSpPr/>
            <p:nvPr/>
          </p:nvSpPr>
          <p:spPr>
            <a:xfrm>
              <a:off x="537" y="358"/>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3" name="Oval 20"/>
            <p:cNvSpPr/>
            <p:nvPr/>
          </p:nvSpPr>
          <p:spPr>
            <a:xfrm>
              <a:off x="716" y="358"/>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4" name="Oval 21"/>
            <p:cNvSpPr/>
            <p:nvPr/>
          </p:nvSpPr>
          <p:spPr>
            <a:xfrm>
              <a:off x="0" y="536"/>
              <a:ext cx="127" cy="128"/>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5" name="Oval 22"/>
            <p:cNvSpPr/>
            <p:nvPr/>
          </p:nvSpPr>
          <p:spPr>
            <a:xfrm>
              <a:off x="179" y="536"/>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6" name="Oval 23"/>
            <p:cNvSpPr/>
            <p:nvPr/>
          </p:nvSpPr>
          <p:spPr>
            <a:xfrm>
              <a:off x="358" y="536"/>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7" name="Oval 24"/>
            <p:cNvSpPr/>
            <p:nvPr/>
          </p:nvSpPr>
          <p:spPr>
            <a:xfrm>
              <a:off x="537" y="536"/>
              <a:ext cx="127" cy="128"/>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8" name="Oval 25"/>
            <p:cNvSpPr/>
            <p:nvPr/>
          </p:nvSpPr>
          <p:spPr>
            <a:xfrm>
              <a:off x="0" y="715"/>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9" name="Oval 26"/>
            <p:cNvSpPr/>
            <p:nvPr/>
          </p:nvSpPr>
          <p:spPr>
            <a:xfrm>
              <a:off x="179" y="715"/>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0" name="Oval 27"/>
            <p:cNvSpPr/>
            <p:nvPr/>
          </p:nvSpPr>
          <p:spPr>
            <a:xfrm>
              <a:off x="358" y="715"/>
              <a:ext cx="127" cy="128"/>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1" name="Oval 28"/>
            <p:cNvSpPr/>
            <p:nvPr/>
          </p:nvSpPr>
          <p:spPr>
            <a:xfrm>
              <a:off x="537" y="715"/>
              <a:ext cx="127" cy="128"/>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2" name="Oval 29"/>
            <p:cNvSpPr/>
            <p:nvPr/>
          </p:nvSpPr>
          <p:spPr>
            <a:xfrm>
              <a:off x="716" y="715"/>
              <a:ext cx="127" cy="128"/>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3" name="Oval 30"/>
            <p:cNvSpPr/>
            <p:nvPr/>
          </p:nvSpPr>
          <p:spPr>
            <a:xfrm>
              <a:off x="0" y="894"/>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4" name="Oval 31"/>
            <p:cNvSpPr/>
            <p:nvPr/>
          </p:nvSpPr>
          <p:spPr>
            <a:xfrm>
              <a:off x="179" y="894"/>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5" name="Oval 32"/>
            <p:cNvSpPr/>
            <p:nvPr/>
          </p:nvSpPr>
          <p:spPr>
            <a:xfrm>
              <a:off x="358" y="894"/>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6" name="Oval 33"/>
            <p:cNvSpPr/>
            <p:nvPr/>
          </p:nvSpPr>
          <p:spPr>
            <a:xfrm>
              <a:off x="537" y="894"/>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7" name="Oval 34"/>
            <p:cNvSpPr/>
            <p:nvPr/>
          </p:nvSpPr>
          <p:spPr>
            <a:xfrm>
              <a:off x="0" y="1073"/>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8" name="Oval 35"/>
            <p:cNvSpPr/>
            <p:nvPr/>
          </p:nvSpPr>
          <p:spPr>
            <a:xfrm>
              <a:off x="179" y="1073"/>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9" name="Oval 36"/>
            <p:cNvSpPr/>
            <p:nvPr/>
          </p:nvSpPr>
          <p:spPr>
            <a:xfrm>
              <a:off x="358" y="1073"/>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80" name="Oval 37"/>
            <p:cNvSpPr/>
            <p:nvPr/>
          </p:nvSpPr>
          <p:spPr>
            <a:xfrm>
              <a:off x="537" y="1073"/>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81" name="Oval 38"/>
            <p:cNvSpPr/>
            <p:nvPr/>
          </p:nvSpPr>
          <p:spPr>
            <a:xfrm>
              <a:off x="179" y="1252"/>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82" name="Oval 39"/>
            <p:cNvSpPr/>
            <p:nvPr/>
          </p:nvSpPr>
          <p:spPr>
            <a:xfrm>
              <a:off x="537" y="1252"/>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grpSp>
      <p:sp>
        <p:nvSpPr>
          <p:cNvPr id="2083" name="Line 40"/>
          <p:cNvSpPr/>
          <p:nvPr/>
        </p:nvSpPr>
        <p:spPr>
          <a:xfrm>
            <a:off x="304800" y="2819400"/>
            <a:ext cx="8229600" cy="0"/>
          </a:xfrm>
          <a:prstGeom prst="line">
            <a:avLst/>
          </a:prstGeom>
          <a:ln w="6350" cap="flat" cmpd="sng">
            <a:solidFill>
              <a:schemeClr val="tx1"/>
            </a:solidFill>
            <a:prstDash val="solid"/>
            <a:round/>
            <a:headEnd type="none" w="med" len="med"/>
            <a:tailEnd type="none" w="med" len="med"/>
          </a:ln>
        </p:spPr>
        <p:txBody>
          <a:bodyPr anchor="t"/>
          <a:p>
            <a:pPr lvl="0" eaLnBrk="0" hangingPunct="0"/>
            <a:endParaRPr lang="zh-CN" altLang="en-US">
              <a:latin typeface="Arial" panose="020B0604020202020204" pitchFamily="34" charset="0"/>
              <a:ea typeface="宋体" panose="02010600030101010101" pitchFamily="2" charset="-122"/>
            </a:endParaRPr>
          </a:p>
        </p:txBody>
      </p:sp>
      <p:pic>
        <p:nvPicPr>
          <p:cNvPr id="2084" name="图片 74" descr="未命名.bmp"/>
          <p:cNvPicPr>
            <a:picLocks noChangeAspect="1"/>
          </p:cNvPicPr>
          <p:nvPr userDrawn="1"/>
        </p:nvPicPr>
        <p:blipFill>
          <a:blip r:embed="rId12"/>
          <a:stretch>
            <a:fillRect/>
          </a:stretch>
        </p:blipFill>
        <p:spPr>
          <a:xfrm>
            <a:off x="0" y="0"/>
            <a:ext cx="7358063" cy="666750"/>
          </a:xfrm>
          <a:prstGeom prst="rect">
            <a:avLst/>
          </a:prstGeom>
          <a:noFill/>
          <a:ln w="9525">
            <a:noFill/>
          </a:ln>
        </p:spPr>
      </p:pic>
      <p:sp>
        <p:nvSpPr>
          <p:cNvPr id="2085" name="Rectangle 3"/>
          <p:cNvSpPr>
            <a:spLocks noGrp="1"/>
          </p:cNvSpPr>
          <p:nvPr>
            <p:ph type="title"/>
          </p:nvPr>
        </p:nvSpPr>
        <p:spPr>
          <a:xfrm>
            <a:off x="457200" y="333375"/>
            <a:ext cx="7543800" cy="1223963"/>
          </a:xfrm>
          <a:prstGeom prst="rect">
            <a:avLst/>
          </a:prstGeom>
          <a:noFill/>
          <a:ln w="9525">
            <a:noFill/>
          </a:ln>
        </p:spPr>
        <p:txBody>
          <a:bodyPr anchor="b"/>
          <a:p>
            <a:pPr lvl="0"/>
            <a:r>
              <a:rPr lang="zh-CN" altLang="en-US"/>
              <a:t>单击此处编辑母版标题样式</a:t>
            </a:r>
            <a:endParaRPr lang="zh-CN" altLang="en-US"/>
          </a:p>
        </p:txBody>
      </p:sp>
      <p:sp>
        <p:nvSpPr>
          <p:cNvPr id="2086"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2087" name="Rectangle 5"/>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2088" name="Rectangle 7"/>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Arial" panose="020B0604020202020204" pitchFamily="34" charset="0"/>
              <a:ea typeface="宋体" panose="02010600030101010101" pitchFamily="2" charset="-122"/>
            </a:endParaRPr>
          </a:p>
        </p:txBody>
      </p:sp>
      <p:grpSp>
        <p:nvGrpSpPr>
          <p:cNvPr id="3075" name="Group 8"/>
          <p:cNvGrpSpPr/>
          <p:nvPr/>
        </p:nvGrpSpPr>
        <p:grpSpPr>
          <a:xfrm>
            <a:off x="8153400" y="152400"/>
            <a:ext cx="792163" cy="1295400"/>
            <a:chOff x="0" y="0"/>
            <a:chExt cx="528" cy="864"/>
          </a:xfrm>
        </p:grpSpPr>
        <p:sp>
          <p:nvSpPr>
            <p:cNvPr id="3076" name="Oval 9"/>
            <p:cNvSpPr/>
            <p:nvPr/>
          </p:nvSpPr>
          <p:spPr>
            <a:xfrm>
              <a:off x="0" y="0"/>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77" name="Oval 10"/>
            <p:cNvSpPr/>
            <p:nvPr/>
          </p:nvSpPr>
          <p:spPr>
            <a:xfrm>
              <a:off x="112" y="0"/>
              <a:ext cx="79"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78" name="Oval 11"/>
            <p:cNvSpPr/>
            <p:nvPr/>
          </p:nvSpPr>
          <p:spPr>
            <a:xfrm>
              <a:off x="224" y="0"/>
              <a:ext cx="76"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79" name="Oval 12"/>
            <p:cNvSpPr/>
            <p:nvPr/>
          </p:nvSpPr>
          <p:spPr>
            <a:xfrm>
              <a:off x="0" y="112"/>
              <a:ext cx="80"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0" name="Oval 13"/>
            <p:cNvSpPr/>
            <p:nvPr/>
          </p:nvSpPr>
          <p:spPr>
            <a:xfrm>
              <a:off x="112" y="112"/>
              <a:ext cx="79"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1" name="Oval 14"/>
            <p:cNvSpPr/>
            <p:nvPr/>
          </p:nvSpPr>
          <p:spPr>
            <a:xfrm>
              <a:off x="224" y="112"/>
              <a:ext cx="76"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2" name="Oval 15"/>
            <p:cNvSpPr/>
            <p:nvPr/>
          </p:nvSpPr>
          <p:spPr>
            <a:xfrm>
              <a:off x="336" y="112"/>
              <a:ext cx="76" cy="7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3" name="Oval 16"/>
            <p:cNvSpPr/>
            <p:nvPr/>
          </p:nvSpPr>
          <p:spPr>
            <a:xfrm>
              <a:off x="0" y="224"/>
              <a:ext cx="80" cy="76"/>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4" name="Oval 17"/>
            <p:cNvSpPr/>
            <p:nvPr/>
          </p:nvSpPr>
          <p:spPr>
            <a:xfrm>
              <a:off x="112" y="224"/>
              <a:ext cx="79" cy="76"/>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5" name="Oval 18"/>
            <p:cNvSpPr/>
            <p:nvPr/>
          </p:nvSpPr>
          <p:spPr>
            <a:xfrm>
              <a:off x="224" y="224"/>
              <a:ext cx="76" cy="76"/>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6" name="Oval 19"/>
            <p:cNvSpPr/>
            <p:nvPr/>
          </p:nvSpPr>
          <p:spPr>
            <a:xfrm>
              <a:off x="336" y="224"/>
              <a:ext cx="76" cy="76"/>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7" name="Oval 20"/>
            <p:cNvSpPr/>
            <p:nvPr/>
          </p:nvSpPr>
          <p:spPr>
            <a:xfrm>
              <a:off x="448" y="224"/>
              <a:ext cx="80"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8" name="Oval 21"/>
            <p:cNvSpPr/>
            <p:nvPr/>
          </p:nvSpPr>
          <p:spPr>
            <a:xfrm>
              <a:off x="0" y="336"/>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89" name="Oval 22"/>
            <p:cNvSpPr/>
            <p:nvPr/>
          </p:nvSpPr>
          <p:spPr>
            <a:xfrm>
              <a:off x="112" y="336"/>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0" name="Oval 23"/>
            <p:cNvSpPr/>
            <p:nvPr/>
          </p:nvSpPr>
          <p:spPr>
            <a:xfrm>
              <a:off x="224" y="336"/>
              <a:ext cx="76"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1" name="Oval 24"/>
            <p:cNvSpPr/>
            <p:nvPr/>
          </p:nvSpPr>
          <p:spPr>
            <a:xfrm>
              <a:off x="336" y="336"/>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2" name="Oval 25"/>
            <p:cNvSpPr/>
            <p:nvPr/>
          </p:nvSpPr>
          <p:spPr>
            <a:xfrm>
              <a:off x="0" y="448"/>
              <a:ext cx="80"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3" name="Oval 26"/>
            <p:cNvSpPr/>
            <p:nvPr/>
          </p:nvSpPr>
          <p:spPr>
            <a:xfrm>
              <a:off x="112" y="448"/>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4" name="Oval 27"/>
            <p:cNvSpPr/>
            <p:nvPr/>
          </p:nvSpPr>
          <p:spPr>
            <a:xfrm>
              <a:off x="224" y="448"/>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5" name="Oval 28"/>
            <p:cNvSpPr/>
            <p:nvPr/>
          </p:nvSpPr>
          <p:spPr>
            <a:xfrm>
              <a:off x="336" y="448"/>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6" name="Oval 29"/>
            <p:cNvSpPr/>
            <p:nvPr/>
          </p:nvSpPr>
          <p:spPr>
            <a:xfrm>
              <a:off x="448" y="448"/>
              <a:ext cx="80"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7" name="Oval 30"/>
            <p:cNvSpPr/>
            <p:nvPr/>
          </p:nvSpPr>
          <p:spPr>
            <a:xfrm>
              <a:off x="0" y="560"/>
              <a:ext cx="80"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8" name="Oval 31"/>
            <p:cNvSpPr/>
            <p:nvPr/>
          </p:nvSpPr>
          <p:spPr>
            <a:xfrm>
              <a:off x="112" y="560"/>
              <a:ext cx="79"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099" name="Oval 32"/>
            <p:cNvSpPr/>
            <p:nvPr/>
          </p:nvSpPr>
          <p:spPr>
            <a:xfrm>
              <a:off x="224" y="560"/>
              <a:ext cx="76"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0" name="Oval 33"/>
            <p:cNvSpPr/>
            <p:nvPr/>
          </p:nvSpPr>
          <p:spPr>
            <a:xfrm>
              <a:off x="336" y="560"/>
              <a:ext cx="76" cy="79"/>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1" name="Oval 34"/>
            <p:cNvSpPr/>
            <p:nvPr/>
          </p:nvSpPr>
          <p:spPr>
            <a:xfrm>
              <a:off x="0" y="672"/>
              <a:ext cx="80"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2" name="Oval 35"/>
            <p:cNvSpPr/>
            <p:nvPr/>
          </p:nvSpPr>
          <p:spPr>
            <a:xfrm>
              <a:off x="112" y="672"/>
              <a:ext cx="79"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3" name="Oval 36"/>
            <p:cNvSpPr/>
            <p:nvPr/>
          </p:nvSpPr>
          <p:spPr>
            <a:xfrm>
              <a:off x="224" y="672"/>
              <a:ext cx="76" cy="76"/>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4" name="Oval 37"/>
            <p:cNvSpPr/>
            <p:nvPr/>
          </p:nvSpPr>
          <p:spPr>
            <a:xfrm>
              <a:off x="336" y="672"/>
              <a:ext cx="76" cy="76"/>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5" name="Oval 38"/>
            <p:cNvSpPr/>
            <p:nvPr/>
          </p:nvSpPr>
          <p:spPr>
            <a:xfrm>
              <a:off x="112" y="784"/>
              <a:ext cx="79"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3106" name="Oval 39"/>
            <p:cNvSpPr/>
            <p:nvPr/>
          </p:nvSpPr>
          <p:spPr>
            <a:xfrm>
              <a:off x="336" y="784"/>
              <a:ext cx="76"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grpSp>
      <p:pic>
        <p:nvPicPr>
          <p:cNvPr id="3107" name="图片 40" descr="未命名.bmp"/>
          <p:cNvPicPr>
            <a:picLocks noChangeAspect="1"/>
          </p:cNvPicPr>
          <p:nvPr userDrawn="1"/>
        </p:nvPicPr>
        <p:blipFill>
          <a:blip r:embed="rId12"/>
          <a:stretch>
            <a:fillRect/>
          </a:stretch>
        </p:blipFill>
        <p:spPr>
          <a:xfrm>
            <a:off x="0" y="0"/>
            <a:ext cx="8058150" cy="666750"/>
          </a:xfrm>
          <a:prstGeom prst="rect">
            <a:avLst/>
          </a:prstGeom>
          <a:noFill/>
          <a:ln w="9525">
            <a:noFill/>
          </a:ln>
        </p:spPr>
      </p:pic>
      <p:sp>
        <p:nvSpPr>
          <p:cNvPr id="3108" name="Rectangle 3"/>
          <p:cNvSpPr>
            <a:spLocks noGrp="1"/>
          </p:cNvSpPr>
          <p:nvPr>
            <p:ph type="title"/>
          </p:nvPr>
        </p:nvSpPr>
        <p:spPr>
          <a:xfrm>
            <a:off x="457200" y="333375"/>
            <a:ext cx="7543800" cy="1223963"/>
          </a:xfrm>
          <a:prstGeom prst="rect">
            <a:avLst/>
          </a:prstGeom>
          <a:noFill/>
          <a:ln w="9525">
            <a:noFill/>
          </a:ln>
        </p:spPr>
        <p:txBody>
          <a:bodyPr anchor="b"/>
          <a:p>
            <a:pPr lvl="0"/>
            <a:r>
              <a:rPr lang="zh-CN" altLang="en-US"/>
              <a:t>单击此处编辑母版标题样式</a:t>
            </a:r>
            <a:endParaRPr lang="zh-CN" altLang="en-US"/>
          </a:p>
        </p:txBody>
      </p:sp>
      <p:sp>
        <p:nvSpPr>
          <p:cNvPr id="3109"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3110" name="日期占位符 13"/>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endParaRPr lang="en-US" altLang="x-none" strike="noStrike" noProof="1" dirty="0"/>
          </a:p>
        </p:txBody>
      </p:sp>
      <p:sp>
        <p:nvSpPr>
          <p:cNvPr id="3111" name="页脚占位符 2"/>
          <p:cNvSpPr>
            <a:spLocks noGrp="1"/>
          </p:cNvSpPr>
          <p:nvPr>
            <p:ph type="ftr" sz="quarter" idx="3"/>
          </p:nvPr>
        </p:nvSpPr>
        <p:spPr>
          <a:xfrm>
            <a:off x="5257800" y="612775"/>
            <a:ext cx="1325563" cy="457200"/>
          </a:xfrm>
          <a:prstGeom prst="rect">
            <a:avLst/>
          </a:prstGeom>
          <a:noFill/>
          <a:ln w="9525">
            <a:noFill/>
            <a:miter/>
          </a:ln>
        </p:spPr>
        <p:txBody>
          <a:bodyPr/>
          <a:lstStyle>
            <a:lvl1pPr>
              <a:defRPr/>
            </a:lvl1pPr>
          </a:lstStyle>
          <a:p>
            <a:pPr lvl="0" eaLnBrk="1" fontAlgn="base" hangingPunct="1"/>
            <a:endParaRPr lang="en-US" altLang="x-none" strike="noStrike" noProof="1" dirty="0"/>
          </a:p>
        </p:txBody>
      </p:sp>
      <p:sp>
        <p:nvSpPr>
          <p:cNvPr id="3112" name="灯片编号占位符 22"/>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Arial" panose="020B0604020202020204" pitchFamily="34" charset="0"/>
              <a:ea typeface="宋体" panose="02010600030101010101" pitchFamily="2" charset="-122"/>
            </a:endParaRPr>
          </a:p>
        </p:txBody>
      </p:sp>
      <p:grpSp>
        <p:nvGrpSpPr>
          <p:cNvPr id="4099" name="Group 8"/>
          <p:cNvGrpSpPr/>
          <p:nvPr/>
        </p:nvGrpSpPr>
        <p:grpSpPr>
          <a:xfrm>
            <a:off x="8153400" y="152400"/>
            <a:ext cx="792163" cy="1295400"/>
            <a:chOff x="0" y="0"/>
            <a:chExt cx="528" cy="864"/>
          </a:xfrm>
        </p:grpSpPr>
        <p:sp>
          <p:nvSpPr>
            <p:cNvPr id="4100" name="Oval 9"/>
            <p:cNvSpPr/>
            <p:nvPr/>
          </p:nvSpPr>
          <p:spPr>
            <a:xfrm>
              <a:off x="0" y="0"/>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1" name="Oval 10"/>
            <p:cNvSpPr/>
            <p:nvPr/>
          </p:nvSpPr>
          <p:spPr>
            <a:xfrm>
              <a:off x="112" y="0"/>
              <a:ext cx="79"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2" name="Oval 11"/>
            <p:cNvSpPr/>
            <p:nvPr/>
          </p:nvSpPr>
          <p:spPr>
            <a:xfrm>
              <a:off x="224" y="0"/>
              <a:ext cx="76"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3" name="Oval 12"/>
            <p:cNvSpPr/>
            <p:nvPr/>
          </p:nvSpPr>
          <p:spPr>
            <a:xfrm>
              <a:off x="0" y="112"/>
              <a:ext cx="80"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4" name="Oval 13"/>
            <p:cNvSpPr/>
            <p:nvPr/>
          </p:nvSpPr>
          <p:spPr>
            <a:xfrm>
              <a:off x="112" y="112"/>
              <a:ext cx="79"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5" name="Oval 14"/>
            <p:cNvSpPr/>
            <p:nvPr/>
          </p:nvSpPr>
          <p:spPr>
            <a:xfrm>
              <a:off x="224" y="112"/>
              <a:ext cx="76" cy="7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6" name="Oval 15"/>
            <p:cNvSpPr/>
            <p:nvPr/>
          </p:nvSpPr>
          <p:spPr>
            <a:xfrm>
              <a:off x="336" y="112"/>
              <a:ext cx="76" cy="7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7" name="Oval 16"/>
            <p:cNvSpPr/>
            <p:nvPr/>
          </p:nvSpPr>
          <p:spPr>
            <a:xfrm>
              <a:off x="0" y="224"/>
              <a:ext cx="80" cy="76"/>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8" name="Oval 17"/>
            <p:cNvSpPr/>
            <p:nvPr/>
          </p:nvSpPr>
          <p:spPr>
            <a:xfrm>
              <a:off x="112" y="224"/>
              <a:ext cx="79" cy="76"/>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09" name="Oval 18"/>
            <p:cNvSpPr/>
            <p:nvPr/>
          </p:nvSpPr>
          <p:spPr>
            <a:xfrm>
              <a:off x="224" y="224"/>
              <a:ext cx="76" cy="76"/>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0" name="Oval 19"/>
            <p:cNvSpPr/>
            <p:nvPr/>
          </p:nvSpPr>
          <p:spPr>
            <a:xfrm>
              <a:off x="336" y="224"/>
              <a:ext cx="76" cy="76"/>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1" name="Oval 20"/>
            <p:cNvSpPr/>
            <p:nvPr/>
          </p:nvSpPr>
          <p:spPr>
            <a:xfrm>
              <a:off x="448" y="224"/>
              <a:ext cx="80"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2" name="Oval 21"/>
            <p:cNvSpPr/>
            <p:nvPr/>
          </p:nvSpPr>
          <p:spPr>
            <a:xfrm>
              <a:off x="0" y="336"/>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3" name="Oval 22"/>
            <p:cNvSpPr/>
            <p:nvPr/>
          </p:nvSpPr>
          <p:spPr>
            <a:xfrm>
              <a:off x="112" y="336"/>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4" name="Oval 23"/>
            <p:cNvSpPr/>
            <p:nvPr/>
          </p:nvSpPr>
          <p:spPr>
            <a:xfrm>
              <a:off x="224" y="336"/>
              <a:ext cx="76"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5" name="Oval 24"/>
            <p:cNvSpPr/>
            <p:nvPr/>
          </p:nvSpPr>
          <p:spPr>
            <a:xfrm>
              <a:off x="336" y="336"/>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6" name="Oval 25"/>
            <p:cNvSpPr/>
            <p:nvPr/>
          </p:nvSpPr>
          <p:spPr>
            <a:xfrm>
              <a:off x="0" y="448"/>
              <a:ext cx="80"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7" name="Oval 26"/>
            <p:cNvSpPr/>
            <p:nvPr/>
          </p:nvSpPr>
          <p:spPr>
            <a:xfrm>
              <a:off x="112" y="448"/>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8" name="Oval 27"/>
            <p:cNvSpPr/>
            <p:nvPr/>
          </p:nvSpPr>
          <p:spPr>
            <a:xfrm>
              <a:off x="224" y="448"/>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19" name="Oval 28"/>
            <p:cNvSpPr/>
            <p:nvPr/>
          </p:nvSpPr>
          <p:spPr>
            <a:xfrm>
              <a:off x="336" y="448"/>
              <a:ext cx="76"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0" name="Oval 29"/>
            <p:cNvSpPr/>
            <p:nvPr/>
          </p:nvSpPr>
          <p:spPr>
            <a:xfrm>
              <a:off x="448" y="448"/>
              <a:ext cx="80"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1" name="Oval 30"/>
            <p:cNvSpPr/>
            <p:nvPr/>
          </p:nvSpPr>
          <p:spPr>
            <a:xfrm>
              <a:off x="0" y="560"/>
              <a:ext cx="80"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2" name="Oval 31"/>
            <p:cNvSpPr/>
            <p:nvPr/>
          </p:nvSpPr>
          <p:spPr>
            <a:xfrm>
              <a:off x="112" y="560"/>
              <a:ext cx="79"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3" name="Oval 32"/>
            <p:cNvSpPr/>
            <p:nvPr/>
          </p:nvSpPr>
          <p:spPr>
            <a:xfrm>
              <a:off x="224" y="560"/>
              <a:ext cx="76"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4" name="Oval 33"/>
            <p:cNvSpPr/>
            <p:nvPr/>
          </p:nvSpPr>
          <p:spPr>
            <a:xfrm>
              <a:off x="336" y="560"/>
              <a:ext cx="76" cy="79"/>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5" name="Oval 34"/>
            <p:cNvSpPr/>
            <p:nvPr/>
          </p:nvSpPr>
          <p:spPr>
            <a:xfrm>
              <a:off x="0" y="672"/>
              <a:ext cx="80"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6" name="Oval 35"/>
            <p:cNvSpPr/>
            <p:nvPr/>
          </p:nvSpPr>
          <p:spPr>
            <a:xfrm>
              <a:off x="112" y="672"/>
              <a:ext cx="79" cy="76"/>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7" name="Oval 36"/>
            <p:cNvSpPr/>
            <p:nvPr/>
          </p:nvSpPr>
          <p:spPr>
            <a:xfrm>
              <a:off x="224" y="672"/>
              <a:ext cx="76" cy="76"/>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8" name="Oval 37"/>
            <p:cNvSpPr/>
            <p:nvPr/>
          </p:nvSpPr>
          <p:spPr>
            <a:xfrm>
              <a:off x="336" y="672"/>
              <a:ext cx="76" cy="76"/>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29" name="Oval 38"/>
            <p:cNvSpPr/>
            <p:nvPr/>
          </p:nvSpPr>
          <p:spPr>
            <a:xfrm>
              <a:off x="112" y="784"/>
              <a:ext cx="79"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4130" name="Oval 39"/>
            <p:cNvSpPr/>
            <p:nvPr/>
          </p:nvSpPr>
          <p:spPr>
            <a:xfrm>
              <a:off x="336" y="784"/>
              <a:ext cx="76"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grpSp>
      <p:pic>
        <p:nvPicPr>
          <p:cNvPr id="4131" name="图片 40" descr="未命名.bmp"/>
          <p:cNvPicPr>
            <a:picLocks noChangeAspect="1"/>
          </p:cNvPicPr>
          <p:nvPr userDrawn="1"/>
        </p:nvPicPr>
        <p:blipFill>
          <a:blip r:embed="rId12"/>
          <a:stretch>
            <a:fillRect/>
          </a:stretch>
        </p:blipFill>
        <p:spPr>
          <a:xfrm>
            <a:off x="0" y="0"/>
            <a:ext cx="8058150" cy="666750"/>
          </a:xfrm>
          <a:prstGeom prst="rect">
            <a:avLst/>
          </a:prstGeom>
          <a:noFill/>
          <a:ln w="9525">
            <a:noFill/>
          </a:ln>
        </p:spPr>
      </p:pic>
      <p:sp>
        <p:nvSpPr>
          <p:cNvPr id="4132" name="Rectangle 3"/>
          <p:cNvSpPr>
            <a:spLocks noGrp="1"/>
          </p:cNvSpPr>
          <p:nvPr>
            <p:ph type="title"/>
          </p:nvPr>
        </p:nvSpPr>
        <p:spPr>
          <a:xfrm>
            <a:off x="457200" y="333375"/>
            <a:ext cx="7543800" cy="1223963"/>
          </a:xfrm>
          <a:prstGeom prst="rect">
            <a:avLst/>
          </a:prstGeom>
          <a:noFill/>
          <a:ln w="9525">
            <a:noFill/>
          </a:ln>
        </p:spPr>
        <p:txBody>
          <a:bodyPr anchor="b"/>
          <a:p>
            <a:pPr lvl="0"/>
            <a:r>
              <a:rPr lang="zh-CN" altLang="en-US"/>
              <a:t>单击此处编辑母版标题样式</a:t>
            </a:r>
            <a:endParaRPr lang="zh-CN" altLang="en-US"/>
          </a:p>
        </p:txBody>
      </p:sp>
      <p:sp>
        <p:nvSpPr>
          <p:cNvPr id="4133"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4134" name="日期占位符 4"/>
          <p:cNvSpPr>
            <a:spLocks noGrp="1"/>
          </p:cNvSpPr>
          <p:nvPr>
            <p:ph type="dt" sz="half" idx="2"/>
          </p:nvPr>
        </p:nvSpPr>
        <p:spPr>
          <a:xfrm>
            <a:off x="457200" y="6245225"/>
            <a:ext cx="2133600" cy="476250"/>
          </a:xfrm>
          <a:prstGeom prst="rect">
            <a:avLst/>
          </a:prstGeom>
          <a:noFill/>
          <a:ln w="9525">
            <a:noFill/>
            <a:miter/>
          </a:ln>
        </p:spPr>
        <p:txBody>
          <a:bodyPr/>
          <a:lstStyle>
            <a:lvl1pPr>
              <a:defRPr sz="1000"/>
            </a:lvl1pPr>
          </a:lstStyle>
          <a:p>
            <a:pPr lvl="0" eaLnBrk="1" fontAlgn="base" hangingPunct="1"/>
            <a:endParaRPr lang="en-US" altLang="x-none" strike="noStrike" noProof="1" dirty="0"/>
          </a:p>
        </p:txBody>
      </p:sp>
      <p:sp>
        <p:nvSpPr>
          <p:cNvPr id="4135" name="页脚占位符 5"/>
          <p:cNvSpPr>
            <a:spLocks noGrp="1"/>
          </p:cNvSpPr>
          <p:nvPr>
            <p:ph type="ftr" sz="quarter" idx="3"/>
          </p:nvPr>
        </p:nvSpPr>
        <p:spPr>
          <a:xfrm>
            <a:off x="3124200" y="6245225"/>
            <a:ext cx="2895600" cy="476250"/>
          </a:xfrm>
          <a:prstGeom prst="rect">
            <a:avLst/>
          </a:prstGeom>
          <a:noFill/>
          <a:ln w="9525">
            <a:noFill/>
            <a:miter/>
          </a:ln>
        </p:spPr>
        <p:txBody>
          <a:bodyPr/>
          <a:lstStyle>
            <a:lvl1pPr>
              <a:defRPr/>
            </a:lvl1pPr>
          </a:lstStyle>
          <a:p>
            <a:pPr lvl="0" eaLnBrk="1" fontAlgn="base" hangingPunct="1"/>
            <a:endParaRPr lang="en-US" altLang="x-none" strike="noStrike" noProof="1" dirty="0"/>
          </a:p>
        </p:txBody>
      </p:sp>
      <p:sp>
        <p:nvSpPr>
          <p:cNvPr id="4136" name="灯片编号占位符 6"/>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7.xml"/><Relationship Id="rId5" Type="http://schemas.openxmlformats.org/officeDocument/2006/relationships/oleObject" Target="../embeddings/oleObject23.bin"/><Relationship Id="rId4" Type="http://schemas.openxmlformats.org/officeDocument/2006/relationships/image" Target="../media/image32.wmf"/><Relationship Id="rId3" Type="http://schemas.openxmlformats.org/officeDocument/2006/relationships/oleObject" Target="../embeddings/oleObject22.bin"/><Relationship Id="rId2" Type="http://schemas.openxmlformats.org/officeDocument/2006/relationships/image" Target="../media/image30.emf"/><Relationship Id="rId1" Type="http://schemas.openxmlformats.org/officeDocument/2006/relationships/oleObject" Target="../embeddings/oleObject21.bin"/></Relationships>
</file>

<file path=ppt/slides/_rels/slide104.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34.jpeg"/><Relationship Id="rId2" Type="http://schemas.openxmlformats.org/officeDocument/2006/relationships/image" Target="../media/image33.wmf"/><Relationship Id="rId1" Type="http://schemas.openxmlformats.org/officeDocument/2006/relationships/oleObject" Target="../embeddings/oleObject24.bin"/></Relationships>
</file>

<file path=ppt/slides/_rels/slide105.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7.xml"/><Relationship Id="rId5" Type="http://schemas.openxmlformats.org/officeDocument/2006/relationships/slide" Target="slide101.xml"/><Relationship Id="rId4" Type="http://schemas.openxmlformats.org/officeDocument/2006/relationships/image" Target="../media/image36.wmf"/><Relationship Id="rId3" Type="http://schemas.openxmlformats.org/officeDocument/2006/relationships/oleObject" Target="../embeddings/oleObject26.bin"/><Relationship Id="rId2" Type="http://schemas.openxmlformats.org/officeDocument/2006/relationships/image" Target="../media/image35.wmf"/><Relationship Id="rId1" Type="http://schemas.openxmlformats.org/officeDocument/2006/relationships/oleObject" Target="../embeddings/oleObject25.bin"/></Relationships>
</file>

<file path=ppt/slides/_rels/slide10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wmf"/><Relationship Id="rId7" Type="http://schemas.openxmlformats.org/officeDocument/2006/relationships/oleObject" Target="../embeddings/oleObject30.bin"/><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 Id="rId3" Type="http://schemas.openxmlformats.org/officeDocument/2006/relationships/oleObject" Target="../embeddings/oleObject28.bin"/><Relationship Id="rId2" Type="http://schemas.openxmlformats.org/officeDocument/2006/relationships/image" Target="../media/image37.wmf"/><Relationship Id="rId10" Type="http://schemas.openxmlformats.org/officeDocument/2006/relationships/vmlDrawing" Target="../drawings/vmlDrawing22.vml"/><Relationship Id="rId1" Type="http://schemas.openxmlformats.org/officeDocument/2006/relationships/oleObject" Target="../embeddings/oleObject27.bin"/></Relationships>
</file>

<file path=ppt/slides/_rels/slide107.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44.wmf"/><Relationship Id="rId7" Type="http://schemas.openxmlformats.org/officeDocument/2006/relationships/oleObject" Target="../embeddings/oleObject34.bin"/><Relationship Id="rId6" Type="http://schemas.openxmlformats.org/officeDocument/2006/relationships/image" Target="../media/image43.wmf"/><Relationship Id="rId5" Type="http://schemas.openxmlformats.org/officeDocument/2006/relationships/oleObject" Target="../embeddings/oleObject33.bin"/><Relationship Id="rId4" Type="http://schemas.openxmlformats.org/officeDocument/2006/relationships/image" Target="../media/image42.wmf"/><Relationship Id="rId3" Type="http://schemas.openxmlformats.org/officeDocument/2006/relationships/oleObject" Target="../embeddings/oleObject32.bin"/><Relationship Id="rId2" Type="http://schemas.openxmlformats.org/officeDocument/2006/relationships/image" Target="../media/image41.wmf"/><Relationship Id="rId12" Type="http://schemas.openxmlformats.org/officeDocument/2006/relationships/vmlDrawing" Target="../drawings/vmlDrawing23.vml"/><Relationship Id="rId11" Type="http://schemas.openxmlformats.org/officeDocument/2006/relationships/slideLayout" Target="../slideLayouts/slideLayout7.xml"/><Relationship Id="rId10" Type="http://schemas.openxmlformats.org/officeDocument/2006/relationships/image" Target="../media/image40.wmf"/><Relationship Id="rId1" Type="http://schemas.openxmlformats.org/officeDocument/2006/relationships/oleObject" Target="../embeddings/oleObject31.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45.wmf"/><Relationship Id="rId1"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46.wmf"/><Relationship Id="rId1" Type="http://schemas.openxmlformats.org/officeDocument/2006/relationships/oleObject" Target="../embeddings/oleObject37.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9.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47.wmf"/><Relationship Id="rId1" Type="http://schemas.openxmlformats.org/officeDocument/2006/relationships/oleObject" Target="../embeddings/oleObject38.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2.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 Id="rId3" Type="http://schemas.openxmlformats.org/officeDocument/2006/relationships/oleObject" Target="../embeddings/oleObject40.bin"/><Relationship Id="rId2" Type="http://schemas.openxmlformats.org/officeDocument/2006/relationships/image" Target="../media/image48.wmf"/><Relationship Id="rId1" Type="http://schemas.openxmlformats.org/officeDocument/2006/relationships/oleObject" Target="../embeddings/oleObject39.bin"/></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7.xml"/><Relationship Id="rId4" Type="http://schemas.openxmlformats.org/officeDocument/2006/relationships/image" Target="../media/image52.wmf"/><Relationship Id="rId3" Type="http://schemas.openxmlformats.org/officeDocument/2006/relationships/oleObject" Target="../embeddings/oleObject43.bin"/><Relationship Id="rId2" Type="http://schemas.openxmlformats.org/officeDocument/2006/relationships/image" Target="../media/image51.wmf"/><Relationship Id="rId1" Type="http://schemas.openxmlformats.org/officeDocument/2006/relationships/oleObject" Target="../embeddings/oleObject42.bin"/></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oleObject" Target="../embeddings/oleObject44.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30.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7.wmf"/><Relationship Id="rId7" Type="http://schemas.openxmlformats.org/officeDocument/2006/relationships/oleObject" Target="../embeddings/oleObject48.bin"/><Relationship Id="rId6" Type="http://schemas.openxmlformats.org/officeDocument/2006/relationships/image" Target="../media/image56.wmf"/><Relationship Id="rId5" Type="http://schemas.openxmlformats.org/officeDocument/2006/relationships/oleObject" Target="../embeddings/oleObject47.bin"/><Relationship Id="rId4" Type="http://schemas.openxmlformats.org/officeDocument/2006/relationships/image" Target="../media/image55.wmf"/><Relationship Id="rId3" Type="http://schemas.openxmlformats.org/officeDocument/2006/relationships/oleObject" Target="../embeddings/oleObject46.bin"/><Relationship Id="rId2" Type="http://schemas.openxmlformats.org/officeDocument/2006/relationships/image" Target="../media/image54.wmf"/><Relationship Id="rId14" Type="http://schemas.openxmlformats.org/officeDocument/2006/relationships/vmlDrawing" Target="../drawings/vmlDrawing30.vml"/><Relationship Id="rId13" Type="http://schemas.openxmlformats.org/officeDocument/2006/relationships/slideLayout" Target="../slideLayouts/slideLayout7.xml"/><Relationship Id="rId12" Type="http://schemas.openxmlformats.org/officeDocument/2006/relationships/image" Target="../media/image59.wmf"/><Relationship Id="rId11" Type="http://schemas.openxmlformats.org/officeDocument/2006/relationships/oleObject" Target="../embeddings/oleObject50.bin"/><Relationship Id="rId10" Type="http://schemas.openxmlformats.org/officeDocument/2006/relationships/image" Target="../media/image58.wmf"/><Relationship Id="rId1" Type="http://schemas.openxmlformats.org/officeDocument/2006/relationships/oleObject" Target="../embeddings/oleObject45.bin"/></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54.wmf"/><Relationship Id="rId1" Type="http://schemas.openxmlformats.org/officeDocument/2006/relationships/oleObject" Target="../embeddings/oleObject51.bin"/></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63.wmf"/><Relationship Id="rId7" Type="http://schemas.openxmlformats.org/officeDocument/2006/relationships/oleObject" Target="../embeddings/oleObject55.bin"/><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 Id="rId3" Type="http://schemas.openxmlformats.org/officeDocument/2006/relationships/oleObject" Target="../embeddings/oleObject53.bin"/><Relationship Id="rId2" Type="http://schemas.openxmlformats.org/officeDocument/2006/relationships/image" Target="../media/image60.wmf"/><Relationship Id="rId12" Type="http://schemas.openxmlformats.org/officeDocument/2006/relationships/vmlDrawing" Target="../drawings/vmlDrawing32.vml"/><Relationship Id="rId11" Type="http://schemas.openxmlformats.org/officeDocument/2006/relationships/slideLayout" Target="../slideLayouts/slideLayout7.xml"/><Relationship Id="rId10" Type="http://schemas.openxmlformats.org/officeDocument/2006/relationships/image" Target="../media/image64.wmf"/><Relationship Id="rId1" Type="http://schemas.openxmlformats.org/officeDocument/2006/relationships/oleObject" Target="../embeddings/oleObject52.bin"/></Relationships>
</file>

<file path=ppt/slides/_rels/slide1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8.wmf"/><Relationship Id="rId7" Type="http://schemas.openxmlformats.org/officeDocument/2006/relationships/oleObject" Target="../embeddings/oleObject60.bin"/><Relationship Id="rId6" Type="http://schemas.openxmlformats.org/officeDocument/2006/relationships/image" Target="../media/image67.wmf"/><Relationship Id="rId5" Type="http://schemas.openxmlformats.org/officeDocument/2006/relationships/oleObject" Target="../embeddings/oleObject59.bin"/><Relationship Id="rId4" Type="http://schemas.openxmlformats.org/officeDocument/2006/relationships/image" Target="../media/image66.wmf"/><Relationship Id="rId3" Type="http://schemas.openxmlformats.org/officeDocument/2006/relationships/oleObject" Target="../embeddings/oleObject58.bin"/><Relationship Id="rId2" Type="http://schemas.openxmlformats.org/officeDocument/2006/relationships/image" Target="../media/image65.wmf"/><Relationship Id="rId10" Type="http://schemas.openxmlformats.org/officeDocument/2006/relationships/vmlDrawing" Target="../drawings/vmlDrawing33.vml"/><Relationship Id="rId1" Type="http://schemas.openxmlformats.org/officeDocument/2006/relationships/oleObject" Target="../embeddings/oleObject57.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7.xml"/><Relationship Id="rId2" Type="http://schemas.openxmlformats.org/officeDocument/2006/relationships/image" Target="../media/image69.wmf"/><Relationship Id="rId1" Type="http://schemas.openxmlformats.org/officeDocument/2006/relationships/oleObject" Target="../embeddings/oleObject61.bin"/></Relationships>
</file>

<file path=ppt/slides/_rels/slide141.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7.xml"/><Relationship Id="rId4" Type="http://schemas.openxmlformats.org/officeDocument/2006/relationships/image" Target="../media/image71.wmf"/><Relationship Id="rId3" Type="http://schemas.openxmlformats.org/officeDocument/2006/relationships/oleObject" Target="../embeddings/oleObject63.bin"/><Relationship Id="rId2" Type="http://schemas.openxmlformats.org/officeDocument/2006/relationships/image" Target="../media/image70.wmf"/><Relationship Id="rId1" Type="http://schemas.openxmlformats.org/officeDocument/2006/relationships/oleObject" Target="../embeddings/oleObject62.bin"/></Relationships>
</file>

<file path=ppt/slides/_rels/slide142.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7.xml"/><Relationship Id="rId2" Type="http://schemas.openxmlformats.org/officeDocument/2006/relationships/image" Target="../media/image72.wmf"/><Relationship Id="rId1" Type="http://schemas.openxmlformats.org/officeDocument/2006/relationships/oleObject" Target="../embeddings/oleObject64.bin"/></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6.wmf"/><Relationship Id="rId7" Type="http://schemas.openxmlformats.org/officeDocument/2006/relationships/oleObject" Target="../embeddings/oleObject68.bin"/><Relationship Id="rId6" Type="http://schemas.openxmlformats.org/officeDocument/2006/relationships/image" Target="../media/image75.wmf"/><Relationship Id="rId5" Type="http://schemas.openxmlformats.org/officeDocument/2006/relationships/oleObject" Target="../embeddings/oleObject67.bin"/><Relationship Id="rId4" Type="http://schemas.openxmlformats.org/officeDocument/2006/relationships/image" Target="../media/image74.wmf"/><Relationship Id="rId3" Type="http://schemas.openxmlformats.org/officeDocument/2006/relationships/oleObject" Target="../embeddings/oleObject66.bin"/><Relationship Id="rId2" Type="http://schemas.openxmlformats.org/officeDocument/2006/relationships/image" Target="../media/image73.wmf"/><Relationship Id="rId10" Type="http://schemas.openxmlformats.org/officeDocument/2006/relationships/vmlDrawing" Target="../drawings/vmlDrawing37.vml"/><Relationship Id="rId1" Type="http://schemas.openxmlformats.org/officeDocument/2006/relationships/oleObject" Target="../embeddings/oleObject65.bin"/></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7.xml"/><Relationship Id="rId2" Type="http://schemas.openxmlformats.org/officeDocument/2006/relationships/image" Target="../media/image77.wmf"/><Relationship Id="rId1" Type="http://schemas.openxmlformats.org/officeDocument/2006/relationships/oleObject" Target="../embeddings/oleObject69.bin"/></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81.wmf"/><Relationship Id="rId7" Type="http://schemas.openxmlformats.org/officeDocument/2006/relationships/oleObject" Target="../embeddings/oleObject73.bin"/><Relationship Id="rId6" Type="http://schemas.openxmlformats.org/officeDocument/2006/relationships/image" Target="../media/image80.wmf"/><Relationship Id="rId5" Type="http://schemas.openxmlformats.org/officeDocument/2006/relationships/oleObject" Target="../embeddings/oleObject72.bin"/><Relationship Id="rId4" Type="http://schemas.openxmlformats.org/officeDocument/2006/relationships/image" Target="../media/image79.wmf"/><Relationship Id="rId3" Type="http://schemas.openxmlformats.org/officeDocument/2006/relationships/oleObject" Target="../embeddings/oleObject71.bin"/><Relationship Id="rId2" Type="http://schemas.openxmlformats.org/officeDocument/2006/relationships/image" Target="../media/image78.wmf"/><Relationship Id="rId14" Type="http://schemas.openxmlformats.org/officeDocument/2006/relationships/vmlDrawing" Target="../drawings/vmlDrawing39.vml"/><Relationship Id="rId13" Type="http://schemas.openxmlformats.org/officeDocument/2006/relationships/slideLayout" Target="../slideLayouts/slideLayout7.xml"/><Relationship Id="rId12" Type="http://schemas.openxmlformats.org/officeDocument/2006/relationships/image" Target="../media/image83.wmf"/><Relationship Id="rId11" Type="http://schemas.openxmlformats.org/officeDocument/2006/relationships/oleObject" Target="../embeddings/oleObject75.bin"/><Relationship Id="rId10" Type="http://schemas.openxmlformats.org/officeDocument/2006/relationships/image" Target="../media/image82.wmf"/><Relationship Id="rId1"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84.wmf"/><Relationship Id="rId1" Type="http://schemas.openxmlformats.org/officeDocument/2006/relationships/oleObject" Target="../embeddings/oleObject76.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88.wmf"/><Relationship Id="rId7" Type="http://schemas.openxmlformats.org/officeDocument/2006/relationships/oleObject" Target="../embeddings/oleObject80.bin"/><Relationship Id="rId6" Type="http://schemas.openxmlformats.org/officeDocument/2006/relationships/image" Target="../media/image87.wmf"/><Relationship Id="rId5" Type="http://schemas.openxmlformats.org/officeDocument/2006/relationships/oleObject" Target="../embeddings/oleObject79.bin"/><Relationship Id="rId4" Type="http://schemas.openxmlformats.org/officeDocument/2006/relationships/image" Target="../media/image86.wmf"/><Relationship Id="rId3" Type="http://schemas.openxmlformats.org/officeDocument/2006/relationships/oleObject" Target="../embeddings/oleObject78.bin"/><Relationship Id="rId2" Type="http://schemas.openxmlformats.org/officeDocument/2006/relationships/image" Target="../media/image85.wmf"/><Relationship Id="rId12" Type="http://schemas.openxmlformats.org/officeDocument/2006/relationships/vmlDrawing" Target="../drawings/vmlDrawing41.vml"/><Relationship Id="rId11" Type="http://schemas.openxmlformats.org/officeDocument/2006/relationships/slideLayout" Target="../slideLayouts/slideLayout7.xml"/><Relationship Id="rId10" Type="http://schemas.openxmlformats.org/officeDocument/2006/relationships/image" Target="../media/image89.wmf"/><Relationship Id="rId1" Type="http://schemas.openxmlformats.org/officeDocument/2006/relationships/oleObject" Target="../embeddings/oleObject77.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7.xml"/><Relationship Id="rId4" Type="http://schemas.openxmlformats.org/officeDocument/2006/relationships/image" Target="../media/image91.wmf"/><Relationship Id="rId3" Type="http://schemas.openxmlformats.org/officeDocument/2006/relationships/oleObject" Target="../embeddings/oleObject83.bin"/><Relationship Id="rId2" Type="http://schemas.openxmlformats.org/officeDocument/2006/relationships/image" Target="../media/image90.wmf"/><Relationship Id="rId1" Type="http://schemas.openxmlformats.org/officeDocument/2006/relationships/oleObject" Target="../embeddings/oleObject82.bin"/></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 Target="slide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70.xml"/><Relationship Id="rId3" Type="http://schemas.openxmlformats.org/officeDocument/2006/relationships/slide" Target="slide61.xml"/><Relationship Id="rId2" Type="http://schemas.openxmlformats.org/officeDocument/2006/relationships/slide" Target="slide10.xml"/><Relationship Id="rId1" Type="http://schemas.openxmlformats.org/officeDocument/2006/relationships/slide" Target="slide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 Id="rId3" Type="http://schemas.openxmlformats.org/officeDocument/2006/relationships/oleObject" Target="../embeddings/oleObject11.bin"/><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15.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image" Target="../media/image26.wmf"/><Relationship Id="rId2" Type="http://schemas.openxmlformats.org/officeDocument/2006/relationships/oleObject" Target="../embeddings/oleObject17.bin"/><Relationship Id="rId1" Type="http://schemas.openxmlformats.org/officeDocument/2006/relationships/slide" Target="slide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28.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18.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4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19.bin"/></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20.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5"/>
          <p:cNvSpPr txBox="1">
            <a:spLocks noGrp="1"/>
          </p:cNvSpPr>
          <p:nvPr/>
        </p:nvSpPr>
        <p:spPr>
          <a:xfrm>
            <a:off x="457200" y="6248400"/>
            <a:ext cx="2133600" cy="457200"/>
          </a:xfrm>
          <a:prstGeom prst="rect">
            <a:avLst/>
          </a:prstGeom>
          <a:noFill/>
          <a:ln w="9525">
            <a:noFill/>
          </a:ln>
        </p:spPr>
        <p:txBody>
          <a:bodyPr anchor="t"/>
          <a:p>
            <a:fld id="{BB962C8B-B14F-4D97-AF65-F5344CB8AC3E}" type="datetime1">
              <a:rPr lang="zh-CN" altLang="en-US" sz="1000" dirty="0">
                <a:latin typeface="Arial" panose="020B0604020202020204" pitchFamily="34" charset="0"/>
                <a:ea typeface="宋体" panose="02010600030101010101" pitchFamily="2" charset="-122"/>
              </a:rPr>
            </a:fld>
            <a:endParaRPr lang="zh-CN" altLang="en-US" sz="1000" dirty="0">
              <a:latin typeface="Arial" panose="020B0604020202020204" pitchFamily="34" charset="0"/>
              <a:ea typeface="宋体" panose="02010600030101010101" pitchFamily="2" charset="-122"/>
            </a:endParaRPr>
          </a:p>
        </p:txBody>
      </p:sp>
      <p:sp>
        <p:nvSpPr>
          <p:cNvPr id="6146" name="副标题 5"/>
          <p:cNvSpPr>
            <a:spLocks noGrp="1"/>
          </p:cNvSpPr>
          <p:nvPr>
            <p:ph type="subTitle" idx="4294967295"/>
          </p:nvPr>
        </p:nvSpPr>
        <p:spPr>
          <a:xfrm>
            <a:off x="250825" y="3049588"/>
            <a:ext cx="6846888" cy="2362200"/>
          </a:xfrm>
        </p:spPr>
        <p:txBody>
          <a:bodyPr wrap="square" anchor="t"/>
          <a:lstStyle>
            <a:lvl1pPr marL="0" lvl="0" indent="0" algn="ctr">
              <a:buClr>
                <a:schemeClr val="tx2"/>
              </a:buClr>
              <a:buSzPct val="70000"/>
              <a:buFont typeface="Wingdings" panose="05000000000000000000" pitchFamily="2" charset="2"/>
              <a:defRPr/>
            </a:lvl1pPr>
            <a:lvl2pPr marL="457200" lvl="1" indent="-112395" algn="ctr">
              <a:buClr>
                <a:schemeClr val="tx2"/>
              </a:buClr>
              <a:buSzPct val="70000"/>
              <a:buFont typeface="Wingdings" panose="05000000000000000000" pitchFamily="2" charset="2"/>
              <a:defRPr/>
            </a:lvl2pPr>
            <a:lvl3pPr marL="914400" lvl="2" indent="-220345" algn="ctr">
              <a:buClr>
                <a:schemeClr val="tx2"/>
              </a:buClr>
              <a:buSzPct val="70000"/>
              <a:buFont typeface="Wingdings" panose="05000000000000000000" pitchFamily="2" charset="2"/>
              <a:defRPr/>
            </a:lvl3pPr>
            <a:lvl4pPr marL="1371600" lvl="3" indent="-382270" algn="ctr">
              <a:buClr>
                <a:schemeClr val="tx2"/>
              </a:buClr>
              <a:buSzPct val="70000"/>
              <a:buFont typeface="Wingdings" panose="05000000000000000000" pitchFamily="2" charset="2"/>
              <a:defRPr/>
            </a:lvl4pPr>
            <a:lvl5pPr marL="1828800" lvl="4" indent="-546100" algn="ctr">
              <a:buClr>
                <a:schemeClr val="tx2"/>
              </a:buClr>
              <a:buSzPct val="70000"/>
              <a:buFont typeface="Wingdings" panose="05000000000000000000" pitchFamily="2" charset="2"/>
              <a:defRPr/>
            </a:lvl5pPr>
          </a:lstStyle>
          <a:p>
            <a:pPr marL="0" lvl="0" indent="0" algn="r" eaLnBrk="1" hangingPunct="1">
              <a:buNone/>
            </a:pPr>
            <a:r>
              <a:rPr lang="zh-CN" altLang="en-US" sz="5400" dirty="0">
                <a:latin typeface="华文细黑" panose="02010600040101010101" pitchFamily="2" charset="-122"/>
                <a:ea typeface="华文细黑" panose="02010600040101010101" pitchFamily="2" charset="-122"/>
              </a:rPr>
              <a:t>投资决策原理与实务</a:t>
            </a:r>
            <a:endParaRPr lang="en-US" altLang="zh-CN" sz="5400" dirty="0">
              <a:latin typeface="华文细黑" panose="02010600040101010101" pitchFamily="2" charset="-122"/>
              <a:ea typeface="华文细黑"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09" name="Group 14"/>
          <p:cNvGrpSpPr/>
          <p:nvPr/>
        </p:nvGrpSpPr>
        <p:grpSpPr>
          <a:xfrm>
            <a:off x="4140200" y="1774825"/>
            <a:ext cx="4895850" cy="790575"/>
            <a:chOff x="0" y="0"/>
            <a:chExt cx="3198" cy="318"/>
          </a:xfrm>
        </p:grpSpPr>
        <p:sp>
          <p:nvSpPr>
            <p:cNvPr id="17410" name="Rectangle 15"/>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7411" name="AutoShape 16"/>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17412" name="Rectangle 2"/>
          <p:cNvSpPr>
            <a:spLocks noGrp="1"/>
          </p:cNvSpPr>
          <p:nvPr>
            <p:ph type="title" idx="4294967295"/>
          </p:nvPr>
        </p:nvSpPr>
        <p:spPr>
          <a:xfrm>
            <a:off x="457200" y="908050"/>
            <a:ext cx="7543800" cy="577850"/>
          </a:xfrm>
        </p:spPr>
        <p:txBody>
          <a:bodyPr wrap="square" anchor="b"/>
          <a:p>
            <a:r>
              <a:rPr lang="en-US" altLang="zh-CN" sz="4800" dirty="0">
                <a:latin typeface="华文细黑" panose="02010600040101010101" pitchFamily="2" charset="-122"/>
                <a:ea typeface="华文细黑" panose="02010600040101010101" pitchFamily="2" charset="-122"/>
              </a:rPr>
              <a:t>                                                        </a:t>
            </a:r>
            <a:br>
              <a:rPr lang="en-US" altLang="zh-CN" sz="4800" dirty="0">
                <a:latin typeface="华文细黑" panose="02010600040101010101" pitchFamily="2" charset="-122"/>
                <a:ea typeface="华文细黑" panose="02010600040101010101" pitchFamily="2" charset="-122"/>
              </a:rPr>
            </a:br>
            <a:br>
              <a:rPr lang="en-US" altLang="zh-CN" sz="4800" dirty="0">
                <a:latin typeface="华文细黑" panose="02010600040101010101" pitchFamily="2" charset="-122"/>
                <a:ea typeface="华文细黑" panose="02010600040101010101" pitchFamily="2" charset="-122"/>
              </a:rPr>
            </a:br>
            <a:r>
              <a:rPr lang="en-US" altLang="zh-CN" sz="4400" dirty="0">
                <a:latin typeface="华文细黑" panose="02010600040101010101" pitchFamily="2" charset="-122"/>
                <a:ea typeface="华文细黑" panose="02010600040101010101" pitchFamily="2" charset="-122"/>
              </a:rPr>
              <a:t>7.2 </a:t>
            </a:r>
            <a:r>
              <a:rPr lang="zh-CN" altLang="en-US" sz="4400" dirty="0">
                <a:latin typeface="华文细黑" panose="02010600040101010101" pitchFamily="2" charset="-122"/>
                <a:ea typeface="华文细黑" panose="02010600040101010101" pitchFamily="2" charset="-122"/>
              </a:rPr>
              <a:t>投资现金流量的分析</a:t>
            </a:r>
            <a:br>
              <a:rPr lang="zh-CN" altLang="en-US" sz="4400" dirty="0">
                <a:latin typeface="华文细黑" panose="02010600040101010101" pitchFamily="2" charset="-122"/>
                <a:ea typeface="华文细黑" panose="02010600040101010101" pitchFamily="2" charset="-122"/>
              </a:rPr>
            </a:br>
            <a:endParaRPr lang="zh-CN" altLang="en-US" sz="4400" dirty="0">
              <a:latin typeface="华文细黑" panose="02010600040101010101" pitchFamily="2" charset="-122"/>
              <a:ea typeface="华文细黑" panose="02010600040101010101" pitchFamily="2" charset="-122"/>
            </a:endParaRPr>
          </a:p>
        </p:txBody>
      </p:sp>
      <p:sp>
        <p:nvSpPr>
          <p:cNvPr id="17413" name="Rectangle 3"/>
          <p:cNvSpPr>
            <a:spLocks noGrp="1"/>
          </p:cNvSpPr>
          <p:nvPr>
            <p:ph type="body" idx="4294967295"/>
          </p:nvPr>
        </p:nvSpPr>
        <p:spPr>
          <a:xfrm>
            <a:off x="611188" y="1773238"/>
            <a:ext cx="8532812"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17414" name="Rectangle 4"/>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3319" name="Rectangle 5"/>
          <p:cNvSpPr/>
          <p:nvPr/>
        </p:nvSpPr>
        <p:spPr>
          <a:xfrm>
            <a:off x="1190625" y="2565400"/>
            <a:ext cx="2301875" cy="350837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latin typeface="宋体" panose="02010600030101010101" pitchFamily="2" charset="-122"/>
                <a:ea typeface="楷体_GB2312" pitchFamily="1" charset="-122"/>
              </a:rPr>
              <a:t>现金流量是指与投资决策有关的现金流入、流出的数量。</a:t>
            </a:r>
            <a:endParaRPr lang="zh-CN" altLang="en-US" b="1" dirty="0">
              <a:latin typeface="宋体" panose="02010600030101010101" pitchFamily="2" charset="-122"/>
              <a:ea typeface="楷体_GB2312" pitchFamily="1" charset="-122"/>
            </a:endParaRPr>
          </a:p>
          <a:p>
            <a:pPr algn="just">
              <a:buChar char="•"/>
            </a:pPr>
            <a:r>
              <a:rPr lang="zh-CN" altLang="en-US" b="1" dirty="0">
                <a:latin typeface="宋体" panose="02010600030101010101" pitchFamily="2" charset="-122"/>
                <a:ea typeface="楷体_GB2312" pitchFamily="1" charset="-122"/>
                <a:sym typeface="宋体" panose="02010600030101010101" pitchFamily="2" charset="-122"/>
              </a:rPr>
              <a:t>现金流入——凡是由于该项投资而增加的现金收入或现金支出节约额</a:t>
            </a:r>
            <a:endParaRPr lang="zh-CN" altLang="en-US" b="1" dirty="0">
              <a:latin typeface="宋体" panose="02010600030101010101" pitchFamily="2" charset="-122"/>
              <a:ea typeface="楷体_GB2312" pitchFamily="1" charset="-122"/>
            </a:endParaRPr>
          </a:p>
          <a:p>
            <a:pPr algn="just">
              <a:buChar char="•"/>
            </a:pPr>
            <a:r>
              <a:rPr lang="zh-CN" altLang="en-US" b="1" dirty="0">
                <a:latin typeface="宋体" panose="02010600030101010101" pitchFamily="2" charset="-122"/>
                <a:ea typeface="楷体_GB2312" pitchFamily="1" charset="-122"/>
                <a:sym typeface="宋体" panose="02010600030101010101" pitchFamily="2" charset="-122"/>
              </a:rPr>
              <a:t>  现金流出——凡是由于该项投资引起的现金支出</a:t>
            </a:r>
            <a:endParaRPr lang="zh-CN" altLang="en-US" b="1" dirty="0">
              <a:latin typeface="宋体" panose="02010600030101010101" pitchFamily="2" charset="-122"/>
              <a:ea typeface="楷体_GB2312" pitchFamily="1" charset="-122"/>
            </a:endParaRPr>
          </a:p>
          <a:p>
            <a:pPr algn="just">
              <a:buChar char="•"/>
            </a:pPr>
            <a:r>
              <a:rPr lang="zh-CN" altLang="en-US" b="1" dirty="0">
                <a:solidFill>
                  <a:srgbClr val="663300"/>
                </a:solidFill>
                <a:latin typeface="宋体" panose="02010600030101010101" pitchFamily="2" charset="-122"/>
                <a:ea typeface="楷体_GB2312" pitchFamily="1" charset="-122"/>
                <a:sym typeface="宋体" panose="02010600030101010101" pitchFamily="2" charset="-122"/>
              </a:rPr>
              <a:t>  </a:t>
            </a:r>
            <a:endParaRPr lang="zh-CN" altLang="en-US" b="1" dirty="0">
              <a:solidFill>
                <a:srgbClr val="663300"/>
              </a:solidFill>
              <a:latin typeface="Arial" panose="020B0604020202020204" pitchFamily="34" charset="0"/>
              <a:ea typeface="楷体_GB2312" pitchFamily="1" charset="-122"/>
            </a:endParaRPr>
          </a:p>
          <a:p>
            <a:pPr algn="just">
              <a:buChar char="•"/>
            </a:pPr>
            <a:endParaRPr lang="zh-CN" altLang="en-US" b="1" dirty="0">
              <a:solidFill>
                <a:srgbClr val="663300"/>
              </a:solidFill>
              <a:latin typeface="Arial" panose="020B0604020202020204" pitchFamily="34" charset="0"/>
              <a:ea typeface="楷体_GB2312" pitchFamily="1" charset="-122"/>
            </a:endParaRPr>
          </a:p>
        </p:txBody>
      </p:sp>
      <p:sp>
        <p:nvSpPr>
          <p:cNvPr id="17416" name="Rectangle 6"/>
          <p:cNvSpPr/>
          <p:nvPr/>
        </p:nvSpPr>
        <p:spPr>
          <a:xfrm>
            <a:off x="4140200" y="1773238"/>
            <a:ext cx="4752975" cy="3743325"/>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投资决策中使用现金流量的原因</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现金流量的原则——实际现金流量原则</a:t>
            </a: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现金流量的构成</a:t>
            </a:r>
            <a:r>
              <a:rPr lang="en-US" altLang="zh-CN" sz="2200" b="1" dirty="0">
                <a:latin typeface="楷体_GB2312" pitchFamily="1" charset="-122"/>
                <a:ea typeface="楷体_GB2312" pitchFamily="1" charset="-122"/>
              </a:rPr>
              <a:t>——</a:t>
            </a:r>
            <a:r>
              <a:rPr lang="zh-CN" altLang="en-US" sz="2200" b="1" dirty="0">
                <a:latin typeface="楷体_GB2312" pitchFamily="1" charset="-122"/>
                <a:ea typeface="楷体_GB2312" pitchFamily="1" charset="-122"/>
              </a:rPr>
              <a:t>发生时间</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现金流量的计算</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dirty="0">
              <a:latin typeface="楷体_GB2312" pitchFamily="1" charset="-122"/>
              <a:ea typeface="楷体_GB2312" pitchFamily="1" charset="-122"/>
            </a:endParaRPr>
          </a:p>
        </p:txBody>
      </p:sp>
      <p:sp>
        <p:nvSpPr>
          <p:cNvPr id="13322" name="Rectangle 19"/>
          <p:cNvSpPr/>
          <p:nvPr/>
        </p:nvSpPr>
        <p:spPr>
          <a:xfrm>
            <a:off x="323850" y="6094413"/>
            <a:ext cx="8280400" cy="639762"/>
          </a:xfrm>
          <a:prstGeom prst="rect">
            <a:avLst/>
          </a:prstGeom>
          <a:noFill/>
          <a:ln w="9525" cap="flat" cmpd="sng">
            <a:solidFill>
              <a:schemeClr val="tx1"/>
            </a:solidFill>
            <a:prstDash val="solid"/>
            <a:miter/>
            <a:headEnd type="none" w="med" len="med"/>
            <a:tailEnd type="none" w="med" len="med"/>
          </a:ln>
        </p:spPr>
        <p:txBody>
          <a:bodyPr wrap="square" anchor="t">
            <a:spAutoFit/>
          </a:bodyPr>
          <a:p>
            <a:r>
              <a:rPr lang="zh-CN" altLang="en-US" sz="3600" dirty="0">
                <a:solidFill>
                  <a:srgbClr val="000000"/>
                </a:solidFill>
                <a:latin typeface="Arial" panose="020B0604020202020204" pitchFamily="34" charset="0"/>
                <a:ea typeface="楷体_GB2312" pitchFamily="1" charset="-122"/>
              </a:rPr>
              <a:t>现金净流量= 现金流入量- 现金流出量 </a:t>
            </a:r>
            <a:endParaRPr lang="zh-CN" altLang="en-US" sz="3600" dirty="0">
              <a:solidFill>
                <a:srgbClr val="000000"/>
              </a:solidFill>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3322"/>
                                        </p:tgtEl>
                                        <p:attrNameLst>
                                          <p:attrName>style.visibility</p:attrName>
                                        </p:attrNameLst>
                                      </p:cBhvr>
                                      <p:to>
                                        <p:strVal val="visible"/>
                                      </p:to>
                                    </p:set>
                                    <p:anim calcmode="lin" valueType="num">
                                      <p:cBhvr>
                                        <p:cTn id="11" dur="500" fill="hold"/>
                                        <p:tgtEl>
                                          <p:spTgt spid="13322"/>
                                        </p:tgtEl>
                                        <p:attrNameLst>
                                          <p:attrName>ppt_x</p:attrName>
                                        </p:attrNameLst>
                                      </p:cBhvr>
                                      <p:tavLst>
                                        <p:tav tm="0">
                                          <p:val>
                                            <p:strVal val="0-#ppt_w/2"/>
                                          </p:val>
                                        </p:tav>
                                        <p:tav tm="100000">
                                          <p:val>
                                            <p:strVal val="#ppt_x"/>
                                          </p:val>
                                        </p:tav>
                                      </p:tavLst>
                                    </p:anim>
                                    <p:anim calcmode="lin" valueType="num">
                                      <p:cBhvr>
                                        <p:cTn id="12" dur="500" fill="hold"/>
                                        <p:tgtEl>
                                          <p:spTgt spid="13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bldLvl="0" animBg="1"/>
      <p:bldP spid="133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
          <p:cNvSpPr>
            <a:spLocks noGrp="1"/>
          </p:cNvSpPr>
          <p:nvPr>
            <p:ph type="title"/>
          </p:nvPr>
        </p:nvSpPr>
        <p:spPr/>
        <p:txBody>
          <a:bodyPr anchor="b"/>
          <a:p>
            <a:endParaRPr lang="zh-CN" altLang="en-US"/>
          </a:p>
        </p:txBody>
      </p:sp>
      <p:sp>
        <p:nvSpPr>
          <p:cNvPr id="113666" name="内容占位符 2"/>
          <p:cNvSpPr>
            <a:spLocks noGrp="1"/>
          </p:cNvSpPr>
          <p:nvPr>
            <p:ph idx="1"/>
          </p:nvPr>
        </p:nvSpPr>
        <p:spPr/>
        <p:txBody>
          <a:bodyPr anchor="t"/>
          <a:p>
            <a:r>
              <a:rPr lang="en-US" altLang="zh-CN"/>
              <a:t>2.</a:t>
            </a:r>
            <a:r>
              <a:rPr lang="zh-CN" altLang="en-US"/>
              <a:t>计算净现值差量</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ext Box 4"/>
          <p:cNvSpPr txBox="1"/>
          <p:nvPr/>
        </p:nvSpPr>
        <p:spPr>
          <a:xfrm>
            <a:off x="250825" y="1628775"/>
            <a:ext cx="7705725" cy="1006475"/>
          </a:xfrm>
          <a:prstGeom prst="rect">
            <a:avLst/>
          </a:prstGeom>
          <a:noFill/>
          <a:ln w="9525">
            <a:noFill/>
          </a:ln>
        </p:spPr>
        <p:txBody>
          <a:bodyPr anchor="t">
            <a:spAutoFit/>
          </a:bodyPr>
          <a:p>
            <a:pPr>
              <a:spcBef>
                <a:spcPct val="50000"/>
              </a:spcBef>
            </a:pPr>
            <a:r>
              <a:rPr lang="en-US" altLang="zh-CN" sz="2400" b="1" dirty="0">
                <a:latin typeface="Arial" panose="020B0604020202020204" pitchFamily="34" charset="0"/>
                <a:ea typeface="宋体" panose="02010600030101010101" pitchFamily="2" charset="-122"/>
              </a:rPr>
              <a:t>2. </a:t>
            </a:r>
            <a:r>
              <a:rPr lang="zh-CN" altLang="en-US" sz="2400" b="1" dirty="0">
                <a:latin typeface="Arial" panose="020B0604020202020204" pitchFamily="34" charset="0"/>
                <a:ea typeface="宋体" panose="02010600030101010101" pitchFamily="2" charset="-122"/>
              </a:rPr>
              <a:t>新旧设备使用寿命不同的情况</a:t>
            </a:r>
            <a:endParaRPr lang="zh-CN" altLang="en-US" sz="2400" b="1" dirty="0">
              <a:latin typeface="Arial" panose="020B0604020202020204" pitchFamily="34" charset="0"/>
              <a:ea typeface="宋体" panose="02010600030101010101" pitchFamily="2" charset="-122"/>
            </a:endParaRPr>
          </a:p>
          <a:p>
            <a:pPr>
              <a:spcBef>
                <a:spcPct val="50000"/>
              </a:spcBef>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最小公倍寿命法和年均净现值法</a:t>
            </a:r>
            <a:endParaRPr lang="zh-CN" altLang="en-US" sz="2400" b="1" dirty="0">
              <a:latin typeface="Arial" panose="020B0604020202020204" pitchFamily="34" charset="0"/>
              <a:ea typeface="宋体" panose="02010600030101010101" pitchFamily="2" charset="-122"/>
            </a:endParaRPr>
          </a:p>
        </p:txBody>
      </p:sp>
      <p:sp>
        <p:nvSpPr>
          <p:cNvPr id="114690" name="Text Box 5"/>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14691" name="Text Box 12"/>
          <p:cNvSpPr txBox="1"/>
          <p:nvPr/>
        </p:nvSpPr>
        <p:spPr>
          <a:xfrm>
            <a:off x="323850" y="3429000"/>
            <a:ext cx="8424863" cy="1768475"/>
          </a:xfrm>
          <a:prstGeom prst="rect">
            <a:avLst/>
          </a:prstGeom>
          <a:noFill/>
          <a:ln w="9525">
            <a:noFill/>
          </a:ln>
        </p:spPr>
        <p:txBody>
          <a:bodyPr anchor="t">
            <a:spAutoFit/>
          </a:bodyPr>
          <a:p>
            <a:pPr>
              <a:lnSpc>
                <a:spcPct val="125000"/>
              </a:lnSpc>
              <a:spcBef>
                <a:spcPct val="50000"/>
              </a:spcBef>
            </a:pPr>
            <a:r>
              <a:rPr lang="zh-CN" altLang="en-US"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对于寿命不同的项目，不能对他们的净现值、内含报酬率及获利指数进行直接比较。</a:t>
            </a:r>
            <a:r>
              <a:rPr lang="zh-CN" altLang="en-US" sz="2000" b="1" dirty="0">
                <a:latin typeface="Arial" panose="020B0604020202020204" pitchFamily="34" charset="0"/>
                <a:ea typeface="宋体" panose="02010600030101010101" pitchFamily="2" charset="-122"/>
                <a:hlinkClick r:id="" action="ppaction://hlinkshowjump?jump=nextslide"/>
              </a:rPr>
              <a:t>为什么？</a:t>
            </a:r>
            <a:r>
              <a:rPr lang="zh-CN" altLang="en-US" sz="2000" b="1" dirty="0">
                <a:latin typeface="Arial" panose="020B0604020202020204" pitchFamily="34" charset="0"/>
                <a:ea typeface="宋体" panose="02010600030101010101" pitchFamily="2" charset="-122"/>
              </a:rPr>
              <a:t>例子</a:t>
            </a:r>
            <a:endParaRPr lang="zh-CN" altLang="en-US" sz="2000" b="1" dirty="0">
              <a:latin typeface="Arial" panose="020B0604020202020204" pitchFamily="34" charset="0"/>
              <a:ea typeface="宋体" panose="02010600030101010101" pitchFamily="2" charset="-122"/>
            </a:endParaRPr>
          </a:p>
          <a:p>
            <a:pPr>
              <a:lnSpc>
                <a:spcPct val="125000"/>
              </a:lnSpc>
              <a:spcBef>
                <a:spcPct val="50000"/>
              </a:spcBef>
            </a:pPr>
            <a:r>
              <a:rPr lang="zh-CN" altLang="en-US" sz="2000" b="1" dirty="0">
                <a:latin typeface="Arial" panose="020B0604020202020204" pitchFamily="34" charset="0"/>
                <a:ea typeface="宋体" panose="02010600030101010101" pitchFamily="2" charset="-122"/>
              </a:rPr>
              <a:t>方法：为了使投资项目的各项指标具有可比性，要设法使其在相同的寿命期内进行比较。此时可以采用的方法有最小公倍寿命法和年均净现值法。</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ransition>
    <p:cover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13665"/>
          <p:cNvSpPr>
            <a:spLocks noGrp="1"/>
          </p:cNvSpPr>
          <p:nvPr>
            <p:ph type="title"/>
          </p:nvPr>
        </p:nvSpPr>
        <p:spPr/>
        <p:txBody>
          <a:bodyPr anchor="b"/>
          <a:p>
            <a:endParaRPr lang="zh-CN" altLang="en-US"/>
          </a:p>
        </p:txBody>
      </p:sp>
      <p:sp>
        <p:nvSpPr>
          <p:cNvPr id="115714" name="文本占位符 113666"/>
          <p:cNvSpPr>
            <a:spLocks noGrp="1"/>
          </p:cNvSpPr>
          <p:nvPr>
            <p:ph idx="1"/>
          </p:nvPr>
        </p:nvSpPr>
        <p:spPr/>
        <p:txBody>
          <a:bodyPr anchor="t"/>
          <a:p>
            <a:endParaRPr lang="zh-CN" altLang="en-US"/>
          </a:p>
        </p:txBody>
      </p:sp>
      <p:grpSp>
        <p:nvGrpSpPr>
          <p:cNvPr id="115715" name="Group 11"/>
          <p:cNvGrpSpPr/>
          <p:nvPr/>
        </p:nvGrpSpPr>
        <p:grpSpPr>
          <a:xfrm>
            <a:off x="468313" y="2349500"/>
            <a:ext cx="7920037" cy="1584325"/>
            <a:chOff x="0" y="0"/>
            <a:chExt cx="4989" cy="590"/>
          </a:xfrm>
        </p:grpSpPr>
        <p:sp>
          <p:nvSpPr>
            <p:cNvPr id="115716" name="AutoShape 9"/>
            <p:cNvSpPr/>
            <p:nvPr/>
          </p:nvSpPr>
          <p:spPr>
            <a:xfrm>
              <a:off x="0" y="0"/>
              <a:ext cx="4989" cy="590"/>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5717" name="Text Box 10"/>
            <p:cNvSpPr txBox="1"/>
            <p:nvPr/>
          </p:nvSpPr>
          <p:spPr>
            <a:xfrm>
              <a:off x="226" y="91"/>
              <a:ext cx="4627" cy="238"/>
            </a:xfrm>
            <a:prstGeom prst="rect">
              <a:avLst/>
            </a:prstGeom>
            <a:noFill/>
            <a:ln w="9525">
              <a:noFill/>
            </a:ln>
          </p:spPr>
          <p:txBody>
            <a:bodyPr wrap="square" anchor="t">
              <a:spAutoFit/>
            </a:bodyPr>
            <a:p>
              <a:pPr>
                <a:spcBef>
                  <a:spcPct val="50000"/>
                </a:spcBef>
              </a:pPr>
              <a:r>
                <a:rPr lang="zh-CN" altLang="en-US" dirty="0">
                  <a:latin typeface="Arial" panose="020B0604020202020204" pitchFamily="34" charset="0"/>
                  <a:ea typeface="宋体" panose="02010600030101010101" pitchFamily="2" charset="-122"/>
                </a:rPr>
                <a:t>       假设新设备的使用寿命为</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年，每年可获得销售收入</a:t>
              </a:r>
              <a:r>
                <a:rPr lang="en-US" altLang="zh-CN" dirty="0">
                  <a:latin typeface="Arial" panose="020B0604020202020204" pitchFamily="34" charset="0"/>
                  <a:ea typeface="宋体" panose="02010600030101010101" pitchFamily="2" charset="-122"/>
                </a:rPr>
                <a:t>45000</a:t>
              </a:r>
              <a:r>
                <a:rPr lang="zh-CN" altLang="en-US" dirty="0">
                  <a:latin typeface="Arial" panose="020B0604020202020204" pitchFamily="34" charset="0"/>
                  <a:ea typeface="宋体" panose="02010600030101010101" pitchFamily="2" charset="-122"/>
                </a:rPr>
                <a:t>元，采用直线折旧法，期末无残值。 </a:t>
              </a:r>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Text Box 2"/>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16738" name="AutoShape 4"/>
          <p:cNvSpPr/>
          <p:nvPr/>
        </p:nvSpPr>
        <p:spPr>
          <a:xfrm>
            <a:off x="827088" y="3284538"/>
            <a:ext cx="7416800" cy="3240087"/>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6739" name="Rectangle 5"/>
          <p:cNvSpPr/>
          <p:nvPr/>
        </p:nvSpPr>
        <p:spPr>
          <a:xfrm>
            <a:off x="425450" y="2149475"/>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grpSp>
        <p:nvGrpSpPr>
          <p:cNvPr id="116740" name="Group 327"/>
          <p:cNvGrpSpPr/>
          <p:nvPr/>
        </p:nvGrpSpPr>
        <p:grpSpPr>
          <a:xfrm>
            <a:off x="395288" y="2565400"/>
            <a:ext cx="7602537" cy="3789363"/>
            <a:chOff x="0" y="0"/>
            <a:chExt cx="4789" cy="2387"/>
          </a:xfrm>
        </p:grpSpPr>
        <p:graphicFrame>
          <p:nvGraphicFramePr>
            <p:cNvPr id="116741" name="对象 114693"/>
            <p:cNvGraphicFramePr>
              <a:graphicFrameLocks noChangeAspect="1"/>
            </p:cNvGraphicFramePr>
            <p:nvPr/>
          </p:nvGraphicFramePr>
          <p:xfrm>
            <a:off x="0" y="1020"/>
            <a:ext cx="72" cy="0"/>
          </p:xfrm>
          <a:graphic>
            <a:graphicData uri="http://schemas.openxmlformats.org/presentationml/2006/ole">
              <mc:AlternateContent xmlns:mc="http://schemas.openxmlformats.org/markup-compatibility/2006">
                <mc:Choice xmlns:v="urn:schemas-microsoft-com:vml" Requires="v">
                  <p:oleObj spid="_x0000_s3098" name="" r:id="rId1" imgW="116840" imgH="125730" progId="">
                    <p:embed/>
                  </p:oleObj>
                </mc:Choice>
                <mc:Fallback>
                  <p:oleObj name="" r:id="rId1" imgW="116840" imgH="125730" progId="">
                    <p:embed/>
                    <p:pic>
                      <p:nvPicPr>
                        <p:cNvPr id="0" name="图片 3097"/>
                        <p:cNvPicPr/>
                        <p:nvPr/>
                      </p:nvPicPr>
                      <p:blipFill>
                        <a:blip r:embed="rId2"/>
                        <a:stretch>
                          <a:fillRect/>
                        </a:stretch>
                      </p:blipFill>
                      <p:spPr>
                        <a:xfrm>
                          <a:off x="0" y="1020"/>
                          <a:ext cx="72" cy="0"/>
                        </a:xfrm>
                        <a:prstGeom prst="rect">
                          <a:avLst/>
                        </a:prstGeom>
                        <a:noFill/>
                        <a:ln w="38100">
                          <a:noFill/>
                          <a:miter/>
                        </a:ln>
                      </p:spPr>
                    </p:pic>
                  </p:oleObj>
                </mc:Fallback>
              </mc:AlternateContent>
            </a:graphicData>
          </a:graphic>
        </p:graphicFrame>
        <p:graphicFrame>
          <p:nvGraphicFramePr>
            <p:cNvPr id="116742" name="对象 114694"/>
            <p:cNvGraphicFramePr>
              <a:graphicFrameLocks noChangeAspect="1"/>
            </p:cNvGraphicFramePr>
            <p:nvPr/>
          </p:nvGraphicFramePr>
          <p:xfrm>
            <a:off x="432" y="1007"/>
            <a:ext cx="72" cy="0"/>
          </p:xfrm>
          <a:graphic>
            <a:graphicData uri="http://schemas.openxmlformats.org/presentationml/2006/ole">
              <mc:AlternateContent xmlns:mc="http://schemas.openxmlformats.org/markup-compatibility/2006">
                <mc:Choice xmlns:v="urn:schemas-microsoft-com:vml" Requires="v">
                  <p:oleObj spid="_x0000_s3099" name="" r:id="rId3" imgW="116840" imgH="130175" progId="">
                    <p:embed/>
                  </p:oleObj>
                </mc:Choice>
                <mc:Fallback>
                  <p:oleObj name="" r:id="rId3" imgW="116840" imgH="130175" progId="">
                    <p:embed/>
                    <p:pic>
                      <p:nvPicPr>
                        <p:cNvPr id="0" name="图片 3098"/>
                        <p:cNvPicPr/>
                        <p:nvPr/>
                      </p:nvPicPr>
                      <p:blipFill>
                        <a:blip r:embed="rId4"/>
                        <a:stretch>
                          <a:fillRect/>
                        </a:stretch>
                      </p:blipFill>
                      <p:spPr>
                        <a:xfrm>
                          <a:off x="432" y="1007"/>
                          <a:ext cx="72" cy="0"/>
                        </a:xfrm>
                        <a:prstGeom prst="rect">
                          <a:avLst/>
                        </a:prstGeom>
                        <a:noFill/>
                        <a:ln w="38100">
                          <a:noFill/>
                          <a:miter/>
                        </a:ln>
                      </p:spPr>
                    </p:pic>
                  </p:oleObj>
                </mc:Fallback>
              </mc:AlternateContent>
            </a:graphicData>
          </a:graphic>
        </p:graphicFrame>
        <p:sp>
          <p:nvSpPr>
            <p:cNvPr id="116743" name="Rectangle 99"/>
            <p:cNvSpPr/>
            <p:nvPr/>
          </p:nvSpPr>
          <p:spPr>
            <a:xfrm>
              <a:off x="426" y="0"/>
              <a:ext cx="195" cy="230"/>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graphicFrame>
          <p:nvGraphicFramePr>
            <p:cNvPr id="116744" name="对象 114696"/>
            <p:cNvGraphicFramePr>
              <a:graphicFrameLocks noChangeAspect="1"/>
            </p:cNvGraphicFramePr>
            <p:nvPr/>
          </p:nvGraphicFramePr>
          <p:xfrm>
            <a:off x="432" y="1007"/>
            <a:ext cx="72" cy="0"/>
          </p:xfrm>
          <a:graphic>
            <a:graphicData uri="http://schemas.openxmlformats.org/presentationml/2006/ole">
              <mc:AlternateContent xmlns:mc="http://schemas.openxmlformats.org/markup-compatibility/2006">
                <mc:Choice xmlns:v="urn:schemas-microsoft-com:vml" Requires="v">
                  <p:oleObj spid="_x0000_s3100" name="" r:id="rId5" imgW="116840" imgH="130175" progId="">
                    <p:embed/>
                  </p:oleObj>
                </mc:Choice>
                <mc:Fallback>
                  <p:oleObj name="" r:id="rId5" imgW="116840" imgH="130175" progId="">
                    <p:embed/>
                    <p:pic>
                      <p:nvPicPr>
                        <p:cNvPr id="0" name="图片 3099"/>
                        <p:cNvPicPr/>
                        <p:nvPr/>
                      </p:nvPicPr>
                      <p:blipFill>
                        <a:blip r:embed="rId4"/>
                        <a:stretch>
                          <a:fillRect/>
                        </a:stretch>
                      </p:blipFill>
                      <p:spPr>
                        <a:xfrm>
                          <a:off x="432" y="1007"/>
                          <a:ext cx="72" cy="0"/>
                        </a:xfrm>
                        <a:prstGeom prst="rect">
                          <a:avLst/>
                        </a:prstGeom>
                        <a:noFill/>
                        <a:ln w="38100">
                          <a:noFill/>
                          <a:miter/>
                        </a:ln>
                      </p:spPr>
                    </p:pic>
                  </p:oleObj>
                </mc:Fallback>
              </mc:AlternateContent>
            </a:graphicData>
          </a:graphic>
        </p:graphicFrame>
        <p:sp>
          <p:nvSpPr>
            <p:cNvPr id="116745" name="Rectangle 203"/>
            <p:cNvSpPr/>
            <p:nvPr/>
          </p:nvSpPr>
          <p:spPr>
            <a:xfrm>
              <a:off x="426" y="0"/>
              <a:ext cx="195" cy="230"/>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16746" name="Rectangle 246"/>
            <p:cNvSpPr/>
            <p:nvPr/>
          </p:nvSpPr>
          <p:spPr>
            <a:xfrm>
              <a:off x="3237" y="2056"/>
              <a:ext cx="1552" cy="331"/>
            </a:xfrm>
            <a:prstGeom prst="rect">
              <a:avLst/>
            </a:prstGeom>
            <a:noFill/>
            <a:ln w="9525">
              <a:noFill/>
            </a:ln>
          </p:spPr>
          <p:txBody>
            <a:bodyPr anchor="t"/>
            <a:p>
              <a:pPr algn="ctr" eaLnBrk="0" fontAlgn="t" hangingPunct="0"/>
              <a:r>
                <a:rPr lang="en-US" altLang="zh-CN" sz="1400" dirty="0">
                  <a:latin typeface="Times New Roman" panose="02020603050405020304" pitchFamily="2" charset="0"/>
                  <a:ea typeface="宋体" panose="02010600030101010101" pitchFamily="2" charset="-122"/>
                </a:rPr>
                <a:t>22 437.5</a:t>
              </a:r>
              <a:endParaRPr lang="en-US" altLang="zh-CN" sz="1400" dirty="0">
                <a:latin typeface="Arial" panose="020B0604020202020204" pitchFamily="34" charset="0"/>
                <a:ea typeface="宋体" panose="02010600030101010101" pitchFamily="2" charset="-122"/>
              </a:endParaRPr>
            </a:p>
          </p:txBody>
        </p:sp>
        <p:sp>
          <p:nvSpPr>
            <p:cNvPr id="116747" name="Rectangle 245"/>
            <p:cNvSpPr/>
            <p:nvPr/>
          </p:nvSpPr>
          <p:spPr>
            <a:xfrm>
              <a:off x="1925" y="2056"/>
              <a:ext cx="1312" cy="331"/>
            </a:xfrm>
            <a:prstGeom prst="rect">
              <a:avLst/>
            </a:prstGeom>
            <a:noFill/>
            <a:ln w="9525">
              <a:noFill/>
            </a:ln>
          </p:spPr>
          <p:txBody>
            <a:bodyPr anchor="t"/>
            <a:p>
              <a:pPr algn="ctr" eaLnBrk="0" fontAlgn="t" hangingPunct="0"/>
              <a:r>
                <a:rPr lang="en-US" altLang="zh-CN" sz="1400" dirty="0">
                  <a:latin typeface="Times New Roman" panose="02020603050405020304" pitchFamily="2" charset="0"/>
                  <a:ea typeface="宋体" panose="02010600030101010101" pitchFamily="2" charset="-122"/>
                </a:rPr>
                <a:t>16 250</a:t>
              </a:r>
              <a:endParaRPr lang="en-US" altLang="zh-CN" sz="1400" dirty="0">
                <a:latin typeface="Arial" panose="020B0604020202020204" pitchFamily="34" charset="0"/>
                <a:ea typeface="宋体" panose="02010600030101010101" pitchFamily="2" charset="-122"/>
              </a:endParaRPr>
            </a:p>
          </p:txBody>
        </p:sp>
        <p:sp>
          <p:nvSpPr>
            <p:cNvPr id="116748" name="Rectangle 244"/>
            <p:cNvSpPr/>
            <p:nvPr/>
          </p:nvSpPr>
          <p:spPr>
            <a:xfrm>
              <a:off x="429" y="2056"/>
              <a:ext cx="1496" cy="331"/>
            </a:xfrm>
            <a:prstGeom prst="rect">
              <a:avLst/>
            </a:prstGeom>
            <a:noFill/>
            <a:ln w="9525">
              <a:noFill/>
            </a:ln>
          </p:spPr>
          <p:txBody>
            <a:bodyPr anchor="t"/>
            <a:p>
              <a:pPr algn="just" eaLnBrk="0" fontAlgn="t" hangingPunct="0"/>
              <a:r>
                <a:rPr lang="zh-CN" altLang="en-US" sz="1400" dirty="0">
                  <a:latin typeface="宋体" panose="02010600030101010101" pitchFamily="2" charset="-122"/>
                  <a:ea typeface="宋体" panose="02010600030101010101" pitchFamily="2" charset="-122"/>
                </a:rPr>
                <a:t>营业净现金流量</a:t>
              </a:r>
              <a:r>
                <a:rPr lang="en-US" altLang="zh-CN" sz="1400" dirty="0">
                  <a:latin typeface="Times New Roman" panose="02020603050405020304" pitchFamily="2" charset="0"/>
                  <a:ea typeface="宋体" panose="02010600030101010101" pitchFamily="2" charset="-122"/>
                </a:rPr>
                <a:t>(7)</a:t>
              </a:r>
              <a:r>
                <a:rPr lang="zh-CN" altLang="en-US" sz="1400" dirty="0">
                  <a:latin typeface="宋体" panose="02010600030101010101" pitchFamily="2" charset="-122"/>
                  <a:ea typeface="宋体" panose="02010600030101010101" pitchFamily="2" charset="-122"/>
                </a:rPr>
                <a:t>＝</a:t>
              </a:r>
              <a:r>
                <a:rPr lang="en-US" altLang="zh-CN" sz="1400" dirty="0">
                  <a:latin typeface="Times New Roman" panose="02020603050405020304" pitchFamily="2" charset="0"/>
                  <a:ea typeface="宋体" panose="02010600030101010101" pitchFamily="2" charset="-122"/>
                </a:rPr>
                <a:t>(6)+(3)</a:t>
              </a:r>
              <a:endParaRPr lang="en-US" altLang="zh-CN" sz="1400" dirty="0">
                <a:latin typeface="Times New Roman" panose="02020603050405020304" pitchFamily="2" charset="0"/>
                <a:ea typeface="宋体" panose="02010600030101010101" pitchFamily="2" charset="-122"/>
              </a:endParaRPr>
            </a:p>
            <a:p>
              <a:pPr algn="just" eaLnBrk="0" fontAlgn="t" hangingPunct="0"/>
              <a:r>
                <a:rPr lang="en-US" altLang="zh-CN" sz="1400" dirty="0">
                  <a:latin typeface="Times New Roman" panose="02020603050405020304" pitchFamily="2" charset="0"/>
                  <a:ea typeface="宋体" panose="02010600030101010101" pitchFamily="2" charset="-122"/>
                </a:rPr>
                <a:t>                  </a:t>
              </a: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(1)-(2)-(5)</a:t>
              </a:r>
              <a:endParaRPr lang="en-US" altLang="zh-CN" sz="1400" dirty="0">
                <a:latin typeface="Arial" panose="020B0604020202020204" pitchFamily="34" charset="0"/>
                <a:ea typeface="宋体" panose="02010600030101010101" pitchFamily="2" charset="-122"/>
              </a:endParaRPr>
            </a:p>
          </p:txBody>
        </p:sp>
        <p:sp>
          <p:nvSpPr>
            <p:cNvPr id="116749" name="Rectangle 243"/>
            <p:cNvSpPr/>
            <p:nvPr/>
          </p:nvSpPr>
          <p:spPr>
            <a:xfrm>
              <a:off x="3237" y="1865"/>
              <a:ext cx="1552" cy="191"/>
            </a:xfrm>
            <a:prstGeom prst="rect">
              <a:avLst/>
            </a:prstGeom>
            <a:noFill/>
            <a:ln w="9525">
              <a:noFill/>
            </a:ln>
          </p:spPr>
          <p:txBody>
            <a:bodyPr anchor="t"/>
            <a:p>
              <a:pPr algn="ctr" eaLnBrk="0" fontAlgn="t" hangingPunct="0"/>
              <a:r>
                <a:rPr lang="en-US" altLang="zh-CN" sz="1400" dirty="0">
                  <a:latin typeface="Times New Roman" panose="02020603050405020304" pitchFamily="2" charset="0"/>
                  <a:ea typeface="宋体" panose="02010600030101010101" pitchFamily="2" charset="-122"/>
                </a:rPr>
                <a:t>13 687.5</a:t>
              </a:r>
              <a:endParaRPr lang="en-US" altLang="zh-CN" sz="1400" dirty="0">
                <a:latin typeface="Arial" panose="020B0604020202020204" pitchFamily="34" charset="0"/>
                <a:ea typeface="宋体" panose="02010600030101010101" pitchFamily="2" charset="-122"/>
              </a:endParaRPr>
            </a:p>
          </p:txBody>
        </p:sp>
        <p:sp>
          <p:nvSpPr>
            <p:cNvPr id="116750" name="Rectangle 242"/>
            <p:cNvSpPr/>
            <p:nvPr/>
          </p:nvSpPr>
          <p:spPr>
            <a:xfrm>
              <a:off x="1925" y="1865"/>
              <a:ext cx="1312" cy="191"/>
            </a:xfrm>
            <a:prstGeom prst="rect">
              <a:avLst/>
            </a:prstGeom>
            <a:noFill/>
            <a:ln w="9525">
              <a:noFill/>
            </a:ln>
          </p:spPr>
          <p:txBody>
            <a:bodyPr anchor="t"/>
            <a:p>
              <a:pPr algn="ctr" eaLnBrk="0" fontAlgn="t" hangingPunct="0"/>
              <a:r>
                <a:rPr lang="en-US" altLang="zh-CN" sz="1400" dirty="0">
                  <a:latin typeface="Times New Roman" panose="02020603050405020304" pitchFamily="2" charset="0"/>
                  <a:ea typeface="宋体" panose="02010600030101010101" pitchFamily="2" charset="-122"/>
                </a:rPr>
                <a:t>11 250</a:t>
              </a:r>
              <a:endParaRPr lang="en-US" altLang="zh-CN" sz="1400" dirty="0">
                <a:latin typeface="Arial" panose="020B0604020202020204" pitchFamily="34" charset="0"/>
                <a:ea typeface="宋体" panose="02010600030101010101" pitchFamily="2" charset="-122"/>
              </a:endParaRPr>
            </a:p>
          </p:txBody>
        </p:sp>
        <p:sp>
          <p:nvSpPr>
            <p:cNvPr id="116751" name="Rectangle 241"/>
            <p:cNvSpPr/>
            <p:nvPr/>
          </p:nvSpPr>
          <p:spPr>
            <a:xfrm>
              <a:off x="429" y="1865"/>
              <a:ext cx="1496" cy="191"/>
            </a:xfrm>
            <a:prstGeom prst="rect">
              <a:avLst/>
            </a:prstGeom>
            <a:noFill/>
            <a:ln w="9525">
              <a:noFill/>
            </a:ln>
          </p:spPr>
          <p:txBody>
            <a:bodyPr anchor="t"/>
            <a:p>
              <a:pPr eaLnBrk="0" hangingPunct="0">
                <a:spcBef>
                  <a:spcPct val="20000"/>
                </a:spcBef>
                <a:buClr>
                  <a:schemeClr val="tx2"/>
                </a:buClr>
                <a:buSzPct val="70000"/>
                <a:buFont typeface="Wingdings" panose="05000000000000000000" pitchFamily="2" charset="2"/>
              </a:pPr>
              <a:r>
                <a:rPr lang="zh-CN" altLang="en-US" sz="1400" dirty="0">
                  <a:latin typeface="Arial" panose="020B0604020202020204" pitchFamily="34" charset="0"/>
                  <a:ea typeface="宋体" panose="02010600030101010101" pitchFamily="2" charset="-122"/>
                </a:rPr>
                <a:t>税后净利</a:t>
              </a:r>
              <a:r>
                <a:rPr lang="en-US" altLang="zh-CN" sz="1400" dirty="0">
                  <a:latin typeface="Arial" panose="020B0604020202020204" pitchFamily="34" charset="0"/>
                  <a:ea typeface="宋体" panose="02010600030101010101" pitchFamily="2" charset="-122"/>
                </a:rPr>
                <a:t>(6)</a:t>
              </a:r>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(4)-(5)</a:t>
              </a:r>
              <a:endParaRPr lang="zh-CN" altLang="en-US" sz="1400" dirty="0">
                <a:latin typeface="Arial" panose="020B0604020202020204" pitchFamily="34" charset="0"/>
                <a:ea typeface="宋体" panose="02010600030101010101" pitchFamily="2" charset="-122"/>
              </a:endParaRPr>
            </a:p>
          </p:txBody>
        </p:sp>
        <p:sp>
          <p:nvSpPr>
            <p:cNvPr id="116752" name="Rectangle 240"/>
            <p:cNvSpPr/>
            <p:nvPr/>
          </p:nvSpPr>
          <p:spPr>
            <a:xfrm>
              <a:off x="3237" y="1674"/>
              <a:ext cx="1552" cy="191"/>
            </a:xfrm>
            <a:prstGeom prst="rect">
              <a:avLst/>
            </a:prstGeom>
            <a:noFill/>
            <a:ln w="9525">
              <a:noFill/>
            </a:ln>
          </p:spPr>
          <p:txBody>
            <a:bodyPr anchor="b"/>
            <a:p>
              <a:pPr algn="ctr" eaLnBrk="0" fontAlgn="b" hangingPunct="0"/>
              <a:r>
                <a:rPr lang="zh-CN" altLang="en-US" sz="1400" dirty="0">
                  <a:latin typeface="Times New Roman" panose="02020603050405020304" pitchFamily="2" charset="0"/>
                  <a:ea typeface="宋体" panose="02010600030101010101" pitchFamily="2" charset="-122"/>
                </a:rPr>
                <a:t>  </a:t>
              </a:r>
              <a:r>
                <a:rPr lang="en-US" altLang="zh-CN" sz="1400" dirty="0">
                  <a:latin typeface="Times New Roman" panose="02020603050405020304" pitchFamily="2" charset="0"/>
                  <a:ea typeface="宋体" panose="02010600030101010101" pitchFamily="2" charset="-122"/>
                </a:rPr>
                <a:t>4 562.5</a:t>
              </a:r>
              <a:endParaRPr lang="en-US" altLang="zh-CN" sz="1400" dirty="0">
                <a:latin typeface="Arial" panose="020B0604020202020204" pitchFamily="34" charset="0"/>
                <a:ea typeface="宋体" panose="02010600030101010101" pitchFamily="2" charset="-122"/>
              </a:endParaRPr>
            </a:p>
          </p:txBody>
        </p:sp>
        <p:sp>
          <p:nvSpPr>
            <p:cNvPr id="116753" name="Rectangle 239"/>
            <p:cNvSpPr/>
            <p:nvPr/>
          </p:nvSpPr>
          <p:spPr>
            <a:xfrm>
              <a:off x="1925" y="1674"/>
              <a:ext cx="1312" cy="191"/>
            </a:xfrm>
            <a:prstGeom prst="rect">
              <a:avLst/>
            </a:prstGeom>
            <a:noFill/>
            <a:ln w="9525">
              <a:noFill/>
            </a:ln>
          </p:spPr>
          <p:txBody>
            <a:bodyPr anchor="b"/>
            <a:p>
              <a:pPr algn="ctr" eaLnBrk="0" fontAlgn="b" hangingPunct="0"/>
              <a:r>
                <a:rPr lang="en-US" altLang="zh-CN" sz="1400" dirty="0">
                  <a:latin typeface="Arial" panose="020B0604020202020204" pitchFamily="34" charset="0"/>
                  <a:ea typeface="宋体" panose="02010600030101010101" pitchFamily="2" charset="-122"/>
                </a:rPr>
                <a:t>3750</a:t>
              </a:r>
              <a:endParaRPr lang="en-US" altLang="zh-CN" sz="1400" dirty="0">
                <a:latin typeface="Arial" panose="020B0604020202020204" pitchFamily="34" charset="0"/>
                <a:ea typeface="宋体" panose="02010600030101010101" pitchFamily="2" charset="-122"/>
              </a:endParaRPr>
            </a:p>
          </p:txBody>
        </p:sp>
        <p:sp>
          <p:nvSpPr>
            <p:cNvPr id="116754" name="Rectangle 238"/>
            <p:cNvSpPr/>
            <p:nvPr/>
          </p:nvSpPr>
          <p:spPr>
            <a:xfrm>
              <a:off x="429" y="1674"/>
              <a:ext cx="1496" cy="191"/>
            </a:xfrm>
            <a:prstGeom prst="rect">
              <a:avLst/>
            </a:prstGeom>
            <a:noFill/>
            <a:ln w="9525">
              <a:noFill/>
            </a:ln>
          </p:spPr>
          <p:txBody>
            <a:bodyPr anchor="t"/>
            <a:p>
              <a:pPr algn="just" eaLnBrk="0" fontAlgn="t" hangingPunct="0"/>
              <a:r>
                <a:rPr lang="zh-CN" altLang="en-US" sz="1400" dirty="0">
                  <a:latin typeface="宋体" panose="02010600030101010101" pitchFamily="2" charset="-122"/>
                  <a:ea typeface="宋体" panose="02010600030101010101" pitchFamily="2" charset="-122"/>
                </a:rPr>
                <a:t>所得税（</a:t>
              </a:r>
              <a:r>
                <a:rPr lang="en-US" altLang="zh-CN" sz="1400" dirty="0">
                  <a:latin typeface="Times New Roman" panose="02020603050405020304" pitchFamily="2" charset="0"/>
                  <a:ea typeface="宋体" panose="02010600030101010101" pitchFamily="2" charset="-122"/>
                </a:rPr>
                <a:t>5</a:t>
              </a:r>
              <a:r>
                <a:rPr lang="zh-CN" altLang="en-US" sz="1400" dirty="0">
                  <a:latin typeface="宋体" panose="02010600030101010101" pitchFamily="2" charset="-122"/>
                  <a:ea typeface="宋体" panose="02010600030101010101" pitchFamily="2" charset="-122"/>
                </a:rPr>
                <a:t>）＝</a:t>
              </a:r>
              <a:r>
                <a:rPr lang="en-US" altLang="zh-CN" sz="1400" dirty="0">
                  <a:latin typeface="Times New Roman" panose="02020603050405020304" pitchFamily="2" charset="0"/>
                  <a:ea typeface="宋体" panose="02010600030101010101" pitchFamily="2" charset="-122"/>
                </a:rPr>
                <a:t>(4)×25%</a:t>
              </a:r>
              <a:endParaRPr lang="en-US" altLang="zh-CN" sz="1400" dirty="0">
                <a:latin typeface="Arial" panose="020B0604020202020204" pitchFamily="34" charset="0"/>
                <a:ea typeface="宋体" panose="02010600030101010101" pitchFamily="2" charset="-122"/>
              </a:endParaRPr>
            </a:p>
          </p:txBody>
        </p:sp>
        <p:sp>
          <p:nvSpPr>
            <p:cNvPr id="116755" name="Rectangle 237"/>
            <p:cNvSpPr/>
            <p:nvPr/>
          </p:nvSpPr>
          <p:spPr>
            <a:xfrm>
              <a:off x="3237" y="1483"/>
              <a:ext cx="1552" cy="191"/>
            </a:xfrm>
            <a:prstGeom prst="rect">
              <a:avLst/>
            </a:prstGeom>
            <a:noFill/>
            <a:ln w="9525">
              <a:noFill/>
            </a:ln>
          </p:spPr>
          <p:txBody>
            <a:bodyPr anchor="b"/>
            <a:p>
              <a:pPr algn="just" eaLnBrk="0" fontAlgn="b" hangingPunct="0"/>
              <a:r>
                <a:rPr lang="en-US" altLang="zh-CN" sz="1400" dirty="0">
                  <a:latin typeface="Times New Roman" panose="02020603050405020304" pitchFamily="2" charset="0"/>
                  <a:ea typeface="宋体" panose="02010600030101010101" pitchFamily="2" charset="-122"/>
                </a:rPr>
                <a:t>                    18 250</a:t>
              </a:r>
              <a:endParaRPr lang="en-US" altLang="zh-CN" sz="1400" dirty="0">
                <a:latin typeface="Arial" panose="020B0604020202020204" pitchFamily="34" charset="0"/>
                <a:ea typeface="宋体" panose="02010600030101010101" pitchFamily="2" charset="-122"/>
              </a:endParaRPr>
            </a:p>
          </p:txBody>
        </p:sp>
        <p:sp>
          <p:nvSpPr>
            <p:cNvPr id="116756" name="Rectangle 236"/>
            <p:cNvSpPr/>
            <p:nvPr/>
          </p:nvSpPr>
          <p:spPr>
            <a:xfrm>
              <a:off x="1925" y="1483"/>
              <a:ext cx="131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15 000</a:t>
              </a:r>
              <a:endParaRPr lang="en-US" altLang="zh-CN" sz="1400" dirty="0">
                <a:latin typeface="Arial" panose="020B0604020202020204" pitchFamily="34" charset="0"/>
                <a:ea typeface="宋体" panose="02010600030101010101" pitchFamily="2" charset="-122"/>
              </a:endParaRPr>
            </a:p>
          </p:txBody>
        </p:sp>
        <p:sp>
          <p:nvSpPr>
            <p:cNvPr id="116757" name="Rectangle 235"/>
            <p:cNvSpPr/>
            <p:nvPr/>
          </p:nvSpPr>
          <p:spPr>
            <a:xfrm>
              <a:off x="429" y="1483"/>
              <a:ext cx="1496" cy="191"/>
            </a:xfrm>
            <a:prstGeom prst="rect">
              <a:avLst/>
            </a:prstGeom>
            <a:noFill/>
            <a:ln w="9525">
              <a:noFill/>
            </a:ln>
          </p:spPr>
          <p:txBody>
            <a:bodyPr anchor="t"/>
            <a:p>
              <a:pPr algn="just" eaLnBrk="0" fontAlgn="t" hangingPunct="0"/>
              <a:r>
                <a:rPr lang="zh-CN" altLang="en-US" sz="1400" dirty="0">
                  <a:latin typeface="宋体" panose="02010600030101010101" pitchFamily="2" charset="-122"/>
                  <a:ea typeface="宋体" panose="02010600030101010101" pitchFamily="2" charset="-122"/>
                </a:rPr>
                <a:t>税前利润（</a:t>
              </a:r>
              <a:r>
                <a:rPr lang="en-US" altLang="zh-CN" sz="1400" dirty="0">
                  <a:latin typeface="Times New Roman" panose="02020603050405020304" pitchFamily="2" charset="0"/>
                  <a:ea typeface="宋体" panose="02010600030101010101" pitchFamily="2" charset="-122"/>
                </a:rPr>
                <a:t>4</a:t>
              </a:r>
              <a:r>
                <a:rPr lang="zh-CN" altLang="en-US" sz="1400" dirty="0">
                  <a:latin typeface="宋体" panose="02010600030101010101" pitchFamily="2" charset="-122"/>
                  <a:ea typeface="宋体" panose="02010600030101010101" pitchFamily="2" charset="-122"/>
                </a:rPr>
                <a:t>）＝</a:t>
              </a:r>
              <a:r>
                <a:rPr lang="en-US" altLang="zh-CN" sz="1400" dirty="0">
                  <a:latin typeface="Times New Roman" panose="02020603050405020304" pitchFamily="2" charset="0"/>
                  <a:ea typeface="宋体" panose="02010600030101010101" pitchFamily="2" charset="-122"/>
                </a:rPr>
                <a:t>(1)-(2)-(3)</a:t>
              </a:r>
              <a:endParaRPr lang="en-US" altLang="zh-CN" sz="1400" dirty="0">
                <a:latin typeface="Arial" panose="020B0604020202020204" pitchFamily="34" charset="0"/>
                <a:ea typeface="宋体" panose="02010600030101010101" pitchFamily="2" charset="-122"/>
              </a:endParaRPr>
            </a:p>
          </p:txBody>
        </p:sp>
        <p:sp>
          <p:nvSpPr>
            <p:cNvPr id="116758" name="Rectangle 234"/>
            <p:cNvSpPr/>
            <p:nvPr/>
          </p:nvSpPr>
          <p:spPr>
            <a:xfrm>
              <a:off x="3237" y="1292"/>
              <a:ext cx="155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8 750</a:t>
              </a:r>
              <a:endParaRPr lang="en-US" altLang="zh-CN" sz="1400" dirty="0">
                <a:latin typeface="Arial" panose="020B0604020202020204" pitchFamily="34" charset="0"/>
                <a:ea typeface="宋体" panose="02010600030101010101" pitchFamily="2" charset="-122"/>
              </a:endParaRPr>
            </a:p>
          </p:txBody>
        </p:sp>
        <p:sp>
          <p:nvSpPr>
            <p:cNvPr id="116759" name="Rectangle 233"/>
            <p:cNvSpPr/>
            <p:nvPr/>
          </p:nvSpPr>
          <p:spPr>
            <a:xfrm>
              <a:off x="1925" y="1292"/>
              <a:ext cx="131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5 000</a:t>
              </a:r>
              <a:endParaRPr lang="en-US" altLang="zh-CN" sz="1400" dirty="0">
                <a:latin typeface="Arial" panose="020B0604020202020204" pitchFamily="34" charset="0"/>
                <a:ea typeface="宋体" panose="02010600030101010101" pitchFamily="2" charset="-122"/>
              </a:endParaRPr>
            </a:p>
          </p:txBody>
        </p:sp>
        <p:sp>
          <p:nvSpPr>
            <p:cNvPr id="116760" name="Rectangle 232"/>
            <p:cNvSpPr/>
            <p:nvPr/>
          </p:nvSpPr>
          <p:spPr>
            <a:xfrm>
              <a:off x="429" y="1292"/>
              <a:ext cx="1496" cy="191"/>
            </a:xfrm>
            <a:prstGeom prst="rect">
              <a:avLst/>
            </a:prstGeom>
            <a:noFill/>
            <a:ln w="9525">
              <a:noFill/>
            </a:ln>
          </p:spPr>
          <p:txBody>
            <a:bodyPr anchor="t"/>
            <a:p>
              <a:pPr algn="just" eaLnBrk="0" fontAlgn="t" hangingPunct="0"/>
              <a:r>
                <a:rPr lang="zh-CN" altLang="en-US" sz="1400" dirty="0">
                  <a:latin typeface="宋体" panose="02010600030101010101" pitchFamily="2" charset="-122"/>
                  <a:ea typeface="宋体" panose="02010600030101010101" pitchFamily="2" charset="-122"/>
                </a:rPr>
                <a:t>折旧额（</a:t>
              </a:r>
              <a:r>
                <a:rPr lang="en-US" altLang="zh-CN" sz="1400" dirty="0">
                  <a:latin typeface="Times New Roman" panose="02020603050405020304" pitchFamily="2" charset="0"/>
                  <a:ea typeface="宋体" panose="02010600030101010101" pitchFamily="2" charset="-122"/>
                </a:rPr>
                <a:t>3</a:t>
              </a:r>
              <a:r>
                <a:rPr lang="zh-CN" altLang="en-US" sz="1400" dirty="0">
                  <a:latin typeface="宋体" panose="02010600030101010101" pitchFamily="2" charset="-122"/>
                  <a:ea typeface="宋体" panose="02010600030101010101" pitchFamily="2" charset="-122"/>
                </a:rPr>
                <a:t>）</a:t>
              </a:r>
              <a:endParaRPr lang="zh-CN" altLang="en-US" sz="1400" dirty="0">
                <a:latin typeface="Arial" panose="020B0604020202020204" pitchFamily="34" charset="0"/>
                <a:ea typeface="宋体" panose="02010600030101010101" pitchFamily="2" charset="-122"/>
              </a:endParaRPr>
            </a:p>
          </p:txBody>
        </p:sp>
        <p:sp>
          <p:nvSpPr>
            <p:cNvPr id="116761" name="Rectangle 231"/>
            <p:cNvSpPr/>
            <p:nvPr/>
          </p:nvSpPr>
          <p:spPr>
            <a:xfrm>
              <a:off x="3237" y="1101"/>
              <a:ext cx="155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18 000</a:t>
              </a:r>
              <a:endParaRPr lang="en-US" altLang="zh-CN" sz="1400" dirty="0">
                <a:latin typeface="Arial" panose="020B0604020202020204" pitchFamily="34" charset="0"/>
                <a:ea typeface="宋体" panose="02010600030101010101" pitchFamily="2" charset="-122"/>
              </a:endParaRPr>
            </a:p>
          </p:txBody>
        </p:sp>
        <p:sp>
          <p:nvSpPr>
            <p:cNvPr id="116762" name="Rectangle 230"/>
            <p:cNvSpPr/>
            <p:nvPr/>
          </p:nvSpPr>
          <p:spPr>
            <a:xfrm>
              <a:off x="1925" y="1101"/>
              <a:ext cx="131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20 000</a:t>
              </a:r>
              <a:endParaRPr lang="en-US" altLang="zh-CN" sz="1400" dirty="0">
                <a:latin typeface="Arial" panose="020B0604020202020204" pitchFamily="34" charset="0"/>
                <a:ea typeface="宋体" panose="02010600030101010101" pitchFamily="2" charset="-122"/>
              </a:endParaRPr>
            </a:p>
          </p:txBody>
        </p:sp>
        <p:sp>
          <p:nvSpPr>
            <p:cNvPr id="116763" name="Rectangle 229"/>
            <p:cNvSpPr/>
            <p:nvPr/>
          </p:nvSpPr>
          <p:spPr>
            <a:xfrm>
              <a:off x="429" y="1101"/>
              <a:ext cx="1496" cy="191"/>
            </a:xfrm>
            <a:prstGeom prst="rect">
              <a:avLst/>
            </a:prstGeom>
            <a:noFill/>
            <a:ln w="9525">
              <a:noFill/>
            </a:ln>
          </p:spPr>
          <p:txBody>
            <a:bodyPr anchor="t"/>
            <a:p>
              <a:pPr algn="just" eaLnBrk="0" fontAlgn="t" hangingPunct="0"/>
              <a:r>
                <a:rPr lang="zh-CN" altLang="en-US" sz="1400" dirty="0">
                  <a:latin typeface="宋体" panose="02010600030101010101" pitchFamily="2" charset="-122"/>
                  <a:ea typeface="宋体" panose="02010600030101010101" pitchFamily="2" charset="-122"/>
                </a:rPr>
                <a:t>付现成本（</a:t>
              </a:r>
              <a:r>
                <a:rPr lang="en-US" altLang="zh-CN" sz="1400" dirty="0">
                  <a:latin typeface="Times New Roman" panose="02020603050405020304" pitchFamily="2" charset="0"/>
                  <a:ea typeface="宋体" panose="02010600030101010101" pitchFamily="2" charset="-122"/>
                </a:rPr>
                <a:t>2</a:t>
              </a:r>
              <a:r>
                <a:rPr lang="zh-CN" altLang="en-US" sz="1400" dirty="0">
                  <a:latin typeface="宋体" panose="02010600030101010101" pitchFamily="2" charset="-122"/>
                  <a:ea typeface="宋体" panose="02010600030101010101" pitchFamily="2" charset="-122"/>
                </a:rPr>
                <a:t>）</a:t>
              </a:r>
              <a:endParaRPr lang="zh-CN" altLang="en-US" sz="1400" dirty="0">
                <a:latin typeface="Arial" panose="020B0604020202020204" pitchFamily="34" charset="0"/>
                <a:ea typeface="宋体" panose="02010600030101010101" pitchFamily="2" charset="-122"/>
              </a:endParaRPr>
            </a:p>
          </p:txBody>
        </p:sp>
        <p:sp>
          <p:nvSpPr>
            <p:cNvPr id="116764" name="Rectangle 228"/>
            <p:cNvSpPr/>
            <p:nvPr/>
          </p:nvSpPr>
          <p:spPr>
            <a:xfrm>
              <a:off x="3237" y="910"/>
              <a:ext cx="155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45 000</a:t>
              </a:r>
              <a:endParaRPr lang="en-US" altLang="zh-CN" sz="1400" dirty="0">
                <a:latin typeface="Arial" panose="020B0604020202020204" pitchFamily="34" charset="0"/>
                <a:ea typeface="宋体" panose="02010600030101010101" pitchFamily="2" charset="-122"/>
              </a:endParaRPr>
            </a:p>
          </p:txBody>
        </p:sp>
        <p:sp>
          <p:nvSpPr>
            <p:cNvPr id="116765" name="Rectangle 227"/>
            <p:cNvSpPr/>
            <p:nvPr/>
          </p:nvSpPr>
          <p:spPr>
            <a:xfrm>
              <a:off x="1925" y="910"/>
              <a:ext cx="1312" cy="191"/>
            </a:xfrm>
            <a:prstGeom prst="rect">
              <a:avLst/>
            </a:prstGeom>
            <a:noFill/>
            <a:ln w="9525">
              <a:noFill/>
            </a:ln>
          </p:spPr>
          <p:txBody>
            <a:bodyPr anchor="b"/>
            <a:p>
              <a:pPr algn="ctr" eaLnBrk="0" fontAlgn="b" hangingPunct="0"/>
              <a:r>
                <a:rPr lang="en-US" altLang="zh-CN" sz="1400" dirty="0">
                  <a:latin typeface="Times New Roman" panose="02020603050405020304" pitchFamily="2" charset="0"/>
                  <a:ea typeface="宋体" panose="02010600030101010101" pitchFamily="2" charset="-122"/>
                </a:rPr>
                <a:t>40 000</a:t>
              </a:r>
              <a:endParaRPr lang="en-US" altLang="zh-CN" sz="1400" dirty="0">
                <a:latin typeface="Arial" panose="020B0604020202020204" pitchFamily="34" charset="0"/>
                <a:ea typeface="宋体" panose="02010600030101010101" pitchFamily="2" charset="-122"/>
              </a:endParaRPr>
            </a:p>
          </p:txBody>
        </p:sp>
        <p:sp>
          <p:nvSpPr>
            <p:cNvPr id="116766" name="Rectangle 226"/>
            <p:cNvSpPr/>
            <p:nvPr/>
          </p:nvSpPr>
          <p:spPr>
            <a:xfrm>
              <a:off x="429" y="910"/>
              <a:ext cx="1496" cy="191"/>
            </a:xfrm>
            <a:prstGeom prst="rect">
              <a:avLst/>
            </a:prstGeom>
            <a:noFill/>
            <a:ln w="9525">
              <a:noFill/>
            </a:ln>
          </p:spPr>
          <p:txBody>
            <a:bodyPr anchor="t"/>
            <a:p>
              <a:pPr algn="just" eaLnBrk="0" fontAlgn="t" hangingPunct="0"/>
              <a:r>
                <a:rPr lang="zh-CN" altLang="en-US" sz="1400" dirty="0">
                  <a:latin typeface="宋体" panose="02010600030101010101" pitchFamily="2" charset="-122"/>
                  <a:ea typeface="宋体" panose="02010600030101010101" pitchFamily="2" charset="-122"/>
                </a:rPr>
                <a:t>销售收入（</a:t>
              </a:r>
              <a:r>
                <a:rPr lang="en-US" altLang="zh-CN" sz="1400" dirty="0">
                  <a:latin typeface="Times New Roman" panose="02020603050405020304" pitchFamily="2" charset="0"/>
                  <a:ea typeface="宋体" panose="02010600030101010101" pitchFamily="2" charset="-122"/>
                </a:rPr>
                <a:t>1</a:t>
              </a:r>
              <a:r>
                <a:rPr lang="zh-CN" altLang="en-US" sz="1400" dirty="0">
                  <a:latin typeface="宋体" panose="02010600030101010101" pitchFamily="2" charset="-122"/>
                  <a:ea typeface="宋体" panose="02010600030101010101" pitchFamily="2" charset="-122"/>
                </a:rPr>
                <a:t>）</a:t>
              </a:r>
              <a:endParaRPr lang="zh-CN" altLang="en-US" sz="1400" dirty="0">
                <a:latin typeface="Arial" panose="020B0604020202020204" pitchFamily="34" charset="0"/>
                <a:ea typeface="宋体" panose="02010600030101010101" pitchFamily="2" charset="-122"/>
              </a:endParaRPr>
            </a:p>
          </p:txBody>
        </p:sp>
        <p:sp>
          <p:nvSpPr>
            <p:cNvPr id="116767" name="Rectangle 225"/>
            <p:cNvSpPr/>
            <p:nvPr/>
          </p:nvSpPr>
          <p:spPr>
            <a:xfrm>
              <a:off x="3237" y="703"/>
              <a:ext cx="1552" cy="207"/>
            </a:xfrm>
            <a:prstGeom prst="rect">
              <a:avLst/>
            </a:prstGeom>
            <a:noFill/>
            <a:ln w="9525">
              <a:noFill/>
            </a:ln>
          </p:spPr>
          <p:txBody>
            <a:bodyPr anchor="b"/>
            <a:p>
              <a:pPr algn="ctr" eaLnBrk="0" fontAlgn="b" hangingPunct="0"/>
              <a:r>
                <a:rPr lang="zh-CN" altLang="en-US" sz="1400" dirty="0">
                  <a:latin typeface="宋体" panose="02010600030101010101" pitchFamily="2" charset="-122"/>
                  <a:ea typeface="宋体" panose="02010600030101010101" pitchFamily="2" charset="-122"/>
                </a:rPr>
                <a:t>新设备（第</a:t>
              </a:r>
              <a:r>
                <a:rPr lang="en-US" altLang="zh-CN" sz="1400" dirty="0">
                  <a:latin typeface="Times New Roman" panose="02020603050405020304" pitchFamily="2" charset="0"/>
                  <a:ea typeface="宋体" panose="02010600030101010101" pitchFamily="2" charset="-122"/>
                </a:rPr>
                <a:t>1</a:t>
              </a:r>
              <a:r>
                <a:rPr lang="zh-CN" altLang="en-US" sz="1400" dirty="0">
                  <a:latin typeface="宋体" panose="02010600030101010101" pitchFamily="2" charset="-122"/>
                  <a:ea typeface="宋体" panose="02010600030101010101" pitchFamily="2" charset="-122"/>
                </a:rPr>
                <a:t>～</a:t>
              </a:r>
              <a:r>
                <a:rPr lang="en-US" altLang="zh-CN" sz="1400" dirty="0">
                  <a:latin typeface="Times New Roman" panose="02020603050405020304" pitchFamily="2" charset="0"/>
                  <a:ea typeface="宋体" panose="02010600030101010101" pitchFamily="2" charset="-122"/>
                </a:rPr>
                <a:t>8</a:t>
              </a:r>
              <a:r>
                <a:rPr lang="zh-CN" altLang="en-US" sz="1400" dirty="0">
                  <a:latin typeface="宋体" panose="02010600030101010101" pitchFamily="2" charset="-122"/>
                  <a:ea typeface="宋体" panose="02010600030101010101" pitchFamily="2" charset="-122"/>
                </a:rPr>
                <a:t>年）</a:t>
              </a:r>
              <a:endParaRPr lang="zh-CN" altLang="en-US" sz="1400" dirty="0">
                <a:latin typeface="Arial" panose="020B0604020202020204" pitchFamily="34" charset="0"/>
                <a:ea typeface="宋体" panose="02010600030101010101" pitchFamily="2" charset="-122"/>
              </a:endParaRPr>
            </a:p>
          </p:txBody>
        </p:sp>
        <p:sp>
          <p:nvSpPr>
            <p:cNvPr id="116768" name="Rectangle 224"/>
            <p:cNvSpPr/>
            <p:nvPr/>
          </p:nvSpPr>
          <p:spPr>
            <a:xfrm>
              <a:off x="1925" y="703"/>
              <a:ext cx="1312" cy="207"/>
            </a:xfrm>
            <a:prstGeom prst="rect">
              <a:avLst/>
            </a:prstGeom>
            <a:noFill/>
            <a:ln w="9525">
              <a:noFill/>
            </a:ln>
          </p:spPr>
          <p:txBody>
            <a:bodyPr anchor="b"/>
            <a:p>
              <a:pPr algn="ctr" eaLnBrk="0" fontAlgn="b" hangingPunct="0"/>
              <a:r>
                <a:rPr lang="zh-CN" altLang="en-US" sz="1400" dirty="0">
                  <a:latin typeface="宋体" panose="02010600030101010101" pitchFamily="2" charset="-122"/>
                  <a:ea typeface="宋体" panose="02010600030101010101" pitchFamily="2" charset="-122"/>
                </a:rPr>
                <a:t>旧设备（第</a:t>
              </a:r>
              <a:r>
                <a:rPr lang="en-US" altLang="zh-CN" sz="1400" dirty="0">
                  <a:latin typeface="Times New Roman" panose="02020603050405020304" pitchFamily="2" charset="0"/>
                  <a:ea typeface="宋体" panose="02010600030101010101" pitchFamily="2" charset="-122"/>
                </a:rPr>
                <a:t>1</a:t>
              </a:r>
              <a:r>
                <a:rPr lang="zh-CN" altLang="en-US" sz="1400" dirty="0">
                  <a:latin typeface="宋体" panose="02010600030101010101" pitchFamily="2" charset="-122"/>
                  <a:ea typeface="宋体" panose="02010600030101010101" pitchFamily="2" charset="-122"/>
                </a:rPr>
                <a:t>～</a:t>
              </a:r>
              <a:r>
                <a:rPr lang="en-US" altLang="zh-CN" sz="1400" dirty="0">
                  <a:latin typeface="Times New Roman" panose="02020603050405020304" pitchFamily="2" charset="0"/>
                  <a:ea typeface="宋体" panose="02010600030101010101" pitchFamily="2" charset="-122"/>
                </a:rPr>
                <a:t>4</a:t>
              </a:r>
              <a:r>
                <a:rPr lang="zh-CN" altLang="en-US" sz="1400" dirty="0">
                  <a:latin typeface="宋体" panose="02010600030101010101" pitchFamily="2" charset="-122"/>
                  <a:ea typeface="宋体" panose="02010600030101010101" pitchFamily="2" charset="-122"/>
                </a:rPr>
                <a:t>年）</a:t>
              </a:r>
              <a:endParaRPr lang="zh-CN" altLang="en-US" sz="1400" dirty="0">
                <a:latin typeface="Arial" panose="020B0604020202020204" pitchFamily="34" charset="0"/>
                <a:ea typeface="宋体" panose="02010600030101010101" pitchFamily="2" charset="-122"/>
              </a:endParaRPr>
            </a:p>
          </p:txBody>
        </p:sp>
        <p:sp>
          <p:nvSpPr>
            <p:cNvPr id="116769" name="Rectangle 223"/>
            <p:cNvSpPr/>
            <p:nvPr/>
          </p:nvSpPr>
          <p:spPr>
            <a:xfrm>
              <a:off x="429" y="703"/>
              <a:ext cx="1496" cy="207"/>
            </a:xfrm>
            <a:prstGeom prst="rect">
              <a:avLst/>
            </a:prstGeom>
            <a:noFill/>
            <a:ln w="9525">
              <a:noFill/>
            </a:ln>
          </p:spPr>
          <p:txBody>
            <a:bodyPr anchor="b"/>
            <a:p>
              <a:pPr algn="ctr" eaLnBrk="0" fontAlgn="b" hangingPunct="0"/>
              <a:r>
                <a:rPr lang="zh-CN" altLang="en-US" sz="1400" dirty="0">
                  <a:latin typeface="宋体" panose="02010600030101010101" pitchFamily="2" charset="-122"/>
                  <a:ea typeface="宋体" panose="02010600030101010101" pitchFamily="2" charset="-122"/>
                </a:rPr>
                <a:t>项目</a:t>
              </a:r>
              <a:endParaRPr lang="zh-CN" altLang="en-US" sz="1400" dirty="0">
                <a:latin typeface="Arial" panose="020B0604020202020204" pitchFamily="34" charset="0"/>
                <a:ea typeface="宋体" panose="02010600030101010101" pitchFamily="2" charset="-122"/>
              </a:endParaRPr>
            </a:p>
          </p:txBody>
        </p:sp>
        <p:sp>
          <p:nvSpPr>
            <p:cNvPr id="116770" name="Rectangle 220"/>
            <p:cNvSpPr/>
            <p:nvPr/>
          </p:nvSpPr>
          <p:spPr>
            <a:xfrm>
              <a:off x="429" y="502"/>
              <a:ext cx="4360" cy="201"/>
            </a:xfrm>
            <a:prstGeom prst="rect">
              <a:avLst/>
            </a:prstGeom>
            <a:noFill/>
            <a:ln w="9525">
              <a:noFill/>
            </a:ln>
          </p:spPr>
          <p:txBody>
            <a:bodyPr anchor="b"/>
            <a:p>
              <a:pPr algn="ctr" eaLnBrk="0" fontAlgn="b" hangingPunct="0"/>
              <a:r>
                <a:rPr lang="zh-CN" altLang="en-US" sz="1400" b="1" dirty="0">
                  <a:latin typeface="宋体" panose="02010600030101010101" pitchFamily="2" charset="-122"/>
                  <a:ea typeface="宋体" panose="02010600030101010101" pitchFamily="2" charset="-122"/>
                </a:rPr>
                <a:t>表</a:t>
              </a:r>
              <a:r>
                <a:rPr lang="en-US" altLang="zh-CN" sz="1400" b="1" dirty="0">
                  <a:latin typeface="Times New Roman" panose="02020603050405020304" pitchFamily="2" charset="0"/>
                  <a:ea typeface="宋体" panose="02010600030101010101" pitchFamily="2" charset="-122"/>
                </a:rPr>
                <a:t>8</a:t>
              </a:r>
              <a:r>
                <a:rPr lang="zh-CN" altLang="en-US" sz="1400" b="1" dirty="0">
                  <a:latin typeface="宋体" panose="02010600030101010101" pitchFamily="2" charset="-122"/>
                  <a:ea typeface="宋体" panose="02010600030101010101" pitchFamily="2" charset="-122"/>
                </a:rPr>
                <a:t>－</a:t>
              </a:r>
              <a:r>
                <a:rPr lang="en-US" altLang="zh-CN" sz="1400" b="1" dirty="0">
                  <a:latin typeface="Times New Roman" panose="02020603050405020304" pitchFamily="2" charset="0"/>
                  <a:ea typeface="宋体" panose="02010600030101010101" pitchFamily="2" charset="-122"/>
                </a:rPr>
                <a:t>7                              </a:t>
              </a:r>
              <a:r>
                <a:rPr lang="zh-CN" altLang="en-US" sz="1400" b="1" dirty="0">
                  <a:latin typeface="宋体" panose="02010600030101010101" pitchFamily="2" charset="-122"/>
                  <a:ea typeface="宋体" panose="02010600030101010101" pitchFamily="2" charset="-122"/>
                </a:rPr>
                <a:t>新旧设备的营业现金流量</a:t>
              </a:r>
              <a:r>
                <a:rPr lang="zh-CN" altLang="en-US" sz="1400" b="1" dirty="0">
                  <a:latin typeface="Times New Roman" panose="02020603050405020304" pitchFamily="2" charset="0"/>
                  <a:ea typeface="宋体" panose="02010600030101010101" pitchFamily="2" charset="-122"/>
                </a:rPr>
                <a:t> </a:t>
              </a:r>
              <a:r>
                <a:rPr lang="zh-CN" altLang="en-US" sz="1400" dirty="0">
                  <a:latin typeface="Times New Roman" panose="02020603050405020304" pitchFamily="2" charset="0"/>
                  <a:ea typeface="宋体" panose="02010600030101010101" pitchFamily="2" charset="-122"/>
                </a:rPr>
                <a:t>                     </a:t>
              </a:r>
              <a:r>
                <a:rPr lang="zh-CN" altLang="en-US" sz="1400" dirty="0">
                  <a:latin typeface="宋体" panose="02010600030101010101" pitchFamily="2" charset="-122"/>
                  <a:ea typeface="宋体" panose="02010600030101010101" pitchFamily="2" charset="-122"/>
                </a:rPr>
                <a:t>单位：万元</a:t>
              </a:r>
              <a:endParaRPr lang="zh-CN" altLang="en-US" sz="1400" dirty="0">
                <a:latin typeface="Arial" panose="020B0604020202020204" pitchFamily="34" charset="0"/>
                <a:ea typeface="宋体" panose="02010600030101010101" pitchFamily="2" charset="-122"/>
              </a:endParaRPr>
            </a:p>
          </p:txBody>
        </p:sp>
        <p:sp>
          <p:nvSpPr>
            <p:cNvPr id="116771" name="Line 247"/>
            <p:cNvSpPr/>
            <p:nvPr/>
          </p:nvSpPr>
          <p:spPr>
            <a:xfrm>
              <a:off x="429" y="502"/>
              <a:ext cx="4360" cy="0"/>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72" name="Line 248"/>
            <p:cNvSpPr/>
            <p:nvPr/>
          </p:nvSpPr>
          <p:spPr>
            <a:xfrm>
              <a:off x="429" y="2387"/>
              <a:ext cx="43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73" name="Line 249"/>
            <p:cNvSpPr/>
            <p:nvPr/>
          </p:nvSpPr>
          <p:spPr>
            <a:xfrm>
              <a:off x="429" y="502"/>
              <a:ext cx="0" cy="98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74" name="Line 250"/>
            <p:cNvSpPr/>
            <p:nvPr/>
          </p:nvSpPr>
          <p:spPr>
            <a:xfrm>
              <a:off x="4789" y="502"/>
              <a:ext cx="0" cy="98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75" name="Line 252"/>
            <p:cNvSpPr/>
            <p:nvPr/>
          </p:nvSpPr>
          <p:spPr>
            <a:xfrm>
              <a:off x="429" y="703"/>
              <a:ext cx="4360" cy="0"/>
            </a:xfrm>
            <a:prstGeom prst="line">
              <a:avLst/>
            </a:prstGeom>
            <a:ln w="12700" cap="rnd"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76" name="Line 256"/>
            <p:cNvSpPr/>
            <p:nvPr/>
          </p:nvSpPr>
          <p:spPr>
            <a:xfrm>
              <a:off x="429" y="910"/>
              <a:ext cx="4360" cy="0"/>
            </a:xfrm>
            <a:prstGeom prst="line">
              <a:avLst/>
            </a:prstGeom>
            <a:ln w="12700" cap="rnd"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77" name="Line 257"/>
            <p:cNvSpPr/>
            <p:nvPr/>
          </p:nvSpPr>
          <p:spPr>
            <a:xfrm>
              <a:off x="1925" y="703"/>
              <a:ext cx="0" cy="780"/>
            </a:xfrm>
            <a:prstGeom prst="line">
              <a:avLst/>
            </a:prstGeom>
            <a:ln w="12700" cap="rnd"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78" name="Line 261"/>
            <p:cNvSpPr/>
            <p:nvPr/>
          </p:nvSpPr>
          <p:spPr>
            <a:xfrm>
              <a:off x="3237" y="703"/>
              <a:ext cx="0" cy="780"/>
            </a:xfrm>
            <a:prstGeom prst="line">
              <a:avLst/>
            </a:prstGeom>
            <a:ln w="12700" cap="rnd"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79" name="Line 268"/>
            <p:cNvSpPr/>
            <p:nvPr/>
          </p:nvSpPr>
          <p:spPr>
            <a:xfrm>
              <a:off x="429" y="1483"/>
              <a:ext cx="43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80" name="Line 292"/>
            <p:cNvSpPr/>
            <p:nvPr/>
          </p:nvSpPr>
          <p:spPr>
            <a:xfrm>
              <a:off x="429" y="1674"/>
              <a:ext cx="0" cy="19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81" name="Line 293"/>
            <p:cNvSpPr/>
            <p:nvPr/>
          </p:nvSpPr>
          <p:spPr>
            <a:xfrm>
              <a:off x="429" y="1483"/>
              <a:ext cx="0" cy="19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82" name="Line 295"/>
            <p:cNvSpPr/>
            <p:nvPr/>
          </p:nvSpPr>
          <p:spPr>
            <a:xfrm>
              <a:off x="1925" y="1483"/>
              <a:ext cx="0" cy="382"/>
            </a:xfrm>
            <a:prstGeom prst="line">
              <a:avLst/>
            </a:prstGeom>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83" name="Line 297"/>
            <p:cNvSpPr/>
            <p:nvPr/>
          </p:nvSpPr>
          <p:spPr>
            <a:xfrm>
              <a:off x="3237" y="1483"/>
              <a:ext cx="0" cy="382"/>
            </a:xfrm>
            <a:prstGeom prst="line">
              <a:avLst/>
            </a:prstGeom>
            <a:ln w="12700"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84" name="Line 299"/>
            <p:cNvSpPr/>
            <p:nvPr/>
          </p:nvSpPr>
          <p:spPr>
            <a:xfrm>
              <a:off x="4789" y="1674"/>
              <a:ext cx="0" cy="19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85" name="Line 300"/>
            <p:cNvSpPr/>
            <p:nvPr/>
          </p:nvSpPr>
          <p:spPr>
            <a:xfrm>
              <a:off x="4789" y="1483"/>
              <a:ext cx="0" cy="19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86" name="Line 301"/>
            <p:cNvSpPr/>
            <p:nvPr/>
          </p:nvSpPr>
          <p:spPr>
            <a:xfrm>
              <a:off x="429" y="1865"/>
              <a:ext cx="0" cy="19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87" name="Line 302"/>
            <p:cNvSpPr/>
            <p:nvPr/>
          </p:nvSpPr>
          <p:spPr>
            <a:xfrm>
              <a:off x="3237" y="1865"/>
              <a:ext cx="0" cy="5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88" name="Line 303"/>
            <p:cNvSpPr/>
            <p:nvPr/>
          </p:nvSpPr>
          <p:spPr>
            <a:xfrm>
              <a:off x="4789" y="1865"/>
              <a:ext cx="0" cy="19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89" name="Line 304"/>
            <p:cNvSpPr/>
            <p:nvPr/>
          </p:nvSpPr>
          <p:spPr>
            <a:xfrm>
              <a:off x="429" y="1865"/>
              <a:ext cx="43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90" name="Line 312"/>
            <p:cNvSpPr/>
            <p:nvPr/>
          </p:nvSpPr>
          <p:spPr>
            <a:xfrm>
              <a:off x="429" y="2056"/>
              <a:ext cx="0" cy="33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6791" name="Line 315"/>
            <p:cNvSpPr/>
            <p:nvPr/>
          </p:nvSpPr>
          <p:spPr>
            <a:xfrm>
              <a:off x="1925" y="1865"/>
              <a:ext cx="0" cy="522"/>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6792" name="Line 318"/>
            <p:cNvSpPr/>
            <p:nvPr/>
          </p:nvSpPr>
          <p:spPr>
            <a:xfrm>
              <a:off x="4789" y="2056"/>
              <a:ext cx="0" cy="331"/>
            </a:xfrm>
            <a:prstGeom prst="line">
              <a:avLst/>
            </a:prstGeom>
            <a:ln w="9525">
              <a:noFill/>
            </a:ln>
          </p:spPr>
          <p:txBody>
            <a:bodyPr anchor="t"/>
            <a:p>
              <a:endParaRPr lang="zh-CN" altLang="en-US">
                <a:latin typeface="Arial" panose="020B0604020202020204" pitchFamily="34" charset="0"/>
                <a:ea typeface="宋体" panose="02010600030101010101" pitchFamily="2" charset="-122"/>
              </a:endParaRPr>
            </a:p>
          </p:txBody>
        </p:sp>
      </p:grpSp>
      <p:sp>
        <p:nvSpPr>
          <p:cNvPr id="116793" name="Rectangle 328"/>
          <p:cNvSpPr/>
          <p:nvPr/>
        </p:nvSpPr>
        <p:spPr>
          <a:xfrm>
            <a:off x="755650" y="2060575"/>
            <a:ext cx="7056438" cy="1006475"/>
          </a:xfrm>
          <a:prstGeom prst="rect">
            <a:avLst/>
          </a:prstGeom>
          <a:noFill/>
          <a:ln w="9525">
            <a:noFill/>
          </a:ln>
        </p:spPr>
        <p:txBody>
          <a:bodyPr anchor="ctr">
            <a:spAutoFit/>
          </a:bodyPr>
          <a:p>
            <a:pPr indent="266700"/>
            <a:r>
              <a:rPr lang="zh-CN" altLang="en-US" sz="2000" dirty="0">
                <a:latin typeface="Arial" panose="020B0604020202020204" pitchFamily="34" charset="0"/>
                <a:ea typeface="宋体" panose="02010600030101010101" pitchFamily="2" charset="-122"/>
              </a:rPr>
              <a:t>① 计算新旧设备的营业现金流量：</a:t>
            </a:r>
            <a:endParaRPr lang="zh-CN" altLang="en-US" sz="2000" dirty="0">
              <a:latin typeface="Arial" panose="020B0604020202020204" pitchFamily="34" charset="0"/>
              <a:ea typeface="宋体" panose="02010600030101010101" pitchFamily="2" charset="-122"/>
            </a:endParaRPr>
          </a:p>
          <a:p>
            <a:pPr indent="266700"/>
            <a:r>
              <a:rPr lang="zh-CN" altLang="en-US" sz="2000" dirty="0">
                <a:latin typeface="Arial" panose="020B0604020202020204" pitchFamily="34" charset="0"/>
                <a:ea typeface="宋体" panose="02010600030101010101" pitchFamily="2" charset="-122"/>
              </a:rPr>
              <a:t>            旧设备的年折旧额＝</a:t>
            </a:r>
            <a:r>
              <a:rPr lang="en-US" altLang="zh-CN" sz="2000" dirty="0">
                <a:latin typeface="Arial" panose="020B0604020202020204" pitchFamily="34" charset="0"/>
                <a:ea typeface="宋体" panose="02010600030101010101" pitchFamily="2" charset="-122"/>
              </a:rPr>
              <a:t>20 000÷4</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5 000</a:t>
            </a:r>
            <a:endParaRPr lang="en-US" altLang="zh-CN" sz="2000" dirty="0">
              <a:latin typeface="Arial" panose="020B0604020202020204" pitchFamily="34" charset="0"/>
              <a:ea typeface="宋体" panose="02010600030101010101" pitchFamily="2" charset="-122"/>
            </a:endParaRPr>
          </a:p>
          <a:p>
            <a:pPr indent="266700"/>
            <a:r>
              <a:rPr lang="zh-CN" altLang="en-US" sz="2000" dirty="0">
                <a:latin typeface="Arial" panose="020B0604020202020204" pitchFamily="34" charset="0"/>
                <a:ea typeface="宋体" panose="02010600030101010101" pitchFamily="2" charset="-122"/>
              </a:rPr>
              <a:t>            新设备的年折旧额＝</a:t>
            </a:r>
            <a:r>
              <a:rPr lang="en-US" altLang="zh-CN" sz="2000" dirty="0">
                <a:latin typeface="Arial" panose="020B0604020202020204" pitchFamily="34" charset="0"/>
                <a:ea typeface="宋体" panose="02010600030101010101" pitchFamily="2" charset="-122"/>
              </a:rPr>
              <a:t>70 000÷8</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8 750</a:t>
            </a:r>
            <a:endParaRPr lang="en-US" altLang="zh-CN" sz="2000" dirty="0">
              <a:latin typeface="Arial" panose="020B0604020202020204" pitchFamily="34" charset="0"/>
              <a:ea typeface="宋体" panose="02010600030101010101" pitchFamily="2" charset="-122"/>
            </a:endParaRPr>
          </a:p>
        </p:txBody>
      </p:sp>
      <p:sp>
        <p:nvSpPr>
          <p:cNvPr id="116794" name="Text Box 329"/>
          <p:cNvSpPr txBox="1"/>
          <p:nvPr/>
        </p:nvSpPr>
        <p:spPr>
          <a:xfrm>
            <a:off x="611188" y="1557338"/>
            <a:ext cx="4968875"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）直接使用净现值法</a:t>
            </a:r>
            <a:endParaRPr lang="zh-CN" altLang="en-US" sz="2000" b="1" dirty="0">
              <a:latin typeface="Arial" panose="020B0604020202020204" pitchFamily="34"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Text Box 2"/>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17762" name="AutoShape 4"/>
          <p:cNvSpPr/>
          <p:nvPr/>
        </p:nvSpPr>
        <p:spPr>
          <a:xfrm>
            <a:off x="179388" y="2205038"/>
            <a:ext cx="8640762" cy="24479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7763" name="Rectangle 5"/>
          <p:cNvSpPr/>
          <p:nvPr/>
        </p:nvSpPr>
        <p:spPr>
          <a:xfrm>
            <a:off x="425450" y="2149475"/>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17764" name="Text Box 60"/>
          <p:cNvSpPr txBox="1"/>
          <p:nvPr/>
        </p:nvSpPr>
        <p:spPr>
          <a:xfrm>
            <a:off x="395288" y="1628775"/>
            <a:ext cx="3600450" cy="365125"/>
          </a:xfrm>
          <a:prstGeom prst="rect">
            <a:avLst/>
          </a:prstGeom>
          <a:noFill/>
          <a:ln w="9525">
            <a:noFill/>
          </a:ln>
        </p:spPr>
        <p:txBody>
          <a:bodyPr anchor="t">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117765" name="Text Box 61"/>
          <p:cNvSpPr txBox="1"/>
          <p:nvPr/>
        </p:nvSpPr>
        <p:spPr>
          <a:xfrm>
            <a:off x="250825" y="1557338"/>
            <a:ext cx="4826000"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② 计算新旧设备的现金流量</a:t>
            </a:r>
            <a:endParaRPr lang="zh-CN" altLang="en-US" sz="2000" b="1" dirty="0">
              <a:latin typeface="Arial" panose="020B0604020202020204" pitchFamily="34" charset="0"/>
              <a:ea typeface="宋体" panose="02010600030101010101" pitchFamily="2" charset="-122"/>
            </a:endParaRPr>
          </a:p>
        </p:txBody>
      </p:sp>
      <p:graphicFrame>
        <p:nvGraphicFramePr>
          <p:cNvPr id="115719" name="内容占位符 115718"/>
          <p:cNvGraphicFramePr/>
          <p:nvPr>
            <p:ph idx="1"/>
          </p:nvPr>
        </p:nvGraphicFramePr>
        <p:xfrm>
          <a:off x="468313" y="2276475"/>
          <a:ext cx="8229600" cy="2149475"/>
        </p:xfrm>
        <a:graphic>
          <a:graphicData uri="http://schemas.openxmlformats.org/drawingml/2006/table">
            <a:tbl>
              <a:tblPr/>
              <a:tblGrid>
                <a:gridCol w="2376805"/>
                <a:gridCol w="1295400"/>
                <a:gridCol w="1955800"/>
                <a:gridCol w="1079500"/>
                <a:gridCol w="1522095"/>
              </a:tblGrid>
              <a:tr h="304800">
                <a:tc gridSpan="5">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b="1" dirty="0">
                          <a:latin typeface="宋体" panose="02010600030101010101" pitchFamily="2" charset="-122"/>
                        </a:rPr>
                        <a:t>表</a:t>
                      </a:r>
                      <a:r>
                        <a:rPr lang="en-US" altLang="x-none" sz="1400" b="1" dirty="0">
                          <a:latin typeface="Times New Roman" panose="02020603050405020304" pitchFamily="2" charset="0"/>
                          <a:ea typeface="Times New Roman" panose="02020603050405020304" pitchFamily="2" charset="0"/>
                        </a:rPr>
                        <a:t>8</a:t>
                      </a:r>
                      <a:r>
                        <a:rPr lang="zh-CN" altLang="en-US" sz="1400" b="1" dirty="0">
                          <a:latin typeface="宋体" panose="02010600030101010101" pitchFamily="2" charset="-122"/>
                        </a:rPr>
                        <a:t>－</a:t>
                      </a:r>
                      <a:r>
                        <a:rPr lang="en-US" altLang="x-none" sz="1400" b="1" dirty="0">
                          <a:latin typeface="Times New Roman" panose="02020603050405020304" pitchFamily="2" charset="0"/>
                          <a:ea typeface="Times New Roman" panose="02020603050405020304" pitchFamily="2" charset="0"/>
                        </a:rPr>
                        <a:t>8                                </a:t>
                      </a:r>
                      <a:r>
                        <a:rPr lang="zh-CN" altLang="en-US" sz="1400" b="1" dirty="0">
                          <a:latin typeface="宋体" panose="02010600030101010101" pitchFamily="2" charset="-122"/>
                        </a:rPr>
                        <a:t>新旧设备的现金流量</a:t>
                      </a:r>
                      <a:r>
                        <a:rPr lang="zh-CN" altLang="en-US" sz="1400" b="1" dirty="0">
                          <a:latin typeface="Times New Roman" panose="02020603050405020304" pitchFamily="2" charset="0"/>
                          <a:ea typeface="Times New Roman" panose="02020603050405020304" pitchFamily="2" charset="0"/>
                        </a:rPr>
                        <a:t>                      </a:t>
                      </a:r>
                      <a:r>
                        <a:rPr lang="zh-CN" altLang="en-US" sz="1400" dirty="0">
                          <a:latin typeface="Times New Roman" panose="02020603050405020304" pitchFamily="2" charset="0"/>
                          <a:ea typeface="Times New Roman" panose="02020603050405020304" pitchFamily="2" charset="0"/>
                        </a:rPr>
                        <a:t>  </a:t>
                      </a:r>
                      <a:r>
                        <a:rPr lang="zh-CN" altLang="en-US" sz="1400" dirty="0">
                          <a:latin typeface="宋体" panose="02010600030101010101" pitchFamily="2" charset="-122"/>
                        </a:rPr>
                        <a:t>单位：万元</a:t>
                      </a:r>
                      <a:endParaRPr lang="zh-CN" altLang="en-US" sz="1400" dirty="0"/>
                    </a:p>
                  </a:txBody>
                  <a:tcPr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304800">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a:latin typeface="宋体" panose="02010600030101010101" pitchFamily="2" charset="-122"/>
                        </a:rPr>
                        <a:t>项目</a:t>
                      </a:r>
                      <a:endParaRPr lang="zh-CN" altLang="en-US" sz="1400"/>
                    </a:p>
                  </a:txBody>
                  <a:tcPr vert="horz" anchor="b">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t">
                        <a:spcBef>
                          <a:spcPct val="0"/>
                        </a:spcBef>
                        <a:buClr>
                          <a:srgbClr val="000000"/>
                        </a:buClr>
                        <a:buFont typeface="Arial" panose="020B0604020202020204" pitchFamily="34" charset="0"/>
                        <a:buNone/>
                      </a:pPr>
                      <a:r>
                        <a:rPr lang="zh-CN" altLang="en-US" sz="1400">
                          <a:latin typeface="宋体" panose="02010600030101010101" pitchFamily="2" charset="-122"/>
                        </a:rPr>
                        <a:t>旧设备</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t">
                        <a:spcBef>
                          <a:spcPct val="0"/>
                        </a:spcBef>
                        <a:buClr>
                          <a:srgbClr val="000000"/>
                        </a:buClr>
                        <a:buFont typeface="Arial" panose="020B0604020202020204" pitchFamily="34" charset="0"/>
                        <a:buNone/>
                      </a:pPr>
                      <a:r>
                        <a:rPr lang="zh-CN" altLang="en-US" sz="1400">
                          <a:latin typeface="宋体" panose="02010600030101010101" pitchFamily="2" charset="-122"/>
                        </a:rPr>
                        <a:t>新设备</a:t>
                      </a:r>
                      <a:endParaRPr lang="zh-CN" altLang="en-US" sz="1400"/>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04800">
                <a:tc vMerge="1">
                  <a:tcPr>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0</a:t>
                      </a:r>
                      <a:r>
                        <a:rPr lang="zh-CN" altLang="en-US" sz="1400" dirty="0">
                          <a:latin typeface="宋体" panose="02010600030101010101" pitchFamily="2" charset="-122"/>
                        </a:rPr>
                        <a:t>年</a:t>
                      </a:r>
                      <a:endParaRPr lang="zh-CN" altLang="en-US" sz="1400" dirty="0"/>
                    </a:p>
                  </a:txBody>
                  <a:tcPr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4</a:t>
                      </a:r>
                      <a:r>
                        <a:rPr lang="zh-CN" altLang="en-US" sz="1400" dirty="0">
                          <a:latin typeface="宋体" panose="02010600030101010101" pitchFamily="2" charset="-122"/>
                        </a:rPr>
                        <a:t>年</a:t>
                      </a:r>
                      <a:endParaRPr lang="zh-CN" altLang="en-US" sz="1400" dirty="0"/>
                    </a:p>
                  </a:txBody>
                  <a:tcPr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0</a:t>
                      </a:r>
                      <a:r>
                        <a:rPr lang="zh-CN" altLang="en-US" sz="1400" dirty="0">
                          <a:latin typeface="宋体" panose="02010600030101010101" pitchFamily="2" charset="-122"/>
                        </a:rPr>
                        <a:t>年</a:t>
                      </a:r>
                      <a:endParaRPr lang="zh-CN" altLang="en-US" sz="1400" dirty="0"/>
                    </a:p>
                  </a:txBody>
                  <a:tcPr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8</a:t>
                      </a:r>
                      <a:r>
                        <a:rPr lang="zh-CN" altLang="en-US" sz="1400" dirty="0">
                          <a:latin typeface="宋体" panose="02010600030101010101" pitchFamily="2" charset="-122"/>
                        </a:rPr>
                        <a:t>年</a:t>
                      </a:r>
                      <a:endParaRPr lang="zh-CN" altLang="en-US" sz="1400" dirty="0"/>
                    </a:p>
                  </a:txBody>
                  <a:tcPr vert="horz" anchor="b">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400">
                          <a:latin typeface="宋体" panose="02010600030101010101" pitchFamily="2" charset="-122"/>
                        </a:rPr>
                        <a:t>初始投资</a:t>
                      </a:r>
                      <a:endParaRPr lang="zh-CN" altLang="en-US" sz="1400"/>
                    </a:p>
                  </a:txBody>
                  <a:tcPr vert="horz" anchor="t">
                    <a:lnL>
                      <a:noFill/>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p>
                  </a:txBody>
                  <a:tcPr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-70 000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endParaRPr lang="en-US" altLang="x-none" sz="1400" dirty="0"/>
                    </a:p>
                  </a:txBody>
                  <a:tcPr vert="horz" anchor="b">
                    <a:lnL w="12700" cap="flat" cmpd="sng">
                      <a:solidFill>
                        <a:schemeClr val="tx1"/>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3143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400">
                          <a:latin typeface="宋体" panose="02010600030101010101" pitchFamily="2" charset="-122"/>
                        </a:rPr>
                        <a:t>营业净现金流量</a:t>
                      </a:r>
                      <a:endParaRPr lang="zh-CN" altLang="en-US" sz="1400"/>
                    </a:p>
                  </a:txBody>
                  <a:tcPr vert="horz" anchor="t">
                    <a:lnL>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16 250</a:t>
                      </a:r>
                      <a:endParaRPr lang="en-US" altLang="x-none" sz="1400" dirty="0"/>
                    </a:p>
                  </a:txBody>
                  <a:tcPr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22437.5</a:t>
                      </a:r>
                      <a:endParaRPr lang="en-US" altLang="x-none" sz="1400" dirty="0"/>
                    </a:p>
                  </a:txBody>
                  <a:tcPr vert="horz" anchor="b">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r>
              <a:tr h="3111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400">
                          <a:latin typeface="宋体" panose="02010600030101010101" pitchFamily="2" charset="-122"/>
                        </a:rPr>
                        <a:t>终结现金流量</a:t>
                      </a:r>
                      <a:endParaRPr lang="zh-CN" altLang="en-US" sz="1400"/>
                    </a:p>
                  </a:txBody>
                  <a:tcPr vert="horz" anchor="t">
                    <a:lnL>
                      <a:noFill/>
                    </a:lnL>
                    <a:lnR w="12700" cap="flat" cmpd="sng">
                      <a:solidFill>
                        <a:schemeClr val="tx1"/>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0</a:t>
                      </a:r>
                      <a:endParaRPr lang="en-US" altLang="x-none" sz="1400" dirty="0"/>
                    </a:p>
                  </a:txBody>
                  <a:tcPr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　</a:t>
                      </a:r>
                      <a:r>
                        <a:rPr lang="en-US" altLang="x-none" sz="1400" dirty="0">
                          <a:latin typeface="宋体" panose="02010600030101010101" pitchFamily="2" charset="-122"/>
                        </a:rPr>
                        <a:t>0</a:t>
                      </a:r>
                      <a:endParaRPr lang="zh-CN" altLang="en-US" sz="1400" dirty="0"/>
                    </a:p>
                  </a:txBody>
                  <a:tcPr vert="horz" anchor="b">
                    <a:lnL w="12700" cap="flat" cmpd="sng">
                      <a:solidFill>
                        <a:schemeClr val="tx1"/>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400">
                          <a:latin typeface="宋体" panose="02010600030101010101" pitchFamily="2" charset="-122"/>
                        </a:rPr>
                        <a:t>现金流量</a:t>
                      </a:r>
                      <a:endParaRPr lang="zh-CN" altLang="en-US" sz="1400"/>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-20 000</a:t>
                      </a:r>
                      <a:endParaRPr lang="en-US" altLang="x-none" sz="1400" dirty="0"/>
                    </a:p>
                  </a:txBody>
                  <a:tcPr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16 250</a:t>
                      </a:r>
                      <a:endParaRPr lang="en-US" altLang="x-none" sz="1400" dirty="0"/>
                    </a:p>
                  </a:txBody>
                  <a:tcPr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-70 000</a:t>
                      </a:r>
                      <a:endParaRPr lang="en-US" altLang="x-none" sz="1400" dirty="0"/>
                    </a:p>
                  </a:txBody>
                  <a:tcPr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22437.5</a:t>
                      </a:r>
                      <a:endParaRPr lang="en-US" altLang="x-none" sz="1400" dirty="0"/>
                    </a:p>
                  </a:txBody>
                  <a:tcPr vert="horz" anchor="b">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7809" name="Text Box 305"/>
          <p:cNvSpPr txBox="1"/>
          <p:nvPr/>
        </p:nvSpPr>
        <p:spPr>
          <a:xfrm>
            <a:off x="468313" y="5445125"/>
            <a:ext cx="5256212"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③ 计算新旧设备的净现值</a:t>
            </a:r>
            <a:endParaRPr lang="zh-CN" altLang="en-US" sz="2000" b="1" dirty="0">
              <a:latin typeface="Arial" panose="020B0604020202020204" pitchFamily="34" charset="0"/>
              <a:ea typeface="宋体" panose="02010600030101010101" pitchFamily="2" charset="-122"/>
            </a:endParaRPr>
          </a:p>
        </p:txBody>
      </p:sp>
      <p:sp>
        <p:nvSpPr>
          <p:cNvPr id="117810" name="Rectangle 307"/>
          <p:cNvSpPr/>
          <p:nvPr/>
        </p:nvSpPr>
        <p:spPr>
          <a:xfrm>
            <a:off x="0" y="305117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7811" name="对象 115762"/>
          <p:cNvGraphicFramePr>
            <a:graphicFrameLocks noChangeAspect="1"/>
          </p:cNvGraphicFramePr>
          <p:nvPr/>
        </p:nvGraphicFramePr>
        <p:xfrm>
          <a:off x="46038" y="5929313"/>
          <a:ext cx="9240837" cy="857250"/>
        </p:xfrm>
        <a:graphic>
          <a:graphicData uri="http://schemas.openxmlformats.org/presentationml/2006/ole">
            <mc:AlternateContent xmlns:mc="http://schemas.openxmlformats.org/markup-compatibility/2006">
              <mc:Choice xmlns:v="urn:schemas-microsoft-com:vml" Requires="v">
                <p:oleObj spid="_x0000_s3101" name="" r:id="rId1" imgW="5168900" imgH="482600" progId="">
                  <p:embed/>
                </p:oleObj>
              </mc:Choice>
              <mc:Fallback>
                <p:oleObj name="" r:id="rId1" imgW="5168900" imgH="482600" progId="">
                  <p:embed/>
                  <p:pic>
                    <p:nvPicPr>
                      <p:cNvPr id="0" name="图片 3100"/>
                      <p:cNvPicPr/>
                      <p:nvPr/>
                    </p:nvPicPr>
                    <p:blipFill>
                      <a:blip r:embed="rId2"/>
                      <a:stretch>
                        <a:fillRect/>
                      </a:stretch>
                    </p:blipFill>
                    <p:spPr>
                      <a:xfrm>
                        <a:off x="46038" y="5929313"/>
                        <a:ext cx="9240837" cy="857250"/>
                      </a:xfrm>
                      <a:prstGeom prst="rect">
                        <a:avLst/>
                      </a:prstGeom>
                      <a:noFill/>
                      <a:ln w="38100">
                        <a:noFill/>
                        <a:miter/>
                      </a:ln>
                    </p:spPr>
                  </p:pic>
                </p:oleObj>
              </mc:Fallback>
            </mc:AlternateContent>
          </a:graphicData>
        </a:graphic>
      </p:graphicFrame>
      <p:sp>
        <p:nvSpPr>
          <p:cNvPr id="117812" name="Line 313"/>
          <p:cNvSpPr/>
          <p:nvPr/>
        </p:nvSpPr>
        <p:spPr>
          <a:xfrm>
            <a:off x="7092950" y="6308725"/>
            <a:ext cx="1366838" cy="0"/>
          </a:xfrm>
          <a:prstGeom prst="line">
            <a:avLst/>
          </a:prstGeom>
          <a:ln w="1905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7813" name="Line 314"/>
          <p:cNvSpPr/>
          <p:nvPr/>
        </p:nvSpPr>
        <p:spPr>
          <a:xfrm>
            <a:off x="7596188" y="6669088"/>
            <a:ext cx="1152525" cy="0"/>
          </a:xfrm>
          <a:prstGeom prst="line">
            <a:avLst/>
          </a:prstGeom>
          <a:ln w="1905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15766" name="Group 321"/>
          <p:cNvGrpSpPr/>
          <p:nvPr/>
        </p:nvGrpSpPr>
        <p:grpSpPr>
          <a:xfrm>
            <a:off x="3635375" y="4797425"/>
            <a:ext cx="3168650" cy="1008063"/>
            <a:chOff x="0" y="0"/>
            <a:chExt cx="1996" cy="635"/>
          </a:xfrm>
        </p:grpSpPr>
        <p:sp>
          <p:nvSpPr>
            <p:cNvPr id="117815" name="AutoShape 308"/>
            <p:cNvSpPr/>
            <p:nvPr/>
          </p:nvSpPr>
          <p:spPr>
            <a:xfrm>
              <a:off x="0" y="0"/>
              <a:ext cx="1996" cy="635"/>
            </a:xfrm>
            <a:prstGeom prst="cloudCallout">
              <a:avLst>
                <a:gd name="adj1" fmla="val 57264"/>
                <a:gd name="adj2" fmla="val 67639"/>
              </a:avLst>
            </a:prstGeom>
            <a:solidFill>
              <a:srgbClr val="800000"/>
            </a:solidFill>
            <a:ln w="9525" cap="flat" cmpd="sng">
              <a:solidFill>
                <a:schemeClr val="tx1"/>
              </a:solidFill>
              <a:prstDash val="solid"/>
              <a:round/>
              <a:headEnd type="none" w="med" len="med"/>
              <a:tailEnd type="none" w="med" len="med"/>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17816" name="Text Box 315"/>
            <p:cNvSpPr txBox="1"/>
            <p:nvPr/>
          </p:nvSpPr>
          <p:spPr>
            <a:xfrm>
              <a:off x="182" y="181"/>
              <a:ext cx="1769" cy="250"/>
            </a:xfrm>
            <a:prstGeom prst="rect">
              <a:avLst/>
            </a:prstGeom>
            <a:noFill/>
            <a:ln w="9525">
              <a:noFill/>
            </a:ln>
          </p:spPr>
          <p:txBody>
            <a:bodyPr anchor="t">
              <a:spAutoFit/>
            </a:bodyPr>
            <a:p>
              <a:pPr>
                <a:spcBef>
                  <a:spcPct val="50000"/>
                </a:spcBef>
              </a:pPr>
              <a:r>
                <a:rPr lang="zh-CN" altLang="en-US" sz="2000" b="1" dirty="0">
                  <a:solidFill>
                    <a:schemeClr val="bg1"/>
                  </a:solidFill>
                  <a:latin typeface="Arial" panose="020B0604020202020204" pitchFamily="34" charset="0"/>
                  <a:ea typeface="宋体" panose="02010600030101010101" pitchFamily="2" charset="-122"/>
                </a:rPr>
                <a:t>结论：更新设备更优。</a:t>
              </a:r>
              <a:endParaRPr lang="zh-CN" altLang="en-US" sz="2000" b="1" dirty="0">
                <a:solidFill>
                  <a:schemeClr val="bg1"/>
                </a:solidFill>
                <a:latin typeface="Arial" panose="020B0604020202020204" pitchFamily="34" charset="0"/>
                <a:ea typeface="宋体" panose="02010600030101010101" pitchFamily="2" charset="-122"/>
              </a:endParaRPr>
            </a:p>
          </p:txBody>
        </p:sp>
      </p:grpSp>
      <p:grpSp>
        <p:nvGrpSpPr>
          <p:cNvPr id="115769" name="Group 320"/>
          <p:cNvGrpSpPr/>
          <p:nvPr/>
        </p:nvGrpSpPr>
        <p:grpSpPr>
          <a:xfrm>
            <a:off x="7164388" y="4724400"/>
            <a:ext cx="1763712" cy="1296988"/>
            <a:chOff x="0" y="0"/>
            <a:chExt cx="1111" cy="817"/>
          </a:xfrm>
        </p:grpSpPr>
        <p:pic>
          <p:nvPicPr>
            <p:cNvPr id="117818" name="Picture 316" descr="20088716246538_2"/>
            <p:cNvPicPr>
              <a:picLocks noChangeAspect="1"/>
            </p:cNvPicPr>
            <p:nvPr/>
          </p:nvPicPr>
          <p:blipFill>
            <a:blip r:embed="rId3"/>
            <a:stretch>
              <a:fillRect/>
            </a:stretch>
          </p:blipFill>
          <p:spPr>
            <a:xfrm>
              <a:off x="227" y="0"/>
              <a:ext cx="454" cy="363"/>
            </a:xfrm>
            <a:prstGeom prst="rect">
              <a:avLst/>
            </a:prstGeom>
            <a:noFill/>
            <a:ln w="9525">
              <a:noFill/>
            </a:ln>
          </p:spPr>
        </p:pic>
        <p:pic>
          <p:nvPicPr>
            <p:cNvPr id="117819" name="Picture 317" descr="20088716246538_2"/>
            <p:cNvPicPr>
              <a:picLocks noChangeAspect="1"/>
            </p:cNvPicPr>
            <p:nvPr/>
          </p:nvPicPr>
          <p:blipFill>
            <a:blip r:embed="rId3"/>
            <a:stretch>
              <a:fillRect/>
            </a:stretch>
          </p:blipFill>
          <p:spPr>
            <a:xfrm rot="800923">
              <a:off x="657" y="91"/>
              <a:ext cx="454" cy="363"/>
            </a:xfrm>
            <a:prstGeom prst="rect">
              <a:avLst/>
            </a:prstGeom>
            <a:noFill/>
            <a:ln w="9525">
              <a:noFill/>
            </a:ln>
          </p:spPr>
        </p:pic>
        <p:sp>
          <p:nvSpPr>
            <p:cNvPr id="117820" name="AutoShape 318"/>
            <p:cNvSpPr/>
            <p:nvPr/>
          </p:nvSpPr>
          <p:spPr>
            <a:xfrm>
              <a:off x="0" y="318"/>
              <a:ext cx="726" cy="499"/>
            </a:xfrm>
            <a:prstGeom prst="irregularSeal1">
              <a:avLst/>
            </a:prstGeom>
            <a:solidFill>
              <a:srgbClr val="80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7821" name="Text Box 319"/>
            <p:cNvSpPr txBox="1"/>
            <p:nvPr/>
          </p:nvSpPr>
          <p:spPr>
            <a:xfrm>
              <a:off x="91" y="454"/>
              <a:ext cx="635" cy="192"/>
            </a:xfrm>
            <a:prstGeom prst="rect">
              <a:avLst/>
            </a:prstGeom>
            <a:noFill/>
            <a:ln w="9525">
              <a:noFill/>
            </a:ln>
          </p:spPr>
          <p:txBody>
            <a:bodyPr anchor="t">
              <a:spAutoFit/>
            </a:bodyPr>
            <a:p>
              <a:pPr>
                <a:spcBef>
                  <a:spcPct val="50000"/>
                </a:spcBef>
              </a:pPr>
              <a:r>
                <a:rPr lang="zh-CN" altLang="en-US" sz="1400" dirty="0">
                  <a:solidFill>
                    <a:schemeClr val="bg1"/>
                  </a:solidFill>
                  <a:latin typeface="Arial" panose="020B0604020202020204" pitchFamily="34" charset="0"/>
                  <a:ea typeface="宋体" panose="02010600030101010101" pitchFamily="2" charset="-122"/>
                </a:rPr>
                <a:t>正确吗？</a:t>
              </a:r>
              <a:endParaRPr lang="zh-CN" altLang="en-US" sz="1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766"/>
                                        </p:tgtEl>
                                        <p:attrNameLst>
                                          <p:attrName>style.visibility</p:attrName>
                                        </p:attrNameLst>
                                      </p:cBhvr>
                                      <p:to>
                                        <p:strVal val="visible"/>
                                      </p:to>
                                    </p:set>
                                    <p:animEffect transition="in" filter="blinds(horizontal)">
                                      <p:cBhvr>
                                        <p:cTn id="7" dur="500"/>
                                        <p:tgtEl>
                                          <p:spTgt spid="1157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5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18786" name="Text Box 6"/>
          <p:cNvSpPr txBox="1"/>
          <p:nvPr/>
        </p:nvSpPr>
        <p:spPr>
          <a:xfrm>
            <a:off x="395288" y="1700213"/>
            <a:ext cx="4537075"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）最小公倍寿命法（项目复制法</a:t>
            </a:r>
            <a:r>
              <a:rPr lang="zh-CN" altLang="en-US" sz="2000"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
        <p:nvSpPr>
          <p:cNvPr id="118787" name="AutoShape 7"/>
          <p:cNvSpPr/>
          <p:nvPr/>
        </p:nvSpPr>
        <p:spPr>
          <a:xfrm>
            <a:off x="323850" y="2205038"/>
            <a:ext cx="8569325" cy="9366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8788" name="Text Box 8"/>
          <p:cNvSpPr txBox="1"/>
          <p:nvPr/>
        </p:nvSpPr>
        <p:spPr>
          <a:xfrm>
            <a:off x="611188" y="2349500"/>
            <a:ext cx="8064500" cy="63976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       将两个方案使用寿命的最小公倍数最为比较期间，并假设两个方案在这个比较区间内进行多次重复投资，将各自多次投资的净现值进行比较的分析方法</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118789" name="Rectangle 14"/>
          <p:cNvSpPr/>
          <p:nvPr/>
        </p:nvSpPr>
        <p:spPr>
          <a:xfrm>
            <a:off x="0" y="2773363"/>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pSp>
        <p:nvGrpSpPr>
          <p:cNvPr id="118790" name="Group 9"/>
          <p:cNvGrpSpPr/>
          <p:nvPr/>
        </p:nvGrpSpPr>
        <p:grpSpPr>
          <a:xfrm>
            <a:off x="1331913" y="3933825"/>
            <a:ext cx="4114800" cy="98425"/>
            <a:chOff x="0" y="0"/>
            <a:chExt cx="6480" cy="156"/>
          </a:xfrm>
        </p:grpSpPr>
        <p:sp>
          <p:nvSpPr>
            <p:cNvPr id="118791" name="Line 13"/>
            <p:cNvSpPr/>
            <p:nvPr/>
          </p:nvSpPr>
          <p:spPr>
            <a:xfrm>
              <a:off x="0" y="156"/>
              <a:ext cx="648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8792" name="Line 12"/>
            <p:cNvSpPr/>
            <p:nvPr/>
          </p:nvSpPr>
          <p:spPr>
            <a:xfrm>
              <a:off x="0" y="0"/>
              <a:ext cx="0" cy="15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8793" name="Line 11"/>
            <p:cNvSpPr/>
            <p:nvPr/>
          </p:nvSpPr>
          <p:spPr>
            <a:xfrm>
              <a:off x="3060" y="0"/>
              <a:ext cx="0" cy="15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8794" name="Line 10"/>
            <p:cNvSpPr/>
            <p:nvPr/>
          </p:nvSpPr>
          <p:spPr>
            <a:xfrm>
              <a:off x="6480" y="0"/>
              <a:ext cx="0" cy="15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18795" name="Rectangle 15"/>
          <p:cNvSpPr/>
          <p:nvPr/>
        </p:nvSpPr>
        <p:spPr>
          <a:xfrm>
            <a:off x="971550" y="4006850"/>
            <a:ext cx="4752975" cy="577850"/>
          </a:xfrm>
          <a:prstGeom prst="rect">
            <a:avLst/>
          </a:prstGeom>
          <a:noFill/>
          <a:ln w="9525">
            <a:noFill/>
          </a:ln>
        </p:spPr>
        <p:txBody>
          <a:bodyPr anchor="ctr">
            <a:spAutoFit/>
          </a:bodyPr>
          <a:p>
            <a:pPr indent="266700" eaLnBrk="0" hangingPunct="0"/>
            <a:r>
              <a:rPr lang="en-US" altLang="zh-CN" sz="1600" b="1" dirty="0">
                <a:latin typeface="Times New Roman" panose="02020603050405020304" pitchFamily="2" charset="0"/>
                <a:ea typeface="宋体" panose="02010600030101010101" pitchFamily="2" charset="-122"/>
              </a:rPr>
              <a:t>0                                    4                                        8                        NPV=31512.5               31512.5</a:t>
            </a:r>
            <a:endParaRPr lang="en-US" altLang="zh-CN" sz="1600" b="1" dirty="0">
              <a:latin typeface="Arial" panose="020B0604020202020204" pitchFamily="34" charset="0"/>
              <a:ea typeface="宋体" panose="02010600030101010101" pitchFamily="2" charset="-122"/>
            </a:endParaRPr>
          </a:p>
        </p:txBody>
      </p:sp>
      <p:sp>
        <p:nvSpPr>
          <p:cNvPr id="118796" name="AutoShape 16"/>
          <p:cNvSpPr/>
          <p:nvPr/>
        </p:nvSpPr>
        <p:spPr>
          <a:xfrm>
            <a:off x="5148263" y="4365625"/>
            <a:ext cx="3384550" cy="1150938"/>
          </a:xfrm>
          <a:prstGeom prst="wedgeEllipseCallout">
            <a:avLst>
              <a:gd name="adj1" fmla="val -49014"/>
              <a:gd name="adj2" fmla="val -64208"/>
            </a:avLst>
          </a:prstGeom>
          <a:solidFill>
            <a:srgbClr val="800000"/>
          </a:solidFill>
          <a:ln w="9525" cap="flat" cmpd="sng">
            <a:solidFill>
              <a:schemeClr val="tx1"/>
            </a:solidFill>
            <a:prstDash val="solid"/>
            <a:miter/>
            <a:headEnd type="none" w="med" len="med"/>
            <a:tailEnd type="none" w="med" len="med"/>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18797" name="Text Box 17"/>
          <p:cNvSpPr txBox="1"/>
          <p:nvPr/>
        </p:nvSpPr>
        <p:spPr>
          <a:xfrm>
            <a:off x="5435600" y="4581525"/>
            <a:ext cx="3024188" cy="792163"/>
          </a:xfrm>
          <a:prstGeom prst="rect">
            <a:avLst/>
          </a:prstGeom>
          <a:noFill/>
          <a:ln w="9525">
            <a:noFill/>
          </a:ln>
        </p:spPr>
        <p:txBody>
          <a:bodyPr anchor="t">
            <a:spAutoFit/>
          </a:bodyPr>
          <a:p>
            <a:pPr>
              <a:spcBef>
                <a:spcPct val="50000"/>
              </a:spcBef>
            </a:pPr>
            <a:r>
              <a:rPr lang="zh-CN" altLang="en-US" sz="1400" b="1" dirty="0">
                <a:solidFill>
                  <a:schemeClr val="bg1"/>
                </a:solidFill>
                <a:latin typeface="Arial" panose="020B0604020202020204" pitchFamily="34" charset="0"/>
                <a:ea typeface="宋体" panose="02010600030101010101" pitchFamily="2" charset="-122"/>
              </a:rPr>
              <a:t>使用旧设备的方案可进行两次，</a:t>
            </a:r>
            <a:r>
              <a:rPr lang="en-US" altLang="zh-CN" sz="1400" b="1" dirty="0">
                <a:solidFill>
                  <a:schemeClr val="bg1"/>
                </a:solidFill>
                <a:latin typeface="Arial" panose="020B0604020202020204" pitchFamily="34" charset="0"/>
                <a:ea typeface="宋体" panose="02010600030101010101" pitchFamily="2" charset="-122"/>
              </a:rPr>
              <a:t>4</a:t>
            </a:r>
            <a:r>
              <a:rPr lang="zh-CN" altLang="en-US" sz="1400" b="1" dirty="0">
                <a:solidFill>
                  <a:schemeClr val="bg1"/>
                </a:solidFill>
                <a:latin typeface="Arial" panose="020B0604020202020204" pitchFamily="34" charset="0"/>
                <a:ea typeface="宋体" panose="02010600030101010101" pitchFamily="2" charset="-122"/>
              </a:rPr>
              <a:t>年后按照现在的变现价值重新购置一台同样的旧设备</a:t>
            </a:r>
            <a:r>
              <a:rPr lang="zh-CN" altLang="en-US" dirty="0">
                <a:solidFill>
                  <a:schemeClr val="bg1"/>
                </a:solidFill>
                <a:latin typeface="Arial" panose="020B0604020202020204" pitchFamily="34" charset="0"/>
                <a:ea typeface="宋体" panose="02010600030101010101" pitchFamily="2" charset="-122"/>
              </a:rPr>
              <a:t> </a:t>
            </a:r>
            <a:endParaRPr lang="zh-CN" altLang="en-US" dirty="0">
              <a:solidFill>
                <a:schemeClr val="bg1"/>
              </a:solidFill>
              <a:latin typeface="Arial" panose="020B0604020202020204" pitchFamily="34" charset="0"/>
              <a:ea typeface="宋体" panose="02010600030101010101" pitchFamily="2" charset="-122"/>
            </a:endParaRPr>
          </a:p>
        </p:txBody>
      </p:sp>
      <p:sp>
        <p:nvSpPr>
          <p:cNvPr id="118798" name="Rectangle 18"/>
          <p:cNvSpPr/>
          <p:nvPr/>
        </p:nvSpPr>
        <p:spPr>
          <a:xfrm>
            <a:off x="179388" y="4868863"/>
            <a:ext cx="4051300" cy="366712"/>
          </a:xfrm>
          <a:prstGeom prst="rect">
            <a:avLst/>
          </a:prstGeom>
          <a:noFill/>
          <a:ln w="9525">
            <a:noFill/>
          </a:ln>
        </p:spPr>
        <p:txBody>
          <a:bodyPr wrap="none" anchor="ctr">
            <a:spAutoFit/>
          </a:bodyPr>
          <a:p>
            <a:pPr eaLnBrk="0" hangingPunct="0"/>
            <a:r>
              <a:rPr lang="en-US" altLang="zh-CN" b="1" dirty="0">
                <a:latin typeface="Arial" panose="020B0604020202020204" pitchFamily="34" charset="0"/>
                <a:ea typeface="宋体" panose="02010600030101010101" pitchFamily="2" charset="-122"/>
              </a:rPr>
              <a:t>8</a:t>
            </a:r>
            <a:r>
              <a:rPr lang="zh-CN" altLang="en-US" b="1" dirty="0">
                <a:latin typeface="Arial" panose="020B0604020202020204" pitchFamily="34" charset="0"/>
                <a:ea typeface="宋体" panose="02010600030101010101" pitchFamily="2" charset="-122"/>
              </a:rPr>
              <a:t>年内，继续使用旧设备的净现值为：</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18799" name="Rectangle 20"/>
          <p:cNvSpPr/>
          <p:nvPr/>
        </p:nvSpPr>
        <p:spPr>
          <a:xfrm>
            <a:off x="0" y="31369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8800" name="对象 116752"/>
          <p:cNvGraphicFramePr>
            <a:graphicFrameLocks noChangeAspect="1"/>
          </p:cNvGraphicFramePr>
          <p:nvPr/>
        </p:nvGraphicFramePr>
        <p:xfrm>
          <a:off x="266700" y="5637213"/>
          <a:ext cx="8877300" cy="434975"/>
        </p:xfrm>
        <a:graphic>
          <a:graphicData uri="http://schemas.openxmlformats.org/presentationml/2006/ole">
            <mc:AlternateContent xmlns:mc="http://schemas.openxmlformats.org/markup-compatibility/2006">
              <mc:Choice xmlns:v="urn:schemas-microsoft-com:vml" Requires="v">
                <p:oleObj spid="_x0000_s3102" name="" r:id="rId1" imgW="4991100" imgH="241300" progId="">
                  <p:embed/>
                </p:oleObj>
              </mc:Choice>
              <mc:Fallback>
                <p:oleObj name="" r:id="rId1" imgW="4991100" imgH="241300" progId="">
                  <p:embed/>
                  <p:pic>
                    <p:nvPicPr>
                      <p:cNvPr id="0" name="图片 3101"/>
                      <p:cNvPicPr/>
                      <p:nvPr/>
                    </p:nvPicPr>
                    <p:blipFill>
                      <a:blip r:embed="rId2"/>
                      <a:stretch>
                        <a:fillRect/>
                      </a:stretch>
                    </p:blipFill>
                    <p:spPr>
                      <a:xfrm>
                        <a:off x="266700" y="5637213"/>
                        <a:ext cx="8877300" cy="434975"/>
                      </a:xfrm>
                      <a:prstGeom prst="rect">
                        <a:avLst/>
                      </a:prstGeom>
                      <a:noFill/>
                      <a:ln w="38100">
                        <a:noFill/>
                        <a:miter/>
                      </a:ln>
                    </p:spPr>
                  </p:pic>
                </p:oleObj>
              </mc:Fallback>
            </mc:AlternateContent>
          </a:graphicData>
        </a:graphic>
      </p:graphicFrame>
      <p:sp>
        <p:nvSpPr>
          <p:cNvPr id="118801" name="Rectangle 22"/>
          <p:cNvSpPr/>
          <p:nvPr/>
        </p:nvSpPr>
        <p:spPr>
          <a:xfrm>
            <a:off x="0" y="31178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8802" name="对象 116754"/>
          <p:cNvGraphicFramePr>
            <a:graphicFrameLocks noChangeAspect="1"/>
          </p:cNvGraphicFramePr>
          <p:nvPr/>
        </p:nvGraphicFramePr>
        <p:xfrm>
          <a:off x="285750" y="6111875"/>
          <a:ext cx="2571750" cy="446088"/>
        </p:xfrm>
        <a:graphic>
          <a:graphicData uri="http://schemas.openxmlformats.org/presentationml/2006/ole">
            <mc:AlternateContent xmlns:mc="http://schemas.openxmlformats.org/markup-compatibility/2006">
              <mc:Choice xmlns:v="urn:schemas-microsoft-com:vml" Requires="v">
                <p:oleObj spid="_x0000_s3103" name="" r:id="rId3" imgW="1426210" imgH="241935" progId="">
                  <p:embed/>
                </p:oleObj>
              </mc:Choice>
              <mc:Fallback>
                <p:oleObj name="" r:id="rId3" imgW="1426210" imgH="241935" progId="">
                  <p:embed/>
                  <p:pic>
                    <p:nvPicPr>
                      <p:cNvPr id="0" name="图片 3102"/>
                      <p:cNvPicPr/>
                      <p:nvPr/>
                    </p:nvPicPr>
                    <p:blipFill>
                      <a:blip r:embed="rId4"/>
                      <a:stretch>
                        <a:fillRect/>
                      </a:stretch>
                    </p:blipFill>
                    <p:spPr>
                      <a:xfrm>
                        <a:off x="285750" y="6111875"/>
                        <a:ext cx="2571750" cy="446088"/>
                      </a:xfrm>
                      <a:prstGeom prst="rect">
                        <a:avLst/>
                      </a:prstGeom>
                      <a:noFill/>
                      <a:ln w="38100">
                        <a:noFill/>
                        <a:miter/>
                      </a:ln>
                    </p:spPr>
                  </p:pic>
                </p:oleObj>
              </mc:Fallback>
            </mc:AlternateContent>
          </a:graphicData>
        </a:graphic>
      </p:graphicFrame>
      <p:grpSp>
        <p:nvGrpSpPr>
          <p:cNvPr id="116756" name="Group 26"/>
          <p:cNvGrpSpPr/>
          <p:nvPr/>
        </p:nvGrpSpPr>
        <p:grpSpPr>
          <a:xfrm>
            <a:off x="4716463" y="1268413"/>
            <a:ext cx="2592387" cy="1008062"/>
            <a:chOff x="0" y="0"/>
            <a:chExt cx="1633" cy="635"/>
          </a:xfrm>
        </p:grpSpPr>
        <p:sp>
          <p:nvSpPr>
            <p:cNvPr id="118804" name="AutoShape 23"/>
            <p:cNvSpPr/>
            <p:nvPr/>
          </p:nvSpPr>
          <p:spPr>
            <a:xfrm>
              <a:off x="0" y="0"/>
              <a:ext cx="1633" cy="635"/>
            </a:xfrm>
            <a:prstGeom prst="horizontalScroll">
              <a:avLst>
                <a:gd name="adj" fmla="val 12500"/>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8805" name="Text Box 24"/>
            <p:cNvSpPr txBox="1"/>
            <p:nvPr/>
          </p:nvSpPr>
          <p:spPr>
            <a:xfrm>
              <a:off x="227" y="182"/>
              <a:ext cx="1224" cy="405"/>
            </a:xfrm>
            <a:prstGeom prst="rect">
              <a:avLst/>
            </a:prstGeom>
            <a:noFill/>
            <a:ln w="9525">
              <a:noFill/>
            </a:ln>
          </p:spPr>
          <p:txBody>
            <a:bodyPr anchor="t">
              <a:spAutoFit/>
            </a:bodyPr>
            <a:p>
              <a:pPr>
                <a:lnSpc>
                  <a:spcPct val="70000"/>
                </a:lnSpc>
                <a:spcBef>
                  <a:spcPct val="50000"/>
                </a:spcBef>
              </a:pPr>
              <a:r>
                <a:rPr lang="zh-CN" altLang="en-US" sz="1600" b="1" dirty="0">
                  <a:latin typeface="Arial" panose="020B0604020202020204" pitchFamily="34" charset="0"/>
                  <a:ea typeface="宋体" panose="02010600030101010101" pitchFamily="2" charset="-122"/>
                </a:rPr>
                <a:t>优点：易于理解 </a:t>
              </a:r>
              <a:endParaRPr lang="zh-CN" altLang="en-US" sz="1600" b="1" dirty="0">
                <a:latin typeface="Arial" panose="020B0604020202020204" pitchFamily="34" charset="0"/>
                <a:ea typeface="宋体" panose="02010600030101010101" pitchFamily="2" charset="-122"/>
              </a:endParaRPr>
            </a:p>
            <a:p>
              <a:pPr>
                <a:lnSpc>
                  <a:spcPct val="70000"/>
                </a:lnSpc>
                <a:spcBef>
                  <a:spcPct val="50000"/>
                </a:spcBef>
              </a:pPr>
              <a:r>
                <a:rPr lang="zh-CN" altLang="en-US" sz="1600" b="1" dirty="0">
                  <a:latin typeface="Arial" panose="020B0604020202020204" pitchFamily="34" charset="0"/>
                  <a:ea typeface="宋体" panose="02010600030101010101" pitchFamily="2" charset="-122"/>
                </a:rPr>
                <a:t>缺点：计算麻烦</a:t>
              </a:r>
              <a:r>
                <a:rPr lang="zh-CN" altLang="en-US"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grpSp>
      <p:sp>
        <p:nvSpPr>
          <p:cNvPr id="118806" name="动作按钮: 后退或前一项 116758">
            <a:hlinkClick r:id="rId5" action="ppaction://hlinksldjump"/>
          </p:cNvPr>
          <p:cNvSpPr/>
          <p:nvPr/>
        </p:nvSpPr>
        <p:spPr>
          <a:xfrm>
            <a:off x="7019925" y="6165850"/>
            <a:ext cx="360363" cy="431800"/>
          </a:xfrm>
          <a:prstGeom prst="actionButtonBackPrevious">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18807" name="文本框 116759"/>
          <p:cNvSpPr txBox="1"/>
          <p:nvPr/>
        </p:nvSpPr>
        <p:spPr>
          <a:xfrm>
            <a:off x="395288" y="3281363"/>
            <a:ext cx="8139112" cy="639762"/>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新旧设备寿命的最小公倍数是</a:t>
            </a:r>
            <a:r>
              <a:rPr lang="en-US" altLang="zh-CN">
                <a:latin typeface="Arial" panose="020B0604020202020204" pitchFamily="34" charset="0"/>
                <a:ea typeface="宋体" panose="02010600030101010101" pitchFamily="2" charset="-122"/>
              </a:rPr>
              <a:t>8</a:t>
            </a:r>
            <a:r>
              <a:rPr lang="zh-CN" altLang="en-US">
                <a:latin typeface="Arial" panose="020B0604020202020204" pitchFamily="34" charset="0"/>
                <a:ea typeface="宋体" panose="02010600030101010101" pitchFamily="2" charset="-122"/>
              </a:rPr>
              <a:t>，在这个期间，旧设备的投资方案可以进行两次，新设备一次。</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56"/>
                                        </p:tgtEl>
                                        <p:attrNameLst>
                                          <p:attrName>style.visibility</p:attrName>
                                        </p:attrNameLst>
                                      </p:cBhvr>
                                      <p:to>
                                        <p:strVal val="visible"/>
                                      </p:to>
                                    </p:set>
                                    <p:animEffect transition="in" filter="blinds(horizontal)">
                                      <p:cBhvr>
                                        <p:cTn id="7" dur="500"/>
                                        <p:tgtEl>
                                          <p:spTgt spid="11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19810" name="Rectangle 6"/>
          <p:cNvSpPr/>
          <p:nvPr/>
        </p:nvSpPr>
        <p:spPr>
          <a:xfrm>
            <a:off x="395288" y="1700213"/>
            <a:ext cx="2808287" cy="396875"/>
          </a:xfrm>
          <a:prstGeom prst="rect">
            <a:avLst/>
          </a:prstGeom>
          <a:noFill/>
          <a:ln w="9525">
            <a:noFill/>
          </a:ln>
        </p:spPr>
        <p:txBody>
          <a:bodyPr anchor="ctr">
            <a:spAutoFit/>
          </a:bodyPr>
          <a:p>
            <a:pPr eaLnBrk="0" hangingPunct="0"/>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）年均净现值法</a:t>
            </a:r>
            <a:endParaRPr lang="zh-CN" altLang="en-US" sz="2000" b="1" dirty="0">
              <a:latin typeface="Arial" panose="020B0604020202020204" pitchFamily="34" charset="0"/>
              <a:ea typeface="宋体" panose="02010600030101010101" pitchFamily="2" charset="-122"/>
            </a:endParaRPr>
          </a:p>
        </p:txBody>
      </p:sp>
      <p:grpSp>
        <p:nvGrpSpPr>
          <p:cNvPr id="119811" name="Group 9"/>
          <p:cNvGrpSpPr/>
          <p:nvPr/>
        </p:nvGrpSpPr>
        <p:grpSpPr>
          <a:xfrm>
            <a:off x="684213" y="2205038"/>
            <a:ext cx="7561262" cy="792162"/>
            <a:chOff x="0" y="0"/>
            <a:chExt cx="4763" cy="499"/>
          </a:xfrm>
        </p:grpSpPr>
        <p:sp>
          <p:nvSpPr>
            <p:cNvPr id="119812" name="AutoShape 7"/>
            <p:cNvSpPr/>
            <p:nvPr/>
          </p:nvSpPr>
          <p:spPr>
            <a:xfrm>
              <a:off x="0" y="0"/>
              <a:ext cx="4763" cy="499"/>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9813" name="Text Box 8"/>
            <p:cNvSpPr txBox="1"/>
            <p:nvPr/>
          </p:nvSpPr>
          <p:spPr>
            <a:xfrm>
              <a:off x="136" y="45"/>
              <a:ext cx="4218" cy="40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        年均净现值法是把投资项目在寿命期内总的净现值转化为每年的平均净现值并进行比较分析的方法。</a:t>
              </a:r>
              <a:endParaRPr lang="zh-CN" altLang="en-US" b="1" dirty="0">
                <a:latin typeface="Arial" panose="020B0604020202020204" pitchFamily="34" charset="0"/>
                <a:ea typeface="宋体" panose="02010600030101010101" pitchFamily="2" charset="-122"/>
              </a:endParaRPr>
            </a:p>
          </p:txBody>
        </p:sp>
      </p:grpSp>
      <p:sp>
        <p:nvSpPr>
          <p:cNvPr id="119814" name="Text Box 10"/>
          <p:cNvSpPr txBox="1"/>
          <p:nvPr/>
        </p:nvSpPr>
        <p:spPr>
          <a:xfrm>
            <a:off x="539750" y="3213100"/>
            <a:ext cx="3527425"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年均净现值的计算公式为：</a:t>
            </a:r>
            <a:endParaRPr lang="zh-CN" altLang="en-US" b="1" dirty="0">
              <a:latin typeface="Arial" panose="020B0604020202020204" pitchFamily="34" charset="0"/>
              <a:ea typeface="宋体" panose="02010600030101010101" pitchFamily="2" charset="-122"/>
            </a:endParaRPr>
          </a:p>
        </p:txBody>
      </p:sp>
      <p:sp>
        <p:nvSpPr>
          <p:cNvPr id="119815" name="Rectangle 12"/>
          <p:cNvSpPr/>
          <p:nvPr/>
        </p:nvSpPr>
        <p:spPr>
          <a:xfrm>
            <a:off x="0" y="30226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9816" name="对象 117768"/>
          <p:cNvGraphicFramePr>
            <a:graphicFrameLocks noChangeAspect="1"/>
          </p:cNvGraphicFramePr>
          <p:nvPr/>
        </p:nvGraphicFramePr>
        <p:xfrm>
          <a:off x="2555875" y="3573463"/>
          <a:ext cx="2520950" cy="879475"/>
        </p:xfrm>
        <a:graphic>
          <a:graphicData uri="http://schemas.openxmlformats.org/presentationml/2006/ole">
            <mc:AlternateContent xmlns:mc="http://schemas.openxmlformats.org/markup-compatibility/2006">
              <mc:Choice xmlns:v="urn:schemas-microsoft-com:vml" Requires="v">
                <p:oleObj spid="_x0000_s3104" name="" r:id="rId1" imgW="955675" imgH="356870" progId="">
                  <p:embed/>
                </p:oleObj>
              </mc:Choice>
              <mc:Fallback>
                <p:oleObj name="" r:id="rId1" imgW="955675" imgH="356870" progId="">
                  <p:embed/>
                  <p:pic>
                    <p:nvPicPr>
                      <p:cNvPr id="0" name="图片 3103"/>
                      <p:cNvPicPr/>
                      <p:nvPr/>
                    </p:nvPicPr>
                    <p:blipFill>
                      <a:blip r:embed="rId2"/>
                      <a:stretch>
                        <a:fillRect/>
                      </a:stretch>
                    </p:blipFill>
                    <p:spPr>
                      <a:xfrm>
                        <a:off x="2555875" y="3573463"/>
                        <a:ext cx="2520950" cy="879475"/>
                      </a:xfrm>
                      <a:prstGeom prst="rect">
                        <a:avLst/>
                      </a:prstGeom>
                      <a:noFill/>
                      <a:ln w="38100">
                        <a:noFill/>
                        <a:miter/>
                      </a:ln>
                    </p:spPr>
                  </p:pic>
                </p:oleObj>
              </mc:Fallback>
            </mc:AlternateContent>
          </a:graphicData>
        </a:graphic>
      </p:graphicFrame>
      <p:sp>
        <p:nvSpPr>
          <p:cNvPr id="119817" name="Rectangle 14"/>
          <p:cNvSpPr/>
          <p:nvPr/>
        </p:nvSpPr>
        <p:spPr>
          <a:xfrm>
            <a:off x="0" y="31702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9818" name="对象 117770"/>
          <p:cNvGraphicFramePr>
            <a:graphicFrameLocks noChangeAspect="1"/>
          </p:cNvGraphicFramePr>
          <p:nvPr/>
        </p:nvGraphicFramePr>
        <p:xfrm>
          <a:off x="1187450" y="4652963"/>
          <a:ext cx="720725" cy="311150"/>
        </p:xfrm>
        <a:graphic>
          <a:graphicData uri="http://schemas.openxmlformats.org/presentationml/2006/ole">
            <mc:AlternateContent xmlns:mc="http://schemas.openxmlformats.org/markup-compatibility/2006">
              <mc:Choice xmlns:v="urn:schemas-microsoft-com:vml" Requires="v">
                <p:oleObj spid="_x0000_s3105" name="" r:id="rId3" imgW="358775" imgH="153670" progId="">
                  <p:embed/>
                </p:oleObj>
              </mc:Choice>
              <mc:Fallback>
                <p:oleObj name="" r:id="rId3" imgW="358775" imgH="153670" progId="">
                  <p:embed/>
                  <p:pic>
                    <p:nvPicPr>
                      <p:cNvPr id="0" name="图片 3104"/>
                      <p:cNvPicPr/>
                      <p:nvPr/>
                    </p:nvPicPr>
                    <p:blipFill>
                      <a:blip r:embed="rId4"/>
                      <a:stretch>
                        <a:fillRect/>
                      </a:stretch>
                    </p:blipFill>
                    <p:spPr>
                      <a:xfrm>
                        <a:off x="1187450" y="4652963"/>
                        <a:ext cx="720725" cy="311150"/>
                      </a:xfrm>
                      <a:prstGeom prst="rect">
                        <a:avLst/>
                      </a:prstGeom>
                      <a:noFill/>
                      <a:ln w="38100">
                        <a:noFill/>
                        <a:miter/>
                      </a:ln>
                    </p:spPr>
                  </p:pic>
                </p:oleObj>
              </mc:Fallback>
            </mc:AlternateContent>
          </a:graphicData>
        </a:graphic>
      </p:graphicFrame>
      <p:sp>
        <p:nvSpPr>
          <p:cNvPr id="119819" name="Rectangle 16"/>
          <p:cNvSpPr/>
          <p:nvPr/>
        </p:nvSpPr>
        <p:spPr>
          <a:xfrm>
            <a:off x="0" y="31702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9820" name="对象 117772"/>
          <p:cNvGraphicFramePr>
            <a:graphicFrameLocks noChangeAspect="1"/>
          </p:cNvGraphicFramePr>
          <p:nvPr/>
        </p:nvGraphicFramePr>
        <p:xfrm>
          <a:off x="1187450" y="5084763"/>
          <a:ext cx="576263" cy="296862"/>
        </p:xfrm>
        <a:graphic>
          <a:graphicData uri="http://schemas.openxmlformats.org/presentationml/2006/ole">
            <mc:AlternateContent xmlns:mc="http://schemas.openxmlformats.org/markup-compatibility/2006">
              <mc:Choice xmlns:v="urn:schemas-microsoft-com:vml" Requires="v">
                <p:oleObj spid="_x0000_s3106" name="" r:id="rId5" imgW="294640" imgH="153670" progId="">
                  <p:embed/>
                </p:oleObj>
              </mc:Choice>
              <mc:Fallback>
                <p:oleObj name="" r:id="rId5" imgW="294640" imgH="153670" progId="">
                  <p:embed/>
                  <p:pic>
                    <p:nvPicPr>
                      <p:cNvPr id="0" name="图片 3105"/>
                      <p:cNvPicPr/>
                      <p:nvPr/>
                    </p:nvPicPr>
                    <p:blipFill>
                      <a:blip r:embed="rId6"/>
                      <a:stretch>
                        <a:fillRect/>
                      </a:stretch>
                    </p:blipFill>
                    <p:spPr>
                      <a:xfrm>
                        <a:off x="1187450" y="5084763"/>
                        <a:ext cx="576263" cy="296862"/>
                      </a:xfrm>
                      <a:prstGeom prst="rect">
                        <a:avLst/>
                      </a:prstGeom>
                      <a:noFill/>
                      <a:ln w="38100">
                        <a:noFill/>
                        <a:miter/>
                      </a:ln>
                    </p:spPr>
                  </p:pic>
                </p:oleObj>
              </mc:Fallback>
            </mc:AlternateContent>
          </a:graphicData>
        </a:graphic>
      </p:graphicFrame>
      <p:sp>
        <p:nvSpPr>
          <p:cNvPr id="119821" name="Rectangle 18"/>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9822" name="对象 117774"/>
          <p:cNvGraphicFramePr>
            <a:graphicFrameLocks noChangeAspect="1"/>
          </p:cNvGraphicFramePr>
          <p:nvPr/>
        </p:nvGraphicFramePr>
        <p:xfrm>
          <a:off x="1187450" y="5445125"/>
          <a:ext cx="1008063" cy="395288"/>
        </p:xfrm>
        <a:graphic>
          <a:graphicData uri="http://schemas.openxmlformats.org/presentationml/2006/ole">
            <mc:AlternateContent xmlns:mc="http://schemas.openxmlformats.org/markup-compatibility/2006">
              <mc:Choice xmlns:v="urn:schemas-microsoft-com:vml" Requires="v">
                <p:oleObj spid="_x0000_s3107" name="" r:id="rId7" imgW="485775" imgH="191770" progId="">
                  <p:embed/>
                </p:oleObj>
              </mc:Choice>
              <mc:Fallback>
                <p:oleObj name="" r:id="rId7" imgW="485775" imgH="191770" progId="">
                  <p:embed/>
                  <p:pic>
                    <p:nvPicPr>
                      <p:cNvPr id="0" name="图片 3106"/>
                      <p:cNvPicPr/>
                      <p:nvPr/>
                    </p:nvPicPr>
                    <p:blipFill>
                      <a:blip r:embed="rId8"/>
                      <a:stretch>
                        <a:fillRect/>
                      </a:stretch>
                    </p:blipFill>
                    <p:spPr>
                      <a:xfrm>
                        <a:off x="1187450" y="5445125"/>
                        <a:ext cx="1008063" cy="395288"/>
                      </a:xfrm>
                      <a:prstGeom prst="rect">
                        <a:avLst/>
                      </a:prstGeom>
                      <a:noFill/>
                      <a:ln w="38100">
                        <a:noFill/>
                        <a:miter/>
                      </a:ln>
                    </p:spPr>
                  </p:pic>
                </p:oleObj>
              </mc:Fallback>
            </mc:AlternateContent>
          </a:graphicData>
        </a:graphic>
      </p:graphicFrame>
      <p:sp>
        <p:nvSpPr>
          <p:cNvPr id="119823" name="Text Box 19"/>
          <p:cNvSpPr txBox="1"/>
          <p:nvPr/>
        </p:nvSpPr>
        <p:spPr>
          <a:xfrm>
            <a:off x="2170113" y="4640263"/>
            <a:ext cx="2016125"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－年均净现值</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19824" name="Text Box 20"/>
          <p:cNvSpPr txBox="1"/>
          <p:nvPr/>
        </p:nvSpPr>
        <p:spPr>
          <a:xfrm>
            <a:off x="2197100" y="5037138"/>
            <a:ext cx="1368425"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－净现值</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19825" name="Text Box 21"/>
          <p:cNvSpPr txBox="1"/>
          <p:nvPr/>
        </p:nvSpPr>
        <p:spPr>
          <a:xfrm>
            <a:off x="2209800" y="5411788"/>
            <a:ext cx="6408738"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－建立在资本成本和项目寿命期基础上的年金现值系数。</a:t>
            </a:r>
            <a:endParaRPr lang="zh-CN" altLang="en-US" b="1" dirty="0">
              <a:latin typeface="Arial" panose="020B0604020202020204" pitchFamily="34" charset="0"/>
              <a:ea typeface="宋体" panose="02010600030101010101" pitchFamily="2" charset="-122"/>
            </a:endParaRPr>
          </a:p>
        </p:txBody>
      </p:sp>
      <p:sp>
        <p:nvSpPr>
          <p:cNvPr id="119826" name="Text Box 22"/>
          <p:cNvSpPr txBox="1"/>
          <p:nvPr/>
        </p:nvSpPr>
        <p:spPr>
          <a:xfrm>
            <a:off x="347663" y="4629150"/>
            <a:ext cx="1152525"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式中，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ext Box 2"/>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20834" name="Rectangle 4"/>
          <p:cNvSpPr/>
          <p:nvPr/>
        </p:nvSpPr>
        <p:spPr>
          <a:xfrm>
            <a:off x="395288" y="1557338"/>
            <a:ext cx="5256212" cy="366712"/>
          </a:xfrm>
          <a:prstGeom prst="rect">
            <a:avLst/>
          </a:prstGeom>
          <a:noFill/>
          <a:ln w="9525">
            <a:noFill/>
          </a:ln>
        </p:spPr>
        <p:txBody>
          <a:bodyPr anchor="ctr">
            <a:spAutoFit/>
          </a:bodyPr>
          <a:p>
            <a:pPr eaLnBrk="0" hangingPunct="0"/>
            <a:r>
              <a:rPr lang="zh-CN" altLang="en-US" b="1" dirty="0">
                <a:latin typeface="Arial" panose="020B0604020202020204" pitchFamily="34" charset="0"/>
                <a:ea typeface="宋体" panose="02010600030101010101" pitchFamily="2" charset="-122"/>
              </a:rPr>
              <a:t>计算上例中的两种方案的年均净现值：</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20835" name="Rectangle 15"/>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20836" name="Rectangle 22"/>
          <p:cNvSpPr/>
          <p:nvPr/>
        </p:nvSpPr>
        <p:spPr>
          <a:xfrm>
            <a:off x="0" y="28321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20837" name="对象 118789"/>
          <p:cNvGraphicFramePr>
            <a:graphicFrameLocks noChangeAspect="1"/>
          </p:cNvGraphicFramePr>
          <p:nvPr/>
        </p:nvGraphicFramePr>
        <p:xfrm>
          <a:off x="722313" y="2027238"/>
          <a:ext cx="5707062" cy="1687512"/>
        </p:xfrm>
        <a:graphic>
          <a:graphicData uri="http://schemas.openxmlformats.org/presentationml/2006/ole">
            <mc:AlternateContent xmlns:mc="http://schemas.openxmlformats.org/markup-compatibility/2006">
              <mc:Choice xmlns:v="urn:schemas-microsoft-com:vml" Requires="v">
                <p:oleObj spid="_x0000_s3108" name="" r:id="rId1" imgW="2819400" imgH="965200" progId="">
                  <p:embed/>
                </p:oleObj>
              </mc:Choice>
              <mc:Fallback>
                <p:oleObj name="" r:id="rId1" imgW="2819400" imgH="965200" progId="">
                  <p:embed/>
                  <p:pic>
                    <p:nvPicPr>
                      <p:cNvPr id="0" name="图片 3107"/>
                      <p:cNvPicPr/>
                      <p:nvPr/>
                    </p:nvPicPr>
                    <p:blipFill>
                      <a:blip r:embed="rId2"/>
                      <a:stretch>
                        <a:fillRect/>
                      </a:stretch>
                    </p:blipFill>
                    <p:spPr>
                      <a:xfrm>
                        <a:off x="722313" y="2027238"/>
                        <a:ext cx="5707062" cy="1687512"/>
                      </a:xfrm>
                      <a:prstGeom prst="rect">
                        <a:avLst/>
                      </a:prstGeom>
                      <a:noFill/>
                      <a:ln w="38100">
                        <a:noFill/>
                        <a:miter/>
                      </a:ln>
                    </p:spPr>
                  </p:pic>
                </p:oleObj>
              </mc:Fallback>
            </mc:AlternateContent>
          </a:graphicData>
        </a:graphic>
      </p:graphicFrame>
      <p:sp>
        <p:nvSpPr>
          <p:cNvPr id="118791" name="AutoShape 23"/>
          <p:cNvSpPr/>
          <p:nvPr/>
        </p:nvSpPr>
        <p:spPr>
          <a:xfrm>
            <a:off x="7164388" y="1916113"/>
            <a:ext cx="1620837" cy="1008062"/>
          </a:xfrm>
          <a:prstGeom prst="wedgeEllipseCallout">
            <a:avLst>
              <a:gd name="adj1" fmla="val -71745"/>
              <a:gd name="adj2" fmla="val 40394"/>
            </a:avLst>
          </a:prstGeom>
          <a:solidFill>
            <a:srgbClr val="800000"/>
          </a:solidFill>
          <a:ln w="9525" cap="flat" cmpd="sng">
            <a:solidFill>
              <a:schemeClr val="tx1"/>
            </a:solidFill>
            <a:prstDash val="solid"/>
            <a:miter/>
            <a:headEnd type="none" w="med" len="med"/>
            <a:tailEnd type="none" w="med" len="med"/>
          </a:ln>
        </p:spPr>
        <p:txBody>
          <a:bodyPr anchor="t"/>
          <a:p>
            <a:pPr algn="ctr"/>
            <a:r>
              <a:rPr lang="zh-CN" altLang="en-US" sz="1400" b="1" dirty="0">
                <a:solidFill>
                  <a:schemeClr val="bg1"/>
                </a:solidFill>
                <a:latin typeface="Arial" panose="020B0604020202020204" pitchFamily="34" charset="0"/>
                <a:ea typeface="宋体" panose="02010600030101010101" pitchFamily="2" charset="-122"/>
              </a:rPr>
              <a:t>与最小公倍寿命法得到的结论一致。</a:t>
            </a:r>
            <a:endParaRPr lang="zh-CN" altLang="en-US" sz="1400" b="1" dirty="0">
              <a:solidFill>
                <a:schemeClr val="bg1"/>
              </a:solidFill>
              <a:latin typeface="Arial" panose="020B0604020202020204" pitchFamily="34" charset="0"/>
              <a:ea typeface="宋体" panose="02010600030101010101" pitchFamily="2" charset="-122"/>
            </a:endParaRPr>
          </a:p>
        </p:txBody>
      </p:sp>
      <p:sp>
        <p:nvSpPr>
          <p:cNvPr id="118792" name="AutoShape 25"/>
          <p:cNvSpPr/>
          <p:nvPr/>
        </p:nvSpPr>
        <p:spPr>
          <a:xfrm>
            <a:off x="179388" y="3789363"/>
            <a:ext cx="8353425" cy="11525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8793" name="Text Box 24"/>
          <p:cNvSpPr txBox="1"/>
          <p:nvPr/>
        </p:nvSpPr>
        <p:spPr>
          <a:xfrm>
            <a:off x="539750" y="3860800"/>
            <a:ext cx="7704138" cy="914400"/>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当使用新旧设备的未来收益相同，但准确数字不好估计时，可以比较</a:t>
            </a:r>
            <a:r>
              <a:rPr lang="zh-CN" altLang="en-US" b="1" dirty="0">
                <a:solidFill>
                  <a:srgbClr val="663300"/>
                </a:solidFill>
                <a:latin typeface="Arial" panose="020B0604020202020204" pitchFamily="34" charset="0"/>
                <a:ea typeface="宋体" panose="02010600030101010101" pitchFamily="2" charset="-122"/>
              </a:rPr>
              <a:t>年均成本</a:t>
            </a:r>
            <a:r>
              <a:rPr lang="zh-CN" altLang="en-US" b="1" dirty="0">
                <a:latin typeface="Arial" panose="020B0604020202020204" pitchFamily="34" charset="0"/>
                <a:ea typeface="宋体" panose="02010600030101010101" pitchFamily="2" charset="-122"/>
              </a:rPr>
              <a:t>，并选取年均成本最小的项目。</a:t>
            </a:r>
            <a:r>
              <a:rPr lang="zh-CN" altLang="en-US" b="1" dirty="0">
                <a:solidFill>
                  <a:srgbClr val="663300"/>
                </a:solidFill>
                <a:latin typeface="Arial" panose="020B0604020202020204" pitchFamily="34" charset="0"/>
                <a:ea typeface="宋体" panose="02010600030101010101" pitchFamily="2" charset="-122"/>
              </a:rPr>
              <a:t>年均成本</a:t>
            </a:r>
            <a:r>
              <a:rPr lang="zh-CN" altLang="en-US" b="1" dirty="0">
                <a:latin typeface="Arial" panose="020B0604020202020204" pitchFamily="34" charset="0"/>
                <a:ea typeface="宋体" panose="02010600030101010101" pitchFamily="2" charset="-122"/>
              </a:rPr>
              <a:t>是把项目的总现金流出转化为每年的平均现金流出值。</a:t>
            </a:r>
            <a:endParaRPr lang="zh-CN" altLang="en-US" b="1" dirty="0">
              <a:latin typeface="Arial" panose="020B0604020202020204" pitchFamily="34" charset="0"/>
              <a:ea typeface="宋体" panose="02010600030101010101" pitchFamily="2" charset="-122"/>
            </a:endParaRPr>
          </a:p>
        </p:txBody>
      </p:sp>
      <p:sp>
        <p:nvSpPr>
          <p:cNvPr id="120841" name="Rectangle 27"/>
          <p:cNvSpPr/>
          <p:nvPr/>
        </p:nvSpPr>
        <p:spPr>
          <a:xfrm>
            <a:off x="0" y="305117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20842" name="Rectangle 30"/>
          <p:cNvSpPr/>
          <p:nvPr/>
        </p:nvSpPr>
        <p:spPr>
          <a:xfrm>
            <a:off x="0" y="31702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20843" name="Rectangle 32"/>
          <p:cNvSpPr/>
          <p:nvPr/>
        </p:nvSpPr>
        <p:spPr>
          <a:xfrm>
            <a:off x="0" y="31702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20844" name="Rectangle 36"/>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pSp>
        <p:nvGrpSpPr>
          <p:cNvPr id="118798" name="Group 39"/>
          <p:cNvGrpSpPr/>
          <p:nvPr/>
        </p:nvGrpSpPr>
        <p:grpSpPr>
          <a:xfrm>
            <a:off x="239713" y="5111750"/>
            <a:ext cx="7427912" cy="1630363"/>
            <a:chOff x="0" y="0"/>
            <a:chExt cx="5070" cy="1033"/>
          </a:xfrm>
        </p:grpSpPr>
        <p:graphicFrame>
          <p:nvGraphicFramePr>
            <p:cNvPr id="120846" name="对象 118798"/>
            <p:cNvGraphicFramePr>
              <a:graphicFrameLocks noChangeAspect="1"/>
            </p:cNvGraphicFramePr>
            <p:nvPr/>
          </p:nvGraphicFramePr>
          <p:xfrm>
            <a:off x="461" y="255"/>
            <a:ext cx="1134" cy="505"/>
          </p:xfrm>
          <a:graphic>
            <a:graphicData uri="http://schemas.openxmlformats.org/presentationml/2006/ole">
              <mc:AlternateContent xmlns:mc="http://schemas.openxmlformats.org/markup-compatibility/2006">
                <mc:Choice xmlns:v="urn:schemas-microsoft-com:vml" Requires="v">
                  <p:oleObj spid="_x0000_s3109" name="" r:id="rId3" imgW="879475" imgH="394970" progId="">
                    <p:embed/>
                  </p:oleObj>
                </mc:Choice>
                <mc:Fallback>
                  <p:oleObj name="" r:id="rId3" imgW="879475" imgH="394970" progId="">
                    <p:embed/>
                    <p:pic>
                      <p:nvPicPr>
                        <p:cNvPr id="0" name="图片 3108"/>
                        <p:cNvPicPr/>
                        <p:nvPr/>
                      </p:nvPicPr>
                      <p:blipFill>
                        <a:blip r:embed="rId4"/>
                        <a:stretch>
                          <a:fillRect/>
                        </a:stretch>
                      </p:blipFill>
                      <p:spPr>
                        <a:xfrm>
                          <a:off x="461" y="255"/>
                          <a:ext cx="1134" cy="505"/>
                        </a:xfrm>
                        <a:prstGeom prst="rect">
                          <a:avLst/>
                        </a:prstGeom>
                        <a:noFill/>
                        <a:ln w="38100">
                          <a:noFill/>
                          <a:miter/>
                        </a:ln>
                      </p:spPr>
                    </p:pic>
                  </p:oleObj>
                </mc:Fallback>
              </mc:AlternateContent>
            </a:graphicData>
          </a:graphic>
        </p:graphicFrame>
        <p:sp>
          <p:nvSpPr>
            <p:cNvPr id="120847" name="Text Box 28"/>
            <p:cNvSpPr txBox="1"/>
            <p:nvPr/>
          </p:nvSpPr>
          <p:spPr>
            <a:xfrm>
              <a:off x="0" y="0"/>
              <a:ext cx="2041" cy="232"/>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年均成本的计算公式为：</a:t>
              </a:r>
              <a:endParaRPr lang="zh-CN" altLang="en-US" b="1" dirty="0">
                <a:latin typeface="Arial" panose="020B0604020202020204" pitchFamily="34" charset="0"/>
                <a:ea typeface="宋体" panose="02010600030101010101" pitchFamily="2" charset="-122"/>
              </a:endParaRPr>
            </a:p>
          </p:txBody>
        </p:sp>
        <p:graphicFrame>
          <p:nvGraphicFramePr>
            <p:cNvPr id="120848" name="对象 118800"/>
            <p:cNvGraphicFramePr>
              <a:graphicFrameLocks noChangeAspect="1"/>
            </p:cNvGraphicFramePr>
            <p:nvPr/>
          </p:nvGraphicFramePr>
          <p:xfrm>
            <a:off x="2185" y="210"/>
            <a:ext cx="272" cy="190"/>
          </p:xfrm>
          <a:graphic>
            <a:graphicData uri="http://schemas.openxmlformats.org/presentationml/2006/ole">
              <mc:AlternateContent xmlns:mc="http://schemas.openxmlformats.org/markup-compatibility/2006">
                <mc:Choice xmlns:v="urn:schemas-microsoft-com:vml" Requires="v">
                  <p:oleObj spid="_x0000_s3112" name="" r:id="rId5" imgW="218440" imgH="154305" progId="">
                    <p:embed/>
                  </p:oleObj>
                </mc:Choice>
                <mc:Fallback>
                  <p:oleObj name="" r:id="rId5" imgW="218440" imgH="154305" progId="">
                    <p:embed/>
                    <p:pic>
                      <p:nvPicPr>
                        <p:cNvPr id="0" name="图片 3111"/>
                        <p:cNvPicPr/>
                        <p:nvPr/>
                      </p:nvPicPr>
                      <p:blipFill>
                        <a:blip r:embed="rId6"/>
                        <a:stretch>
                          <a:fillRect/>
                        </a:stretch>
                      </p:blipFill>
                      <p:spPr>
                        <a:xfrm>
                          <a:off x="2185" y="210"/>
                          <a:ext cx="272" cy="190"/>
                        </a:xfrm>
                        <a:prstGeom prst="rect">
                          <a:avLst/>
                        </a:prstGeom>
                        <a:noFill/>
                        <a:ln w="38100">
                          <a:noFill/>
                          <a:miter/>
                        </a:ln>
                      </p:spPr>
                    </p:pic>
                  </p:oleObj>
                </mc:Fallback>
              </mc:AlternateContent>
            </a:graphicData>
          </a:graphic>
        </p:graphicFrame>
        <p:graphicFrame>
          <p:nvGraphicFramePr>
            <p:cNvPr id="120849" name="对象 118801"/>
            <p:cNvGraphicFramePr>
              <a:graphicFrameLocks noChangeAspect="1"/>
            </p:cNvGraphicFramePr>
            <p:nvPr/>
          </p:nvGraphicFramePr>
          <p:xfrm>
            <a:off x="2230" y="528"/>
            <a:ext cx="170" cy="181"/>
          </p:xfrm>
          <a:graphic>
            <a:graphicData uri="http://schemas.openxmlformats.org/presentationml/2006/ole">
              <mc:AlternateContent xmlns:mc="http://schemas.openxmlformats.org/markup-compatibility/2006">
                <mc:Choice xmlns:v="urn:schemas-microsoft-com:vml" Requires="v">
                  <p:oleObj spid="_x0000_s3111" name="" r:id="rId7" imgW="142875" imgH="155575" progId="">
                    <p:embed/>
                  </p:oleObj>
                </mc:Choice>
                <mc:Fallback>
                  <p:oleObj name="" r:id="rId7" imgW="142875" imgH="155575" progId="">
                    <p:embed/>
                    <p:pic>
                      <p:nvPicPr>
                        <p:cNvPr id="0" name="图片 3110"/>
                        <p:cNvPicPr/>
                        <p:nvPr/>
                      </p:nvPicPr>
                      <p:blipFill>
                        <a:blip r:embed="rId8"/>
                        <a:stretch>
                          <a:fillRect/>
                        </a:stretch>
                      </p:blipFill>
                      <p:spPr>
                        <a:xfrm>
                          <a:off x="2230" y="528"/>
                          <a:ext cx="170" cy="181"/>
                        </a:xfrm>
                        <a:prstGeom prst="rect">
                          <a:avLst/>
                        </a:prstGeom>
                        <a:noFill/>
                        <a:ln w="38100">
                          <a:noFill/>
                          <a:miter/>
                        </a:ln>
                      </p:spPr>
                    </p:pic>
                  </p:oleObj>
                </mc:Fallback>
              </mc:AlternateContent>
            </a:graphicData>
          </a:graphic>
        </p:graphicFrame>
        <p:sp>
          <p:nvSpPr>
            <p:cNvPr id="120850" name="Text Box 33"/>
            <p:cNvSpPr txBox="1"/>
            <p:nvPr/>
          </p:nvSpPr>
          <p:spPr>
            <a:xfrm>
              <a:off x="2510" y="188"/>
              <a:ext cx="1134" cy="232"/>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－年均成本 </a:t>
              </a:r>
              <a:endParaRPr lang="zh-CN" altLang="en-US" dirty="0">
                <a:latin typeface="Arial" panose="020B0604020202020204" pitchFamily="34" charset="0"/>
                <a:ea typeface="宋体" panose="02010600030101010101" pitchFamily="2" charset="-122"/>
              </a:endParaRPr>
            </a:p>
          </p:txBody>
        </p:sp>
        <p:sp>
          <p:nvSpPr>
            <p:cNvPr id="120851" name="Rectangle 34"/>
            <p:cNvSpPr/>
            <p:nvPr/>
          </p:nvSpPr>
          <p:spPr>
            <a:xfrm>
              <a:off x="2496" y="475"/>
              <a:ext cx="1728" cy="23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－项目的总成本的现值 </a:t>
              </a:r>
              <a:endParaRPr lang="zh-CN" altLang="en-US" dirty="0">
                <a:latin typeface="Arial" panose="020B0604020202020204" pitchFamily="34" charset="0"/>
                <a:ea typeface="宋体" panose="02010600030101010101" pitchFamily="2" charset="-122"/>
              </a:endParaRPr>
            </a:p>
          </p:txBody>
        </p:sp>
        <p:graphicFrame>
          <p:nvGraphicFramePr>
            <p:cNvPr id="120852" name="对象 118804"/>
            <p:cNvGraphicFramePr>
              <a:graphicFrameLocks noChangeAspect="1"/>
            </p:cNvGraphicFramePr>
            <p:nvPr/>
          </p:nvGraphicFramePr>
          <p:xfrm>
            <a:off x="416" y="792"/>
            <a:ext cx="726" cy="241"/>
          </p:xfrm>
          <a:graphic>
            <a:graphicData uri="http://schemas.openxmlformats.org/presentationml/2006/ole">
              <mc:AlternateContent xmlns:mc="http://schemas.openxmlformats.org/markup-compatibility/2006">
                <mc:Choice xmlns:v="urn:schemas-microsoft-com:vml" Requires="v">
                  <p:oleObj spid="_x0000_s3110" name="" r:id="rId9" imgW="485775" imgH="191770" progId="">
                    <p:embed/>
                  </p:oleObj>
                </mc:Choice>
                <mc:Fallback>
                  <p:oleObj name="" r:id="rId9" imgW="485775" imgH="191770" progId="">
                    <p:embed/>
                    <p:pic>
                      <p:nvPicPr>
                        <p:cNvPr id="0" name="图片 3109"/>
                        <p:cNvPicPr/>
                        <p:nvPr/>
                      </p:nvPicPr>
                      <p:blipFill>
                        <a:blip r:embed="rId10"/>
                        <a:stretch>
                          <a:fillRect/>
                        </a:stretch>
                      </p:blipFill>
                      <p:spPr>
                        <a:xfrm>
                          <a:off x="416" y="792"/>
                          <a:ext cx="726" cy="241"/>
                        </a:xfrm>
                        <a:prstGeom prst="rect">
                          <a:avLst/>
                        </a:prstGeom>
                        <a:noFill/>
                        <a:ln w="38100">
                          <a:noFill/>
                          <a:miter/>
                        </a:ln>
                      </p:spPr>
                    </p:pic>
                  </p:oleObj>
                </mc:Fallback>
              </mc:AlternateContent>
            </a:graphicData>
          </a:graphic>
        </p:graphicFrame>
        <p:sp>
          <p:nvSpPr>
            <p:cNvPr id="120853" name="Rectangle 37"/>
            <p:cNvSpPr/>
            <p:nvPr/>
          </p:nvSpPr>
          <p:spPr>
            <a:xfrm>
              <a:off x="733" y="800"/>
              <a:ext cx="4337" cy="23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－建立在公司资本成本和项目寿命期基础上的年金现值系数。</a:t>
              </a:r>
              <a:endParaRPr lang="zh-CN" altLang="en-US" dirty="0">
                <a:latin typeface="Arial" panose="020B0604020202020204" pitchFamily="34" charset="0"/>
                <a:ea typeface="宋体" panose="02010600030101010101" pitchFamily="2" charset="-122"/>
              </a:endParaRPr>
            </a:p>
          </p:txBody>
        </p:sp>
        <p:sp>
          <p:nvSpPr>
            <p:cNvPr id="120854" name="Rectangle 38"/>
            <p:cNvSpPr/>
            <p:nvPr/>
          </p:nvSpPr>
          <p:spPr>
            <a:xfrm>
              <a:off x="1731" y="165"/>
              <a:ext cx="636" cy="23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式中， </a:t>
              </a:r>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91"/>
                                        </p:tgtEl>
                                        <p:attrNameLst>
                                          <p:attrName>style.visibility</p:attrName>
                                        </p:attrNameLst>
                                      </p:cBhvr>
                                      <p:to>
                                        <p:strVal val="visible"/>
                                      </p:to>
                                    </p:set>
                                    <p:animEffect transition="in" filter="blinds(horizontal)">
                                      <p:cBhvr>
                                        <p:cTn id="7" dur="500"/>
                                        <p:tgtEl>
                                          <p:spTgt spid="1187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793"/>
                                        </p:tgtEl>
                                        <p:attrNameLst>
                                          <p:attrName>style.visibility</p:attrName>
                                        </p:attrNameLst>
                                      </p:cBhvr>
                                      <p:to>
                                        <p:strVal val="visible"/>
                                      </p:to>
                                    </p:set>
                                    <p:animEffect transition="in" filter="blinds(horizontal)">
                                      <p:cBhvr>
                                        <p:cTn id="12" dur="500"/>
                                        <p:tgtEl>
                                          <p:spTgt spid="11879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8792"/>
                                        </p:tgtEl>
                                        <p:attrNameLst>
                                          <p:attrName>style.visibility</p:attrName>
                                        </p:attrNameLst>
                                      </p:cBhvr>
                                      <p:to>
                                        <p:strVal val="visible"/>
                                      </p:to>
                                    </p:set>
                                    <p:animEffect transition="in" filter="blinds(horizontal)">
                                      <p:cBhvr>
                                        <p:cTn id="15" dur="500"/>
                                        <p:tgtEl>
                                          <p:spTgt spid="11879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8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bldLvl="0" animBg="1"/>
      <p:bldP spid="118792" grpId="0" bldLvl="0" animBg="1"/>
      <p:bldP spid="11879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资本限额决策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21858" name="Text Box 6"/>
          <p:cNvSpPr txBox="1"/>
          <p:nvPr/>
        </p:nvSpPr>
        <p:spPr>
          <a:xfrm>
            <a:off x="468313" y="3479800"/>
            <a:ext cx="8281987" cy="1189038"/>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在有资本限额的情况下，为了使企业获得最大利益，应该选择那些使净现值最大的投资组合。可以采用的方法有两种</a:t>
            </a:r>
            <a:r>
              <a:rPr lang="en-US" altLang="zh-CN" sz="2400" b="1" dirty="0">
                <a:latin typeface="Arial" panose="020B0604020202020204" pitchFamily="34" charset="0"/>
                <a:ea typeface="宋体" panose="02010600030101010101" pitchFamily="2" charset="-122"/>
              </a:rPr>
              <a:t>—</a:t>
            </a:r>
            <a:r>
              <a:rPr lang="zh-CN" altLang="en-US" sz="2400" b="1" dirty="0">
                <a:solidFill>
                  <a:srgbClr val="663300"/>
                </a:solidFill>
                <a:latin typeface="Arial" panose="020B0604020202020204" pitchFamily="34" charset="0"/>
                <a:ea typeface="宋体" panose="02010600030101010101" pitchFamily="2" charset="-122"/>
              </a:rPr>
              <a:t>获利指数法和净现值法。</a:t>
            </a:r>
            <a:endParaRPr lang="zh-CN" altLang="en-US" sz="2400" b="1" dirty="0">
              <a:solidFill>
                <a:srgbClr val="663300"/>
              </a:solidFill>
              <a:latin typeface="Arial" panose="020B0604020202020204" pitchFamily="34" charset="0"/>
              <a:ea typeface="宋体" panose="02010600030101010101" pitchFamily="2" charset="-122"/>
            </a:endParaRPr>
          </a:p>
        </p:txBody>
      </p:sp>
      <p:sp>
        <p:nvSpPr>
          <p:cNvPr id="121859" name="Text Box 9"/>
          <p:cNvSpPr txBox="1"/>
          <p:nvPr/>
        </p:nvSpPr>
        <p:spPr>
          <a:xfrm>
            <a:off x="468313" y="2090738"/>
            <a:ext cx="8280400" cy="118903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sz="2400" b="1" dirty="0">
                <a:solidFill>
                  <a:srgbClr val="663300"/>
                </a:solidFill>
                <a:latin typeface="Arial" panose="020B0604020202020204" pitchFamily="34" charset="0"/>
                <a:ea typeface="宋体" panose="02010600030101010101" pitchFamily="2" charset="-122"/>
              </a:rPr>
              <a:t>资本限额</a:t>
            </a:r>
            <a:r>
              <a:rPr lang="zh-CN" altLang="en-US" sz="2400" b="1" dirty="0">
                <a:latin typeface="Arial" panose="020B0604020202020204" pitchFamily="34" charset="0"/>
                <a:ea typeface="宋体" panose="02010600030101010101" pitchFamily="2" charset="-122"/>
              </a:rPr>
              <a:t>是指企业可以用于投资的资金总量有限，不能投资于所有可接受的项目，这种情况在很多公司都存在，尤其是那些以内部融资为经营策略或外部融资受到限制的企业。</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4"/>
          <p:cNvSpPr/>
          <p:nvPr/>
        </p:nvSpPr>
        <p:spPr>
          <a:xfrm>
            <a:off x="0" y="1484313"/>
            <a:ext cx="3017838" cy="396875"/>
          </a:xfrm>
          <a:prstGeom prst="rect">
            <a:avLst/>
          </a:prstGeom>
          <a:noFill/>
          <a:ln w="9525">
            <a:noFill/>
          </a:ln>
        </p:spPr>
        <p:txBody>
          <a:bodyPr wrap="none" anchor="ctr">
            <a:spAutoFit/>
          </a:bodyPr>
          <a:p>
            <a:pPr eaLnBrk="0" hangingPunct="0"/>
            <a:r>
              <a:rPr lang="en-US" altLang="zh-CN" sz="2000" b="1" dirty="0">
                <a:latin typeface="Arial" panose="020B0604020202020204" pitchFamily="34" charset="0"/>
                <a:ea typeface="宋体" panose="02010600030101010101" pitchFamily="2" charset="-122"/>
              </a:rPr>
              <a:t>1. </a:t>
            </a:r>
            <a:r>
              <a:rPr lang="zh-CN" altLang="en-US" sz="2000" b="1" dirty="0">
                <a:latin typeface="Arial" panose="020B0604020202020204" pitchFamily="34" charset="0"/>
                <a:ea typeface="宋体" panose="02010600030101010101" pitchFamily="2" charset="-122"/>
              </a:rPr>
              <a:t>使用获利指数法的步骤</a:t>
            </a:r>
            <a:endParaRPr lang="zh-CN" altLang="en-US" sz="2000" b="1" dirty="0">
              <a:latin typeface="Arial" panose="020B0604020202020204" pitchFamily="34" charset="0"/>
              <a:ea typeface="宋体" panose="02010600030101010101" pitchFamily="2" charset="-122"/>
            </a:endParaRPr>
          </a:p>
        </p:txBody>
      </p:sp>
      <p:sp>
        <p:nvSpPr>
          <p:cNvPr id="122882" name="Text Box 5"/>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资本限额决策</a:t>
            </a:r>
            <a:endParaRPr lang="zh-CN" altLang="en-US" sz="2400" b="1" dirty="0">
              <a:solidFill>
                <a:schemeClr val="bg1"/>
              </a:solidFill>
              <a:latin typeface="Arial" panose="020B0604020202020204" pitchFamily="34" charset="0"/>
              <a:ea typeface="宋体" panose="02010600030101010101" pitchFamily="2" charset="-122"/>
            </a:endParaRPr>
          </a:p>
        </p:txBody>
      </p:sp>
      <p:grpSp>
        <p:nvGrpSpPr>
          <p:cNvPr id="122883" name="Group 33"/>
          <p:cNvGrpSpPr/>
          <p:nvPr/>
        </p:nvGrpSpPr>
        <p:grpSpPr>
          <a:xfrm>
            <a:off x="527050" y="2730500"/>
            <a:ext cx="2016125" cy="2160588"/>
            <a:chOff x="0" y="0"/>
            <a:chExt cx="1270" cy="1361"/>
          </a:xfrm>
        </p:grpSpPr>
        <p:sp>
          <p:nvSpPr>
            <p:cNvPr id="122884" name="AutoShape 7"/>
            <p:cNvSpPr/>
            <p:nvPr/>
          </p:nvSpPr>
          <p:spPr>
            <a:xfrm>
              <a:off x="0" y="0"/>
              <a:ext cx="1270" cy="1361"/>
            </a:xfrm>
            <a:prstGeom prst="rightArrowCallout">
              <a:avLst>
                <a:gd name="adj1" fmla="val 26791"/>
                <a:gd name="adj2" fmla="val 26791"/>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2885" name="Text Box 8"/>
            <p:cNvSpPr txBox="1"/>
            <p:nvPr/>
          </p:nvSpPr>
          <p:spPr>
            <a:xfrm>
              <a:off x="91" y="45"/>
              <a:ext cx="726" cy="1267"/>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计算所有项目的获利指数，并列出每个项目的初始投资额。 </a:t>
              </a:r>
              <a:endParaRPr lang="zh-CN" altLang="en-US" b="1" dirty="0">
                <a:latin typeface="Arial" panose="020B0604020202020204" pitchFamily="34" charset="0"/>
                <a:ea typeface="宋体" panose="02010600030101010101" pitchFamily="2" charset="-122"/>
              </a:endParaRPr>
            </a:p>
          </p:txBody>
        </p:sp>
      </p:grpSp>
      <p:grpSp>
        <p:nvGrpSpPr>
          <p:cNvPr id="120839" name="Group 31"/>
          <p:cNvGrpSpPr/>
          <p:nvPr/>
        </p:nvGrpSpPr>
        <p:grpSpPr>
          <a:xfrm>
            <a:off x="3444875" y="1989138"/>
            <a:ext cx="3648075" cy="1454150"/>
            <a:chOff x="0" y="0"/>
            <a:chExt cx="2298" cy="916"/>
          </a:xfrm>
        </p:grpSpPr>
        <p:sp>
          <p:nvSpPr>
            <p:cNvPr id="122887" name="AutoShape 12"/>
            <p:cNvSpPr/>
            <p:nvPr/>
          </p:nvSpPr>
          <p:spPr>
            <a:xfrm rot="2887162">
              <a:off x="249" y="433"/>
              <a:ext cx="227" cy="725"/>
            </a:xfrm>
            <a:prstGeom prst="upArrow">
              <a:avLst>
                <a:gd name="adj1" fmla="val 50000"/>
                <a:gd name="adj2" fmla="val 79638"/>
              </a:avLst>
            </a:prstGeom>
            <a:solidFill>
              <a:schemeClr val="folHlink"/>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122888" name="AutoShape 14"/>
            <p:cNvSpPr/>
            <p:nvPr/>
          </p:nvSpPr>
          <p:spPr>
            <a:xfrm>
              <a:off x="641" y="0"/>
              <a:ext cx="771" cy="908"/>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2889" name="Text Box 15"/>
            <p:cNvSpPr txBox="1"/>
            <p:nvPr/>
          </p:nvSpPr>
          <p:spPr>
            <a:xfrm>
              <a:off x="619" y="227"/>
              <a:ext cx="771" cy="40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资本限额能够满足</a:t>
              </a:r>
              <a:endParaRPr lang="zh-CN" altLang="en-US" b="1" dirty="0">
                <a:latin typeface="Arial" panose="020B0604020202020204" pitchFamily="34" charset="0"/>
                <a:ea typeface="宋体" panose="02010600030101010101" pitchFamily="2" charset="-122"/>
              </a:endParaRPr>
            </a:p>
          </p:txBody>
        </p:sp>
        <p:sp>
          <p:nvSpPr>
            <p:cNvPr id="122890" name="AutoShape 17"/>
            <p:cNvSpPr/>
            <p:nvPr/>
          </p:nvSpPr>
          <p:spPr>
            <a:xfrm>
              <a:off x="1436" y="272"/>
              <a:ext cx="862" cy="363"/>
            </a:xfrm>
            <a:prstGeom prst="flowChartProcess">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2891" name="Text Box 18"/>
            <p:cNvSpPr txBox="1"/>
            <p:nvPr/>
          </p:nvSpPr>
          <p:spPr>
            <a:xfrm>
              <a:off x="1481" y="317"/>
              <a:ext cx="772"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完成决策</a:t>
              </a:r>
              <a:endParaRPr lang="zh-CN" altLang="en-US" sz="2000" b="1" dirty="0">
                <a:latin typeface="Arial" panose="020B0604020202020204" pitchFamily="34" charset="0"/>
                <a:ea typeface="宋体" panose="02010600030101010101" pitchFamily="2" charset="-122"/>
              </a:endParaRPr>
            </a:p>
          </p:txBody>
        </p:sp>
      </p:grpSp>
      <p:grpSp>
        <p:nvGrpSpPr>
          <p:cNvPr id="120845" name="Group 45"/>
          <p:cNvGrpSpPr/>
          <p:nvPr/>
        </p:nvGrpSpPr>
        <p:grpSpPr>
          <a:xfrm>
            <a:off x="3433763" y="3860800"/>
            <a:ext cx="5459412" cy="2276475"/>
            <a:chOff x="0" y="0"/>
            <a:chExt cx="3439" cy="1434"/>
          </a:xfrm>
        </p:grpSpPr>
        <p:sp>
          <p:nvSpPr>
            <p:cNvPr id="122893" name="AutoShape 13"/>
            <p:cNvSpPr/>
            <p:nvPr/>
          </p:nvSpPr>
          <p:spPr>
            <a:xfrm rot="7941315">
              <a:off x="249" y="-5"/>
              <a:ext cx="227" cy="725"/>
            </a:xfrm>
            <a:prstGeom prst="upArrow">
              <a:avLst>
                <a:gd name="adj1" fmla="val 50000"/>
                <a:gd name="adj2" fmla="val 79638"/>
              </a:avLst>
            </a:prstGeom>
            <a:solidFill>
              <a:schemeClr val="folHlink"/>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grpSp>
          <p:nvGrpSpPr>
            <p:cNvPr id="122894" name="Group 44"/>
            <p:cNvGrpSpPr/>
            <p:nvPr/>
          </p:nvGrpSpPr>
          <p:grpSpPr>
            <a:xfrm>
              <a:off x="626" y="0"/>
              <a:ext cx="2813" cy="1434"/>
              <a:chOff x="0" y="0"/>
              <a:chExt cx="2813" cy="1434"/>
            </a:xfrm>
          </p:grpSpPr>
          <p:sp>
            <p:nvSpPr>
              <p:cNvPr id="122895" name="AutoShape 16"/>
              <p:cNvSpPr/>
              <p:nvPr/>
            </p:nvSpPr>
            <p:spPr>
              <a:xfrm>
                <a:off x="9" y="264"/>
                <a:ext cx="771" cy="908"/>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2896" name="Text Box 19"/>
              <p:cNvSpPr txBox="1"/>
              <p:nvPr/>
            </p:nvSpPr>
            <p:spPr>
              <a:xfrm>
                <a:off x="0" y="499"/>
                <a:ext cx="771" cy="40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资本限额不能满足</a:t>
                </a:r>
                <a:endParaRPr lang="zh-CN" altLang="en-US" b="1" dirty="0">
                  <a:latin typeface="Arial" panose="020B0604020202020204" pitchFamily="34" charset="0"/>
                  <a:ea typeface="宋体" panose="02010600030101010101" pitchFamily="2" charset="-122"/>
                </a:endParaRPr>
              </a:p>
            </p:txBody>
          </p:sp>
          <p:sp>
            <p:nvSpPr>
              <p:cNvPr id="122897" name="AutoShape 23"/>
              <p:cNvSpPr/>
              <p:nvPr/>
            </p:nvSpPr>
            <p:spPr>
              <a:xfrm>
                <a:off x="817" y="0"/>
                <a:ext cx="953" cy="1434"/>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2898" name="Text Box 21"/>
              <p:cNvSpPr txBox="1"/>
              <p:nvPr/>
            </p:nvSpPr>
            <p:spPr>
              <a:xfrm>
                <a:off x="827" y="342"/>
                <a:ext cx="862" cy="749"/>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计算限额内项目各种组合的加权平均获利指数 </a:t>
                </a:r>
                <a:endParaRPr lang="zh-CN" altLang="en-US" b="1" dirty="0">
                  <a:latin typeface="Arial" panose="020B0604020202020204" pitchFamily="34" charset="0"/>
                  <a:ea typeface="宋体" panose="02010600030101010101" pitchFamily="2" charset="-122"/>
                </a:endParaRPr>
              </a:p>
            </p:txBody>
          </p:sp>
          <p:grpSp>
            <p:nvGrpSpPr>
              <p:cNvPr id="122899" name="Group 34"/>
              <p:cNvGrpSpPr/>
              <p:nvPr/>
            </p:nvGrpSpPr>
            <p:grpSpPr>
              <a:xfrm>
                <a:off x="1815" y="318"/>
                <a:ext cx="998" cy="816"/>
                <a:chOff x="0" y="0"/>
                <a:chExt cx="998" cy="817"/>
              </a:xfrm>
            </p:grpSpPr>
            <p:sp>
              <p:nvSpPr>
                <p:cNvPr id="122900" name="Rectangle 24"/>
                <p:cNvSpPr/>
                <p:nvPr/>
              </p:nvSpPr>
              <p:spPr>
                <a:xfrm>
                  <a:off x="0" y="0"/>
                  <a:ext cx="998" cy="817"/>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2901" name="Text Box 25"/>
                <p:cNvSpPr txBox="1"/>
                <p:nvPr/>
              </p:nvSpPr>
              <p:spPr>
                <a:xfrm>
                  <a:off x="45" y="0"/>
                  <a:ext cx="862" cy="75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接受加权平均获利指数最大最大的投资组合 </a:t>
                  </a:r>
                  <a:endParaRPr lang="zh-CN" altLang="en-US" b="1" dirty="0">
                    <a:latin typeface="Arial" panose="020B0604020202020204" pitchFamily="34" charset="0"/>
                    <a:ea typeface="宋体" panose="02010600030101010101" pitchFamily="2" charset="-122"/>
                  </a:endParaRPr>
                </a:p>
              </p:txBody>
            </p:sp>
          </p:grpSp>
        </p:grpSp>
      </p:grpSp>
      <p:grpSp>
        <p:nvGrpSpPr>
          <p:cNvPr id="120855" name="Group 30"/>
          <p:cNvGrpSpPr/>
          <p:nvPr/>
        </p:nvGrpSpPr>
        <p:grpSpPr>
          <a:xfrm>
            <a:off x="2555875" y="3429000"/>
            <a:ext cx="1295400" cy="863600"/>
            <a:chOff x="0" y="0"/>
            <a:chExt cx="816" cy="544"/>
          </a:xfrm>
        </p:grpSpPr>
        <p:sp>
          <p:nvSpPr>
            <p:cNvPr id="122903" name="Rectangle 11"/>
            <p:cNvSpPr/>
            <p:nvPr/>
          </p:nvSpPr>
          <p:spPr>
            <a:xfrm>
              <a:off x="0" y="0"/>
              <a:ext cx="816" cy="544"/>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22904" name="对象 120856"/>
            <p:cNvGraphicFramePr>
              <a:graphicFrameLocks noChangeAspect="1"/>
            </p:cNvGraphicFramePr>
            <p:nvPr/>
          </p:nvGraphicFramePr>
          <p:xfrm>
            <a:off x="0" y="91"/>
            <a:ext cx="771" cy="330"/>
          </p:xfrm>
          <a:graphic>
            <a:graphicData uri="http://schemas.openxmlformats.org/presentationml/2006/ole">
              <mc:AlternateContent xmlns:mc="http://schemas.openxmlformats.org/markup-compatibility/2006">
                <mc:Choice xmlns:v="urn:schemas-microsoft-com:vml" Requires="v">
                  <p:oleObj spid="_x0000_s3113" name="" r:id="rId1" imgW="333375" imgH="140970" progId="">
                    <p:embed/>
                  </p:oleObj>
                </mc:Choice>
                <mc:Fallback>
                  <p:oleObj name="" r:id="rId1" imgW="333375" imgH="140970" progId="">
                    <p:embed/>
                    <p:pic>
                      <p:nvPicPr>
                        <p:cNvPr id="0" name="图片 3112"/>
                        <p:cNvPicPr/>
                        <p:nvPr/>
                      </p:nvPicPr>
                      <p:blipFill>
                        <a:blip r:embed="rId2"/>
                        <a:stretch>
                          <a:fillRect/>
                        </a:stretch>
                      </p:blipFill>
                      <p:spPr>
                        <a:xfrm>
                          <a:off x="0" y="91"/>
                          <a:ext cx="771" cy="330"/>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55"/>
                                        </p:tgtEl>
                                        <p:attrNameLst>
                                          <p:attrName>style.visibility</p:attrName>
                                        </p:attrNameLst>
                                      </p:cBhvr>
                                      <p:to>
                                        <p:strVal val="visible"/>
                                      </p:to>
                                    </p:set>
                                    <p:animEffect transition="in" filter="blinds(horizontal)">
                                      <p:cBhvr>
                                        <p:cTn id="7" dur="500"/>
                                        <p:tgtEl>
                                          <p:spTgt spid="1208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9"/>
                                        </p:tgtEl>
                                        <p:attrNameLst>
                                          <p:attrName>style.visibility</p:attrName>
                                        </p:attrNameLst>
                                      </p:cBhvr>
                                      <p:to>
                                        <p:strVal val="visible"/>
                                      </p:to>
                                    </p:set>
                                    <p:animEffect transition="in" filter="blinds(horizontal)">
                                      <p:cBhvr>
                                        <p:cTn id="12" dur="500"/>
                                        <p:tgtEl>
                                          <p:spTgt spid="1208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845"/>
                                        </p:tgtEl>
                                        <p:attrNameLst>
                                          <p:attrName>style.visibility</p:attrName>
                                        </p:attrNameLst>
                                      </p:cBhvr>
                                      <p:to>
                                        <p:strVal val="visible"/>
                                      </p:to>
                                    </p:set>
                                    <p:animEffect transition="in" filter="blinds(horizontal)">
                                      <p:cBhvr>
                                        <p:cTn id="17" dur="500"/>
                                        <p:tgtEl>
                                          <p:spTgt spid="12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p:txBody>
          <a:bodyPr wrap="square" anchor="b"/>
          <a:p>
            <a:r>
              <a:rPr lang="zh-CN" altLang="en-US" sz="3500">
                <a:latin typeface="楷体_GB2312" pitchFamily="1" charset="-122"/>
                <a:ea typeface="楷体_GB2312" pitchFamily="1" charset="-122"/>
              </a:rPr>
              <a:t>投资决策中使用现金流量的原因</a:t>
            </a:r>
            <a:endParaRPr lang="zh-CN" altLang="en-US" sz="3500">
              <a:latin typeface="楷体_GB2312" pitchFamily="1" charset="-122"/>
              <a:ea typeface="楷体_GB2312" pitchFamily="1" charset="-122"/>
            </a:endParaRPr>
          </a:p>
        </p:txBody>
      </p:sp>
      <p:sp>
        <p:nvSpPr>
          <p:cNvPr id="18434" name="Rectangle 3"/>
          <p:cNvSpPr>
            <a:spLocks noGrp="1"/>
          </p:cNvSpPr>
          <p:nvPr>
            <p:ph type="body" idx="4294967295"/>
          </p:nvPr>
        </p:nvSpPr>
        <p:spPr/>
        <p:txBody>
          <a:bodyPr wrap="square" anchor="t"/>
          <a:p>
            <a:pPr marL="514350" indent="-514350">
              <a:buClr>
                <a:schemeClr val="hlink"/>
              </a:buClr>
              <a:buAutoNum type="arabicPeriod"/>
            </a:pPr>
            <a:r>
              <a:rPr lang="zh-CN" altLang="en-US" b="1" dirty="0">
                <a:latin typeface="楷体_GB2312" pitchFamily="1" charset="-122"/>
                <a:ea typeface="楷体_GB2312" pitchFamily="1" charset="-122"/>
              </a:rPr>
              <a:t>采用现金流量有利于科学地考虑资金的时间价值因素</a:t>
            </a:r>
            <a:r>
              <a:rPr lang="zh-CN" altLang="en-US" sz="3400" dirty="0"/>
              <a:t> </a:t>
            </a:r>
            <a:endParaRPr lang="zh-CN" altLang="en-US" sz="3400" dirty="0"/>
          </a:p>
          <a:p>
            <a:pPr lvl="1">
              <a:buClr>
                <a:schemeClr val="hlink"/>
              </a:buClr>
              <a:buChar char="Ø"/>
            </a:pPr>
            <a:r>
              <a:rPr lang="zh-CN" altLang="en-US" dirty="0">
                <a:latin typeface="楷体_GB2312" pitchFamily="1" charset="-122"/>
                <a:ea typeface="楷体_GB2312" pitchFamily="1" charset="-122"/>
              </a:rPr>
              <a:t>利润（以权责发生制为基础）与现金流量（以收付实现制为基础）的差异：</a:t>
            </a:r>
            <a:endParaRPr lang="zh-CN" altLang="en-US" dirty="0">
              <a:latin typeface="楷体_GB2312" pitchFamily="1" charset="-122"/>
              <a:ea typeface="楷体_GB2312" pitchFamily="1" charset="-122"/>
            </a:endParaRPr>
          </a:p>
          <a:p>
            <a:pPr marL="802005" lvl="2" indent="0">
              <a:buClr>
                <a:schemeClr val="hlink"/>
              </a:buClr>
              <a:buNone/>
            </a:pPr>
            <a:r>
              <a:rPr lang="zh-CN" altLang="en-US" dirty="0">
                <a:latin typeface="楷体_GB2312" pitchFamily="1" charset="-122"/>
                <a:ea typeface="楷体_GB2312" pitchFamily="1" charset="-122"/>
              </a:rPr>
              <a:t>（1）购置固定资产付出大量现金时不计入成本；</a:t>
            </a:r>
            <a:endParaRPr lang="zh-CN" altLang="en-US" dirty="0">
              <a:latin typeface="楷体_GB2312" pitchFamily="1" charset="-122"/>
              <a:ea typeface="楷体_GB2312" pitchFamily="1" charset="-122"/>
            </a:endParaRPr>
          </a:p>
          <a:p>
            <a:pPr marL="802005" lvl="2" indent="0">
              <a:buClr>
                <a:schemeClr val="hlink"/>
              </a:buClr>
              <a:buNone/>
            </a:pPr>
            <a:r>
              <a:rPr lang="zh-CN" altLang="en-US" dirty="0">
                <a:latin typeface="楷体_GB2312" pitchFamily="1" charset="-122"/>
                <a:ea typeface="楷体_GB2312" pitchFamily="1" charset="-122"/>
              </a:rPr>
              <a:t>（2）将固定资产的价值以折旧或折耗形式逐期计入成本时，却又不需付出现金；</a:t>
            </a:r>
            <a:endParaRPr lang="zh-CN" altLang="en-US" dirty="0">
              <a:latin typeface="楷体_GB2312" pitchFamily="1" charset="-122"/>
              <a:ea typeface="楷体_GB2312" pitchFamily="1" charset="-122"/>
            </a:endParaRPr>
          </a:p>
          <a:p>
            <a:pPr marL="802005" lvl="2" indent="0">
              <a:buClr>
                <a:schemeClr val="hlink"/>
              </a:buClr>
              <a:buNone/>
            </a:pPr>
            <a:r>
              <a:rPr lang="zh-CN" altLang="en-US" dirty="0">
                <a:latin typeface="楷体_GB2312" pitchFamily="1" charset="-122"/>
                <a:ea typeface="楷体_GB2312" pitchFamily="1" charset="-122"/>
              </a:rPr>
              <a:t>（3）计算利润时不考虑垫支的流动资产的数量和回收时间；</a:t>
            </a:r>
            <a:endParaRPr lang="zh-CN" altLang="en-US" dirty="0">
              <a:latin typeface="楷体_GB2312" pitchFamily="1" charset="-122"/>
              <a:ea typeface="楷体_GB2312" pitchFamily="1" charset="-122"/>
            </a:endParaRPr>
          </a:p>
          <a:p>
            <a:pPr marL="802005" lvl="2" indent="0">
              <a:buClr>
                <a:schemeClr val="hlink"/>
              </a:buClr>
              <a:buNone/>
            </a:pPr>
            <a:r>
              <a:rPr lang="zh-CN" altLang="en-US" dirty="0">
                <a:latin typeface="楷体_GB2312" pitchFamily="1" charset="-122"/>
                <a:ea typeface="楷体_GB2312" pitchFamily="1" charset="-122"/>
              </a:rPr>
              <a:t>（4）只要销售行为已确定，就计算为当期销售收入，尽管其中有一部分并未于当期收到现金。</a:t>
            </a:r>
            <a:endParaRPr lang="zh-CN" altLang="en-US" dirty="0">
              <a:latin typeface="楷体_GB2312" pitchFamily="1" charset="-122"/>
              <a:ea typeface="楷体_GB2312" pitchFamily="1" charset="-122"/>
            </a:endParaRPr>
          </a:p>
          <a:p>
            <a:pPr>
              <a:buClr>
                <a:schemeClr val="hlink"/>
              </a:buClr>
              <a:buChar char="Ø"/>
            </a:pPr>
            <a:endParaRPr lang="zh-CN" altLang="en-US" dirty="0">
              <a:latin typeface="楷体_GB2312" pitchFamily="1" charset="-122"/>
              <a:ea typeface="楷体_GB2312" pitchFamily="1"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p:nvPr/>
        </p:nvSpPr>
        <p:spPr>
          <a:xfrm>
            <a:off x="0" y="1484313"/>
            <a:ext cx="2762250" cy="396875"/>
          </a:xfrm>
          <a:prstGeom prst="rect">
            <a:avLst/>
          </a:prstGeom>
          <a:noFill/>
          <a:ln w="9525">
            <a:noFill/>
          </a:ln>
        </p:spPr>
        <p:txBody>
          <a:bodyPr wrap="none" anchor="ctr">
            <a:spAutoFit/>
          </a:bodyPr>
          <a:p>
            <a:pPr eaLnBrk="0" hangingPunct="0"/>
            <a:r>
              <a:rPr lang="en-US" altLang="zh-CN" sz="2000" b="1" dirty="0">
                <a:latin typeface="Arial" panose="020B0604020202020204" pitchFamily="34" charset="0"/>
                <a:ea typeface="宋体" panose="02010600030101010101" pitchFamily="2" charset="-122"/>
              </a:rPr>
              <a:t>2. </a:t>
            </a:r>
            <a:r>
              <a:rPr lang="zh-CN" altLang="en-US" sz="2000" b="1" dirty="0">
                <a:latin typeface="Arial" panose="020B0604020202020204" pitchFamily="34" charset="0"/>
                <a:ea typeface="宋体" panose="02010600030101010101" pitchFamily="2" charset="-122"/>
              </a:rPr>
              <a:t>使用净现值法的步骤</a:t>
            </a:r>
            <a:endParaRPr lang="zh-CN" altLang="en-US" sz="2000" b="1" dirty="0">
              <a:latin typeface="Arial" panose="020B0604020202020204" pitchFamily="34" charset="0"/>
              <a:ea typeface="宋体" panose="02010600030101010101" pitchFamily="2" charset="-122"/>
            </a:endParaRPr>
          </a:p>
        </p:txBody>
      </p:sp>
      <p:sp>
        <p:nvSpPr>
          <p:cNvPr id="123906" name="Text Box 3"/>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资本限额决策</a:t>
            </a:r>
            <a:endParaRPr lang="zh-CN" altLang="en-US" sz="2400" b="1" dirty="0">
              <a:solidFill>
                <a:schemeClr val="bg1"/>
              </a:solidFill>
              <a:latin typeface="Arial" panose="020B0604020202020204" pitchFamily="34" charset="0"/>
              <a:ea typeface="宋体" panose="02010600030101010101" pitchFamily="2" charset="-122"/>
            </a:endParaRPr>
          </a:p>
        </p:txBody>
      </p:sp>
      <p:grpSp>
        <p:nvGrpSpPr>
          <p:cNvPr id="123907" name="Group 5"/>
          <p:cNvGrpSpPr/>
          <p:nvPr/>
        </p:nvGrpSpPr>
        <p:grpSpPr>
          <a:xfrm>
            <a:off x="539750" y="2781300"/>
            <a:ext cx="2016125" cy="2160588"/>
            <a:chOff x="0" y="0"/>
            <a:chExt cx="1270" cy="1361"/>
          </a:xfrm>
        </p:grpSpPr>
        <p:sp>
          <p:nvSpPr>
            <p:cNvPr id="123908" name="AutoShape 6"/>
            <p:cNvSpPr/>
            <p:nvPr/>
          </p:nvSpPr>
          <p:spPr>
            <a:xfrm>
              <a:off x="0" y="0"/>
              <a:ext cx="1270" cy="1361"/>
            </a:xfrm>
            <a:prstGeom prst="rightArrowCallout">
              <a:avLst>
                <a:gd name="adj1" fmla="val 26791"/>
                <a:gd name="adj2" fmla="val 26791"/>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3909" name="Text Box 7"/>
            <p:cNvSpPr txBox="1"/>
            <p:nvPr/>
          </p:nvSpPr>
          <p:spPr>
            <a:xfrm>
              <a:off x="91" y="136"/>
              <a:ext cx="726" cy="1094"/>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计算所有项目的净现值，并列出每个项目的初始投资额。 </a:t>
              </a:r>
              <a:endParaRPr lang="zh-CN" altLang="en-US" b="1" dirty="0">
                <a:latin typeface="Arial" panose="020B0604020202020204" pitchFamily="34" charset="0"/>
                <a:ea typeface="宋体" panose="02010600030101010101" pitchFamily="2" charset="-122"/>
              </a:endParaRPr>
            </a:p>
          </p:txBody>
        </p:sp>
      </p:grpSp>
      <p:grpSp>
        <p:nvGrpSpPr>
          <p:cNvPr id="121863" name="Group 8"/>
          <p:cNvGrpSpPr/>
          <p:nvPr/>
        </p:nvGrpSpPr>
        <p:grpSpPr>
          <a:xfrm>
            <a:off x="3444875" y="1989138"/>
            <a:ext cx="3648075" cy="1454150"/>
            <a:chOff x="0" y="0"/>
            <a:chExt cx="2298" cy="916"/>
          </a:xfrm>
        </p:grpSpPr>
        <p:sp>
          <p:nvSpPr>
            <p:cNvPr id="123911" name="AutoShape 9"/>
            <p:cNvSpPr/>
            <p:nvPr/>
          </p:nvSpPr>
          <p:spPr>
            <a:xfrm rot="2887162">
              <a:off x="249" y="433"/>
              <a:ext cx="227" cy="725"/>
            </a:xfrm>
            <a:prstGeom prst="upArrow">
              <a:avLst>
                <a:gd name="adj1" fmla="val 50000"/>
                <a:gd name="adj2" fmla="val 79638"/>
              </a:avLst>
            </a:prstGeom>
            <a:solidFill>
              <a:schemeClr val="folHlink"/>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123912" name="AutoShape 10"/>
            <p:cNvSpPr/>
            <p:nvPr/>
          </p:nvSpPr>
          <p:spPr>
            <a:xfrm>
              <a:off x="641" y="0"/>
              <a:ext cx="771" cy="908"/>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3913" name="Text Box 11"/>
            <p:cNvSpPr txBox="1"/>
            <p:nvPr/>
          </p:nvSpPr>
          <p:spPr>
            <a:xfrm>
              <a:off x="619" y="227"/>
              <a:ext cx="771" cy="40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资本限额能够满足</a:t>
              </a:r>
              <a:endParaRPr lang="zh-CN" altLang="en-US" b="1" dirty="0">
                <a:latin typeface="Arial" panose="020B0604020202020204" pitchFamily="34" charset="0"/>
                <a:ea typeface="宋体" panose="02010600030101010101" pitchFamily="2" charset="-122"/>
              </a:endParaRPr>
            </a:p>
          </p:txBody>
        </p:sp>
        <p:sp>
          <p:nvSpPr>
            <p:cNvPr id="123914" name="AutoShape 12"/>
            <p:cNvSpPr/>
            <p:nvPr/>
          </p:nvSpPr>
          <p:spPr>
            <a:xfrm>
              <a:off x="1436" y="272"/>
              <a:ext cx="862" cy="363"/>
            </a:xfrm>
            <a:prstGeom prst="flowChartProcess">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3915" name="Text Box 13"/>
            <p:cNvSpPr txBox="1"/>
            <p:nvPr/>
          </p:nvSpPr>
          <p:spPr>
            <a:xfrm>
              <a:off x="1481" y="317"/>
              <a:ext cx="772"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完成决策</a:t>
              </a:r>
              <a:endParaRPr lang="zh-CN" altLang="en-US" sz="2000" b="1" dirty="0">
                <a:latin typeface="Arial" panose="020B0604020202020204" pitchFamily="34" charset="0"/>
                <a:ea typeface="宋体" panose="02010600030101010101" pitchFamily="2" charset="-122"/>
              </a:endParaRPr>
            </a:p>
          </p:txBody>
        </p:sp>
      </p:grpSp>
      <p:grpSp>
        <p:nvGrpSpPr>
          <p:cNvPr id="121869" name="Group 14"/>
          <p:cNvGrpSpPr/>
          <p:nvPr/>
        </p:nvGrpSpPr>
        <p:grpSpPr>
          <a:xfrm>
            <a:off x="3433763" y="3860800"/>
            <a:ext cx="5459412" cy="2276475"/>
            <a:chOff x="0" y="0"/>
            <a:chExt cx="3439" cy="1434"/>
          </a:xfrm>
        </p:grpSpPr>
        <p:sp>
          <p:nvSpPr>
            <p:cNvPr id="123917" name="AutoShape 15"/>
            <p:cNvSpPr/>
            <p:nvPr/>
          </p:nvSpPr>
          <p:spPr>
            <a:xfrm rot="7941315">
              <a:off x="249" y="-5"/>
              <a:ext cx="227" cy="725"/>
            </a:xfrm>
            <a:prstGeom prst="upArrow">
              <a:avLst>
                <a:gd name="adj1" fmla="val 50000"/>
                <a:gd name="adj2" fmla="val 79638"/>
              </a:avLst>
            </a:prstGeom>
            <a:solidFill>
              <a:schemeClr val="folHlink"/>
            </a:solidFill>
            <a:ln w="9525" cap="flat" cmpd="sng">
              <a:solidFill>
                <a:schemeClr val="tx1"/>
              </a:solidFill>
              <a:prstDash val="solid"/>
              <a:miter/>
              <a:headEnd type="none" w="med" len="med"/>
              <a:tailEnd type="none" w="med" len="med"/>
            </a:ln>
          </p:spPr>
          <p:txBody>
            <a:bodyPr vert="eaVert" wrap="none" anchor="ctr"/>
            <a:p>
              <a:endParaRPr lang="zh-CN" altLang="en-US" dirty="0">
                <a:latin typeface="Arial" panose="020B0604020202020204" pitchFamily="34" charset="0"/>
                <a:ea typeface="宋体" panose="02010600030101010101" pitchFamily="2" charset="-122"/>
              </a:endParaRPr>
            </a:p>
          </p:txBody>
        </p:sp>
        <p:sp>
          <p:nvSpPr>
            <p:cNvPr id="123918" name="AutoShape 16"/>
            <p:cNvSpPr/>
            <p:nvPr/>
          </p:nvSpPr>
          <p:spPr>
            <a:xfrm>
              <a:off x="635" y="264"/>
              <a:ext cx="771" cy="908"/>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3919" name="Text Box 17"/>
            <p:cNvSpPr txBox="1"/>
            <p:nvPr/>
          </p:nvSpPr>
          <p:spPr>
            <a:xfrm>
              <a:off x="626" y="499"/>
              <a:ext cx="771" cy="40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资本限额不能满足</a:t>
              </a:r>
              <a:endParaRPr lang="zh-CN" altLang="en-US" b="1" dirty="0">
                <a:latin typeface="Arial" panose="020B0604020202020204" pitchFamily="34" charset="0"/>
                <a:ea typeface="宋体" panose="02010600030101010101" pitchFamily="2" charset="-122"/>
              </a:endParaRPr>
            </a:p>
          </p:txBody>
        </p:sp>
        <p:sp>
          <p:nvSpPr>
            <p:cNvPr id="123920" name="AutoShape 18"/>
            <p:cNvSpPr/>
            <p:nvPr/>
          </p:nvSpPr>
          <p:spPr>
            <a:xfrm>
              <a:off x="1443" y="0"/>
              <a:ext cx="953" cy="1434"/>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3921" name="Text Box 19"/>
            <p:cNvSpPr txBox="1"/>
            <p:nvPr/>
          </p:nvSpPr>
          <p:spPr>
            <a:xfrm>
              <a:off x="1453" y="342"/>
              <a:ext cx="862" cy="749"/>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计算限额内项目各种组合的净现值合计数 </a:t>
              </a:r>
              <a:endParaRPr lang="zh-CN" altLang="en-US" b="1" dirty="0">
                <a:latin typeface="Arial" panose="020B0604020202020204" pitchFamily="34" charset="0"/>
                <a:ea typeface="宋体" panose="02010600030101010101" pitchFamily="2" charset="-122"/>
              </a:endParaRPr>
            </a:p>
          </p:txBody>
        </p:sp>
        <p:sp>
          <p:nvSpPr>
            <p:cNvPr id="123922" name="Rectangle 20"/>
            <p:cNvSpPr/>
            <p:nvPr/>
          </p:nvSpPr>
          <p:spPr>
            <a:xfrm>
              <a:off x="2441" y="408"/>
              <a:ext cx="998" cy="59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3923" name="Text Box 21"/>
            <p:cNvSpPr txBox="1"/>
            <p:nvPr/>
          </p:nvSpPr>
          <p:spPr>
            <a:xfrm>
              <a:off x="2486" y="408"/>
              <a:ext cx="862" cy="576"/>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接受净现值合计数最大的投资组合 </a:t>
              </a:r>
              <a:endParaRPr lang="zh-CN" altLang="en-US" b="1" dirty="0">
                <a:latin typeface="Arial" panose="020B0604020202020204" pitchFamily="34" charset="0"/>
                <a:ea typeface="宋体" panose="02010600030101010101" pitchFamily="2" charset="-122"/>
              </a:endParaRPr>
            </a:p>
          </p:txBody>
        </p:sp>
      </p:grpSp>
      <p:sp>
        <p:nvSpPr>
          <p:cNvPr id="123924" name="Rectangle 26"/>
          <p:cNvSpPr/>
          <p:nvPr/>
        </p:nvSpPr>
        <p:spPr>
          <a:xfrm>
            <a:off x="0" y="31702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pSp>
        <p:nvGrpSpPr>
          <p:cNvPr id="123925" name="Group 29"/>
          <p:cNvGrpSpPr/>
          <p:nvPr/>
        </p:nvGrpSpPr>
        <p:grpSpPr>
          <a:xfrm>
            <a:off x="2555875" y="3609975"/>
            <a:ext cx="1368425" cy="504825"/>
            <a:chOff x="0" y="0"/>
            <a:chExt cx="862" cy="318"/>
          </a:xfrm>
        </p:grpSpPr>
        <p:sp>
          <p:nvSpPr>
            <p:cNvPr id="123926" name="Rectangle 30"/>
            <p:cNvSpPr/>
            <p:nvPr/>
          </p:nvSpPr>
          <p:spPr>
            <a:xfrm>
              <a:off x="0" y="0"/>
              <a:ext cx="816" cy="318"/>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23927" name="对象 121879"/>
            <p:cNvGraphicFramePr>
              <a:graphicFrameLocks noChangeAspect="1"/>
            </p:cNvGraphicFramePr>
            <p:nvPr/>
          </p:nvGraphicFramePr>
          <p:xfrm>
            <a:off x="0" y="0"/>
            <a:ext cx="862" cy="282"/>
          </p:xfrm>
          <a:graphic>
            <a:graphicData uri="http://schemas.openxmlformats.org/presentationml/2006/ole">
              <mc:AlternateContent xmlns:mc="http://schemas.openxmlformats.org/markup-compatibility/2006">
                <mc:Choice xmlns:v="urn:schemas-microsoft-com:vml" Requires="v">
                  <p:oleObj spid="_x0000_s3114" name="" r:id="rId1" imgW="473710" imgH="153670" progId="">
                    <p:embed/>
                  </p:oleObj>
                </mc:Choice>
                <mc:Fallback>
                  <p:oleObj name="" r:id="rId1" imgW="473710" imgH="153670" progId="">
                    <p:embed/>
                    <p:pic>
                      <p:nvPicPr>
                        <p:cNvPr id="0" name="图片 3113"/>
                        <p:cNvPicPr/>
                        <p:nvPr/>
                      </p:nvPicPr>
                      <p:blipFill>
                        <a:blip r:embed="rId2"/>
                        <a:stretch>
                          <a:fillRect/>
                        </a:stretch>
                      </p:blipFill>
                      <p:spPr>
                        <a:xfrm>
                          <a:off x="0" y="0"/>
                          <a:ext cx="862" cy="28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blinds(horizontal)">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69"/>
                                        </p:tgtEl>
                                        <p:attrNameLst>
                                          <p:attrName>style.visibility</p:attrName>
                                        </p:attrNameLst>
                                      </p:cBhvr>
                                      <p:to>
                                        <p:strVal val="visible"/>
                                      </p:to>
                                    </p:set>
                                    <p:animEffect transition="in" filter="blinds(horizontal)">
                                      <p:cBhvr>
                                        <p:cTn id="12" dur="5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9"/>
          <p:cNvSpPr>
            <a:spLocks noGrp="1"/>
          </p:cNvSpPr>
          <p:nvPr>
            <p:ph type="title" idx="4294967295"/>
          </p:nvPr>
        </p:nvSpPr>
        <p:spPr>
          <a:xfrm>
            <a:off x="685800" y="609600"/>
            <a:ext cx="7772400" cy="1143000"/>
          </a:xfrm>
        </p:spPr>
        <p:txBody>
          <a:bodyPr wrap="square" anchor="ctr"/>
          <a:p>
            <a:pPr eaLnBrk="1" hangingPunct="1"/>
            <a:r>
              <a:rPr lang="zh-CN" altLang="en-US" dirty="0"/>
              <a:t>例子</a:t>
            </a:r>
            <a:endParaRPr lang="zh-CN" altLang="en-US" dirty="0"/>
          </a:p>
        </p:txBody>
      </p:sp>
      <p:graphicFrame>
        <p:nvGraphicFramePr>
          <p:cNvPr id="122883" name="内容占位符 122882"/>
          <p:cNvGraphicFramePr/>
          <p:nvPr>
            <p:ph idx="1"/>
          </p:nvPr>
        </p:nvGraphicFramePr>
        <p:xfrm>
          <a:off x="684213" y="1844675"/>
          <a:ext cx="7772400" cy="2440305"/>
        </p:xfrm>
        <a:graphic>
          <a:graphicData uri="http://schemas.openxmlformats.org/drawingml/2006/table">
            <a:tbl>
              <a:tblPr/>
              <a:tblGrid>
                <a:gridCol w="1358900"/>
                <a:gridCol w="1231900"/>
                <a:gridCol w="1297305"/>
                <a:gridCol w="1293495"/>
                <a:gridCol w="1006475"/>
                <a:gridCol w="1584325"/>
              </a:tblGrid>
              <a:tr h="676275">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项目</a:t>
                      </a:r>
                      <a:endParaRPr lang="zh-CN" altLang="en-US" sz="2000" b="1">
                        <a:effectLst>
                          <a:outerShdw blurRad="38100" dist="38100" dir="2700000">
                            <a:srgbClr val="C0C0C0"/>
                          </a:outerShdw>
                        </a:effectLst>
                        <a:latin typeface="Times New Roman" panose="02020603050405020304" pitchFamily="2" charset="0"/>
                      </a:endParaRPr>
                    </a:p>
                  </a:txBody>
                  <a:tcPr marT="45691" marB="45691"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预期现金流</a:t>
                      </a:r>
                      <a:endParaRPr lang="zh-CN" altLang="en-US" sz="2000" b="1">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PI</a:t>
                      </a:r>
                      <a:endParaRPr lang="en-US" altLang="x-none" sz="20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NPV</a:t>
                      </a:r>
                      <a:endParaRPr lang="en-US" altLang="x-none"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Times New Roman" panose="02020603050405020304" pitchFamily="2" charset="0"/>
                        </a:rPr>
                        <a:t>（贴现率</a:t>
                      </a:r>
                      <a:r>
                        <a:rPr lang="en-US" altLang="x-none" sz="2000" b="1" dirty="0">
                          <a:effectLst>
                            <a:outerShdw blurRad="38100" dist="38100" dir="2700000">
                              <a:srgbClr val="C0C0C0"/>
                            </a:outerShdw>
                          </a:effectLst>
                          <a:latin typeface="Times New Roman" panose="02020603050405020304" pitchFamily="2" charset="0"/>
                        </a:rPr>
                        <a:t>10%</a:t>
                      </a:r>
                      <a:r>
                        <a:rPr lang="zh-CN" altLang="en-US" sz="2000" b="1" dirty="0">
                          <a:effectLst>
                            <a:outerShdw blurRad="38100" dist="38100" dir="2700000">
                              <a:srgbClr val="C0C0C0"/>
                            </a:outerShdw>
                          </a:effectLst>
                          <a:latin typeface="Times New Roman" panose="02020603050405020304" pitchFamily="2" charset="0"/>
                        </a:rPr>
                        <a:t>）</a:t>
                      </a:r>
                      <a:endParaRPr lang="zh-CN" altLang="en-US" sz="20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48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0</a:t>
                      </a:r>
                      <a:endParaRPr lang="en-US" altLang="x-none" sz="20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a:t>
                      </a:r>
                      <a:endParaRPr lang="en-US" altLang="x-none" sz="20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2</a:t>
                      </a:r>
                      <a:endParaRPr lang="en-US" altLang="x-none" sz="20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13525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A</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B</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C</a:t>
                      </a:r>
                      <a:endParaRPr lang="en-US" altLang="x-none" sz="1800" b="1" dirty="0">
                        <a:effectLst>
                          <a:outerShdw blurRad="38100" dist="38100" dir="2700000">
                            <a:srgbClr val="C0C0C0"/>
                          </a:outerShdw>
                        </a:effectLst>
                        <a:latin typeface="Times New Roman" panose="02020603050405020304" pitchFamily="2" charset="0"/>
                      </a:endParaRPr>
                    </a:p>
                  </a:txBody>
                  <a:tcPr marT="45691" marB="45691"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-1000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-3000</a:t>
                      </a:r>
                      <a:endParaRPr lang="en-US" altLang="x-none" sz="18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600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800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2000</a:t>
                      </a:r>
                      <a:endParaRPr lang="en-US" altLang="x-none" sz="18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1200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2500</a:t>
                      </a:r>
                      <a:endParaRPr lang="en-US" altLang="x-none" sz="18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1.54</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1.31</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1.29</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endParaRPr lang="en-US" altLang="x-none" sz="18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537</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467</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884</a:t>
                      </a:r>
                      <a:endParaRPr lang="en-US" altLang="x-none" sz="1800" b="1" dirty="0">
                        <a:effectLst>
                          <a:outerShdw blurRad="38100" dist="38100" dir="2700000">
                            <a:srgbClr val="C0C0C0"/>
                          </a:outerShdw>
                        </a:effectLst>
                        <a:latin typeface="Times New Roman" panose="02020603050405020304" pitchFamily="2" charset="0"/>
                      </a:endParaRPr>
                    </a:p>
                  </a:txBody>
                  <a:tcPr marT="45691" marB="45691"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4955" name="Text Box 40"/>
          <p:cNvSpPr txBox="1"/>
          <p:nvPr/>
        </p:nvSpPr>
        <p:spPr>
          <a:xfrm>
            <a:off x="711200" y="4352925"/>
            <a:ext cx="7848600" cy="63976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假设公司的预算限额为</a:t>
            </a:r>
            <a:r>
              <a:rPr lang="en-US" altLang="zh-CN" b="1" dirty="0">
                <a:latin typeface="Arial" panose="020B0604020202020204" pitchFamily="34" charset="0"/>
                <a:ea typeface="宋体" panose="02010600030101010101" pitchFamily="2" charset="-122"/>
              </a:rPr>
              <a:t>3000</a:t>
            </a:r>
            <a:r>
              <a:rPr lang="zh-CN" altLang="en-US" b="1" dirty="0">
                <a:latin typeface="Arial" panose="020B0604020202020204" pitchFamily="34" charset="0"/>
                <a:ea typeface="宋体" panose="02010600030101010101" pitchFamily="2" charset="-122"/>
              </a:rPr>
              <a:t>，公司在限额内可以进行的投资形式：单独投资项目</a:t>
            </a:r>
            <a:r>
              <a:rPr lang="en-US" altLang="zh-CN" b="1" dirty="0">
                <a:latin typeface="Arial" panose="020B0604020202020204" pitchFamily="34" charset="0"/>
                <a:ea typeface="宋体" panose="02010600030101010101" pitchFamily="2" charset="-122"/>
              </a:rPr>
              <a:t>A</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B</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或是投资组合</a:t>
            </a:r>
            <a:r>
              <a:rPr lang="en-US" altLang="zh-CN" b="1" dirty="0">
                <a:latin typeface="Arial" panose="020B0604020202020204" pitchFamily="34" charset="0"/>
                <a:ea typeface="宋体" panose="02010600030101010101" pitchFamily="2" charset="-122"/>
              </a:rPr>
              <a:t>A</a:t>
            </a:r>
            <a:r>
              <a:rPr lang="zh-CN" altLang="en-US" b="1" dirty="0">
                <a:latin typeface="Arial" panose="020B0604020202020204" pitchFamily="34" charset="0"/>
                <a:ea typeface="宋体" panose="02010600030101010101" pitchFamily="2" charset="-122"/>
              </a:rPr>
              <a:t>与</a:t>
            </a:r>
            <a:r>
              <a:rPr lang="en-US" altLang="zh-CN" b="1" dirty="0">
                <a:latin typeface="Arial" panose="020B0604020202020204" pitchFamily="34" charset="0"/>
                <a:ea typeface="宋体" panose="02010600030101010101" pitchFamily="2" charset="-122"/>
              </a:rPr>
              <a:t>B</a:t>
            </a:r>
            <a:endParaRPr lang="en-US" altLang="zh-CN" b="1" dirty="0">
              <a:latin typeface="Arial" panose="020B0604020202020204" pitchFamily="34" charset="0"/>
              <a:ea typeface="宋体" panose="02010600030101010101" pitchFamily="2" charset="-122"/>
            </a:endParaRPr>
          </a:p>
        </p:txBody>
      </p:sp>
      <p:sp>
        <p:nvSpPr>
          <p:cNvPr id="124956" name="Text Box 41"/>
          <p:cNvSpPr txBox="1"/>
          <p:nvPr/>
        </p:nvSpPr>
        <p:spPr>
          <a:xfrm>
            <a:off x="395288" y="5373688"/>
            <a:ext cx="8820150" cy="10509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注意：</a:t>
            </a:r>
            <a:r>
              <a:rPr lang="en-US" altLang="zh-CN" b="1" dirty="0">
                <a:latin typeface="Arial" panose="020B0604020202020204" pitchFamily="34" charset="0"/>
                <a:ea typeface="宋体" panose="02010600030101010101" pitchFamily="2" charset="-122"/>
              </a:rPr>
              <a:t>PI</a:t>
            </a:r>
            <a:r>
              <a:rPr lang="zh-CN" altLang="en-US" b="1" dirty="0">
                <a:latin typeface="Arial" panose="020B0604020202020204" pitchFamily="34" charset="0"/>
                <a:ea typeface="宋体" panose="02010600030101010101" pitchFamily="2" charset="-122"/>
              </a:rPr>
              <a:t>反映的是单个项目的盈利能力，</a:t>
            </a:r>
            <a:r>
              <a:rPr lang="en-US" altLang="zh-CN" b="1" dirty="0">
                <a:latin typeface="Arial" panose="020B0604020202020204" pitchFamily="34" charset="0"/>
                <a:ea typeface="宋体" panose="02010600030101010101" pitchFamily="2" charset="-122"/>
              </a:rPr>
              <a:t>PI</a:t>
            </a:r>
            <a:r>
              <a:rPr lang="zh-CN" altLang="en-US" b="1" dirty="0">
                <a:latin typeface="Arial" panose="020B0604020202020204" pitchFamily="34" charset="0"/>
                <a:ea typeface="宋体" panose="02010600030101010101" pitchFamily="2" charset="-122"/>
              </a:rPr>
              <a:t>不能体现价值大小。</a:t>
            </a:r>
            <a:endParaRPr lang="zh-CN" altLang="en-US" b="1" dirty="0">
              <a:latin typeface="Arial" panose="020B0604020202020204" pitchFamily="34" charset="0"/>
              <a:ea typeface="宋体" panose="02010600030101010101" pitchFamily="2" charset="-122"/>
            </a:endParaRPr>
          </a:p>
          <a:p>
            <a:pPr>
              <a:spcBef>
                <a:spcPct val="50000"/>
              </a:spcBef>
            </a:pPr>
            <a:r>
              <a:rPr lang="zh-CN" altLang="en-US" b="1" dirty="0">
                <a:latin typeface="Arial" panose="020B0604020202020204" pitchFamily="34" charset="0"/>
                <a:ea typeface="宋体" panose="02010600030101010101" pitchFamily="2" charset="-122"/>
              </a:rPr>
              <a:t>比较投资组合，不能直接将盈利指数简单相加，而需要结合项目规模和投资限额，计算平均加权盈利指数。</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9"/>
          <p:cNvSpPr>
            <a:spLocks noGrp="1"/>
          </p:cNvSpPr>
          <p:nvPr>
            <p:ph type="title" idx="4294967295"/>
          </p:nvPr>
        </p:nvSpPr>
        <p:spPr>
          <a:xfrm>
            <a:off x="685800" y="609600"/>
            <a:ext cx="7772400" cy="1143000"/>
          </a:xfrm>
        </p:spPr>
        <p:txBody>
          <a:bodyPr wrap="square" anchor="ctr"/>
          <a:p>
            <a:pPr eaLnBrk="1" hangingPunct="1"/>
            <a:endParaRPr lang="zh-CN" altLang="en-US" dirty="0"/>
          </a:p>
        </p:txBody>
      </p:sp>
      <p:graphicFrame>
        <p:nvGraphicFramePr>
          <p:cNvPr id="123907" name="内容占位符 123906"/>
          <p:cNvGraphicFramePr/>
          <p:nvPr>
            <p:ph idx="1"/>
          </p:nvPr>
        </p:nvGraphicFramePr>
        <p:xfrm>
          <a:off x="828675" y="1125538"/>
          <a:ext cx="7772400" cy="4603750"/>
        </p:xfrm>
        <a:graphic>
          <a:graphicData uri="http://schemas.openxmlformats.org/drawingml/2006/table">
            <a:tbl>
              <a:tblPr/>
              <a:tblGrid>
                <a:gridCol w="862330"/>
                <a:gridCol w="1152525"/>
                <a:gridCol w="1295400"/>
                <a:gridCol w="1152525"/>
                <a:gridCol w="1944370"/>
                <a:gridCol w="1365250"/>
              </a:tblGrid>
              <a:tr h="107378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endParaRPr sz="2000" b="1">
                        <a:effectLst>
                          <a:outerShdw blurRad="38100" dist="38100" dir="2700000">
                            <a:srgbClr val="C0C0C0"/>
                          </a:outerShdw>
                        </a:effectLst>
                        <a:latin typeface="Times New Roman" panose="02020603050405020304" pitchFamily="2" charset="0"/>
                      </a:endParaRPr>
                    </a:p>
                  </a:txBody>
                  <a:tcPr marT="45723" marB="45723"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起始投资</a:t>
                      </a:r>
                      <a:endParaRPr lang="zh-CN" altLang="en-US" sz="2000" b="1">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占投资限额权重</a:t>
                      </a:r>
                      <a:endParaRPr lang="zh-CN" altLang="en-US" sz="2000" b="1">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盈利指数</a:t>
                      </a:r>
                      <a:endParaRPr lang="zh-CN" altLang="en-US" sz="2000" b="1">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Times New Roman" panose="02020603050405020304" pitchFamily="2" charset="0"/>
                        </a:rPr>
                        <a:t>加权平均盈利指数</a:t>
                      </a:r>
                      <a:endParaRPr lang="zh-CN" altLang="en-US"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(WAPI=W*PI)</a:t>
                      </a:r>
                      <a:endParaRPr lang="en-US" altLang="x-none" sz="20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NPV(</a:t>
                      </a:r>
                      <a:r>
                        <a:rPr lang="zh-CN" altLang="en-US" sz="2000" b="1" dirty="0">
                          <a:effectLst>
                            <a:outerShdw blurRad="38100" dist="38100" dir="2700000">
                              <a:srgbClr val="C0C0C0"/>
                            </a:outerShdw>
                          </a:effectLst>
                          <a:latin typeface="Times New Roman" panose="02020603050405020304" pitchFamily="2" charset="0"/>
                        </a:rPr>
                        <a:t>贴现率</a:t>
                      </a:r>
                      <a:r>
                        <a:rPr lang="en-US" altLang="x-none" sz="2000" b="1" dirty="0">
                          <a:effectLst>
                            <a:outerShdw blurRad="38100" dist="38100" dir="2700000">
                              <a:srgbClr val="C0C0C0"/>
                            </a:outerShdw>
                          </a:effectLst>
                          <a:latin typeface="Times New Roman" panose="02020603050405020304" pitchFamily="2" charset="0"/>
                        </a:rPr>
                        <a:t>10%</a:t>
                      </a:r>
                      <a:r>
                        <a:rPr lang="zh-CN" altLang="en-US" sz="2000" b="1" dirty="0">
                          <a:effectLst>
                            <a:outerShdw blurRad="38100" dist="38100" dir="2700000">
                              <a:srgbClr val="C0C0C0"/>
                            </a:outerShdw>
                          </a:effectLst>
                          <a:latin typeface="Times New Roman" panose="02020603050405020304" pitchFamily="2" charset="0"/>
                        </a:rPr>
                        <a:t>）</a:t>
                      </a:r>
                      <a:endParaRPr lang="zh-CN" altLang="en-US" sz="20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4721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A</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B</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C</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1000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3000</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0.33</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0.5</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1.54</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1.31</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1.29</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0.18</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0.16</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0.29</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537</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467</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884</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682750">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比较投资限额</a:t>
                      </a:r>
                      <a:r>
                        <a:rPr lang="en-US" altLang="x-none" sz="1800" b="1" dirty="0">
                          <a:effectLst>
                            <a:outerShdw blurRad="38100" dist="38100" dir="2700000">
                              <a:srgbClr val="C0C0C0"/>
                            </a:outerShdw>
                          </a:effectLst>
                          <a:latin typeface="Times New Roman" panose="02020603050405020304" pitchFamily="2" charset="0"/>
                        </a:rPr>
                        <a:t>3000</a:t>
                      </a:r>
                      <a:r>
                        <a:rPr lang="zh-CN" altLang="en-US" sz="1800" b="1" dirty="0">
                          <a:effectLst>
                            <a:outerShdw blurRad="38100" dist="38100" dir="2700000">
                              <a:srgbClr val="C0C0C0"/>
                            </a:outerShdw>
                          </a:effectLst>
                          <a:latin typeface="Times New Roman" panose="02020603050405020304" pitchFamily="2" charset="0"/>
                        </a:rPr>
                        <a:t>以内的各投资形式的加权盈利指数：</a:t>
                      </a:r>
                      <a:endParaRPr lang="zh-CN" altLang="en-US"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A+B  0.33</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∙1.54+0.5∙1.31+(1-0.33-0.5)∙1=1.34</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ea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C       1∙1.29=1.29</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ea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A       0.33∙1.54+0.67∙1=1.18</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ea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B     1.31∙1.5+0.5∙1=1.16</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txBody>
                  <a:tcPr marT="45723" marB="45723"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
        <p:nvSpPr>
          <p:cNvPr id="125979" name="Text Box 66"/>
          <p:cNvSpPr txBox="1"/>
          <p:nvPr/>
        </p:nvSpPr>
        <p:spPr>
          <a:xfrm>
            <a:off x="900113" y="5949950"/>
            <a:ext cx="2735262"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缺点：过于繁杂</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9"/>
          <p:cNvSpPr>
            <a:spLocks noGrp="1"/>
          </p:cNvSpPr>
          <p:nvPr>
            <p:ph type="title" idx="4294967295"/>
          </p:nvPr>
        </p:nvSpPr>
        <p:spPr>
          <a:xfrm>
            <a:off x="685800" y="609600"/>
            <a:ext cx="7772400" cy="1143000"/>
          </a:xfrm>
        </p:spPr>
        <p:txBody>
          <a:bodyPr wrap="square" anchor="ctr"/>
          <a:p>
            <a:pPr eaLnBrk="1" hangingPunct="1"/>
            <a:r>
              <a:rPr lang="zh-CN" altLang="en-US" dirty="0"/>
              <a:t>净现值法</a:t>
            </a:r>
            <a:endParaRPr lang="zh-CN" altLang="en-US" dirty="0"/>
          </a:p>
        </p:txBody>
      </p:sp>
      <p:graphicFrame>
        <p:nvGraphicFramePr>
          <p:cNvPr id="124931" name="内容占位符 124930"/>
          <p:cNvGraphicFramePr/>
          <p:nvPr>
            <p:ph idx="1"/>
          </p:nvPr>
        </p:nvGraphicFramePr>
        <p:xfrm>
          <a:off x="685800" y="1981200"/>
          <a:ext cx="7772400" cy="4603750"/>
        </p:xfrm>
        <a:graphic>
          <a:graphicData uri="http://schemas.openxmlformats.org/drawingml/2006/table">
            <a:tbl>
              <a:tblPr/>
              <a:tblGrid>
                <a:gridCol w="862330"/>
                <a:gridCol w="1152525"/>
                <a:gridCol w="1295400"/>
                <a:gridCol w="1152525"/>
                <a:gridCol w="1944370"/>
                <a:gridCol w="1365250"/>
              </a:tblGrid>
              <a:tr h="107378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endParaRPr sz="2000" b="1">
                        <a:effectLst>
                          <a:outerShdw blurRad="38100" dist="38100" dir="2700000">
                            <a:srgbClr val="C0C0C0"/>
                          </a:outerShdw>
                        </a:effectLst>
                        <a:latin typeface="Times New Roman" panose="02020603050405020304" pitchFamily="2" charset="0"/>
                      </a:endParaRPr>
                    </a:p>
                  </a:txBody>
                  <a:tcPr marT="45723" marB="45723"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起始投资</a:t>
                      </a:r>
                      <a:endParaRPr lang="zh-CN" altLang="en-US" sz="2000" b="1">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占投资限额权重</a:t>
                      </a:r>
                      <a:endParaRPr lang="zh-CN" altLang="en-US" sz="2000" b="1">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盈利指数</a:t>
                      </a:r>
                      <a:endParaRPr lang="zh-CN" altLang="en-US" sz="2000" b="1">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Times New Roman" panose="02020603050405020304" pitchFamily="2" charset="0"/>
                        </a:rPr>
                        <a:t>加权平均盈利指数</a:t>
                      </a:r>
                      <a:endParaRPr lang="zh-CN" altLang="en-US"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(WAPI=W*PI)</a:t>
                      </a:r>
                      <a:endParaRPr lang="en-US" altLang="x-none" sz="20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NPV(</a:t>
                      </a:r>
                      <a:r>
                        <a:rPr lang="zh-CN" altLang="en-US" sz="2000" b="1" dirty="0">
                          <a:effectLst>
                            <a:outerShdw blurRad="38100" dist="38100" dir="2700000">
                              <a:srgbClr val="C0C0C0"/>
                            </a:outerShdw>
                          </a:effectLst>
                          <a:latin typeface="Times New Roman" panose="02020603050405020304" pitchFamily="2" charset="0"/>
                        </a:rPr>
                        <a:t>贴现率</a:t>
                      </a:r>
                      <a:r>
                        <a:rPr lang="en-US" altLang="x-none" sz="2000" b="1" dirty="0">
                          <a:effectLst>
                            <a:outerShdw blurRad="38100" dist="38100" dir="2700000">
                              <a:srgbClr val="C0C0C0"/>
                            </a:outerShdw>
                          </a:effectLst>
                          <a:latin typeface="Times New Roman" panose="02020603050405020304" pitchFamily="2" charset="0"/>
                        </a:rPr>
                        <a:t>10%</a:t>
                      </a:r>
                      <a:r>
                        <a:rPr lang="zh-CN" altLang="en-US" sz="2000" b="1" dirty="0">
                          <a:effectLst>
                            <a:outerShdw blurRad="38100" dist="38100" dir="2700000">
                              <a:srgbClr val="C0C0C0"/>
                            </a:outerShdw>
                          </a:effectLst>
                          <a:latin typeface="Times New Roman" panose="02020603050405020304" pitchFamily="2" charset="0"/>
                        </a:rPr>
                        <a:t>）</a:t>
                      </a:r>
                      <a:endParaRPr lang="zh-CN" altLang="en-US" sz="20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4721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A</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B</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C</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1000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1500</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3000</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0.33</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0.5</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1.54</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1.31</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1.29</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0.18</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0.16</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0.29</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537</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467</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1800" b="1" dirty="0">
                          <a:effectLst>
                            <a:outerShdw blurRad="38100" dist="38100" dir="2700000">
                              <a:srgbClr val="C0C0C0"/>
                            </a:outerShdw>
                          </a:effectLst>
                          <a:latin typeface="Times New Roman" panose="02020603050405020304" pitchFamily="2" charset="0"/>
                        </a:rPr>
                        <a:t>884</a:t>
                      </a:r>
                      <a:endParaRPr lang="en-US" altLang="x-none" sz="1800" b="1" dirty="0">
                        <a:effectLst>
                          <a:outerShdw blurRad="38100" dist="38100" dir="2700000">
                            <a:srgbClr val="C0C0C0"/>
                          </a:outerShdw>
                        </a:effectLst>
                        <a:latin typeface="Times New Roman" panose="02020603050405020304" pitchFamily="2" charset="0"/>
                      </a:endParaRPr>
                    </a:p>
                  </a:txBody>
                  <a:tcPr marT="45723" marB="45723"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682750">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rPr>
                        <a:t>A+B  537+467=1004</a:t>
                      </a:r>
                      <a:endParaRPr lang="en-US" altLang="x-none" sz="18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ea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C       884</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ea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A       537</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1800" b="1" dirty="0">
                          <a:effectLst>
                            <a:outerShdw blurRad="38100" dist="38100" dir="2700000">
                              <a:srgbClr val="C0C0C0"/>
                            </a:outerShdw>
                          </a:effectLst>
                          <a:latin typeface="Times New Roman" panose="02020603050405020304" pitchFamily="2" charset="0"/>
                          <a:ea typeface="Times New Roman" panose="02020603050405020304" pitchFamily="2" charset="0"/>
                        </a:rPr>
                        <a:t>项目</a:t>
                      </a:r>
                      <a:r>
                        <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rPr>
                        <a:t>B     467</a:t>
                      </a:r>
                      <a:endParaRPr lang="en-US" altLang="x-none" sz="1800" b="1" dirty="0">
                        <a:effectLst>
                          <a:outerShdw blurRad="38100" dist="38100" dir="2700000">
                            <a:srgbClr val="C0C0C0"/>
                          </a:outerShdw>
                        </a:effectLst>
                        <a:latin typeface="Times New Roman" panose="02020603050405020304" pitchFamily="2" charset="0"/>
                        <a:ea typeface="Times New Roman" panose="02020603050405020304" pitchFamily="2" charset="0"/>
                      </a:endParaRPr>
                    </a:p>
                  </a:txBody>
                  <a:tcPr marT="45723" marB="45723" vert="horz" anchor="t">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 Box 7"/>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投资时机选择决策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28002" name="Rectangle 12"/>
          <p:cNvSpPr>
            <a:spLocks noGrp="1"/>
          </p:cNvSpPr>
          <p:nvPr>
            <p:ph type="body" idx="4294967295"/>
          </p:nvPr>
        </p:nvSpPr>
        <p:spPr>
          <a:xfrm>
            <a:off x="468313" y="2133600"/>
            <a:ext cx="7777162" cy="3959225"/>
          </a:xfrm>
        </p:spPr>
        <p:txBody>
          <a:bodyPr wrap="square" anchor="t"/>
          <a:p>
            <a:pPr>
              <a:lnSpc>
                <a:spcPct val="120000"/>
              </a:lnSpc>
            </a:pPr>
            <a:r>
              <a:rPr lang="zh-CN" altLang="en-US" sz="2000" b="1"/>
              <a:t>投资时机选择决策可以使决策者确定开始投资的最佳时期。 </a:t>
            </a:r>
            <a:endParaRPr lang="zh-CN" altLang="en-US" sz="2000" b="1"/>
          </a:p>
          <a:p>
            <a:pPr>
              <a:lnSpc>
                <a:spcPct val="120000"/>
              </a:lnSpc>
            </a:pPr>
            <a:r>
              <a:rPr lang="zh-CN" altLang="en-US" sz="2000" b="1"/>
              <a:t>在等待时机过程中，公司能够得到更为充分的市场信息或更高的产品价格，或者有时间继续提高产品的性能。但是这些决策优势也会带来因为等待而引起的时间价值的损失，以及竞争者提前进入市场的危险，另外成本也可能会随着时间的延长而增加。</a:t>
            </a:r>
            <a:endParaRPr lang="zh-CN" altLang="en-US" sz="2000" b="1"/>
          </a:p>
          <a:p>
            <a:pPr>
              <a:lnSpc>
                <a:spcPct val="120000"/>
              </a:lnSpc>
            </a:pPr>
            <a:r>
              <a:rPr lang="zh-CN" altLang="en-US" sz="2000" b="1"/>
              <a:t>进行投资时机选择的标准仍然是净现值最大化 ，不能将计算出来的净现值进行简单对比，而应该折合成同一个时点的现值再进行比较。 </a:t>
            </a:r>
            <a:endParaRPr lang="zh-CN" altLang="en-US" sz="2000" b="1"/>
          </a:p>
        </p:txBody>
      </p:sp>
      <p:sp>
        <p:nvSpPr>
          <p:cNvPr id="128003" name="Line 13"/>
          <p:cNvSpPr/>
          <p:nvPr/>
        </p:nvSpPr>
        <p:spPr>
          <a:xfrm>
            <a:off x="6300788" y="2565400"/>
            <a:ext cx="1008062"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8004" name="Line 14"/>
          <p:cNvSpPr/>
          <p:nvPr/>
        </p:nvSpPr>
        <p:spPr>
          <a:xfrm>
            <a:off x="4427538" y="4508500"/>
            <a:ext cx="1584325"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8005" name="Line 15"/>
          <p:cNvSpPr/>
          <p:nvPr/>
        </p:nvSpPr>
        <p:spPr>
          <a:xfrm>
            <a:off x="4572000" y="4868863"/>
            <a:ext cx="2663825"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8006" name="Line 16"/>
          <p:cNvSpPr/>
          <p:nvPr/>
        </p:nvSpPr>
        <p:spPr>
          <a:xfrm>
            <a:off x="2484438" y="4508500"/>
            <a:ext cx="1223962"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4" descr="花束"/>
          <p:cNvSpPr/>
          <p:nvPr/>
        </p:nvSpPr>
        <p:spPr>
          <a:xfrm>
            <a:off x="914400" y="2276475"/>
            <a:ext cx="7772400" cy="3895725"/>
          </a:xfrm>
          <a:prstGeom prst="rect">
            <a:avLst/>
          </a:prstGeom>
          <a:noFill/>
          <a:ln w="9525">
            <a:noFill/>
          </a:ln>
        </p:spPr>
        <p:txBody>
          <a:bodyPr anchor="t"/>
          <a:p>
            <a:pPr marL="342900" indent="-342900">
              <a:spcBef>
                <a:spcPct val="20000"/>
              </a:spcBef>
              <a:buChar char="•"/>
            </a:pPr>
            <a:r>
              <a:rPr lang="zh-CN" altLang="en-US" sz="2400" dirty="0">
                <a:latin typeface="黑体" panose="02010609060101010101" pitchFamily="1" charset="-122"/>
                <a:ea typeface="黑体" panose="02010609060101010101" pitchFamily="1" charset="-122"/>
              </a:rPr>
              <a:t>某公司拥有一稀有矿藏，这种矿产品的价格在不断上升。根据预测，每年销售收入增加2</a:t>
            </a:r>
            <a:r>
              <a:rPr lang="en-US" altLang="zh-CN" sz="2400" dirty="0">
                <a:latin typeface="黑体" panose="02010609060101010101" pitchFamily="1" charset="-122"/>
                <a:ea typeface="黑体" panose="02010609060101010101" pitchFamily="1" charset="-122"/>
              </a:rPr>
              <a:t>0%</a:t>
            </a:r>
            <a:r>
              <a:rPr lang="zh-CN" altLang="en-US" sz="2400" dirty="0">
                <a:latin typeface="黑体" panose="02010609060101010101" pitchFamily="1" charset="-122"/>
                <a:ea typeface="黑体" panose="02010609060101010101" pitchFamily="1" charset="-122"/>
              </a:rPr>
              <a:t>，但是付现成本每年也增加10%。因此，公司要研究现在开发还是3年后开发的问题。不论现在开发还是3年后开发，初始投资均100万元，直线折旧法折旧年限4年，无残值，开始时需要垫支营运资本20万元，结束后收回；且3年就把矿藏全部开采完。计划每年开采200吨，第1年销售收入1万元，开采每吨付现成本0.35万元。公司需要作出现在开采还是3年以后开采决策，有关资料如下表：</a:t>
            </a:r>
            <a:endParaRPr lang="zh-CN" altLang="en-US" sz="2400" i="1" dirty="0">
              <a:latin typeface="黑体" panose="02010609060101010101" pitchFamily="1" charset="-122"/>
              <a:ea typeface="黑体" panose="02010609060101010101" pitchFamily="1" charset="-122"/>
            </a:endParaRPr>
          </a:p>
        </p:txBody>
      </p:sp>
      <p:sp>
        <p:nvSpPr>
          <p:cNvPr id="129026" name="Text Box 7"/>
          <p:cNvSpPr txBox="1"/>
          <p:nvPr/>
        </p:nvSpPr>
        <p:spPr>
          <a:xfrm>
            <a:off x="0" y="908050"/>
            <a:ext cx="9144000" cy="457200"/>
          </a:xfrm>
          <a:prstGeom prst="rect">
            <a:avLst/>
          </a:prstGeom>
          <a:solidFill>
            <a:srgbClr val="A11D26"/>
          </a:solidFill>
          <a:ln w="9525">
            <a:noFill/>
          </a:ln>
        </p:spPr>
        <p:txBody>
          <a:bodyPr wrap="square"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投资时机选择决策举例</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wipe(up)">
                                      <p:cBhvr>
                                        <p:cTn id="7" dur="500"/>
                                        <p:tgtEl>
                                          <p:spTgt spid="12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8002" name="表格 128001"/>
          <p:cNvGraphicFramePr/>
          <p:nvPr/>
        </p:nvGraphicFramePr>
        <p:xfrm>
          <a:off x="571500" y="620713"/>
          <a:ext cx="7848600" cy="4286250"/>
        </p:xfrm>
        <a:graphic>
          <a:graphicData uri="http://schemas.openxmlformats.org/drawingml/2006/table">
            <a:tbl>
              <a:tblPr/>
              <a:tblGrid>
                <a:gridCol w="2551430"/>
                <a:gridCol w="1372870"/>
                <a:gridCol w="2741930"/>
                <a:gridCol w="1182370"/>
              </a:tblGrid>
              <a:tr h="644525">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投资与回收</a:t>
                      </a:r>
                      <a:endParaRPr lang="zh-CN" altLang="en-US" sz="2400">
                        <a:latin typeface="Tahoma" panose="020B0604030504040204" pitchFamily="2" charset="0"/>
                        <a:ea typeface="黑体" panose="02010609060101010101" pitchFamily="1" charset="-122"/>
                      </a:endParaRPr>
                    </a:p>
                  </a:txBody>
                  <a:tcPr marT="45719" marB="45719"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hMerge="1">
                  <a:tcPr>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收入与成本</a:t>
                      </a:r>
                      <a:endParaRPr lang="zh-CN" altLang="en-US" sz="2400">
                        <a:latin typeface="Tahoma" panose="020B0604030504040204" pitchFamily="2" charset="0"/>
                        <a:ea typeface="黑体" panose="02010609060101010101" pitchFamily="1" charset="-122"/>
                      </a:endParaRPr>
                    </a:p>
                  </a:txBody>
                  <a:tcPr marT="45719" marB="45719"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hMerge="1">
                  <a:tcPr>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tcPr>
                </a:tc>
              </a:tr>
              <a:tr h="36417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Tahoma" panose="020B0604030504040204" pitchFamily="2" charset="0"/>
                          <a:ea typeface="黑体" panose="02010609060101010101" pitchFamily="1" charset="-122"/>
                        </a:rPr>
                        <a:t>固定资产投资</a:t>
                      </a:r>
                      <a:endParaRPr lang="zh-CN" altLang="en-US" sz="2400" dirty="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Tahoma" panose="020B0604030504040204" pitchFamily="2" charset="0"/>
                          <a:ea typeface="黑体" panose="02010609060101010101" pitchFamily="1" charset="-122"/>
                        </a:rPr>
                        <a:t>营运资金垫支</a:t>
                      </a:r>
                      <a:endParaRPr lang="zh-CN" altLang="en-US" sz="2400" dirty="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Tahoma" panose="020B0604030504040204" pitchFamily="2" charset="0"/>
                          <a:ea typeface="黑体" panose="02010609060101010101" pitchFamily="1" charset="-122"/>
                        </a:rPr>
                        <a:t>固定资产残值</a:t>
                      </a:r>
                      <a:endParaRPr lang="zh-CN" altLang="en-US" sz="2400" dirty="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Tahoma" panose="020B0604030504040204" pitchFamily="2" charset="0"/>
                          <a:ea typeface="黑体" panose="02010609060101010101" pitchFamily="1" charset="-122"/>
                        </a:rPr>
                        <a:t>固定资产直线法折旧年限</a:t>
                      </a:r>
                      <a:endParaRPr lang="zh-CN" altLang="en-US" sz="2400" dirty="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Tahoma" panose="020B0604030504040204" pitchFamily="2" charset="0"/>
                          <a:ea typeface="黑体" panose="02010609060101010101" pitchFamily="1" charset="-122"/>
                        </a:rPr>
                        <a:t>资本成本</a:t>
                      </a:r>
                      <a:endParaRPr lang="zh-CN" altLang="en-US" dirty="0">
                        <a:ea typeface="黑体" panose="02010609060101010101" pitchFamily="1" charset="-122"/>
                      </a:endParaRPr>
                    </a:p>
                  </a:txBody>
                  <a:tcPr marT="45719" marB="45719"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10</a:t>
                      </a:r>
                      <a:r>
                        <a:rPr lang="en-US" altLang="x-none" sz="2400" dirty="0">
                          <a:latin typeface="黑体" panose="02010609060101010101" pitchFamily="1" charset="-122"/>
                          <a:ea typeface="黑体" panose="02010609060101010101" pitchFamily="1" charset="-122"/>
                        </a:rPr>
                        <a:t>0</a:t>
                      </a:r>
                      <a:r>
                        <a:rPr lang="zh-CN" altLang="en-US" sz="2400" dirty="0">
                          <a:latin typeface="黑体" panose="02010609060101010101" pitchFamily="1" charset="-122"/>
                          <a:ea typeface="黑体" panose="02010609060101010101" pitchFamily="1" charset="-122"/>
                        </a:rPr>
                        <a:t>万元</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2</a:t>
                      </a:r>
                      <a:r>
                        <a:rPr lang="en-US" altLang="x-none" sz="2400" dirty="0">
                          <a:latin typeface="黑体" panose="02010609060101010101" pitchFamily="1" charset="-122"/>
                          <a:ea typeface="黑体" panose="02010609060101010101" pitchFamily="1" charset="-122"/>
                        </a:rPr>
                        <a:t>0</a:t>
                      </a:r>
                      <a:r>
                        <a:rPr lang="zh-CN" altLang="en-US" sz="2400" dirty="0">
                          <a:latin typeface="黑体" panose="02010609060101010101" pitchFamily="1" charset="-122"/>
                          <a:ea typeface="黑体" panose="02010609060101010101" pitchFamily="1" charset="-122"/>
                        </a:rPr>
                        <a:t>万元</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0</a:t>
                      </a:r>
                      <a:r>
                        <a:rPr lang="zh-CN" altLang="en-US" sz="2400" dirty="0">
                          <a:latin typeface="黑体" panose="02010609060101010101" pitchFamily="1" charset="-122"/>
                          <a:ea typeface="黑体" panose="02010609060101010101" pitchFamily="1" charset="-122"/>
                        </a:rPr>
                        <a:t>万元</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4年</a:t>
                      </a: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10%</a:t>
                      </a:r>
                      <a:endParaRPr lang="en-US" altLang="x-none" dirty="0">
                        <a:latin typeface="黑体" panose="02010609060101010101" pitchFamily="1" charset="-122"/>
                        <a:ea typeface="黑体" panose="02010609060101010101" pitchFamily="1" charset="-122"/>
                      </a:endParaRPr>
                    </a:p>
                  </a:txBody>
                  <a:tcPr marT="45719" marB="45719"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年产销量</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现投资开发每吨收入</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当前开采每吨付现成本</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所得税率</a:t>
                      </a:r>
                      <a:endParaRPr lang="zh-CN" altLang="en-US" dirty="0">
                        <a:latin typeface="黑体" panose="02010609060101010101" pitchFamily="1" charset="-122"/>
                        <a:ea typeface="黑体" panose="02010609060101010101" pitchFamily="1" charset="-122"/>
                      </a:endParaRPr>
                    </a:p>
                  </a:txBody>
                  <a:tcPr marT="45719" marB="45719"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200</a:t>
                      </a:r>
                      <a:r>
                        <a:rPr lang="zh-CN" altLang="en-US" sz="2400" dirty="0">
                          <a:latin typeface="黑体" panose="02010609060101010101" pitchFamily="1" charset="-122"/>
                          <a:ea typeface="黑体" panose="02010609060101010101" pitchFamily="1" charset="-122"/>
                        </a:rPr>
                        <a:t>吨</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1</a:t>
                      </a:r>
                      <a:r>
                        <a:rPr lang="zh-CN" altLang="en-US" sz="2400" dirty="0">
                          <a:latin typeface="黑体" panose="02010609060101010101" pitchFamily="1" charset="-122"/>
                          <a:ea typeface="黑体" panose="02010609060101010101" pitchFamily="1" charset="-122"/>
                        </a:rPr>
                        <a:t>万元</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0.</a:t>
                      </a:r>
                      <a:r>
                        <a:rPr lang="zh-CN" altLang="en-US" sz="2400" dirty="0">
                          <a:latin typeface="黑体" panose="02010609060101010101" pitchFamily="1" charset="-122"/>
                          <a:ea typeface="黑体" panose="02010609060101010101" pitchFamily="1" charset="-122"/>
                        </a:rPr>
                        <a:t>35万元</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25</a:t>
                      </a:r>
                      <a:r>
                        <a:rPr lang="en-US" altLang="x-none" sz="2400" dirty="0">
                          <a:latin typeface="黑体" panose="02010609060101010101" pitchFamily="1" charset="-122"/>
                          <a:ea typeface="黑体" panose="02010609060101010101" pitchFamily="1" charset="-122"/>
                        </a:rPr>
                        <a:t>%</a:t>
                      </a:r>
                      <a:endParaRPr lang="en-US" altLang="x-none" dirty="0">
                        <a:latin typeface="黑体" panose="02010609060101010101" pitchFamily="1" charset="-122"/>
                        <a:ea typeface="黑体" panose="02010609060101010101" pitchFamily="1" charset="-122"/>
                      </a:endParaRPr>
                    </a:p>
                  </a:txBody>
                  <a:tcPr marT="45719" marB="45719"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arn(outHorizontal)">
                                      <p:cBhvr>
                                        <p:cTn id="7" dur="500"/>
                                        <p:tgtEl>
                                          <p:spTgt spid="12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3"/>
          <p:cNvSpPr/>
          <p:nvPr/>
        </p:nvSpPr>
        <p:spPr>
          <a:xfrm>
            <a:off x="838200" y="76200"/>
            <a:ext cx="7772400" cy="1143000"/>
          </a:xfrm>
          <a:prstGeom prst="rect">
            <a:avLst/>
          </a:prstGeom>
          <a:noFill/>
          <a:ln w="9525">
            <a:noFill/>
          </a:ln>
        </p:spPr>
        <p:txBody>
          <a:bodyPr lIns="92075" tIns="46038" rIns="92075" bIns="46038" anchor="ctr"/>
          <a:p>
            <a:pPr algn="ctr"/>
            <a:r>
              <a:rPr lang="en-US" altLang="zh-CN"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确定现在开发经营现金流量</a:t>
            </a:r>
            <a:endParaRPr lang="zh-CN" altLang="en-US" sz="2800" dirty="0">
              <a:latin typeface="黑体" panose="02010609060101010101" pitchFamily="1" charset="-122"/>
              <a:ea typeface="黑体" panose="02010609060101010101" pitchFamily="1" charset="-122"/>
            </a:endParaRPr>
          </a:p>
        </p:txBody>
      </p:sp>
      <p:graphicFrame>
        <p:nvGraphicFramePr>
          <p:cNvPr id="129027" name="表格 129026"/>
          <p:cNvGraphicFramePr/>
          <p:nvPr/>
        </p:nvGraphicFramePr>
        <p:xfrm>
          <a:off x="469900" y="1414463"/>
          <a:ext cx="8567738" cy="4759325"/>
        </p:xfrm>
        <a:graphic>
          <a:graphicData uri="http://schemas.openxmlformats.org/drawingml/2006/table">
            <a:tbl>
              <a:tblPr/>
              <a:tblGrid>
                <a:gridCol w="3284855"/>
                <a:gridCol w="1434465"/>
                <a:gridCol w="1312545"/>
                <a:gridCol w="1281430"/>
                <a:gridCol w="1254125"/>
              </a:tblGrid>
              <a:tr h="103028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      </a:t>
                      </a:r>
                      <a:r>
                        <a:rPr lang="zh-CN" altLang="en-US" sz="2800" dirty="0">
                          <a:latin typeface="黑体" panose="02010609060101010101" pitchFamily="1" charset="-122"/>
                          <a:ea typeface="黑体" panose="02010609060101010101" pitchFamily="1" charset="-122"/>
                        </a:rPr>
                        <a:t>时间</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项目</a:t>
                      </a:r>
                      <a:endParaRPr lang="zh-CN" altLang="en-US" sz="2800" dirty="0">
                        <a:latin typeface="黑体" panose="02010609060101010101" pitchFamily="1" charset="-122"/>
                        <a:ea typeface="黑体" panose="02010609060101010101" pitchFamily="1" charset="-122"/>
                      </a:endParaRPr>
                    </a:p>
                  </a:txBody>
                  <a:tcPr marT="45727" marB="45727"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w="12700" cap="rnd" cmpd="sng">
                      <a:solidFill>
                        <a:schemeClr val="tx1"/>
                      </a:solidFill>
                      <a:prstDash val="solid"/>
                      <a:bevel/>
                      <a:headEnd type="none" w="med" len="med"/>
                      <a:tailEnd type="none" w="med" len="med"/>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1</a:t>
                      </a:r>
                      <a:endParaRPr lang="zh-CN" altLang="en-US"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2</a:t>
                      </a:r>
                      <a:endParaRPr lang="en-US" altLang="x-none"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3</a:t>
                      </a:r>
                      <a:endParaRPr lang="en-US" altLang="x-none"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4</a:t>
                      </a:r>
                      <a:endParaRPr lang="en-US" altLang="x-none"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r h="3729037">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销售收入（</a:t>
                      </a:r>
                      <a:r>
                        <a:rPr lang="en-US" altLang="x-none"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付现成本（</a:t>
                      </a:r>
                      <a:r>
                        <a:rPr lang="en-US" altLang="x-none" sz="2800" dirty="0">
                          <a:latin typeface="黑体" panose="02010609060101010101" pitchFamily="1" charset="-122"/>
                          <a:ea typeface="黑体" panose="02010609060101010101" pitchFamily="1" charset="-122"/>
                        </a:rPr>
                        <a:t>2</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折旧（</a:t>
                      </a:r>
                      <a:r>
                        <a:rPr lang="en-US" altLang="x-none" sz="2800" dirty="0">
                          <a:latin typeface="黑体" panose="02010609060101010101" pitchFamily="1" charset="-122"/>
                          <a:ea typeface="黑体" panose="02010609060101010101" pitchFamily="1" charset="-122"/>
                        </a:rPr>
                        <a:t>3</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税前利润（</a:t>
                      </a:r>
                      <a:r>
                        <a:rPr lang="en-US" altLang="x-none" sz="2800" dirty="0">
                          <a:latin typeface="黑体" panose="02010609060101010101" pitchFamily="1" charset="-122"/>
                          <a:ea typeface="黑体" panose="02010609060101010101" pitchFamily="1" charset="-122"/>
                        </a:rPr>
                        <a:t>4</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所得税（</a:t>
                      </a:r>
                      <a:r>
                        <a:rPr lang="en-US" altLang="x-none" sz="2800" dirty="0">
                          <a:latin typeface="黑体" panose="02010609060101010101" pitchFamily="1" charset="-122"/>
                          <a:ea typeface="黑体" panose="02010609060101010101" pitchFamily="1" charset="-122"/>
                        </a:rPr>
                        <a:t>5</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税后利润（</a:t>
                      </a:r>
                      <a:r>
                        <a:rPr lang="en-US" altLang="x-none" sz="2800" dirty="0">
                          <a:latin typeface="黑体" panose="02010609060101010101" pitchFamily="1" charset="-122"/>
                          <a:ea typeface="黑体" panose="02010609060101010101" pitchFamily="1" charset="-122"/>
                        </a:rPr>
                        <a:t>6</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营业现金流量（</a:t>
                      </a:r>
                      <a:r>
                        <a:rPr lang="en-US" altLang="x-none" sz="2800" dirty="0">
                          <a:latin typeface="黑体" panose="02010609060101010101" pitchFamily="1" charset="-122"/>
                          <a:ea typeface="黑体" panose="02010609060101010101" pitchFamily="1" charset="-122"/>
                        </a:rPr>
                        <a:t>7</a:t>
                      </a:r>
                      <a:r>
                        <a:rPr lang="zh-CN" altLang="en-US" sz="2800" dirty="0">
                          <a:latin typeface="黑体" panose="02010609060101010101" pitchFamily="1" charset="-122"/>
                          <a:ea typeface="黑体" panose="02010609060101010101" pitchFamily="1" charset="-122"/>
                        </a:rPr>
                        <a:t>）</a:t>
                      </a:r>
                      <a:endParaRPr lang="zh-CN" altLang="en-US" sz="2800" dirty="0">
                        <a:latin typeface="黑体" panose="02010609060101010101" pitchFamily="1" charset="-122"/>
                        <a:ea typeface="黑体" panose="02010609060101010101" pitchFamily="1" charset="-122"/>
                      </a:endParaRPr>
                    </a:p>
                  </a:txBody>
                  <a:tcPr marT="45727" marB="45727"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200</a:t>
                      </a:r>
                      <a:endParaRPr lang="en-US" altLang="x-none"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7</a:t>
                      </a:r>
                      <a:r>
                        <a:rPr lang="en-US" altLang="x-none" sz="2800" dirty="0">
                          <a:latin typeface="黑体" panose="02010609060101010101" pitchFamily="1" charset="-122"/>
                          <a:ea typeface="黑体" panose="02010609060101010101" pitchFamily="1" charset="-122"/>
                        </a:rPr>
                        <a:t>0</a:t>
                      </a:r>
                      <a:endParaRPr lang="en-US" altLang="x-none"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u="sng" dirty="0">
                          <a:latin typeface="黑体" panose="02010609060101010101" pitchFamily="1" charset="-122"/>
                          <a:ea typeface="黑体" panose="02010609060101010101" pitchFamily="1" charset="-122"/>
                        </a:rPr>
                        <a:t>25</a:t>
                      </a:r>
                      <a:endParaRPr lang="zh-CN" altLang="en-US"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105</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u="sng" dirty="0">
                          <a:latin typeface="黑体" panose="02010609060101010101" pitchFamily="1" charset="-122"/>
                          <a:ea typeface="黑体" panose="02010609060101010101" pitchFamily="1" charset="-122"/>
                        </a:rPr>
                        <a:t>26.25</a:t>
                      </a:r>
                      <a:endParaRPr lang="zh-CN" altLang="en-US"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78.75</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103.75</a:t>
                      </a:r>
                      <a:endParaRPr lang="zh-CN" altLang="en-US"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240</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77</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u="sng" dirty="0">
                          <a:latin typeface="黑体" panose="02010609060101010101" pitchFamily="1" charset="-122"/>
                          <a:ea typeface="黑体" panose="02010609060101010101" pitchFamily="1" charset="-122"/>
                        </a:rPr>
                        <a:t>25</a:t>
                      </a:r>
                      <a:endParaRPr lang="en-US" altLang="x-none"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38</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u="sng" dirty="0">
                          <a:latin typeface="黑体" panose="02010609060101010101" pitchFamily="1" charset="-122"/>
                          <a:ea typeface="黑体" panose="02010609060101010101" pitchFamily="1" charset="-122"/>
                        </a:rPr>
                        <a:t>34.5</a:t>
                      </a:r>
                      <a:endParaRPr lang="zh-CN" altLang="en-US"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103.5</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10</a:t>
                      </a:r>
                      <a:r>
                        <a:rPr lang="zh-CN" altLang="en-US" sz="2800" dirty="0">
                          <a:latin typeface="黑体" panose="02010609060101010101" pitchFamily="1" charset="-122"/>
                          <a:ea typeface="黑体" panose="02010609060101010101" pitchFamily="1" charset="-122"/>
                        </a:rPr>
                        <a:t>8</a:t>
                      </a:r>
                      <a:r>
                        <a:rPr lang="en-US" altLang="x-none" sz="2800" dirty="0">
                          <a:latin typeface="黑体" panose="02010609060101010101" pitchFamily="1" charset="-122"/>
                          <a:ea typeface="黑体" panose="02010609060101010101" pitchFamily="1" charset="-122"/>
                        </a:rPr>
                        <a:t>.5</a:t>
                      </a:r>
                      <a:endParaRPr lang="en-US" altLang="x-none"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2</a:t>
                      </a:r>
                      <a:r>
                        <a:rPr lang="zh-CN" altLang="en-US" sz="2800" dirty="0">
                          <a:latin typeface="黑体" panose="02010609060101010101" pitchFamily="1" charset="-122"/>
                          <a:ea typeface="黑体" panose="02010609060101010101" pitchFamily="1" charset="-122"/>
                        </a:rPr>
                        <a:t>88</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84.7</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u="sng" dirty="0">
                          <a:latin typeface="黑体" panose="02010609060101010101" pitchFamily="1" charset="-122"/>
                          <a:ea typeface="黑体" panose="02010609060101010101" pitchFamily="1" charset="-122"/>
                        </a:rPr>
                        <a:t>25</a:t>
                      </a:r>
                      <a:endParaRPr lang="en-US" altLang="x-none"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78.3</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u="sng" dirty="0">
                          <a:latin typeface="黑体" panose="02010609060101010101" pitchFamily="1" charset="-122"/>
                          <a:ea typeface="黑体" panose="02010609060101010101" pitchFamily="1" charset="-122"/>
                        </a:rPr>
                        <a:t>44.58</a:t>
                      </a:r>
                      <a:endParaRPr lang="zh-CN" altLang="en-US"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133.72</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58.72</a:t>
                      </a:r>
                      <a:endParaRPr lang="zh-CN" altLang="en-US"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345.6</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93.17</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u="sng" dirty="0">
                          <a:latin typeface="黑体" panose="02010609060101010101" pitchFamily="1" charset="-122"/>
                          <a:ea typeface="黑体" panose="02010609060101010101" pitchFamily="1" charset="-122"/>
                        </a:rPr>
                        <a:t>25</a:t>
                      </a:r>
                      <a:endParaRPr lang="en-US" altLang="x-none"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227.43</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u="sng" dirty="0">
                          <a:latin typeface="黑体" panose="02010609060101010101" pitchFamily="1" charset="-122"/>
                          <a:ea typeface="黑体" panose="02010609060101010101" pitchFamily="1" charset="-122"/>
                        </a:rPr>
                        <a:t>56.86</a:t>
                      </a:r>
                      <a:endParaRPr lang="zh-CN" altLang="en-US" sz="2800" u="sng"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800" dirty="0">
                          <a:latin typeface="黑体" panose="02010609060101010101" pitchFamily="1" charset="-122"/>
                          <a:ea typeface="黑体" panose="02010609060101010101" pitchFamily="1" charset="-122"/>
                        </a:rPr>
                        <a:t>170.57</a:t>
                      </a:r>
                      <a:endParaRPr lang="zh-CN" altLang="en-US" sz="28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800" dirty="0">
                          <a:latin typeface="黑体" panose="02010609060101010101" pitchFamily="1" charset="-122"/>
                          <a:ea typeface="黑体" panose="02010609060101010101" pitchFamily="1" charset="-122"/>
                        </a:rPr>
                        <a:t>1</a:t>
                      </a:r>
                      <a:r>
                        <a:rPr lang="zh-CN" altLang="en-US" sz="2800" dirty="0">
                          <a:latin typeface="黑体" panose="02010609060101010101" pitchFamily="1" charset="-122"/>
                          <a:ea typeface="黑体" panose="02010609060101010101" pitchFamily="1" charset="-122"/>
                        </a:rPr>
                        <a:t>95.57</a:t>
                      </a:r>
                      <a:endParaRPr lang="zh-CN" altLang="en-US" sz="2800" dirty="0">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linds(horizontal)">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blinds(horizontal)">
                                      <p:cBhvr>
                                        <p:cTn id="12" dur="500"/>
                                        <p:tgtEl>
                                          <p:spTgt spid="129027"/>
                                        </p:tgtEl>
                                      </p:cBhvr>
                                    </p:animEffect>
                                  </p:childTnLst>
                                  <p:subTnLst>
                                    <p:audio>
                                      <p:cMediaNode>
                                        <p:cTn display="0" masterRel="sameClick">
                                          <p:stCondLst>
                                            <p:cond evt="begin" delay="0">
                                              <p:tn val="10"/>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3"/>
          <p:cNvSpPr/>
          <p:nvPr/>
        </p:nvSpPr>
        <p:spPr>
          <a:xfrm>
            <a:off x="914400" y="609600"/>
            <a:ext cx="7772400" cy="1143000"/>
          </a:xfrm>
          <a:prstGeom prst="rect">
            <a:avLst/>
          </a:prstGeom>
          <a:noFill/>
          <a:ln w="9525">
            <a:noFill/>
          </a:ln>
        </p:spPr>
        <p:txBody>
          <a:bodyPr lIns="92075" tIns="46038" rIns="92075" bIns="46038" anchor="ctr"/>
          <a:p>
            <a:pPr algn="ctr"/>
            <a:r>
              <a:rPr lang="en-US" altLang="zh-CN" sz="3600" dirty="0">
                <a:latin typeface="黑体" panose="02010609060101010101" pitchFamily="1" charset="-122"/>
                <a:ea typeface="黑体" panose="02010609060101010101" pitchFamily="1" charset="-122"/>
              </a:rPr>
              <a:t>2.</a:t>
            </a:r>
            <a:r>
              <a:rPr lang="zh-CN" altLang="en-US" sz="3600" dirty="0">
                <a:latin typeface="黑体" panose="02010609060101010101" pitchFamily="1" charset="-122"/>
                <a:ea typeface="黑体" panose="02010609060101010101" pitchFamily="1" charset="-122"/>
              </a:rPr>
              <a:t>现在开发净现金流量的计算</a:t>
            </a:r>
            <a:endParaRPr lang="zh-CN" altLang="en-US" sz="3600" dirty="0">
              <a:latin typeface="黑体" panose="02010609060101010101" pitchFamily="1" charset="-122"/>
              <a:ea typeface="黑体" panose="02010609060101010101" pitchFamily="1" charset="-122"/>
            </a:endParaRPr>
          </a:p>
        </p:txBody>
      </p:sp>
      <p:graphicFrame>
        <p:nvGraphicFramePr>
          <p:cNvPr id="130051" name="表格 130050"/>
          <p:cNvGraphicFramePr/>
          <p:nvPr/>
        </p:nvGraphicFramePr>
        <p:xfrm>
          <a:off x="252413" y="1773238"/>
          <a:ext cx="8736013" cy="3673475"/>
        </p:xfrm>
        <a:graphic>
          <a:graphicData uri="http://schemas.openxmlformats.org/drawingml/2006/table">
            <a:tbl>
              <a:tblPr/>
              <a:tblGrid>
                <a:gridCol w="2409825"/>
                <a:gridCol w="1109980"/>
                <a:gridCol w="1174115"/>
                <a:gridCol w="988695"/>
                <a:gridCol w="1631950"/>
                <a:gridCol w="1421130"/>
              </a:tblGrid>
              <a:tr h="9334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       </a:t>
                      </a:r>
                      <a:r>
                        <a:rPr lang="zh-CN" altLang="en-US" sz="2400" dirty="0">
                          <a:latin typeface="黑体" panose="02010609060101010101" pitchFamily="1" charset="-122"/>
                          <a:ea typeface="黑体" panose="02010609060101010101" pitchFamily="1" charset="-122"/>
                        </a:rPr>
                        <a:t>时间</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项目</a:t>
                      </a:r>
                      <a:endParaRPr lang="zh-CN" altLang="en-US" sz="2400" dirty="0">
                        <a:latin typeface="黑体" panose="02010609060101010101" pitchFamily="1" charset="-122"/>
                        <a:ea typeface="黑体" panose="02010609060101010101" pitchFamily="1" charset="-122"/>
                      </a:endParaRPr>
                    </a:p>
                  </a:txBody>
                  <a:tcPr marT="45728" marB="45728"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w="12700" cap="rnd" cmpd="sng">
                      <a:solidFill>
                        <a:schemeClr val="tx1"/>
                      </a:solidFill>
                      <a:prstDash val="solid"/>
                      <a:bevel/>
                      <a:headEnd type="none" w="med" len="med"/>
                      <a:tailEnd type="none" w="med" len="med"/>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0</a:t>
                      </a:r>
                      <a:endParaRPr lang="en-US" altLang="x-none"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1</a:t>
                      </a:r>
                      <a:endParaRPr lang="en-US" altLang="x-none"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2</a:t>
                      </a:r>
                      <a:endParaRPr lang="en-US" altLang="x-none"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3</a:t>
                      </a:r>
                      <a:endParaRPr lang="en-US" altLang="x-none"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4</a:t>
                      </a:r>
                      <a:endParaRPr lang="zh-CN" altLang="en-US"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r h="27400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固定资产投资</a:t>
                      </a:r>
                      <a:endParaRPr lang="zh-CN" altLang="en-US" sz="240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营运资金垫支</a:t>
                      </a:r>
                      <a:endParaRPr lang="zh-CN" altLang="en-US" sz="240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营业现金流量</a:t>
                      </a:r>
                      <a:endParaRPr lang="zh-CN" altLang="en-US" sz="240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营运资金收回</a:t>
                      </a:r>
                      <a:endParaRPr lang="zh-CN" altLang="en-US" sz="2400">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latin typeface="Tahoma" panose="020B0604030504040204" pitchFamily="2" charset="0"/>
                          <a:ea typeface="黑体" panose="02010609060101010101" pitchFamily="1" charset="-122"/>
                        </a:rPr>
                        <a:t>净现金流量</a:t>
                      </a:r>
                      <a:endParaRPr lang="zh-CN" altLang="en-US" sz="2400">
                        <a:latin typeface="Tahoma" panose="020B0604030504040204" pitchFamily="2" charset="0"/>
                        <a:ea typeface="黑体" panose="02010609060101010101" pitchFamily="1" charset="-122"/>
                      </a:endParaRPr>
                    </a:p>
                  </a:txBody>
                  <a:tcPr marT="45728" marB="45728"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100</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2</a:t>
                      </a:r>
                      <a:r>
                        <a:rPr lang="en-US" altLang="x-none" sz="2400" dirty="0">
                          <a:latin typeface="黑体" panose="02010609060101010101" pitchFamily="1" charset="-122"/>
                          <a:ea typeface="黑体" panose="02010609060101010101" pitchFamily="1" charset="-122"/>
                        </a:rPr>
                        <a:t>0</a:t>
                      </a: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120</a:t>
                      </a:r>
                      <a:endParaRPr lang="zh-CN" altLang="en-US"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103.75</a:t>
                      </a: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103.75</a:t>
                      </a:r>
                      <a:endParaRPr lang="zh-CN" altLang="en-US"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128.5</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128.5</a:t>
                      </a:r>
                      <a:endParaRPr lang="zh-CN" altLang="en-US"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158.72</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158.72</a:t>
                      </a:r>
                      <a:endParaRPr lang="en-US" altLang="x-none"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195.57</a:t>
                      </a:r>
                      <a:endParaRPr lang="zh-CN" altLang="en-US"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2</a:t>
                      </a:r>
                      <a:r>
                        <a:rPr lang="en-US" altLang="x-none" sz="2400" dirty="0">
                          <a:latin typeface="黑体" panose="02010609060101010101" pitchFamily="1" charset="-122"/>
                          <a:ea typeface="黑体" panose="02010609060101010101" pitchFamily="1" charset="-122"/>
                        </a:rPr>
                        <a:t>0</a:t>
                      </a:r>
                      <a:endParaRPr lang="en-US" altLang="x-none" sz="2400" dirty="0">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latin typeface="黑体" panose="02010609060101010101" pitchFamily="1" charset="-122"/>
                          <a:ea typeface="黑体" panose="02010609060101010101" pitchFamily="1" charset="-122"/>
                        </a:rPr>
                        <a:t>215.57</a:t>
                      </a:r>
                      <a:endParaRPr lang="zh-CN" altLang="en-US" sz="2400" dirty="0">
                        <a:latin typeface="黑体" panose="02010609060101010101" pitchFamily="1" charset="-122"/>
                        <a:ea typeface="黑体" panose="02010609060101010101" pitchFamily="1" charset="-122"/>
                      </a:endParaRPr>
                    </a:p>
                  </a:txBody>
                  <a:tcPr marT="45728" marB="45728"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blinds(horizontal)">
                                      <p:cBhvr>
                                        <p:cTn id="7" dur="500"/>
                                        <p:tgtEl>
                                          <p:spTgt spid="130050"/>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1"/>
                                        </p:tgtEl>
                                        <p:attrNameLst>
                                          <p:attrName>style.visibility</p:attrName>
                                        </p:attrNameLst>
                                      </p:cBhvr>
                                      <p:to>
                                        <p:strVal val="visible"/>
                                      </p:to>
                                    </p:set>
                                    <p:animEffect transition="in" filter="blinds(horizontal)">
                                      <p:cBhvr>
                                        <p:cTn id="12" dur="500"/>
                                        <p:tgtEl>
                                          <p:spTgt spid="130051"/>
                                        </p:tgtEl>
                                      </p:cBhvr>
                                    </p:animEffect>
                                  </p:childTnLst>
                                  <p:subTnLst>
                                    <p:audio>
                                      <p:cMediaNode>
                                        <p:cTn display="0" masterRel="sameClick">
                                          <p:stCondLst>
                                            <p:cond evt="begin" delay="0">
                                              <p:tn val="10"/>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3"/>
          <p:cNvSpPr/>
          <p:nvPr/>
        </p:nvSpPr>
        <p:spPr>
          <a:xfrm>
            <a:off x="76200" y="609600"/>
            <a:ext cx="6553200" cy="1143000"/>
          </a:xfrm>
          <a:prstGeom prst="rect">
            <a:avLst/>
          </a:prstGeom>
          <a:noFill/>
          <a:ln w="9525">
            <a:noFill/>
          </a:ln>
        </p:spPr>
        <p:txBody>
          <a:bodyPr lIns="92075" tIns="46038" rIns="92075" bIns="46038" anchor="ctr"/>
          <a:p>
            <a:pPr algn="ctr"/>
            <a:r>
              <a:rPr lang="en-US" altLang="zh-CN" sz="2800" dirty="0">
                <a:latin typeface="黑体" panose="02010609060101010101" pitchFamily="1" charset="-122"/>
                <a:ea typeface="黑体" panose="02010609060101010101" pitchFamily="1" charset="-122"/>
              </a:rPr>
              <a:t>3.</a:t>
            </a:r>
            <a:r>
              <a:rPr lang="zh-CN" altLang="en-US" sz="2800" dirty="0">
                <a:latin typeface="黑体" panose="02010609060101010101" pitchFamily="1" charset="-122"/>
                <a:ea typeface="黑体" panose="02010609060101010101" pitchFamily="1" charset="-122"/>
              </a:rPr>
              <a:t>现在开发的净现值计算</a:t>
            </a:r>
            <a:endParaRPr lang="zh-CN" altLang="en-US" sz="2800" dirty="0">
              <a:latin typeface="黑体" panose="02010609060101010101" pitchFamily="1" charset="-122"/>
              <a:ea typeface="黑体" panose="02010609060101010101" pitchFamily="1" charset="-122"/>
            </a:endParaRPr>
          </a:p>
        </p:txBody>
      </p:sp>
      <p:graphicFrame>
        <p:nvGraphicFramePr>
          <p:cNvPr id="131075" name="对象 131074"/>
          <p:cNvGraphicFramePr>
            <a:graphicFrameLocks noChangeAspect="1"/>
          </p:cNvGraphicFramePr>
          <p:nvPr/>
        </p:nvGraphicFramePr>
        <p:xfrm>
          <a:off x="755650" y="2276475"/>
          <a:ext cx="6694488" cy="1255713"/>
        </p:xfrm>
        <a:graphic>
          <a:graphicData uri="http://schemas.openxmlformats.org/presentationml/2006/ole">
            <mc:AlternateContent xmlns:mc="http://schemas.openxmlformats.org/markup-compatibility/2006">
              <mc:Choice xmlns:v="urn:schemas-microsoft-com:vml" Requires="v">
                <p:oleObj spid="_x0000_s3115" name="" r:id="rId1" imgW="3937000" imgH="711200" progId="Equation.3">
                  <p:embed/>
                </p:oleObj>
              </mc:Choice>
              <mc:Fallback>
                <p:oleObj name="" r:id="rId1" imgW="3937000" imgH="711200" progId="Equation.3">
                  <p:embed/>
                  <p:pic>
                    <p:nvPicPr>
                      <p:cNvPr id="0" name="图片 3114"/>
                      <p:cNvPicPr/>
                      <p:nvPr/>
                    </p:nvPicPr>
                    <p:blipFill>
                      <a:blip r:embed="rId2"/>
                      <a:stretch>
                        <a:fillRect/>
                      </a:stretch>
                    </p:blipFill>
                    <p:spPr>
                      <a:xfrm>
                        <a:off x="755650" y="2276475"/>
                        <a:ext cx="6694488" cy="12557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linds(horizontal)">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gtEl>
                                        <p:attrNameLst>
                                          <p:attrName>style.visibility</p:attrName>
                                        </p:attrNameLst>
                                      </p:cBhvr>
                                      <p:to>
                                        <p:strVal val="visible"/>
                                      </p:to>
                                    </p:set>
                                    <p:animEffect transition="in" filter="blinds(horizontal)">
                                      <p:cBhvr>
                                        <p:cTn id="12" dur="500"/>
                                        <p:tgtEl>
                                          <p:spTgt spid="13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514350" indent="-514350">
              <a:buClr>
                <a:schemeClr val="hlink"/>
              </a:buClr>
              <a:buFont typeface="+mj-lt"/>
              <a:buAutoNum type="arabicPeriod" startAt="2"/>
            </a:pPr>
            <a:r>
              <a:rPr lang="zh-CN" altLang="en-US" sz="3000" b="1" dirty="0">
                <a:latin typeface="楷体_GB2312" pitchFamily="1" charset="-122"/>
                <a:ea typeface="楷体_GB2312" pitchFamily="1" charset="-122"/>
                <a:sym typeface="+mn-ea"/>
              </a:rPr>
              <a:t>采用现金流量才能使投资决策更符合客观实际情况</a:t>
            </a:r>
            <a:endParaRPr lang="zh-CN" altLang="en-US" sz="3000" dirty="0">
              <a:latin typeface="楷体_GB2312" pitchFamily="1" charset="-122"/>
              <a:ea typeface="楷体_GB2312" pitchFamily="1" charset="-122"/>
            </a:endParaRPr>
          </a:p>
          <a:p>
            <a:pPr lvl="1">
              <a:buClr>
                <a:schemeClr val="hlink"/>
              </a:buClr>
              <a:buChar char="•"/>
            </a:pPr>
            <a:r>
              <a:rPr lang="zh-CN" altLang="en-US" sz="3000" dirty="0">
                <a:latin typeface="楷体_GB2312" pitchFamily="1" charset="-122"/>
                <a:ea typeface="楷体_GB2312" pitchFamily="1" charset="-122"/>
                <a:sym typeface="+mn-ea"/>
              </a:rPr>
              <a:t>利润存在不科学、不客观成分：</a:t>
            </a:r>
            <a:endParaRPr lang="zh-CN" altLang="en-US" sz="3000" dirty="0">
              <a:latin typeface="楷体_GB2312" pitchFamily="1" charset="-122"/>
              <a:ea typeface="楷体_GB2312" pitchFamily="1" charset="-122"/>
              <a:sym typeface="+mn-ea"/>
            </a:endParaRPr>
          </a:p>
          <a:p>
            <a:pPr lvl="2">
              <a:buClr>
                <a:schemeClr val="hlink"/>
              </a:buClr>
              <a:buChar char="•"/>
            </a:pPr>
            <a:r>
              <a:rPr lang="zh-CN" altLang="en-US" sz="2650" dirty="0">
                <a:latin typeface="楷体_GB2312" pitchFamily="1" charset="-122"/>
                <a:ea typeface="楷体_GB2312" pitchFamily="1" charset="-122"/>
                <a:sym typeface="+mn-ea"/>
              </a:rPr>
              <a:t>利润的计算没有一个统一的标准，还受存费用摊配、折旧计提的不同方法影响，主观随意性大； </a:t>
            </a:r>
            <a:endParaRPr lang="zh-CN" altLang="en-US" sz="2650" dirty="0">
              <a:latin typeface="楷体_GB2312" pitchFamily="1" charset="-122"/>
              <a:ea typeface="楷体_GB2312" pitchFamily="1" charset="-122"/>
            </a:endParaRPr>
          </a:p>
          <a:p>
            <a:pPr lvl="2">
              <a:buClr>
                <a:schemeClr val="hlink"/>
              </a:buClr>
              <a:buChar char="•"/>
            </a:pPr>
            <a:r>
              <a:rPr lang="zh-CN" altLang="en-US" sz="2650" dirty="0">
                <a:latin typeface="楷体_GB2312" pitchFamily="1" charset="-122"/>
                <a:ea typeface="楷体_GB2312" pitchFamily="1" charset="-122"/>
                <a:sym typeface="+mn-ea"/>
              </a:rPr>
              <a:t>利润反映的是某一会计期间</a:t>
            </a:r>
            <a:r>
              <a:rPr lang="zh-CN" altLang="en-US" sz="2650" dirty="0">
                <a:ea typeface="楷体_GB2312" pitchFamily="1" charset="-122"/>
                <a:sym typeface="+mn-ea"/>
              </a:rPr>
              <a:t>“</a:t>
            </a:r>
            <a:r>
              <a:rPr lang="zh-CN" altLang="en-US" sz="2650" dirty="0">
                <a:latin typeface="楷体_GB2312" pitchFamily="1" charset="-122"/>
                <a:ea typeface="楷体_GB2312" pitchFamily="1" charset="-122"/>
                <a:sym typeface="+mn-ea"/>
              </a:rPr>
              <a:t>应计</a:t>
            </a:r>
            <a:r>
              <a:rPr lang="zh-CN" altLang="en-US" sz="2650" dirty="0">
                <a:ea typeface="楷体_GB2312" pitchFamily="1" charset="-122"/>
                <a:sym typeface="+mn-ea"/>
              </a:rPr>
              <a:t>”</a:t>
            </a:r>
            <a:r>
              <a:rPr lang="zh-CN" altLang="en-US" sz="2650" dirty="0">
                <a:latin typeface="楷体_GB2312" pitchFamily="1" charset="-122"/>
                <a:ea typeface="楷体_GB2312" pitchFamily="1" charset="-122"/>
                <a:sym typeface="+mn-ea"/>
              </a:rPr>
              <a:t>的现金流量，而不是实际的现金流量</a:t>
            </a:r>
            <a:endParaRPr lang="zh-CN" altLang="en-US" sz="2650" dirty="0">
              <a:latin typeface="楷体_GB2312" pitchFamily="1" charset="-122"/>
              <a:ea typeface="楷体_GB2312" pitchFamily="1" charset="-122"/>
              <a:sym typeface="+mn-ea"/>
            </a:endParaRPr>
          </a:p>
          <a:p>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3"/>
          <p:cNvSpPr/>
          <p:nvPr/>
        </p:nvSpPr>
        <p:spPr>
          <a:xfrm>
            <a:off x="685800" y="76200"/>
            <a:ext cx="7772400" cy="1143000"/>
          </a:xfrm>
          <a:prstGeom prst="rect">
            <a:avLst/>
          </a:prstGeom>
          <a:noFill/>
          <a:ln w="9525">
            <a:noFill/>
          </a:ln>
        </p:spPr>
        <p:txBody>
          <a:bodyPr lIns="92075" tIns="46038" rIns="92075" bIns="46038" anchor="ctr"/>
          <a:p>
            <a:pPr algn="ctr"/>
            <a:r>
              <a:rPr lang="en-US" altLang="zh-CN" sz="2800" dirty="0">
                <a:latin typeface="黑体" panose="02010609060101010101" pitchFamily="1" charset="-122"/>
                <a:ea typeface="黑体" panose="02010609060101010101" pitchFamily="1" charset="-122"/>
              </a:rPr>
              <a:t>4.</a:t>
            </a:r>
            <a:r>
              <a:rPr lang="zh-CN" altLang="en-US" sz="2800" dirty="0">
                <a:latin typeface="黑体" panose="02010609060101010101" pitchFamily="1" charset="-122"/>
                <a:ea typeface="黑体" panose="02010609060101010101" pitchFamily="1" charset="-122"/>
              </a:rPr>
              <a:t>确定3年后开发的净现值</a:t>
            </a:r>
            <a:endParaRPr lang="zh-CN" altLang="en-US" sz="2800" dirty="0">
              <a:latin typeface="黑体" panose="02010609060101010101" pitchFamily="1" charset="-122"/>
              <a:ea typeface="黑体" panose="02010609060101010101" pitchFamily="1" charset="-122"/>
            </a:endParaRPr>
          </a:p>
        </p:txBody>
      </p:sp>
      <p:graphicFrame>
        <p:nvGraphicFramePr>
          <p:cNvPr id="132099" name="表格 132098"/>
          <p:cNvGraphicFramePr/>
          <p:nvPr/>
        </p:nvGraphicFramePr>
        <p:xfrm>
          <a:off x="123825" y="1830388"/>
          <a:ext cx="8286750" cy="4705350"/>
        </p:xfrm>
        <a:graphic>
          <a:graphicData uri="http://schemas.openxmlformats.org/drawingml/2006/table">
            <a:tbl>
              <a:tblPr/>
              <a:tblGrid>
                <a:gridCol w="2658745"/>
                <a:gridCol w="1483360"/>
                <a:gridCol w="1422400"/>
                <a:gridCol w="1421765"/>
                <a:gridCol w="1300480"/>
              </a:tblGrid>
              <a:tr h="118364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000" b="0" dirty="0">
                          <a:effectLst/>
                          <a:latin typeface="Tahoma" panose="020B0604030504040204" pitchFamily="2" charset="0"/>
                        </a:rPr>
                        <a:t>                </a:t>
                      </a:r>
                      <a:r>
                        <a:rPr lang="zh-CN" altLang="en-US" sz="2000" b="0" dirty="0">
                          <a:effectLst/>
                          <a:latin typeface="Tahoma" panose="020B0604030504040204" pitchFamily="2" charset="0"/>
                        </a:rPr>
                        <a:t>时间</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项目</a:t>
                      </a:r>
                      <a:endParaRPr lang="zh-CN" altLang="en-US" sz="2000" b="0" dirty="0">
                        <a:effectLst/>
                        <a:latin typeface="Tahoma" panose="020B0604030504040204" pitchFamily="2" charset="0"/>
                      </a:endParaRPr>
                    </a:p>
                  </a:txBody>
                  <a:tcPr marT="45724" marB="45724"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w="12700" cap="rnd" cmpd="sng">
                      <a:solidFill>
                        <a:schemeClr val="tx1"/>
                      </a:solidFill>
                      <a:prstDash val="solid"/>
                      <a:bevel/>
                      <a:headEnd type="none" w="med" len="med"/>
                      <a:tailEnd type="none" w="med" len="med"/>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4</a:t>
                      </a:r>
                      <a:endParaRPr lang="zh-CN" altLang="en-US" sz="2000" b="0" dirty="0">
                        <a:effectLst/>
                        <a:latin typeface="Tahoma" panose="020B0604030504040204" pitchFamily="2" charset="0"/>
                      </a:endParaRPr>
                    </a:p>
                  </a:txBody>
                  <a:tcPr marT="45724" marB="45724"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rPr>
                        <a:t>5</a:t>
                      </a:r>
                      <a:endParaRPr lang="zh-CN" altLang="en-US" sz="2000" b="0" dirty="0">
                        <a:effectLst/>
                      </a:endParaRPr>
                    </a:p>
                  </a:txBody>
                  <a:tcPr marT="45724" marB="45724"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rPr>
                        <a:t>6</a:t>
                      </a:r>
                      <a:endParaRPr lang="zh-CN" altLang="en-US" sz="2000" b="0" dirty="0">
                        <a:effectLst/>
                      </a:endParaRPr>
                    </a:p>
                  </a:txBody>
                  <a:tcPr marT="45724" marB="45724"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rPr>
                        <a:t>7</a:t>
                      </a:r>
                      <a:endParaRPr lang="zh-CN" altLang="en-US" sz="2000" b="0" dirty="0">
                        <a:effectLst/>
                      </a:endParaRPr>
                    </a:p>
                  </a:txBody>
                  <a:tcPr marT="45724" marB="45724"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r h="352171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销售收入（</a:t>
                      </a:r>
                      <a:r>
                        <a:rPr lang="en-US" altLang="x-none" sz="2000" b="0" dirty="0">
                          <a:effectLst/>
                          <a:latin typeface="Tahoma" panose="020B0604030504040204" pitchFamily="2" charset="0"/>
                        </a:rPr>
                        <a:t>1</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付现成本（</a:t>
                      </a:r>
                      <a:r>
                        <a:rPr lang="en-US" altLang="x-none" sz="2000" b="0" dirty="0">
                          <a:effectLst/>
                          <a:latin typeface="Tahoma" panose="020B0604030504040204" pitchFamily="2" charset="0"/>
                        </a:rPr>
                        <a:t>2</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折旧（</a:t>
                      </a:r>
                      <a:r>
                        <a:rPr lang="en-US" altLang="x-none" sz="2000" b="0" dirty="0">
                          <a:effectLst/>
                          <a:latin typeface="Tahoma" panose="020B0604030504040204" pitchFamily="2" charset="0"/>
                        </a:rPr>
                        <a:t>3</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税前利润（</a:t>
                      </a:r>
                      <a:r>
                        <a:rPr lang="en-US" altLang="x-none" sz="2000" b="0" dirty="0">
                          <a:effectLst/>
                          <a:latin typeface="Tahoma" panose="020B0604030504040204" pitchFamily="2" charset="0"/>
                        </a:rPr>
                        <a:t>4</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所得税（</a:t>
                      </a:r>
                      <a:r>
                        <a:rPr lang="en-US" altLang="x-none" sz="2000" b="0" dirty="0">
                          <a:effectLst/>
                          <a:latin typeface="Tahoma" panose="020B0604030504040204" pitchFamily="2" charset="0"/>
                        </a:rPr>
                        <a:t>5</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税后利润（</a:t>
                      </a:r>
                      <a:r>
                        <a:rPr lang="en-US" altLang="x-none" sz="2000" b="0" dirty="0">
                          <a:effectLst/>
                          <a:latin typeface="Tahoma" panose="020B0604030504040204" pitchFamily="2" charset="0"/>
                        </a:rPr>
                        <a:t>6</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营业现金流量（</a:t>
                      </a:r>
                      <a:r>
                        <a:rPr lang="en-US" altLang="x-none" sz="2000" b="0" dirty="0">
                          <a:effectLst/>
                          <a:latin typeface="Tahoma" panose="020B0604030504040204" pitchFamily="2" charset="0"/>
                        </a:rPr>
                        <a:t>7</a:t>
                      </a:r>
                      <a:r>
                        <a:rPr lang="zh-CN" altLang="en-US" sz="2000" b="0" dirty="0">
                          <a:effectLst/>
                          <a:latin typeface="Tahoma" panose="020B0604030504040204" pitchFamily="2" charset="0"/>
                        </a:rPr>
                        <a:t>）</a:t>
                      </a:r>
                      <a:endParaRPr lang="zh-CN" altLang="en-US" sz="2000" b="0" dirty="0">
                        <a:effectLst/>
                        <a:latin typeface="Tahoma" panose="020B0604030504040204" pitchFamily="2" charset="0"/>
                      </a:endParaRPr>
                    </a:p>
                  </a:txBody>
                  <a:tcPr marT="45724" marB="45724"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345.6</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93.17</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25</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227.43</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56.86</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en-US" altLang="x-none" sz="2000" b="0" dirty="0">
                          <a:effectLst/>
                          <a:latin typeface="Tahoma" panose="020B0604030504040204" pitchFamily="2" charset="0"/>
                        </a:rPr>
                        <a:t>1</a:t>
                      </a:r>
                      <a:r>
                        <a:rPr lang="zh-CN" altLang="en-US" sz="2000" b="0" dirty="0">
                          <a:effectLst/>
                          <a:latin typeface="Tahoma" panose="020B0604030504040204" pitchFamily="2" charset="0"/>
                        </a:rPr>
                        <a:t>70.57</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en-US" altLang="x-none" sz="2000" b="0" dirty="0">
                          <a:effectLst/>
                          <a:latin typeface="Tahoma" panose="020B0604030504040204" pitchFamily="2" charset="0"/>
                        </a:rPr>
                        <a:t>1</a:t>
                      </a:r>
                      <a:r>
                        <a:rPr lang="zh-CN" altLang="en-US" sz="2000" b="0" dirty="0">
                          <a:effectLst/>
                          <a:latin typeface="Tahoma" panose="020B0604030504040204" pitchFamily="2" charset="0"/>
                        </a:rPr>
                        <a:t>195.57</a:t>
                      </a:r>
                      <a:endParaRPr lang="zh-CN" altLang="en-US" sz="2000" b="0" dirty="0">
                        <a:effectLst/>
                        <a:latin typeface="Tahoma" panose="020B0604030504040204" pitchFamily="2" charset="0"/>
                      </a:endParaRPr>
                    </a:p>
                  </a:txBody>
                  <a:tcPr marT="45724" marB="45724"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414.72</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102.49</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25</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287.23</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71.81</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215.42</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240.42</a:t>
                      </a:r>
                      <a:endParaRPr lang="zh-CN" altLang="en-US" sz="2000" b="0" dirty="0">
                        <a:effectLst/>
                        <a:latin typeface="Tahoma" panose="020B0604030504040204" pitchFamily="2" charset="0"/>
                      </a:endParaRPr>
                    </a:p>
                  </a:txBody>
                  <a:tcPr marT="45724" marB="45724"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497.66</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112.74</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25</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359.92</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89.98</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269.94</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294.94</a:t>
                      </a:r>
                      <a:endParaRPr lang="zh-CN" altLang="en-US" sz="2000" b="0" dirty="0">
                        <a:effectLst/>
                        <a:latin typeface="Tahoma" panose="020B0604030504040204" pitchFamily="2" charset="0"/>
                      </a:endParaRPr>
                    </a:p>
                  </a:txBody>
                  <a:tcPr marT="45724" marB="45724"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597.2</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124.01</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25</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448.19</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112.05</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336.14</a:t>
                      </a:r>
                      <a:endParaRPr lang="zh-CN" altLang="en-US" sz="2000" b="0" dirty="0">
                        <a:effectLst/>
                        <a:latin typeface="Tahoma" panose="020B0604030504040204" pitchFamily="2" charset="0"/>
                      </a:endParaRPr>
                    </a:p>
                    <a:p>
                      <a:pPr marL="0" lvl="0" indent="0" eaLnBrk="1" hangingPunct="1">
                        <a:spcBef>
                          <a:spcPct val="20000"/>
                        </a:spcBef>
                        <a:buClr>
                          <a:schemeClr val="hlink"/>
                        </a:buClr>
                        <a:buSzPct val="120000"/>
                        <a:buFont typeface="Arial" panose="020B0604020202020204" pitchFamily="34" charset="0"/>
                        <a:buNone/>
                      </a:pPr>
                      <a:r>
                        <a:rPr lang="zh-CN" altLang="en-US" sz="2000" b="0" dirty="0">
                          <a:effectLst/>
                          <a:latin typeface="Tahoma" panose="020B0604030504040204" pitchFamily="2" charset="0"/>
                        </a:rPr>
                        <a:t>361.14</a:t>
                      </a:r>
                      <a:endParaRPr lang="zh-CN" altLang="en-US" sz="2000" b="0" dirty="0">
                        <a:effectLst/>
                        <a:latin typeface="Tahoma" panose="020B0604030504040204" pitchFamily="2" charset="0"/>
                      </a:endParaRPr>
                    </a:p>
                  </a:txBody>
                  <a:tcPr marT="45724" marB="45724"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bl>
          </a:graphicData>
        </a:graphic>
      </p:graphicFrame>
      <p:sp>
        <p:nvSpPr>
          <p:cNvPr id="134167" name="文本框 1"/>
          <p:cNvSpPr txBox="1"/>
          <p:nvPr/>
        </p:nvSpPr>
        <p:spPr>
          <a:xfrm>
            <a:off x="650875" y="885825"/>
            <a:ext cx="7232650" cy="944563"/>
          </a:xfrm>
          <a:prstGeom prst="rect">
            <a:avLst/>
          </a:prstGeom>
          <a:noFill/>
          <a:ln w="9525">
            <a:noFill/>
          </a:ln>
        </p:spPr>
        <p:txBody>
          <a:bodyPr wrap="square" anchor="t">
            <a:spAutoFit/>
          </a:bodyPr>
          <a:p>
            <a:r>
              <a:rPr lang="zh-CN" altLang="en-US" sz="2800">
                <a:latin typeface="Arial" panose="020B0604020202020204" pitchFamily="34" charset="0"/>
                <a:ea typeface="宋体" panose="02010600030101010101" pitchFamily="2" charset="-122"/>
              </a:rPr>
              <a:t>（</a:t>
            </a:r>
            <a:r>
              <a:rPr lang="en-US" altLang="zh-CN" sz="2800">
                <a:latin typeface="Arial" panose="020B0604020202020204" pitchFamily="34" charset="0"/>
                <a:ea typeface="宋体" panose="02010600030101010101" pitchFamily="2" charset="-122"/>
              </a:rPr>
              <a:t>1</a:t>
            </a:r>
            <a:r>
              <a:rPr lang="zh-CN" altLang="en-US" sz="2800">
                <a:latin typeface="Arial" panose="020B0604020202020204" pitchFamily="34" charset="0"/>
                <a:ea typeface="宋体" panose="02010600030101010101" pitchFamily="2" charset="-122"/>
              </a:rPr>
              <a:t>）计算</a:t>
            </a:r>
            <a:r>
              <a:rPr lang="en-US" altLang="zh-CN" sz="2800">
                <a:latin typeface="Arial" panose="020B0604020202020204" pitchFamily="34" charset="0"/>
                <a:ea typeface="宋体" panose="02010600030101010101" pitchFamily="2" charset="-122"/>
              </a:rPr>
              <a:t>3</a:t>
            </a:r>
            <a:r>
              <a:rPr lang="zh-CN" altLang="en-US" sz="2800">
                <a:latin typeface="Arial" panose="020B0604020202020204" pitchFamily="34" charset="0"/>
                <a:ea typeface="宋体" panose="02010600030101010101" pitchFamily="2" charset="-122"/>
              </a:rPr>
              <a:t>年后的营业现金流（以第</a:t>
            </a:r>
            <a:r>
              <a:rPr lang="en-US" altLang="zh-CN" sz="2800">
                <a:latin typeface="Arial" panose="020B0604020202020204" pitchFamily="34" charset="0"/>
                <a:ea typeface="宋体" panose="02010600030101010101" pitchFamily="2" charset="-122"/>
              </a:rPr>
              <a:t>4</a:t>
            </a:r>
            <a:r>
              <a:rPr lang="zh-CN" altLang="en-US" sz="2800">
                <a:latin typeface="Arial" panose="020B0604020202020204" pitchFamily="34" charset="0"/>
                <a:ea typeface="宋体" panose="02010600030101010101" pitchFamily="2" charset="-122"/>
              </a:rPr>
              <a:t>年年初为起点）</a:t>
            </a:r>
            <a:endParaRPr lang="zh-CN" altLang="en-US" sz="2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2099"/>
                                        </p:tgtEl>
                                        <p:attrNameLst>
                                          <p:attrName>style.visibility</p:attrName>
                                        </p:attrNameLst>
                                      </p:cBhvr>
                                      <p:to>
                                        <p:strVal val="visible"/>
                                      </p:to>
                                    </p:set>
                                    <p:animEffect transition="in" filter="blinds(horizontal)">
                                      <p:cBhvr>
                                        <p:cTn id="12" dur="500"/>
                                        <p:tgtEl>
                                          <p:spTgt spid="132099"/>
                                        </p:tgtEl>
                                      </p:cBhvr>
                                    </p:animEffect>
                                  </p:childTnLst>
                                  <p:subTnLst>
                                    <p:audio>
                                      <p:cMediaNode>
                                        <p:cTn display="0" masterRel="sameClick">
                                          <p:stCondLst>
                                            <p:cond evt="begin" delay="0">
                                              <p:tn val="10"/>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3"/>
          <p:cNvSpPr/>
          <p:nvPr/>
        </p:nvSpPr>
        <p:spPr>
          <a:xfrm>
            <a:off x="914400" y="457200"/>
            <a:ext cx="7772400" cy="1143000"/>
          </a:xfrm>
          <a:prstGeom prst="rect">
            <a:avLst/>
          </a:prstGeom>
          <a:noFill/>
          <a:ln w="9525">
            <a:noFill/>
          </a:ln>
        </p:spPr>
        <p:txBody>
          <a:bodyPr lIns="92075" tIns="46038" rIns="92075" bIns="46038" anchor="ctr"/>
          <a:p>
            <a:pPr algn="ctr"/>
            <a:r>
              <a:rPr lang="en-US" altLang="zh-CN" sz="2800" dirty="0">
                <a:latin typeface="黑体" panose="02010609060101010101" pitchFamily="1" charset="-122"/>
                <a:ea typeface="黑体" panose="02010609060101010101" pitchFamily="1" charset="-122"/>
              </a:rPr>
              <a:t>5.</a:t>
            </a:r>
            <a:r>
              <a:rPr lang="zh-CN" altLang="en-US" sz="2800" dirty="0">
                <a:latin typeface="黑体" panose="02010609060101010101" pitchFamily="1" charset="-122"/>
                <a:ea typeface="黑体" panose="02010609060101010101" pitchFamily="1" charset="-122"/>
              </a:rPr>
              <a:t>计算3年后开发的净现金流量</a:t>
            </a:r>
            <a:endParaRPr lang="zh-CN" altLang="en-US" sz="2800" dirty="0">
              <a:latin typeface="黑体" panose="02010609060101010101" pitchFamily="1" charset="-122"/>
              <a:ea typeface="黑体" panose="02010609060101010101" pitchFamily="1" charset="-122"/>
            </a:endParaRPr>
          </a:p>
        </p:txBody>
      </p:sp>
      <p:graphicFrame>
        <p:nvGraphicFramePr>
          <p:cNvPr id="133123" name="表格 133122"/>
          <p:cNvGraphicFramePr/>
          <p:nvPr/>
        </p:nvGraphicFramePr>
        <p:xfrm>
          <a:off x="179388" y="1903413"/>
          <a:ext cx="9002713" cy="3676650"/>
        </p:xfrm>
        <a:graphic>
          <a:graphicData uri="http://schemas.openxmlformats.org/drawingml/2006/table">
            <a:tbl>
              <a:tblPr/>
              <a:tblGrid>
                <a:gridCol w="2462530"/>
                <a:gridCol w="1166495"/>
                <a:gridCol w="1410970"/>
                <a:gridCol w="1395095"/>
                <a:gridCol w="1327150"/>
                <a:gridCol w="1240155"/>
              </a:tblGrid>
              <a:tr h="89598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       </a:t>
                      </a:r>
                      <a:r>
                        <a:rPr lang="zh-CN" altLang="en-US" sz="2400" dirty="0">
                          <a:effectLst/>
                          <a:latin typeface="黑体" panose="02010609060101010101" pitchFamily="1" charset="-122"/>
                          <a:ea typeface="黑体" panose="02010609060101010101" pitchFamily="1" charset="-122"/>
                        </a:rPr>
                        <a:t>时间</a:t>
                      </a: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项目</a:t>
                      </a:r>
                      <a:endParaRPr lang="zh-CN" altLang="en-US" sz="2400" dirty="0">
                        <a:effectLst/>
                        <a:latin typeface="黑体" panose="02010609060101010101" pitchFamily="1" charset="-122"/>
                        <a:ea typeface="黑体" panose="02010609060101010101" pitchFamily="1" charset="-122"/>
                      </a:endParaRPr>
                    </a:p>
                  </a:txBody>
                  <a:tcPr marT="45727" marB="45727"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w="12700" cap="rnd" cmpd="sng">
                      <a:solidFill>
                        <a:schemeClr val="tx1"/>
                      </a:solidFill>
                      <a:prstDash val="solid"/>
                      <a:bevel/>
                      <a:headEnd type="none" w="med" len="med"/>
                      <a:tailEnd type="none" w="med" len="med"/>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第4年初</a:t>
                      </a:r>
                      <a:endParaRPr lang="zh-CN" altLang="en-US"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4</a:t>
                      </a:r>
                      <a:endParaRPr lang="zh-CN" altLang="en-US"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5</a:t>
                      </a:r>
                      <a:endParaRPr lang="en-US" altLang="x-none"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6</a:t>
                      </a:r>
                      <a:endParaRPr lang="en-US" altLang="x-none"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7</a:t>
                      </a:r>
                      <a:endParaRPr lang="zh-CN" altLang="en-US"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r h="278066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zh-CN" altLang="en-US" sz="2400">
                          <a:effectLst/>
                          <a:latin typeface="Tahoma" panose="020B0604030504040204" pitchFamily="2" charset="0"/>
                          <a:ea typeface="黑体" panose="02010609060101010101" pitchFamily="1" charset="-122"/>
                        </a:rPr>
                        <a:t>固定资产投资</a:t>
                      </a:r>
                      <a:endParaRPr lang="zh-CN" altLang="en-US" sz="2400">
                        <a:effectLst/>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effectLst/>
                          <a:latin typeface="Tahoma" panose="020B0604030504040204" pitchFamily="2" charset="0"/>
                          <a:ea typeface="黑体" panose="02010609060101010101" pitchFamily="1" charset="-122"/>
                        </a:rPr>
                        <a:t>营运资金垫支</a:t>
                      </a:r>
                      <a:endParaRPr lang="zh-CN" altLang="en-US" sz="2400">
                        <a:effectLst/>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effectLst/>
                          <a:latin typeface="Tahoma" panose="020B0604030504040204" pitchFamily="2" charset="0"/>
                          <a:ea typeface="黑体" panose="02010609060101010101" pitchFamily="1" charset="-122"/>
                        </a:rPr>
                        <a:t>营业现金流量</a:t>
                      </a:r>
                      <a:endParaRPr lang="zh-CN" altLang="en-US" sz="2400">
                        <a:effectLst/>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effectLst/>
                          <a:latin typeface="Tahoma" panose="020B0604030504040204" pitchFamily="2" charset="0"/>
                          <a:ea typeface="黑体" panose="02010609060101010101" pitchFamily="1" charset="-122"/>
                        </a:rPr>
                        <a:t>营运资金回收</a:t>
                      </a:r>
                      <a:endParaRPr lang="zh-CN" altLang="en-US" sz="2400">
                        <a:effectLst/>
                        <a:latin typeface="Tahoma" panose="020B0604030504040204" pitchFamily="2" charset="0"/>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a:effectLst/>
                          <a:latin typeface="Tahoma" panose="020B0604030504040204" pitchFamily="2" charset="0"/>
                          <a:ea typeface="黑体" panose="02010609060101010101" pitchFamily="1" charset="-122"/>
                        </a:rPr>
                        <a:t>净现金流量</a:t>
                      </a:r>
                      <a:endParaRPr lang="zh-CN" altLang="en-US" sz="2400">
                        <a:effectLst/>
                        <a:latin typeface="Tahoma" panose="020B0604030504040204" pitchFamily="2" charset="0"/>
                        <a:ea typeface="黑体" panose="02010609060101010101" pitchFamily="1" charset="-122"/>
                      </a:endParaRPr>
                    </a:p>
                  </a:txBody>
                  <a:tcPr marT="45727" marB="45727" vert="horz" anchor="t">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a:t>
                      </a:r>
                      <a:r>
                        <a:rPr lang="zh-CN" altLang="en-US" sz="2400" dirty="0">
                          <a:effectLst/>
                          <a:latin typeface="黑体" panose="02010609060101010101" pitchFamily="1" charset="-122"/>
                          <a:ea typeface="黑体" panose="02010609060101010101" pitchFamily="1" charset="-122"/>
                        </a:rPr>
                        <a:t>10</a:t>
                      </a:r>
                      <a:r>
                        <a:rPr lang="en-US" altLang="x-none" sz="2400" dirty="0">
                          <a:effectLst/>
                          <a:latin typeface="黑体" panose="02010609060101010101" pitchFamily="1" charset="-122"/>
                          <a:ea typeface="黑体" panose="02010609060101010101" pitchFamily="1" charset="-122"/>
                        </a:rPr>
                        <a:t>0</a:t>
                      </a: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a:t>
                      </a:r>
                      <a:r>
                        <a:rPr lang="zh-CN" altLang="en-US" sz="2400" dirty="0">
                          <a:effectLst/>
                          <a:latin typeface="黑体" panose="02010609060101010101" pitchFamily="1" charset="-122"/>
                          <a:ea typeface="黑体" panose="02010609060101010101" pitchFamily="1" charset="-122"/>
                        </a:rPr>
                        <a:t>2</a:t>
                      </a:r>
                      <a:r>
                        <a:rPr lang="en-US" altLang="x-none" sz="2400" dirty="0">
                          <a:effectLst/>
                          <a:latin typeface="黑体" panose="02010609060101010101" pitchFamily="1" charset="-122"/>
                          <a:ea typeface="黑体" panose="02010609060101010101" pitchFamily="1" charset="-122"/>
                        </a:rPr>
                        <a:t>0</a:t>
                      </a: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a:t>
                      </a:r>
                      <a:r>
                        <a:rPr lang="zh-CN" altLang="en-US" sz="2400" dirty="0">
                          <a:effectLst/>
                          <a:latin typeface="黑体" panose="02010609060101010101" pitchFamily="1" charset="-122"/>
                          <a:ea typeface="黑体" panose="02010609060101010101" pitchFamily="1" charset="-122"/>
                        </a:rPr>
                        <a:t>120</a:t>
                      </a:r>
                      <a:endParaRPr lang="zh-CN" altLang="en-US"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195.57</a:t>
                      </a: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195.57</a:t>
                      </a:r>
                      <a:endParaRPr lang="zh-CN" altLang="en-US"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240.42</a:t>
                      </a: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240.42</a:t>
                      </a:r>
                      <a:endParaRPr lang="en-US" altLang="x-none"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294.94</a:t>
                      </a: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en-US" altLang="x-none" sz="2400" dirty="0">
                          <a:effectLst/>
                          <a:latin typeface="黑体" panose="02010609060101010101" pitchFamily="1" charset="-122"/>
                          <a:ea typeface="黑体" panose="02010609060101010101" pitchFamily="1" charset="-122"/>
                        </a:rPr>
                        <a:t>294.94</a:t>
                      </a:r>
                      <a:endParaRPr lang="en-US" altLang="x-none"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endParaRPr lang="en-US" altLang="x-none"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361.14</a:t>
                      </a: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20</a:t>
                      </a:r>
                      <a:endParaRPr lang="zh-CN" altLang="en-US" sz="2400" dirty="0">
                        <a:effectLst/>
                        <a:latin typeface="黑体" panose="02010609060101010101" pitchFamily="1" charset="-122"/>
                        <a:ea typeface="黑体" panose="02010609060101010101" pitchFamily="1" charset="-122"/>
                      </a:endParaRPr>
                    </a:p>
                    <a:p>
                      <a:pPr marL="0" lvl="0" indent="0" eaLnBrk="1" hangingPunct="1">
                        <a:spcBef>
                          <a:spcPct val="20000"/>
                        </a:spcBef>
                        <a:buClr>
                          <a:schemeClr val="hlink"/>
                        </a:buClr>
                        <a:buSzPct val="120000"/>
                        <a:buFont typeface="Arial" panose="020B0604020202020204" pitchFamily="34" charset="0"/>
                        <a:buNone/>
                      </a:pPr>
                      <a:r>
                        <a:rPr lang="zh-CN" altLang="en-US" sz="2400" dirty="0">
                          <a:effectLst/>
                          <a:latin typeface="黑体" panose="02010609060101010101" pitchFamily="1" charset="-122"/>
                          <a:ea typeface="黑体" panose="02010609060101010101" pitchFamily="1" charset="-122"/>
                        </a:rPr>
                        <a:t>381.14</a:t>
                      </a:r>
                      <a:endParaRPr lang="zh-CN" altLang="en-US" sz="2400" dirty="0">
                        <a:effectLst/>
                        <a:latin typeface="黑体" panose="02010609060101010101" pitchFamily="1" charset="-122"/>
                        <a:ea typeface="黑体" panose="02010609060101010101" pitchFamily="1" charset="-122"/>
                      </a:endParaRPr>
                    </a:p>
                  </a:txBody>
                  <a:tcPr marT="45727" marB="45727" vert="horz" anchor="t">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linds(horizontal)">
                                      <p:cBhvr>
                                        <p:cTn id="7" dur="500"/>
                                        <p:tgtEl>
                                          <p:spTgt spid="133122"/>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3"/>
                                        </p:tgtEl>
                                        <p:attrNameLst>
                                          <p:attrName>style.visibility</p:attrName>
                                        </p:attrNameLst>
                                      </p:cBhvr>
                                      <p:to>
                                        <p:strVal val="visible"/>
                                      </p:to>
                                    </p:set>
                                    <p:animEffect transition="in" filter="blinds(horizontal)">
                                      <p:cBhvr>
                                        <p:cTn id="12" dur="500"/>
                                        <p:tgtEl>
                                          <p:spTgt spid="133123"/>
                                        </p:tgtEl>
                                      </p:cBhvr>
                                    </p:animEffect>
                                  </p:childTnLst>
                                  <p:subTnLst>
                                    <p:audio>
                                      <p:cMediaNode>
                                        <p:cTn display="0" masterRel="sameClick">
                                          <p:stCondLst>
                                            <p:cond evt="begin" delay="0">
                                              <p:tn val="10"/>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3"/>
          <p:cNvSpPr/>
          <p:nvPr/>
        </p:nvSpPr>
        <p:spPr>
          <a:xfrm>
            <a:off x="762000" y="304800"/>
            <a:ext cx="7772400" cy="1143000"/>
          </a:xfrm>
          <a:prstGeom prst="rect">
            <a:avLst/>
          </a:prstGeom>
          <a:noFill/>
          <a:ln w="9525">
            <a:noFill/>
          </a:ln>
        </p:spPr>
        <p:txBody>
          <a:bodyPr lIns="92075" tIns="46038" rIns="92075" bIns="46038" anchor="ctr"/>
          <a:p>
            <a:pPr algn="ctr"/>
            <a:r>
              <a:rPr lang="en-US" altLang="zh-CN" sz="2800" dirty="0">
                <a:latin typeface="黑体" panose="02010609060101010101" pitchFamily="1" charset="-122"/>
                <a:ea typeface="黑体" panose="02010609060101010101" pitchFamily="1" charset="-122"/>
              </a:rPr>
              <a:t>6.</a:t>
            </a:r>
            <a:r>
              <a:rPr lang="zh-CN" altLang="en-US" sz="2800" dirty="0">
                <a:latin typeface="黑体" panose="02010609060101010101" pitchFamily="1" charset="-122"/>
                <a:ea typeface="黑体" panose="02010609060101010101" pitchFamily="1" charset="-122"/>
              </a:rPr>
              <a:t>计算3年后开发的净现值</a:t>
            </a:r>
            <a:endParaRPr lang="zh-CN" altLang="en-US" sz="2800" dirty="0">
              <a:latin typeface="黑体" panose="02010609060101010101" pitchFamily="1" charset="-122"/>
              <a:ea typeface="黑体" panose="02010609060101010101" pitchFamily="1" charset="-122"/>
            </a:endParaRPr>
          </a:p>
        </p:txBody>
      </p:sp>
      <p:graphicFrame>
        <p:nvGraphicFramePr>
          <p:cNvPr id="134147" name="对象 134146"/>
          <p:cNvGraphicFramePr>
            <a:graphicFrameLocks noChangeAspect="1"/>
          </p:cNvGraphicFramePr>
          <p:nvPr/>
        </p:nvGraphicFramePr>
        <p:xfrm>
          <a:off x="828675" y="1701800"/>
          <a:ext cx="7559675" cy="1389063"/>
        </p:xfrm>
        <a:graphic>
          <a:graphicData uri="http://schemas.openxmlformats.org/presentationml/2006/ole">
            <mc:AlternateContent xmlns:mc="http://schemas.openxmlformats.org/markup-compatibility/2006">
              <mc:Choice xmlns:v="urn:schemas-microsoft-com:vml" Requires="v">
                <p:oleObj spid="_x0000_s3116" name="" r:id="rId1" imgW="4343400" imgH="711200" progId="Equation.3">
                  <p:embed/>
                </p:oleObj>
              </mc:Choice>
              <mc:Fallback>
                <p:oleObj name="" r:id="rId1" imgW="4343400" imgH="711200" progId="Equation.3">
                  <p:embed/>
                  <p:pic>
                    <p:nvPicPr>
                      <p:cNvPr id="0" name="图片 3115"/>
                      <p:cNvPicPr/>
                      <p:nvPr/>
                    </p:nvPicPr>
                    <p:blipFill>
                      <a:blip r:embed="rId2"/>
                      <a:stretch>
                        <a:fillRect/>
                      </a:stretch>
                    </p:blipFill>
                    <p:spPr>
                      <a:xfrm>
                        <a:off x="828675" y="1701800"/>
                        <a:ext cx="7559675" cy="1389063"/>
                      </a:xfrm>
                      <a:prstGeom prst="rect">
                        <a:avLst/>
                      </a:prstGeom>
                      <a:noFill/>
                      <a:ln w="38100">
                        <a:noFill/>
                        <a:miter/>
                      </a:ln>
                    </p:spPr>
                  </p:pic>
                </p:oleObj>
              </mc:Fallback>
            </mc:AlternateContent>
          </a:graphicData>
        </a:graphic>
      </p:graphicFrame>
      <p:sp>
        <p:nvSpPr>
          <p:cNvPr id="136195" name="文本框 134147"/>
          <p:cNvSpPr txBox="1"/>
          <p:nvPr/>
        </p:nvSpPr>
        <p:spPr>
          <a:xfrm>
            <a:off x="755650" y="3070225"/>
            <a:ext cx="7162800" cy="639763"/>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另一种计算方法：</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第4年初的净现值</a:t>
            </a:r>
            <a:endParaRPr lang="zh-CN" altLang="en-US" dirty="0">
              <a:latin typeface="Arial" panose="020B0604020202020204" pitchFamily="34" charset="0"/>
              <a:ea typeface="宋体" panose="02010600030101010101" pitchFamily="2" charset="-122"/>
            </a:endParaRPr>
          </a:p>
        </p:txBody>
      </p:sp>
      <p:graphicFrame>
        <p:nvGraphicFramePr>
          <p:cNvPr id="134149" name="对象 134148"/>
          <p:cNvGraphicFramePr>
            <a:graphicFrameLocks noChangeAspect="1"/>
          </p:cNvGraphicFramePr>
          <p:nvPr/>
        </p:nvGraphicFramePr>
        <p:xfrm>
          <a:off x="828675" y="3717925"/>
          <a:ext cx="7604125" cy="1389063"/>
        </p:xfrm>
        <a:graphic>
          <a:graphicData uri="http://schemas.openxmlformats.org/presentationml/2006/ole">
            <mc:AlternateContent xmlns:mc="http://schemas.openxmlformats.org/markup-compatibility/2006">
              <mc:Choice xmlns:v="urn:schemas-microsoft-com:vml" Requires="v">
                <p:oleObj spid="_x0000_s3117" name="" r:id="rId3" imgW="4368800" imgH="711200" progId="Equation.3">
                  <p:embed/>
                </p:oleObj>
              </mc:Choice>
              <mc:Fallback>
                <p:oleObj name="" r:id="rId3" imgW="4368800" imgH="711200" progId="Equation.3">
                  <p:embed/>
                  <p:pic>
                    <p:nvPicPr>
                      <p:cNvPr id="0" name="图片 3116"/>
                      <p:cNvPicPr/>
                      <p:nvPr/>
                    </p:nvPicPr>
                    <p:blipFill>
                      <a:blip r:embed="rId4"/>
                      <a:stretch>
                        <a:fillRect/>
                      </a:stretch>
                    </p:blipFill>
                    <p:spPr>
                      <a:xfrm>
                        <a:off x="828675" y="3717925"/>
                        <a:ext cx="7604125" cy="1389063"/>
                      </a:xfrm>
                      <a:prstGeom prst="rect">
                        <a:avLst/>
                      </a:prstGeom>
                      <a:noFill/>
                      <a:ln w="38100">
                        <a:noFill/>
                        <a:miter/>
                      </a:ln>
                    </p:spPr>
                  </p:pic>
                </p:oleObj>
              </mc:Fallback>
            </mc:AlternateContent>
          </a:graphicData>
        </a:graphic>
      </p:graphicFrame>
      <p:sp>
        <p:nvSpPr>
          <p:cNvPr id="136197" name="文本框 134149"/>
          <p:cNvSpPr txBox="1"/>
          <p:nvPr/>
        </p:nvSpPr>
        <p:spPr>
          <a:xfrm>
            <a:off x="804863" y="5275263"/>
            <a:ext cx="6215062" cy="365125"/>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再将第4年初的净现值折算为当前的净现值</a:t>
            </a:r>
            <a:endParaRPr lang="zh-CN" altLang="en-US" dirty="0">
              <a:latin typeface="Arial" panose="020B0604020202020204" pitchFamily="34" charset="0"/>
              <a:ea typeface="宋体" panose="02010600030101010101" pitchFamily="2" charset="-122"/>
            </a:endParaRPr>
          </a:p>
        </p:txBody>
      </p:sp>
      <p:graphicFrame>
        <p:nvGraphicFramePr>
          <p:cNvPr id="134151" name="对象 134150"/>
          <p:cNvGraphicFramePr>
            <a:graphicFrameLocks noChangeAspect="1"/>
          </p:cNvGraphicFramePr>
          <p:nvPr/>
        </p:nvGraphicFramePr>
        <p:xfrm>
          <a:off x="900113" y="5518150"/>
          <a:ext cx="2674937" cy="893763"/>
        </p:xfrm>
        <a:graphic>
          <a:graphicData uri="http://schemas.openxmlformats.org/presentationml/2006/ole">
            <mc:AlternateContent xmlns:mc="http://schemas.openxmlformats.org/markup-compatibility/2006">
              <mc:Choice xmlns:v="urn:schemas-microsoft-com:vml" Requires="v">
                <p:oleObj spid="_x0000_s3118" name="" r:id="rId5" imgW="1538605" imgH="457835" progId="Equation.3">
                  <p:embed/>
                </p:oleObj>
              </mc:Choice>
              <mc:Fallback>
                <p:oleObj name="" r:id="rId5" imgW="1538605" imgH="457835" progId="Equation.3">
                  <p:embed/>
                  <p:pic>
                    <p:nvPicPr>
                      <p:cNvPr id="0" name="图片 3117"/>
                      <p:cNvPicPr/>
                      <p:nvPr/>
                    </p:nvPicPr>
                    <p:blipFill>
                      <a:blip r:embed="rId6"/>
                      <a:stretch>
                        <a:fillRect/>
                      </a:stretch>
                    </p:blipFill>
                    <p:spPr>
                      <a:xfrm>
                        <a:off x="900113" y="5518150"/>
                        <a:ext cx="2674937" cy="8937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blinds(horizontal)">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blinds(horizontal)">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4149"/>
                                        </p:tgtEl>
                                        <p:attrNameLst>
                                          <p:attrName>style.visibility</p:attrName>
                                        </p:attrNameLst>
                                      </p:cBhvr>
                                      <p:to>
                                        <p:strVal val="visible"/>
                                      </p:to>
                                    </p:set>
                                    <p:animEffect transition="in" filter="blinds(horizontal)">
                                      <p:cBhvr>
                                        <p:cTn id="17" dur="500"/>
                                        <p:tgtEl>
                                          <p:spTgt spid="1341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4151"/>
                                        </p:tgtEl>
                                        <p:attrNameLst>
                                          <p:attrName>style.visibility</p:attrName>
                                        </p:attrNameLst>
                                      </p:cBhvr>
                                      <p:to>
                                        <p:strVal val="visible"/>
                                      </p:to>
                                    </p:set>
                                    <p:animEffect transition="in" filter="blinds(horizontal)">
                                      <p:cBhvr>
                                        <p:cTn id="22" dur="5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5"/>
          <p:cNvSpPr/>
          <p:nvPr/>
        </p:nvSpPr>
        <p:spPr>
          <a:xfrm>
            <a:off x="468313" y="1701800"/>
            <a:ext cx="8458200" cy="2743200"/>
          </a:xfrm>
          <a:prstGeom prst="rect">
            <a:avLst/>
          </a:prstGeom>
          <a:noFill/>
          <a:ln w="9525">
            <a:noFill/>
          </a:ln>
        </p:spPr>
        <p:txBody>
          <a:bodyPr wrap="none" anchor="ctr"/>
          <a:p>
            <a:r>
              <a:rPr lang="en-US" altLang="zh-CN" dirty="0">
                <a:latin typeface="Times New Roman" panose="02020603050405020304" pitchFamily="2" charset="0"/>
                <a:ea typeface="宋体" panose="02010600030101010101" pitchFamily="2" charset="-122"/>
              </a:rPr>
              <a:t>       </a:t>
            </a:r>
            <a:r>
              <a:rPr lang="zh-CN" altLang="en-US" sz="3200" b="1" dirty="0">
                <a:latin typeface="Times New Roman" panose="02020603050405020304" pitchFamily="2" charset="0"/>
                <a:ea typeface="宋体" panose="02010600030101010101" pitchFamily="2" charset="-122"/>
              </a:rPr>
              <a:t>结论：早开发的净现值为347万元，</a:t>
            </a:r>
            <a:endParaRPr lang="zh-CN" altLang="en-US" sz="3200" b="1" dirty="0">
              <a:latin typeface="Times New Roman" panose="02020603050405020304" pitchFamily="2" charset="0"/>
              <a:ea typeface="宋体" panose="02010600030101010101" pitchFamily="2" charset="-122"/>
            </a:endParaRPr>
          </a:p>
          <a:p>
            <a:r>
              <a:rPr lang="zh-CN" altLang="en-US" sz="3200" b="1" dirty="0">
                <a:latin typeface="Times New Roman" panose="02020603050405020304" pitchFamily="2" charset="0"/>
                <a:ea typeface="宋体" panose="02010600030101010101" pitchFamily="2" charset="-122"/>
              </a:rPr>
              <a:t>             3年后开发的净现值为554.9万元，</a:t>
            </a:r>
            <a:endParaRPr lang="zh-CN" altLang="en-US" sz="3200" b="1" dirty="0">
              <a:latin typeface="Times New Roman" panose="02020603050405020304" pitchFamily="2" charset="0"/>
              <a:ea typeface="宋体" panose="02010600030101010101" pitchFamily="2" charset="-122"/>
            </a:endParaRPr>
          </a:p>
          <a:p>
            <a:r>
              <a:rPr lang="zh-CN" altLang="en-US" sz="3200" b="1" dirty="0">
                <a:latin typeface="Times New Roman" panose="02020603050405020304" pitchFamily="2" charset="0"/>
                <a:ea typeface="宋体" panose="02010600030101010101" pitchFamily="2" charset="-122"/>
              </a:rPr>
              <a:t>              因此应3年后开发。</a:t>
            </a:r>
            <a:endParaRPr lang="zh-CN" altLang="en-US" sz="3200" b="1" dirty="0">
              <a:latin typeface="Times New Roman" panose="02020603050405020304" pitchFamily="2" charset="0"/>
              <a:ea typeface="宋体" panose="02010600030101010101" pitchFamily="2" charset="-122"/>
            </a:endParaRPr>
          </a:p>
        </p:txBody>
      </p:sp>
      <p:sp>
        <p:nvSpPr>
          <p:cNvPr id="137218" name="AutoShape 6">
            <a:hlinkClick r:id="rId1" action="ppaction://hlinksldjump"/>
          </p:cNvPr>
          <p:cNvSpPr/>
          <p:nvPr/>
        </p:nvSpPr>
        <p:spPr>
          <a:xfrm>
            <a:off x="8229600" y="6172200"/>
            <a:ext cx="609600" cy="381000"/>
          </a:xfrm>
          <a:prstGeom prst="actionButtonBeginning">
            <a:avLst/>
          </a:prstGeom>
          <a:solidFill>
            <a:srgbClr val="FF99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blinds(horizontal)">
                                      <p:cBhvr>
                                        <p:cTn id="7" dur="500"/>
                                        <p:tgtEl>
                                          <p:spTgt spid="135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投资期选择决策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38242" name="AutoShape 6"/>
          <p:cNvSpPr/>
          <p:nvPr/>
        </p:nvSpPr>
        <p:spPr>
          <a:xfrm>
            <a:off x="395288" y="1484313"/>
            <a:ext cx="8424862" cy="649287"/>
          </a:xfrm>
          <a:prstGeom prst="roundRect">
            <a:avLst>
              <a:gd name="adj" fmla="val 16667"/>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38243" name="Text Box 7"/>
          <p:cNvSpPr txBox="1"/>
          <p:nvPr/>
        </p:nvSpPr>
        <p:spPr>
          <a:xfrm>
            <a:off x="539750" y="1628775"/>
            <a:ext cx="8208963"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所谓投资期是指项目从开始投入资金至项目建成投入生产所需要的时间。</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pSp>
        <p:nvGrpSpPr>
          <p:cNvPr id="138244" name="Group 22"/>
          <p:cNvGrpSpPr/>
          <p:nvPr/>
        </p:nvGrpSpPr>
        <p:grpSpPr>
          <a:xfrm>
            <a:off x="971550" y="2565400"/>
            <a:ext cx="2665413" cy="2952750"/>
            <a:chOff x="0" y="0"/>
            <a:chExt cx="1679" cy="1860"/>
          </a:xfrm>
        </p:grpSpPr>
        <p:sp>
          <p:nvSpPr>
            <p:cNvPr id="138245" name="AutoShape 13"/>
            <p:cNvSpPr/>
            <p:nvPr/>
          </p:nvSpPr>
          <p:spPr>
            <a:xfrm>
              <a:off x="0" y="0"/>
              <a:ext cx="1678" cy="1860"/>
            </a:xfrm>
            <a:prstGeom prst="can">
              <a:avLst>
                <a:gd name="adj" fmla="val 27694"/>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38246" name="Text Box 14"/>
            <p:cNvSpPr txBox="1"/>
            <p:nvPr/>
          </p:nvSpPr>
          <p:spPr>
            <a:xfrm>
              <a:off x="273" y="136"/>
              <a:ext cx="1088" cy="250"/>
            </a:xfrm>
            <a:prstGeom prst="rect">
              <a:avLst/>
            </a:prstGeom>
            <a:noFill/>
            <a:ln w="9525">
              <a:noFill/>
            </a:ln>
          </p:spPr>
          <p:txBody>
            <a:bodyPr anchor="t">
              <a:spAutoFit/>
            </a:bodyPr>
            <a:p>
              <a:pPr>
                <a:spcBef>
                  <a:spcPct val="50000"/>
                </a:spcBef>
              </a:pPr>
              <a:r>
                <a:rPr lang="zh-CN" altLang="en-US" sz="2000" b="1" dirty="0">
                  <a:solidFill>
                    <a:srgbClr val="800000"/>
                  </a:solidFill>
                  <a:latin typeface="Arial" panose="020B0604020202020204" pitchFamily="34" charset="0"/>
                  <a:ea typeface="宋体" panose="02010600030101010101" pitchFamily="2" charset="-122"/>
                </a:rPr>
                <a:t>较短的投资期</a:t>
              </a:r>
              <a:endParaRPr lang="zh-CN" altLang="en-US" sz="2000" b="1" dirty="0">
                <a:solidFill>
                  <a:srgbClr val="800000"/>
                </a:solidFill>
                <a:latin typeface="Arial" panose="020B0604020202020204" pitchFamily="34" charset="0"/>
                <a:ea typeface="宋体" panose="02010600030101010101" pitchFamily="2" charset="-122"/>
              </a:endParaRPr>
            </a:p>
          </p:txBody>
        </p:sp>
        <p:sp>
          <p:nvSpPr>
            <p:cNvPr id="138247" name="Text Box 17"/>
            <p:cNvSpPr txBox="1"/>
            <p:nvPr/>
          </p:nvSpPr>
          <p:spPr>
            <a:xfrm>
              <a:off x="0" y="590"/>
              <a:ext cx="1679" cy="250"/>
            </a:xfrm>
            <a:prstGeom prst="rect">
              <a:avLst/>
            </a:prstGeom>
            <a:noFill/>
            <a:ln w="9525">
              <a:noFill/>
            </a:ln>
          </p:spPr>
          <p:txBody>
            <a:bodyPr anchor="t">
              <a:spAutoFit/>
            </a:bodyPr>
            <a:p>
              <a:pPr algn="ctr">
                <a:spcBef>
                  <a:spcPct val="50000"/>
                </a:spcBef>
              </a:pPr>
              <a:r>
                <a:rPr lang="zh-CN" altLang="en-US" sz="2000" b="1" dirty="0">
                  <a:latin typeface="Arial" panose="020B0604020202020204" pitchFamily="34" charset="0"/>
                  <a:ea typeface="宋体" panose="02010600030101010101" pitchFamily="2" charset="-122"/>
                </a:rPr>
                <a:t>期初投入较多</a:t>
              </a:r>
              <a:endParaRPr lang="zh-CN" altLang="en-US" sz="2000" b="1" dirty="0">
                <a:latin typeface="Arial" panose="020B0604020202020204" pitchFamily="34" charset="0"/>
                <a:ea typeface="宋体" panose="02010600030101010101" pitchFamily="2" charset="-122"/>
              </a:endParaRPr>
            </a:p>
          </p:txBody>
        </p:sp>
        <p:sp>
          <p:nvSpPr>
            <p:cNvPr id="138248" name="Text Box 18"/>
            <p:cNvSpPr txBox="1"/>
            <p:nvPr/>
          </p:nvSpPr>
          <p:spPr>
            <a:xfrm>
              <a:off x="136" y="998"/>
              <a:ext cx="1407" cy="442"/>
            </a:xfrm>
            <a:prstGeom prst="rect">
              <a:avLst/>
            </a:prstGeom>
            <a:noFill/>
            <a:ln w="9525">
              <a:noFill/>
            </a:ln>
          </p:spPr>
          <p:txBody>
            <a:bodyPr anchor="t">
              <a:spAutoFit/>
            </a:bodyPr>
            <a:p>
              <a:pPr algn="ctr">
                <a:spcBef>
                  <a:spcPct val="50000"/>
                </a:spcBef>
              </a:pPr>
              <a:r>
                <a:rPr lang="zh-CN" altLang="en-US" sz="2000" b="1" dirty="0">
                  <a:latin typeface="Arial" panose="020B0604020202020204" pitchFamily="34" charset="0"/>
                  <a:ea typeface="宋体" panose="02010600030101010101" pitchFamily="2" charset="-122"/>
                </a:rPr>
                <a:t>后续的营业现金流量发生得比较早 </a:t>
              </a:r>
              <a:endParaRPr lang="zh-CN" altLang="en-US" sz="2000" b="1" dirty="0">
                <a:latin typeface="Arial" panose="020B0604020202020204" pitchFamily="34" charset="0"/>
                <a:ea typeface="宋体" panose="02010600030101010101" pitchFamily="2" charset="-122"/>
              </a:endParaRPr>
            </a:p>
          </p:txBody>
        </p:sp>
      </p:grpSp>
      <p:grpSp>
        <p:nvGrpSpPr>
          <p:cNvPr id="138249" name="Group 23"/>
          <p:cNvGrpSpPr/>
          <p:nvPr/>
        </p:nvGrpSpPr>
        <p:grpSpPr>
          <a:xfrm>
            <a:off x="5651500" y="2565400"/>
            <a:ext cx="2663825" cy="2952750"/>
            <a:chOff x="0" y="0"/>
            <a:chExt cx="1678" cy="1860"/>
          </a:xfrm>
        </p:grpSpPr>
        <p:sp>
          <p:nvSpPr>
            <p:cNvPr id="138250" name="AutoShape 15"/>
            <p:cNvSpPr/>
            <p:nvPr/>
          </p:nvSpPr>
          <p:spPr>
            <a:xfrm>
              <a:off x="0" y="0"/>
              <a:ext cx="1678" cy="1860"/>
            </a:xfrm>
            <a:prstGeom prst="can">
              <a:avLst>
                <a:gd name="adj" fmla="val 27694"/>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38251" name="Text Box 16"/>
            <p:cNvSpPr txBox="1"/>
            <p:nvPr/>
          </p:nvSpPr>
          <p:spPr>
            <a:xfrm>
              <a:off x="272" y="91"/>
              <a:ext cx="1179" cy="250"/>
            </a:xfrm>
            <a:prstGeom prst="rect">
              <a:avLst/>
            </a:prstGeom>
            <a:noFill/>
            <a:ln w="9525">
              <a:noFill/>
            </a:ln>
          </p:spPr>
          <p:txBody>
            <a:bodyPr anchor="t">
              <a:spAutoFit/>
            </a:bodyPr>
            <a:p>
              <a:pPr>
                <a:spcBef>
                  <a:spcPct val="50000"/>
                </a:spcBef>
              </a:pPr>
              <a:r>
                <a:rPr lang="zh-CN" altLang="en-US" sz="2000" b="1" dirty="0">
                  <a:solidFill>
                    <a:srgbClr val="800000"/>
                  </a:solidFill>
                  <a:latin typeface="Arial" panose="020B0604020202020204" pitchFamily="34" charset="0"/>
                  <a:ea typeface="宋体" panose="02010600030101010101" pitchFamily="2" charset="-122"/>
                </a:rPr>
                <a:t>较长的投资期</a:t>
              </a:r>
              <a:endParaRPr lang="zh-CN" altLang="en-US" sz="2000" b="1" dirty="0">
                <a:solidFill>
                  <a:srgbClr val="800000"/>
                </a:solidFill>
                <a:latin typeface="Arial" panose="020B0604020202020204" pitchFamily="34" charset="0"/>
                <a:ea typeface="宋体" panose="02010600030101010101" pitchFamily="2" charset="-122"/>
              </a:endParaRPr>
            </a:p>
          </p:txBody>
        </p:sp>
        <p:sp>
          <p:nvSpPr>
            <p:cNvPr id="138252" name="Text Box 20"/>
            <p:cNvSpPr txBox="1"/>
            <p:nvPr/>
          </p:nvSpPr>
          <p:spPr>
            <a:xfrm>
              <a:off x="227" y="590"/>
              <a:ext cx="1315" cy="250"/>
            </a:xfrm>
            <a:prstGeom prst="rect">
              <a:avLst/>
            </a:prstGeom>
            <a:noFill/>
            <a:ln w="9525">
              <a:noFill/>
            </a:ln>
          </p:spPr>
          <p:txBody>
            <a:bodyPr anchor="t">
              <a:spAutoFit/>
            </a:bodyPr>
            <a:p>
              <a:pPr algn="ctr">
                <a:spcBef>
                  <a:spcPct val="50000"/>
                </a:spcBef>
              </a:pPr>
              <a:r>
                <a:rPr lang="zh-CN" altLang="en-US" sz="2000" b="1" dirty="0">
                  <a:latin typeface="Arial" panose="020B0604020202020204" pitchFamily="34" charset="0"/>
                  <a:ea typeface="宋体" panose="02010600030101010101" pitchFamily="2" charset="-122"/>
                </a:rPr>
                <a:t>期初投入较少</a:t>
              </a:r>
              <a:endParaRPr lang="zh-CN" altLang="en-US" sz="2000" b="1" dirty="0">
                <a:latin typeface="Arial" panose="020B0604020202020204" pitchFamily="34" charset="0"/>
                <a:ea typeface="宋体" panose="02010600030101010101" pitchFamily="2" charset="-122"/>
              </a:endParaRPr>
            </a:p>
          </p:txBody>
        </p:sp>
        <p:sp>
          <p:nvSpPr>
            <p:cNvPr id="138253" name="Text Box 21"/>
            <p:cNvSpPr txBox="1"/>
            <p:nvPr/>
          </p:nvSpPr>
          <p:spPr>
            <a:xfrm>
              <a:off x="181" y="1044"/>
              <a:ext cx="1452" cy="442"/>
            </a:xfrm>
            <a:prstGeom prst="rect">
              <a:avLst/>
            </a:prstGeom>
            <a:noFill/>
            <a:ln w="9525">
              <a:noFill/>
            </a:ln>
          </p:spPr>
          <p:txBody>
            <a:bodyPr anchor="t">
              <a:spAutoFit/>
            </a:bodyPr>
            <a:p>
              <a:pPr algn="ctr">
                <a:spcBef>
                  <a:spcPct val="50000"/>
                </a:spcBef>
              </a:pPr>
              <a:r>
                <a:rPr lang="zh-CN" altLang="en-US" sz="2000" b="1" dirty="0">
                  <a:latin typeface="Arial" panose="020B0604020202020204" pitchFamily="34" charset="0"/>
                  <a:ea typeface="宋体" panose="02010600030101010101" pitchFamily="2" charset="-122"/>
                </a:rPr>
                <a:t>后续的营业现金流量发生的比较晚 </a:t>
              </a:r>
              <a:endParaRPr lang="zh-CN" altLang="en-US" sz="2000" b="1" dirty="0">
                <a:latin typeface="Arial" panose="020B0604020202020204" pitchFamily="34" charset="0"/>
                <a:ea typeface="宋体" panose="02010600030101010101" pitchFamily="2" charset="-122"/>
              </a:endParaRPr>
            </a:p>
          </p:txBody>
        </p:sp>
      </p:grpSp>
      <p:grpSp>
        <p:nvGrpSpPr>
          <p:cNvPr id="136207" name="Group 37"/>
          <p:cNvGrpSpPr/>
          <p:nvPr/>
        </p:nvGrpSpPr>
        <p:grpSpPr>
          <a:xfrm>
            <a:off x="179388" y="5084763"/>
            <a:ext cx="8964612" cy="1657350"/>
            <a:chOff x="0" y="0"/>
            <a:chExt cx="5647" cy="1044"/>
          </a:xfrm>
        </p:grpSpPr>
        <p:sp>
          <p:nvSpPr>
            <p:cNvPr id="138255" name="Line 28"/>
            <p:cNvSpPr/>
            <p:nvPr/>
          </p:nvSpPr>
          <p:spPr>
            <a:xfrm>
              <a:off x="4400" y="363"/>
              <a:ext cx="0" cy="136"/>
            </a:xfrm>
            <a:prstGeom prst="line">
              <a:avLst/>
            </a:prstGeom>
            <a:ln w="381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8256" name="Line 27"/>
            <p:cNvSpPr/>
            <p:nvPr/>
          </p:nvSpPr>
          <p:spPr>
            <a:xfrm>
              <a:off x="1361" y="363"/>
              <a:ext cx="0" cy="136"/>
            </a:xfrm>
            <a:prstGeom prst="line">
              <a:avLst/>
            </a:prstGeom>
            <a:ln w="381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8257" name="Line 29"/>
            <p:cNvSpPr/>
            <p:nvPr/>
          </p:nvSpPr>
          <p:spPr>
            <a:xfrm>
              <a:off x="1361" y="499"/>
              <a:ext cx="3039" cy="0"/>
            </a:xfrm>
            <a:prstGeom prst="line">
              <a:avLst/>
            </a:prstGeom>
            <a:ln w="381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8258" name="AutoShape 24"/>
            <p:cNvSpPr/>
            <p:nvPr/>
          </p:nvSpPr>
          <p:spPr>
            <a:xfrm rot="10800000">
              <a:off x="0" y="0"/>
              <a:ext cx="2676" cy="363"/>
            </a:xfrm>
            <a:custGeom>
              <a:avLst/>
              <a:gdLst/>
              <a:ahLst/>
              <a:cxnLst>
                <a:cxn ang="0">
                  <a:pos x="21" y="0"/>
                </a:cxn>
                <a:cxn ang="0">
                  <a:pos x="6" y="0"/>
                </a:cxn>
                <a:cxn ang="0">
                  <a:pos x="21" y="0"/>
                </a:cxn>
                <a:cxn ang="0">
                  <a:pos x="35" y="0"/>
                </a:cxn>
              </a:cxnLst>
              <a:pathLst>
                <a:path w="21600" h="21600">
                  <a:moveTo>
                    <a:pt x="5399" y="8985"/>
                  </a:moveTo>
                  <a:cubicBezTo>
                    <a:pt x="6179" y="6665"/>
                    <a:pt x="8352" y="5102"/>
                    <a:pt x="10800" y="5103"/>
                  </a:cubicBezTo>
                  <a:cubicBezTo>
                    <a:pt x="13247" y="5103"/>
                    <a:pt x="15420" y="6665"/>
                    <a:pt x="16200" y="8985"/>
                  </a:cubicBezTo>
                  <a:lnTo>
                    <a:pt x="21037" y="7359"/>
                  </a:lnTo>
                  <a:cubicBezTo>
                    <a:pt x="19559" y="2962"/>
                    <a:pt x="15438" y="-1"/>
                    <a:pt x="10799" y="0"/>
                  </a:cubicBezTo>
                  <a:cubicBezTo>
                    <a:pt x="6161" y="0"/>
                    <a:pt x="2040" y="2962"/>
                    <a:pt x="562" y="7359"/>
                  </a:cubicBezTo>
                  <a:lnTo>
                    <a:pt x="5399" y="8985"/>
                  </a:lnTo>
                  <a:close/>
                </a:path>
              </a:pathLst>
            </a:custGeom>
            <a:solidFill>
              <a:srgbClr val="800000"/>
            </a:solidFill>
            <a:ln w="9525" cap="flat" cmpd="sng">
              <a:solidFill>
                <a:schemeClr val="tx1"/>
              </a:solidFill>
              <a:prstDash val="solid"/>
              <a:round/>
              <a:headEnd type="none" w="med" len="med"/>
              <a:tailEnd type="none" w="med" len="med"/>
            </a:ln>
          </p:spPr>
          <p:txBody>
            <a:bodyPr/>
            <a:p>
              <a:endParaRPr lang="zh-CN" altLang="en-US"/>
            </a:p>
          </p:txBody>
        </p:sp>
        <p:sp>
          <p:nvSpPr>
            <p:cNvPr id="138259" name="AutoShape 25"/>
            <p:cNvSpPr/>
            <p:nvPr/>
          </p:nvSpPr>
          <p:spPr>
            <a:xfrm rot="10800000">
              <a:off x="2971" y="0"/>
              <a:ext cx="2676" cy="363"/>
            </a:xfrm>
            <a:custGeom>
              <a:avLst/>
              <a:gdLst/>
              <a:ahLst/>
              <a:cxnLst>
                <a:cxn ang="0">
                  <a:pos x="21" y="0"/>
                </a:cxn>
                <a:cxn ang="0">
                  <a:pos x="6" y="0"/>
                </a:cxn>
                <a:cxn ang="0">
                  <a:pos x="21" y="0"/>
                </a:cxn>
                <a:cxn ang="0">
                  <a:pos x="35" y="0"/>
                </a:cxn>
              </a:cxnLst>
              <a:pathLst>
                <a:path w="21600" h="21600">
                  <a:moveTo>
                    <a:pt x="5399" y="8985"/>
                  </a:moveTo>
                  <a:cubicBezTo>
                    <a:pt x="6179" y="6665"/>
                    <a:pt x="8352" y="5102"/>
                    <a:pt x="10800" y="5103"/>
                  </a:cubicBezTo>
                  <a:cubicBezTo>
                    <a:pt x="13247" y="5103"/>
                    <a:pt x="15420" y="6665"/>
                    <a:pt x="16200" y="8985"/>
                  </a:cubicBezTo>
                  <a:lnTo>
                    <a:pt x="21037" y="7359"/>
                  </a:lnTo>
                  <a:cubicBezTo>
                    <a:pt x="19559" y="2962"/>
                    <a:pt x="15438" y="-1"/>
                    <a:pt x="10799" y="0"/>
                  </a:cubicBezTo>
                  <a:cubicBezTo>
                    <a:pt x="6161" y="0"/>
                    <a:pt x="2040" y="2962"/>
                    <a:pt x="562" y="7359"/>
                  </a:cubicBezTo>
                  <a:lnTo>
                    <a:pt x="5399" y="8985"/>
                  </a:lnTo>
                  <a:close/>
                </a:path>
              </a:pathLst>
            </a:custGeom>
            <a:solidFill>
              <a:srgbClr val="800000"/>
            </a:solidFill>
            <a:ln w="9525" cap="flat" cmpd="sng">
              <a:solidFill>
                <a:schemeClr val="tx1"/>
              </a:solidFill>
              <a:prstDash val="solid"/>
              <a:round/>
              <a:headEnd type="none" w="med" len="med"/>
              <a:tailEnd type="none" w="med" len="med"/>
            </a:ln>
          </p:spPr>
          <p:txBody>
            <a:bodyPr/>
            <a:p>
              <a:endParaRPr lang="zh-CN" altLang="en-US"/>
            </a:p>
          </p:txBody>
        </p:sp>
        <p:sp>
          <p:nvSpPr>
            <p:cNvPr id="138260" name="AutoShape 26"/>
            <p:cNvSpPr/>
            <p:nvPr/>
          </p:nvSpPr>
          <p:spPr>
            <a:xfrm rot="10800000">
              <a:off x="1860" y="681"/>
              <a:ext cx="2086" cy="363"/>
            </a:xfrm>
            <a:custGeom>
              <a:avLst/>
              <a:gdLst/>
              <a:ahLst/>
              <a:cxnLst>
                <a:cxn ang="0">
                  <a:pos x="17" y="0"/>
                </a:cxn>
                <a:cxn ang="0">
                  <a:pos x="10" y="0"/>
                </a:cxn>
                <a:cxn ang="0">
                  <a:pos x="2" y="0"/>
                </a:cxn>
                <a:cxn ang="0">
                  <a:pos x="10" y="0"/>
                </a:cxn>
              </a:cxnLst>
              <a:pathLst>
                <a:path w="21600" h="21600">
                  <a:moveTo>
                    <a:pt x="0" y="0"/>
                  </a:moveTo>
                  <a:lnTo>
                    <a:pt x="5400" y="21600"/>
                  </a:lnTo>
                  <a:lnTo>
                    <a:pt x="16200" y="21600"/>
                  </a:lnTo>
                  <a:lnTo>
                    <a:pt x="21600" y="0"/>
                  </a:lnTo>
                  <a:lnTo>
                    <a:pt x="0" y="0"/>
                  </a:lnTo>
                  <a:close/>
                </a:path>
              </a:pathLst>
            </a:custGeom>
            <a:solidFill>
              <a:srgbClr val="800000"/>
            </a:solidFill>
            <a:ln w="9525" cap="flat" cmpd="sng">
              <a:solidFill>
                <a:schemeClr val="tx1"/>
              </a:solidFill>
              <a:prstDash val="solid"/>
              <a:round/>
              <a:headEnd type="none" w="med" len="med"/>
              <a:tailEnd type="none" w="med" len="med"/>
            </a:ln>
          </p:spPr>
          <p:txBody>
            <a:bodyPr/>
            <a:p>
              <a:endParaRPr lang="zh-CN" altLang="en-US"/>
            </a:p>
          </p:txBody>
        </p:sp>
        <p:sp>
          <p:nvSpPr>
            <p:cNvPr id="138261" name="Line 30"/>
            <p:cNvSpPr/>
            <p:nvPr/>
          </p:nvSpPr>
          <p:spPr>
            <a:xfrm>
              <a:off x="2903" y="499"/>
              <a:ext cx="0" cy="182"/>
            </a:xfrm>
            <a:prstGeom prst="line">
              <a:avLst/>
            </a:prstGeom>
            <a:ln w="381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38262" name="Text Box 32"/>
            <p:cNvSpPr txBox="1"/>
            <p:nvPr/>
          </p:nvSpPr>
          <p:spPr>
            <a:xfrm>
              <a:off x="2268" y="726"/>
              <a:ext cx="1452" cy="230"/>
            </a:xfrm>
            <a:prstGeom prst="rect">
              <a:avLst/>
            </a:prstGeom>
            <a:noFill/>
            <a:ln w="9525">
              <a:noFill/>
            </a:ln>
          </p:spPr>
          <p:txBody>
            <a:bodyPr anchor="t">
              <a:spAutoFit/>
            </a:bodyPr>
            <a:p>
              <a:pPr>
                <a:spcBef>
                  <a:spcPct val="50000"/>
                </a:spcBef>
              </a:pPr>
              <a:r>
                <a:rPr lang="zh-CN" altLang="en-US" b="1" dirty="0">
                  <a:solidFill>
                    <a:schemeClr val="bg1"/>
                  </a:solidFill>
                  <a:latin typeface="Arial" panose="020B0604020202020204" pitchFamily="34" charset="0"/>
                  <a:ea typeface="宋体" panose="02010600030101010101" pitchFamily="2" charset="-122"/>
                </a:rPr>
                <a:t>投资决策分析方法</a:t>
              </a:r>
              <a:endParaRPr lang="zh-CN" altLang="en-US" b="1" dirty="0">
                <a:solidFill>
                  <a:schemeClr val="bg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207"/>
                                        </p:tgtEl>
                                        <p:attrNameLst>
                                          <p:attrName>style.visibility</p:attrName>
                                        </p:attrNameLst>
                                      </p:cBhvr>
                                      <p:to>
                                        <p:strVal val="visible"/>
                                      </p:to>
                                    </p:set>
                                    <p:animEffect transition="in" filter="blinds(horizontal)">
                                      <p:cBhvr>
                                        <p:cTn id="7" dur="500"/>
                                        <p:tgtEl>
                                          <p:spTgt spid="136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投资期选择决策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39266" name="Text Box 6"/>
          <p:cNvSpPr txBox="1"/>
          <p:nvPr/>
        </p:nvSpPr>
        <p:spPr>
          <a:xfrm>
            <a:off x="250825" y="1557338"/>
            <a:ext cx="5473700"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投资期选择决策方法举例：</a:t>
            </a:r>
            <a:endParaRPr lang="en-US" altLang="zh-CN" sz="2000" b="1" dirty="0">
              <a:latin typeface="Arial" panose="020B0604020202020204" pitchFamily="34" charset="0"/>
              <a:ea typeface="宋体" panose="02010600030101010101" pitchFamily="2" charset="-122"/>
            </a:endParaRPr>
          </a:p>
        </p:txBody>
      </p:sp>
      <p:sp>
        <p:nvSpPr>
          <p:cNvPr id="139267" name="AutoShape 7"/>
          <p:cNvSpPr/>
          <p:nvPr/>
        </p:nvSpPr>
        <p:spPr>
          <a:xfrm>
            <a:off x="395288" y="2205038"/>
            <a:ext cx="8353425" cy="1655762"/>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39268" name="Text Box 8"/>
          <p:cNvSpPr txBox="1"/>
          <p:nvPr/>
        </p:nvSpPr>
        <p:spPr>
          <a:xfrm>
            <a:off x="539750" y="2276475"/>
            <a:ext cx="7920038" cy="146367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例</a:t>
            </a:r>
            <a:r>
              <a:rPr lang="en-US" altLang="zh-CN" dirty="0">
                <a:latin typeface="Arial" panose="020B0604020202020204" pitchFamily="34" charset="0"/>
                <a:ea typeface="宋体" panose="02010600030101010101" pitchFamily="2" charset="-122"/>
              </a:rPr>
              <a:t>8-7】</a:t>
            </a:r>
            <a:r>
              <a:rPr lang="zh-CN" altLang="en-US" dirty="0">
                <a:latin typeface="Arial" panose="020B0604020202020204" pitchFamily="34" charset="0"/>
                <a:ea typeface="宋体" panose="02010600030101010101" pitchFamily="2" charset="-122"/>
              </a:rPr>
              <a:t>甲公司进行一项投资，正常投资期为</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年，每年投资</a:t>
            </a:r>
            <a:r>
              <a:rPr lang="en-US" altLang="zh-CN" dirty="0">
                <a:latin typeface="Arial" panose="020B0604020202020204" pitchFamily="34" charset="0"/>
                <a:ea typeface="宋体" panose="02010600030101010101" pitchFamily="2" charset="-122"/>
              </a:rPr>
              <a:t>200</a:t>
            </a:r>
            <a:r>
              <a:rPr lang="zh-CN" altLang="en-US" dirty="0">
                <a:latin typeface="Arial" panose="020B0604020202020204" pitchFamily="34" charset="0"/>
                <a:ea typeface="宋体" panose="02010600030101010101" pitchFamily="2" charset="-122"/>
              </a:rPr>
              <a:t>万元，</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年共需投资</a:t>
            </a:r>
            <a:r>
              <a:rPr lang="en-US" altLang="zh-CN" dirty="0">
                <a:latin typeface="Arial" panose="020B0604020202020204" pitchFamily="34" charset="0"/>
                <a:ea typeface="宋体" panose="02010600030101010101" pitchFamily="2" charset="-122"/>
              </a:rPr>
              <a:t>600</a:t>
            </a:r>
            <a:r>
              <a:rPr lang="zh-CN" altLang="en-US" dirty="0">
                <a:latin typeface="Arial" panose="020B0604020202020204" pitchFamily="34" charset="0"/>
                <a:ea typeface="宋体" panose="02010600030101010101" pitchFamily="2" charset="-122"/>
              </a:rPr>
              <a:t>万元。第</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年</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第</a:t>
            </a:r>
            <a:r>
              <a:rPr lang="en-US" altLang="zh-CN" dirty="0">
                <a:latin typeface="Arial" panose="020B0604020202020204" pitchFamily="34" charset="0"/>
                <a:ea typeface="宋体" panose="02010600030101010101" pitchFamily="2" charset="-122"/>
              </a:rPr>
              <a:t>13</a:t>
            </a:r>
            <a:r>
              <a:rPr lang="zh-CN" altLang="en-US" dirty="0">
                <a:latin typeface="Arial" panose="020B0604020202020204" pitchFamily="34" charset="0"/>
                <a:ea typeface="宋体" panose="02010600030101010101" pitchFamily="2" charset="-122"/>
              </a:rPr>
              <a:t>年每年现金净流量为</a:t>
            </a:r>
            <a:r>
              <a:rPr lang="en-US" altLang="zh-CN" dirty="0">
                <a:latin typeface="Arial" panose="020B0604020202020204" pitchFamily="34" charset="0"/>
                <a:ea typeface="宋体" panose="02010600030101010101" pitchFamily="2" charset="-122"/>
              </a:rPr>
              <a:t>210</a:t>
            </a:r>
            <a:r>
              <a:rPr lang="zh-CN" altLang="en-US" dirty="0">
                <a:latin typeface="Arial" panose="020B0604020202020204" pitchFamily="34" charset="0"/>
                <a:ea typeface="宋体" panose="02010600030101010101" pitchFamily="2" charset="-122"/>
              </a:rPr>
              <a:t>万元。如果把投资期缩短为</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年，每年需投资</a:t>
            </a:r>
            <a:r>
              <a:rPr lang="en-US" altLang="zh-CN" dirty="0">
                <a:latin typeface="Arial" panose="020B0604020202020204" pitchFamily="34" charset="0"/>
                <a:ea typeface="宋体" panose="02010600030101010101" pitchFamily="2" charset="-122"/>
              </a:rPr>
              <a:t>320</a:t>
            </a:r>
            <a:r>
              <a:rPr lang="zh-CN" altLang="en-US" dirty="0">
                <a:latin typeface="Arial" panose="020B0604020202020204" pitchFamily="34" charset="0"/>
                <a:ea typeface="宋体" panose="02010600030101010101" pitchFamily="2" charset="-122"/>
              </a:rPr>
              <a:t>万元，</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年共投资</a:t>
            </a:r>
            <a:r>
              <a:rPr lang="en-US" altLang="zh-CN" dirty="0">
                <a:latin typeface="Arial" panose="020B0604020202020204" pitchFamily="34" charset="0"/>
                <a:ea typeface="宋体" panose="02010600030101010101" pitchFamily="2" charset="-122"/>
              </a:rPr>
              <a:t>640</a:t>
            </a:r>
            <a:r>
              <a:rPr lang="zh-CN" altLang="en-US" dirty="0">
                <a:latin typeface="Arial" panose="020B0604020202020204" pitchFamily="34" charset="0"/>
                <a:ea typeface="宋体" panose="02010600030101010101" pitchFamily="2" charset="-122"/>
              </a:rPr>
              <a:t>万元，竣工投产后的项目寿命和每年现金净流量不变。资本成本为</a:t>
            </a:r>
            <a:r>
              <a:rPr lang="en-US" altLang="zh-CN" dirty="0">
                <a:latin typeface="Arial" panose="020B0604020202020204" pitchFamily="34" charset="0"/>
                <a:ea typeface="宋体" panose="02010600030101010101" pitchFamily="2" charset="-122"/>
              </a:rPr>
              <a:t>20%</a:t>
            </a:r>
            <a:r>
              <a:rPr lang="zh-CN" altLang="en-US" dirty="0">
                <a:latin typeface="Arial" panose="020B0604020202020204" pitchFamily="34" charset="0"/>
                <a:ea typeface="宋体" panose="02010600030101010101" pitchFamily="2" charset="-122"/>
              </a:rPr>
              <a:t>，假设寿命终结时无残值，不用垫支营运资本。试分析判断是否应缩短投资期。</a:t>
            </a:r>
            <a:endParaRPr lang="zh-CN" altLang="en-US" dirty="0">
              <a:latin typeface="Arial" panose="020B0604020202020204" pitchFamily="34" charset="0"/>
              <a:ea typeface="宋体" panose="02010600030101010101" pitchFamily="2" charset="-122"/>
            </a:endParaRPr>
          </a:p>
        </p:txBody>
      </p:sp>
      <p:sp>
        <p:nvSpPr>
          <p:cNvPr id="139269" name="Text Box 9"/>
          <p:cNvSpPr txBox="1"/>
          <p:nvPr/>
        </p:nvSpPr>
        <p:spPr>
          <a:xfrm>
            <a:off x="539750" y="4005263"/>
            <a:ext cx="2879725" cy="36512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、用差量分析法进行分析 </a:t>
            </a:r>
            <a:endParaRPr lang="zh-CN" altLang="en-US" dirty="0">
              <a:latin typeface="Arial" panose="020B0604020202020204" pitchFamily="34" charset="0"/>
              <a:ea typeface="宋体" panose="02010600030101010101" pitchFamily="2" charset="-122"/>
            </a:endParaRPr>
          </a:p>
        </p:txBody>
      </p:sp>
      <p:sp>
        <p:nvSpPr>
          <p:cNvPr id="139270" name="Text Box 10"/>
          <p:cNvSpPr txBox="1"/>
          <p:nvPr/>
        </p:nvSpPr>
        <p:spPr>
          <a:xfrm>
            <a:off x="611188" y="4437063"/>
            <a:ext cx="4248150"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）计算不同投资期的现金流量的差量</a:t>
            </a:r>
            <a:endParaRPr lang="zh-CN" altLang="en-US" dirty="0">
              <a:latin typeface="Arial" panose="020B0604020202020204" pitchFamily="34" charset="0"/>
              <a:ea typeface="宋体" panose="02010600030101010101" pitchFamily="2" charset="-122"/>
            </a:endParaRPr>
          </a:p>
        </p:txBody>
      </p:sp>
      <p:graphicFrame>
        <p:nvGraphicFramePr>
          <p:cNvPr id="137224" name="内容占位符 137223"/>
          <p:cNvGraphicFramePr/>
          <p:nvPr>
            <p:ph idx="1"/>
          </p:nvPr>
        </p:nvGraphicFramePr>
        <p:xfrm>
          <a:off x="457200" y="4076700"/>
          <a:ext cx="8362950" cy="2443163"/>
        </p:xfrm>
        <a:graphic>
          <a:graphicData uri="http://schemas.openxmlformats.org/drawingml/2006/table">
            <a:tbl>
              <a:tblPr/>
              <a:tblGrid>
                <a:gridCol w="2170430"/>
                <a:gridCol w="1080770"/>
                <a:gridCol w="1079500"/>
                <a:gridCol w="1008380"/>
                <a:gridCol w="1007745"/>
                <a:gridCol w="1081405"/>
                <a:gridCol w="934720"/>
              </a:tblGrid>
              <a:tr h="1223645">
                <a:tc gridSpan="7">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zh-CN" sz="1400" b="1">
                          <a:latin typeface="宋体" panose="02010600030101010101" pitchFamily="2" charset="-122"/>
                        </a:rPr>
                        <a:t>                 </a:t>
                      </a:r>
                      <a:r>
                        <a:rPr lang="zh-CN" altLang="en-US" sz="1400" b="1">
                          <a:latin typeface="宋体" panose="02010600030101010101" pitchFamily="2" charset="-122"/>
                        </a:rPr>
                        <a:t>不同投资期的现金流量的差量</a:t>
                      </a:r>
                      <a:r>
                        <a:rPr lang="zh-CN" altLang="en-US" sz="1400" b="1">
                          <a:latin typeface="Times New Roman" panose="02020603050405020304" pitchFamily="2" charset="0"/>
                          <a:ea typeface="Times New Roman" panose="02020603050405020304" pitchFamily="2" charset="0"/>
                        </a:rPr>
                        <a:t>                       </a:t>
                      </a:r>
                      <a:r>
                        <a:rPr lang="zh-CN" altLang="en-US" sz="1400" b="1">
                          <a:latin typeface="宋体" panose="02010600030101010101" pitchFamily="2" charset="-122"/>
                        </a:rPr>
                        <a:t>单位：万元</a:t>
                      </a:r>
                      <a:endParaRPr lang="zh-CN" altLang="en-US" sz="1400" b="1"/>
                    </a:p>
                  </a:txBody>
                  <a:tcPr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宋体" panose="02010600030101010101" pitchFamily="2" charset="-122"/>
                        </a:rPr>
                        <a:t>项目</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0</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2</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3</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4-12</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13</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宋体" panose="02010600030101010101" pitchFamily="2" charset="-122"/>
                        </a:rPr>
                        <a:t>缩短投资期的现金流量</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-320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-320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宋体" panose="02010600030101010101" pitchFamily="2" charset="-122"/>
                        </a:rPr>
                        <a:t>正常投资期的现金流量</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缩短投资期的</a:t>
                      </a:r>
                      <a:r>
                        <a:rPr lang="en-US" altLang="x-none" sz="1400" dirty="0">
                          <a:latin typeface="宋体" panose="02010600030101010101" pitchFamily="2" charset="-122"/>
                        </a:rPr>
                        <a:t>Δ</a:t>
                      </a:r>
                      <a:r>
                        <a:rPr lang="zh-CN" altLang="en-US" sz="1400" dirty="0">
                          <a:latin typeface="宋体" panose="02010600030101010101" pitchFamily="2" charset="-122"/>
                        </a:rPr>
                        <a:t>现金流量</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-120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-120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9317" name="文本框 137265"/>
          <p:cNvSpPr txBox="1"/>
          <p:nvPr/>
        </p:nvSpPr>
        <p:spPr>
          <a:xfrm>
            <a:off x="3221038" y="4105275"/>
            <a:ext cx="2711450" cy="639763"/>
          </a:xfrm>
          <a:prstGeom prst="rect">
            <a:avLst/>
          </a:prstGeom>
          <a:noFill/>
          <a:ln w="9525">
            <a:noFill/>
          </a:ln>
        </p:spPr>
        <p:txBody>
          <a:bodyPr wrap="none" anchor="t">
            <a:spAutoFit/>
          </a:bodyPr>
          <a:p>
            <a:r>
              <a:rPr lang="zh-CN" altLang="en-US" b="1" dirty="0">
                <a:solidFill>
                  <a:schemeClr val="bg1"/>
                </a:solidFill>
                <a:latin typeface="Arial" panose="020B0604020202020204" pitchFamily="34" charset="0"/>
                <a:ea typeface="宋体" panose="02010600030101010101" pitchFamily="2" charset="-122"/>
              </a:rPr>
              <a:t>常用的方法是差量分析法</a:t>
            </a:r>
            <a:endParaRPr lang="zh-CN" altLang="en-US" b="1" dirty="0">
              <a:solidFill>
                <a:schemeClr val="bg1"/>
              </a:solidFill>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投资时机选择决策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0290" name="Text Box 6"/>
          <p:cNvSpPr txBox="1"/>
          <p:nvPr/>
        </p:nvSpPr>
        <p:spPr>
          <a:xfrm>
            <a:off x="179388" y="1628775"/>
            <a:ext cx="4464050"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）计算净现值的差量</a:t>
            </a:r>
            <a:r>
              <a:rPr lang="zh-CN" altLang="en-US" sz="1400" dirty="0">
                <a:latin typeface="Arial" panose="020B0604020202020204" pitchFamily="34" charset="0"/>
                <a:ea typeface="宋体" panose="02010600030101010101" pitchFamily="2" charset="-122"/>
              </a:rPr>
              <a:t> </a:t>
            </a:r>
            <a:endParaRPr lang="zh-CN" altLang="en-US" sz="1400" dirty="0">
              <a:latin typeface="Arial" panose="020B0604020202020204" pitchFamily="34" charset="0"/>
              <a:ea typeface="宋体" panose="02010600030101010101" pitchFamily="2" charset="-122"/>
            </a:endParaRPr>
          </a:p>
        </p:txBody>
      </p:sp>
      <p:sp>
        <p:nvSpPr>
          <p:cNvPr id="140291" name="Rectangle 8"/>
          <p:cNvSpPr/>
          <p:nvPr/>
        </p:nvSpPr>
        <p:spPr>
          <a:xfrm>
            <a:off x="0" y="289877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0292" name="对象 138244"/>
          <p:cNvGraphicFramePr>
            <a:graphicFrameLocks noChangeAspect="1"/>
          </p:cNvGraphicFramePr>
          <p:nvPr/>
        </p:nvGraphicFramePr>
        <p:xfrm>
          <a:off x="468313" y="2133600"/>
          <a:ext cx="8424862" cy="1147763"/>
        </p:xfrm>
        <a:graphic>
          <a:graphicData uri="http://schemas.openxmlformats.org/presentationml/2006/ole">
            <mc:AlternateContent xmlns:mc="http://schemas.openxmlformats.org/markup-compatibility/2006">
              <mc:Choice xmlns:v="urn:schemas-microsoft-com:vml" Requires="v">
                <p:oleObj spid="_x0000_s3119" name="" r:id="rId1" imgW="5105400" imgH="698500" progId="">
                  <p:embed/>
                </p:oleObj>
              </mc:Choice>
              <mc:Fallback>
                <p:oleObj name="" r:id="rId1" imgW="5105400" imgH="698500" progId="">
                  <p:embed/>
                  <p:pic>
                    <p:nvPicPr>
                      <p:cNvPr id="0" name="图片 3118"/>
                      <p:cNvPicPr/>
                      <p:nvPr/>
                    </p:nvPicPr>
                    <p:blipFill>
                      <a:blip r:embed="rId2"/>
                      <a:stretch>
                        <a:fillRect/>
                      </a:stretch>
                    </p:blipFill>
                    <p:spPr>
                      <a:xfrm>
                        <a:off x="468313" y="2133600"/>
                        <a:ext cx="8424862" cy="1147763"/>
                      </a:xfrm>
                      <a:prstGeom prst="rect">
                        <a:avLst/>
                      </a:prstGeom>
                      <a:noFill/>
                      <a:ln w="38100">
                        <a:noFill/>
                        <a:miter/>
                      </a:ln>
                    </p:spPr>
                  </p:pic>
                </p:oleObj>
              </mc:Fallback>
            </mc:AlternateContent>
          </a:graphicData>
        </a:graphic>
      </p:graphicFrame>
      <p:sp>
        <p:nvSpPr>
          <p:cNvPr id="140293" name="Rectangle 9"/>
          <p:cNvSpPr/>
          <p:nvPr/>
        </p:nvSpPr>
        <p:spPr>
          <a:xfrm>
            <a:off x="179388" y="3284538"/>
            <a:ext cx="8861425"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zh-CN" altLang="en-US" b="1" dirty="0">
                <a:solidFill>
                  <a:srgbClr val="800000"/>
                </a:solidFill>
                <a:latin typeface="Arial" panose="020B0604020202020204" pitchFamily="34" charset="0"/>
                <a:ea typeface="宋体" panose="02010600030101010101" pitchFamily="2" charset="-122"/>
              </a:rPr>
              <a:t>做出结论：缩短投资期会增加净现值</a:t>
            </a:r>
            <a:r>
              <a:rPr lang="en-US" altLang="zh-CN" b="1" dirty="0">
                <a:solidFill>
                  <a:srgbClr val="800000"/>
                </a:solidFill>
                <a:latin typeface="Arial" panose="020B0604020202020204" pitchFamily="34" charset="0"/>
                <a:ea typeface="宋体" panose="02010600030101010101" pitchFamily="2" charset="-122"/>
              </a:rPr>
              <a:t>20.9</a:t>
            </a:r>
            <a:r>
              <a:rPr lang="zh-CN" altLang="en-US" b="1" dirty="0">
                <a:solidFill>
                  <a:srgbClr val="800000"/>
                </a:solidFill>
                <a:latin typeface="Arial" panose="020B0604020202020204" pitchFamily="34" charset="0"/>
                <a:ea typeface="宋体" panose="02010600030101010101" pitchFamily="2" charset="-122"/>
              </a:rPr>
              <a:t>万元，所以应采纳缩短投资期的方案。</a:t>
            </a:r>
            <a:r>
              <a:rPr lang="zh-CN" altLang="en-US" b="1" dirty="0">
                <a:solidFill>
                  <a:srgbClr val="680000"/>
                </a:solidFill>
                <a:latin typeface="Arial" panose="020B0604020202020204" pitchFamily="34" charset="0"/>
                <a:ea typeface="宋体" panose="02010600030101010101" pitchFamily="2" charset="-122"/>
              </a:rPr>
              <a:t> </a:t>
            </a:r>
            <a:endParaRPr lang="zh-CN" altLang="en-US" b="1" dirty="0">
              <a:solidFill>
                <a:srgbClr val="680000"/>
              </a:solidFill>
              <a:latin typeface="Arial" panose="020B0604020202020204" pitchFamily="34" charset="0"/>
              <a:ea typeface="宋体" panose="02010600030101010101" pitchFamily="2" charset="-122"/>
            </a:endParaRPr>
          </a:p>
        </p:txBody>
      </p:sp>
      <p:sp>
        <p:nvSpPr>
          <p:cNvPr id="140294" name="Text Box 10"/>
          <p:cNvSpPr txBox="1"/>
          <p:nvPr/>
        </p:nvSpPr>
        <p:spPr>
          <a:xfrm>
            <a:off x="323850" y="3789363"/>
            <a:ext cx="4752975" cy="396875"/>
          </a:xfrm>
          <a:prstGeom prst="rect">
            <a:avLst/>
          </a:prstGeom>
          <a:noFill/>
          <a:ln w="9525">
            <a:noFill/>
          </a:ln>
        </p:spPr>
        <p:txBody>
          <a:bodyPr anchor="t">
            <a:spAutoFit/>
          </a:bodyPr>
          <a:p>
            <a:pPr>
              <a:spcBef>
                <a:spcPct val="50000"/>
              </a:spcBef>
            </a:pPr>
            <a:r>
              <a:rPr lang="en-US"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、分别计算两种方案的净现值进行比较</a:t>
            </a:r>
            <a:endParaRPr lang="zh-CN" altLang="en-US" sz="2000" dirty="0">
              <a:latin typeface="Arial" panose="020B0604020202020204" pitchFamily="34" charset="0"/>
              <a:ea typeface="宋体" panose="02010600030101010101" pitchFamily="2" charset="-122"/>
            </a:endParaRPr>
          </a:p>
        </p:txBody>
      </p:sp>
      <p:sp>
        <p:nvSpPr>
          <p:cNvPr id="140295" name="AutoShape 11"/>
          <p:cNvSpPr/>
          <p:nvPr/>
        </p:nvSpPr>
        <p:spPr>
          <a:xfrm>
            <a:off x="250825" y="4365625"/>
            <a:ext cx="8353425" cy="719138"/>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0296" name="Text Box 12"/>
          <p:cNvSpPr txBox="1"/>
          <p:nvPr/>
        </p:nvSpPr>
        <p:spPr>
          <a:xfrm>
            <a:off x="611188" y="4365625"/>
            <a:ext cx="7777162" cy="63976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使用差量分析法比较简单，但是不能反映每种方案的净现值到底为多少，因此也可以分别计算两种方案的净现值，然后通过比较得出结论。</a:t>
            </a:r>
            <a:endParaRPr lang="zh-CN" altLang="en-US" dirty="0">
              <a:latin typeface="Arial" panose="020B0604020202020204" pitchFamily="34" charset="0"/>
              <a:ea typeface="宋体" panose="02010600030101010101" pitchFamily="2" charset="-122"/>
            </a:endParaRPr>
          </a:p>
        </p:txBody>
      </p:sp>
      <p:sp>
        <p:nvSpPr>
          <p:cNvPr id="140297" name="Text Box 14"/>
          <p:cNvSpPr txBox="1"/>
          <p:nvPr/>
        </p:nvSpPr>
        <p:spPr>
          <a:xfrm>
            <a:off x="250825" y="5157788"/>
            <a:ext cx="3671888" cy="365125"/>
          </a:xfrm>
          <a:prstGeom prst="rect">
            <a:avLst/>
          </a:prstGeom>
          <a:noFill/>
          <a:ln w="9525">
            <a:noFill/>
          </a:ln>
        </p:spPr>
        <p:txBody>
          <a:bodyPr anchor="t">
            <a:spAutoFit/>
          </a:bodyPr>
          <a:p>
            <a:pPr marL="342900" indent="-342900">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）计算原定投资期的净现值 </a:t>
            </a:r>
            <a:endParaRPr lang="zh-CN" altLang="en-US" dirty="0">
              <a:latin typeface="Arial" panose="020B0604020202020204" pitchFamily="34" charset="0"/>
              <a:ea typeface="宋体" panose="02010600030101010101" pitchFamily="2" charset="-122"/>
            </a:endParaRPr>
          </a:p>
        </p:txBody>
      </p:sp>
      <p:sp>
        <p:nvSpPr>
          <p:cNvPr id="140298" name="Rectangle 16"/>
          <p:cNvSpPr/>
          <p:nvPr/>
        </p:nvSpPr>
        <p:spPr>
          <a:xfrm>
            <a:off x="0" y="29035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0299" name="对象 138251"/>
          <p:cNvGraphicFramePr>
            <a:graphicFrameLocks noChangeAspect="1"/>
          </p:cNvGraphicFramePr>
          <p:nvPr/>
        </p:nvGraphicFramePr>
        <p:xfrm>
          <a:off x="827088" y="5589588"/>
          <a:ext cx="6121400" cy="1093787"/>
        </p:xfrm>
        <a:graphic>
          <a:graphicData uri="http://schemas.openxmlformats.org/presentationml/2006/ole">
            <mc:AlternateContent xmlns:mc="http://schemas.openxmlformats.org/markup-compatibility/2006">
              <mc:Choice xmlns:v="urn:schemas-microsoft-com:vml" Requires="v">
                <p:oleObj spid="_x0000_s3120" name="" r:id="rId3" imgW="3834765" imgH="685800" progId="">
                  <p:embed/>
                </p:oleObj>
              </mc:Choice>
              <mc:Fallback>
                <p:oleObj name="" r:id="rId3" imgW="3834765" imgH="685800" progId="">
                  <p:embed/>
                  <p:pic>
                    <p:nvPicPr>
                      <p:cNvPr id="0" name="图片 3119"/>
                      <p:cNvPicPr/>
                      <p:nvPr/>
                    </p:nvPicPr>
                    <p:blipFill>
                      <a:blip r:embed="rId4"/>
                      <a:stretch>
                        <a:fillRect/>
                      </a:stretch>
                    </p:blipFill>
                    <p:spPr>
                      <a:xfrm>
                        <a:off x="827088" y="5589588"/>
                        <a:ext cx="6121400" cy="1093787"/>
                      </a:xfrm>
                      <a:prstGeom prst="rect">
                        <a:avLst/>
                      </a:prstGeom>
                      <a:noFill/>
                      <a:ln w="38100">
                        <a:noFill/>
                        <a:miter/>
                      </a:ln>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Text Box 4"/>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投资时机选择决策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1314" name="Text Box 6"/>
          <p:cNvSpPr txBox="1"/>
          <p:nvPr/>
        </p:nvSpPr>
        <p:spPr>
          <a:xfrm>
            <a:off x="250825" y="1628775"/>
            <a:ext cx="3816350" cy="365125"/>
          </a:xfrm>
          <a:prstGeom prst="rect">
            <a:avLst/>
          </a:prstGeom>
          <a:noFill/>
          <a:ln w="9525">
            <a:noFill/>
          </a:ln>
        </p:spPr>
        <p:txBody>
          <a:bodyPr anchor="t">
            <a:spAutoFit/>
          </a:bodyPr>
          <a:p>
            <a:pPr marL="342900" indent="-342900">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）计算缩短投资期后的净现值</a:t>
            </a:r>
            <a:endParaRPr lang="zh-CN" altLang="en-US" dirty="0">
              <a:latin typeface="Arial" panose="020B0604020202020204" pitchFamily="34" charset="0"/>
              <a:ea typeface="宋体" panose="02010600030101010101" pitchFamily="2" charset="-122"/>
            </a:endParaRPr>
          </a:p>
        </p:txBody>
      </p:sp>
      <p:sp>
        <p:nvSpPr>
          <p:cNvPr id="141315" name="Rectangle 8"/>
          <p:cNvSpPr/>
          <p:nvPr/>
        </p:nvSpPr>
        <p:spPr>
          <a:xfrm>
            <a:off x="0" y="291782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1316" name="对象 139268"/>
          <p:cNvGraphicFramePr>
            <a:graphicFrameLocks noChangeAspect="1"/>
          </p:cNvGraphicFramePr>
          <p:nvPr/>
        </p:nvGraphicFramePr>
        <p:xfrm>
          <a:off x="755650" y="2133600"/>
          <a:ext cx="7632700" cy="1306513"/>
        </p:xfrm>
        <a:graphic>
          <a:graphicData uri="http://schemas.openxmlformats.org/presentationml/2006/ole">
            <mc:AlternateContent xmlns:mc="http://schemas.openxmlformats.org/markup-compatibility/2006">
              <mc:Choice xmlns:v="urn:schemas-microsoft-com:vml" Requires="v">
                <p:oleObj spid="_x0000_s3121" name="" r:id="rId1" imgW="3834765" imgH="660400" progId="">
                  <p:embed/>
                </p:oleObj>
              </mc:Choice>
              <mc:Fallback>
                <p:oleObj name="" r:id="rId1" imgW="3834765" imgH="660400" progId="">
                  <p:embed/>
                  <p:pic>
                    <p:nvPicPr>
                      <p:cNvPr id="0" name="图片 3120"/>
                      <p:cNvPicPr/>
                      <p:nvPr/>
                    </p:nvPicPr>
                    <p:blipFill>
                      <a:blip r:embed="rId2"/>
                      <a:stretch>
                        <a:fillRect/>
                      </a:stretch>
                    </p:blipFill>
                    <p:spPr>
                      <a:xfrm>
                        <a:off x="755650" y="2133600"/>
                        <a:ext cx="7632700" cy="1306513"/>
                      </a:xfrm>
                      <a:prstGeom prst="rect">
                        <a:avLst/>
                      </a:prstGeom>
                      <a:noFill/>
                      <a:ln w="38100">
                        <a:noFill/>
                        <a:miter/>
                      </a:ln>
                    </p:spPr>
                  </p:pic>
                </p:oleObj>
              </mc:Fallback>
            </mc:AlternateContent>
          </a:graphicData>
        </a:graphic>
      </p:graphicFrame>
      <p:sp>
        <p:nvSpPr>
          <p:cNvPr id="141317" name="Text Box 9"/>
          <p:cNvSpPr txBox="1"/>
          <p:nvPr/>
        </p:nvSpPr>
        <p:spPr>
          <a:xfrm>
            <a:off x="323850" y="3644900"/>
            <a:ext cx="8569325"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）比较两种方案的净现值并得出结论：</a:t>
            </a:r>
            <a:endParaRPr lang="zh-CN" altLang="en-US" dirty="0">
              <a:latin typeface="Arial" panose="020B0604020202020204" pitchFamily="34" charset="0"/>
              <a:ea typeface="宋体" panose="02010600030101010101" pitchFamily="2" charset="-122"/>
            </a:endParaRPr>
          </a:p>
        </p:txBody>
      </p:sp>
      <p:sp>
        <p:nvSpPr>
          <p:cNvPr id="141318" name="Text Box 11"/>
          <p:cNvSpPr txBox="1"/>
          <p:nvPr/>
        </p:nvSpPr>
        <p:spPr>
          <a:xfrm>
            <a:off x="611188" y="4221163"/>
            <a:ext cx="7991475" cy="1050925"/>
          </a:xfrm>
          <a:prstGeom prst="rect">
            <a:avLst/>
          </a:prstGeom>
          <a:noFill/>
          <a:ln w="9525">
            <a:noFill/>
          </a:ln>
        </p:spPr>
        <p:txBody>
          <a:bodyPr anchor="t">
            <a:spAutoFit/>
          </a:bodyPr>
          <a:p>
            <a:pPr>
              <a:spcBef>
                <a:spcPct val="50000"/>
              </a:spcBef>
            </a:pPr>
            <a:r>
              <a:rPr lang="zh-CN" altLang="en-US" b="1" dirty="0">
                <a:solidFill>
                  <a:srgbClr val="680000"/>
                </a:solidFill>
                <a:latin typeface="Arial" panose="020B0604020202020204" pitchFamily="34" charset="0"/>
                <a:ea typeface="宋体" panose="02010600030101010101" pitchFamily="2" charset="-122"/>
              </a:rPr>
              <a:t>        </a:t>
            </a:r>
            <a:r>
              <a:rPr lang="zh-CN" altLang="en-US" b="1" dirty="0">
                <a:solidFill>
                  <a:srgbClr val="9E0000"/>
                </a:solidFill>
                <a:latin typeface="Arial" panose="020B0604020202020204" pitchFamily="34" charset="0"/>
                <a:ea typeface="宋体" panose="02010600030101010101" pitchFamily="2" charset="-122"/>
              </a:rPr>
              <a:t>因为缩短投资期会比按照原投资期投资增加净现值</a:t>
            </a:r>
            <a:r>
              <a:rPr lang="en-US" altLang="zh-CN" b="1" dirty="0">
                <a:solidFill>
                  <a:srgbClr val="9E0000"/>
                </a:solidFill>
                <a:latin typeface="Arial" panose="020B0604020202020204" pitchFamily="34" charset="0"/>
                <a:ea typeface="宋体" panose="02010600030101010101" pitchFamily="2" charset="-122"/>
              </a:rPr>
              <a:t>20.27</a:t>
            </a:r>
            <a:r>
              <a:rPr lang="zh-CN" altLang="en-US" b="1" dirty="0">
                <a:solidFill>
                  <a:srgbClr val="9E0000"/>
                </a:solidFill>
                <a:latin typeface="Arial" panose="020B0604020202020204" pitchFamily="34" charset="0"/>
                <a:ea typeface="宋体" panose="02010600030101010101" pitchFamily="2" charset="-122"/>
              </a:rPr>
              <a:t>（</a:t>
            </a:r>
            <a:r>
              <a:rPr lang="en-US" altLang="zh-CN" b="1" dirty="0">
                <a:solidFill>
                  <a:srgbClr val="9E0000"/>
                </a:solidFill>
                <a:latin typeface="Arial" panose="020B0604020202020204" pitchFamily="34" charset="0"/>
                <a:ea typeface="宋体" panose="02010600030101010101" pitchFamily="2" charset="-122"/>
              </a:rPr>
              <a:t>24.38-4.11</a:t>
            </a:r>
            <a:r>
              <a:rPr lang="zh-CN" altLang="en-US" b="1" dirty="0">
                <a:solidFill>
                  <a:srgbClr val="9E0000"/>
                </a:solidFill>
                <a:latin typeface="Arial" panose="020B0604020202020204" pitchFamily="34" charset="0"/>
                <a:ea typeface="宋体" panose="02010600030101010101" pitchFamily="2" charset="-122"/>
              </a:rPr>
              <a:t>）万元，所以应该采用缩短投资的方案。</a:t>
            </a:r>
            <a:endParaRPr lang="zh-CN" altLang="en-US" b="1" dirty="0">
              <a:solidFill>
                <a:srgbClr val="9E0000"/>
              </a:solidFill>
              <a:latin typeface="Arial" panose="020B0604020202020204" pitchFamily="34" charset="0"/>
              <a:ea typeface="宋体" panose="02010600030101010101" pitchFamily="2" charset="-122"/>
            </a:endParaRPr>
          </a:p>
          <a:p>
            <a:pPr>
              <a:spcBef>
                <a:spcPct val="50000"/>
              </a:spcBef>
            </a:pPr>
            <a:endParaRPr lang="zh-CN" altLang="en-US" dirty="0">
              <a:solidFill>
                <a:srgbClr val="9E0000"/>
              </a:solidFill>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2337" name="Group 5"/>
          <p:cNvGrpSpPr/>
          <p:nvPr/>
        </p:nvGrpSpPr>
        <p:grpSpPr>
          <a:xfrm>
            <a:off x="1547813" y="1628775"/>
            <a:ext cx="5353050" cy="3175000"/>
            <a:chOff x="0" y="0"/>
            <a:chExt cx="3372" cy="2000"/>
          </a:xfrm>
        </p:grpSpPr>
        <p:sp>
          <p:nvSpPr>
            <p:cNvPr id="142338" name="Freeform 6"/>
            <p:cNvSpPr/>
            <p:nvPr/>
          </p:nvSpPr>
          <p:spPr>
            <a:xfrm>
              <a:off x="0" y="398"/>
              <a:ext cx="3357" cy="1602"/>
            </a:xfrm>
            <a:custGeom>
              <a:avLst/>
              <a:gdLst/>
              <a:ahLst/>
              <a:cxnLst>
                <a:cxn ang="0">
                  <a:pos x="0" y="0"/>
                </a:cxn>
                <a:cxn ang="0">
                  <a:pos x="6552" y="0"/>
                </a:cxn>
                <a:cxn ang="0">
                  <a:pos x="6552" y="1309"/>
                </a:cxn>
              </a:cxnLst>
              <a:pathLst>
                <a:path w="1720" h="1961">
                  <a:moveTo>
                    <a:pt x="0" y="0"/>
                  </a:moveTo>
                  <a:lnTo>
                    <a:pt x="1720" y="0"/>
                  </a:lnTo>
                  <a:lnTo>
                    <a:pt x="1720" y="1961"/>
                  </a:lnTo>
                </a:path>
              </a:pathLst>
            </a:custGeom>
            <a:noFill/>
            <a:ln w="22225" cap="flat" cmpd="sng">
              <a:solidFill>
                <a:schemeClr val="folHlink"/>
              </a:solidFill>
              <a:prstDash val="solid"/>
              <a:round/>
              <a:headEnd type="none" w="med" len="med"/>
              <a:tailEnd type="none" w="med" len="med"/>
            </a:ln>
          </p:spPr>
          <p:txBody>
            <a:bodyPr/>
            <a:p>
              <a:endParaRPr lang="zh-CN" altLang="en-US"/>
            </a:p>
          </p:txBody>
        </p:sp>
        <p:sp>
          <p:nvSpPr>
            <p:cNvPr id="142339" name="Rectangle 7"/>
            <p:cNvSpPr/>
            <p:nvPr/>
          </p:nvSpPr>
          <p:spPr>
            <a:xfrm>
              <a:off x="133" y="0"/>
              <a:ext cx="3239" cy="269"/>
            </a:xfrm>
            <a:prstGeom prst="rect">
              <a:avLst/>
            </a:prstGeom>
            <a:noFill/>
            <a:ln w="9525">
              <a:noFill/>
            </a:ln>
          </p:spPr>
          <p:txBody>
            <a:bodyPr lIns="0" tIns="0" rIns="0" bIns="0" anchor="ctr">
              <a:spAutoFit/>
            </a:bodyPr>
            <a:p>
              <a:pPr defTabSz="330200" eaLnBrk="0" hangingPunct="0">
                <a:spcBef>
                  <a:spcPct val="20000"/>
                </a:spcBef>
                <a:buClr>
                  <a:schemeClr val="tx2"/>
                </a:buClr>
                <a:buSzPct val="70000"/>
                <a:buChar char="•"/>
                <a:tabLst>
                  <a:tab pos="8521700" algn="r"/>
                </a:tabLst>
              </a:pPr>
              <a:r>
                <a:rPr lang="zh-CN" altLang="en-US" sz="2800" b="1" dirty="0">
                  <a:latin typeface="Arial" panose="020B0604020202020204" pitchFamily="34" charset="0"/>
                  <a:ea typeface="黑体" panose="02010609060101010101" pitchFamily="1" charset="-122"/>
                </a:rPr>
                <a:t>内容纲要</a:t>
              </a:r>
              <a:endParaRPr lang="zh-CN" altLang="en-US" sz="2800" b="1" dirty="0">
                <a:latin typeface="Arial" panose="020B0604020202020204" pitchFamily="34" charset="0"/>
                <a:ea typeface="黑体" panose="02010609060101010101" pitchFamily="1" charset="-122"/>
              </a:endParaRPr>
            </a:p>
          </p:txBody>
        </p:sp>
        <p:sp>
          <p:nvSpPr>
            <p:cNvPr id="142340" name="Rectangle 8"/>
            <p:cNvSpPr/>
            <p:nvPr/>
          </p:nvSpPr>
          <p:spPr>
            <a:xfrm>
              <a:off x="133" y="511"/>
              <a:ext cx="3162" cy="1221"/>
            </a:xfrm>
            <a:prstGeom prst="rect">
              <a:avLst/>
            </a:prstGeom>
            <a:noFill/>
            <a:ln w="9525">
              <a:noFill/>
            </a:ln>
          </p:spPr>
          <p:txBody>
            <a:bodyPr lIns="0" tIns="0" rIns="0" bIns="0" anchor="t">
              <a:spAutoFit/>
            </a:bodyPr>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8.2</a:t>
              </a:r>
              <a:r>
                <a:rPr lang="zh-CN" altLang="en-US" sz="2600" b="1" dirty="0">
                  <a:latin typeface="Arial" panose="020B0604020202020204" pitchFamily="34" charset="0"/>
                  <a:ea typeface="宋体" panose="02010600030101010101" pitchFamily="2" charset="-122"/>
                </a:rPr>
                <a:t>项目投资决策</a:t>
              </a:r>
              <a:r>
                <a:rPr lang="zh-CN" altLang="en-US" sz="3000"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8.3</a:t>
              </a:r>
              <a:r>
                <a:rPr lang="zh-CN" altLang="en-US" sz="2600" b="1" dirty="0">
                  <a:latin typeface="Arial" panose="020B0604020202020204" pitchFamily="34" charset="0"/>
                  <a:ea typeface="宋体" panose="02010600030101010101" pitchFamily="2" charset="-122"/>
                </a:rPr>
                <a:t>风险投资决策</a:t>
              </a:r>
              <a:r>
                <a:rPr lang="zh-CN" altLang="en-US" sz="3000"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8.4</a:t>
              </a:r>
              <a:r>
                <a:rPr lang="zh-CN" altLang="en-US" sz="2600" b="1" dirty="0">
                  <a:latin typeface="Arial" panose="020B0604020202020204" pitchFamily="34" charset="0"/>
                  <a:ea typeface="宋体" panose="02010600030101010101" pitchFamily="2" charset="-122"/>
                </a:rPr>
                <a:t>通货膨胀对投资分析的影响</a:t>
              </a:r>
              <a:endParaRPr lang="en-US" altLang="zh-CN" sz="2400" b="1" dirty="0">
                <a:latin typeface="Arial" panose="020B0604020202020204" pitchFamily="34" charset="0"/>
                <a:ea typeface="宋体" panose="02010600030101010101" pitchFamily="2" charset="-122"/>
              </a:endParaRPr>
            </a:p>
          </p:txBody>
        </p:sp>
      </p:grpSp>
      <p:sp>
        <p:nvSpPr>
          <p:cNvPr id="140294" name="Rectangle 9"/>
          <p:cNvSpPr/>
          <p:nvPr/>
        </p:nvSpPr>
        <p:spPr>
          <a:xfrm>
            <a:off x="1042988" y="3573463"/>
            <a:ext cx="406400" cy="579437"/>
          </a:xfrm>
          <a:prstGeom prst="rect">
            <a:avLst/>
          </a:prstGeom>
          <a:noFill/>
          <a:ln w="9525">
            <a:noFill/>
          </a:ln>
        </p:spPr>
        <p:txBody>
          <a:bodyPr wrap="none" anchor="t">
            <a:spAutoFit/>
          </a:bodyPr>
          <a:p>
            <a:r>
              <a:rPr lang="zh-CN" altLang="en-US" sz="3200" b="1" dirty="0">
                <a:solidFill>
                  <a:schemeClr val="tx2"/>
                </a:solidFill>
                <a:latin typeface="Arial" panose="020B0604020202020204" pitchFamily="34" charset="0"/>
                <a:ea typeface="宋体" panose="02010600030101010101" pitchFamily="2" charset="-122"/>
              </a:rPr>
              <a:t>√</a:t>
            </a:r>
            <a:endParaRPr lang="zh-CN" altLang="en-US"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4"/>
                                        </p:tgtEl>
                                        <p:attrNameLst>
                                          <p:attrName>style.visibility</p:attrName>
                                        </p:attrNameLst>
                                      </p:cBhvr>
                                      <p:to>
                                        <p:strVal val="visible"/>
                                      </p:to>
                                    </p:set>
                                    <p:animEffect transition="in" filter="blinds(horizontal)">
                                      <p:cBhvr>
                                        <p:cTn id="7" dur="500"/>
                                        <p:tgtEl>
                                          <p:spTgt spid="14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5"/>
          <p:cNvSpPr/>
          <p:nvPr/>
        </p:nvSpPr>
        <p:spPr>
          <a:xfrm>
            <a:off x="323850" y="2492375"/>
            <a:ext cx="503238" cy="230505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62" name="Text Box 6"/>
          <p:cNvSpPr txBox="1"/>
          <p:nvPr/>
        </p:nvSpPr>
        <p:spPr>
          <a:xfrm>
            <a:off x="339725" y="2420938"/>
            <a:ext cx="487363" cy="2520950"/>
          </a:xfrm>
          <a:prstGeom prst="rect">
            <a:avLst/>
          </a:prstGeom>
          <a:noFill/>
          <a:ln w="9525">
            <a:noFill/>
          </a:ln>
        </p:spPr>
        <p:txBody>
          <a:bodyPr vert="eaVert" anchor="t">
            <a:spAutoFit/>
          </a:bodyPr>
          <a:p>
            <a:pPr algn="ctr">
              <a:spcBef>
                <a:spcPct val="50000"/>
              </a:spcBef>
            </a:pPr>
            <a:r>
              <a:rPr lang="zh-CN" altLang="en-US" sz="2000" b="1" dirty="0">
                <a:latin typeface="Arial" panose="020B0604020202020204" pitchFamily="34" charset="0"/>
                <a:ea typeface="宋体" panose="02010600030101010101" pitchFamily="2" charset="-122"/>
              </a:rPr>
              <a:t>风险性投资分析</a:t>
            </a:r>
            <a:endParaRPr lang="zh-CN" altLang="en-US" sz="2000" b="1" dirty="0">
              <a:latin typeface="Arial" panose="020B0604020202020204" pitchFamily="34" charset="0"/>
              <a:ea typeface="宋体" panose="02010600030101010101" pitchFamily="2" charset="-122"/>
            </a:endParaRPr>
          </a:p>
        </p:txBody>
      </p:sp>
      <p:sp>
        <p:nvSpPr>
          <p:cNvPr id="143363" name="AutoShape 7"/>
          <p:cNvSpPr/>
          <p:nvPr/>
        </p:nvSpPr>
        <p:spPr>
          <a:xfrm>
            <a:off x="827088" y="2349500"/>
            <a:ext cx="504825" cy="2520950"/>
          </a:xfrm>
          <a:prstGeom prst="leftBrace">
            <a:avLst>
              <a:gd name="adj1" fmla="val 41290"/>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64" name="Rectangle 8"/>
          <p:cNvSpPr/>
          <p:nvPr/>
        </p:nvSpPr>
        <p:spPr>
          <a:xfrm>
            <a:off x="1331913" y="2133600"/>
            <a:ext cx="1512887" cy="431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65" name="Text Box 10"/>
          <p:cNvSpPr txBox="1"/>
          <p:nvPr/>
        </p:nvSpPr>
        <p:spPr>
          <a:xfrm>
            <a:off x="1403350" y="2133600"/>
            <a:ext cx="1439863"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风险调整法</a:t>
            </a:r>
            <a:endParaRPr lang="zh-CN" altLang="en-US" b="1" dirty="0">
              <a:latin typeface="Arial" panose="020B0604020202020204" pitchFamily="34" charset="0"/>
              <a:ea typeface="宋体" panose="02010600030101010101" pitchFamily="2" charset="-122"/>
            </a:endParaRPr>
          </a:p>
        </p:txBody>
      </p:sp>
      <p:grpSp>
        <p:nvGrpSpPr>
          <p:cNvPr id="143366" name="Group 12"/>
          <p:cNvGrpSpPr/>
          <p:nvPr/>
        </p:nvGrpSpPr>
        <p:grpSpPr>
          <a:xfrm>
            <a:off x="1331913" y="4486275"/>
            <a:ext cx="2232025" cy="720725"/>
            <a:chOff x="0" y="0"/>
            <a:chExt cx="1406" cy="454"/>
          </a:xfrm>
        </p:grpSpPr>
        <p:sp>
          <p:nvSpPr>
            <p:cNvPr id="143367" name="Rectangle 9"/>
            <p:cNvSpPr/>
            <p:nvPr/>
          </p:nvSpPr>
          <p:spPr>
            <a:xfrm>
              <a:off x="0" y="0"/>
              <a:ext cx="1406" cy="454"/>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68" name="Text Box 11"/>
            <p:cNvSpPr txBox="1"/>
            <p:nvPr/>
          </p:nvSpPr>
          <p:spPr>
            <a:xfrm>
              <a:off x="45" y="0"/>
              <a:ext cx="1315" cy="40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对项目基础状态的不确定性进行分析</a:t>
              </a:r>
              <a:endParaRPr lang="zh-CN" altLang="en-US" b="1" dirty="0">
                <a:latin typeface="Arial" panose="020B0604020202020204" pitchFamily="34" charset="0"/>
                <a:ea typeface="宋体" panose="02010600030101010101" pitchFamily="2" charset="-122"/>
              </a:endParaRPr>
            </a:p>
          </p:txBody>
        </p:sp>
      </p:grpSp>
      <p:sp>
        <p:nvSpPr>
          <p:cNvPr id="143369" name="AutoShape 13"/>
          <p:cNvSpPr/>
          <p:nvPr/>
        </p:nvSpPr>
        <p:spPr>
          <a:xfrm>
            <a:off x="2843213" y="1700213"/>
            <a:ext cx="215900" cy="1152525"/>
          </a:xfrm>
          <a:prstGeom prst="leftBrace">
            <a:avLst>
              <a:gd name="adj1" fmla="val 44139"/>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nvGrpSpPr>
          <p:cNvPr id="143370" name="Group 19"/>
          <p:cNvGrpSpPr/>
          <p:nvPr/>
        </p:nvGrpSpPr>
        <p:grpSpPr>
          <a:xfrm>
            <a:off x="3084513" y="1495425"/>
            <a:ext cx="2232025" cy="431800"/>
            <a:chOff x="0" y="0"/>
            <a:chExt cx="1406" cy="272"/>
          </a:xfrm>
        </p:grpSpPr>
        <p:sp>
          <p:nvSpPr>
            <p:cNvPr id="143371" name="Rectangle 14"/>
            <p:cNvSpPr/>
            <p:nvPr/>
          </p:nvSpPr>
          <p:spPr>
            <a:xfrm>
              <a:off x="0" y="0"/>
              <a:ext cx="1406" cy="27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72" name="Text Box 15"/>
            <p:cNvSpPr txBox="1"/>
            <p:nvPr/>
          </p:nvSpPr>
          <p:spPr>
            <a:xfrm>
              <a:off x="91" y="1"/>
              <a:ext cx="1224"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调整未来现金流</a:t>
              </a:r>
              <a:endParaRPr lang="zh-CN" altLang="en-US" b="1" dirty="0">
                <a:latin typeface="Arial" panose="020B0604020202020204" pitchFamily="34" charset="0"/>
                <a:ea typeface="宋体" panose="02010600030101010101" pitchFamily="2" charset="-122"/>
              </a:endParaRPr>
            </a:p>
          </p:txBody>
        </p:sp>
      </p:grpSp>
      <p:grpSp>
        <p:nvGrpSpPr>
          <p:cNvPr id="143373" name="Group 20"/>
          <p:cNvGrpSpPr/>
          <p:nvPr/>
        </p:nvGrpSpPr>
        <p:grpSpPr>
          <a:xfrm>
            <a:off x="3059113" y="2636838"/>
            <a:ext cx="2232025" cy="431800"/>
            <a:chOff x="0" y="0"/>
            <a:chExt cx="1406" cy="272"/>
          </a:xfrm>
        </p:grpSpPr>
        <p:sp>
          <p:nvSpPr>
            <p:cNvPr id="143374" name="Rectangle 17"/>
            <p:cNvSpPr/>
            <p:nvPr/>
          </p:nvSpPr>
          <p:spPr>
            <a:xfrm>
              <a:off x="0" y="0"/>
              <a:ext cx="1406" cy="27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75" name="Text Box 18"/>
            <p:cNvSpPr txBox="1"/>
            <p:nvPr/>
          </p:nvSpPr>
          <p:spPr>
            <a:xfrm>
              <a:off x="61" y="0"/>
              <a:ext cx="1225" cy="230"/>
            </a:xfrm>
            <a:prstGeom prst="rect">
              <a:avLst/>
            </a:prstGeom>
            <a:noFill/>
            <a:ln w="9525">
              <a:noFill/>
            </a:ln>
          </p:spPr>
          <p:txBody>
            <a:bodyPr anchor="t">
              <a:spAutoFit/>
            </a:bodyPr>
            <a:p>
              <a:pPr algn="ctr">
                <a:spcBef>
                  <a:spcPct val="50000"/>
                </a:spcBef>
              </a:pPr>
              <a:r>
                <a:rPr lang="zh-CN" altLang="en-US" b="1" dirty="0">
                  <a:latin typeface="Arial" panose="020B0604020202020204" pitchFamily="34" charset="0"/>
                  <a:ea typeface="宋体" panose="02010600030101010101" pitchFamily="2" charset="-122"/>
                </a:rPr>
                <a:t>调整折现率</a:t>
              </a:r>
              <a:endParaRPr lang="zh-CN" altLang="en-US" b="1" dirty="0">
                <a:latin typeface="Arial" panose="020B0604020202020204" pitchFamily="34" charset="0"/>
                <a:ea typeface="宋体" panose="02010600030101010101" pitchFamily="2" charset="-122"/>
              </a:endParaRPr>
            </a:p>
          </p:txBody>
        </p:sp>
      </p:grpSp>
      <p:sp>
        <p:nvSpPr>
          <p:cNvPr id="143376" name="AutoShape 22"/>
          <p:cNvSpPr/>
          <p:nvPr/>
        </p:nvSpPr>
        <p:spPr>
          <a:xfrm>
            <a:off x="3563938" y="3933825"/>
            <a:ext cx="287337" cy="2016125"/>
          </a:xfrm>
          <a:prstGeom prst="leftBrace">
            <a:avLst>
              <a:gd name="adj1" fmla="val 58016"/>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nvGrpSpPr>
          <p:cNvPr id="143377" name="Group 23"/>
          <p:cNvGrpSpPr/>
          <p:nvPr/>
        </p:nvGrpSpPr>
        <p:grpSpPr>
          <a:xfrm>
            <a:off x="3851275" y="3716338"/>
            <a:ext cx="2232025" cy="431800"/>
            <a:chOff x="0" y="0"/>
            <a:chExt cx="1406" cy="272"/>
          </a:xfrm>
        </p:grpSpPr>
        <p:sp>
          <p:nvSpPr>
            <p:cNvPr id="143378" name="Rectangle 24"/>
            <p:cNvSpPr/>
            <p:nvPr/>
          </p:nvSpPr>
          <p:spPr>
            <a:xfrm>
              <a:off x="0" y="0"/>
              <a:ext cx="1406" cy="27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79" name="Text Box 25"/>
            <p:cNvSpPr txBox="1"/>
            <p:nvPr/>
          </p:nvSpPr>
          <p:spPr>
            <a:xfrm>
              <a:off x="91" y="1"/>
              <a:ext cx="1224"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敏感性分析</a:t>
              </a:r>
              <a:endParaRPr lang="zh-CN" altLang="en-US" b="1" dirty="0">
                <a:latin typeface="Arial" panose="020B0604020202020204" pitchFamily="34" charset="0"/>
                <a:ea typeface="宋体" panose="02010600030101010101" pitchFamily="2" charset="-122"/>
              </a:endParaRPr>
            </a:p>
          </p:txBody>
        </p:sp>
      </p:grpSp>
      <p:grpSp>
        <p:nvGrpSpPr>
          <p:cNvPr id="143380" name="Group 26"/>
          <p:cNvGrpSpPr/>
          <p:nvPr/>
        </p:nvGrpSpPr>
        <p:grpSpPr>
          <a:xfrm>
            <a:off x="3924300" y="4724400"/>
            <a:ext cx="2232025" cy="431800"/>
            <a:chOff x="0" y="0"/>
            <a:chExt cx="1406" cy="272"/>
          </a:xfrm>
        </p:grpSpPr>
        <p:sp>
          <p:nvSpPr>
            <p:cNvPr id="143381" name="Rectangle 27"/>
            <p:cNvSpPr/>
            <p:nvPr/>
          </p:nvSpPr>
          <p:spPr>
            <a:xfrm>
              <a:off x="0" y="0"/>
              <a:ext cx="1406" cy="27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82" name="Text Box 28"/>
            <p:cNvSpPr txBox="1"/>
            <p:nvPr/>
          </p:nvSpPr>
          <p:spPr>
            <a:xfrm>
              <a:off x="91" y="1"/>
              <a:ext cx="1224"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决策树分析</a:t>
              </a:r>
              <a:endParaRPr lang="zh-CN" altLang="en-US" b="1" dirty="0">
                <a:latin typeface="Arial" panose="020B0604020202020204" pitchFamily="34" charset="0"/>
                <a:ea typeface="宋体" panose="02010600030101010101" pitchFamily="2" charset="-122"/>
              </a:endParaRPr>
            </a:p>
          </p:txBody>
        </p:sp>
      </p:grpSp>
      <p:grpSp>
        <p:nvGrpSpPr>
          <p:cNvPr id="143383" name="Group 29"/>
          <p:cNvGrpSpPr/>
          <p:nvPr/>
        </p:nvGrpSpPr>
        <p:grpSpPr>
          <a:xfrm>
            <a:off x="3900488" y="5734050"/>
            <a:ext cx="2232025" cy="431800"/>
            <a:chOff x="0" y="0"/>
            <a:chExt cx="1406" cy="272"/>
          </a:xfrm>
        </p:grpSpPr>
        <p:sp>
          <p:nvSpPr>
            <p:cNvPr id="143384" name="Rectangle 30"/>
            <p:cNvSpPr/>
            <p:nvPr/>
          </p:nvSpPr>
          <p:spPr>
            <a:xfrm>
              <a:off x="0" y="0"/>
              <a:ext cx="1406" cy="27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385" name="Text Box 31"/>
            <p:cNvSpPr txBox="1"/>
            <p:nvPr/>
          </p:nvSpPr>
          <p:spPr>
            <a:xfrm>
              <a:off x="91" y="1"/>
              <a:ext cx="1224"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盈亏平衡分析</a:t>
              </a:r>
              <a:endParaRPr lang="zh-CN" altLang="en-US" b="1" dirty="0">
                <a:latin typeface="Arial" panose="020B0604020202020204" pitchFamily="34" charset="0"/>
                <a:ea typeface="宋体" panose="02010600030101010101" pitchFamily="2" charset="-122"/>
              </a:endParaRPr>
            </a:p>
          </p:txBody>
        </p:sp>
      </p:grpSp>
      <p:sp>
        <p:nvSpPr>
          <p:cNvPr id="143386" name="Line 32"/>
          <p:cNvSpPr/>
          <p:nvPr/>
        </p:nvSpPr>
        <p:spPr>
          <a:xfrm>
            <a:off x="3563938" y="4941888"/>
            <a:ext cx="360362"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514350" lvl="0" indent="-514350" algn="l">
              <a:buClr>
                <a:schemeClr val="hlink"/>
              </a:buClr>
              <a:buFont typeface="+mj-lt"/>
              <a:buAutoNum type="arabicPeriod" startAt="3"/>
            </a:pPr>
            <a:r>
              <a:rPr lang="zh-CN" altLang="en-US" sz="3000" b="1" dirty="0">
                <a:latin typeface="楷体_GB2312" pitchFamily="1" charset="-122"/>
                <a:ea typeface="楷体_GB2312" pitchFamily="1" charset="-122"/>
                <a:sym typeface="+mn-ea"/>
              </a:rPr>
              <a:t>投资项目是否持续下去，取决于实际现金的有无</a:t>
            </a:r>
            <a:endParaRPr lang="zh-CN" altLang="en-US" sz="3000" b="1" dirty="0">
              <a:latin typeface="楷体_GB2312" pitchFamily="1" charset="-122"/>
              <a:ea typeface="楷体_GB2312" pitchFamily="1" charset="-122"/>
            </a:endParaRPr>
          </a:p>
          <a:p>
            <a:pPr lvl="1">
              <a:buClr>
                <a:schemeClr val="hlink"/>
              </a:buClr>
              <a:buChar char="•"/>
            </a:pPr>
            <a:r>
              <a:rPr lang="zh-CN" altLang="en-US" sz="3000" dirty="0">
                <a:latin typeface="楷体_GB2312" pitchFamily="1" charset="-122"/>
                <a:ea typeface="楷体_GB2312" pitchFamily="1" charset="-122"/>
                <a:sym typeface="+mn-ea"/>
              </a:rPr>
              <a:t>一个项目是否能够继续，很大程度上是取决于有无实际的现金进行各项支付，而不是短期内或一定期间内是否盈利，账面利润的大小。</a:t>
            </a:r>
            <a:endParaRPr lang="zh-CN" altLang="en-US" sz="3000" dirty="0">
              <a:latin typeface="楷体_GB2312" pitchFamily="1" charset="-122"/>
              <a:ea typeface="楷体_GB2312" pitchFamily="1" charset="-122"/>
            </a:endParaRPr>
          </a:p>
          <a:p>
            <a:endParaRPr lang="zh-CN" altLang="en-US" sz="3000"/>
          </a:p>
          <a:p>
            <a:endParaRPr lang="zh-CN" altLang="en-US"/>
          </a:p>
        </p:txBody>
      </p:sp>
      <p:sp>
        <p:nvSpPr>
          <p:cNvPr id="18435" name="AutoShape 4">
            <a:hlinkClick r:id="rId1" action="ppaction://hlinksldjump"/>
          </p:cNvPr>
          <p:cNvSpPr/>
          <p:nvPr/>
        </p:nvSpPr>
        <p:spPr>
          <a:xfrm>
            <a:off x="7775258" y="6130608"/>
            <a:ext cx="1368425" cy="647700"/>
          </a:xfrm>
          <a:prstGeom prst="actionButtonBackPrevious">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Text Box 8"/>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按风险调整折现率法</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4386" name="AutoShape 9"/>
          <p:cNvSpPr/>
          <p:nvPr/>
        </p:nvSpPr>
        <p:spPr>
          <a:xfrm>
            <a:off x="323850" y="1557338"/>
            <a:ext cx="8280400" cy="1150937"/>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4387" name="Rectangle 11"/>
          <p:cNvSpPr/>
          <p:nvPr/>
        </p:nvSpPr>
        <p:spPr>
          <a:xfrm>
            <a:off x="250825" y="2998788"/>
            <a:ext cx="3987800" cy="366712"/>
          </a:xfrm>
          <a:prstGeom prst="rect">
            <a:avLst/>
          </a:prstGeom>
          <a:noFill/>
          <a:ln w="9525">
            <a:noFill/>
          </a:ln>
        </p:spPr>
        <p:txBody>
          <a:bodyPr wrap="none" anchor="ctr">
            <a:spAutoFit/>
          </a:bodyPr>
          <a:p>
            <a:pPr eaLnBrk="0" hangingPunct="0"/>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、用资本资产定价模型来调整折现率</a:t>
            </a:r>
            <a:endParaRPr lang="zh-CN" altLang="en-US" b="1" dirty="0">
              <a:latin typeface="Arial" panose="020B0604020202020204" pitchFamily="34" charset="0"/>
              <a:ea typeface="宋体" panose="02010600030101010101" pitchFamily="2" charset="-122"/>
            </a:endParaRPr>
          </a:p>
        </p:txBody>
      </p:sp>
      <p:sp>
        <p:nvSpPr>
          <p:cNvPr id="144388" name="Text Box 12"/>
          <p:cNvSpPr txBox="1"/>
          <p:nvPr/>
        </p:nvSpPr>
        <p:spPr>
          <a:xfrm>
            <a:off x="684213" y="3500438"/>
            <a:ext cx="7848600"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引入与证券总风险模型大致相同的模型</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企业总资产风险模型：</a:t>
            </a:r>
            <a:endParaRPr lang="zh-CN" altLang="en-US" dirty="0">
              <a:latin typeface="Arial" panose="020B0604020202020204" pitchFamily="34" charset="0"/>
              <a:ea typeface="宋体" panose="02010600030101010101" pitchFamily="2" charset="-122"/>
            </a:endParaRPr>
          </a:p>
        </p:txBody>
      </p:sp>
      <p:sp>
        <p:nvSpPr>
          <p:cNvPr id="144389" name="Rectangle 13"/>
          <p:cNvSpPr/>
          <p:nvPr/>
        </p:nvSpPr>
        <p:spPr>
          <a:xfrm>
            <a:off x="1692275" y="4076700"/>
            <a:ext cx="4314825" cy="366713"/>
          </a:xfrm>
          <a:prstGeom prst="rect">
            <a:avLst/>
          </a:prstGeom>
          <a:noFill/>
          <a:ln w="9525">
            <a:noFill/>
          </a:ln>
        </p:spPr>
        <p:txBody>
          <a:bodyPr wrap="none" anchor="ctr">
            <a:spAutoFit/>
          </a:bodyPr>
          <a:p>
            <a:pPr eaLnBrk="0" hangingPunct="0"/>
            <a:r>
              <a:rPr lang="zh-CN" altLang="en-US" b="1" dirty="0">
                <a:latin typeface="Arial" panose="020B0604020202020204" pitchFamily="34" charset="0"/>
                <a:ea typeface="宋体" panose="02010600030101010101" pitchFamily="2" charset="-122"/>
              </a:rPr>
              <a:t>总资产风险＝不可分散风险＋</a:t>
            </a:r>
            <a:r>
              <a:rPr lang="zh-CN" altLang="en-US" dirty="0">
                <a:latin typeface="Arial" panose="020B0604020202020204" pitchFamily="34" charset="0"/>
                <a:ea typeface="宋体" panose="02010600030101010101" pitchFamily="2" charset="-122"/>
              </a:rPr>
              <a:t>可分散风险</a:t>
            </a:r>
            <a:endParaRPr lang="zh-CN" altLang="en-US" dirty="0">
              <a:latin typeface="Arial" panose="020B0604020202020204" pitchFamily="34" charset="0"/>
              <a:ea typeface="宋体" panose="02010600030101010101" pitchFamily="2" charset="-122"/>
            </a:endParaRPr>
          </a:p>
        </p:txBody>
      </p:sp>
      <p:sp>
        <p:nvSpPr>
          <p:cNvPr id="144390" name="Line 15"/>
          <p:cNvSpPr/>
          <p:nvPr/>
        </p:nvSpPr>
        <p:spPr>
          <a:xfrm>
            <a:off x="4716463" y="4437063"/>
            <a:ext cx="1152525"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4391" name="AutoShape 14"/>
          <p:cNvSpPr/>
          <p:nvPr/>
        </p:nvSpPr>
        <p:spPr>
          <a:xfrm>
            <a:off x="6516688" y="3716338"/>
            <a:ext cx="1728787" cy="1008062"/>
          </a:xfrm>
          <a:prstGeom prst="cloudCallout">
            <a:avLst>
              <a:gd name="adj1" fmla="val -86366"/>
              <a:gd name="adj2" fmla="val 27796"/>
            </a:avLst>
          </a:prstGeom>
          <a:solidFill>
            <a:srgbClr val="800000"/>
          </a:solidFill>
          <a:ln w="9525" cap="flat" cmpd="sng">
            <a:solidFill>
              <a:schemeClr val="tx1"/>
            </a:solidFill>
            <a:prstDash val="solid"/>
            <a:round/>
            <a:headEnd type="none" w="med" len="med"/>
            <a:tailEnd type="none" w="med" len="med"/>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44392" name="Text Box 16"/>
          <p:cNvSpPr txBox="1"/>
          <p:nvPr/>
        </p:nvSpPr>
        <p:spPr>
          <a:xfrm>
            <a:off x="6659563" y="3860800"/>
            <a:ext cx="1368425" cy="517525"/>
          </a:xfrm>
          <a:prstGeom prst="rect">
            <a:avLst/>
          </a:prstGeom>
          <a:noFill/>
          <a:ln w="9525">
            <a:noFill/>
          </a:ln>
        </p:spPr>
        <p:txBody>
          <a:bodyPr anchor="t">
            <a:spAutoFit/>
          </a:bodyPr>
          <a:p>
            <a:pPr>
              <a:spcBef>
                <a:spcPct val="50000"/>
              </a:spcBef>
            </a:pPr>
            <a:r>
              <a:rPr lang="zh-CN" altLang="en-US" sz="1400" b="1" dirty="0">
                <a:solidFill>
                  <a:schemeClr val="bg1"/>
                </a:solidFill>
                <a:latin typeface="Arial" panose="020B0604020202020204" pitchFamily="34" charset="0"/>
                <a:ea typeface="宋体" panose="02010600030101010101" pitchFamily="2" charset="-122"/>
              </a:rPr>
              <a:t>可通过企业多角化经营消除</a:t>
            </a:r>
            <a:endParaRPr lang="zh-CN" altLang="en-US" sz="1400" b="1" dirty="0">
              <a:solidFill>
                <a:schemeClr val="bg1"/>
              </a:solidFill>
              <a:latin typeface="Arial" panose="020B0604020202020204" pitchFamily="34" charset="0"/>
              <a:ea typeface="宋体" panose="02010600030101010101" pitchFamily="2" charset="-122"/>
            </a:endParaRPr>
          </a:p>
        </p:txBody>
      </p:sp>
      <p:sp>
        <p:nvSpPr>
          <p:cNvPr id="144393" name="Rectangle 22"/>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44394" name="Rectangle 26"/>
          <p:cNvSpPr/>
          <p:nvPr/>
        </p:nvSpPr>
        <p:spPr>
          <a:xfrm>
            <a:off x="0" y="31559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44395" name="Rectangle 28"/>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44396" name="Rectangle 30"/>
          <p:cNvSpPr/>
          <p:nvPr/>
        </p:nvSpPr>
        <p:spPr>
          <a:xfrm>
            <a:off x="0" y="31559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4397" name="对象 142349"/>
          <p:cNvGraphicFramePr>
            <a:graphicFrameLocks noChangeAspect="1"/>
          </p:cNvGraphicFramePr>
          <p:nvPr/>
        </p:nvGraphicFramePr>
        <p:xfrm>
          <a:off x="3336925" y="3346450"/>
          <a:ext cx="104775" cy="180975"/>
        </p:xfrm>
        <a:graphic>
          <a:graphicData uri="http://schemas.openxmlformats.org/presentationml/2006/ole">
            <mc:AlternateContent xmlns:mc="http://schemas.openxmlformats.org/markup-compatibility/2006">
              <mc:Choice xmlns:v="urn:schemas-microsoft-com:vml" Requires="v">
                <p:oleObj spid="_x0000_s3122" name="" r:id="rId1" imgW="103505" imgH="180975" progId="">
                  <p:embed/>
                </p:oleObj>
              </mc:Choice>
              <mc:Fallback>
                <p:oleObj name="" r:id="rId1" imgW="103505" imgH="180975" progId="">
                  <p:embed/>
                  <p:pic>
                    <p:nvPicPr>
                      <p:cNvPr id="0" name="图片 3121"/>
                      <p:cNvPicPr/>
                      <p:nvPr/>
                    </p:nvPicPr>
                    <p:blipFill>
                      <a:blip r:embed="rId2"/>
                      <a:stretch>
                        <a:fillRect/>
                      </a:stretch>
                    </p:blipFill>
                    <p:spPr>
                      <a:xfrm>
                        <a:off x="3336925" y="3346450"/>
                        <a:ext cx="104775" cy="180975"/>
                      </a:xfrm>
                      <a:prstGeom prst="rect">
                        <a:avLst/>
                      </a:prstGeom>
                      <a:noFill/>
                      <a:ln w="38100">
                        <a:noFill/>
                        <a:miter/>
                      </a:ln>
                    </p:spPr>
                  </p:pic>
                </p:oleObj>
              </mc:Fallback>
            </mc:AlternateContent>
          </a:graphicData>
        </a:graphic>
      </p:graphicFrame>
      <p:sp>
        <p:nvSpPr>
          <p:cNvPr id="144398" name="Rectangle 35"/>
          <p:cNvSpPr/>
          <p:nvPr/>
        </p:nvSpPr>
        <p:spPr>
          <a:xfrm>
            <a:off x="3336925" y="3527425"/>
            <a:ext cx="214313" cy="228600"/>
          </a:xfrm>
          <a:prstGeom prst="rect">
            <a:avLst/>
          </a:prstGeom>
          <a:noFill/>
          <a:ln w="9525">
            <a:noFill/>
          </a:ln>
        </p:spPr>
        <p:txBody>
          <a:bodyPr wrap="none" anchor="ctr">
            <a:spAutoFit/>
          </a:bodyPr>
          <a:p>
            <a:pPr eaLnBrk="0" hangingPunct="0"/>
            <a:r>
              <a:rPr lang="zh-CN" altLang="en-US" sz="900"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pSp>
        <p:nvGrpSpPr>
          <p:cNvPr id="142352" name="Group 37"/>
          <p:cNvGrpSpPr/>
          <p:nvPr/>
        </p:nvGrpSpPr>
        <p:grpSpPr>
          <a:xfrm>
            <a:off x="395288" y="4581525"/>
            <a:ext cx="8850312" cy="2144713"/>
            <a:chOff x="0" y="0"/>
            <a:chExt cx="5575" cy="1351"/>
          </a:xfrm>
        </p:grpSpPr>
        <p:sp>
          <p:nvSpPr>
            <p:cNvPr id="144400" name="Text Box 17"/>
            <p:cNvSpPr txBox="1"/>
            <p:nvPr/>
          </p:nvSpPr>
          <p:spPr>
            <a:xfrm>
              <a:off x="0" y="0"/>
              <a:ext cx="4082" cy="211"/>
            </a:xfrm>
            <a:prstGeom prst="rect">
              <a:avLst/>
            </a:prstGeom>
            <a:noFill/>
            <a:ln w="9525">
              <a:noFill/>
            </a:ln>
          </p:spPr>
          <p:txBody>
            <a:bodyPr anchor="t">
              <a:spAutoFit/>
            </a:bodyPr>
            <a:p>
              <a:pPr>
                <a:spcBef>
                  <a:spcPct val="50000"/>
                </a:spcBef>
              </a:pPr>
              <a:r>
                <a:rPr lang="zh-CN" altLang="en-US" sz="1600" b="1" dirty="0">
                  <a:latin typeface="Arial" panose="020B0604020202020204" pitchFamily="34" charset="0"/>
                  <a:ea typeface="宋体" panose="02010600030101010101" pitchFamily="2" charset="-122"/>
                </a:rPr>
                <a:t>这时，特定投资项目按风险调整的折现率可按下式来计算：</a:t>
              </a:r>
              <a:endParaRPr lang="zh-CN" altLang="en-US" sz="1600" b="1" dirty="0">
                <a:latin typeface="Arial" panose="020B0604020202020204" pitchFamily="34" charset="0"/>
                <a:ea typeface="宋体" panose="02010600030101010101" pitchFamily="2" charset="-122"/>
              </a:endParaRPr>
            </a:p>
          </p:txBody>
        </p:sp>
        <p:graphicFrame>
          <p:nvGraphicFramePr>
            <p:cNvPr id="144401" name="对象 142353"/>
            <p:cNvGraphicFramePr>
              <a:graphicFrameLocks noChangeAspect="1"/>
            </p:cNvGraphicFramePr>
            <p:nvPr/>
          </p:nvGraphicFramePr>
          <p:xfrm>
            <a:off x="0" y="544"/>
            <a:ext cx="2313" cy="360"/>
          </p:xfrm>
          <a:graphic>
            <a:graphicData uri="http://schemas.openxmlformats.org/presentationml/2006/ole">
              <mc:AlternateContent xmlns:mc="http://schemas.openxmlformats.org/markup-compatibility/2006">
                <mc:Choice xmlns:v="urn:schemas-microsoft-com:vml" Requires="v">
                  <p:oleObj spid="_x0000_s3123" name="" r:id="rId3" imgW="1548765" imgH="241300" progId="">
                    <p:embed/>
                  </p:oleObj>
                </mc:Choice>
                <mc:Fallback>
                  <p:oleObj name="" r:id="rId3" imgW="1548765" imgH="241300" progId="">
                    <p:embed/>
                    <p:pic>
                      <p:nvPicPr>
                        <p:cNvPr id="0" name="图片 3122"/>
                        <p:cNvPicPr/>
                        <p:nvPr/>
                      </p:nvPicPr>
                      <p:blipFill>
                        <a:blip r:embed="rId4"/>
                        <a:stretch>
                          <a:fillRect/>
                        </a:stretch>
                      </p:blipFill>
                      <p:spPr>
                        <a:xfrm>
                          <a:off x="0" y="544"/>
                          <a:ext cx="2313" cy="360"/>
                        </a:xfrm>
                        <a:prstGeom prst="rect">
                          <a:avLst/>
                        </a:prstGeom>
                        <a:noFill/>
                        <a:ln w="38100">
                          <a:noFill/>
                          <a:miter/>
                        </a:ln>
                      </p:spPr>
                    </p:pic>
                  </p:oleObj>
                </mc:Fallback>
              </mc:AlternateContent>
            </a:graphicData>
          </a:graphic>
        </p:graphicFrame>
        <p:graphicFrame>
          <p:nvGraphicFramePr>
            <p:cNvPr id="144402" name="对象 142354"/>
            <p:cNvGraphicFramePr>
              <a:graphicFrameLocks noChangeAspect="1"/>
            </p:cNvGraphicFramePr>
            <p:nvPr/>
          </p:nvGraphicFramePr>
          <p:xfrm>
            <a:off x="2450" y="317"/>
            <a:ext cx="258" cy="272"/>
          </p:xfrm>
          <a:graphic>
            <a:graphicData uri="http://schemas.openxmlformats.org/presentationml/2006/ole">
              <mc:AlternateContent xmlns:mc="http://schemas.openxmlformats.org/markup-compatibility/2006">
                <mc:Choice xmlns:v="urn:schemas-microsoft-com:vml" Requires="v">
                  <p:oleObj spid="_x0000_s3127" name="" r:id="rId5" imgW="180340" imgH="193675" progId="">
                    <p:embed/>
                  </p:oleObj>
                </mc:Choice>
                <mc:Fallback>
                  <p:oleObj name="" r:id="rId5" imgW="180340" imgH="193675" progId="">
                    <p:embed/>
                    <p:pic>
                      <p:nvPicPr>
                        <p:cNvPr id="0" name="图片 3126"/>
                        <p:cNvPicPr/>
                        <p:nvPr/>
                      </p:nvPicPr>
                      <p:blipFill>
                        <a:blip r:embed="rId6"/>
                        <a:stretch>
                          <a:fillRect/>
                        </a:stretch>
                      </p:blipFill>
                      <p:spPr>
                        <a:xfrm>
                          <a:off x="2450" y="317"/>
                          <a:ext cx="258" cy="272"/>
                        </a:xfrm>
                        <a:prstGeom prst="rect">
                          <a:avLst/>
                        </a:prstGeom>
                        <a:noFill/>
                        <a:ln w="38100">
                          <a:noFill/>
                          <a:miter/>
                        </a:ln>
                      </p:spPr>
                    </p:pic>
                  </p:oleObj>
                </mc:Fallback>
              </mc:AlternateContent>
            </a:graphicData>
          </a:graphic>
        </p:graphicFrame>
        <p:sp>
          <p:nvSpPr>
            <p:cNvPr id="144403" name="Rectangle 23"/>
            <p:cNvSpPr/>
            <p:nvPr/>
          </p:nvSpPr>
          <p:spPr>
            <a:xfrm>
              <a:off x="2703" y="280"/>
              <a:ext cx="2872" cy="230"/>
            </a:xfrm>
            <a:prstGeom prst="rect">
              <a:avLst/>
            </a:prstGeom>
            <a:noFill/>
            <a:ln w="9525">
              <a:noFill/>
            </a:ln>
          </p:spPr>
          <p:txBody>
            <a:bodyPr wrap="none" anchor="ctr">
              <a:spAutoFit/>
            </a:bodyPr>
            <a:p>
              <a:pPr eaLnBrk="0" hangingPunct="0"/>
              <a:r>
                <a:rPr lang="en-US" altLang="zh-CN" sz="1600" dirty="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项目</a:t>
              </a:r>
              <a:r>
                <a:rPr lang="en-US" altLang="zh-CN" sz="1600" dirty="0">
                  <a:latin typeface="Arial" panose="020B0604020202020204" pitchFamily="34" charset="0"/>
                  <a:ea typeface="宋体" panose="02010600030101010101" pitchFamily="2" charset="-122"/>
                </a:rPr>
                <a:t>j</a:t>
              </a:r>
              <a:r>
                <a:rPr lang="zh-CN" altLang="en-US" sz="1600" dirty="0">
                  <a:latin typeface="Arial" panose="020B0604020202020204" pitchFamily="34" charset="0"/>
                  <a:ea typeface="宋体" panose="02010600030101010101" pitchFamily="2" charset="-122"/>
                </a:rPr>
                <a:t>按风险调整的折现率或项目的必要报酬率</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144404" name="对象 142356"/>
            <p:cNvGraphicFramePr>
              <a:graphicFrameLocks noChangeAspect="1"/>
            </p:cNvGraphicFramePr>
            <p:nvPr/>
          </p:nvGraphicFramePr>
          <p:xfrm>
            <a:off x="2458" y="544"/>
            <a:ext cx="288" cy="274"/>
          </p:xfrm>
          <a:graphic>
            <a:graphicData uri="http://schemas.openxmlformats.org/presentationml/2006/ole">
              <mc:AlternateContent xmlns:mc="http://schemas.openxmlformats.org/markup-compatibility/2006">
                <mc:Choice xmlns:v="urn:schemas-microsoft-com:vml" Requires="v">
                  <p:oleObj spid="_x0000_s3124" name="" r:id="rId7" imgW="193675" imgH="180340" progId="">
                    <p:embed/>
                  </p:oleObj>
                </mc:Choice>
                <mc:Fallback>
                  <p:oleObj name="" r:id="rId7" imgW="193675" imgH="180340" progId="">
                    <p:embed/>
                    <p:pic>
                      <p:nvPicPr>
                        <p:cNvPr id="0" name="图片 3123"/>
                        <p:cNvPicPr/>
                        <p:nvPr/>
                      </p:nvPicPr>
                      <p:blipFill>
                        <a:blip r:embed="rId8"/>
                        <a:stretch>
                          <a:fillRect/>
                        </a:stretch>
                      </p:blipFill>
                      <p:spPr>
                        <a:xfrm>
                          <a:off x="2458" y="544"/>
                          <a:ext cx="288" cy="274"/>
                        </a:xfrm>
                        <a:prstGeom prst="rect">
                          <a:avLst/>
                        </a:prstGeom>
                        <a:noFill/>
                        <a:ln w="38100">
                          <a:noFill/>
                          <a:miter/>
                        </a:ln>
                      </p:spPr>
                    </p:pic>
                  </p:oleObj>
                </mc:Fallback>
              </mc:AlternateContent>
            </a:graphicData>
          </a:graphic>
        </p:graphicFrame>
        <p:graphicFrame>
          <p:nvGraphicFramePr>
            <p:cNvPr id="144405" name="对象 142357"/>
            <p:cNvGraphicFramePr>
              <a:graphicFrameLocks noChangeAspect="1"/>
            </p:cNvGraphicFramePr>
            <p:nvPr/>
          </p:nvGraphicFramePr>
          <p:xfrm>
            <a:off x="2450" y="801"/>
            <a:ext cx="234" cy="276"/>
          </p:xfrm>
          <a:graphic>
            <a:graphicData uri="http://schemas.openxmlformats.org/presentationml/2006/ole">
              <mc:AlternateContent xmlns:mc="http://schemas.openxmlformats.org/markup-compatibility/2006">
                <mc:Choice xmlns:v="urn:schemas-microsoft-com:vml" Requires="v">
                  <p:oleObj spid="_x0000_s3125" name="" r:id="rId9" imgW="167640" imgH="193675" progId="">
                    <p:embed/>
                  </p:oleObj>
                </mc:Choice>
                <mc:Fallback>
                  <p:oleObj name="" r:id="rId9" imgW="167640" imgH="193675" progId="">
                    <p:embed/>
                    <p:pic>
                      <p:nvPicPr>
                        <p:cNvPr id="0" name="图片 3124"/>
                        <p:cNvPicPr/>
                        <p:nvPr/>
                      </p:nvPicPr>
                      <p:blipFill>
                        <a:blip r:embed="rId10"/>
                        <a:stretch>
                          <a:fillRect/>
                        </a:stretch>
                      </p:blipFill>
                      <p:spPr>
                        <a:xfrm>
                          <a:off x="2450" y="801"/>
                          <a:ext cx="234" cy="276"/>
                        </a:xfrm>
                        <a:prstGeom prst="rect">
                          <a:avLst/>
                        </a:prstGeom>
                        <a:noFill/>
                        <a:ln w="38100">
                          <a:noFill/>
                          <a:miter/>
                        </a:ln>
                      </p:spPr>
                    </p:pic>
                  </p:oleObj>
                </mc:Fallback>
              </mc:AlternateContent>
            </a:graphicData>
          </a:graphic>
        </p:graphicFrame>
        <p:graphicFrame>
          <p:nvGraphicFramePr>
            <p:cNvPr id="144406" name="对象 142358"/>
            <p:cNvGraphicFramePr>
              <a:graphicFrameLocks noChangeAspect="1"/>
            </p:cNvGraphicFramePr>
            <p:nvPr/>
          </p:nvGraphicFramePr>
          <p:xfrm>
            <a:off x="2452" y="1058"/>
            <a:ext cx="309" cy="293"/>
          </p:xfrm>
          <a:graphic>
            <a:graphicData uri="http://schemas.openxmlformats.org/presentationml/2006/ole">
              <mc:AlternateContent xmlns:mc="http://schemas.openxmlformats.org/markup-compatibility/2006">
                <mc:Choice xmlns:v="urn:schemas-microsoft-com:vml" Requires="v">
                  <p:oleObj spid="_x0000_s3126" name="" r:id="rId11" imgW="193675" imgH="180340" progId="">
                    <p:embed/>
                  </p:oleObj>
                </mc:Choice>
                <mc:Fallback>
                  <p:oleObj name="" r:id="rId11" imgW="193675" imgH="180340" progId="">
                    <p:embed/>
                    <p:pic>
                      <p:nvPicPr>
                        <p:cNvPr id="0" name="图片 3125"/>
                        <p:cNvPicPr/>
                        <p:nvPr/>
                      </p:nvPicPr>
                      <p:blipFill>
                        <a:blip r:embed="rId12"/>
                        <a:stretch>
                          <a:fillRect/>
                        </a:stretch>
                      </p:blipFill>
                      <p:spPr>
                        <a:xfrm>
                          <a:off x="2452" y="1058"/>
                          <a:ext cx="309" cy="293"/>
                        </a:xfrm>
                        <a:prstGeom prst="rect">
                          <a:avLst/>
                        </a:prstGeom>
                        <a:noFill/>
                        <a:ln w="38100">
                          <a:noFill/>
                          <a:miter/>
                        </a:ln>
                      </p:spPr>
                    </p:pic>
                  </p:oleObj>
                </mc:Fallback>
              </mc:AlternateContent>
            </a:graphicData>
          </a:graphic>
        </p:graphicFrame>
        <p:sp>
          <p:nvSpPr>
            <p:cNvPr id="144407" name="Rectangle 31"/>
            <p:cNvSpPr/>
            <p:nvPr/>
          </p:nvSpPr>
          <p:spPr>
            <a:xfrm>
              <a:off x="2718" y="553"/>
              <a:ext cx="1047" cy="211"/>
            </a:xfrm>
            <a:prstGeom prst="rect">
              <a:avLst/>
            </a:prstGeom>
            <a:noFill/>
            <a:ln w="9525">
              <a:noFill/>
            </a:ln>
          </p:spPr>
          <p:txBody>
            <a:bodyPr wrap="none" anchor="ctr">
              <a:spAutoFit/>
            </a:bodyPr>
            <a:p>
              <a:pPr eaLnBrk="0" hangingPunct="0"/>
              <a:r>
                <a:rPr lang="en-US" altLang="zh-CN" sz="1600" dirty="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无风险折现率 </a:t>
              </a:r>
              <a:endParaRPr lang="zh-CN" altLang="en-US" sz="1600" dirty="0">
                <a:latin typeface="Arial" panose="020B0604020202020204" pitchFamily="34" charset="0"/>
                <a:ea typeface="宋体" panose="02010600030101010101" pitchFamily="2" charset="-122"/>
              </a:endParaRPr>
            </a:p>
          </p:txBody>
        </p:sp>
        <p:sp>
          <p:nvSpPr>
            <p:cNvPr id="144408" name="Rectangle 32"/>
            <p:cNvSpPr/>
            <p:nvPr/>
          </p:nvSpPr>
          <p:spPr>
            <a:xfrm>
              <a:off x="2740" y="802"/>
              <a:ext cx="1976" cy="230"/>
            </a:xfrm>
            <a:prstGeom prst="rect">
              <a:avLst/>
            </a:prstGeom>
            <a:noFill/>
            <a:ln w="9525">
              <a:noFill/>
            </a:ln>
          </p:spPr>
          <p:txBody>
            <a:bodyPr wrap="none" anchor="ctr">
              <a:spAutoFit/>
            </a:bodyPr>
            <a:p>
              <a:pPr eaLnBrk="0" hangingPunct="0"/>
              <a:r>
                <a:rPr lang="en-US" altLang="zh-CN" sz="1600" dirty="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项目</a:t>
              </a:r>
              <a:r>
                <a:rPr lang="en-US" altLang="zh-CN" sz="1600" dirty="0">
                  <a:latin typeface="Arial" panose="020B0604020202020204" pitchFamily="34" charset="0"/>
                  <a:ea typeface="宋体" panose="02010600030101010101" pitchFamily="2" charset="-122"/>
                </a:rPr>
                <a:t>j</a:t>
              </a:r>
              <a:r>
                <a:rPr lang="zh-CN" altLang="en-US" sz="1600" dirty="0">
                  <a:latin typeface="Arial" panose="020B0604020202020204" pitchFamily="34" charset="0"/>
                  <a:ea typeface="宋体" panose="02010600030101010101" pitchFamily="2" charset="-122"/>
                </a:rPr>
                <a:t>的不可分散风险的</a:t>
              </a:r>
              <a:r>
                <a:rPr lang="en-US" altLang="zh-CN" sz="1600" dirty="0">
                  <a:latin typeface="Arial" panose="020B0604020202020204" pitchFamily="34" charset="0"/>
                  <a:ea typeface="宋体" panose="02010600030101010101" pitchFamily="2" charset="-122"/>
                </a:rPr>
                <a:t>β</a:t>
              </a:r>
              <a:r>
                <a:rPr lang="zh-CN" altLang="en-US" sz="1600" dirty="0">
                  <a:latin typeface="Arial" panose="020B0604020202020204" pitchFamily="34" charset="0"/>
                  <a:ea typeface="宋体" panose="02010600030101010101" pitchFamily="2" charset="-122"/>
                </a:rPr>
                <a:t>系数</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44409" name="Rectangle 34"/>
            <p:cNvSpPr/>
            <p:nvPr/>
          </p:nvSpPr>
          <p:spPr>
            <a:xfrm>
              <a:off x="2724" y="1076"/>
              <a:ext cx="2419" cy="211"/>
            </a:xfrm>
            <a:prstGeom prst="rect">
              <a:avLst/>
            </a:prstGeom>
            <a:noFill/>
            <a:ln w="9525">
              <a:noFill/>
            </a:ln>
          </p:spPr>
          <p:txBody>
            <a:bodyPr anchor="ctr">
              <a:spAutoFit/>
            </a:bodyPr>
            <a:p>
              <a:pPr eaLnBrk="0" hangingPunct="0"/>
              <a:r>
                <a:rPr lang="en-US" altLang="zh-CN" sz="1600" dirty="0">
                  <a:latin typeface="Times New Roman" panose="02020603050405020304" pitchFamily="2" charset="0"/>
                  <a:ea typeface="Times New Roman" panose="02020603050405020304" pitchFamily="2" charset="0"/>
                </a:rPr>
                <a:t>—</a:t>
              </a:r>
              <a:r>
                <a:rPr lang="zh-CN" altLang="en-US" sz="1600" dirty="0">
                  <a:latin typeface="Times New Roman" panose="02020603050405020304" pitchFamily="2" charset="0"/>
                  <a:ea typeface="宋体" panose="02010600030101010101" pitchFamily="2" charset="-122"/>
                </a:rPr>
                <a:t>所有项目平均的折现率或必要报酬率</a:t>
              </a:r>
              <a:endParaRPr lang="zh-CN" altLang="en-US" sz="1600" dirty="0">
                <a:latin typeface="Arial" panose="020B0604020202020204" pitchFamily="34" charset="0"/>
                <a:ea typeface="宋体" panose="02010600030101010101" pitchFamily="2" charset="-122"/>
              </a:endParaRPr>
            </a:p>
          </p:txBody>
        </p:sp>
        <p:sp>
          <p:nvSpPr>
            <p:cNvPr id="144410" name="AutoShape 36"/>
            <p:cNvSpPr/>
            <p:nvPr/>
          </p:nvSpPr>
          <p:spPr>
            <a:xfrm>
              <a:off x="2367" y="318"/>
              <a:ext cx="45" cy="998"/>
            </a:xfrm>
            <a:prstGeom prst="leftBracket">
              <a:avLst>
                <a:gd name="adj" fmla="val 184609"/>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144411" name="Text Box 39"/>
          <p:cNvSpPr txBox="1"/>
          <p:nvPr/>
        </p:nvSpPr>
        <p:spPr>
          <a:xfrm>
            <a:off x="468313" y="1628775"/>
            <a:ext cx="7993062" cy="91440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按风险调整折现率法</a:t>
            </a:r>
            <a:r>
              <a:rPr lang="zh-CN" altLang="en-US" dirty="0">
                <a:latin typeface="Arial" panose="020B0604020202020204" pitchFamily="34" charset="0"/>
                <a:ea typeface="宋体" panose="02010600030101010101" pitchFamily="2" charset="-122"/>
              </a:rPr>
              <a:t>：将与特定投资项目有关的风险报酬，加入到资本成本或公司要求达到的报酬率中，构成按风险调整的折现率，并据以进行投资决策分析的方法。 </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2352"/>
                                        </p:tgtEl>
                                        <p:attrNameLst>
                                          <p:attrName>style.visibility</p:attrName>
                                        </p:attrNameLst>
                                      </p:cBhvr>
                                      <p:to>
                                        <p:strVal val="visible"/>
                                      </p:to>
                                    </p:set>
                                    <p:animEffect transition="in" filter="blinds(horizontal)">
                                      <p:cBhvr>
                                        <p:cTn id="7" dur="500"/>
                                        <p:tgtEl>
                                          <p:spTgt spid="142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按风险调整折现率法</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5410" name="Rectangle 9"/>
          <p:cNvSpPr/>
          <p:nvPr/>
        </p:nvSpPr>
        <p:spPr>
          <a:xfrm>
            <a:off x="0" y="1558925"/>
            <a:ext cx="4217988" cy="366713"/>
          </a:xfrm>
          <a:prstGeom prst="rect">
            <a:avLst/>
          </a:prstGeom>
          <a:noFill/>
          <a:ln w="9525">
            <a:noFill/>
          </a:ln>
        </p:spPr>
        <p:txBody>
          <a:bodyPr wrap="none" anchor="ctr">
            <a:spAutoFit/>
          </a:bodyPr>
          <a:p>
            <a:pPr eaLnBrk="0" hangingPunct="0"/>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、按投资项目的风险等级来调整折现率</a:t>
            </a:r>
            <a:endParaRPr lang="zh-CN" altLang="en-US" b="1" dirty="0">
              <a:latin typeface="Arial" panose="020B0604020202020204" pitchFamily="34" charset="0"/>
              <a:ea typeface="宋体" panose="02010600030101010101" pitchFamily="2" charset="-122"/>
            </a:endParaRPr>
          </a:p>
        </p:txBody>
      </p:sp>
      <p:sp>
        <p:nvSpPr>
          <p:cNvPr id="145411" name="Rectangle 10"/>
          <p:cNvSpPr/>
          <p:nvPr/>
        </p:nvSpPr>
        <p:spPr>
          <a:xfrm>
            <a:off x="0" y="2638425"/>
            <a:ext cx="1979613" cy="2286000"/>
          </a:xfrm>
          <a:prstGeom prst="rect">
            <a:avLst/>
          </a:prstGeom>
          <a:noFill/>
          <a:ln w="9525">
            <a:noFill/>
          </a:ln>
        </p:spPr>
        <p:txBody>
          <a:bodyPr anchor="ctr">
            <a:spAutoFit/>
          </a:bodyPr>
          <a:p>
            <a:pPr eaLnBrk="0" hangingPunct="0"/>
            <a:r>
              <a:rPr lang="zh-CN" altLang="en-US"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对影响投资项目风险的各因素进行评分，根据评分来确定风险等级，再根据风险等级来调整折现率的一种方法 </a:t>
            </a:r>
            <a:endParaRPr lang="zh-CN" altLang="en-US" b="1" dirty="0">
              <a:latin typeface="Arial" panose="020B0604020202020204" pitchFamily="34" charset="0"/>
              <a:ea typeface="宋体" panose="02010600030101010101" pitchFamily="2" charset="-122"/>
            </a:endParaRPr>
          </a:p>
        </p:txBody>
      </p:sp>
      <p:graphicFrame>
        <p:nvGraphicFramePr>
          <p:cNvPr id="145412" name="对象 143364"/>
          <p:cNvGraphicFramePr>
            <a:graphicFrameLocks noChangeAspect="1"/>
          </p:cNvGraphicFramePr>
          <p:nvPr/>
        </p:nvGraphicFramePr>
        <p:xfrm>
          <a:off x="22225" y="4327525"/>
          <a:ext cx="104775" cy="180975"/>
        </p:xfrm>
        <a:graphic>
          <a:graphicData uri="http://schemas.openxmlformats.org/presentationml/2006/ole">
            <mc:AlternateContent xmlns:mc="http://schemas.openxmlformats.org/markup-compatibility/2006">
              <mc:Choice xmlns:v="urn:schemas-microsoft-com:vml" Requires="v">
                <p:oleObj spid="_x0000_s3128" name="" r:id="rId1" imgW="103505" imgH="180975" progId="">
                  <p:embed/>
                </p:oleObj>
              </mc:Choice>
              <mc:Fallback>
                <p:oleObj name="" r:id="rId1" imgW="103505" imgH="180975" progId="">
                  <p:embed/>
                  <p:pic>
                    <p:nvPicPr>
                      <p:cNvPr id="0" name="图片 3127"/>
                      <p:cNvPicPr/>
                      <p:nvPr/>
                    </p:nvPicPr>
                    <p:blipFill>
                      <a:blip r:embed="rId2"/>
                      <a:stretch>
                        <a:fillRect/>
                      </a:stretch>
                    </p:blipFill>
                    <p:spPr>
                      <a:xfrm>
                        <a:off x="22225" y="4327525"/>
                        <a:ext cx="104775" cy="180975"/>
                      </a:xfrm>
                      <a:prstGeom prst="rect">
                        <a:avLst/>
                      </a:prstGeom>
                      <a:noFill/>
                      <a:ln w="38100">
                        <a:noFill/>
                        <a:miter/>
                      </a:ln>
                    </p:spPr>
                  </p:pic>
                </p:oleObj>
              </mc:Fallback>
            </mc:AlternateContent>
          </a:graphicData>
        </a:graphic>
      </p:graphicFrame>
      <p:sp>
        <p:nvSpPr>
          <p:cNvPr id="145413" name="Rectangle 89"/>
          <p:cNvSpPr/>
          <p:nvPr/>
        </p:nvSpPr>
        <p:spPr>
          <a:xfrm>
            <a:off x="12700" y="1363663"/>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45414" name="Line 309"/>
          <p:cNvSpPr/>
          <p:nvPr/>
        </p:nvSpPr>
        <p:spPr>
          <a:xfrm>
            <a:off x="2921000" y="1592263"/>
            <a:ext cx="0" cy="0"/>
          </a:xfrm>
          <a:prstGeom prst="line">
            <a:avLst/>
          </a:prstGeom>
          <a:ln w="12700" cap="rnd"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43368" name="表格 143367"/>
          <p:cNvGraphicFramePr/>
          <p:nvPr/>
        </p:nvGraphicFramePr>
        <p:xfrm>
          <a:off x="22225" y="4327525"/>
          <a:ext cx="207963" cy="487680"/>
        </p:xfrm>
        <a:graphic>
          <a:graphicData uri="http://schemas.openxmlformats.org/drawingml/2006/table">
            <a:tbl>
              <a:tblPr/>
              <a:tblGrid>
                <a:gridCol w="207645"/>
              </a:tblGrid>
              <a:tr h="48768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endParaRPr sz="2600"/>
                    </a:p>
                  </a:txBody>
                  <a:tcPr marL="91301" marR="91301" marT="45690" marB="45690" vert="horz" anchor="t">
                    <a:lnL>
                      <a:noFill/>
                    </a:lnL>
                    <a:lnR>
                      <a:noFill/>
                    </a:lnR>
                    <a:lnT>
                      <a:noFill/>
                    </a:lnT>
                    <a:lnB>
                      <a:noFill/>
                    </a:lnB>
                    <a:lnTlToBr>
                      <a:noFill/>
                    </a:lnTlToBr>
                    <a:lnBlToTr>
                      <a:noFill/>
                    </a:lnBlToTr>
                    <a:noFill/>
                  </a:tcPr>
                </a:tc>
              </a:tr>
            </a:tbl>
          </a:graphicData>
        </a:graphic>
      </p:graphicFrame>
      <p:sp>
        <p:nvSpPr>
          <p:cNvPr id="145421" name="AutoShape 497"/>
          <p:cNvSpPr/>
          <p:nvPr/>
        </p:nvSpPr>
        <p:spPr>
          <a:xfrm>
            <a:off x="2124075" y="1989138"/>
            <a:ext cx="6840538" cy="475297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43371" name="内容占位符 143370"/>
          <p:cNvGraphicFramePr/>
          <p:nvPr>
            <p:ph idx="1"/>
          </p:nvPr>
        </p:nvGraphicFramePr>
        <p:xfrm>
          <a:off x="2411413" y="2060575"/>
          <a:ext cx="6264275" cy="4592955"/>
        </p:xfrm>
        <a:graphic>
          <a:graphicData uri="http://schemas.openxmlformats.org/drawingml/2006/table">
            <a:tbl>
              <a:tblPr/>
              <a:tblGrid>
                <a:gridCol w="1152525"/>
                <a:gridCol w="619125"/>
                <a:gridCol w="436880"/>
                <a:gridCol w="498475"/>
                <a:gridCol w="498475"/>
                <a:gridCol w="568325"/>
                <a:gridCol w="426720"/>
                <a:gridCol w="570230"/>
                <a:gridCol w="498475"/>
                <a:gridCol w="498475"/>
                <a:gridCol w="496570"/>
              </a:tblGrid>
              <a:tr h="288925">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相关因素</a:t>
                      </a:r>
                      <a:endParaRPr lang="zh-CN" altLang="en-US" sz="1200"/>
                    </a:p>
                  </a:txBody>
                  <a:tcPr marT="45717" marB="45717" vert="horz" anchor="b">
                    <a:lnL>
                      <a:noFill/>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10">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t">
                        <a:spcBef>
                          <a:spcPct val="0"/>
                        </a:spcBef>
                        <a:buClr>
                          <a:srgbClr val="000000"/>
                        </a:buClr>
                        <a:buFont typeface="Arial" panose="020B0604020202020204" pitchFamily="34" charset="0"/>
                        <a:buNone/>
                      </a:pPr>
                      <a:r>
                        <a:rPr lang="zh-CN" altLang="en-US" sz="1200">
                          <a:latin typeface="宋体" panose="02010600030101010101" pitchFamily="2" charset="-122"/>
                        </a:rPr>
                        <a:t>投资项目的风险状况及得分</a:t>
                      </a:r>
                      <a:endParaRPr lang="zh-CN" altLang="en-US" sz="1200"/>
                    </a:p>
                  </a:txBody>
                  <a:tcPr marT="45717" marB="45717" vert="horz" anchor="t">
                    <a:lnL w="12700" cap="flat" cmpd="sng">
                      <a:solidFill>
                        <a:schemeClr val="tx1"/>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74955">
                <a:tc vMerge="1">
                  <a:tcPr>
                    <a:lnR w="12700" cap="flat" cmpd="sng">
                      <a:solidFill>
                        <a:schemeClr val="tx1"/>
                      </a:solidFill>
                      <a:prstDash val="solid"/>
                      <a:headEnd type="none" w="med" len="med"/>
                      <a:tailEnd type="none" w="med" len="med"/>
                    </a:lnR>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A</a:t>
                      </a:r>
                      <a:endParaRPr lang="en-US" altLang="x-none" sz="1200" dirty="0"/>
                    </a:p>
                  </a:txBody>
                  <a:tcPr marT="45717" marB="45717" vert="horz" anchor="b">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B</a:t>
                      </a:r>
                      <a:endParaRPr lang="en-US" altLang="x-none" sz="1200" dirty="0"/>
                    </a:p>
                  </a:txBody>
                  <a:tcPr marT="45717" marB="4571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C</a:t>
                      </a:r>
                      <a:endParaRPr lang="en-US" altLang="x-none" sz="1200" dirty="0"/>
                    </a:p>
                  </a:txBody>
                  <a:tcPr marT="45717" marB="4571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D</a:t>
                      </a:r>
                      <a:endParaRPr lang="en-US" altLang="x-none" sz="1200" dirty="0"/>
                    </a:p>
                  </a:txBody>
                  <a:tcPr marT="45717" marB="4571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fontAlgn="b">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E</a:t>
                      </a:r>
                      <a:endParaRPr lang="en-US" altLang="x-none" sz="1000" dirty="0"/>
                    </a:p>
                  </a:txBody>
                  <a:tcPr marT="45717" marB="45717" vert="horz" anchor="b">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57200">
                <a:tc vMerge="1">
                  <a:tcPr>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状况</a:t>
                      </a:r>
                      <a:endParaRPr lang="zh-CN" altLang="en-US" sz="1200"/>
                    </a:p>
                  </a:txBody>
                  <a:tcPr marT="45717" marB="45717"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得分</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状况</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得分</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状况</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得分</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状况</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000">
                          <a:latin typeface="宋体" panose="02010600030101010101" pitchFamily="2" charset="-122"/>
                        </a:rPr>
                        <a:t>得分</a:t>
                      </a:r>
                      <a:endParaRPr lang="zh-CN" altLang="en-US" sz="10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000">
                          <a:latin typeface="宋体" panose="02010600030101010101" pitchFamily="2" charset="-122"/>
                        </a:rPr>
                        <a:t>状况</a:t>
                      </a:r>
                      <a:endParaRPr lang="zh-CN" altLang="en-US" sz="10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000">
                          <a:latin typeface="宋体" panose="02010600030101010101" pitchFamily="2" charset="-122"/>
                        </a:rPr>
                        <a:t>得分</a:t>
                      </a:r>
                      <a:endParaRPr lang="zh-CN" altLang="en-US" sz="1000"/>
                    </a:p>
                  </a:txBody>
                  <a:tcPr marT="45717" marB="45717"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市场竞争</a:t>
                      </a:r>
                      <a:endParaRPr lang="zh-CN" altLang="en-US" sz="1200"/>
                    </a:p>
                  </a:txBody>
                  <a:tcPr marT="45717" marB="45717"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无</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较弱</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一般</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5</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较强</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8</a:t>
                      </a:r>
                      <a:endParaRPr lang="en-US" altLang="x-none"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000">
                          <a:latin typeface="宋体" panose="02010600030101010101" pitchFamily="2" charset="-122"/>
                        </a:rPr>
                        <a:t>很强</a:t>
                      </a:r>
                      <a:endParaRPr lang="zh-CN" altLang="en-US" sz="10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12</a:t>
                      </a:r>
                      <a:endParaRPr lang="en-US" altLang="x-none" sz="1000" dirty="0"/>
                    </a:p>
                  </a:txBody>
                  <a:tcPr marT="45717" marB="45717"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27495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战略上的协调</a:t>
                      </a:r>
                      <a:endParaRPr lang="zh-CN" altLang="en-US" sz="1200"/>
                    </a:p>
                  </a:txBody>
                  <a:tcPr marT="45717" marB="45717"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很好</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较好</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一般</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5</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较差</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8</a:t>
                      </a:r>
                      <a:endParaRPr lang="en-US" altLang="x-none"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000">
                          <a:latin typeface="宋体" panose="02010600030101010101" pitchFamily="2" charset="-122"/>
                        </a:rPr>
                        <a:t>很差</a:t>
                      </a:r>
                      <a:endParaRPr lang="zh-CN" altLang="en-US" sz="10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12</a:t>
                      </a:r>
                      <a:endParaRPr lang="en-US" altLang="x-none" sz="1000" dirty="0"/>
                    </a:p>
                  </a:txBody>
                  <a:tcPr marT="45717" marB="45717"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27432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投资回收期</a:t>
                      </a:r>
                      <a:endParaRPr lang="zh-CN" altLang="en-US" sz="1200"/>
                    </a:p>
                  </a:txBody>
                  <a:tcPr marT="45717" marB="45717"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1.5</a:t>
                      </a:r>
                      <a:r>
                        <a:rPr lang="zh-CN" altLang="en-US" sz="1200" dirty="0">
                          <a:latin typeface="宋体" panose="02010600030101010101" pitchFamily="2" charset="-122"/>
                          <a:ea typeface="Times New Roman" panose="02020603050405020304" pitchFamily="2" charset="0"/>
                        </a:rPr>
                        <a:t>年</a:t>
                      </a:r>
                      <a:endParaRPr lang="zh-CN" altLang="en-US"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4</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a:t>
                      </a:r>
                      <a:r>
                        <a:rPr lang="zh-CN" altLang="en-US" sz="1200" dirty="0">
                          <a:latin typeface="宋体" panose="02010600030101010101" pitchFamily="2" charset="-122"/>
                          <a:ea typeface="Times New Roman" panose="02020603050405020304" pitchFamily="2" charset="0"/>
                        </a:rPr>
                        <a:t>年</a:t>
                      </a:r>
                      <a:endParaRPr lang="zh-CN" altLang="en-US"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2.5</a:t>
                      </a:r>
                      <a:r>
                        <a:rPr lang="zh-CN" altLang="en-US" sz="1200" dirty="0">
                          <a:latin typeface="宋体" panose="02010600030101010101" pitchFamily="2" charset="-122"/>
                          <a:ea typeface="Times New Roman" panose="02020603050405020304" pitchFamily="2" charset="0"/>
                        </a:rPr>
                        <a:t>年</a:t>
                      </a:r>
                      <a:endParaRPr lang="zh-CN" altLang="en-US"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7</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a:t>
                      </a:r>
                      <a:r>
                        <a:rPr lang="zh-CN" altLang="en-US" sz="1200" dirty="0">
                          <a:latin typeface="宋体" panose="02010600030101010101" pitchFamily="2" charset="-122"/>
                          <a:ea typeface="Times New Roman" panose="02020603050405020304" pitchFamily="2" charset="0"/>
                        </a:rPr>
                        <a:t>年</a:t>
                      </a:r>
                      <a:endParaRPr lang="zh-CN" altLang="en-US"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10</a:t>
                      </a:r>
                      <a:endParaRPr lang="en-US" altLang="x-none"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4</a:t>
                      </a:r>
                      <a:r>
                        <a:rPr lang="zh-CN" altLang="en-US" sz="1000" dirty="0">
                          <a:latin typeface="宋体" panose="02010600030101010101" pitchFamily="2" charset="-122"/>
                          <a:ea typeface="Times New Roman" panose="02020603050405020304" pitchFamily="2" charset="0"/>
                        </a:rPr>
                        <a:t>年</a:t>
                      </a:r>
                      <a:endParaRPr lang="zh-CN" altLang="en-US"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15</a:t>
                      </a:r>
                      <a:endParaRPr lang="en-US" altLang="x-none" sz="1000" dirty="0"/>
                    </a:p>
                  </a:txBody>
                  <a:tcPr marT="45717" marB="45717"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27495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资源供应</a:t>
                      </a:r>
                      <a:endParaRPr lang="zh-CN" altLang="en-US" sz="1200"/>
                    </a:p>
                  </a:txBody>
                  <a:tcPr marT="45717" marB="45717"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一般</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8</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很好</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较好</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5</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很差</a:t>
                      </a:r>
                      <a:endParaRPr lang="zh-CN" altLang="en-US" sz="12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15</a:t>
                      </a:r>
                      <a:endParaRPr lang="en-US" altLang="x-none"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000">
                          <a:latin typeface="宋体" panose="02010600030101010101" pitchFamily="2" charset="-122"/>
                        </a:rPr>
                        <a:t>较差</a:t>
                      </a:r>
                      <a:endParaRPr lang="zh-CN" altLang="en-US" sz="100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10</a:t>
                      </a:r>
                      <a:endParaRPr lang="en-US" altLang="x-none" sz="1000" dirty="0"/>
                    </a:p>
                  </a:txBody>
                  <a:tcPr marT="45717" marB="45717" vert="horz" anchor="t">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r>
              <a:tr h="27432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总分</a:t>
                      </a:r>
                      <a:endParaRPr lang="zh-CN" altLang="en-US" sz="1200"/>
                    </a:p>
                  </a:txBody>
                  <a:tcPr marT="45717" marB="45717"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14</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8</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22</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a:t>
                      </a:r>
                      <a:endParaRPr lang="en-US" altLang="x-none" sz="12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41</a:t>
                      </a:r>
                      <a:endParaRPr lang="en-US" altLang="x-none"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a:t>
                      </a:r>
                      <a:endParaRPr lang="en-US" altLang="x-none" sz="1000" dirty="0"/>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000" dirty="0">
                          <a:latin typeface="Times New Roman" panose="02020603050405020304" pitchFamily="2" charset="0"/>
                          <a:ea typeface="Times New Roman" panose="02020603050405020304" pitchFamily="2" charset="0"/>
                        </a:rPr>
                        <a:t>49</a:t>
                      </a:r>
                      <a:endParaRPr lang="en-US" altLang="x-none" sz="1000" dirty="0"/>
                    </a:p>
                  </a:txBody>
                  <a:tcPr marT="45717" marB="45717"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955">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总分</a:t>
                      </a:r>
                      <a:r>
                        <a:rPr lang="zh-CN" altLang="en-US" sz="1200">
                          <a:latin typeface="Times New Roman" panose="02020603050405020304" pitchFamily="2" charset="0"/>
                          <a:ea typeface="Times New Roman" panose="02020603050405020304" pitchFamily="2" charset="0"/>
                        </a:rPr>
                        <a:t>                     </a:t>
                      </a:r>
                      <a:r>
                        <a:rPr lang="zh-CN" altLang="en-US" sz="1200">
                          <a:latin typeface="宋体" panose="02010600030101010101" pitchFamily="2" charset="-122"/>
                        </a:rPr>
                        <a:t>风险等级</a:t>
                      </a:r>
                      <a:r>
                        <a:rPr lang="zh-CN" altLang="en-US" sz="1200">
                          <a:latin typeface="Times New Roman" panose="02020603050405020304" pitchFamily="2" charset="0"/>
                          <a:ea typeface="Times New Roman" panose="02020603050405020304" pitchFamily="2" charset="0"/>
                        </a:rPr>
                        <a:t>               </a:t>
                      </a:r>
                      <a:r>
                        <a:rPr lang="zh-CN" altLang="en-US" sz="1200">
                          <a:latin typeface="宋体" panose="02010600030101010101" pitchFamily="2" charset="-122"/>
                        </a:rPr>
                        <a:t>调整后的折现率</a:t>
                      </a:r>
                      <a:endParaRPr lang="zh-CN" altLang="en-US" sz="1200"/>
                    </a:p>
                  </a:txBody>
                  <a:tcPr marT="45717" marB="45717"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c hMerge="1">
                  <a:tcPr>
                    <a:lnT w="12700" cap="flat" cmpd="sng">
                      <a:solidFill>
                        <a:srgbClr val="000000"/>
                      </a:solidFill>
                      <a:prstDash val="solid"/>
                      <a:headEnd type="none" w="med" len="med"/>
                      <a:tailEnd type="none" w="med" len="med"/>
                    </a:lnT>
                  </a:tcPr>
                </a:tc>
              </a:tr>
              <a:tr h="274320">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a:t>
                      </a:r>
                      <a:r>
                        <a:rPr lang="en-US" altLang="x-none" sz="1200" dirty="0">
                          <a:ea typeface="Times New Roman" panose="02020603050405020304" pitchFamily="2" charset="0"/>
                        </a:rPr>
                        <a:t>—</a:t>
                      </a:r>
                      <a:r>
                        <a:rPr lang="en-US" altLang="x-none" sz="1200" dirty="0">
                          <a:latin typeface="Times New Roman" panose="02020603050405020304" pitchFamily="2" charset="0"/>
                          <a:ea typeface="Times New Roman" panose="02020603050405020304" pitchFamily="2" charset="0"/>
                        </a:rPr>
                        <a:t>8                       </a:t>
                      </a:r>
                      <a:r>
                        <a:rPr lang="zh-CN" altLang="en-US" sz="1200" dirty="0">
                          <a:latin typeface="宋体" panose="02010600030101010101" pitchFamily="2" charset="-122"/>
                          <a:ea typeface="Times New Roman" panose="02020603050405020304" pitchFamily="2" charset="0"/>
                        </a:rPr>
                        <a:t>很低</a:t>
                      </a: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7%</a:t>
                      </a:r>
                      <a:endParaRPr lang="en-US" altLang="x-none" sz="1200" dirty="0"/>
                    </a:p>
                  </a:txBody>
                  <a:tcPr marT="45717" marB="45717" vert="horz" anchor="t">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274955">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8</a:t>
                      </a:r>
                      <a:r>
                        <a:rPr lang="en-US" altLang="x-none" sz="1200" dirty="0">
                          <a:ea typeface="Times New Roman" panose="02020603050405020304" pitchFamily="2" charset="0"/>
                        </a:rPr>
                        <a:t>—</a:t>
                      </a:r>
                      <a:r>
                        <a:rPr lang="en-US" altLang="x-none" sz="1200" dirty="0">
                          <a:latin typeface="Times New Roman" panose="02020603050405020304" pitchFamily="2" charset="0"/>
                          <a:ea typeface="Times New Roman" panose="02020603050405020304" pitchFamily="2" charset="0"/>
                        </a:rPr>
                        <a:t>16                      </a:t>
                      </a:r>
                      <a:r>
                        <a:rPr lang="zh-CN" altLang="en-US" sz="1200" dirty="0">
                          <a:latin typeface="宋体" panose="02010600030101010101" pitchFamily="2" charset="-122"/>
                          <a:ea typeface="Times New Roman" panose="02020603050405020304" pitchFamily="2" charset="0"/>
                        </a:rPr>
                        <a:t>较低</a:t>
                      </a: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9%</a:t>
                      </a:r>
                      <a:endParaRPr lang="en-US" altLang="x-none" sz="1200" dirty="0"/>
                    </a:p>
                  </a:txBody>
                  <a:tcPr marT="45717" marB="45717" vert="horz" anchor="t">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274320">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16</a:t>
                      </a:r>
                      <a:r>
                        <a:rPr lang="en-US" altLang="x-none" sz="1200" dirty="0">
                          <a:ea typeface="Times New Roman" panose="02020603050405020304" pitchFamily="2" charset="0"/>
                        </a:rPr>
                        <a:t>—</a:t>
                      </a:r>
                      <a:r>
                        <a:rPr lang="en-US" altLang="x-none" sz="1200" dirty="0">
                          <a:latin typeface="Times New Roman" panose="02020603050405020304" pitchFamily="2" charset="0"/>
                          <a:ea typeface="Times New Roman" panose="02020603050405020304" pitchFamily="2" charset="0"/>
                        </a:rPr>
                        <a:t>24                     </a:t>
                      </a:r>
                      <a:r>
                        <a:rPr lang="zh-CN" altLang="en-US" sz="1200" dirty="0">
                          <a:latin typeface="宋体" panose="02010600030101010101" pitchFamily="2" charset="-122"/>
                          <a:ea typeface="Times New Roman" panose="02020603050405020304" pitchFamily="2" charset="0"/>
                        </a:rPr>
                        <a:t>一般</a:t>
                      </a: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12%</a:t>
                      </a:r>
                      <a:endParaRPr lang="en-US" altLang="x-none" sz="1200" dirty="0"/>
                    </a:p>
                  </a:txBody>
                  <a:tcPr marT="45717" marB="45717" vert="horz" anchor="t">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274955">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24</a:t>
                      </a:r>
                      <a:r>
                        <a:rPr lang="en-US" altLang="x-none" sz="1200" dirty="0">
                          <a:ea typeface="Times New Roman" panose="02020603050405020304" pitchFamily="2" charset="0"/>
                        </a:rPr>
                        <a:t>—</a:t>
                      </a:r>
                      <a:r>
                        <a:rPr lang="en-US" altLang="x-none" sz="1200" dirty="0">
                          <a:latin typeface="Times New Roman" panose="02020603050405020304" pitchFamily="2" charset="0"/>
                          <a:ea typeface="Times New Roman" panose="02020603050405020304" pitchFamily="2" charset="0"/>
                        </a:rPr>
                        <a:t>32                     </a:t>
                      </a:r>
                      <a:r>
                        <a:rPr lang="zh-CN" altLang="en-US" sz="1200" dirty="0">
                          <a:latin typeface="宋体" panose="02010600030101010101" pitchFamily="2" charset="-122"/>
                          <a:ea typeface="Times New Roman" panose="02020603050405020304" pitchFamily="2" charset="0"/>
                        </a:rPr>
                        <a:t>较高</a:t>
                      </a: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15%</a:t>
                      </a:r>
                      <a:endParaRPr lang="en-US" altLang="x-none" sz="1200" dirty="0"/>
                    </a:p>
                  </a:txBody>
                  <a:tcPr marT="45717" marB="45717" vert="horz" anchor="t">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274320">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32</a:t>
                      </a:r>
                      <a:r>
                        <a:rPr lang="en-US" altLang="x-none" sz="1200" dirty="0">
                          <a:ea typeface="Times New Roman" panose="02020603050405020304" pitchFamily="2" charset="0"/>
                        </a:rPr>
                        <a:t>—</a:t>
                      </a:r>
                      <a:r>
                        <a:rPr lang="en-US" altLang="x-none" sz="1200" dirty="0">
                          <a:latin typeface="Times New Roman" panose="02020603050405020304" pitchFamily="2" charset="0"/>
                          <a:ea typeface="Times New Roman" panose="02020603050405020304" pitchFamily="2" charset="0"/>
                        </a:rPr>
                        <a:t>40                     </a:t>
                      </a:r>
                      <a:r>
                        <a:rPr lang="zh-CN" altLang="en-US" sz="1200" dirty="0">
                          <a:latin typeface="宋体" panose="02010600030101010101" pitchFamily="2" charset="-122"/>
                          <a:ea typeface="Times New Roman" panose="02020603050405020304" pitchFamily="2" charset="0"/>
                        </a:rPr>
                        <a:t>很高</a:t>
                      </a: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17%</a:t>
                      </a:r>
                      <a:endParaRPr lang="en-US" altLang="x-none" sz="1200" dirty="0"/>
                    </a:p>
                  </a:txBody>
                  <a:tcPr marT="45717" marB="45717" vert="horz" anchor="t">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274955">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40</a:t>
                      </a:r>
                      <a:r>
                        <a:rPr lang="zh-CN" altLang="en-US" sz="1200" dirty="0">
                          <a:latin typeface="宋体" panose="02010600030101010101" pitchFamily="2" charset="-122"/>
                          <a:ea typeface="Times New Roman" panose="02020603050405020304" pitchFamily="2" charset="0"/>
                        </a:rPr>
                        <a:t>分以上</a:t>
                      </a:r>
                      <a:r>
                        <a:rPr lang="zh-CN" altLang="en-US" sz="1200" dirty="0">
                          <a:latin typeface="Times New Roman" panose="02020603050405020304" pitchFamily="2" charset="0"/>
                          <a:ea typeface="Times New Roman" panose="02020603050405020304" pitchFamily="2" charset="0"/>
                        </a:rPr>
                        <a:t>                  </a:t>
                      </a:r>
                      <a:r>
                        <a:rPr lang="zh-CN" altLang="en-US" sz="1200" dirty="0">
                          <a:latin typeface="宋体" panose="02010600030101010101" pitchFamily="2" charset="-122"/>
                          <a:ea typeface="Times New Roman" panose="02020603050405020304" pitchFamily="2" charset="0"/>
                        </a:rPr>
                        <a:t>最高</a:t>
                      </a: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25%</a:t>
                      </a:r>
                      <a:r>
                        <a:rPr lang="zh-CN" altLang="en-US" sz="1200" dirty="0">
                          <a:latin typeface="宋体" panose="02010600030101010101" pitchFamily="2" charset="-122"/>
                          <a:ea typeface="Times New Roman" panose="02020603050405020304" pitchFamily="2" charset="0"/>
                        </a:rPr>
                        <a:t>以上</a:t>
                      </a:r>
                      <a:endParaRPr lang="zh-CN" altLang="en-US" sz="1200" dirty="0"/>
                    </a:p>
                  </a:txBody>
                  <a:tcPr marT="45717" marB="45717"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276225">
                <a:tc gridSpan="11">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KA=9%    KB=7%   KC=12%    KD=25%    KE</a:t>
                      </a:r>
                      <a:r>
                        <a:rPr lang="en-US" altLang="x-none" sz="1200" dirty="0">
                          <a:latin typeface="宋体" panose="02010600030101010101" pitchFamily="2" charset="-122"/>
                          <a:ea typeface="Times New Roman" panose="02020603050405020304" pitchFamily="2" charset="0"/>
                        </a:rPr>
                        <a:t>≥</a:t>
                      </a:r>
                      <a:r>
                        <a:rPr lang="en-US" altLang="x-none" sz="1200" dirty="0">
                          <a:latin typeface="Times New Roman" panose="02020603050405020304" pitchFamily="2" charset="0"/>
                          <a:ea typeface="Times New Roman" panose="02020603050405020304" pitchFamily="2" charset="0"/>
                        </a:rPr>
                        <a:t>25%</a:t>
                      </a:r>
                      <a:endParaRPr lang="en-US" altLang="x-none" sz="1200" dirty="0"/>
                    </a:p>
                  </a:txBody>
                  <a:tcPr marT="45717" marB="45717"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Text Box 6"/>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按风险调整现金流量法</a:t>
            </a:r>
            <a:endParaRPr lang="zh-CN" altLang="en-US" sz="2400" b="1" dirty="0">
              <a:solidFill>
                <a:schemeClr val="bg1"/>
              </a:solidFill>
              <a:latin typeface="Arial" panose="020B0604020202020204" pitchFamily="34" charset="0"/>
              <a:ea typeface="宋体" panose="02010600030101010101" pitchFamily="2" charset="-122"/>
            </a:endParaRPr>
          </a:p>
        </p:txBody>
      </p:sp>
      <p:grpSp>
        <p:nvGrpSpPr>
          <p:cNvPr id="146434" name="Group 10"/>
          <p:cNvGrpSpPr/>
          <p:nvPr/>
        </p:nvGrpSpPr>
        <p:grpSpPr>
          <a:xfrm>
            <a:off x="107950" y="1484313"/>
            <a:ext cx="8707438" cy="1071562"/>
            <a:chOff x="0" y="0"/>
            <a:chExt cx="5485" cy="635"/>
          </a:xfrm>
        </p:grpSpPr>
        <p:sp>
          <p:nvSpPr>
            <p:cNvPr id="146435" name="AutoShape 7"/>
            <p:cNvSpPr/>
            <p:nvPr/>
          </p:nvSpPr>
          <p:spPr>
            <a:xfrm>
              <a:off x="0" y="0"/>
              <a:ext cx="5485" cy="63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6436" name="Text Box 8"/>
            <p:cNvSpPr txBox="1"/>
            <p:nvPr/>
          </p:nvSpPr>
          <p:spPr>
            <a:xfrm>
              <a:off x="135" y="0"/>
              <a:ext cx="5217" cy="542"/>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由于风险的存在，使得各年的现金流量变得不确定，为此，就需要按风险情况对各年的现金流量进行调整。这种先按风险调整现金流量，然后进行长期投资决策的评价方法，叫</a:t>
              </a:r>
              <a:r>
                <a:rPr lang="zh-CN" altLang="en-US" b="1" dirty="0">
                  <a:latin typeface="Arial" panose="020B0604020202020204" pitchFamily="34" charset="0"/>
                  <a:ea typeface="宋体" panose="02010600030101010101" pitchFamily="2" charset="-122"/>
                </a:rPr>
                <a:t>按风险调整现金流量法</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pSp>
      <p:sp>
        <p:nvSpPr>
          <p:cNvPr id="146437" name="Rectangle 11"/>
          <p:cNvSpPr/>
          <p:nvPr/>
        </p:nvSpPr>
        <p:spPr>
          <a:xfrm>
            <a:off x="179388" y="2708275"/>
            <a:ext cx="1689100" cy="366713"/>
          </a:xfrm>
          <a:prstGeom prst="rect">
            <a:avLst/>
          </a:prstGeom>
          <a:noFill/>
          <a:ln w="9525">
            <a:noFill/>
          </a:ln>
        </p:spPr>
        <p:txBody>
          <a:bodyPr wrap="none" anchor="ctr">
            <a:spAutoFit/>
          </a:bodyPr>
          <a:p>
            <a:pPr eaLnBrk="0" hangingPunct="0"/>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、确定当量法</a:t>
            </a:r>
            <a:endParaRPr lang="zh-CN" altLang="en-US" b="1" dirty="0">
              <a:latin typeface="Arial" panose="020B0604020202020204" pitchFamily="34" charset="0"/>
              <a:ea typeface="宋体" panose="02010600030101010101" pitchFamily="2" charset="-122"/>
            </a:endParaRPr>
          </a:p>
        </p:txBody>
      </p:sp>
      <p:sp>
        <p:nvSpPr>
          <p:cNvPr id="146438" name="Rectangle 12"/>
          <p:cNvSpPr/>
          <p:nvPr/>
        </p:nvSpPr>
        <p:spPr>
          <a:xfrm>
            <a:off x="323850" y="3070225"/>
            <a:ext cx="8424863" cy="914400"/>
          </a:xfrm>
          <a:prstGeom prst="rect">
            <a:avLst/>
          </a:prstGeom>
          <a:noFill/>
          <a:ln w="9525">
            <a:noFill/>
          </a:ln>
        </p:spPr>
        <p:txBody>
          <a:bodyPr anchor="ctr">
            <a:spAutoFit/>
          </a:bodyPr>
          <a:p>
            <a:pPr eaLnBrk="0" hangingPunct="0"/>
            <a:r>
              <a:rPr lang="zh-CN" altLang="en-US" dirty="0">
                <a:latin typeface="Arial" panose="020B0604020202020204" pitchFamily="34" charset="0"/>
                <a:ea typeface="宋体" panose="02010600030101010101" pitchFamily="2" charset="-122"/>
              </a:rPr>
              <a:t>   把不确定的各年现金流量，按照一定的系数（通常称为约当系数）折算为大约相当于确定的现金流量的数量，然后，利用无风险折现率来评价风险投资项目的决策分析方法。</a:t>
            </a:r>
            <a:endParaRPr lang="zh-CN" altLang="en-US" dirty="0">
              <a:latin typeface="Arial" panose="020B0604020202020204" pitchFamily="34" charset="0"/>
              <a:ea typeface="宋体" panose="02010600030101010101" pitchFamily="2" charset="-122"/>
            </a:endParaRPr>
          </a:p>
        </p:txBody>
      </p:sp>
      <p:sp>
        <p:nvSpPr>
          <p:cNvPr id="146439" name="Rectangle 14"/>
          <p:cNvSpPr/>
          <p:nvPr/>
        </p:nvSpPr>
        <p:spPr>
          <a:xfrm>
            <a:off x="1116013" y="4289425"/>
            <a:ext cx="5040312" cy="366713"/>
          </a:xfrm>
          <a:prstGeom prst="rect">
            <a:avLst/>
          </a:prstGeom>
          <a:noFill/>
          <a:ln w="9525">
            <a:noFill/>
          </a:ln>
        </p:spPr>
        <p:txBody>
          <a:bodyPr anchor="ctr">
            <a:spAutoFit/>
          </a:bodyPr>
          <a:p>
            <a:pPr eaLnBrk="0" hangingPunct="0"/>
            <a:r>
              <a:rPr lang="zh-CN" altLang="en-US" dirty="0">
                <a:latin typeface="Times New Roman" panose="02020603050405020304" pitchFamily="2" charset="0"/>
                <a:ea typeface="宋体" panose="02010600030101010101" pitchFamily="2" charset="-122"/>
              </a:rPr>
              <a:t>肯定的现金流量＝期望现金流量</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约当系数</a:t>
            </a:r>
            <a:endParaRPr lang="zh-CN" altLang="en-US" dirty="0">
              <a:latin typeface="Arial" panose="020B0604020202020204" pitchFamily="34" charset="0"/>
              <a:ea typeface="宋体" panose="02010600030101010101" pitchFamily="2" charset="-122"/>
            </a:endParaRPr>
          </a:p>
        </p:txBody>
      </p:sp>
      <p:sp>
        <p:nvSpPr>
          <p:cNvPr id="146440" name="Text Box 17"/>
          <p:cNvSpPr txBox="1"/>
          <p:nvPr/>
        </p:nvSpPr>
        <p:spPr>
          <a:xfrm>
            <a:off x="468313" y="4868863"/>
            <a:ext cx="8280400" cy="118903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在进行评价时，可根据各年现金流量风险的大小，选取不同的约当系数，当现金流量为确定时，可取</a:t>
            </a:r>
            <a:r>
              <a:rPr lang="en-US" altLang="zh-CN" dirty="0">
                <a:latin typeface="Arial" panose="020B0604020202020204" pitchFamily="34" charset="0"/>
                <a:ea typeface="宋体" panose="02010600030101010101" pitchFamily="2" charset="-122"/>
              </a:rPr>
              <a:t>d</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1.00</a:t>
            </a:r>
            <a:r>
              <a:rPr lang="zh-CN" altLang="en-US" dirty="0">
                <a:latin typeface="Arial" panose="020B0604020202020204" pitchFamily="34" charset="0"/>
                <a:ea typeface="宋体" panose="02010600030101010101" pitchFamily="2" charset="-122"/>
              </a:rPr>
              <a:t>，当现金流量的风险很小时，可取</a:t>
            </a:r>
            <a:r>
              <a:rPr lang="en-US" altLang="zh-CN" dirty="0">
                <a:latin typeface="Arial" panose="020B0604020202020204" pitchFamily="34" charset="0"/>
                <a:ea typeface="宋体" panose="02010600030101010101" pitchFamily="2" charset="-122"/>
              </a:rPr>
              <a:t>1.00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d≥0.80</a:t>
            </a:r>
            <a:r>
              <a:rPr lang="zh-CN" altLang="en-US" dirty="0">
                <a:latin typeface="Arial" panose="020B0604020202020204" pitchFamily="34" charset="0"/>
                <a:ea typeface="宋体" panose="02010600030101010101" pitchFamily="2" charset="-122"/>
              </a:rPr>
              <a:t>；当风险一般时，可取</a:t>
            </a:r>
            <a:r>
              <a:rPr lang="en-US" altLang="zh-CN" dirty="0">
                <a:latin typeface="Arial" panose="020B0604020202020204" pitchFamily="34" charset="0"/>
                <a:ea typeface="宋体" panose="02010600030101010101" pitchFamily="2" charset="-122"/>
              </a:rPr>
              <a:t>0.80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d≥0.40</a:t>
            </a:r>
            <a:r>
              <a:rPr lang="zh-CN" altLang="en-US" dirty="0">
                <a:latin typeface="Arial" panose="020B0604020202020204" pitchFamily="34" charset="0"/>
                <a:ea typeface="宋体" panose="02010600030101010101" pitchFamily="2" charset="-122"/>
              </a:rPr>
              <a:t>；当现金流量风险很大时，可取</a:t>
            </a:r>
            <a:r>
              <a:rPr lang="en-US" altLang="zh-CN" dirty="0">
                <a:latin typeface="Arial" panose="020B0604020202020204" pitchFamily="34" charset="0"/>
                <a:ea typeface="宋体" panose="02010600030101010101" pitchFamily="2" charset="-122"/>
              </a:rPr>
              <a:t>0.40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d</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146441" name="AutoShape 18"/>
          <p:cNvSpPr/>
          <p:nvPr/>
        </p:nvSpPr>
        <p:spPr>
          <a:xfrm>
            <a:off x="5508625" y="3860800"/>
            <a:ext cx="1655763" cy="431800"/>
          </a:xfrm>
          <a:prstGeom prst="wedgeEllipseCallout">
            <a:avLst>
              <a:gd name="adj1" fmla="val -43750"/>
              <a:gd name="adj2" fmla="val 70000"/>
            </a:avLst>
          </a:prstGeom>
          <a:solidFill>
            <a:srgbClr val="800000"/>
          </a:solidFill>
          <a:ln w="9525" cap="flat" cmpd="sng">
            <a:solidFill>
              <a:schemeClr val="tx1"/>
            </a:solidFill>
            <a:prstDash val="solid"/>
            <a:miter/>
            <a:headEnd type="none" w="med" len="med"/>
            <a:tailEnd type="none" w="med" len="med"/>
          </a:ln>
        </p:spPr>
        <p:txBody>
          <a:bodyPr anchor="t"/>
          <a:p>
            <a:pPr algn="ctr"/>
            <a:r>
              <a:rPr lang="zh-CN" altLang="en-US" sz="1400" b="1" dirty="0">
                <a:solidFill>
                  <a:schemeClr val="bg1"/>
                </a:solidFill>
                <a:latin typeface="Arial" panose="020B0604020202020204" pitchFamily="34" charset="0"/>
                <a:ea typeface="宋体" panose="02010600030101010101" pitchFamily="2" charset="-122"/>
              </a:rPr>
              <a:t>一般用</a:t>
            </a:r>
            <a:r>
              <a:rPr lang="en-US" altLang="zh-CN" sz="1400" b="1" dirty="0">
                <a:solidFill>
                  <a:schemeClr val="bg1"/>
                </a:solidFill>
                <a:latin typeface="Arial" panose="020B0604020202020204" pitchFamily="34" charset="0"/>
                <a:ea typeface="宋体" panose="02010600030101010101" pitchFamily="2" charset="-122"/>
              </a:rPr>
              <a:t>d</a:t>
            </a:r>
            <a:r>
              <a:rPr lang="zh-CN" altLang="en-US" sz="1400" b="1" dirty="0">
                <a:solidFill>
                  <a:schemeClr val="bg1"/>
                </a:solidFill>
                <a:latin typeface="Arial" panose="020B0604020202020204" pitchFamily="34" charset="0"/>
                <a:ea typeface="宋体" panose="02010600030101010101" pitchFamily="2" charset="-122"/>
              </a:rPr>
              <a:t>表示</a:t>
            </a:r>
            <a:endParaRPr lang="zh-CN" altLang="en-US" sz="1400" b="1" dirty="0">
              <a:solidFill>
                <a:schemeClr val="bg1"/>
              </a:solidFill>
              <a:latin typeface="Arial" panose="020B0604020202020204" pitchFamily="34" charset="0"/>
              <a:ea typeface="宋体" panose="02010600030101010101" pitchFamily="2" charset="-122"/>
            </a:endParaRPr>
          </a:p>
        </p:txBody>
      </p:sp>
      <p:sp>
        <p:nvSpPr>
          <p:cNvPr id="146442" name="Line 19"/>
          <p:cNvSpPr/>
          <p:nvPr/>
        </p:nvSpPr>
        <p:spPr>
          <a:xfrm>
            <a:off x="4643438" y="4652963"/>
            <a:ext cx="865187" cy="0"/>
          </a:xfrm>
          <a:prstGeom prst="line">
            <a:avLst/>
          </a:prstGeom>
          <a:ln w="28575"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6443" name="AutoShape 20"/>
          <p:cNvSpPr/>
          <p:nvPr/>
        </p:nvSpPr>
        <p:spPr>
          <a:xfrm rot="10800000">
            <a:off x="4572000" y="5876925"/>
            <a:ext cx="3240088" cy="792163"/>
          </a:xfrm>
          <a:prstGeom prst="flowChartMagneticTape">
            <a:avLst/>
          </a:prstGeom>
          <a:solidFill>
            <a:srgbClr val="800000"/>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6444" name="Text Box 21"/>
          <p:cNvSpPr txBox="1"/>
          <p:nvPr/>
        </p:nvSpPr>
        <p:spPr>
          <a:xfrm>
            <a:off x="5003800" y="5876925"/>
            <a:ext cx="2376488" cy="731838"/>
          </a:xfrm>
          <a:prstGeom prst="rect">
            <a:avLst/>
          </a:prstGeom>
          <a:noFill/>
          <a:ln w="9525">
            <a:noFill/>
          </a:ln>
        </p:spPr>
        <p:txBody>
          <a:bodyPr anchor="t">
            <a:spAutoFit/>
          </a:bodyPr>
          <a:p>
            <a:pPr>
              <a:spcBef>
                <a:spcPct val="50000"/>
              </a:spcBef>
            </a:pPr>
            <a:r>
              <a:rPr lang="en-US" altLang="zh-CN" sz="1400" b="1" dirty="0">
                <a:solidFill>
                  <a:schemeClr val="bg1"/>
                </a:solidFill>
                <a:latin typeface="Arial" panose="020B0604020202020204" pitchFamily="34" charset="0"/>
                <a:ea typeface="宋体" panose="02010600030101010101" pitchFamily="2" charset="-122"/>
              </a:rPr>
              <a:t>d</a:t>
            </a:r>
            <a:r>
              <a:rPr lang="zh-CN" altLang="en-US" sz="1400" b="1" dirty="0">
                <a:solidFill>
                  <a:schemeClr val="bg1"/>
                </a:solidFill>
                <a:latin typeface="Arial" panose="020B0604020202020204" pitchFamily="34" charset="0"/>
                <a:ea typeface="宋体" panose="02010600030101010101" pitchFamily="2" charset="-122"/>
              </a:rPr>
              <a:t>的确定方法有两种：标准离差率、不同分析人员给出的约当系数加权平均</a:t>
            </a:r>
            <a:endParaRPr lang="zh-CN" altLang="en-US" sz="14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按风险调整现金流量法</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7458" name="Rectangle 6"/>
          <p:cNvSpPr/>
          <p:nvPr/>
        </p:nvSpPr>
        <p:spPr>
          <a:xfrm>
            <a:off x="468313" y="1628775"/>
            <a:ext cx="1228725" cy="366713"/>
          </a:xfrm>
          <a:prstGeom prst="rect">
            <a:avLst/>
          </a:prstGeom>
          <a:noFill/>
          <a:ln w="9525">
            <a:noFill/>
          </a:ln>
        </p:spPr>
        <p:txBody>
          <a:bodyPr wrap="none" anchor="ctr">
            <a:spAutoFit/>
          </a:bodyPr>
          <a:p>
            <a:pPr eaLnBrk="0" hangingPunct="0"/>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、概率法</a:t>
            </a:r>
            <a:endParaRPr lang="zh-CN" altLang="en-US" b="1" dirty="0">
              <a:latin typeface="Arial" panose="020B0604020202020204" pitchFamily="34" charset="0"/>
              <a:ea typeface="宋体" panose="02010600030101010101" pitchFamily="2" charset="-122"/>
            </a:endParaRPr>
          </a:p>
        </p:txBody>
      </p:sp>
      <p:sp>
        <p:nvSpPr>
          <p:cNvPr id="147459" name="AutoShape 7"/>
          <p:cNvSpPr/>
          <p:nvPr/>
        </p:nvSpPr>
        <p:spPr>
          <a:xfrm>
            <a:off x="395288" y="2060575"/>
            <a:ext cx="8208962" cy="1081088"/>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7460" name="Text Box 8"/>
          <p:cNvSpPr txBox="1"/>
          <p:nvPr/>
        </p:nvSpPr>
        <p:spPr>
          <a:xfrm>
            <a:off x="684213" y="2133600"/>
            <a:ext cx="7632700" cy="91440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概率法</a:t>
            </a:r>
            <a:r>
              <a:rPr lang="zh-CN" altLang="en-US" dirty="0">
                <a:latin typeface="Arial" panose="020B0604020202020204" pitchFamily="34" charset="0"/>
                <a:ea typeface="宋体" panose="02010600030101010101" pitchFamily="2" charset="-122"/>
              </a:rPr>
              <a:t>是指通过发生概率来调整各期的现金流量，并计算投资项目的年期望现金流量和期望净现值，进而对风险投资做出评价的一种方法。适用于各期的现金流量相互独立的投资项目  </a:t>
            </a:r>
            <a:endParaRPr lang="zh-CN" altLang="en-US" dirty="0">
              <a:latin typeface="Arial" panose="020B0604020202020204" pitchFamily="34" charset="0"/>
              <a:ea typeface="宋体" panose="02010600030101010101" pitchFamily="2" charset="-122"/>
            </a:endParaRPr>
          </a:p>
        </p:txBody>
      </p:sp>
      <p:sp>
        <p:nvSpPr>
          <p:cNvPr id="147461" name="Rectangle 9"/>
          <p:cNvSpPr/>
          <p:nvPr/>
        </p:nvSpPr>
        <p:spPr>
          <a:xfrm>
            <a:off x="468313" y="3357563"/>
            <a:ext cx="5211762"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运用概率法时，各年的期望现金流量计算公式为：</a:t>
            </a:r>
            <a:endParaRPr lang="zh-CN" altLang="en-US" dirty="0">
              <a:latin typeface="Arial" panose="020B0604020202020204" pitchFamily="34" charset="0"/>
              <a:ea typeface="宋体" panose="02010600030101010101" pitchFamily="2" charset="-122"/>
            </a:endParaRPr>
          </a:p>
        </p:txBody>
      </p:sp>
      <p:sp>
        <p:nvSpPr>
          <p:cNvPr id="147462" name="Rectangle 11"/>
          <p:cNvSpPr/>
          <p:nvPr/>
        </p:nvSpPr>
        <p:spPr>
          <a:xfrm>
            <a:off x="0" y="303212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7463" name="对象 145415"/>
          <p:cNvGraphicFramePr>
            <a:graphicFrameLocks noChangeAspect="1"/>
          </p:cNvGraphicFramePr>
          <p:nvPr/>
        </p:nvGraphicFramePr>
        <p:xfrm>
          <a:off x="684213" y="4076700"/>
          <a:ext cx="2376487" cy="981075"/>
        </p:xfrm>
        <a:graphic>
          <a:graphicData uri="http://schemas.openxmlformats.org/presentationml/2006/ole">
            <mc:AlternateContent xmlns:mc="http://schemas.openxmlformats.org/markup-compatibility/2006">
              <mc:Choice xmlns:v="urn:schemas-microsoft-com:vml" Requires="v">
                <p:oleObj spid="_x0000_s3129" name="" r:id="rId1" imgW="1045210" imgH="433705" progId="">
                  <p:embed/>
                </p:oleObj>
              </mc:Choice>
              <mc:Fallback>
                <p:oleObj name="" r:id="rId1" imgW="1045210" imgH="433705" progId="">
                  <p:embed/>
                  <p:pic>
                    <p:nvPicPr>
                      <p:cNvPr id="0" name="图片 3128"/>
                      <p:cNvPicPr/>
                      <p:nvPr/>
                    </p:nvPicPr>
                    <p:blipFill>
                      <a:blip r:embed="rId2"/>
                      <a:stretch>
                        <a:fillRect/>
                      </a:stretch>
                    </p:blipFill>
                    <p:spPr>
                      <a:xfrm>
                        <a:off x="684213" y="4076700"/>
                        <a:ext cx="2376487" cy="981075"/>
                      </a:xfrm>
                      <a:prstGeom prst="rect">
                        <a:avLst/>
                      </a:prstGeom>
                      <a:noFill/>
                      <a:ln w="38100">
                        <a:noFill/>
                        <a:miter/>
                      </a:ln>
                    </p:spPr>
                  </p:pic>
                </p:oleObj>
              </mc:Fallback>
            </mc:AlternateContent>
          </a:graphicData>
        </a:graphic>
      </p:graphicFrame>
      <p:sp>
        <p:nvSpPr>
          <p:cNvPr id="147464" name="Rectangle 13"/>
          <p:cNvSpPr/>
          <p:nvPr/>
        </p:nvSpPr>
        <p:spPr>
          <a:xfrm>
            <a:off x="0" y="31369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7465" name="对象 145417"/>
          <p:cNvGraphicFramePr>
            <a:graphicFrameLocks noChangeAspect="1"/>
          </p:cNvGraphicFramePr>
          <p:nvPr/>
        </p:nvGraphicFramePr>
        <p:xfrm>
          <a:off x="4356100" y="3933825"/>
          <a:ext cx="649288" cy="468313"/>
        </p:xfrm>
        <a:graphic>
          <a:graphicData uri="http://schemas.openxmlformats.org/presentationml/2006/ole">
            <mc:AlternateContent xmlns:mc="http://schemas.openxmlformats.org/markup-compatibility/2006">
              <mc:Choice xmlns:v="urn:schemas-microsoft-com:vml" Requires="v">
                <p:oleObj spid="_x0000_s3130" name="" r:id="rId3" imgW="307340" imgH="217805" progId="">
                  <p:embed/>
                </p:oleObj>
              </mc:Choice>
              <mc:Fallback>
                <p:oleObj name="" r:id="rId3" imgW="307340" imgH="217805" progId="">
                  <p:embed/>
                  <p:pic>
                    <p:nvPicPr>
                      <p:cNvPr id="0" name="图片 3129"/>
                      <p:cNvPicPr/>
                      <p:nvPr/>
                    </p:nvPicPr>
                    <p:blipFill>
                      <a:blip r:embed="rId4"/>
                      <a:stretch>
                        <a:fillRect/>
                      </a:stretch>
                    </p:blipFill>
                    <p:spPr>
                      <a:xfrm>
                        <a:off x="4356100" y="3933825"/>
                        <a:ext cx="649288" cy="468313"/>
                      </a:xfrm>
                      <a:prstGeom prst="rect">
                        <a:avLst/>
                      </a:prstGeom>
                      <a:noFill/>
                      <a:ln w="38100">
                        <a:noFill/>
                        <a:miter/>
                      </a:ln>
                    </p:spPr>
                  </p:pic>
                </p:oleObj>
              </mc:Fallback>
            </mc:AlternateContent>
          </a:graphicData>
        </a:graphic>
      </p:graphicFrame>
      <p:sp>
        <p:nvSpPr>
          <p:cNvPr id="147466" name="Rectangle 15"/>
          <p:cNvSpPr/>
          <p:nvPr/>
        </p:nvSpPr>
        <p:spPr>
          <a:xfrm>
            <a:off x="0" y="314642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7467" name="对象 145419"/>
          <p:cNvGraphicFramePr>
            <a:graphicFrameLocks noChangeAspect="1"/>
          </p:cNvGraphicFramePr>
          <p:nvPr/>
        </p:nvGraphicFramePr>
        <p:xfrm>
          <a:off x="4356100" y="4581525"/>
          <a:ext cx="863600" cy="465138"/>
        </p:xfrm>
        <a:graphic>
          <a:graphicData uri="http://schemas.openxmlformats.org/presentationml/2006/ole">
            <mc:AlternateContent xmlns:mc="http://schemas.openxmlformats.org/markup-compatibility/2006">
              <mc:Choice xmlns:v="urn:schemas-microsoft-com:vml" Requires="v">
                <p:oleObj spid="_x0000_s3131" name="" r:id="rId5" imgW="371475" imgH="205105" progId="">
                  <p:embed/>
                </p:oleObj>
              </mc:Choice>
              <mc:Fallback>
                <p:oleObj name="" r:id="rId5" imgW="371475" imgH="205105" progId="">
                  <p:embed/>
                  <p:pic>
                    <p:nvPicPr>
                      <p:cNvPr id="0" name="图片 3130"/>
                      <p:cNvPicPr/>
                      <p:nvPr/>
                    </p:nvPicPr>
                    <p:blipFill>
                      <a:blip r:embed="rId6"/>
                      <a:stretch>
                        <a:fillRect/>
                      </a:stretch>
                    </p:blipFill>
                    <p:spPr>
                      <a:xfrm>
                        <a:off x="4356100" y="4581525"/>
                        <a:ext cx="863600" cy="465138"/>
                      </a:xfrm>
                      <a:prstGeom prst="rect">
                        <a:avLst/>
                      </a:prstGeom>
                      <a:noFill/>
                      <a:ln w="38100">
                        <a:noFill/>
                        <a:miter/>
                      </a:ln>
                    </p:spPr>
                  </p:pic>
                </p:oleObj>
              </mc:Fallback>
            </mc:AlternateContent>
          </a:graphicData>
        </a:graphic>
      </p:graphicFrame>
      <p:sp>
        <p:nvSpPr>
          <p:cNvPr id="147468" name="Rectangle 17"/>
          <p:cNvSpPr/>
          <p:nvPr/>
        </p:nvSpPr>
        <p:spPr>
          <a:xfrm>
            <a:off x="0" y="31559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47469" name="Text Box 18"/>
          <p:cNvSpPr txBox="1"/>
          <p:nvPr/>
        </p:nvSpPr>
        <p:spPr>
          <a:xfrm>
            <a:off x="5256213" y="5661025"/>
            <a:ext cx="3887787"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－第</a:t>
            </a:r>
            <a:r>
              <a:rPr lang="en-US" altLang="zh-CN" dirty="0">
                <a:latin typeface="Arial" panose="020B0604020202020204" pitchFamily="34" charset="0"/>
                <a:ea typeface="宋体" panose="02010600030101010101" pitchFamily="2" charset="-122"/>
              </a:rPr>
              <a:t>t</a:t>
            </a:r>
            <a:r>
              <a:rPr lang="zh-CN" altLang="en-US" dirty="0">
                <a:latin typeface="Arial" panose="020B0604020202020204" pitchFamily="34" charset="0"/>
                <a:ea typeface="宋体" panose="02010600030101010101" pitchFamily="2" charset="-122"/>
              </a:rPr>
              <a:t>年可能结果的数量</a:t>
            </a:r>
            <a:endParaRPr lang="zh-CN" altLang="en-US" dirty="0">
              <a:latin typeface="Arial" panose="020B0604020202020204" pitchFamily="34" charset="0"/>
              <a:ea typeface="宋体" panose="02010600030101010101" pitchFamily="2" charset="-122"/>
            </a:endParaRPr>
          </a:p>
        </p:txBody>
      </p:sp>
      <p:sp>
        <p:nvSpPr>
          <p:cNvPr id="147470" name="Rectangle 19"/>
          <p:cNvSpPr/>
          <p:nvPr/>
        </p:nvSpPr>
        <p:spPr>
          <a:xfrm>
            <a:off x="5219700" y="4005263"/>
            <a:ext cx="2824163"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－第</a:t>
            </a:r>
            <a:r>
              <a:rPr lang="en-US" altLang="zh-CN" dirty="0">
                <a:latin typeface="Arial" panose="020B0604020202020204" pitchFamily="34" charset="0"/>
                <a:ea typeface="宋体" panose="02010600030101010101" pitchFamily="2" charset="-122"/>
              </a:rPr>
              <a:t>t</a:t>
            </a:r>
            <a:r>
              <a:rPr lang="zh-CN" altLang="en-US" dirty="0">
                <a:latin typeface="Arial" panose="020B0604020202020204" pitchFamily="34" charset="0"/>
                <a:ea typeface="宋体" panose="02010600030101010101" pitchFamily="2" charset="-122"/>
              </a:rPr>
              <a:t>年的期望净现金流量 </a:t>
            </a:r>
            <a:endParaRPr lang="zh-CN" altLang="en-US" dirty="0">
              <a:latin typeface="Arial" panose="020B0604020202020204" pitchFamily="34" charset="0"/>
              <a:ea typeface="宋体" panose="02010600030101010101" pitchFamily="2" charset="-122"/>
            </a:endParaRPr>
          </a:p>
        </p:txBody>
      </p:sp>
      <p:graphicFrame>
        <p:nvGraphicFramePr>
          <p:cNvPr id="147471" name="内容占位符 145423"/>
          <p:cNvGraphicFramePr>
            <a:graphicFrameLocks noGrp="1" noChangeAspect="1"/>
          </p:cNvGraphicFramePr>
          <p:nvPr>
            <p:ph sz="half" idx="4294967295"/>
          </p:nvPr>
        </p:nvGraphicFramePr>
        <p:xfrm>
          <a:off x="4643438" y="5661025"/>
          <a:ext cx="392112" cy="431800"/>
        </p:xfrm>
        <a:graphic>
          <a:graphicData uri="http://schemas.openxmlformats.org/presentationml/2006/ole">
            <mc:AlternateContent xmlns:mc="http://schemas.openxmlformats.org/markup-compatibility/2006">
              <mc:Choice xmlns:v="urn:schemas-microsoft-com:vml" Requires="v">
                <p:oleObj spid="_x0000_s3132" name="" r:id="rId7" imgW="128270" imgH="141605" progId="">
                  <p:embed/>
                </p:oleObj>
              </mc:Choice>
              <mc:Fallback>
                <p:oleObj name="" r:id="rId7" imgW="128270" imgH="141605" progId="">
                  <p:embed/>
                  <p:pic>
                    <p:nvPicPr>
                      <p:cNvPr id="0" name="图片 3131"/>
                      <p:cNvPicPr/>
                      <p:nvPr/>
                    </p:nvPicPr>
                    <p:blipFill>
                      <a:blip r:embed="rId8"/>
                      <a:stretch>
                        <a:fillRect/>
                      </a:stretch>
                    </p:blipFill>
                    <p:spPr>
                      <a:xfrm>
                        <a:off x="4643438" y="5661025"/>
                        <a:ext cx="392112" cy="431800"/>
                      </a:xfrm>
                      <a:prstGeom prst="rect">
                        <a:avLst/>
                      </a:prstGeom>
                      <a:noFill/>
                      <a:ln w="38100">
                        <a:miter/>
                      </a:ln>
                    </p:spPr>
                  </p:pic>
                </p:oleObj>
              </mc:Fallback>
            </mc:AlternateContent>
          </a:graphicData>
        </a:graphic>
      </p:graphicFrame>
      <p:graphicFrame>
        <p:nvGraphicFramePr>
          <p:cNvPr id="147472" name="内容占位符 145424"/>
          <p:cNvGraphicFramePr>
            <a:graphicFrameLocks noGrp="1" noChangeAspect="1"/>
          </p:cNvGraphicFramePr>
          <p:nvPr>
            <p:ph sz="quarter" idx="4294967295"/>
          </p:nvPr>
        </p:nvGraphicFramePr>
        <p:xfrm>
          <a:off x="4643438" y="5084763"/>
          <a:ext cx="392112" cy="504825"/>
        </p:xfrm>
        <a:graphic>
          <a:graphicData uri="http://schemas.openxmlformats.org/presentationml/2006/ole">
            <mc:AlternateContent xmlns:mc="http://schemas.openxmlformats.org/markup-compatibility/2006">
              <mc:Choice xmlns:v="urn:schemas-microsoft-com:vml" Requires="v">
                <p:oleObj spid="_x0000_s3133" name="" r:id="rId9" imgW="179070" imgH="230505" progId="">
                  <p:embed/>
                </p:oleObj>
              </mc:Choice>
              <mc:Fallback>
                <p:oleObj name="" r:id="rId9" imgW="179070" imgH="230505" progId="">
                  <p:embed/>
                  <p:pic>
                    <p:nvPicPr>
                      <p:cNvPr id="0" name="图片 3132"/>
                      <p:cNvPicPr/>
                      <p:nvPr/>
                    </p:nvPicPr>
                    <p:blipFill>
                      <a:blip r:embed="rId10"/>
                      <a:stretch>
                        <a:fillRect/>
                      </a:stretch>
                    </p:blipFill>
                    <p:spPr>
                      <a:xfrm>
                        <a:off x="4643438" y="5084763"/>
                        <a:ext cx="392112" cy="504825"/>
                      </a:xfrm>
                      <a:prstGeom prst="rect">
                        <a:avLst/>
                      </a:prstGeom>
                      <a:noFill/>
                      <a:ln w="38100">
                        <a:miter/>
                      </a:ln>
                    </p:spPr>
                  </p:pic>
                </p:oleObj>
              </mc:Fallback>
            </mc:AlternateContent>
          </a:graphicData>
        </a:graphic>
      </p:graphicFrame>
      <p:sp>
        <p:nvSpPr>
          <p:cNvPr id="147473" name="Rectangle 29"/>
          <p:cNvSpPr/>
          <p:nvPr/>
        </p:nvSpPr>
        <p:spPr>
          <a:xfrm>
            <a:off x="5148263" y="5013325"/>
            <a:ext cx="3395662"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 －第</a:t>
            </a:r>
            <a:r>
              <a:rPr lang="en-US" altLang="zh-CN" dirty="0">
                <a:latin typeface="Arial" panose="020B0604020202020204" pitchFamily="34" charset="0"/>
                <a:ea typeface="宋体" panose="02010600030101010101" pitchFamily="2" charset="-122"/>
              </a:rPr>
              <a:t>t</a:t>
            </a:r>
            <a:r>
              <a:rPr lang="zh-CN" altLang="en-US" dirty="0">
                <a:latin typeface="Arial" panose="020B0604020202020204" pitchFamily="34" charset="0"/>
                <a:ea typeface="宋体" panose="02010600030101010101" pitchFamily="2" charset="-122"/>
              </a:rPr>
              <a:t>年的第</a:t>
            </a:r>
            <a:r>
              <a:rPr lang="en-US" altLang="zh-CN" dirty="0">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种结果的发生概率 </a:t>
            </a:r>
            <a:endParaRPr lang="zh-CN" altLang="en-US" dirty="0">
              <a:latin typeface="Arial" panose="020B0604020202020204" pitchFamily="34" charset="0"/>
              <a:ea typeface="宋体" panose="02010600030101010101" pitchFamily="2" charset="-122"/>
            </a:endParaRPr>
          </a:p>
        </p:txBody>
      </p:sp>
      <p:sp>
        <p:nvSpPr>
          <p:cNvPr id="147474" name="Rectangle 30"/>
          <p:cNvSpPr/>
          <p:nvPr/>
        </p:nvSpPr>
        <p:spPr>
          <a:xfrm>
            <a:off x="5219700" y="4508500"/>
            <a:ext cx="3560763"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－第</a:t>
            </a:r>
            <a:r>
              <a:rPr lang="en-US" altLang="zh-CN" dirty="0">
                <a:latin typeface="Arial" panose="020B0604020202020204" pitchFamily="34" charset="0"/>
                <a:ea typeface="宋体" panose="02010600030101010101" pitchFamily="2" charset="-122"/>
              </a:rPr>
              <a:t>t</a:t>
            </a:r>
            <a:r>
              <a:rPr lang="zh-CN" altLang="en-US" dirty="0">
                <a:latin typeface="Arial" panose="020B0604020202020204" pitchFamily="34" charset="0"/>
                <a:ea typeface="宋体" panose="02010600030101010101" pitchFamily="2" charset="-122"/>
              </a:rPr>
              <a:t>年的第</a:t>
            </a:r>
            <a:r>
              <a:rPr lang="en-US" altLang="zh-CN" dirty="0">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种结果的净现金流量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4"/>
          <p:cNvSpPr/>
          <p:nvPr/>
        </p:nvSpPr>
        <p:spPr>
          <a:xfrm>
            <a:off x="323850" y="1736725"/>
            <a:ext cx="3676650" cy="366713"/>
          </a:xfrm>
          <a:prstGeom prst="rect">
            <a:avLst/>
          </a:prstGeom>
          <a:noFill/>
          <a:ln w="9525">
            <a:noFill/>
          </a:ln>
        </p:spPr>
        <p:txBody>
          <a:bodyPr anchor="ctr">
            <a:spAutoFit/>
          </a:bodyPr>
          <a:p>
            <a:pPr eaLnBrk="0" hangingPunct="0"/>
            <a:r>
              <a:rPr lang="zh-CN" altLang="en-US" dirty="0">
                <a:latin typeface="Arial" panose="020B0604020202020204" pitchFamily="34" charset="0"/>
                <a:ea typeface="宋体" panose="02010600030101010101" pitchFamily="2" charset="-122"/>
              </a:rPr>
              <a:t>投资的期望净现值可以按下式计算 </a:t>
            </a:r>
            <a:endParaRPr lang="zh-CN" altLang="en-US" dirty="0">
              <a:latin typeface="Arial" panose="020B0604020202020204" pitchFamily="34" charset="0"/>
              <a:ea typeface="宋体" panose="02010600030101010101" pitchFamily="2" charset="-122"/>
            </a:endParaRPr>
          </a:p>
        </p:txBody>
      </p:sp>
      <p:sp>
        <p:nvSpPr>
          <p:cNvPr id="148482" name="Rectangle 6"/>
          <p:cNvSpPr/>
          <p:nvPr/>
        </p:nvSpPr>
        <p:spPr>
          <a:xfrm>
            <a:off x="0" y="303212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48483" name="对象 146435"/>
          <p:cNvGraphicFramePr>
            <a:graphicFrameLocks noChangeAspect="1"/>
          </p:cNvGraphicFramePr>
          <p:nvPr/>
        </p:nvGraphicFramePr>
        <p:xfrm>
          <a:off x="1547813" y="2205038"/>
          <a:ext cx="3024187" cy="979487"/>
        </p:xfrm>
        <a:graphic>
          <a:graphicData uri="http://schemas.openxmlformats.org/presentationml/2006/ole">
            <mc:AlternateContent xmlns:mc="http://schemas.openxmlformats.org/markup-compatibility/2006">
              <mc:Choice xmlns:v="urn:schemas-microsoft-com:vml" Requires="v">
                <p:oleObj spid="_x0000_s3134" name="" r:id="rId1" imgW="1325880" imgH="433705" progId="">
                  <p:embed/>
                </p:oleObj>
              </mc:Choice>
              <mc:Fallback>
                <p:oleObj name="" r:id="rId1" imgW="1325880" imgH="433705" progId="">
                  <p:embed/>
                  <p:pic>
                    <p:nvPicPr>
                      <p:cNvPr id="0" name="图片 3133"/>
                      <p:cNvPicPr/>
                      <p:nvPr/>
                    </p:nvPicPr>
                    <p:blipFill>
                      <a:blip r:embed="rId2"/>
                      <a:stretch>
                        <a:fillRect/>
                      </a:stretch>
                    </p:blipFill>
                    <p:spPr>
                      <a:xfrm>
                        <a:off x="1547813" y="2205038"/>
                        <a:ext cx="3024187" cy="979487"/>
                      </a:xfrm>
                      <a:prstGeom prst="rect">
                        <a:avLst/>
                      </a:prstGeom>
                      <a:noFill/>
                      <a:ln w="38100">
                        <a:noFill/>
                        <a:miter/>
                      </a:ln>
                    </p:spPr>
                  </p:pic>
                </p:oleObj>
              </mc:Fallback>
            </mc:AlternateContent>
          </a:graphicData>
        </a:graphic>
      </p:graphicFrame>
      <p:sp>
        <p:nvSpPr>
          <p:cNvPr id="148484" name="Text Box 8"/>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按风险调整现金流量法</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8485" name="Rectangle 9"/>
          <p:cNvSpPr/>
          <p:nvPr/>
        </p:nvSpPr>
        <p:spPr>
          <a:xfrm>
            <a:off x="2627313" y="3357563"/>
            <a:ext cx="2697162"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－投资项目的期望净现值</a:t>
            </a:r>
            <a:endParaRPr lang="zh-CN" altLang="en-US" dirty="0">
              <a:latin typeface="Arial" panose="020B0604020202020204" pitchFamily="34" charset="0"/>
              <a:ea typeface="宋体" panose="02010600030101010101" pitchFamily="2" charset="-122"/>
            </a:endParaRPr>
          </a:p>
        </p:txBody>
      </p:sp>
      <p:sp>
        <p:nvSpPr>
          <p:cNvPr id="148486" name="Rectangle 10"/>
          <p:cNvSpPr/>
          <p:nvPr/>
        </p:nvSpPr>
        <p:spPr>
          <a:xfrm>
            <a:off x="2627313" y="4005263"/>
            <a:ext cx="3459162"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－折现率为</a:t>
            </a:r>
            <a:r>
              <a:rPr lang="en-US" altLang="zh-CN" dirty="0">
                <a:latin typeface="Arial" panose="020B0604020202020204" pitchFamily="34" charset="0"/>
                <a:ea typeface="宋体" panose="02010600030101010101" pitchFamily="2" charset="-122"/>
              </a:rPr>
              <a:t>k, t</a:t>
            </a:r>
            <a:r>
              <a:rPr lang="zh-CN" altLang="en-US" dirty="0">
                <a:latin typeface="Arial" panose="020B0604020202020204" pitchFamily="34" charset="0"/>
                <a:ea typeface="宋体" panose="02010600030101010101" pitchFamily="2" charset="-122"/>
              </a:rPr>
              <a:t>年的复利现值系数</a:t>
            </a:r>
            <a:endParaRPr lang="zh-CN" altLang="en-US" dirty="0">
              <a:latin typeface="Arial" panose="020B0604020202020204" pitchFamily="34" charset="0"/>
              <a:ea typeface="宋体" panose="02010600030101010101" pitchFamily="2" charset="-122"/>
            </a:endParaRPr>
          </a:p>
        </p:txBody>
      </p:sp>
      <p:sp>
        <p:nvSpPr>
          <p:cNvPr id="148487" name="Rectangle 11"/>
          <p:cNvSpPr/>
          <p:nvPr/>
        </p:nvSpPr>
        <p:spPr>
          <a:xfrm>
            <a:off x="2627313" y="4508500"/>
            <a:ext cx="2532062"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－未来现金流量的期数 </a:t>
            </a:r>
            <a:endParaRPr lang="zh-CN" altLang="en-US" dirty="0">
              <a:latin typeface="Arial" panose="020B0604020202020204" pitchFamily="34" charset="0"/>
              <a:ea typeface="宋体" panose="02010600030101010101" pitchFamily="2" charset="-122"/>
            </a:endParaRPr>
          </a:p>
        </p:txBody>
      </p:sp>
      <p:graphicFrame>
        <p:nvGraphicFramePr>
          <p:cNvPr id="148488" name="对象 146440"/>
          <p:cNvGraphicFramePr>
            <a:graphicFrameLocks noChangeAspect="1"/>
          </p:cNvGraphicFramePr>
          <p:nvPr/>
        </p:nvGraphicFramePr>
        <p:xfrm>
          <a:off x="1763713" y="3357563"/>
          <a:ext cx="647700" cy="417512"/>
        </p:xfrm>
        <a:graphic>
          <a:graphicData uri="http://schemas.openxmlformats.org/presentationml/2006/ole">
            <mc:AlternateContent xmlns:mc="http://schemas.openxmlformats.org/markup-compatibility/2006">
              <mc:Choice xmlns:v="urn:schemas-microsoft-com:vml" Requires="v">
                <p:oleObj spid="_x0000_s3135" name="" r:id="rId3" imgW="294640" imgH="192405" progId="">
                  <p:embed/>
                </p:oleObj>
              </mc:Choice>
              <mc:Fallback>
                <p:oleObj name="" r:id="rId3" imgW="294640" imgH="192405" progId="">
                  <p:embed/>
                  <p:pic>
                    <p:nvPicPr>
                      <p:cNvPr id="0" name="图片 3134"/>
                      <p:cNvPicPr/>
                      <p:nvPr/>
                    </p:nvPicPr>
                    <p:blipFill>
                      <a:blip r:embed="rId4"/>
                      <a:stretch>
                        <a:fillRect/>
                      </a:stretch>
                    </p:blipFill>
                    <p:spPr>
                      <a:xfrm>
                        <a:off x="1763713" y="3357563"/>
                        <a:ext cx="647700" cy="417512"/>
                      </a:xfrm>
                      <a:prstGeom prst="rect">
                        <a:avLst/>
                      </a:prstGeom>
                      <a:noFill/>
                      <a:ln w="38100">
                        <a:noFill/>
                        <a:miter/>
                      </a:ln>
                    </p:spPr>
                  </p:pic>
                </p:oleObj>
              </mc:Fallback>
            </mc:AlternateContent>
          </a:graphicData>
        </a:graphic>
      </p:graphicFrame>
      <p:graphicFrame>
        <p:nvGraphicFramePr>
          <p:cNvPr id="148489" name="对象 146441"/>
          <p:cNvGraphicFramePr>
            <a:graphicFrameLocks noChangeAspect="1"/>
          </p:cNvGraphicFramePr>
          <p:nvPr/>
        </p:nvGraphicFramePr>
        <p:xfrm>
          <a:off x="1692275" y="4005263"/>
          <a:ext cx="863600" cy="420687"/>
        </p:xfrm>
        <a:graphic>
          <a:graphicData uri="http://schemas.openxmlformats.org/presentationml/2006/ole">
            <mc:AlternateContent xmlns:mc="http://schemas.openxmlformats.org/markup-compatibility/2006">
              <mc:Choice xmlns:v="urn:schemas-microsoft-com:vml" Requires="v">
                <p:oleObj spid="_x0000_s3136" name="" r:id="rId5" imgW="396875" imgH="191770" progId="">
                  <p:embed/>
                </p:oleObj>
              </mc:Choice>
              <mc:Fallback>
                <p:oleObj name="" r:id="rId5" imgW="396875" imgH="191770" progId="">
                  <p:embed/>
                  <p:pic>
                    <p:nvPicPr>
                      <p:cNvPr id="0" name="图片 3135"/>
                      <p:cNvPicPr/>
                      <p:nvPr/>
                    </p:nvPicPr>
                    <p:blipFill>
                      <a:blip r:embed="rId6"/>
                      <a:stretch>
                        <a:fillRect/>
                      </a:stretch>
                    </p:blipFill>
                    <p:spPr>
                      <a:xfrm>
                        <a:off x="1692275" y="4005263"/>
                        <a:ext cx="863600" cy="420687"/>
                      </a:xfrm>
                      <a:prstGeom prst="rect">
                        <a:avLst/>
                      </a:prstGeom>
                      <a:noFill/>
                      <a:ln w="38100">
                        <a:noFill/>
                        <a:miter/>
                      </a:ln>
                    </p:spPr>
                  </p:pic>
                </p:oleObj>
              </mc:Fallback>
            </mc:AlternateContent>
          </a:graphicData>
        </a:graphic>
      </p:graphicFrame>
      <p:graphicFrame>
        <p:nvGraphicFramePr>
          <p:cNvPr id="148490" name="内容占位符 146442"/>
          <p:cNvGraphicFramePr>
            <a:graphicFrameLocks noGrp="1" noChangeAspect="1"/>
          </p:cNvGraphicFramePr>
          <p:nvPr>
            <p:ph idx="4294967295"/>
          </p:nvPr>
        </p:nvGraphicFramePr>
        <p:xfrm>
          <a:off x="1835150" y="4508500"/>
          <a:ext cx="433388" cy="366713"/>
        </p:xfrm>
        <a:graphic>
          <a:graphicData uri="http://schemas.openxmlformats.org/presentationml/2006/ole">
            <mc:AlternateContent xmlns:mc="http://schemas.openxmlformats.org/markup-compatibility/2006">
              <mc:Choice xmlns:v="urn:schemas-microsoft-com:vml" Requires="v">
                <p:oleObj spid="_x0000_s3137" name="" r:id="rId7" imgW="167005" imgH="140970" progId="">
                  <p:embed/>
                </p:oleObj>
              </mc:Choice>
              <mc:Fallback>
                <p:oleObj name="" r:id="rId7" imgW="167005" imgH="140970" progId="">
                  <p:embed/>
                  <p:pic>
                    <p:nvPicPr>
                      <p:cNvPr id="0" name="图片 3136"/>
                      <p:cNvPicPr/>
                      <p:nvPr/>
                    </p:nvPicPr>
                    <p:blipFill>
                      <a:blip r:embed="rId8"/>
                      <a:stretch>
                        <a:fillRect/>
                      </a:stretch>
                    </p:blipFill>
                    <p:spPr>
                      <a:xfrm>
                        <a:off x="1835150" y="4508500"/>
                        <a:ext cx="433388" cy="366713"/>
                      </a:xfrm>
                      <a:prstGeom prst="rect">
                        <a:avLst/>
                      </a:prstGeom>
                      <a:noFill/>
                      <a:ln w="38100">
                        <a:miter/>
                      </a:ln>
                    </p:spPr>
                  </p:pic>
                </p:oleObj>
              </mc:Fallback>
            </mc:AlternateContent>
          </a:graphicData>
        </a:graphic>
      </p:graphicFrame>
      <p:sp>
        <p:nvSpPr>
          <p:cNvPr id="148491" name="Rectangle 18"/>
          <p:cNvSpPr/>
          <p:nvPr/>
        </p:nvSpPr>
        <p:spPr>
          <a:xfrm>
            <a:off x="1042988" y="3357563"/>
            <a:ext cx="931862"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式中， </a:t>
            </a:r>
            <a:endParaRPr lang="zh-CN" altLang="en-US" dirty="0">
              <a:latin typeface="Arial" panose="020B0604020202020204" pitchFamily="34" charset="0"/>
              <a:ea typeface="宋体" panose="02010600030101010101" pitchFamily="2" charset="-122"/>
            </a:endParaRPr>
          </a:p>
        </p:txBody>
      </p:sp>
      <p:grpSp>
        <p:nvGrpSpPr>
          <p:cNvPr id="148492" name="Group 21"/>
          <p:cNvGrpSpPr/>
          <p:nvPr/>
        </p:nvGrpSpPr>
        <p:grpSpPr>
          <a:xfrm>
            <a:off x="5867400" y="1844675"/>
            <a:ext cx="2447925" cy="1152525"/>
            <a:chOff x="0" y="0"/>
            <a:chExt cx="1542" cy="726"/>
          </a:xfrm>
        </p:grpSpPr>
        <p:sp>
          <p:nvSpPr>
            <p:cNvPr id="148493" name="AutoShape 19"/>
            <p:cNvSpPr/>
            <p:nvPr/>
          </p:nvSpPr>
          <p:spPr>
            <a:xfrm>
              <a:off x="0" y="0"/>
              <a:ext cx="1542" cy="726"/>
            </a:xfrm>
            <a:prstGeom prst="cloudCallout">
              <a:avLst>
                <a:gd name="adj1" fmla="val -43750"/>
                <a:gd name="adj2" fmla="val 70000"/>
              </a:avLst>
            </a:prstGeom>
            <a:solidFill>
              <a:srgbClr val="800000"/>
            </a:solidFill>
            <a:ln w="9525" cap="flat" cmpd="sng">
              <a:solidFill>
                <a:schemeClr val="tx1"/>
              </a:solidFill>
              <a:prstDash val="solid"/>
              <a:round/>
              <a:headEnd type="none" w="med" len="med"/>
              <a:tailEnd type="none" w="med" len="med"/>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48494" name="Text Box 20"/>
            <p:cNvSpPr txBox="1"/>
            <p:nvPr/>
          </p:nvSpPr>
          <p:spPr>
            <a:xfrm>
              <a:off x="272" y="91"/>
              <a:ext cx="1043" cy="518"/>
            </a:xfrm>
            <a:prstGeom prst="rect">
              <a:avLst/>
            </a:prstGeom>
            <a:noFill/>
            <a:ln w="9525">
              <a:noFill/>
            </a:ln>
          </p:spPr>
          <p:txBody>
            <a:bodyPr anchor="t">
              <a:spAutoFit/>
            </a:bodyPr>
            <a:p>
              <a:pPr>
                <a:spcBef>
                  <a:spcPct val="50000"/>
                </a:spcBef>
              </a:pPr>
              <a:r>
                <a:rPr lang="zh-CN" altLang="en-US" sz="1600" b="1" dirty="0">
                  <a:solidFill>
                    <a:schemeClr val="bg1"/>
                  </a:solidFill>
                  <a:latin typeface="Arial" panose="020B0604020202020204" pitchFamily="34" charset="0"/>
                  <a:ea typeface="宋体" panose="02010600030101010101" pitchFamily="2" charset="-122"/>
                </a:rPr>
                <a:t>只适于分析各期现金流量相互独立的投资项目</a:t>
              </a:r>
              <a:r>
                <a:rPr lang="zh-CN" altLang="en-US" sz="1400" b="1" dirty="0">
                  <a:latin typeface="Arial" panose="020B0604020202020204" pitchFamily="34" charset="0"/>
                  <a:ea typeface="宋体" panose="02010600030101010101" pitchFamily="2" charset="-122"/>
                </a:rPr>
                <a:t> </a:t>
              </a:r>
              <a:endParaRPr lang="zh-CN" altLang="en-US" sz="1400" b="1" dirty="0">
                <a:latin typeface="Arial" panose="020B0604020202020204" pitchFamily="34" charset="0"/>
                <a:ea typeface="宋体" panose="02010600030101010101" pitchFamily="2" charset="-122"/>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决策树法</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49506" name="AutoShape 7"/>
          <p:cNvSpPr/>
          <p:nvPr/>
        </p:nvSpPr>
        <p:spPr>
          <a:xfrm>
            <a:off x="250825" y="1628775"/>
            <a:ext cx="8569325" cy="13684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07" name="Text Box 8"/>
          <p:cNvSpPr txBox="1"/>
          <p:nvPr/>
        </p:nvSpPr>
        <p:spPr>
          <a:xfrm>
            <a:off x="468313" y="1773238"/>
            <a:ext cx="8207375" cy="10064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       可用于分析各期现金流量彼此相关的投资项目。决策树直观地表示了一个多阶段项目决策中每一个阶段的投资决策和可能发生的结果及其发生的概率</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所以决策树法可用于识别净现值分析中的系列决策过程。</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49508" name="Text Box 9"/>
          <p:cNvSpPr txBox="1"/>
          <p:nvPr/>
        </p:nvSpPr>
        <p:spPr>
          <a:xfrm>
            <a:off x="323850" y="3213100"/>
            <a:ext cx="1511300"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分析的步骤：</a:t>
            </a:r>
            <a:endParaRPr lang="zh-CN" altLang="en-US" b="1" dirty="0">
              <a:latin typeface="Arial" panose="020B0604020202020204" pitchFamily="34" charset="0"/>
              <a:ea typeface="宋体" panose="02010600030101010101" pitchFamily="2" charset="-122"/>
            </a:endParaRPr>
          </a:p>
        </p:txBody>
      </p:sp>
      <p:grpSp>
        <p:nvGrpSpPr>
          <p:cNvPr id="149509" name="Group 20"/>
          <p:cNvGrpSpPr/>
          <p:nvPr/>
        </p:nvGrpSpPr>
        <p:grpSpPr>
          <a:xfrm>
            <a:off x="323850" y="4005263"/>
            <a:ext cx="6337300" cy="2087562"/>
            <a:chOff x="0" y="0"/>
            <a:chExt cx="3992" cy="1315"/>
          </a:xfrm>
        </p:grpSpPr>
        <p:sp>
          <p:nvSpPr>
            <p:cNvPr id="149510" name="AutoShape 11"/>
            <p:cNvSpPr/>
            <p:nvPr/>
          </p:nvSpPr>
          <p:spPr>
            <a:xfrm>
              <a:off x="0" y="0"/>
              <a:ext cx="953" cy="1315"/>
            </a:xfrm>
            <a:prstGeom prst="rightArrowCallout">
              <a:avLst>
                <a:gd name="adj1" fmla="val 34496"/>
                <a:gd name="adj2" fmla="val 34496"/>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11" name="Text Box 13"/>
            <p:cNvSpPr txBox="1"/>
            <p:nvPr/>
          </p:nvSpPr>
          <p:spPr>
            <a:xfrm>
              <a:off x="45" y="136"/>
              <a:ext cx="635" cy="922"/>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把项目</a:t>
              </a:r>
              <a:r>
                <a:rPr lang="zh-CN" altLang="en-US" b="1" dirty="0">
                  <a:solidFill>
                    <a:srgbClr val="9E0000"/>
                  </a:solidFill>
                  <a:latin typeface="Arial" panose="020B0604020202020204" pitchFamily="34" charset="0"/>
                  <a:ea typeface="宋体" panose="02010600030101010101" pitchFamily="2" charset="-122"/>
                </a:rPr>
                <a:t>分成</a:t>
              </a:r>
              <a:r>
                <a:rPr lang="zh-CN" altLang="en-US" dirty="0">
                  <a:latin typeface="Arial" panose="020B0604020202020204" pitchFamily="34" charset="0"/>
                  <a:ea typeface="宋体" panose="02010600030101010101" pitchFamily="2" charset="-122"/>
                </a:rPr>
                <a:t>明确界定的</a:t>
              </a:r>
              <a:r>
                <a:rPr lang="zh-CN" altLang="en-US" b="1" dirty="0">
                  <a:solidFill>
                    <a:srgbClr val="9E0000"/>
                  </a:solidFill>
                  <a:latin typeface="Arial" panose="020B0604020202020204" pitchFamily="34" charset="0"/>
                  <a:ea typeface="宋体" panose="02010600030101010101" pitchFamily="2" charset="-122"/>
                </a:rPr>
                <a:t>几个阶段</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49512" name="AutoShape 14"/>
            <p:cNvSpPr/>
            <p:nvPr/>
          </p:nvSpPr>
          <p:spPr>
            <a:xfrm>
              <a:off x="1043" y="0"/>
              <a:ext cx="907" cy="1315"/>
            </a:xfrm>
            <a:prstGeom prst="rightArrowCallout">
              <a:avLst>
                <a:gd name="adj1" fmla="val 36245"/>
                <a:gd name="adj2" fmla="val 36245"/>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13" name="Text Box 15"/>
            <p:cNvSpPr txBox="1"/>
            <p:nvPr/>
          </p:nvSpPr>
          <p:spPr>
            <a:xfrm>
              <a:off x="1089" y="136"/>
              <a:ext cx="635" cy="922"/>
            </a:xfrm>
            <a:prstGeom prst="rect">
              <a:avLst/>
            </a:prstGeom>
            <a:noFill/>
            <a:ln w="9525">
              <a:noFill/>
            </a:ln>
          </p:spPr>
          <p:txBody>
            <a:bodyPr anchor="t">
              <a:spAutoFit/>
            </a:bodyPr>
            <a:p>
              <a:pPr>
                <a:spcBef>
                  <a:spcPct val="50000"/>
                </a:spcBef>
              </a:pPr>
              <a:r>
                <a:rPr lang="zh-CN" altLang="en-US" b="1" dirty="0">
                  <a:solidFill>
                    <a:srgbClr val="9E0000"/>
                  </a:solidFill>
                  <a:latin typeface="Arial" panose="020B0604020202020204" pitchFamily="34" charset="0"/>
                  <a:ea typeface="宋体" panose="02010600030101010101" pitchFamily="2" charset="-122"/>
                </a:rPr>
                <a:t>列出</a:t>
              </a:r>
              <a:r>
                <a:rPr lang="zh-CN" altLang="en-US" dirty="0">
                  <a:latin typeface="Arial" panose="020B0604020202020204" pitchFamily="34" charset="0"/>
                  <a:ea typeface="宋体" panose="02010600030101010101" pitchFamily="2" charset="-122"/>
                </a:rPr>
                <a:t>每一个阶段</a:t>
              </a:r>
              <a:r>
                <a:rPr lang="zh-CN" altLang="en-US" b="1" dirty="0">
                  <a:solidFill>
                    <a:srgbClr val="9E0000"/>
                  </a:solidFill>
                  <a:latin typeface="Arial" panose="020B0604020202020204" pitchFamily="34" charset="0"/>
                  <a:ea typeface="宋体" panose="02010600030101010101" pitchFamily="2" charset="-122"/>
                </a:rPr>
                <a:t>可能发生的结果 </a:t>
              </a:r>
              <a:endParaRPr lang="zh-CN" altLang="en-US" b="1" dirty="0">
                <a:solidFill>
                  <a:srgbClr val="9E0000"/>
                </a:solidFill>
                <a:latin typeface="Arial" panose="020B0604020202020204" pitchFamily="34" charset="0"/>
                <a:ea typeface="宋体" panose="02010600030101010101" pitchFamily="2" charset="-122"/>
              </a:endParaRPr>
            </a:p>
          </p:txBody>
        </p:sp>
        <p:sp>
          <p:nvSpPr>
            <p:cNvPr id="149514" name="AutoShape 16"/>
            <p:cNvSpPr/>
            <p:nvPr/>
          </p:nvSpPr>
          <p:spPr>
            <a:xfrm>
              <a:off x="2041" y="0"/>
              <a:ext cx="953" cy="1315"/>
            </a:xfrm>
            <a:prstGeom prst="rightArrowCallout">
              <a:avLst>
                <a:gd name="adj1" fmla="val 34496"/>
                <a:gd name="adj2" fmla="val 34496"/>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15" name="Text Box 17"/>
            <p:cNvSpPr txBox="1"/>
            <p:nvPr/>
          </p:nvSpPr>
          <p:spPr>
            <a:xfrm>
              <a:off x="2086" y="136"/>
              <a:ext cx="590" cy="922"/>
            </a:xfrm>
            <a:prstGeom prst="rect">
              <a:avLst/>
            </a:prstGeom>
            <a:noFill/>
            <a:ln w="9525">
              <a:noFill/>
            </a:ln>
          </p:spPr>
          <p:txBody>
            <a:bodyPr anchor="t">
              <a:spAutoFit/>
            </a:bodyPr>
            <a:p>
              <a:pPr>
                <a:spcBef>
                  <a:spcPct val="50000"/>
                </a:spcBef>
              </a:pPr>
              <a:r>
                <a:rPr lang="zh-CN" altLang="en-US" b="1" dirty="0">
                  <a:solidFill>
                    <a:srgbClr val="9E0000"/>
                  </a:solidFill>
                  <a:latin typeface="Arial" panose="020B0604020202020204" pitchFamily="34" charset="0"/>
                  <a:ea typeface="宋体" panose="02010600030101010101" pitchFamily="2" charset="-122"/>
                </a:rPr>
                <a:t>列出</a:t>
              </a:r>
              <a:r>
                <a:rPr lang="zh-CN" altLang="en-US" dirty="0">
                  <a:latin typeface="Arial" panose="020B0604020202020204" pitchFamily="34" charset="0"/>
                  <a:ea typeface="宋体" panose="02010600030101010101" pitchFamily="2" charset="-122"/>
                </a:rPr>
                <a:t>各个阶段每个</a:t>
              </a:r>
              <a:r>
                <a:rPr lang="zh-CN" altLang="en-US" b="1" dirty="0">
                  <a:solidFill>
                    <a:srgbClr val="9E0000"/>
                  </a:solidFill>
                  <a:latin typeface="Arial" panose="020B0604020202020204" pitchFamily="34" charset="0"/>
                  <a:ea typeface="宋体" panose="02010600030101010101" pitchFamily="2" charset="-122"/>
                </a:rPr>
                <a:t>结果发生的概率</a:t>
              </a:r>
              <a:r>
                <a:rPr lang="zh-CN" altLang="en-US"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sp>
          <p:nvSpPr>
            <p:cNvPr id="149516" name="AutoShape 18"/>
            <p:cNvSpPr/>
            <p:nvPr/>
          </p:nvSpPr>
          <p:spPr>
            <a:xfrm>
              <a:off x="3039" y="0"/>
              <a:ext cx="953" cy="1315"/>
            </a:xfrm>
            <a:prstGeom prst="rightArrowCallout">
              <a:avLst>
                <a:gd name="adj1" fmla="val 34496"/>
                <a:gd name="adj2" fmla="val 34496"/>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17" name="Text Box 19"/>
            <p:cNvSpPr txBox="1"/>
            <p:nvPr/>
          </p:nvSpPr>
          <p:spPr>
            <a:xfrm>
              <a:off x="3039" y="45"/>
              <a:ext cx="681" cy="1267"/>
            </a:xfrm>
            <a:prstGeom prst="rect">
              <a:avLst/>
            </a:prstGeom>
            <a:noFill/>
            <a:ln w="9525">
              <a:noFill/>
            </a:ln>
          </p:spPr>
          <p:txBody>
            <a:bodyPr anchor="t">
              <a:spAutoFit/>
            </a:bodyPr>
            <a:p>
              <a:pPr>
                <a:spcBef>
                  <a:spcPct val="50000"/>
                </a:spcBef>
              </a:pPr>
              <a:r>
                <a:rPr lang="zh-CN" altLang="en-US" b="1" dirty="0">
                  <a:solidFill>
                    <a:srgbClr val="9E0000"/>
                  </a:solidFill>
                  <a:latin typeface="Arial" panose="020B0604020202020204" pitchFamily="34" charset="0"/>
                  <a:ea typeface="宋体" panose="02010600030101010101" pitchFamily="2" charset="-122"/>
                </a:rPr>
                <a:t>计算</a:t>
              </a:r>
              <a:r>
                <a:rPr lang="zh-CN" altLang="en-US" dirty="0">
                  <a:latin typeface="Arial" panose="020B0604020202020204" pitchFamily="34" charset="0"/>
                  <a:ea typeface="宋体" panose="02010600030101010101" pitchFamily="2" charset="-122"/>
                </a:rPr>
                <a:t>每一个结果</a:t>
              </a:r>
              <a:r>
                <a:rPr lang="zh-CN" altLang="en-US" b="1" dirty="0">
                  <a:solidFill>
                    <a:srgbClr val="9E0000"/>
                  </a:solidFill>
                  <a:latin typeface="Arial" panose="020B0604020202020204" pitchFamily="34" charset="0"/>
                  <a:ea typeface="宋体" panose="02010600030101010101" pitchFamily="2" charset="-122"/>
                </a:rPr>
                <a:t>对项目的预期现金流量的影响 </a:t>
              </a:r>
              <a:endParaRPr lang="zh-CN" altLang="en-US" b="1" dirty="0">
                <a:solidFill>
                  <a:srgbClr val="9E0000"/>
                </a:solidFill>
                <a:latin typeface="Arial" panose="020B0604020202020204" pitchFamily="34" charset="0"/>
                <a:ea typeface="宋体" panose="02010600030101010101" pitchFamily="2" charset="-122"/>
              </a:endParaRPr>
            </a:p>
          </p:txBody>
        </p:sp>
      </p:grpSp>
      <p:sp>
        <p:nvSpPr>
          <p:cNvPr id="149518" name="AutoShape 21"/>
          <p:cNvSpPr/>
          <p:nvPr/>
        </p:nvSpPr>
        <p:spPr>
          <a:xfrm>
            <a:off x="6588125" y="4005263"/>
            <a:ext cx="1439863" cy="2087562"/>
          </a:xfrm>
          <a:prstGeom prst="rightArrowCallout">
            <a:avLst>
              <a:gd name="adj1" fmla="val 36245"/>
              <a:gd name="adj2" fmla="val 36245"/>
              <a:gd name="adj3" fmla="val 16625"/>
              <a:gd name="adj4" fmla="val 66667"/>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19" name="Text Box 22"/>
          <p:cNvSpPr txBox="1"/>
          <p:nvPr/>
        </p:nvSpPr>
        <p:spPr>
          <a:xfrm>
            <a:off x="6588125" y="4076700"/>
            <a:ext cx="1081088" cy="2011363"/>
          </a:xfrm>
          <a:prstGeom prst="rect">
            <a:avLst/>
          </a:prstGeom>
          <a:noFill/>
          <a:ln w="9525">
            <a:noFill/>
          </a:ln>
        </p:spPr>
        <p:txBody>
          <a:bodyPr anchor="t">
            <a:spAutoFit/>
          </a:bodyPr>
          <a:p>
            <a:pPr>
              <a:spcBef>
                <a:spcPct val="50000"/>
              </a:spcBef>
            </a:pPr>
            <a:r>
              <a:rPr lang="zh-CN" altLang="en-US" b="1" dirty="0">
                <a:solidFill>
                  <a:srgbClr val="9E0000"/>
                </a:solidFill>
                <a:latin typeface="Arial" panose="020B0604020202020204" pitchFamily="34" charset="0"/>
                <a:ea typeface="宋体" panose="02010600030101010101" pitchFamily="2" charset="-122"/>
              </a:rPr>
              <a:t>从后向前评估</a:t>
            </a:r>
            <a:r>
              <a:rPr lang="zh-CN" altLang="en-US" dirty="0">
                <a:latin typeface="Arial" panose="020B0604020202020204" pitchFamily="34" charset="0"/>
                <a:ea typeface="宋体" panose="02010600030101010101" pitchFamily="2" charset="-122"/>
              </a:rPr>
              <a:t>决策树各个阶段所采取的最佳行动</a:t>
            </a:r>
            <a:endParaRPr lang="zh-CN" altLang="en-US" dirty="0">
              <a:latin typeface="Arial" panose="020B0604020202020204" pitchFamily="34" charset="0"/>
              <a:ea typeface="宋体" panose="02010600030101010101" pitchFamily="2" charset="-122"/>
            </a:endParaRPr>
          </a:p>
        </p:txBody>
      </p:sp>
      <p:sp>
        <p:nvSpPr>
          <p:cNvPr id="149520" name="Rectangle 23"/>
          <p:cNvSpPr/>
          <p:nvPr/>
        </p:nvSpPr>
        <p:spPr>
          <a:xfrm>
            <a:off x="8101013" y="4005263"/>
            <a:ext cx="863600" cy="20875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9521" name="Text Box 24"/>
          <p:cNvSpPr txBox="1"/>
          <p:nvPr/>
        </p:nvSpPr>
        <p:spPr>
          <a:xfrm>
            <a:off x="8243888" y="4005263"/>
            <a:ext cx="649287" cy="2011362"/>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估算第一阶段应采取的最佳行动</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0529" name="Group 43"/>
          <p:cNvGrpSpPr/>
          <p:nvPr/>
        </p:nvGrpSpPr>
        <p:grpSpPr>
          <a:xfrm>
            <a:off x="1331913" y="2420938"/>
            <a:ext cx="6046787" cy="2524125"/>
            <a:chOff x="0" y="0"/>
            <a:chExt cx="3809" cy="1590"/>
          </a:xfrm>
        </p:grpSpPr>
        <p:sp>
          <p:nvSpPr>
            <p:cNvPr id="150530" name="Rectangle 6"/>
            <p:cNvSpPr/>
            <p:nvPr/>
          </p:nvSpPr>
          <p:spPr>
            <a:xfrm>
              <a:off x="45" y="725"/>
              <a:ext cx="454" cy="409"/>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31" name="Text Box 7"/>
            <p:cNvSpPr txBox="1"/>
            <p:nvPr/>
          </p:nvSpPr>
          <p:spPr>
            <a:xfrm>
              <a:off x="91" y="816"/>
              <a:ext cx="363" cy="250"/>
            </a:xfrm>
            <a:prstGeom prst="rect">
              <a:avLst/>
            </a:prstGeom>
            <a:noFill/>
            <a:ln w="9525">
              <a:noFill/>
            </a:ln>
          </p:spPr>
          <p:txBody>
            <a:bodyPr anchor="t">
              <a:spAutoFit/>
            </a:bodyPr>
            <a:p>
              <a:pPr algn="ctr">
                <a:spcBef>
                  <a:spcPct val="50000"/>
                </a:spcBef>
              </a:pP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150532" name="Line 8"/>
            <p:cNvSpPr/>
            <p:nvPr/>
          </p:nvSpPr>
          <p:spPr>
            <a:xfrm flipV="1">
              <a:off x="499" y="544"/>
              <a:ext cx="544" cy="363"/>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33" name="Line 9"/>
            <p:cNvSpPr/>
            <p:nvPr/>
          </p:nvSpPr>
          <p:spPr>
            <a:xfrm>
              <a:off x="499" y="907"/>
              <a:ext cx="544" cy="408"/>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34" name="Oval 10"/>
            <p:cNvSpPr/>
            <p:nvPr/>
          </p:nvSpPr>
          <p:spPr>
            <a:xfrm>
              <a:off x="1043" y="272"/>
              <a:ext cx="454" cy="453"/>
            </a:xfrm>
            <a:prstGeom prst="ellipse">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35" name="Oval 11"/>
            <p:cNvSpPr/>
            <p:nvPr/>
          </p:nvSpPr>
          <p:spPr>
            <a:xfrm>
              <a:off x="1043" y="1043"/>
              <a:ext cx="454" cy="453"/>
            </a:xfrm>
            <a:prstGeom prst="ellipse">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36" name="Text Box 12"/>
            <p:cNvSpPr txBox="1"/>
            <p:nvPr/>
          </p:nvSpPr>
          <p:spPr>
            <a:xfrm>
              <a:off x="1148" y="370"/>
              <a:ext cx="272" cy="250"/>
            </a:xfrm>
            <a:prstGeom prst="rect">
              <a:avLst/>
            </a:prstGeom>
            <a:noFill/>
            <a:ln w="9525">
              <a:noFill/>
            </a:ln>
          </p:spPr>
          <p:txBody>
            <a:bodyPr anchor="t">
              <a:spAutoFit/>
            </a:bodyPr>
            <a:p>
              <a:pPr>
                <a:spcBef>
                  <a:spcPct val="50000"/>
                </a:spcBef>
              </a:pP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sp>
          <p:nvSpPr>
            <p:cNvPr id="150537" name="Text Box 13"/>
            <p:cNvSpPr txBox="1"/>
            <p:nvPr/>
          </p:nvSpPr>
          <p:spPr>
            <a:xfrm>
              <a:off x="1164" y="1141"/>
              <a:ext cx="272" cy="250"/>
            </a:xfrm>
            <a:prstGeom prst="rect">
              <a:avLst/>
            </a:prstGeom>
            <a:noFill/>
            <a:ln w="9525">
              <a:noFill/>
            </a:ln>
          </p:spPr>
          <p:txBody>
            <a:bodyPr anchor="t">
              <a:spAutoFit/>
            </a:bodyPr>
            <a:p>
              <a:pPr>
                <a:spcBef>
                  <a:spcPct val="50000"/>
                </a:spcBef>
              </a:pPr>
              <a:r>
                <a:rPr lang="en-US" altLang="zh-CN" sz="2000" b="1" dirty="0">
                  <a:latin typeface="Arial" panose="020B0604020202020204" pitchFamily="34" charset="0"/>
                  <a:ea typeface="宋体" panose="02010600030101010101" pitchFamily="2" charset="-122"/>
                </a:rPr>
                <a:t>3</a:t>
              </a:r>
              <a:endParaRPr lang="en-US" altLang="zh-CN" sz="2000" b="1" dirty="0">
                <a:latin typeface="Arial" panose="020B0604020202020204" pitchFamily="34" charset="0"/>
                <a:ea typeface="宋体" panose="02010600030101010101" pitchFamily="2" charset="-122"/>
              </a:endParaRPr>
            </a:p>
          </p:txBody>
        </p:sp>
        <p:grpSp>
          <p:nvGrpSpPr>
            <p:cNvPr id="150538" name="Group 18"/>
            <p:cNvGrpSpPr/>
            <p:nvPr/>
          </p:nvGrpSpPr>
          <p:grpSpPr>
            <a:xfrm>
              <a:off x="1497" y="317"/>
              <a:ext cx="998" cy="364"/>
              <a:chOff x="0" y="0"/>
              <a:chExt cx="998" cy="364"/>
            </a:xfrm>
          </p:grpSpPr>
          <p:sp>
            <p:nvSpPr>
              <p:cNvPr id="150539" name="Line 14"/>
              <p:cNvSpPr/>
              <p:nvPr/>
            </p:nvSpPr>
            <p:spPr>
              <a:xfrm flipV="1">
                <a:off x="0" y="0"/>
                <a:ext cx="272" cy="181"/>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40" name="Line 15"/>
              <p:cNvSpPr/>
              <p:nvPr/>
            </p:nvSpPr>
            <p:spPr>
              <a:xfrm>
                <a:off x="272" y="0"/>
                <a:ext cx="726" cy="0"/>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41" name="Line 16"/>
              <p:cNvSpPr/>
              <p:nvPr/>
            </p:nvSpPr>
            <p:spPr>
              <a:xfrm>
                <a:off x="0" y="182"/>
                <a:ext cx="272" cy="182"/>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42" name="Line 17"/>
              <p:cNvSpPr/>
              <p:nvPr/>
            </p:nvSpPr>
            <p:spPr>
              <a:xfrm>
                <a:off x="272" y="363"/>
                <a:ext cx="726" cy="0"/>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0543" name="Group 19"/>
            <p:cNvGrpSpPr/>
            <p:nvPr/>
          </p:nvGrpSpPr>
          <p:grpSpPr>
            <a:xfrm>
              <a:off x="1497" y="1088"/>
              <a:ext cx="998" cy="364"/>
              <a:chOff x="0" y="0"/>
              <a:chExt cx="998" cy="364"/>
            </a:xfrm>
          </p:grpSpPr>
          <p:sp>
            <p:nvSpPr>
              <p:cNvPr id="150544" name="Line 20"/>
              <p:cNvSpPr/>
              <p:nvPr/>
            </p:nvSpPr>
            <p:spPr>
              <a:xfrm flipV="1">
                <a:off x="0" y="0"/>
                <a:ext cx="272" cy="181"/>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45" name="Line 21"/>
              <p:cNvSpPr/>
              <p:nvPr/>
            </p:nvSpPr>
            <p:spPr>
              <a:xfrm>
                <a:off x="272" y="0"/>
                <a:ext cx="726" cy="0"/>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46" name="Line 22"/>
              <p:cNvSpPr/>
              <p:nvPr/>
            </p:nvSpPr>
            <p:spPr>
              <a:xfrm>
                <a:off x="0" y="182"/>
                <a:ext cx="272" cy="182"/>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0547" name="Line 23"/>
              <p:cNvSpPr/>
              <p:nvPr/>
            </p:nvSpPr>
            <p:spPr>
              <a:xfrm>
                <a:off x="272" y="363"/>
                <a:ext cx="726" cy="0"/>
              </a:xfrm>
              <a:prstGeom prst="line">
                <a:avLst/>
              </a:prstGeom>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50548" name="AutoShape 27"/>
            <p:cNvSpPr/>
            <p:nvPr/>
          </p:nvSpPr>
          <p:spPr>
            <a:xfrm>
              <a:off x="2428" y="167"/>
              <a:ext cx="317" cy="272"/>
            </a:xfrm>
            <a:prstGeom prst="triangle">
              <a:avLst>
                <a:gd name="adj" fmla="val 50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49" name="AutoShape 28"/>
            <p:cNvSpPr/>
            <p:nvPr/>
          </p:nvSpPr>
          <p:spPr>
            <a:xfrm>
              <a:off x="2430" y="557"/>
              <a:ext cx="317" cy="272"/>
            </a:xfrm>
            <a:prstGeom prst="triangle">
              <a:avLst>
                <a:gd name="adj" fmla="val 50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50" name="AutoShape 29"/>
            <p:cNvSpPr/>
            <p:nvPr/>
          </p:nvSpPr>
          <p:spPr>
            <a:xfrm>
              <a:off x="2445" y="940"/>
              <a:ext cx="317" cy="272"/>
            </a:xfrm>
            <a:prstGeom prst="triangle">
              <a:avLst>
                <a:gd name="adj" fmla="val 50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51" name="AutoShape 30"/>
            <p:cNvSpPr/>
            <p:nvPr/>
          </p:nvSpPr>
          <p:spPr>
            <a:xfrm>
              <a:off x="2432" y="1308"/>
              <a:ext cx="317" cy="272"/>
            </a:xfrm>
            <a:prstGeom prst="triangle">
              <a:avLst>
                <a:gd name="adj" fmla="val 50000"/>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0552" name="Text Box 31"/>
            <p:cNvSpPr txBox="1"/>
            <p:nvPr/>
          </p:nvSpPr>
          <p:spPr>
            <a:xfrm>
              <a:off x="0" y="1224"/>
              <a:ext cx="817"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决策节点</a:t>
              </a:r>
              <a:endParaRPr lang="zh-CN" altLang="en-US" b="1" dirty="0">
                <a:latin typeface="Arial" panose="020B0604020202020204" pitchFamily="34" charset="0"/>
                <a:ea typeface="宋体" panose="02010600030101010101" pitchFamily="2" charset="-122"/>
              </a:endParaRPr>
            </a:p>
          </p:txBody>
        </p:sp>
        <p:sp>
          <p:nvSpPr>
            <p:cNvPr id="150553" name="Text Box 32"/>
            <p:cNvSpPr txBox="1"/>
            <p:nvPr/>
          </p:nvSpPr>
          <p:spPr>
            <a:xfrm>
              <a:off x="272" y="317"/>
              <a:ext cx="771"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方案分枝</a:t>
              </a:r>
              <a:endParaRPr lang="zh-CN" altLang="en-US" b="1" dirty="0">
                <a:latin typeface="Arial" panose="020B0604020202020204" pitchFamily="34" charset="0"/>
                <a:ea typeface="宋体" panose="02010600030101010101" pitchFamily="2" charset="-122"/>
              </a:endParaRPr>
            </a:p>
          </p:txBody>
        </p:sp>
        <p:sp>
          <p:nvSpPr>
            <p:cNvPr id="150554" name="Text Box 33"/>
            <p:cNvSpPr txBox="1"/>
            <p:nvPr/>
          </p:nvSpPr>
          <p:spPr>
            <a:xfrm>
              <a:off x="544" y="816"/>
              <a:ext cx="771"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方案分枝</a:t>
              </a:r>
              <a:endParaRPr lang="zh-CN" altLang="en-US" b="1" dirty="0">
                <a:latin typeface="Arial" panose="020B0604020202020204" pitchFamily="34" charset="0"/>
                <a:ea typeface="宋体" panose="02010600030101010101" pitchFamily="2" charset="-122"/>
              </a:endParaRPr>
            </a:p>
          </p:txBody>
        </p:sp>
        <p:sp>
          <p:nvSpPr>
            <p:cNvPr id="150555" name="Text Box 34"/>
            <p:cNvSpPr txBox="1"/>
            <p:nvPr/>
          </p:nvSpPr>
          <p:spPr>
            <a:xfrm>
              <a:off x="998" y="0"/>
              <a:ext cx="726"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状态节点</a:t>
              </a:r>
              <a:endParaRPr lang="zh-CN" altLang="en-US" b="1" dirty="0">
                <a:latin typeface="Arial" panose="020B0604020202020204" pitchFamily="34" charset="0"/>
                <a:ea typeface="宋体" panose="02010600030101010101" pitchFamily="2" charset="-122"/>
              </a:endParaRPr>
            </a:p>
          </p:txBody>
        </p:sp>
        <p:sp>
          <p:nvSpPr>
            <p:cNvPr id="150556" name="Text Box 35"/>
            <p:cNvSpPr txBox="1"/>
            <p:nvPr/>
          </p:nvSpPr>
          <p:spPr>
            <a:xfrm>
              <a:off x="1860" y="0"/>
              <a:ext cx="726"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概率分枝</a:t>
              </a:r>
              <a:endParaRPr lang="zh-CN" altLang="en-US" b="1" dirty="0">
                <a:latin typeface="Arial" panose="020B0604020202020204" pitchFamily="34" charset="0"/>
                <a:ea typeface="宋体" panose="02010600030101010101" pitchFamily="2" charset="-122"/>
              </a:endParaRPr>
            </a:p>
          </p:txBody>
        </p:sp>
        <p:sp>
          <p:nvSpPr>
            <p:cNvPr id="150557" name="Text Box 36"/>
            <p:cNvSpPr txBox="1"/>
            <p:nvPr/>
          </p:nvSpPr>
          <p:spPr>
            <a:xfrm>
              <a:off x="1814" y="363"/>
              <a:ext cx="726"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概率分枝</a:t>
              </a:r>
              <a:endParaRPr lang="zh-CN" altLang="en-US" b="1" dirty="0">
                <a:latin typeface="Arial" panose="020B0604020202020204" pitchFamily="34" charset="0"/>
                <a:ea typeface="宋体" panose="02010600030101010101" pitchFamily="2" charset="-122"/>
              </a:endParaRPr>
            </a:p>
          </p:txBody>
        </p:sp>
        <p:sp>
          <p:nvSpPr>
            <p:cNvPr id="150558" name="Text Box 37"/>
            <p:cNvSpPr txBox="1"/>
            <p:nvPr/>
          </p:nvSpPr>
          <p:spPr>
            <a:xfrm>
              <a:off x="1769" y="816"/>
              <a:ext cx="726"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概率分枝</a:t>
              </a:r>
              <a:endParaRPr lang="zh-CN" altLang="en-US" b="1" dirty="0">
                <a:latin typeface="Arial" panose="020B0604020202020204" pitchFamily="34" charset="0"/>
                <a:ea typeface="宋体" panose="02010600030101010101" pitchFamily="2" charset="-122"/>
              </a:endParaRPr>
            </a:p>
          </p:txBody>
        </p:sp>
        <p:sp>
          <p:nvSpPr>
            <p:cNvPr id="150559" name="Text Box 38"/>
            <p:cNvSpPr txBox="1"/>
            <p:nvPr/>
          </p:nvSpPr>
          <p:spPr>
            <a:xfrm>
              <a:off x="1814" y="1134"/>
              <a:ext cx="726"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概率分枝</a:t>
              </a:r>
              <a:endParaRPr lang="zh-CN" altLang="en-US" b="1" dirty="0">
                <a:latin typeface="Arial" panose="020B0604020202020204" pitchFamily="34" charset="0"/>
                <a:ea typeface="宋体" panose="02010600030101010101" pitchFamily="2" charset="-122"/>
              </a:endParaRPr>
            </a:p>
          </p:txBody>
        </p:sp>
        <p:sp>
          <p:nvSpPr>
            <p:cNvPr id="150560" name="Text Box 39"/>
            <p:cNvSpPr txBox="1"/>
            <p:nvPr/>
          </p:nvSpPr>
          <p:spPr>
            <a:xfrm>
              <a:off x="2812" y="226"/>
              <a:ext cx="952"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结果节点</a:t>
              </a:r>
              <a:endParaRPr lang="zh-CN" altLang="en-US" b="1" dirty="0">
                <a:latin typeface="Arial" panose="020B0604020202020204" pitchFamily="34" charset="0"/>
                <a:ea typeface="宋体" panose="02010600030101010101" pitchFamily="2" charset="-122"/>
              </a:endParaRPr>
            </a:p>
          </p:txBody>
        </p:sp>
        <p:sp>
          <p:nvSpPr>
            <p:cNvPr id="150561" name="Text Box 40"/>
            <p:cNvSpPr txBox="1"/>
            <p:nvPr/>
          </p:nvSpPr>
          <p:spPr>
            <a:xfrm>
              <a:off x="2812" y="589"/>
              <a:ext cx="952"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结果节点</a:t>
              </a:r>
              <a:endParaRPr lang="zh-CN" altLang="en-US" b="1" dirty="0">
                <a:latin typeface="Arial" panose="020B0604020202020204" pitchFamily="34" charset="0"/>
                <a:ea typeface="宋体" panose="02010600030101010101" pitchFamily="2" charset="-122"/>
              </a:endParaRPr>
            </a:p>
          </p:txBody>
        </p:sp>
        <p:sp>
          <p:nvSpPr>
            <p:cNvPr id="150562" name="Text Box 41"/>
            <p:cNvSpPr txBox="1"/>
            <p:nvPr/>
          </p:nvSpPr>
          <p:spPr>
            <a:xfrm>
              <a:off x="2857" y="998"/>
              <a:ext cx="952"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结果节点</a:t>
              </a:r>
              <a:endParaRPr lang="zh-CN" altLang="en-US" b="1" dirty="0">
                <a:latin typeface="Arial" panose="020B0604020202020204" pitchFamily="34" charset="0"/>
                <a:ea typeface="宋体" panose="02010600030101010101" pitchFamily="2" charset="-122"/>
              </a:endParaRPr>
            </a:p>
          </p:txBody>
        </p:sp>
        <p:sp>
          <p:nvSpPr>
            <p:cNvPr id="150563" name="Text Box 42"/>
            <p:cNvSpPr txBox="1"/>
            <p:nvPr/>
          </p:nvSpPr>
          <p:spPr>
            <a:xfrm>
              <a:off x="2857" y="1360"/>
              <a:ext cx="952" cy="23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结果节点</a:t>
              </a:r>
              <a:endParaRPr lang="zh-CN" altLang="en-US" b="1" dirty="0">
                <a:latin typeface="Arial" panose="020B0604020202020204" pitchFamily="34" charset="0"/>
                <a:ea typeface="宋体" panose="02010600030101010101" pitchFamily="2" charset="-122"/>
              </a:endParaRPr>
            </a:p>
          </p:txBody>
        </p:sp>
      </p:grpSp>
      <p:sp>
        <p:nvSpPr>
          <p:cNvPr id="150564" name="Text Box 44"/>
          <p:cNvSpPr txBox="1"/>
          <p:nvPr/>
        </p:nvSpPr>
        <p:spPr>
          <a:xfrm>
            <a:off x="2555875" y="5445125"/>
            <a:ext cx="3095625" cy="396875"/>
          </a:xfrm>
          <a:prstGeom prst="rect">
            <a:avLst/>
          </a:prstGeom>
          <a:noFill/>
          <a:ln w="9525">
            <a:noFill/>
          </a:ln>
        </p:spPr>
        <p:txBody>
          <a:bodyPr anchor="t">
            <a:spAutoFit/>
          </a:bodyPr>
          <a:p>
            <a:pPr algn="ctr">
              <a:spcBef>
                <a:spcPct val="50000"/>
              </a:spcBef>
            </a:pPr>
            <a:r>
              <a:rPr lang="zh-CN" altLang="en-US" sz="2000" b="1" dirty="0">
                <a:latin typeface="Arial" panose="020B0604020202020204" pitchFamily="34" charset="0"/>
                <a:ea typeface="宋体" panose="02010600030101010101" pitchFamily="2" charset="-122"/>
              </a:rPr>
              <a:t>决策树结构图</a:t>
            </a:r>
            <a:endParaRPr lang="zh-CN" altLang="en-US" sz="2000" b="1" dirty="0">
              <a:latin typeface="Arial" panose="020B0604020202020204" pitchFamily="34" charset="0"/>
              <a:ea typeface="宋体" panose="02010600030101010101" pitchFamily="2" charset="-122"/>
            </a:endParaRPr>
          </a:p>
        </p:txBody>
      </p:sp>
      <p:sp>
        <p:nvSpPr>
          <p:cNvPr id="150565" name="Text Box 46"/>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决策树法</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决策树法</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1554" name="AutoShape 6"/>
          <p:cNvSpPr/>
          <p:nvPr/>
        </p:nvSpPr>
        <p:spPr>
          <a:xfrm>
            <a:off x="395288" y="1628775"/>
            <a:ext cx="8497887" cy="13684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1555" name="Text Box 7"/>
          <p:cNvSpPr txBox="1"/>
          <p:nvPr/>
        </p:nvSpPr>
        <p:spPr>
          <a:xfrm>
            <a:off x="539750" y="1773238"/>
            <a:ext cx="8208963" cy="1189037"/>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例</a:t>
            </a:r>
            <a:r>
              <a:rPr lang="en-US" altLang="zh-CN" b="1" dirty="0">
                <a:latin typeface="Arial" panose="020B0604020202020204" pitchFamily="34" charset="0"/>
                <a:ea typeface="宋体" panose="02010600030101010101" pitchFamily="2" charset="-122"/>
              </a:rPr>
              <a:t>8-10】</a:t>
            </a:r>
            <a:r>
              <a:rPr lang="zh-CN" altLang="en-US" dirty="0">
                <a:latin typeface="Arial" panose="020B0604020202020204" pitchFamily="34" charset="0"/>
                <a:ea typeface="宋体" panose="02010600030101010101" pitchFamily="2" charset="-122"/>
              </a:rPr>
              <a:t>洋洋服装公司准备生产一个新的时装系列。如果在国内市场销售，目前需要投入</a:t>
            </a:r>
            <a:r>
              <a:rPr lang="en-US" altLang="zh-CN" dirty="0">
                <a:latin typeface="Arial" panose="020B0604020202020204" pitchFamily="34" charset="0"/>
                <a:ea typeface="宋体" panose="02010600030101010101" pitchFamily="2" charset="-122"/>
              </a:rPr>
              <a:t>150</a:t>
            </a:r>
            <a:r>
              <a:rPr lang="zh-CN" altLang="en-US" dirty="0">
                <a:latin typeface="Arial" panose="020B0604020202020204" pitchFamily="34" charset="0"/>
                <a:ea typeface="宋体" panose="02010600030101010101" pitchFamily="2" charset="-122"/>
              </a:rPr>
              <a:t>万元购置加工设备和支付广告费；如果要开拓国际市场，则此项投入需要</a:t>
            </a:r>
            <a:r>
              <a:rPr lang="en-US" altLang="zh-CN" dirty="0">
                <a:latin typeface="Arial" panose="020B0604020202020204" pitchFamily="34" charset="0"/>
                <a:ea typeface="宋体" panose="02010600030101010101" pitchFamily="2" charset="-122"/>
              </a:rPr>
              <a:t>400</a:t>
            </a:r>
            <a:r>
              <a:rPr lang="zh-CN" altLang="en-US" dirty="0">
                <a:latin typeface="Arial" panose="020B0604020202020204" pitchFamily="34" charset="0"/>
                <a:ea typeface="宋体" panose="02010600030101010101" pitchFamily="2" charset="-122"/>
              </a:rPr>
              <a:t>万元。如果目前在国内市场销售，两年后进入国际市场需要再投入</a:t>
            </a:r>
            <a:r>
              <a:rPr lang="en-US" altLang="zh-CN" dirty="0">
                <a:latin typeface="Arial" panose="020B0604020202020204" pitchFamily="34" charset="0"/>
                <a:ea typeface="宋体" panose="02010600030101010101" pitchFamily="2" charset="-122"/>
              </a:rPr>
              <a:t>350</a:t>
            </a:r>
            <a:r>
              <a:rPr lang="zh-CN" altLang="en-US" dirty="0">
                <a:latin typeface="Arial" panose="020B0604020202020204" pitchFamily="34" charset="0"/>
                <a:ea typeface="宋体" panose="02010600030101010101" pitchFamily="2" charset="-122"/>
              </a:rPr>
              <a:t>万元。公司的资本成本为</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％，整个项目的经济寿命为</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grpSp>
        <p:nvGrpSpPr>
          <p:cNvPr id="151556" name="Group 8"/>
          <p:cNvGrpSpPr/>
          <p:nvPr/>
        </p:nvGrpSpPr>
        <p:grpSpPr>
          <a:xfrm>
            <a:off x="1476375" y="3068638"/>
            <a:ext cx="4103688" cy="3529012"/>
            <a:chOff x="0" y="0"/>
            <a:chExt cx="5670" cy="4875"/>
          </a:xfrm>
        </p:grpSpPr>
        <p:grpSp>
          <p:nvGrpSpPr>
            <p:cNvPr id="151557" name="Group 9"/>
            <p:cNvGrpSpPr/>
            <p:nvPr/>
          </p:nvGrpSpPr>
          <p:grpSpPr>
            <a:xfrm>
              <a:off x="0" y="0"/>
              <a:ext cx="5670" cy="4875"/>
              <a:chOff x="0" y="0"/>
              <a:chExt cx="5670" cy="4875"/>
            </a:xfrm>
          </p:grpSpPr>
          <p:sp>
            <p:nvSpPr>
              <p:cNvPr id="151558" name="Text Box 10"/>
              <p:cNvSpPr txBox="1"/>
              <p:nvPr/>
            </p:nvSpPr>
            <p:spPr>
              <a:xfrm>
                <a:off x="4335" y="660"/>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需求一般  </a:t>
                </a:r>
                <a:r>
                  <a:rPr lang="en-US" altLang="zh-CN" sz="900" dirty="0">
                    <a:latin typeface="Times New Roman" panose="02020603050405020304" pitchFamily="2" charset="0"/>
                    <a:ea typeface="宋体" panose="02010600030101010101" pitchFamily="2" charset="-122"/>
                  </a:rPr>
                  <a:t>0.3</a:t>
                </a:r>
                <a:endParaRPr lang="en-US" altLang="zh-CN" dirty="0">
                  <a:latin typeface="Arial" panose="020B0604020202020204" pitchFamily="34" charset="0"/>
                  <a:ea typeface="宋体" panose="02010600030101010101" pitchFamily="2" charset="-122"/>
                </a:endParaRPr>
              </a:p>
            </p:txBody>
          </p:sp>
          <p:grpSp>
            <p:nvGrpSpPr>
              <p:cNvPr id="151559" name="Group 11"/>
              <p:cNvGrpSpPr/>
              <p:nvPr/>
            </p:nvGrpSpPr>
            <p:grpSpPr>
              <a:xfrm>
                <a:off x="0" y="0"/>
                <a:ext cx="5670" cy="4875"/>
                <a:chOff x="0" y="0"/>
                <a:chExt cx="5670" cy="4875"/>
              </a:xfrm>
            </p:grpSpPr>
            <p:grpSp>
              <p:nvGrpSpPr>
                <p:cNvPr id="151560" name="Group 12"/>
                <p:cNvGrpSpPr/>
                <p:nvPr/>
              </p:nvGrpSpPr>
              <p:grpSpPr>
                <a:xfrm>
                  <a:off x="0" y="0"/>
                  <a:ext cx="5670" cy="4875"/>
                  <a:chOff x="0" y="0"/>
                  <a:chExt cx="5670" cy="4875"/>
                </a:xfrm>
              </p:grpSpPr>
              <p:sp>
                <p:nvSpPr>
                  <p:cNvPr id="151561" name="Text Box 13"/>
                  <p:cNvSpPr txBox="1"/>
                  <p:nvPr/>
                </p:nvSpPr>
                <p:spPr>
                  <a:xfrm>
                    <a:off x="3150" y="4566"/>
                    <a:ext cx="1080" cy="30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  求 低  </a:t>
                    </a:r>
                    <a:r>
                      <a:rPr lang="en-US" altLang="zh-CN" sz="900" dirty="0">
                        <a:latin typeface="Times New Roman" panose="02020603050405020304" pitchFamily="2" charset="0"/>
                        <a:ea typeface="宋体" panose="02010600030101010101" pitchFamily="2" charset="-122"/>
                      </a:rPr>
                      <a:t>0.3</a:t>
                    </a:r>
                    <a:endParaRPr lang="en-US" altLang="zh-CN" dirty="0">
                      <a:latin typeface="Arial" panose="020B0604020202020204" pitchFamily="34" charset="0"/>
                      <a:ea typeface="宋体" panose="02010600030101010101" pitchFamily="2" charset="-122"/>
                    </a:endParaRPr>
                  </a:p>
                </p:txBody>
              </p:sp>
              <p:sp>
                <p:nvSpPr>
                  <p:cNvPr id="151562" name="Text Box 14"/>
                  <p:cNvSpPr txBox="1"/>
                  <p:nvPr/>
                </p:nvSpPr>
                <p:spPr>
                  <a:xfrm>
                    <a:off x="3120" y="4221"/>
                    <a:ext cx="1080" cy="30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需求一般  </a:t>
                    </a:r>
                    <a:r>
                      <a:rPr lang="en-US" altLang="zh-CN" sz="900" dirty="0">
                        <a:latin typeface="Times New Roman" panose="02020603050405020304" pitchFamily="2" charset="0"/>
                        <a:ea typeface="宋体" panose="02010600030101010101" pitchFamily="2" charset="-122"/>
                      </a:rPr>
                      <a:t>0.4</a:t>
                    </a:r>
                    <a:endParaRPr lang="en-US" altLang="zh-CN" dirty="0">
                      <a:latin typeface="Arial" panose="020B0604020202020204" pitchFamily="34" charset="0"/>
                      <a:ea typeface="宋体" panose="02010600030101010101" pitchFamily="2" charset="-122"/>
                    </a:endParaRPr>
                  </a:p>
                </p:txBody>
              </p:sp>
              <p:sp>
                <p:nvSpPr>
                  <p:cNvPr id="151563" name="Text Box 15"/>
                  <p:cNvSpPr txBox="1"/>
                  <p:nvPr/>
                </p:nvSpPr>
                <p:spPr>
                  <a:xfrm>
                    <a:off x="2025" y="2808"/>
                    <a:ext cx="1080" cy="30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  求 低 </a:t>
                    </a:r>
                    <a:r>
                      <a:rPr lang="en-US" altLang="zh-CN" sz="900" dirty="0">
                        <a:latin typeface="Times New Roman" panose="02020603050405020304" pitchFamily="2" charset="0"/>
                        <a:ea typeface="宋体" panose="02010600030101010101" pitchFamily="2" charset="-122"/>
                      </a:rPr>
                      <a:t>0.2</a:t>
                    </a:r>
                    <a:endParaRPr lang="en-US" altLang="zh-CN" dirty="0">
                      <a:latin typeface="Arial" panose="020B0604020202020204" pitchFamily="34" charset="0"/>
                      <a:ea typeface="宋体" panose="02010600030101010101" pitchFamily="2" charset="-122"/>
                    </a:endParaRPr>
                  </a:p>
                </p:txBody>
              </p:sp>
              <p:sp>
                <p:nvSpPr>
                  <p:cNvPr id="151564" name="Text Box 16"/>
                  <p:cNvSpPr txBox="1"/>
                  <p:nvPr/>
                </p:nvSpPr>
                <p:spPr>
                  <a:xfrm>
                    <a:off x="4425" y="1299"/>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需求一般  </a:t>
                    </a:r>
                    <a:r>
                      <a:rPr lang="en-US" altLang="zh-CN" sz="900" dirty="0">
                        <a:latin typeface="Times New Roman" panose="02020603050405020304" pitchFamily="2"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1565" name="Text Box 17"/>
                  <p:cNvSpPr txBox="1"/>
                  <p:nvPr/>
                </p:nvSpPr>
                <p:spPr>
                  <a:xfrm>
                    <a:off x="2940" y="2520"/>
                    <a:ext cx="825" cy="24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继续国内</a:t>
                    </a:r>
                    <a:endParaRPr lang="zh-CN" altLang="en-US" dirty="0">
                      <a:latin typeface="Arial" panose="020B0604020202020204" pitchFamily="34" charset="0"/>
                      <a:ea typeface="宋体" panose="02010600030101010101" pitchFamily="2" charset="-122"/>
                    </a:endParaRPr>
                  </a:p>
                </p:txBody>
              </p:sp>
              <p:sp>
                <p:nvSpPr>
                  <p:cNvPr id="151566" name="Text Box 18"/>
                  <p:cNvSpPr txBox="1"/>
                  <p:nvPr/>
                </p:nvSpPr>
                <p:spPr>
                  <a:xfrm>
                    <a:off x="2715" y="2115"/>
                    <a:ext cx="885" cy="246"/>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进入国际</a:t>
                    </a:r>
                    <a:endParaRPr lang="zh-CN" altLang="en-US" dirty="0">
                      <a:latin typeface="Arial" panose="020B0604020202020204" pitchFamily="34" charset="0"/>
                      <a:ea typeface="宋体" panose="02010600030101010101" pitchFamily="2" charset="-122"/>
                    </a:endParaRPr>
                  </a:p>
                </p:txBody>
              </p:sp>
              <p:sp>
                <p:nvSpPr>
                  <p:cNvPr id="151567" name="Text Box 19"/>
                  <p:cNvSpPr txBox="1"/>
                  <p:nvPr/>
                </p:nvSpPr>
                <p:spPr>
                  <a:xfrm>
                    <a:off x="2700" y="1554"/>
                    <a:ext cx="825" cy="24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继续国内</a:t>
                    </a:r>
                    <a:endParaRPr lang="zh-CN" altLang="en-US" dirty="0">
                      <a:latin typeface="Arial" panose="020B0604020202020204" pitchFamily="34" charset="0"/>
                      <a:ea typeface="宋体" panose="02010600030101010101" pitchFamily="2" charset="-122"/>
                    </a:endParaRPr>
                  </a:p>
                </p:txBody>
              </p:sp>
              <p:sp>
                <p:nvSpPr>
                  <p:cNvPr id="151568" name="Text Box 20"/>
                  <p:cNvSpPr txBox="1"/>
                  <p:nvPr/>
                </p:nvSpPr>
                <p:spPr>
                  <a:xfrm>
                    <a:off x="2850" y="936"/>
                    <a:ext cx="885" cy="246"/>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进入国际</a:t>
                    </a:r>
                    <a:endParaRPr lang="zh-CN" altLang="en-US" dirty="0">
                      <a:latin typeface="Arial" panose="020B0604020202020204" pitchFamily="34" charset="0"/>
                      <a:ea typeface="宋体" panose="02010600030101010101" pitchFamily="2" charset="-122"/>
                    </a:endParaRPr>
                  </a:p>
                </p:txBody>
              </p:sp>
              <p:sp>
                <p:nvSpPr>
                  <p:cNvPr id="151569" name="Text Box 21"/>
                  <p:cNvSpPr txBox="1"/>
                  <p:nvPr/>
                </p:nvSpPr>
                <p:spPr>
                  <a:xfrm>
                    <a:off x="2745" y="222"/>
                    <a:ext cx="825" cy="24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继续国内</a:t>
                    </a:r>
                    <a:endParaRPr lang="zh-CN" altLang="en-US" dirty="0">
                      <a:latin typeface="Arial" panose="020B0604020202020204" pitchFamily="34" charset="0"/>
                      <a:ea typeface="宋体" panose="02010600030101010101" pitchFamily="2" charset="-122"/>
                    </a:endParaRPr>
                  </a:p>
                </p:txBody>
              </p:sp>
              <p:sp>
                <p:nvSpPr>
                  <p:cNvPr id="151570" name="Text Box 22"/>
                  <p:cNvSpPr txBox="1"/>
                  <p:nvPr/>
                </p:nvSpPr>
                <p:spPr>
                  <a:xfrm>
                    <a:off x="2925" y="3276"/>
                    <a:ext cx="885" cy="246"/>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进入国际</a:t>
                    </a:r>
                    <a:endParaRPr lang="zh-CN" altLang="en-US" dirty="0">
                      <a:latin typeface="Arial" panose="020B0604020202020204" pitchFamily="34" charset="0"/>
                      <a:ea typeface="宋体" panose="02010600030101010101" pitchFamily="2" charset="-122"/>
                    </a:endParaRPr>
                  </a:p>
                </p:txBody>
              </p:sp>
              <p:sp>
                <p:nvSpPr>
                  <p:cNvPr id="151571" name="Text Box 23"/>
                  <p:cNvSpPr txBox="1"/>
                  <p:nvPr/>
                </p:nvSpPr>
                <p:spPr>
                  <a:xfrm>
                    <a:off x="4455" y="2472"/>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  求 低  </a:t>
                    </a:r>
                    <a:r>
                      <a:rPr lang="en-US" altLang="zh-CN" sz="900" dirty="0">
                        <a:latin typeface="Times New Roman" panose="02020603050405020304" pitchFamily="2"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1572" name="Text Box 24"/>
                  <p:cNvSpPr txBox="1"/>
                  <p:nvPr/>
                </p:nvSpPr>
                <p:spPr>
                  <a:xfrm>
                    <a:off x="4515" y="2763"/>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需求高  </a:t>
                    </a:r>
                    <a:r>
                      <a:rPr lang="en-US" altLang="zh-CN" sz="900" dirty="0">
                        <a:latin typeface="Times New Roman" panose="02020603050405020304" pitchFamily="2" charset="0"/>
                        <a:ea typeface="宋体" panose="02010600030101010101" pitchFamily="2" charset="-122"/>
                      </a:rPr>
                      <a:t>0.1</a:t>
                    </a:r>
                    <a:endParaRPr lang="en-US" altLang="zh-CN" dirty="0">
                      <a:latin typeface="Arial" panose="020B0604020202020204" pitchFamily="34" charset="0"/>
                      <a:ea typeface="宋体" panose="02010600030101010101" pitchFamily="2" charset="-122"/>
                    </a:endParaRPr>
                  </a:p>
                </p:txBody>
              </p:sp>
              <p:sp>
                <p:nvSpPr>
                  <p:cNvPr id="151573" name="Text Box 25"/>
                  <p:cNvSpPr txBox="1"/>
                  <p:nvPr/>
                </p:nvSpPr>
                <p:spPr>
                  <a:xfrm>
                    <a:off x="4590" y="3360"/>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  求 低 </a:t>
                    </a:r>
                    <a:r>
                      <a:rPr lang="en-US" altLang="zh-CN" sz="900" dirty="0">
                        <a:latin typeface="Times New Roman" panose="02020603050405020304" pitchFamily="2" charset="0"/>
                        <a:ea typeface="宋体" panose="02010600030101010101" pitchFamily="2" charset="-122"/>
                      </a:rPr>
                      <a:t>0.6</a:t>
                    </a:r>
                    <a:endParaRPr lang="en-US" altLang="zh-CN" dirty="0">
                      <a:latin typeface="Arial" panose="020B0604020202020204" pitchFamily="34" charset="0"/>
                      <a:ea typeface="宋体" panose="02010600030101010101" pitchFamily="2" charset="-122"/>
                    </a:endParaRPr>
                  </a:p>
                </p:txBody>
              </p:sp>
              <p:sp>
                <p:nvSpPr>
                  <p:cNvPr id="151574" name="Text Box 26"/>
                  <p:cNvSpPr txBox="1"/>
                  <p:nvPr/>
                </p:nvSpPr>
                <p:spPr>
                  <a:xfrm>
                    <a:off x="4425" y="2208"/>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  求 低  </a:t>
                    </a:r>
                    <a:r>
                      <a:rPr lang="en-US" altLang="zh-CN" sz="900" dirty="0">
                        <a:latin typeface="Times New Roman" panose="02020603050405020304" pitchFamily="2" charset="0"/>
                        <a:ea typeface="宋体" panose="02010600030101010101" pitchFamily="2" charset="-122"/>
                      </a:rPr>
                      <a:t>0.1</a:t>
                    </a:r>
                    <a:endParaRPr lang="en-US" altLang="zh-CN" dirty="0">
                      <a:latin typeface="Arial" panose="020B0604020202020204" pitchFamily="34" charset="0"/>
                      <a:ea typeface="宋体" panose="02010600030101010101" pitchFamily="2" charset="-122"/>
                    </a:endParaRPr>
                  </a:p>
                </p:txBody>
              </p:sp>
              <p:sp>
                <p:nvSpPr>
                  <p:cNvPr id="151575" name="Text Box 27"/>
                  <p:cNvSpPr txBox="1"/>
                  <p:nvPr/>
                </p:nvSpPr>
                <p:spPr>
                  <a:xfrm>
                    <a:off x="4560" y="3036"/>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需求一般  </a:t>
                    </a:r>
                    <a:r>
                      <a:rPr lang="en-US" altLang="zh-CN" sz="900" dirty="0">
                        <a:latin typeface="Times New Roman" panose="02020603050405020304" pitchFamily="2" charset="0"/>
                        <a:ea typeface="宋体" panose="02010600030101010101" pitchFamily="2" charset="-122"/>
                      </a:rPr>
                      <a:t>0.3</a:t>
                    </a:r>
                    <a:endParaRPr lang="en-US" altLang="zh-CN" dirty="0">
                      <a:latin typeface="Arial" panose="020B0604020202020204" pitchFamily="34" charset="0"/>
                      <a:ea typeface="宋体" panose="02010600030101010101" pitchFamily="2" charset="-122"/>
                    </a:endParaRPr>
                  </a:p>
                </p:txBody>
              </p:sp>
              <p:sp>
                <p:nvSpPr>
                  <p:cNvPr id="151576" name="Text Box 28"/>
                  <p:cNvSpPr txBox="1"/>
                  <p:nvPr/>
                </p:nvSpPr>
                <p:spPr>
                  <a:xfrm>
                    <a:off x="4395" y="1872"/>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需求一般  </a:t>
                    </a:r>
                    <a:r>
                      <a:rPr lang="en-US" altLang="zh-CN" sz="900" dirty="0">
                        <a:latin typeface="Times New Roman" panose="02020603050405020304" pitchFamily="2" charset="0"/>
                        <a:ea typeface="宋体" panose="02010600030101010101" pitchFamily="2" charset="-122"/>
                      </a:rPr>
                      <a:t>0.7</a:t>
                    </a:r>
                    <a:endParaRPr lang="en-US" altLang="zh-CN" dirty="0">
                      <a:latin typeface="Arial" panose="020B0604020202020204" pitchFamily="34" charset="0"/>
                      <a:ea typeface="宋体" panose="02010600030101010101" pitchFamily="2" charset="-122"/>
                    </a:endParaRPr>
                  </a:p>
                </p:txBody>
              </p:sp>
              <p:sp>
                <p:nvSpPr>
                  <p:cNvPr id="151577" name="Text Box 29"/>
                  <p:cNvSpPr txBox="1"/>
                  <p:nvPr/>
                </p:nvSpPr>
                <p:spPr>
                  <a:xfrm>
                    <a:off x="1665" y="1716"/>
                    <a:ext cx="1080" cy="30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需求一般  </a:t>
                    </a:r>
                    <a:r>
                      <a:rPr lang="en-US" altLang="zh-CN" sz="900" dirty="0">
                        <a:latin typeface="Times New Roman" panose="02020603050405020304" pitchFamily="2" charset="0"/>
                        <a:ea typeface="宋体" panose="02010600030101010101" pitchFamily="2" charset="-122"/>
                      </a:rPr>
                      <a:t>0.3</a:t>
                    </a:r>
                    <a:endParaRPr lang="en-US" altLang="zh-CN" dirty="0">
                      <a:latin typeface="Arial" panose="020B0604020202020204" pitchFamily="34" charset="0"/>
                      <a:ea typeface="宋体" panose="02010600030101010101" pitchFamily="2" charset="-122"/>
                    </a:endParaRPr>
                  </a:p>
                </p:txBody>
              </p:sp>
              <p:sp>
                <p:nvSpPr>
                  <p:cNvPr id="151578" name="Text Box 30"/>
                  <p:cNvSpPr txBox="1"/>
                  <p:nvPr/>
                </p:nvSpPr>
                <p:spPr>
                  <a:xfrm>
                    <a:off x="4380" y="981"/>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  求 低  </a:t>
                    </a:r>
                    <a:r>
                      <a:rPr lang="en-US" altLang="zh-CN" sz="900" dirty="0">
                        <a:latin typeface="Times New Roman" panose="02020603050405020304" pitchFamily="2" charset="0"/>
                        <a:ea typeface="宋体" panose="02010600030101010101" pitchFamily="2" charset="-122"/>
                      </a:rPr>
                      <a:t>0.2</a:t>
                    </a:r>
                    <a:endParaRPr lang="en-US" altLang="zh-CN" dirty="0">
                      <a:latin typeface="Arial" panose="020B0604020202020204" pitchFamily="34" charset="0"/>
                      <a:ea typeface="宋体" panose="02010600030101010101" pitchFamily="2" charset="-122"/>
                    </a:endParaRPr>
                  </a:p>
                </p:txBody>
              </p:sp>
              <p:sp>
                <p:nvSpPr>
                  <p:cNvPr id="151579" name="Text Box 31"/>
                  <p:cNvSpPr txBox="1"/>
                  <p:nvPr/>
                </p:nvSpPr>
                <p:spPr>
                  <a:xfrm>
                    <a:off x="4365" y="381"/>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需求高  </a:t>
                    </a:r>
                    <a:r>
                      <a:rPr lang="en-US" altLang="zh-CN" sz="900" dirty="0">
                        <a:latin typeface="Times New Roman" panose="02020603050405020304" pitchFamily="2" charset="0"/>
                        <a:ea typeface="宋体" panose="02010600030101010101" pitchFamily="2" charset="-122"/>
                      </a:rPr>
                      <a:t>0.5</a:t>
                    </a:r>
                    <a:endParaRPr lang="en-US" altLang="zh-CN" dirty="0">
                      <a:latin typeface="Arial" panose="020B0604020202020204" pitchFamily="34" charset="0"/>
                      <a:ea typeface="宋体" panose="02010600030101010101" pitchFamily="2" charset="-122"/>
                    </a:endParaRPr>
                  </a:p>
                </p:txBody>
              </p:sp>
              <p:sp>
                <p:nvSpPr>
                  <p:cNvPr id="151580" name="Line 32"/>
                  <p:cNvSpPr/>
                  <p:nvPr/>
                </p:nvSpPr>
                <p:spPr>
                  <a:xfrm flipV="1">
                    <a:off x="405" y="2031"/>
                    <a:ext cx="900" cy="93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81" name="Line 33"/>
                  <p:cNvSpPr/>
                  <p:nvPr/>
                </p:nvSpPr>
                <p:spPr>
                  <a:xfrm>
                    <a:off x="1890" y="819"/>
                    <a:ext cx="100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82" name="Rectangle 34"/>
                  <p:cNvSpPr/>
                  <p:nvPr/>
                </p:nvSpPr>
                <p:spPr>
                  <a:xfrm>
                    <a:off x="180" y="2850"/>
                    <a:ext cx="180" cy="156"/>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583" name="Text Box 35"/>
                  <p:cNvSpPr txBox="1"/>
                  <p:nvPr/>
                </p:nvSpPr>
                <p:spPr>
                  <a:xfrm>
                    <a:off x="0" y="2277"/>
                    <a:ext cx="825" cy="24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国内市场</a:t>
                    </a:r>
                    <a:endParaRPr lang="zh-CN" altLang="en-US" dirty="0">
                      <a:latin typeface="Arial" panose="020B0604020202020204" pitchFamily="34" charset="0"/>
                      <a:ea typeface="宋体" panose="02010600030101010101" pitchFamily="2" charset="-122"/>
                    </a:endParaRPr>
                  </a:p>
                </p:txBody>
              </p:sp>
              <p:sp>
                <p:nvSpPr>
                  <p:cNvPr id="151584" name="Text Box 36"/>
                  <p:cNvSpPr txBox="1"/>
                  <p:nvPr/>
                </p:nvSpPr>
                <p:spPr>
                  <a:xfrm>
                    <a:off x="105" y="3522"/>
                    <a:ext cx="720" cy="261"/>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国际市场</a:t>
                    </a:r>
                    <a:endParaRPr lang="zh-CN" altLang="en-US" dirty="0">
                      <a:latin typeface="Arial" panose="020B0604020202020204" pitchFamily="34" charset="0"/>
                      <a:ea typeface="宋体" panose="02010600030101010101" pitchFamily="2" charset="-122"/>
                    </a:endParaRPr>
                  </a:p>
                </p:txBody>
              </p:sp>
              <p:sp>
                <p:nvSpPr>
                  <p:cNvPr id="151585" name="Line 37"/>
                  <p:cNvSpPr/>
                  <p:nvPr/>
                </p:nvSpPr>
                <p:spPr>
                  <a:xfrm>
                    <a:off x="429" y="2964"/>
                    <a:ext cx="1236" cy="156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86" name="Text Box 38"/>
                  <p:cNvSpPr txBox="1"/>
                  <p:nvPr/>
                </p:nvSpPr>
                <p:spPr>
                  <a:xfrm>
                    <a:off x="1800" y="474"/>
                    <a:ext cx="1080" cy="30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需求高  </a:t>
                    </a:r>
                    <a:r>
                      <a:rPr lang="en-US" altLang="zh-CN" sz="900" dirty="0">
                        <a:latin typeface="Times New Roman" panose="02020603050405020304" pitchFamily="2" charset="0"/>
                        <a:ea typeface="宋体" panose="02010600030101010101" pitchFamily="2" charset="-122"/>
                      </a:rPr>
                      <a:t>0.5</a:t>
                    </a:r>
                    <a:endParaRPr lang="en-US" altLang="zh-CN" dirty="0">
                      <a:latin typeface="Arial" panose="020B0604020202020204" pitchFamily="34" charset="0"/>
                      <a:ea typeface="宋体" panose="02010600030101010101" pitchFamily="2" charset="-122"/>
                    </a:endParaRPr>
                  </a:p>
                </p:txBody>
              </p:sp>
              <p:grpSp>
                <p:nvGrpSpPr>
                  <p:cNvPr id="151587" name="Group 39"/>
                  <p:cNvGrpSpPr/>
                  <p:nvPr/>
                </p:nvGrpSpPr>
                <p:grpSpPr>
                  <a:xfrm>
                    <a:off x="2925" y="312"/>
                    <a:ext cx="2565" cy="942"/>
                    <a:chOff x="0" y="0"/>
                    <a:chExt cx="2565" cy="942"/>
                  </a:xfrm>
                </p:grpSpPr>
                <p:sp>
                  <p:nvSpPr>
                    <p:cNvPr id="151588" name="Rectangle 40"/>
                    <p:cNvSpPr/>
                    <p:nvPr/>
                  </p:nvSpPr>
                  <p:spPr>
                    <a:xfrm>
                      <a:off x="0" y="411"/>
                      <a:ext cx="180" cy="156"/>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589" name="Line 41"/>
                    <p:cNvSpPr/>
                    <p:nvPr/>
                  </p:nvSpPr>
                  <p:spPr>
                    <a:xfrm flipV="1">
                      <a:off x="195" y="0"/>
                      <a:ext cx="615" cy="39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51590" name="Group 42"/>
                    <p:cNvGrpSpPr/>
                    <p:nvPr/>
                  </p:nvGrpSpPr>
                  <p:grpSpPr>
                    <a:xfrm>
                      <a:off x="765" y="324"/>
                      <a:ext cx="780" cy="618"/>
                      <a:chOff x="0" y="0"/>
                      <a:chExt cx="780" cy="618"/>
                    </a:xfrm>
                  </p:grpSpPr>
                  <p:sp>
                    <p:nvSpPr>
                      <p:cNvPr id="151591" name="Oval 43"/>
                      <p:cNvSpPr/>
                      <p:nvPr/>
                    </p:nvSpPr>
                    <p:spPr>
                      <a:xfrm>
                        <a:off x="0" y="207"/>
                        <a:ext cx="180" cy="156"/>
                      </a:xfrm>
                      <a:prstGeom prst="ellipse">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592" name="Line 44"/>
                      <p:cNvSpPr/>
                      <p:nvPr/>
                    </p:nvSpPr>
                    <p:spPr>
                      <a:xfrm flipV="1">
                        <a:off x="210" y="0"/>
                        <a:ext cx="570" cy="264"/>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93" name="Line 45"/>
                      <p:cNvSpPr/>
                      <p:nvPr/>
                    </p:nvSpPr>
                    <p:spPr>
                      <a:xfrm>
                        <a:off x="225" y="306"/>
                        <a:ext cx="54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94" name="Line 46"/>
                      <p:cNvSpPr/>
                      <p:nvPr/>
                    </p:nvSpPr>
                    <p:spPr>
                      <a:xfrm>
                        <a:off x="225" y="306"/>
                        <a:ext cx="540" cy="312"/>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51595" name="Line 47"/>
                    <p:cNvSpPr/>
                    <p:nvPr/>
                  </p:nvSpPr>
                  <p:spPr>
                    <a:xfrm flipV="1">
                      <a:off x="810" y="21"/>
                      <a:ext cx="175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96" name="Line 48"/>
                    <p:cNvSpPr/>
                    <p:nvPr/>
                  </p:nvSpPr>
                  <p:spPr>
                    <a:xfrm>
                      <a:off x="165" y="501"/>
                      <a:ext cx="645" cy="12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97" name="Line 49"/>
                    <p:cNvSpPr/>
                    <p:nvPr/>
                  </p:nvSpPr>
                  <p:spPr>
                    <a:xfrm flipV="1">
                      <a:off x="1485" y="318"/>
                      <a:ext cx="1035" cy="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98" name="Line 50"/>
                    <p:cNvSpPr/>
                    <p:nvPr/>
                  </p:nvSpPr>
                  <p:spPr>
                    <a:xfrm flipV="1">
                      <a:off x="1485" y="621"/>
                      <a:ext cx="100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599" name="Line 51"/>
                    <p:cNvSpPr/>
                    <p:nvPr/>
                  </p:nvSpPr>
                  <p:spPr>
                    <a:xfrm>
                      <a:off x="1485" y="936"/>
                      <a:ext cx="108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151600" name="Group 52"/>
                  <p:cNvGrpSpPr/>
                  <p:nvPr/>
                </p:nvGrpSpPr>
                <p:grpSpPr>
                  <a:xfrm>
                    <a:off x="2955" y="1515"/>
                    <a:ext cx="2565" cy="942"/>
                    <a:chOff x="0" y="0"/>
                    <a:chExt cx="2565" cy="942"/>
                  </a:xfrm>
                </p:grpSpPr>
                <p:sp>
                  <p:nvSpPr>
                    <p:cNvPr id="151601" name="Rectangle 53"/>
                    <p:cNvSpPr/>
                    <p:nvPr/>
                  </p:nvSpPr>
                  <p:spPr>
                    <a:xfrm>
                      <a:off x="0" y="411"/>
                      <a:ext cx="180" cy="156"/>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602" name="Line 54"/>
                    <p:cNvSpPr/>
                    <p:nvPr/>
                  </p:nvSpPr>
                  <p:spPr>
                    <a:xfrm flipV="1">
                      <a:off x="195" y="0"/>
                      <a:ext cx="615" cy="39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51603" name="Group 55"/>
                    <p:cNvGrpSpPr/>
                    <p:nvPr/>
                  </p:nvGrpSpPr>
                  <p:grpSpPr>
                    <a:xfrm>
                      <a:off x="765" y="324"/>
                      <a:ext cx="780" cy="618"/>
                      <a:chOff x="0" y="0"/>
                      <a:chExt cx="780" cy="618"/>
                    </a:xfrm>
                  </p:grpSpPr>
                  <p:sp>
                    <p:nvSpPr>
                      <p:cNvPr id="151604" name="Oval 56"/>
                      <p:cNvSpPr/>
                      <p:nvPr/>
                    </p:nvSpPr>
                    <p:spPr>
                      <a:xfrm>
                        <a:off x="0" y="207"/>
                        <a:ext cx="180" cy="156"/>
                      </a:xfrm>
                      <a:prstGeom prst="ellipse">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605" name="Line 57"/>
                      <p:cNvSpPr/>
                      <p:nvPr/>
                    </p:nvSpPr>
                    <p:spPr>
                      <a:xfrm flipV="1">
                        <a:off x="210" y="0"/>
                        <a:ext cx="570" cy="264"/>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06" name="Line 58"/>
                      <p:cNvSpPr/>
                      <p:nvPr/>
                    </p:nvSpPr>
                    <p:spPr>
                      <a:xfrm>
                        <a:off x="225" y="306"/>
                        <a:ext cx="54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07" name="Line 59"/>
                      <p:cNvSpPr/>
                      <p:nvPr/>
                    </p:nvSpPr>
                    <p:spPr>
                      <a:xfrm>
                        <a:off x="225" y="306"/>
                        <a:ext cx="540" cy="312"/>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51608" name="Line 60"/>
                    <p:cNvSpPr/>
                    <p:nvPr/>
                  </p:nvSpPr>
                  <p:spPr>
                    <a:xfrm flipV="1">
                      <a:off x="810" y="21"/>
                      <a:ext cx="175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09" name="Line 61"/>
                    <p:cNvSpPr/>
                    <p:nvPr/>
                  </p:nvSpPr>
                  <p:spPr>
                    <a:xfrm>
                      <a:off x="165" y="501"/>
                      <a:ext cx="645" cy="12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0" name="Line 62"/>
                    <p:cNvSpPr/>
                    <p:nvPr/>
                  </p:nvSpPr>
                  <p:spPr>
                    <a:xfrm flipV="1">
                      <a:off x="1485" y="318"/>
                      <a:ext cx="1035" cy="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1" name="Line 63"/>
                    <p:cNvSpPr/>
                    <p:nvPr/>
                  </p:nvSpPr>
                  <p:spPr>
                    <a:xfrm flipV="1">
                      <a:off x="1485" y="621"/>
                      <a:ext cx="100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2" name="Line 64"/>
                    <p:cNvSpPr/>
                    <p:nvPr/>
                  </p:nvSpPr>
                  <p:spPr>
                    <a:xfrm>
                      <a:off x="1485" y="936"/>
                      <a:ext cx="108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51613" name="Line 65"/>
                  <p:cNvSpPr/>
                  <p:nvPr/>
                </p:nvSpPr>
                <p:spPr>
                  <a:xfrm flipV="1">
                    <a:off x="1290" y="798"/>
                    <a:ext cx="600" cy="105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4" name="Line 66"/>
                  <p:cNvSpPr/>
                  <p:nvPr/>
                </p:nvSpPr>
                <p:spPr>
                  <a:xfrm>
                    <a:off x="1305" y="2028"/>
                    <a:ext cx="162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5" name="Line 67"/>
                  <p:cNvSpPr/>
                  <p:nvPr/>
                </p:nvSpPr>
                <p:spPr>
                  <a:xfrm>
                    <a:off x="1305" y="2028"/>
                    <a:ext cx="810" cy="1188"/>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6" name="Line 68"/>
                  <p:cNvSpPr/>
                  <p:nvPr/>
                </p:nvSpPr>
                <p:spPr>
                  <a:xfrm>
                    <a:off x="2115" y="3216"/>
                    <a:ext cx="90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17" name="Text Box 69"/>
                  <p:cNvSpPr txBox="1"/>
                  <p:nvPr/>
                </p:nvSpPr>
                <p:spPr>
                  <a:xfrm>
                    <a:off x="4365" y="0"/>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需求高  </a:t>
                    </a:r>
                    <a:r>
                      <a:rPr lang="en-US" altLang="zh-CN" sz="900" dirty="0">
                        <a:latin typeface="Times New Roman" panose="02020603050405020304" pitchFamily="2" charset="0"/>
                        <a:ea typeface="宋体" panose="02010600030101010101" pitchFamily="2" charset="-122"/>
                      </a:rPr>
                      <a:t>1.0</a:t>
                    </a:r>
                    <a:endParaRPr lang="en-US" altLang="zh-CN" dirty="0">
                      <a:latin typeface="Arial" panose="020B0604020202020204" pitchFamily="34" charset="0"/>
                      <a:ea typeface="宋体" panose="02010600030101010101" pitchFamily="2" charset="-122"/>
                    </a:endParaRPr>
                  </a:p>
                </p:txBody>
              </p:sp>
              <p:sp>
                <p:nvSpPr>
                  <p:cNvPr id="151618" name="Oval 70"/>
                  <p:cNvSpPr/>
                  <p:nvPr/>
                </p:nvSpPr>
                <p:spPr>
                  <a:xfrm>
                    <a:off x="1635" y="4407"/>
                    <a:ext cx="180" cy="156"/>
                  </a:xfrm>
                  <a:prstGeom prst="ellipse">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619" name="Line 71"/>
                  <p:cNvSpPr/>
                  <p:nvPr/>
                </p:nvSpPr>
                <p:spPr>
                  <a:xfrm>
                    <a:off x="1845" y="4524"/>
                    <a:ext cx="378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20" name="Line 72"/>
                  <p:cNvSpPr/>
                  <p:nvPr/>
                </p:nvSpPr>
                <p:spPr>
                  <a:xfrm flipV="1">
                    <a:off x="1845" y="4212"/>
                    <a:ext cx="360" cy="15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21" name="Line 73"/>
                  <p:cNvSpPr/>
                  <p:nvPr/>
                </p:nvSpPr>
                <p:spPr>
                  <a:xfrm>
                    <a:off x="1785" y="4605"/>
                    <a:ext cx="435" cy="237"/>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22" name="Line 74"/>
                  <p:cNvSpPr/>
                  <p:nvPr/>
                </p:nvSpPr>
                <p:spPr>
                  <a:xfrm>
                    <a:off x="2205" y="4212"/>
                    <a:ext cx="342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23" name="Line 75"/>
                  <p:cNvSpPr/>
                  <p:nvPr/>
                </p:nvSpPr>
                <p:spPr>
                  <a:xfrm>
                    <a:off x="2205" y="4836"/>
                    <a:ext cx="342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24" name="Text Box 76"/>
                  <p:cNvSpPr txBox="1"/>
                  <p:nvPr/>
                </p:nvSpPr>
                <p:spPr>
                  <a:xfrm>
                    <a:off x="3105" y="3900"/>
                    <a:ext cx="1080" cy="309"/>
                  </a:xfrm>
                  <a:prstGeom prst="rect">
                    <a:avLst/>
                  </a:prstGeom>
                  <a:solidFill>
                    <a:srgbClr val="FFFFFF"/>
                  </a:solid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需求高 </a:t>
                    </a:r>
                    <a:r>
                      <a:rPr lang="en-US" altLang="zh-CN" sz="900" dirty="0">
                        <a:latin typeface="Times New Roman" panose="02020603050405020304" pitchFamily="2" charset="0"/>
                        <a:ea typeface="宋体" panose="02010600030101010101" pitchFamily="2" charset="-122"/>
                      </a:rPr>
                      <a:t>0.3</a:t>
                    </a:r>
                    <a:endParaRPr lang="en-US" altLang="zh-CN" dirty="0">
                      <a:latin typeface="Arial" panose="020B0604020202020204" pitchFamily="34" charset="0"/>
                      <a:ea typeface="宋体" panose="02010600030101010101" pitchFamily="2" charset="-122"/>
                    </a:endParaRPr>
                  </a:p>
                </p:txBody>
              </p:sp>
            </p:grpSp>
            <p:sp>
              <p:nvSpPr>
                <p:cNvPr id="151625" name="Text Box 77"/>
                <p:cNvSpPr txBox="1"/>
                <p:nvPr/>
              </p:nvSpPr>
              <p:spPr>
                <a:xfrm>
                  <a:off x="4350" y="1551"/>
                  <a:ext cx="1080" cy="309"/>
                </a:xfrm>
                <a:prstGeom prst="rect">
                  <a:avLst/>
                </a:prstGeom>
                <a:noFill/>
                <a:ln w="9525">
                  <a:noFill/>
                </a:ln>
              </p:spPr>
              <p:txBody>
                <a:bodyPr lIns="0" tIns="0" rIns="0" bIns="0" anchor="t"/>
                <a:p>
                  <a:pPr algn="just"/>
                  <a:r>
                    <a:rPr lang="zh-CN" altLang="en-US" sz="900" dirty="0">
                      <a:latin typeface="Times New Roman" panose="02020603050405020304" pitchFamily="2" charset="0"/>
                      <a:ea typeface="宋体" panose="02010600030101010101" pitchFamily="2" charset="-122"/>
                    </a:rPr>
                    <a:t>需求高  </a:t>
                  </a:r>
                  <a:r>
                    <a:rPr lang="en-US" altLang="zh-CN" sz="900" dirty="0">
                      <a:latin typeface="Times New Roman" panose="02020603050405020304" pitchFamily="2" charset="0"/>
                      <a:ea typeface="宋体" panose="02010600030101010101" pitchFamily="2" charset="-122"/>
                    </a:rPr>
                    <a:t>0.2</a:t>
                  </a:r>
                  <a:endParaRPr lang="en-US" altLang="zh-CN" dirty="0">
                    <a:latin typeface="Arial" panose="020B0604020202020204" pitchFamily="34" charset="0"/>
                    <a:ea typeface="宋体" panose="02010600030101010101" pitchFamily="2" charset="-122"/>
                  </a:endParaRPr>
                </a:p>
              </p:txBody>
            </p:sp>
            <p:grpSp>
              <p:nvGrpSpPr>
                <p:cNvPr id="151626" name="Group 78"/>
                <p:cNvGrpSpPr/>
                <p:nvPr/>
              </p:nvGrpSpPr>
              <p:grpSpPr>
                <a:xfrm>
                  <a:off x="2985" y="2733"/>
                  <a:ext cx="2565" cy="942"/>
                  <a:chOff x="0" y="0"/>
                  <a:chExt cx="2565" cy="942"/>
                </a:xfrm>
              </p:grpSpPr>
              <p:sp>
                <p:nvSpPr>
                  <p:cNvPr id="151627" name="Rectangle 79"/>
                  <p:cNvSpPr/>
                  <p:nvPr/>
                </p:nvSpPr>
                <p:spPr>
                  <a:xfrm>
                    <a:off x="0" y="411"/>
                    <a:ext cx="180" cy="156"/>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628" name="Line 80"/>
                  <p:cNvSpPr/>
                  <p:nvPr/>
                </p:nvSpPr>
                <p:spPr>
                  <a:xfrm flipV="1">
                    <a:off x="195" y="0"/>
                    <a:ext cx="615" cy="39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51629" name="Group 81"/>
                  <p:cNvGrpSpPr/>
                  <p:nvPr/>
                </p:nvGrpSpPr>
                <p:grpSpPr>
                  <a:xfrm>
                    <a:off x="765" y="324"/>
                    <a:ext cx="780" cy="618"/>
                    <a:chOff x="0" y="0"/>
                    <a:chExt cx="780" cy="618"/>
                  </a:xfrm>
                </p:grpSpPr>
                <p:sp>
                  <p:nvSpPr>
                    <p:cNvPr id="151630" name="Oval 82"/>
                    <p:cNvSpPr/>
                    <p:nvPr/>
                  </p:nvSpPr>
                  <p:spPr>
                    <a:xfrm>
                      <a:off x="0" y="207"/>
                      <a:ext cx="180" cy="156"/>
                    </a:xfrm>
                    <a:prstGeom prst="ellipse">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1631" name="Line 83"/>
                    <p:cNvSpPr/>
                    <p:nvPr/>
                  </p:nvSpPr>
                  <p:spPr>
                    <a:xfrm flipV="1">
                      <a:off x="210" y="0"/>
                      <a:ext cx="570" cy="264"/>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32" name="Line 84"/>
                    <p:cNvSpPr/>
                    <p:nvPr/>
                  </p:nvSpPr>
                  <p:spPr>
                    <a:xfrm>
                      <a:off x="225" y="306"/>
                      <a:ext cx="54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33" name="Line 85"/>
                    <p:cNvSpPr/>
                    <p:nvPr/>
                  </p:nvSpPr>
                  <p:spPr>
                    <a:xfrm>
                      <a:off x="225" y="306"/>
                      <a:ext cx="540" cy="312"/>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sp>
                <p:nvSpPr>
                  <p:cNvPr id="151634" name="Line 86"/>
                  <p:cNvSpPr/>
                  <p:nvPr/>
                </p:nvSpPr>
                <p:spPr>
                  <a:xfrm flipV="1">
                    <a:off x="810" y="21"/>
                    <a:ext cx="175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35" name="Line 87"/>
                  <p:cNvSpPr/>
                  <p:nvPr/>
                </p:nvSpPr>
                <p:spPr>
                  <a:xfrm>
                    <a:off x="165" y="501"/>
                    <a:ext cx="645" cy="12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36" name="Line 88"/>
                  <p:cNvSpPr/>
                  <p:nvPr/>
                </p:nvSpPr>
                <p:spPr>
                  <a:xfrm flipV="1">
                    <a:off x="1485" y="318"/>
                    <a:ext cx="1035" cy="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37" name="Line 89"/>
                  <p:cNvSpPr/>
                  <p:nvPr/>
                </p:nvSpPr>
                <p:spPr>
                  <a:xfrm flipV="1">
                    <a:off x="1485" y="621"/>
                    <a:ext cx="1005" cy="3"/>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1638" name="Line 90"/>
                  <p:cNvSpPr/>
                  <p:nvPr/>
                </p:nvSpPr>
                <p:spPr>
                  <a:xfrm>
                    <a:off x="1485" y="936"/>
                    <a:ext cx="1080"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grpSp>
        <p:sp>
          <p:nvSpPr>
            <p:cNvPr id="151639" name="Oval 91"/>
            <p:cNvSpPr/>
            <p:nvPr/>
          </p:nvSpPr>
          <p:spPr>
            <a:xfrm>
              <a:off x="1170" y="1827"/>
              <a:ext cx="180" cy="156"/>
            </a:xfrm>
            <a:prstGeom prst="ellipse">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grpSp>
      <p:sp>
        <p:nvSpPr>
          <p:cNvPr id="149593" name="Text Box 176"/>
          <p:cNvSpPr txBox="1"/>
          <p:nvPr/>
        </p:nvSpPr>
        <p:spPr>
          <a:xfrm>
            <a:off x="5580063" y="3213100"/>
            <a:ext cx="635000" cy="3482975"/>
          </a:xfrm>
          <a:prstGeom prst="rect">
            <a:avLst/>
          </a:prstGeom>
          <a:solidFill>
            <a:srgbClr val="FFFFFF"/>
          </a:solidFill>
          <a:ln w="9525">
            <a:noFill/>
          </a:ln>
        </p:spPr>
        <p:txBody>
          <a:bodyPr lIns="0" tIns="0" rIns="0" bIns="0" anchor="t"/>
          <a:p>
            <a:pPr algn="just"/>
            <a:r>
              <a:rPr lang="en-US" altLang="zh-CN" sz="1400" b="1" dirty="0">
                <a:latin typeface="Times New Roman" panose="02020603050405020304" pitchFamily="2" charset="0"/>
                <a:ea typeface="宋体" panose="02010600030101010101" pitchFamily="2" charset="-122"/>
              </a:rPr>
              <a:t>210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372.4</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300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-200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150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321.3</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178.4</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-240.5</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-300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120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40</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-580</a:t>
            </a:r>
            <a:endParaRPr lang="en-US" altLang="zh-CN" sz="1400" b="1" dirty="0">
              <a:latin typeface="Times New Roman" panose="02020603050405020304" pitchFamily="2" charset="0"/>
              <a:ea typeface="宋体" panose="02010600030101010101" pitchFamily="2" charset="-122"/>
            </a:endParaRPr>
          </a:p>
          <a:p>
            <a:pPr algn="just"/>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350.2</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106.4</a:t>
            </a:r>
            <a:endParaRPr lang="en-US" altLang="zh-CN" sz="1400" b="1" dirty="0">
              <a:latin typeface="Times New Roman" panose="02020603050405020304" pitchFamily="2" charset="0"/>
              <a:ea typeface="宋体" panose="02010600030101010101" pitchFamily="2" charset="-122"/>
            </a:endParaRPr>
          </a:p>
          <a:p>
            <a:pPr algn="just"/>
            <a:r>
              <a:rPr lang="en-US" altLang="zh-CN" sz="1400" b="1" dirty="0">
                <a:latin typeface="Times New Roman" panose="02020603050405020304" pitchFamily="2" charset="0"/>
                <a:ea typeface="宋体" panose="02010600030101010101" pitchFamily="2" charset="-122"/>
              </a:rPr>
              <a:t>-214.8</a:t>
            </a:r>
            <a:endParaRPr lang="en-US" altLang="zh-CN" sz="1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9593"/>
                                        </p:tgtEl>
                                        <p:attrNameLst>
                                          <p:attrName>style.visibility</p:attrName>
                                        </p:attrNameLst>
                                      </p:cBhvr>
                                      <p:to>
                                        <p:strVal val="visible"/>
                                      </p:to>
                                    </p:set>
                                    <p:anim calcmode="lin" valueType="num">
                                      <p:cBhvr>
                                        <p:cTn id="7" dur="500" fill="hold"/>
                                        <p:tgtEl>
                                          <p:spTgt spid="149593"/>
                                        </p:tgtEl>
                                        <p:attrNameLst>
                                          <p:attrName>ppt_x</p:attrName>
                                        </p:attrNameLst>
                                      </p:cBhvr>
                                      <p:tavLst>
                                        <p:tav tm="0">
                                          <p:val>
                                            <p:strVal val="1+#ppt_w/2"/>
                                          </p:val>
                                        </p:tav>
                                        <p:tav tm="100000">
                                          <p:val>
                                            <p:strVal val="#ppt_x"/>
                                          </p:val>
                                        </p:tav>
                                      </p:tavLst>
                                    </p:anim>
                                    <p:anim calcmode="lin" valueType="num">
                                      <p:cBhvr>
                                        <p:cTn id="8" dur="500" fill="hold"/>
                                        <p:tgtEl>
                                          <p:spTgt spid="1495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93"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敏感性分析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2578" name="AutoShape 6"/>
          <p:cNvSpPr/>
          <p:nvPr/>
        </p:nvSpPr>
        <p:spPr>
          <a:xfrm>
            <a:off x="395288" y="1628775"/>
            <a:ext cx="8353425" cy="1728788"/>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2579" name="Text Box 7"/>
          <p:cNvSpPr txBox="1"/>
          <p:nvPr/>
        </p:nvSpPr>
        <p:spPr>
          <a:xfrm>
            <a:off x="611188" y="1773238"/>
            <a:ext cx="7993062" cy="639762"/>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敏感性分析（</a:t>
            </a:r>
            <a:r>
              <a:rPr lang="en-US" altLang="zh-CN" b="1" dirty="0">
                <a:latin typeface="Arial" panose="020B0604020202020204" pitchFamily="34" charset="0"/>
                <a:ea typeface="宋体" panose="02010600030101010101" pitchFamily="2" charset="-122"/>
              </a:rPr>
              <a:t>Sensitivity Analysis)</a:t>
            </a:r>
            <a:r>
              <a:rPr lang="zh-CN" altLang="en-US" dirty="0">
                <a:latin typeface="Arial" panose="020B0604020202020204" pitchFamily="34" charset="0"/>
                <a:ea typeface="宋体" panose="02010600030101010101" pitchFamily="2" charset="-122"/>
              </a:rPr>
              <a:t>是衡量不确定性因素的变化对项目评价指标（如</a:t>
            </a:r>
            <a:r>
              <a:rPr lang="en-US" altLang="zh-CN" dirty="0">
                <a:latin typeface="Arial" panose="020B0604020202020204" pitchFamily="34" charset="0"/>
                <a:ea typeface="宋体" panose="02010600030101010101" pitchFamily="2" charset="-122"/>
              </a:rPr>
              <a:t>NPV</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IRR</a:t>
            </a:r>
            <a:r>
              <a:rPr lang="zh-CN" altLang="en-US" dirty="0">
                <a:latin typeface="Arial" panose="020B0604020202020204" pitchFamily="34" charset="0"/>
                <a:ea typeface="宋体" panose="02010600030101010101" pitchFamily="2" charset="-122"/>
              </a:rPr>
              <a:t>等）的影响程度的一种分析方法。 </a:t>
            </a:r>
            <a:endParaRPr lang="zh-CN" altLang="en-US" dirty="0">
              <a:latin typeface="Arial" panose="020B0604020202020204" pitchFamily="34" charset="0"/>
              <a:ea typeface="宋体" panose="02010600030101010101" pitchFamily="2" charset="-122"/>
            </a:endParaRPr>
          </a:p>
        </p:txBody>
      </p:sp>
      <p:sp>
        <p:nvSpPr>
          <p:cNvPr id="152580" name="Text Box 8"/>
          <p:cNvSpPr txBox="1"/>
          <p:nvPr/>
        </p:nvSpPr>
        <p:spPr>
          <a:xfrm>
            <a:off x="684213" y="2565400"/>
            <a:ext cx="7848600" cy="63976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如果某因素在较小范围内发生变动，项目评价指标却发生了较大的变动，则表明项目评价指标对该因素的敏感性强。 </a:t>
            </a:r>
            <a:endParaRPr lang="zh-CN" altLang="en-US" dirty="0">
              <a:latin typeface="Arial" panose="020B0604020202020204" pitchFamily="34" charset="0"/>
              <a:ea typeface="宋体" panose="02010600030101010101" pitchFamily="2" charset="-122"/>
            </a:endParaRPr>
          </a:p>
        </p:txBody>
      </p:sp>
      <p:sp>
        <p:nvSpPr>
          <p:cNvPr id="152581" name="Rectangle 13"/>
          <p:cNvSpPr/>
          <p:nvPr/>
        </p:nvSpPr>
        <p:spPr>
          <a:xfrm>
            <a:off x="323850" y="3486150"/>
            <a:ext cx="1458913" cy="396875"/>
          </a:xfrm>
          <a:prstGeom prst="rect">
            <a:avLst/>
          </a:prstGeom>
          <a:noFill/>
          <a:ln w="9525">
            <a:noFill/>
          </a:ln>
        </p:spPr>
        <p:txBody>
          <a:bodyPr wrap="none" anchor="ctr">
            <a:spAutoFit/>
          </a:bodyPr>
          <a:p>
            <a:pPr eaLnBrk="0" hangingPunct="0"/>
            <a:r>
              <a:rPr lang="zh-CN" altLang="en-US" sz="2000" b="1" dirty="0">
                <a:latin typeface="Arial" panose="020B0604020202020204" pitchFamily="34" charset="0"/>
                <a:ea typeface="宋体" panose="02010600030101010101" pitchFamily="2" charset="-122"/>
              </a:rPr>
              <a:t>主要步骤：</a:t>
            </a:r>
            <a:endParaRPr lang="zh-CN" altLang="en-US" sz="2000" b="1" dirty="0">
              <a:latin typeface="Arial" panose="020B0604020202020204" pitchFamily="34" charset="0"/>
              <a:ea typeface="宋体" panose="02010600030101010101" pitchFamily="2" charset="-122"/>
            </a:endParaRPr>
          </a:p>
        </p:txBody>
      </p:sp>
      <p:sp>
        <p:nvSpPr>
          <p:cNvPr id="152582" name="Rectangle 14"/>
          <p:cNvSpPr>
            <a:spLocks noGrp="1"/>
          </p:cNvSpPr>
          <p:nvPr>
            <p:ph type="body" idx="4294967295"/>
          </p:nvPr>
        </p:nvSpPr>
        <p:spPr>
          <a:xfrm>
            <a:off x="468313" y="3929063"/>
            <a:ext cx="8496300" cy="2159000"/>
          </a:xfrm>
        </p:spPr>
        <p:txBody>
          <a:bodyPr wrap="square" anchor="t"/>
          <a:p>
            <a:pPr>
              <a:lnSpc>
                <a:spcPct val="114000"/>
              </a:lnSpc>
            </a:pPr>
            <a:r>
              <a:rPr lang="en-US" altLang="zh-CN" sz="1800" b="1" dirty="0"/>
              <a:t>1</a:t>
            </a:r>
            <a:r>
              <a:rPr lang="zh-CN" altLang="en-US" sz="1800" b="1" dirty="0"/>
              <a:t>、确定分析对象</a:t>
            </a:r>
            <a:endParaRPr lang="zh-CN" altLang="en-US" sz="1800" b="1" dirty="0"/>
          </a:p>
          <a:p>
            <a:pPr>
              <a:lnSpc>
                <a:spcPct val="114000"/>
              </a:lnSpc>
            </a:pPr>
            <a:r>
              <a:rPr lang="en-US" altLang="zh-CN" sz="1800" b="1" dirty="0"/>
              <a:t>2</a:t>
            </a:r>
            <a:r>
              <a:rPr lang="zh-CN" altLang="en-US" sz="1800" b="1" dirty="0"/>
              <a:t>、选择不确定因素。</a:t>
            </a:r>
            <a:endParaRPr lang="zh-CN" altLang="en-US" sz="1800" b="1" dirty="0"/>
          </a:p>
          <a:p>
            <a:pPr>
              <a:lnSpc>
                <a:spcPct val="114000"/>
              </a:lnSpc>
            </a:pPr>
            <a:r>
              <a:rPr lang="en-US" altLang="zh-CN" sz="1800" b="1" dirty="0"/>
              <a:t>3</a:t>
            </a:r>
            <a:r>
              <a:rPr lang="zh-CN" altLang="en-US" sz="1800" b="1" dirty="0"/>
              <a:t>、对不确定因素分好、中等、差（或乐观、正常、悲观）等情况，做出估计。</a:t>
            </a:r>
            <a:endParaRPr lang="zh-CN" altLang="en-US" sz="1800" b="1" dirty="0"/>
          </a:p>
          <a:p>
            <a:pPr>
              <a:lnSpc>
                <a:spcPct val="114000"/>
              </a:lnSpc>
            </a:pPr>
            <a:r>
              <a:rPr lang="en-US" altLang="zh-CN" sz="1800" b="1" dirty="0"/>
              <a:t>4</a:t>
            </a:r>
            <a:r>
              <a:rPr lang="zh-CN" altLang="en-US" sz="1800" b="1" dirty="0"/>
              <a:t>、估算出基础状态（正常情况）下的评价指标数值。</a:t>
            </a:r>
            <a:endParaRPr lang="zh-CN" altLang="en-US" sz="1800" b="1" dirty="0"/>
          </a:p>
          <a:p>
            <a:pPr>
              <a:lnSpc>
                <a:spcPct val="114000"/>
              </a:lnSpc>
            </a:pPr>
            <a:r>
              <a:rPr lang="en-US" altLang="zh-CN" sz="1800" b="1" dirty="0"/>
              <a:t>5</a:t>
            </a:r>
            <a:r>
              <a:rPr lang="zh-CN" altLang="en-US" sz="1800" b="1" dirty="0"/>
              <a:t>、改变其中的一个影响因素，并假设其他影响因素保持在正常状态下不变，估算对应的评价指标数值。</a:t>
            </a:r>
            <a:endParaRPr lang="zh-CN" altLang="en-US" sz="1800" b="1" dirty="0"/>
          </a:p>
          <a:p>
            <a:pPr>
              <a:lnSpc>
                <a:spcPct val="114000"/>
              </a:lnSpc>
            </a:pPr>
            <a:r>
              <a:rPr lang="en-US" altLang="zh-CN" sz="1800" b="1" dirty="0"/>
              <a:t>6</a:t>
            </a:r>
            <a:r>
              <a:rPr lang="zh-CN" altLang="en-US" sz="1800" b="1" dirty="0"/>
              <a:t>、以正常情况下的评价指标数值作为标准，分析其对各影响因素的敏感程度，进而对项目的可行性做出分析。</a:t>
            </a:r>
            <a:endParaRPr lang="zh-CN" altLang="en-US" sz="1800" b="1"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AutoShape 9"/>
          <p:cNvSpPr/>
          <p:nvPr/>
        </p:nvSpPr>
        <p:spPr>
          <a:xfrm>
            <a:off x="539750" y="1484313"/>
            <a:ext cx="7920038" cy="518477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3602" name="Text Box 7"/>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敏感性分析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3603" name="Text Box 8"/>
          <p:cNvSpPr txBox="1"/>
          <p:nvPr/>
        </p:nvSpPr>
        <p:spPr>
          <a:xfrm>
            <a:off x="684213" y="1557338"/>
            <a:ext cx="7561262" cy="914400"/>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例</a:t>
            </a:r>
            <a:r>
              <a:rPr lang="en-US" altLang="zh-CN" b="1" dirty="0">
                <a:latin typeface="Arial" panose="020B0604020202020204" pitchFamily="34" charset="0"/>
                <a:ea typeface="宋体" panose="02010600030101010101" pitchFamily="2" charset="-122"/>
              </a:rPr>
              <a:t>8-11】</a:t>
            </a:r>
            <a:r>
              <a:rPr lang="zh-CN" altLang="en-US" dirty="0">
                <a:latin typeface="Arial" panose="020B0604020202020204" pitchFamily="34" charset="0"/>
                <a:ea typeface="宋体" panose="02010600030101010101" pitchFamily="2" charset="-122"/>
              </a:rPr>
              <a:t>某公司准备投资一个新项目，正常情况下有关资料如表</a:t>
            </a:r>
            <a:r>
              <a:rPr lang="en-US" altLang="zh-CN" dirty="0">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22</a:t>
            </a:r>
            <a:r>
              <a:rPr lang="zh-CN" altLang="en-US" dirty="0">
                <a:latin typeface="Arial" panose="020B0604020202020204" pitchFamily="34" charset="0"/>
                <a:ea typeface="宋体" panose="02010600030101010101" pitchFamily="2" charset="-122"/>
              </a:rPr>
              <a:t>所示，初始投资全部为固定资产投资，固定资产按直线法进行折旧，使用期</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年，期末无残值，假定公司的资本成本为</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％，所得税税率为</a:t>
            </a:r>
            <a:r>
              <a:rPr lang="en-US" altLang="zh-CN" dirty="0">
                <a:latin typeface="Arial" panose="020B0604020202020204" pitchFamily="34" charset="0"/>
                <a:ea typeface="宋体" panose="02010600030101010101" pitchFamily="2" charset="-122"/>
              </a:rPr>
              <a:t>25</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graphicFrame>
        <p:nvGraphicFramePr>
          <p:cNvPr id="151557" name="内容占位符 151556"/>
          <p:cNvGraphicFramePr/>
          <p:nvPr>
            <p:ph idx="1"/>
          </p:nvPr>
        </p:nvGraphicFramePr>
        <p:xfrm>
          <a:off x="1042988" y="2636838"/>
          <a:ext cx="7200900" cy="3357880"/>
        </p:xfrm>
        <a:graphic>
          <a:graphicData uri="http://schemas.openxmlformats.org/drawingml/2006/table">
            <a:tbl>
              <a:tblPr/>
              <a:tblGrid>
                <a:gridCol w="4708525"/>
                <a:gridCol w="981075"/>
                <a:gridCol w="1511300"/>
              </a:tblGrid>
              <a:tr h="309880">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b="1" dirty="0">
                          <a:latin typeface="宋体" panose="02010600030101010101" pitchFamily="2" charset="-122"/>
                        </a:rPr>
                        <a:t>表</a:t>
                      </a:r>
                      <a:r>
                        <a:rPr lang="en-US" altLang="x-none" sz="1400" b="1" dirty="0">
                          <a:latin typeface="Times New Roman" panose="02020603050405020304" pitchFamily="2" charset="0"/>
                          <a:ea typeface="Times New Roman" panose="02020603050405020304" pitchFamily="2" charset="0"/>
                        </a:rPr>
                        <a:t>8</a:t>
                      </a:r>
                      <a:r>
                        <a:rPr lang="zh-CN" altLang="en-US" sz="1400" b="1" dirty="0">
                          <a:latin typeface="宋体" panose="02010600030101010101" pitchFamily="2" charset="-122"/>
                        </a:rPr>
                        <a:t>－</a:t>
                      </a:r>
                      <a:r>
                        <a:rPr lang="en-US" altLang="x-none" sz="1400" b="1" dirty="0">
                          <a:latin typeface="Times New Roman" panose="02020603050405020304" pitchFamily="2" charset="0"/>
                          <a:ea typeface="Times New Roman" panose="02020603050405020304" pitchFamily="2" charset="0"/>
                        </a:rPr>
                        <a:t>22                       </a:t>
                      </a:r>
                      <a:r>
                        <a:rPr lang="zh-CN" altLang="en-US" sz="1400" b="1" dirty="0">
                          <a:latin typeface="宋体" panose="02010600030101010101" pitchFamily="2" charset="-122"/>
                        </a:rPr>
                        <a:t>正常情况下公司的现金流量状况</a:t>
                      </a:r>
                      <a:r>
                        <a:rPr lang="zh-CN" altLang="en-US" sz="1400" b="1" dirty="0">
                          <a:latin typeface="Times New Roman" panose="02020603050405020304" pitchFamily="2" charset="0"/>
                          <a:ea typeface="Times New Roman" panose="02020603050405020304" pitchFamily="2" charset="0"/>
                        </a:rPr>
                        <a:t> </a:t>
                      </a:r>
                      <a:r>
                        <a:rPr lang="zh-CN" altLang="en-US" sz="1400" dirty="0">
                          <a:latin typeface="Times New Roman" panose="02020603050405020304" pitchFamily="2" charset="0"/>
                          <a:ea typeface="Times New Roman" panose="02020603050405020304" pitchFamily="2" charset="0"/>
                        </a:rPr>
                        <a:t>                        </a:t>
                      </a:r>
                      <a:r>
                        <a:rPr lang="zh-CN" altLang="en-US" sz="1400" dirty="0">
                          <a:latin typeface="宋体" panose="02010600030101010101" pitchFamily="2" charset="-122"/>
                        </a:rPr>
                        <a:t>单位：元</a:t>
                      </a:r>
                      <a:endParaRPr lang="zh-CN" altLang="en-US" sz="1400" dirty="0"/>
                    </a:p>
                  </a:txBody>
                  <a:tcPr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a:latin typeface="宋体" panose="02010600030101010101" pitchFamily="2" charset="-122"/>
                        </a:rPr>
                        <a:t>项目</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0</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10</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原始投资额（</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rowSpan="5">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-10 000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p>
                  </a:txBody>
                  <a:tcPr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销售收入（</a:t>
                      </a:r>
                      <a:r>
                        <a:rPr lang="en-US" altLang="x-none" sz="1400" dirty="0">
                          <a:latin typeface="Times New Roman" panose="02020603050405020304" pitchFamily="2" charset="0"/>
                          <a:ea typeface="Times New Roman" panose="02020603050405020304" pitchFamily="2" charset="0"/>
                        </a:rPr>
                        <a:t>2</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40 000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变动成本（</a:t>
                      </a:r>
                      <a:r>
                        <a:rPr lang="en-US" altLang="x-none" sz="1400" dirty="0">
                          <a:latin typeface="Times New Roman" panose="02020603050405020304" pitchFamily="2" charset="0"/>
                          <a:ea typeface="Times New Roman" panose="02020603050405020304" pitchFamily="2" charset="0"/>
                        </a:rPr>
                        <a:t>3</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30 000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固定成本（不含折旧）（</a:t>
                      </a:r>
                      <a:r>
                        <a:rPr lang="en-US" altLang="x-none" sz="1400" dirty="0">
                          <a:latin typeface="Times New Roman" panose="02020603050405020304" pitchFamily="2" charset="0"/>
                          <a:ea typeface="Times New Roman" panose="02020603050405020304" pitchFamily="2" charset="0"/>
                        </a:rPr>
                        <a:t>4</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4 000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折旧（</a:t>
                      </a:r>
                      <a:r>
                        <a:rPr lang="en-US" altLang="x-none" sz="1400" dirty="0">
                          <a:latin typeface="Times New Roman" panose="02020603050405020304" pitchFamily="2" charset="0"/>
                          <a:ea typeface="Times New Roman" panose="02020603050405020304" pitchFamily="2" charset="0"/>
                        </a:rPr>
                        <a:t>5</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1 000</a:t>
                      </a:r>
                      <a:endParaRPr lang="en-US" altLang="x-none" sz="1400" dirty="0"/>
                    </a:p>
                  </a:txBody>
                  <a:tcPr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税前利润（</a:t>
                      </a:r>
                      <a:r>
                        <a:rPr lang="en-US" altLang="x-none" sz="1400" dirty="0">
                          <a:latin typeface="Times New Roman" panose="02020603050405020304" pitchFamily="2" charset="0"/>
                          <a:ea typeface="Times New Roman" panose="02020603050405020304" pitchFamily="2" charset="0"/>
                        </a:rPr>
                        <a:t>6</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5 000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所得税（</a:t>
                      </a:r>
                      <a:r>
                        <a:rPr lang="en-US" altLang="x-none" sz="1400" dirty="0">
                          <a:latin typeface="Times New Roman" panose="02020603050405020304" pitchFamily="2" charset="0"/>
                          <a:ea typeface="Times New Roman" panose="02020603050405020304" pitchFamily="2" charset="0"/>
                        </a:rPr>
                        <a:t>7</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1 250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税后净利（</a:t>
                      </a:r>
                      <a:r>
                        <a:rPr lang="en-US" altLang="x-none" sz="1400" dirty="0">
                          <a:latin typeface="Times New Roman" panose="02020603050405020304" pitchFamily="2" charset="0"/>
                          <a:ea typeface="Times New Roman" panose="02020603050405020304" pitchFamily="2" charset="0"/>
                        </a:rPr>
                        <a:t>8</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3 750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现金流量（</a:t>
                      </a:r>
                      <a:r>
                        <a:rPr lang="en-US" altLang="x-none" sz="1400" dirty="0">
                          <a:latin typeface="Times New Roman" panose="02020603050405020304" pitchFamily="2" charset="0"/>
                          <a:ea typeface="Times New Roman" panose="02020603050405020304" pitchFamily="2" charset="0"/>
                        </a:rPr>
                        <a:t>9</a:t>
                      </a:r>
                      <a:r>
                        <a:rPr lang="zh-CN" altLang="en-US" sz="1400" dirty="0">
                          <a:latin typeface="宋体" panose="02010600030101010101" pitchFamily="2" charset="-122"/>
                        </a:rPr>
                        <a:t>）</a:t>
                      </a:r>
                      <a:endParaRPr lang="zh-CN" altLang="en-US"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-10000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4 750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7" name="Group 14"/>
          <p:cNvGrpSpPr/>
          <p:nvPr/>
        </p:nvGrpSpPr>
        <p:grpSpPr>
          <a:xfrm>
            <a:off x="3779838" y="3070225"/>
            <a:ext cx="4895850" cy="790575"/>
            <a:chOff x="0" y="0"/>
            <a:chExt cx="3198" cy="318"/>
          </a:xfrm>
        </p:grpSpPr>
        <p:sp>
          <p:nvSpPr>
            <p:cNvPr id="19458" name="Rectangle 15"/>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9459" name="AutoShape 16"/>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19460" name="Rectangle 2"/>
          <p:cNvSpPr>
            <a:spLocks noGrp="1"/>
          </p:cNvSpPr>
          <p:nvPr>
            <p:ph type="title" idx="4294967295"/>
          </p:nvPr>
        </p:nvSpPr>
        <p:spPr>
          <a:xfrm>
            <a:off x="457200" y="908050"/>
            <a:ext cx="7543800" cy="577850"/>
          </a:xfrm>
        </p:spPr>
        <p:txBody>
          <a:bodyPr wrap="square" anchor="b"/>
          <a:p>
            <a:r>
              <a:rPr lang="en-US" altLang="zh-CN" sz="4800" dirty="0">
                <a:latin typeface="华文细黑" panose="02010600040101010101" pitchFamily="2" charset="-122"/>
                <a:ea typeface="华文细黑" panose="02010600040101010101" pitchFamily="2" charset="-122"/>
              </a:rPr>
              <a:t>                                                        </a:t>
            </a:r>
            <a:br>
              <a:rPr lang="en-US" altLang="zh-CN" sz="4800" dirty="0">
                <a:latin typeface="华文细黑" panose="02010600040101010101" pitchFamily="2" charset="-122"/>
                <a:ea typeface="华文细黑" panose="02010600040101010101" pitchFamily="2" charset="-122"/>
              </a:rPr>
            </a:br>
            <a:br>
              <a:rPr lang="en-US" altLang="zh-CN" sz="4800" dirty="0">
                <a:latin typeface="华文细黑" panose="02010600040101010101" pitchFamily="2" charset="-122"/>
                <a:ea typeface="华文细黑" panose="02010600040101010101" pitchFamily="2" charset="-122"/>
              </a:rPr>
            </a:br>
            <a:r>
              <a:rPr lang="en-US" altLang="zh-CN" sz="4400" dirty="0">
                <a:latin typeface="华文细黑" panose="02010600040101010101" pitchFamily="2" charset="-122"/>
                <a:ea typeface="华文细黑" panose="02010600040101010101" pitchFamily="2" charset="-122"/>
              </a:rPr>
              <a:t>7.2 </a:t>
            </a:r>
            <a:r>
              <a:rPr lang="zh-CN" altLang="en-US" sz="4400" dirty="0">
                <a:latin typeface="华文细黑" panose="02010600040101010101" pitchFamily="2" charset="-122"/>
                <a:ea typeface="华文细黑" panose="02010600040101010101" pitchFamily="2" charset="-122"/>
              </a:rPr>
              <a:t>投资现金流量的分析</a:t>
            </a:r>
            <a:br>
              <a:rPr lang="zh-CN" altLang="en-US" sz="4400" dirty="0">
                <a:latin typeface="华文细黑" panose="02010600040101010101" pitchFamily="2" charset="-122"/>
                <a:ea typeface="华文细黑" panose="02010600040101010101" pitchFamily="2" charset="-122"/>
              </a:rPr>
            </a:br>
            <a:endParaRPr lang="zh-CN" altLang="en-US" sz="4400" dirty="0">
              <a:latin typeface="华文细黑" panose="02010600040101010101" pitchFamily="2" charset="-122"/>
              <a:ea typeface="华文细黑" panose="02010600040101010101" pitchFamily="2" charset="-122"/>
            </a:endParaRPr>
          </a:p>
        </p:txBody>
      </p:sp>
      <p:sp>
        <p:nvSpPr>
          <p:cNvPr id="19461" name="Rectangle 3"/>
          <p:cNvSpPr>
            <a:spLocks noGrp="1"/>
          </p:cNvSpPr>
          <p:nvPr>
            <p:ph type="body" idx="4294967295"/>
          </p:nvPr>
        </p:nvSpPr>
        <p:spPr>
          <a:xfrm>
            <a:off x="611188" y="1773238"/>
            <a:ext cx="8532812"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19462" name="Rectangle 4"/>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9463" name="Rectangle 5"/>
          <p:cNvSpPr/>
          <p:nvPr/>
        </p:nvSpPr>
        <p:spPr>
          <a:xfrm>
            <a:off x="900113" y="2060575"/>
            <a:ext cx="2674937" cy="3040063"/>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solidFill>
                  <a:srgbClr val="663300"/>
                </a:solidFill>
                <a:latin typeface="宋体" panose="02010600030101010101" pitchFamily="2" charset="-122"/>
                <a:ea typeface="楷体_GB2312" pitchFamily="1" charset="-122"/>
              </a:rPr>
              <a:t>　现金流量是指与投资决策有关的现金流入、流出的数量。</a:t>
            </a:r>
            <a:endParaRPr lang="zh-CN" altLang="en-US" b="1" dirty="0">
              <a:solidFill>
                <a:srgbClr val="663300"/>
              </a:solidFill>
              <a:latin typeface="宋体" panose="02010600030101010101" pitchFamily="2" charset="-122"/>
              <a:ea typeface="楷体_GB2312" pitchFamily="1" charset="-122"/>
            </a:endParaRPr>
          </a:p>
          <a:p>
            <a:pPr algn="just">
              <a:buChar char="•"/>
            </a:pPr>
            <a:r>
              <a:rPr lang="zh-CN" altLang="en-US" b="1" dirty="0">
                <a:solidFill>
                  <a:srgbClr val="663300"/>
                </a:solidFill>
                <a:latin typeface="宋体" panose="02010600030101010101" pitchFamily="2" charset="-122"/>
                <a:ea typeface="楷体_GB2312" pitchFamily="1" charset="-122"/>
              </a:rPr>
              <a:t>现金流入——凡是由于该项投资而增加的现金收入或现金支出节约额</a:t>
            </a:r>
            <a:endParaRPr lang="zh-CN" altLang="en-US" b="1" dirty="0">
              <a:solidFill>
                <a:srgbClr val="663300"/>
              </a:solidFill>
              <a:latin typeface="宋体" panose="02010600030101010101" pitchFamily="2" charset="-122"/>
              <a:ea typeface="楷体_GB2312" pitchFamily="1" charset="-122"/>
            </a:endParaRPr>
          </a:p>
          <a:p>
            <a:pPr algn="just">
              <a:buChar char="•"/>
            </a:pPr>
            <a:r>
              <a:rPr lang="zh-CN" altLang="en-US" b="1" dirty="0">
                <a:solidFill>
                  <a:srgbClr val="663300"/>
                </a:solidFill>
                <a:latin typeface="宋体" panose="02010600030101010101" pitchFamily="2" charset="-122"/>
                <a:ea typeface="楷体_GB2312" pitchFamily="1" charset="-122"/>
              </a:rPr>
              <a:t>  现金流出——凡是由于该项投资引起的现金支出</a:t>
            </a:r>
            <a:endParaRPr lang="zh-CN" altLang="en-US" b="1" dirty="0">
              <a:solidFill>
                <a:srgbClr val="663300"/>
              </a:solidFill>
              <a:latin typeface="宋体" panose="02010600030101010101" pitchFamily="2" charset="-122"/>
              <a:ea typeface="楷体_GB2312" pitchFamily="1" charset="-122"/>
            </a:endParaRPr>
          </a:p>
          <a:p>
            <a:pPr algn="just">
              <a:buChar char="•"/>
            </a:pPr>
            <a:r>
              <a:rPr lang="zh-CN" altLang="en-US" b="1" dirty="0">
                <a:solidFill>
                  <a:srgbClr val="663300"/>
                </a:solidFill>
                <a:latin typeface="宋体" panose="02010600030101010101" pitchFamily="2" charset="-122"/>
                <a:ea typeface="楷体_GB2312" pitchFamily="1" charset="-122"/>
              </a:rPr>
              <a:t>  </a:t>
            </a:r>
            <a:endParaRPr lang="zh-CN" altLang="en-US" b="1" dirty="0">
              <a:solidFill>
                <a:srgbClr val="663300"/>
              </a:solidFill>
              <a:latin typeface="Arial" panose="020B0604020202020204" pitchFamily="34" charset="0"/>
              <a:ea typeface="楷体_GB2312" pitchFamily="1" charset="-122"/>
            </a:endParaRPr>
          </a:p>
        </p:txBody>
      </p:sp>
      <p:sp>
        <p:nvSpPr>
          <p:cNvPr id="19464" name="Rectangle 6"/>
          <p:cNvSpPr/>
          <p:nvPr/>
        </p:nvSpPr>
        <p:spPr>
          <a:xfrm>
            <a:off x="3995738" y="1917700"/>
            <a:ext cx="4752975" cy="3743325"/>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投资决策中使用现金流量的原因</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现金流量的原则</a:t>
            </a: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现金流量的构成</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现金流量的计算</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dirty="0">
              <a:latin typeface="楷体_GB2312" pitchFamily="1" charset="-122"/>
              <a:ea typeface="楷体_GB2312" pitchFamily="1" charset="-122"/>
            </a:endParaRPr>
          </a:p>
        </p:txBody>
      </p:sp>
      <p:sp>
        <p:nvSpPr>
          <p:cNvPr id="15370" name="Rectangle 19"/>
          <p:cNvSpPr/>
          <p:nvPr/>
        </p:nvSpPr>
        <p:spPr>
          <a:xfrm>
            <a:off x="323850" y="6094413"/>
            <a:ext cx="8280400" cy="639762"/>
          </a:xfrm>
          <a:prstGeom prst="rect">
            <a:avLst/>
          </a:prstGeom>
          <a:noFill/>
          <a:ln w="9525" cap="flat" cmpd="sng">
            <a:solidFill>
              <a:schemeClr val="tx1"/>
            </a:solidFill>
            <a:prstDash val="solid"/>
            <a:miter/>
            <a:headEnd type="none" w="med" len="med"/>
            <a:tailEnd type="none" w="med" len="med"/>
          </a:ln>
        </p:spPr>
        <p:txBody>
          <a:bodyPr wrap="square" anchor="t">
            <a:spAutoFit/>
          </a:bodyPr>
          <a:p>
            <a:r>
              <a:rPr lang="zh-CN" altLang="en-US" sz="3600" dirty="0">
                <a:solidFill>
                  <a:srgbClr val="000000"/>
                </a:solidFill>
                <a:latin typeface="Arial" panose="020B0604020202020204" pitchFamily="34" charset="0"/>
                <a:ea typeface="楷体_GB2312" pitchFamily="1" charset="-122"/>
              </a:rPr>
              <a:t>现金净流量= 现金流入量- 现金流出量 </a:t>
            </a:r>
            <a:endParaRPr lang="zh-CN" altLang="en-US" sz="3600" dirty="0">
              <a:solidFill>
                <a:srgbClr val="000000"/>
              </a:solidFill>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70"/>
                                        </p:tgtEl>
                                        <p:attrNameLst>
                                          <p:attrName>style.visibility</p:attrName>
                                        </p:attrNameLst>
                                      </p:cBhvr>
                                      <p:to>
                                        <p:strVal val="visible"/>
                                      </p:to>
                                    </p:set>
                                    <p:anim calcmode="lin" valueType="num">
                                      <p:cBhvr>
                                        <p:cTn id="7" dur="500" fill="hold"/>
                                        <p:tgtEl>
                                          <p:spTgt spid="15370"/>
                                        </p:tgtEl>
                                        <p:attrNameLst>
                                          <p:attrName>ppt_x</p:attrName>
                                        </p:attrNameLst>
                                      </p:cBhvr>
                                      <p:tavLst>
                                        <p:tav tm="0">
                                          <p:val>
                                            <p:strVal val="0-#ppt_w/2"/>
                                          </p:val>
                                        </p:tav>
                                        <p:tav tm="100000">
                                          <p:val>
                                            <p:strVal val="#ppt_x"/>
                                          </p:val>
                                        </p:tav>
                                      </p:tavLst>
                                    </p:anim>
                                    <p:anim calcmode="lin" valueType="num">
                                      <p:cBhvr>
                                        <p:cTn id="8" dur="500" fill="hold"/>
                                        <p:tgtEl>
                                          <p:spTgt spid="15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敏感性分析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4626" name="Text Box 6"/>
          <p:cNvSpPr txBox="1"/>
          <p:nvPr/>
        </p:nvSpPr>
        <p:spPr>
          <a:xfrm>
            <a:off x="539750" y="1700213"/>
            <a:ext cx="4824413"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第一步：确定分析对象</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净现值</a:t>
            </a:r>
            <a:endParaRPr lang="zh-CN" altLang="en-US" dirty="0">
              <a:latin typeface="Arial" panose="020B0604020202020204" pitchFamily="34" charset="0"/>
              <a:ea typeface="宋体" panose="02010600030101010101" pitchFamily="2" charset="-122"/>
            </a:endParaRPr>
          </a:p>
        </p:txBody>
      </p:sp>
      <p:sp>
        <p:nvSpPr>
          <p:cNvPr id="154627" name="Text Box 7"/>
          <p:cNvSpPr txBox="1"/>
          <p:nvPr/>
        </p:nvSpPr>
        <p:spPr>
          <a:xfrm>
            <a:off x="539750" y="2276475"/>
            <a:ext cx="8424863" cy="365125"/>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第二步：选择影响因素</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初始投资额，每年的销售收入、变动成本、固定成本</a:t>
            </a:r>
            <a:endParaRPr lang="en-US" altLang="zh-CN" dirty="0">
              <a:latin typeface="Arial" panose="020B0604020202020204" pitchFamily="34" charset="0"/>
              <a:ea typeface="宋体" panose="02010600030101010101" pitchFamily="2" charset="-122"/>
            </a:endParaRPr>
          </a:p>
        </p:txBody>
      </p:sp>
      <p:sp>
        <p:nvSpPr>
          <p:cNvPr id="154628" name="Text Box 8"/>
          <p:cNvSpPr txBox="1"/>
          <p:nvPr/>
        </p:nvSpPr>
        <p:spPr>
          <a:xfrm>
            <a:off x="539750" y="2852738"/>
            <a:ext cx="8135938"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第三步：对影响因素分别在悲观情况、正常情况和乐观情况下的数值做出估计 </a:t>
            </a:r>
            <a:endParaRPr lang="zh-CN" altLang="en-US" dirty="0">
              <a:latin typeface="Arial" panose="020B0604020202020204" pitchFamily="34" charset="0"/>
              <a:ea typeface="宋体" panose="02010600030101010101" pitchFamily="2" charset="-122"/>
            </a:endParaRPr>
          </a:p>
        </p:txBody>
      </p:sp>
      <p:sp>
        <p:nvSpPr>
          <p:cNvPr id="154629" name="Text Box 9"/>
          <p:cNvSpPr txBox="1"/>
          <p:nvPr/>
        </p:nvSpPr>
        <p:spPr>
          <a:xfrm>
            <a:off x="539750" y="3429000"/>
            <a:ext cx="7704138"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第四步：计算正常情况下项目的净现值 </a:t>
            </a:r>
            <a:endParaRPr lang="zh-CN" altLang="en-US" dirty="0">
              <a:latin typeface="Arial" panose="020B0604020202020204" pitchFamily="34" charset="0"/>
              <a:ea typeface="宋体" panose="02010600030101010101" pitchFamily="2" charset="-122"/>
            </a:endParaRPr>
          </a:p>
        </p:txBody>
      </p:sp>
      <p:sp>
        <p:nvSpPr>
          <p:cNvPr id="154630" name="Rectangle 11"/>
          <p:cNvSpPr/>
          <p:nvPr/>
        </p:nvSpPr>
        <p:spPr>
          <a:xfrm>
            <a:off x="0" y="27940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4631" name="对象 152583"/>
          <p:cNvGraphicFramePr>
            <a:graphicFrameLocks noChangeAspect="1"/>
          </p:cNvGraphicFramePr>
          <p:nvPr/>
        </p:nvGraphicFramePr>
        <p:xfrm>
          <a:off x="1514475" y="4094163"/>
          <a:ext cx="4962525" cy="1477962"/>
        </p:xfrm>
        <a:graphic>
          <a:graphicData uri="http://schemas.openxmlformats.org/presentationml/2006/ole">
            <mc:AlternateContent xmlns:mc="http://schemas.openxmlformats.org/markup-compatibility/2006">
              <mc:Choice xmlns:v="urn:schemas-microsoft-com:vml" Requires="v">
                <p:oleObj spid="_x0000_s3138" name="" r:id="rId1" imgW="2362200" imgH="698500" progId="">
                  <p:embed/>
                </p:oleObj>
              </mc:Choice>
              <mc:Fallback>
                <p:oleObj name="" r:id="rId1" imgW="2362200" imgH="698500" progId="">
                  <p:embed/>
                  <p:pic>
                    <p:nvPicPr>
                      <p:cNvPr id="0" name="图片 3137"/>
                      <p:cNvPicPr/>
                      <p:nvPr/>
                    </p:nvPicPr>
                    <p:blipFill>
                      <a:blip r:embed="rId2"/>
                      <a:stretch>
                        <a:fillRect/>
                      </a:stretch>
                    </p:blipFill>
                    <p:spPr>
                      <a:xfrm>
                        <a:off x="1514475" y="4094163"/>
                        <a:ext cx="4962525" cy="1477962"/>
                      </a:xfrm>
                      <a:prstGeom prst="rect">
                        <a:avLst/>
                      </a:prstGeom>
                      <a:noFill/>
                      <a:ln w="38100">
                        <a:noFill/>
                        <a:miter/>
                      </a:ln>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4"/>
          <p:cNvSpPr/>
          <p:nvPr/>
        </p:nvSpPr>
        <p:spPr>
          <a:xfrm>
            <a:off x="323850" y="1700213"/>
            <a:ext cx="5046663"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第五步，估算各个影响因素变动时对应的净现值 </a:t>
            </a:r>
            <a:endParaRPr lang="zh-CN" altLang="en-US" dirty="0">
              <a:latin typeface="Arial" panose="020B0604020202020204" pitchFamily="34" charset="0"/>
              <a:ea typeface="宋体" panose="02010600030101010101" pitchFamily="2" charset="-122"/>
            </a:endParaRPr>
          </a:p>
        </p:txBody>
      </p:sp>
      <p:sp>
        <p:nvSpPr>
          <p:cNvPr id="155650" name="Text Box 6"/>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敏感性分析</a:t>
            </a:r>
            <a:endParaRPr lang="zh-CN" altLang="en-US" sz="2400" b="1" dirty="0">
              <a:solidFill>
                <a:schemeClr val="bg1"/>
              </a:solidFill>
              <a:latin typeface="Arial" panose="020B0604020202020204" pitchFamily="34" charset="0"/>
              <a:ea typeface="宋体" panose="02010600030101010101" pitchFamily="2" charset="-122"/>
            </a:endParaRPr>
          </a:p>
        </p:txBody>
      </p:sp>
      <p:graphicFrame>
        <p:nvGraphicFramePr>
          <p:cNvPr id="153604" name="内容占位符 153603"/>
          <p:cNvGraphicFramePr/>
          <p:nvPr>
            <p:ph idx="1"/>
          </p:nvPr>
        </p:nvGraphicFramePr>
        <p:xfrm>
          <a:off x="1042988" y="2133600"/>
          <a:ext cx="6851650" cy="1965325"/>
        </p:xfrm>
        <a:graphic>
          <a:graphicData uri="http://schemas.openxmlformats.org/drawingml/2006/table">
            <a:tbl>
              <a:tblPr/>
              <a:tblGrid>
                <a:gridCol w="1656080"/>
                <a:gridCol w="922020"/>
                <a:gridCol w="892175"/>
                <a:gridCol w="844550"/>
                <a:gridCol w="846455"/>
                <a:gridCol w="844550"/>
                <a:gridCol w="845820"/>
              </a:tblGrid>
              <a:tr h="274638">
                <a:tc gridSpan="7">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b="1" dirty="0">
                          <a:latin typeface="宋体" panose="02010600030101010101" pitchFamily="2" charset="-122"/>
                        </a:rPr>
                        <a:t>表</a:t>
                      </a:r>
                      <a:r>
                        <a:rPr lang="en-US" altLang="x-none" sz="1200" b="1" dirty="0">
                          <a:latin typeface="Times New Roman" panose="02020603050405020304" pitchFamily="2" charset="0"/>
                          <a:ea typeface="Times New Roman" panose="02020603050405020304" pitchFamily="2" charset="0"/>
                        </a:rPr>
                        <a:t>8</a:t>
                      </a:r>
                      <a:r>
                        <a:rPr lang="zh-CN" altLang="en-US" sz="1200" b="1" dirty="0">
                          <a:latin typeface="宋体" panose="02010600030101010101" pitchFamily="2" charset="-122"/>
                        </a:rPr>
                        <a:t>－</a:t>
                      </a:r>
                      <a:r>
                        <a:rPr lang="en-US" altLang="x-none" sz="1200" b="1" dirty="0">
                          <a:latin typeface="Times New Roman" panose="02020603050405020304" pitchFamily="2" charset="0"/>
                          <a:ea typeface="Times New Roman" panose="02020603050405020304" pitchFamily="2" charset="0"/>
                        </a:rPr>
                        <a:t>23                            NPV</a:t>
                      </a:r>
                      <a:r>
                        <a:rPr lang="zh-CN" altLang="en-US" sz="1200" b="1" dirty="0">
                          <a:latin typeface="宋体" panose="02010600030101010101" pitchFamily="2" charset="-122"/>
                        </a:rPr>
                        <a:t>的敏感性分析表</a:t>
                      </a:r>
                      <a:r>
                        <a:rPr lang="zh-CN" altLang="en-US" sz="1200" b="1" dirty="0">
                          <a:latin typeface="Times New Roman" panose="02020603050405020304" pitchFamily="2" charset="0"/>
                          <a:ea typeface="Times New Roman" panose="02020603050405020304" pitchFamily="2" charset="0"/>
                        </a:rPr>
                        <a:t>  </a:t>
                      </a:r>
                      <a:r>
                        <a:rPr lang="zh-CN" altLang="en-US" sz="1200" dirty="0">
                          <a:latin typeface="Times New Roman" panose="02020603050405020304" pitchFamily="2" charset="0"/>
                          <a:ea typeface="Times New Roman" panose="02020603050405020304" pitchFamily="2" charset="0"/>
                        </a:rPr>
                        <a:t>                          </a:t>
                      </a:r>
                      <a:r>
                        <a:rPr lang="zh-CN" altLang="en-US" sz="1200" dirty="0">
                          <a:latin typeface="宋体" panose="02010600030101010101" pitchFamily="2" charset="-122"/>
                        </a:rPr>
                        <a:t>单位：万元</a:t>
                      </a:r>
                      <a:endParaRPr lang="zh-CN" altLang="en-US" sz="1200" dirty="0"/>
                    </a:p>
                  </a:txBody>
                  <a:tcPr marT="45727" marB="45727"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274637">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影响因素</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变动范围</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净现值</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175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悲观情况</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正常情况</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乐观情况</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悲观情况</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正常情况</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乐观情况</a:t>
                      </a:r>
                      <a:endParaRPr lang="zh-CN" altLang="en-US" sz="1200"/>
                    </a:p>
                  </a:txBody>
                  <a:tcPr marT="45727" marB="45727"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63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初始投资</a:t>
                      </a:r>
                      <a:endParaRPr lang="zh-CN" altLang="en-US" sz="120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15 000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10 000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8 000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14 957</a:t>
                      </a:r>
                      <a:r>
                        <a:rPr lang="en-US" altLang="x-none" sz="1200" baseline="30000" dirty="0">
                          <a:latin typeface="Times New Roman" panose="02020603050405020304" pitchFamily="2" charset="0"/>
                          <a:ea typeface="Times New Roman" panose="02020603050405020304" pitchFamily="2" charset="0"/>
                        </a:rPr>
                        <a:t>a</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19 188.75</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20 881.5</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274637">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销售收入</a:t>
                      </a:r>
                      <a:endParaRPr lang="zh-CN" altLang="en-US" sz="120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30 000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40 000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5 0000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-26 899</a:t>
                      </a:r>
                      <a:r>
                        <a:rPr lang="en-US" altLang="x-none" sz="1200" baseline="30000" dirty="0">
                          <a:latin typeface="Times New Roman" panose="02020603050405020304" pitchFamily="2" charset="0"/>
                          <a:ea typeface="Times New Roman" panose="02020603050405020304" pitchFamily="2" charset="0"/>
                        </a:rPr>
                        <a:t>b</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19 188.75</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65 276</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463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变动成本</a:t>
                      </a:r>
                      <a:endParaRPr lang="zh-CN" altLang="en-US" sz="120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38 000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30 000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25 000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-17 681</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19 188.75</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42 233</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4637">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a:latin typeface="宋体" panose="02010600030101010101" pitchFamily="2" charset="-122"/>
                        </a:rPr>
                        <a:t>固定成本</a:t>
                      </a:r>
                      <a:endParaRPr lang="zh-CN" altLang="en-US" sz="120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6 000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4 000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3 000</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9 971</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19 188.75</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23 798</a:t>
                      </a:r>
                      <a:endParaRPr lang="en-US" altLang="x-none" sz="1200" dirty="0"/>
                    </a:p>
                  </a:txBody>
                  <a:tcPr marT="45727" marB="4572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5708" name="Text Box 199"/>
          <p:cNvSpPr txBox="1"/>
          <p:nvPr/>
        </p:nvSpPr>
        <p:spPr>
          <a:xfrm>
            <a:off x="323850" y="4508500"/>
            <a:ext cx="8496300" cy="1371600"/>
          </a:xfrm>
          <a:prstGeom prst="rect">
            <a:avLst/>
          </a:prstGeom>
          <a:noFill/>
          <a:ln w="9525">
            <a:noFill/>
          </a:ln>
        </p:spPr>
        <p:txBody>
          <a:bodyPr anchor="t">
            <a:spAutoFit/>
          </a:bodyPr>
          <a:p>
            <a:r>
              <a:rPr lang="en-US" altLang="zh-CN" sz="1200" dirty="0">
                <a:latin typeface="Arial" panose="020B0604020202020204" pitchFamily="34" charset="0"/>
                <a:ea typeface="宋体" panose="02010600030101010101" pitchFamily="2" charset="-122"/>
              </a:rPr>
              <a:t>a</a:t>
            </a:r>
            <a:r>
              <a:rPr lang="zh-CN" altLang="en-US" sz="1200" dirty="0">
                <a:latin typeface="Arial" panose="020B0604020202020204" pitchFamily="34" charset="0"/>
                <a:ea typeface="宋体" panose="02010600030101010101" pitchFamily="2" charset="-122"/>
              </a:rPr>
              <a:t>此处的净现值计算方法为：年折旧额为</a:t>
            </a:r>
            <a:r>
              <a:rPr lang="en-US" altLang="zh-CN" sz="1200" dirty="0">
                <a:latin typeface="Arial" panose="020B0604020202020204" pitchFamily="34" charset="0"/>
                <a:ea typeface="宋体" panose="02010600030101010101" pitchFamily="2" charset="-122"/>
              </a:rPr>
              <a:t>15000÷10</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1500</a:t>
            </a:r>
            <a:r>
              <a:rPr lang="zh-CN" altLang="en-US" sz="1200" dirty="0">
                <a:latin typeface="Arial" panose="020B0604020202020204" pitchFamily="34" charset="0"/>
                <a:ea typeface="宋体" panose="02010600030101010101" pitchFamily="2" charset="-122"/>
              </a:rPr>
              <a:t>（元），</a:t>
            </a:r>
            <a:r>
              <a:rPr lang="en-US" altLang="zh-CN" sz="1200" dirty="0">
                <a:latin typeface="Arial" panose="020B0604020202020204" pitchFamily="34" charset="0"/>
                <a:ea typeface="宋体" panose="02010600030101010101" pitchFamily="2" charset="-122"/>
              </a:rPr>
              <a:t>1</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10</a:t>
            </a:r>
            <a:r>
              <a:rPr lang="zh-CN" altLang="en-US" sz="1200" dirty="0">
                <a:latin typeface="Arial" panose="020B0604020202020204" pitchFamily="34" charset="0"/>
                <a:ea typeface="宋体" panose="02010600030101010101" pitchFamily="2" charset="-122"/>
              </a:rPr>
              <a:t>年的营业现金流量为（</a:t>
            </a:r>
            <a:r>
              <a:rPr lang="en-US" altLang="zh-CN" sz="1200" dirty="0">
                <a:latin typeface="Arial" panose="020B0604020202020204" pitchFamily="34" charset="0"/>
                <a:ea typeface="宋体" panose="02010600030101010101" pitchFamily="2" charset="-122"/>
              </a:rPr>
              <a:t>40000-30000-4000-1500</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1-0.25</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+1500</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4875</a:t>
            </a:r>
            <a:r>
              <a:rPr lang="zh-CN" altLang="en-US" sz="1200" dirty="0">
                <a:latin typeface="Arial" panose="020B0604020202020204" pitchFamily="34" charset="0"/>
                <a:ea typeface="宋体" panose="02010600030101010101" pitchFamily="2" charset="-122"/>
              </a:rPr>
              <a:t>（元），</a:t>
            </a:r>
            <a:endParaRPr lang="zh-CN" altLang="en-US" sz="1200" dirty="0">
              <a:latin typeface="Arial" panose="020B0604020202020204" pitchFamily="34" charset="0"/>
              <a:ea typeface="宋体" panose="02010600030101010101" pitchFamily="2" charset="-122"/>
            </a:endParaRPr>
          </a:p>
          <a:p>
            <a:r>
              <a:rPr lang="zh-CN" altLang="en-US" sz="1200" dirty="0">
                <a:latin typeface="Arial" panose="020B0604020202020204" pitchFamily="34" charset="0"/>
                <a:ea typeface="宋体" panose="02010600030101010101" pitchFamily="2" charset="-122"/>
              </a:rPr>
              <a:t>净现值为                                                                （元）</a:t>
            </a:r>
            <a:endParaRPr lang="zh-CN" altLang="en-US" sz="1200" dirty="0">
              <a:latin typeface="Arial" panose="020B0604020202020204" pitchFamily="34" charset="0"/>
              <a:ea typeface="宋体" panose="02010600030101010101" pitchFamily="2" charset="-122"/>
            </a:endParaRPr>
          </a:p>
          <a:p>
            <a:r>
              <a:rPr lang="en-US" altLang="zh-CN" sz="1200" dirty="0">
                <a:latin typeface="Arial" panose="020B0604020202020204" pitchFamily="34" charset="0"/>
                <a:ea typeface="宋体" panose="02010600030101010101" pitchFamily="2" charset="-122"/>
              </a:rPr>
              <a:t>b</a:t>
            </a:r>
            <a:r>
              <a:rPr lang="zh-CN" altLang="en-US" sz="1200" dirty="0">
                <a:latin typeface="Arial" panose="020B0604020202020204" pitchFamily="34" charset="0"/>
                <a:ea typeface="宋体" panose="02010600030101010101" pitchFamily="2" charset="-122"/>
              </a:rPr>
              <a:t>这里假设公司的其他项目处于盈利状态，这意味着在此项目上的亏损可用于抵扣其他项目的利润，从而产生节税效应。节税的金额被看作是该项目现金流入的一部分。当公司的年销售收入为</a:t>
            </a:r>
            <a:r>
              <a:rPr lang="en-US" altLang="zh-CN" sz="1200" dirty="0">
                <a:latin typeface="Arial" panose="020B0604020202020204" pitchFamily="34" charset="0"/>
                <a:ea typeface="宋体" panose="02010600030101010101" pitchFamily="2" charset="-122"/>
              </a:rPr>
              <a:t>30000</a:t>
            </a:r>
            <a:r>
              <a:rPr lang="zh-CN" altLang="en-US" sz="1200" dirty="0">
                <a:latin typeface="Arial" panose="020B0604020202020204" pitchFamily="34" charset="0"/>
                <a:ea typeface="宋体" panose="02010600030101010101" pitchFamily="2" charset="-122"/>
              </a:rPr>
              <a:t>元时，每年的息税前利润</a:t>
            </a:r>
            <a:r>
              <a:rPr lang="en-US" altLang="zh-CN" sz="1200" dirty="0">
                <a:latin typeface="Arial" panose="020B0604020202020204" pitchFamily="34" charset="0"/>
                <a:ea typeface="宋体" panose="02010600030101010101" pitchFamily="2" charset="-122"/>
              </a:rPr>
              <a:t>EBIT=30000-30000-4000-1000=-5000</a:t>
            </a:r>
            <a:r>
              <a:rPr lang="zh-CN" altLang="en-US" sz="1200" dirty="0">
                <a:latin typeface="Arial" panose="020B0604020202020204" pitchFamily="34" charset="0"/>
                <a:ea typeface="宋体" panose="02010600030101010101" pitchFamily="2" charset="-122"/>
              </a:rPr>
              <a:t>（元），节税金额为</a:t>
            </a:r>
            <a:r>
              <a:rPr lang="en-US" altLang="zh-CN" sz="1200" dirty="0">
                <a:latin typeface="Arial" panose="020B0604020202020204" pitchFamily="34" charset="0"/>
                <a:ea typeface="宋体" panose="02010600030101010101" pitchFamily="2" charset="-122"/>
              </a:rPr>
              <a:t>5000×0.25</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1250</a:t>
            </a:r>
            <a:r>
              <a:rPr lang="zh-CN" altLang="en-US" sz="1200" dirty="0">
                <a:latin typeface="Arial" panose="020B0604020202020204" pitchFamily="34" charset="0"/>
                <a:ea typeface="宋体" panose="02010600030101010101" pitchFamily="2" charset="-122"/>
              </a:rPr>
              <a:t>（元）， 税后净利润为</a:t>
            </a:r>
            <a:r>
              <a:rPr lang="en-US" altLang="zh-CN" sz="1200" dirty="0">
                <a:latin typeface="Arial" panose="020B0604020202020204" pitchFamily="34" charset="0"/>
                <a:ea typeface="宋体" panose="02010600030101010101" pitchFamily="2" charset="-122"/>
              </a:rPr>
              <a:t>-5000+1250</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-3750</a:t>
            </a:r>
            <a:r>
              <a:rPr lang="zh-CN" altLang="en-US" sz="1200" dirty="0">
                <a:latin typeface="Arial" panose="020B0604020202020204" pitchFamily="34" charset="0"/>
                <a:ea typeface="宋体" panose="02010600030101010101" pitchFamily="2" charset="-122"/>
              </a:rPr>
              <a:t>（元），营业现金流量为</a:t>
            </a:r>
            <a:r>
              <a:rPr lang="en-US" altLang="zh-CN" sz="1200" dirty="0">
                <a:latin typeface="Arial" panose="020B0604020202020204" pitchFamily="34" charset="0"/>
                <a:ea typeface="宋体" panose="02010600030101010101" pitchFamily="2" charset="-122"/>
              </a:rPr>
              <a:t>-3750+1000</a:t>
            </a:r>
            <a:r>
              <a:rPr lang="zh-CN" altLang="en-US" sz="12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-2750</a:t>
            </a:r>
            <a:r>
              <a:rPr lang="zh-CN" altLang="en-US" sz="1200" dirty="0">
                <a:latin typeface="Arial" panose="020B0604020202020204" pitchFamily="34" charset="0"/>
                <a:ea typeface="宋体" panose="02010600030101010101" pitchFamily="2" charset="-122"/>
              </a:rPr>
              <a:t>（元），项目的净现值为                                                                     （元）</a:t>
            </a:r>
            <a:endParaRPr lang="zh-CN" altLang="en-US" sz="1200" dirty="0">
              <a:latin typeface="Arial" panose="020B0604020202020204" pitchFamily="34" charset="0"/>
              <a:ea typeface="宋体" panose="02010600030101010101" pitchFamily="2" charset="-122"/>
            </a:endParaRPr>
          </a:p>
        </p:txBody>
      </p:sp>
      <p:sp>
        <p:nvSpPr>
          <p:cNvPr id="155709" name="Rectangle 201"/>
          <p:cNvSpPr/>
          <p:nvPr/>
        </p:nvSpPr>
        <p:spPr>
          <a:xfrm>
            <a:off x="0" y="4221163"/>
            <a:ext cx="9144000" cy="1444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5710" name="Rectangle 203"/>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5711" name="对象 153657"/>
          <p:cNvGraphicFramePr>
            <a:graphicFrameLocks noChangeAspect="1"/>
          </p:cNvGraphicFramePr>
          <p:nvPr/>
        </p:nvGraphicFramePr>
        <p:xfrm>
          <a:off x="3643313" y="5643563"/>
          <a:ext cx="2786062" cy="214312"/>
        </p:xfrm>
        <a:graphic>
          <a:graphicData uri="http://schemas.openxmlformats.org/presentationml/2006/ole">
            <mc:AlternateContent xmlns:mc="http://schemas.openxmlformats.org/markup-compatibility/2006">
              <mc:Choice xmlns:v="urn:schemas-microsoft-com:vml" Requires="v">
                <p:oleObj spid="_x0000_s3139" name="" r:id="rId1" imgW="2844800" imgH="241300" progId="">
                  <p:embed/>
                </p:oleObj>
              </mc:Choice>
              <mc:Fallback>
                <p:oleObj name="" r:id="rId1" imgW="2844800" imgH="241300" progId="">
                  <p:embed/>
                  <p:pic>
                    <p:nvPicPr>
                      <p:cNvPr id="0" name="图片 3138"/>
                      <p:cNvPicPr/>
                      <p:nvPr/>
                    </p:nvPicPr>
                    <p:blipFill>
                      <a:blip r:embed="rId2"/>
                      <a:stretch>
                        <a:fillRect/>
                      </a:stretch>
                    </p:blipFill>
                    <p:spPr>
                      <a:xfrm>
                        <a:off x="3643313" y="5643563"/>
                        <a:ext cx="2786062" cy="214312"/>
                      </a:xfrm>
                      <a:prstGeom prst="rect">
                        <a:avLst/>
                      </a:prstGeom>
                      <a:noFill/>
                      <a:ln w="38100">
                        <a:noFill/>
                        <a:miter/>
                      </a:ln>
                    </p:spPr>
                  </p:pic>
                </p:oleObj>
              </mc:Fallback>
            </mc:AlternateContent>
          </a:graphicData>
        </a:graphic>
      </p:graphicFrame>
      <p:sp>
        <p:nvSpPr>
          <p:cNvPr id="155712" name="Rectangle 205"/>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5713" name="对象 153659"/>
          <p:cNvGraphicFramePr>
            <a:graphicFrameLocks noChangeAspect="1"/>
          </p:cNvGraphicFramePr>
          <p:nvPr/>
        </p:nvGraphicFramePr>
        <p:xfrm>
          <a:off x="1177925" y="4929188"/>
          <a:ext cx="2465388" cy="214312"/>
        </p:xfrm>
        <a:graphic>
          <a:graphicData uri="http://schemas.openxmlformats.org/presentationml/2006/ole">
            <mc:AlternateContent xmlns:mc="http://schemas.openxmlformats.org/markup-compatibility/2006">
              <mc:Choice xmlns:v="urn:schemas-microsoft-com:vml" Requires="v">
                <p:oleObj spid="_x0000_s3140" name="" r:id="rId3" imgW="2768600" imgH="241300" progId="">
                  <p:embed/>
                </p:oleObj>
              </mc:Choice>
              <mc:Fallback>
                <p:oleObj name="" r:id="rId3" imgW="2768600" imgH="241300" progId="">
                  <p:embed/>
                  <p:pic>
                    <p:nvPicPr>
                      <p:cNvPr id="0" name="图片 3139"/>
                      <p:cNvPicPr/>
                      <p:nvPr/>
                    </p:nvPicPr>
                    <p:blipFill>
                      <a:blip r:embed="rId4"/>
                      <a:stretch>
                        <a:fillRect/>
                      </a:stretch>
                    </p:blipFill>
                    <p:spPr>
                      <a:xfrm>
                        <a:off x="1177925" y="4929188"/>
                        <a:ext cx="2465388" cy="214312"/>
                      </a:xfrm>
                      <a:prstGeom prst="rect">
                        <a:avLst/>
                      </a:prstGeom>
                      <a:noFill/>
                      <a:ln w="38100">
                        <a:noFill/>
                        <a:miter/>
                      </a:ln>
                    </p:spPr>
                  </p:pic>
                </p:oleObj>
              </mc:Fallback>
            </mc:AlternateContent>
          </a:graphicData>
        </a:graphic>
      </p:graphicFrame>
      <p:sp>
        <p:nvSpPr>
          <p:cNvPr id="155714" name="Text Box 206"/>
          <p:cNvSpPr txBox="1"/>
          <p:nvPr/>
        </p:nvSpPr>
        <p:spPr>
          <a:xfrm>
            <a:off x="468313" y="6092825"/>
            <a:ext cx="7343775"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第六步，分析净现值对各种因素的敏感性，并对投资项目做出评价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盈亏平衡分析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6674" name="AutoShape 6"/>
          <p:cNvSpPr/>
          <p:nvPr/>
        </p:nvSpPr>
        <p:spPr>
          <a:xfrm>
            <a:off x="250825" y="1557338"/>
            <a:ext cx="8642350" cy="1079500"/>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6675" name="Text Box 7"/>
          <p:cNvSpPr txBox="1"/>
          <p:nvPr/>
        </p:nvSpPr>
        <p:spPr>
          <a:xfrm>
            <a:off x="395288" y="1557338"/>
            <a:ext cx="8280400" cy="914400"/>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盈亏平衡分析</a:t>
            </a:r>
            <a:r>
              <a:rPr lang="zh-CN" altLang="en-US" dirty="0">
                <a:latin typeface="Arial" panose="020B0604020202020204" pitchFamily="34" charset="0"/>
                <a:ea typeface="宋体" panose="02010600030101010101" pitchFamily="2" charset="-122"/>
              </a:rPr>
              <a:t>是通过计算某项目的盈亏平衡点对项目的盈利能力及投资可行性进行分析的方法。一般用达到盈亏平衡时的销售量或销售收入来表示。盈亏平衡包括会计上的盈亏平衡和财务上的盈亏平衡。 </a:t>
            </a:r>
            <a:endParaRPr lang="zh-CN" altLang="en-US" dirty="0">
              <a:latin typeface="Arial" panose="020B0604020202020204" pitchFamily="34" charset="0"/>
              <a:ea typeface="宋体" panose="02010600030101010101" pitchFamily="2" charset="-122"/>
            </a:endParaRPr>
          </a:p>
        </p:txBody>
      </p:sp>
      <p:sp>
        <p:nvSpPr>
          <p:cNvPr id="156676" name="Rectangle 8"/>
          <p:cNvSpPr/>
          <p:nvPr/>
        </p:nvSpPr>
        <p:spPr>
          <a:xfrm>
            <a:off x="0" y="2852738"/>
            <a:ext cx="8101013" cy="366712"/>
          </a:xfrm>
          <a:prstGeom prst="rect">
            <a:avLst/>
          </a:prstGeom>
          <a:noFill/>
          <a:ln w="9525">
            <a:noFill/>
          </a:ln>
        </p:spPr>
        <p:txBody>
          <a:bodyPr anchor="ctr">
            <a:spAutoFit/>
          </a:bodyPr>
          <a:p>
            <a:pPr eaLnBrk="0" hangingPunct="0"/>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、会计上的盈亏平衡点</a:t>
            </a:r>
            <a:r>
              <a:rPr lang="en-US" altLang="zh-CN" b="1"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使公司的会计利润为零时的销售水平 </a:t>
            </a:r>
            <a:endParaRPr lang="zh-CN" altLang="en-US" dirty="0">
              <a:latin typeface="Arial" panose="020B0604020202020204" pitchFamily="34" charset="0"/>
              <a:ea typeface="宋体" panose="02010600030101010101" pitchFamily="2" charset="-122"/>
            </a:endParaRPr>
          </a:p>
        </p:txBody>
      </p:sp>
      <p:graphicFrame>
        <p:nvGraphicFramePr>
          <p:cNvPr id="156677" name="对象 154629"/>
          <p:cNvGraphicFramePr>
            <a:graphicFrameLocks noChangeAspect="1"/>
          </p:cNvGraphicFramePr>
          <p:nvPr/>
        </p:nvGraphicFramePr>
        <p:xfrm>
          <a:off x="755650" y="4941888"/>
          <a:ext cx="6624638" cy="692150"/>
        </p:xfrm>
        <a:graphic>
          <a:graphicData uri="http://schemas.openxmlformats.org/presentationml/2006/ole">
            <mc:AlternateContent xmlns:mc="http://schemas.openxmlformats.org/markup-compatibility/2006">
              <mc:Choice xmlns:v="urn:schemas-microsoft-com:vml" Requires="v">
                <p:oleObj spid="_x0000_s3141" name="" r:id="rId1" imgW="3288030" imgH="342900" progId="">
                  <p:embed/>
                </p:oleObj>
              </mc:Choice>
              <mc:Fallback>
                <p:oleObj name="" r:id="rId1" imgW="3288030" imgH="342900" progId="">
                  <p:embed/>
                  <p:pic>
                    <p:nvPicPr>
                      <p:cNvPr id="0" name="图片 3140"/>
                      <p:cNvPicPr/>
                      <p:nvPr/>
                    </p:nvPicPr>
                    <p:blipFill>
                      <a:blip r:embed="rId2"/>
                      <a:stretch>
                        <a:fillRect/>
                      </a:stretch>
                    </p:blipFill>
                    <p:spPr>
                      <a:xfrm>
                        <a:off x="755650" y="4941888"/>
                        <a:ext cx="6624638" cy="692150"/>
                      </a:xfrm>
                      <a:prstGeom prst="rect">
                        <a:avLst/>
                      </a:prstGeom>
                      <a:noFill/>
                      <a:ln w="38100">
                        <a:noFill/>
                        <a:miter/>
                      </a:ln>
                    </p:spPr>
                  </p:pic>
                </p:oleObj>
              </mc:Fallback>
            </mc:AlternateContent>
          </a:graphicData>
        </a:graphic>
      </p:graphicFrame>
      <p:sp>
        <p:nvSpPr>
          <p:cNvPr id="156678" name="Text Box 25"/>
          <p:cNvSpPr txBox="1"/>
          <p:nvPr/>
        </p:nvSpPr>
        <p:spPr>
          <a:xfrm>
            <a:off x="1692275" y="3500438"/>
            <a:ext cx="6048375" cy="7778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项目成本</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固定成本＋变动成本</a:t>
            </a:r>
            <a:endParaRPr lang="zh-CN" altLang="en-US" dirty="0">
              <a:latin typeface="Arial" panose="020B0604020202020204" pitchFamily="34" charset="0"/>
              <a:ea typeface="宋体" panose="02010600030101010101" pitchFamily="2" charset="-122"/>
            </a:endParaRPr>
          </a:p>
          <a:p>
            <a:pPr>
              <a:spcBef>
                <a:spcPct val="50000"/>
              </a:spcBef>
            </a:pPr>
            <a:r>
              <a:rPr lang="zh-CN" altLang="en-US" dirty="0">
                <a:latin typeface="Arial" panose="020B0604020202020204" pitchFamily="34" charset="0"/>
                <a:ea typeface="宋体" panose="02010600030101010101" pitchFamily="2" charset="-122"/>
              </a:rPr>
              <a:t>              ＝固定成本＋销售量×单位变动成本 </a:t>
            </a:r>
            <a:endParaRPr lang="en-US" altLang="zh-CN" dirty="0">
              <a:latin typeface="Arial" panose="020B0604020202020204" pitchFamily="34" charset="0"/>
              <a:ea typeface="宋体" panose="02010600030101010101" pitchFamily="2" charset="-122"/>
            </a:endParaRPr>
          </a:p>
        </p:txBody>
      </p:sp>
      <p:sp>
        <p:nvSpPr>
          <p:cNvPr id="156679" name="Text Box 26"/>
          <p:cNvSpPr txBox="1"/>
          <p:nvPr/>
        </p:nvSpPr>
        <p:spPr>
          <a:xfrm>
            <a:off x="611188" y="3500438"/>
            <a:ext cx="863600"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如果：</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Text Box 20"/>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盈亏平衡分析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7698" name="Rectangle 21"/>
          <p:cNvSpPr/>
          <p:nvPr/>
        </p:nvSpPr>
        <p:spPr>
          <a:xfrm>
            <a:off x="468313" y="1557338"/>
            <a:ext cx="7116762" cy="36671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会计上的盈亏平衡点将会随着</a:t>
            </a:r>
            <a:r>
              <a:rPr lang="zh-CN" altLang="en-US" b="1" dirty="0">
                <a:solidFill>
                  <a:srgbClr val="9E0000"/>
                </a:solidFill>
                <a:latin typeface="Arial" panose="020B0604020202020204" pitchFamily="34" charset="0"/>
                <a:ea typeface="宋体" panose="02010600030101010101" pitchFamily="2" charset="-122"/>
              </a:rPr>
              <a:t>固定成本</a:t>
            </a:r>
            <a:r>
              <a:rPr lang="zh-CN" altLang="en-US" dirty="0">
                <a:latin typeface="Arial" panose="020B0604020202020204" pitchFamily="34" charset="0"/>
                <a:ea typeface="宋体" panose="02010600030101010101" pitchFamily="2" charset="-122"/>
              </a:rPr>
              <a:t>和</a:t>
            </a:r>
            <a:r>
              <a:rPr lang="zh-CN" altLang="en-US" b="1" dirty="0">
                <a:solidFill>
                  <a:srgbClr val="9E0000"/>
                </a:solidFill>
                <a:latin typeface="Arial" panose="020B0604020202020204" pitchFamily="34" charset="0"/>
                <a:ea typeface="宋体" panose="02010600030101010101" pitchFamily="2" charset="-122"/>
              </a:rPr>
              <a:t>单位边际贡献</a:t>
            </a:r>
            <a:r>
              <a:rPr lang="zh-CN" altLang="en-US" dirty="0">
                <a:latin typeface="Arial" panose="020B0604020202020204" pitchFamily="34" charset="0"/>
                <a:ea typeface="宋体" panose="02010600030101010101" pitchFamily="2" charset="-122"/>
              </a:rPr>
              <a:t>的变化而变化 </a:t>
            </a:r>
            <a:endParaRPr lang="zh-CN" altLang="en-US" dirty="0">
              <a:latin typeface="Arial" panose="020B0604020202020204" pitchFamily="34" charset="0"/>
              <a:ea typeface="宋体" panose="02010600030101010101" pitchFamily="2" charset="-122"/>
            </a:endParaRPr>
          </a:p>
        </p:txBody>
      </p:sp>
      <p:grpSp>
        <p:nvGrpSpPr>
          <p:cNvPr id="157699" name="Group 26"/>
          <p:cNvGrpSpPr/>
          <p:nvPr/>
        </p:nvGrpSpPr>
        <p:grpSpPr>
          <a:xfrm>
            <a:off x="1763713" y="1989138"/>
            <a:ext cx="5165725" cy="3429000"/>
            <a:chOff x="0" y="0"/>
            <a:chExt cx="3254" cy="2160"/>
          </a:xfrm>
        </p:grpSpPr>
        <p:grpSp>
          <p:nvGrpSpPr>
            <p:cNvPr id="157700" name="Group 4"/>
            <p:cNvGrpSpPr/>
            <p:nvPr/>
          </p:nvGrpSpPr>
          <p:grpSpPr>
            <a:xfrm>
              <a:off x="0" y="0"/>
              <a:ext cx="3254" cy="2160"/>
              <a:chOff x="0" y="0"/>
              <a:chExt cx="4686" cy="3273"/>
            </a:xfrm>
          </p:grpSpPr>
          <p:sp>
            <p:nvSpPr>
              <p:cNvPr id="157701" name="Text Box 5"/>
              <p:cNvSpPr txBox="1"/>
              <p:nvPr/>
            </p:nvSpPr>
            <p:spPr>
              <a:xfrm>
                <a:off x="3255" y="2562"/>
                <a:ext cx="1080" cy="312"/>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销售量</a:t>
                </a:r>
                <a:endParaRPr lang="zh-CN" altLang="en-US" sz="1600" dirty="0">
                  <a:latin typeface="Times New Roman" panose="02020603050405020304" pitchFamily="2" charset="0"/>
                  <a:ea typeface="宋体" panose="02010600030101010101" pitchFamily="2" charset="-122"/>
                </a:endParaRPr>
              </a:p>
            </p:txBody>
          </p:sp>
          <p:sp>
            <p:nvSpPr>
              <p:cNvPr id="157702" name="Text Box 6"/>
              <p:cNvSpPr txBox="1"/>
              <p:nvPr/>
            </p:nvSpPr>
            <p:spPr>
              <a:xfrm>
                <a:off x="465" y="1028"/>
                <a:ext cx="1521" cy="312"/>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会计盈亏平衡点</a:t>
                </a:r>
                <a:endParaRPr lang="zh-CN" altLang="en-US" sz="1600" dirty="0">
                  <a:latin typeface="Arial" panose="020B0604020202020204" pitchFamily="34" charset="0"/>
                  <a:ea typeface="宋体" panose="02010600030101010101" pitchFamily="2" charset="-122"/>
                </a:endParaRPr>
              </a:p>
            </p:txBody>
          </p:sp>
          <p:sp>
            <p:nvSpPr>
              <p:cNvPr id="157703" name="Text Box 7"/>
              <p:cNvSpPr txBox="1"/>
              <p:nvPr/>
            </p:nvSpPr>
            <p:spPr>
              <a:xfrm>
                <a:off x="2868" y="467"/>
                <a:ext cx="982" cy="250"/>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总成本</a:t>
                </a:r>
                <a:endParaRPr lang="zh-CN" altLang="en-US" sz="1600" dirty="0">
                  <a:latin typeface="Arial" panose="020B0604020202020204" pitchFamily="34" charset="0"/>
                  <a:ea typeface="宋体" panose="02010600030101010101" pitchFamily="2" charset="-122"/>
                </a:endParaRPr>
              </a:p>
            </p:txBody>
          </p:sp>
          <p:sp>
            <p:nvSpPr>
              <p:cNvPr id="157704" name="Text Box 8"/>
              <p:cNvSpPr txBox="1"/>
              <p:nvPr/>
            </p:nvSpPr>
            <p:spPr>
              <a:xfrm>
                <a:off x="3089" y="1789"/>
                <a:ext cx="982" cy="249"/>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固定成本</a:t>
                </a:r>
                <a:endParaRPr lang="zh-CN" altLang="en-US" sz="1600" dirty="0">
                  <a:latin typeface="Arial" panose="020B0604020202020204" pitchFamily="34" charset="0"/>
                  <a:ea typeface="宋体" panose="02010600030101010101" pitchFamily="2" charset="-122"/>
                </a:endParaRPr>
              </a:p>
            </p:txBody>
          </p:sp>
          <p:sp>
            <p:nvSpPr>
              <p:cNvPr id="157705" name="Text Box 9"/>
              <p:cNvSpPr txBox="1"/>
              <p:nvPr/>
            </p:nvSpPr>
            <p:spPr>
              <a:xfrm>
                <a:off x="1893" y="24"/>
                <a:ext cx="981" cy="249"/>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销售收入</a:t>
                </a:r>
                <a:endParaRPr lang="zh-CN" altLang="en-US" sz="1600" dirty="0">
                  <a:latin typeface="Arial" panose="020B0604020202020204" pitchFamily="34" charset="0"/>
                  <a:ea typeface="宋体" panose="02010600030101010101" pitchFamily="2" charset="-122"/>
                </a:endParaRPr>
              </a:p>
            </p:txBody>
          </p:sp>
          <p:sp>
            <p:nvSpPr>
              <p:cNvPr id="157706" name="Line 10"/>
              <p:cNvSpPr/>
              <p:nvPr/>
            </p:nvSpPr>
            <p:spPr>
              <a:xfrm>
                <a:off x="360" y="2493"/>
                <a:ext cx="3786" cy="1"/>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157707" name="Line 11"/>
              <p:cNvSpPr/>
              <p:nvPr/>
            </p:nvSpPr>
            <p:spPr>
              <a:xfrm flipV="1">
                <a:off x="360" y="97"/>
                <a:ext cx="1" cy="2396"/>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157708" name="Line 12"/>
              <p:cNvSpPr/>
              <p:nvPr/>
            </p:nvSpPr>
            <p:spPr>
              <a:xfrm flipV="1">
                <a:off x="360" y="97"/>
                <a:ext cx="2664" cy="239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7709" name="Line 13"/>
              <p:cNvSpPr/>
              <p:nvPr/>
            </p:nvSpPr>
            <p:spPr>
              <a:xfrm>
                <a:off x="360" y="1754"/>
                <a:ext cx="3645" cy="1"/>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7710" name="Line 14"/>
              <p:cNvSpPr/>
              <p:nvPr/>
            </p:nvSpPr>
            <p:spPr>
              <a:xfrm flipV="1">
                <a:off x="360" y="745"/>
                <a:ext cx="3505" cy="1009"/>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7711" name="Text Box 15"/>
              <p:cNvSpPr txBox="1"/>
              <p:nvPr/>
            </p:nvSpPr>
            <p:spPr>
              <a:xfrm>
                <a:off x="3705" y="1058"/>
                <a:ext cx="981" cy="250"/>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变动成本</a:t>
                </a:r>
                <a:endParaRPr lang="zh-CN" altLang="en-US" sz="1600" dirty="0">
                  <a:latin typeface="Arial" panose="020B0604020202020204" pitchFamily="34" charset="0"/>
                  <a:ea typeface="宋体" panose="02010600030101010101" pitchFamily="2" charset="-122"/>
                </a:endParaRPr>
              </a:p>
            </p:txBody>
          </p:sp>
          <p:sp>
            <p:nvSpPr>
              <p:cNvPr id="157712" name="AutoShape 16"/>
              <p:cNvSpPr/>
              <p:nvPr/>
            </p:nvSpPr>
            <p:spPr>
              <a:xfrm>
                <a:off x="3588" y="823"/>
                <a:ext cx="179" cy="883"/>
              </a:xfrm>
              <a:prstGeom prst="rightBrace">
                <a:avLst>
                  <a:gd name="adj1" fmla="val 40788"/>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57713" name="Text Box 17"/>
              <p:cNvSpPr txBox="1"/>
              <p:nvPr/>
            </p:nvSpPr>
            <p:spPr>
              <a:xfrm>
                <a:off x="0" y="0"/>
                <a:ext cx="360" cy="1092"/>
              </a:xfrm>
              <a:prstGeom prst="rect">
                <a:avLst/>
              </a:prstGeom>
              <a:solidFill>
                <a:srgbClr val="FFFFFF"/>
              </a:solidFill>
              <a:ln w="9525">
                <a:noFill/>
              </a:ln>
            </p:spPr>
            <p:txBody>
              <a:bodyPr vert="eaVert" lIns="0" tIns="0" rIns="0" bIns="0" anchor="t"/>
              <a:p>
                <a:pPr algn="just"/>
                <a:r>
                  <a:rPr lang="zh-CN" altLang="en-US" sz="1600" dirty="0">
                    <a:latin typeface="Times New Roman" panose="02020603050405020304" pitchFamily="2" charset="0"/>
                    <a:ea typeface="宋体" panose="02010600030101010101" pitchFamily="2" charset="-122"/>
                  </a:rPr>
                  <a:t>金额</a:t>
                </a:r>
                <a:endParaRPr lang="zh-CN" altLang="en-US" sz="1600" dirty="0">
                  <a:latin typeface="Arial" panose="020B0604020202020204" pitchFamily="34" charset="0"/>
                  <a:ea typeface="宋体" panose="02010600030101010101" pitchFamily="2" charset="-122"/>
                </a:endParaRPr>
              </a:p>
            </p:txBody>
          </p:sp>
          <p:sp>
            <p:nvSpPr>
              <p:cNvPr id="157714" name="Text Box 18"/>
              <p:cNvSpPr txBox="1"/>
              <p:nvPr/>
            </p:nvSpPr>
            <p:spPr>
              <a:xfrm>
                <a:off x="360" y="2805"/>
                <a:ext cx="3060" cy="468"/>
              </a:xfrm>
              <a:prstGeom prst="rect">
                <a:avLst/>
              </a:prstGeom>
              <a:solidFill>
                <a:srgbClr val="FFFFFF"/>
              </a:solidFill>
              <a:ln w="9525">
                <a:noFill/>
              </a:ln>
            </p:spPr>
            <p:txBody>
              <a:bodyPr anchor="t"/>
              <a:p>
                <a:pPr algn="just"/>
                <a:r>
                  <a:rPr lang="zh-CN" altLang="en-US" sz="2000" dirty="0">
                    <a:latin typeface="Times New Roman" panose="02020603050405020304" pitchFamily="2" charset="0"/>
                    <a:ea typeface="宋体" panose="02010600030101010101" pitchFamily="2" charset="-122"/>
                  </a:rPr>
                  <a:t>   图</a:t>
                </a:r>
                <a:r>
                  <a:rPr lang="en-US" altLang="zh-CN" sz="2000" dirty="0">
                    <a:latin typeface="Times New Roman" panose="02020603050405020304" pitchFamily="2" charset="0"/>
                    <a:ea typeface="宋体" panose="02010600030101010101" pitchFamily="2" charset="-122"/>
                  </a:rPr>
                  <a:t>8</a:t>
                </a:r>
                <a:r>
                  <a:rPr lang="zh-CN" altLang="en-US" sz="2000" dirty="0">
                    <a:latin typeface="Times New Roman" panose="02020603050405020304" pitchFamily="2" charset="0"/>
                    <a:ea typeface="宋体" panose="02010600030101010101" pitchFamily="2" charset="-122"/>
                  </a:rPr>
                  <a:t>－</a:t>
                </a:r>
                <a:r>
                  <a:rPr lang="en-US" altLang="zh-CN" sz="2000" dirty="0">
                    <a:latin typeface="Times New Roman" panose="02020603050405020304" pitchFamily="2" charset="0"/>
                    <a:ea typeface="宋体" panose="02010600030101010101" pitchFamily="2" charset="-122"/>
                  </a:rPr>
                  <a:t>4 </a:t>
                </a:r>
                <a:r>
                  <a:rPr lang="zh-CN" altLang="en-US" sz="2000" dirty="0">
                    <a:latin typeface="Times New Roman" panose="02020603050405020304" pitchFamily="2" charset="0"/>
                    <a:ea typeface="宋体" panose="02010600030101010101" pitchFamily="2" charset="-122"/>
                  </a:rPr>
                  <a:t>会计盈亏平衡点</a:t>
                </a:r>
                <a:endParaRPr lang="zh-CN" altLang="en-US" sz="2000" dirty="0">
                  <a:latin typeface="Arial" panose="020B0604020202020204" pitchFamily="34" charset="0"/>
                  <a:ea typeface="宋体" panose="02010600030101010101" pitchFamily="2" charset="-122"/>
                </a:endParaRPr>
              </a:p>
            </p:txBody>
          </p:sp>
        </p:grpSp>
        <p:sp>
          <p:nvSpPr>
            <p:cNvPr id="157715" name="Oval 23"/>
            <p:cNvSpPr/>
            <p:nvPr/>
          </p:nvSpPr>
          <p:spPr>
            <a:xfrm>
              <a:off x="1043" y="907"/>
              <a:ext cx="46" cy="45"/>
            </a:xfrm>
            <a:prstGeom prst="ellipse">
              <a:avLst/>
            </a:prstGeom>
            <a:solidFill>
              <a:srgbClr val="80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155669" name="Group 27"/>
          <p:cNvGrpSpPr/>
          <p:nvPr/>
        </p:nvGrpSpPr>
        <p:grpSpPr>
          <a:xfrm>
            <a:off x="755650" y="5445125"/>
            <a:ext cx="7920038" cy="1225550"/>
            <a:chOff x="0" y="0"/>
            <a:chExt cx="4989" cy="772"/>
          </a:xfrm>
        </p:grpSpPr>
        <p:sp>
          <p:nvSpPr>
            <p:cNvPr id="157717" name="AutoShape 24"/>
            <p:cNvSpPr/>
            <p:nvPr/>
          </p:nvSpPr>
          <p:spPr>
            <a:xfrm>
              <a:off x="0" y="0"/>
              <a:ext cx="4989" cy="772"/>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7718" name="Text Box 25"/>
            <p:cNvSpPr txBox="1"/>
            <p:nvPr/>
          </p:nvSpPr>
          <p:spPr>
            <a:xfrm>
              <a:off x="45" y="0"/>
              <a:ext cx="4854" cy="672"/>
            </a:xfrm>
            <a:prstGeom prst="rect">
              <a:avLst/>
            </a:prstGeom>
            <a:noFill/>
            <a:ln w="9525">
              <a:noFill/>
            </a:ln>
          </p:spPr>
          <p:txBody>
            <a:bodyPr anchor="t">
              <a:spAutoFit/>
            </a:bodyPr>
            <a:p>
              <a:pPr>
                <a:spcBef>
                  <a:spcPct val="50000"/>
                </a:spcBef>
              </a:pPr>
              <a:r>
                <a:rPr lang="en-US" altLang="zh-CN" sz="1600" b="1" dirty="0">
                  <a:latin typeface="Arial" panose="020B0604020202020204" pitchFamily="34" charset="0"/>
                  <a:ea typeface="宋体" panose="02010600030101010101" pitchFamily="2" charset="-122"/>
                </a:rPr>
                <a:t>[</a:t>
              </a:r>
              <a:r>
                <a:rPr lang="zh-CN" altLang="en-US" sz="1600" b="1" dirty="0">
                  <a:latin typeface="Arial" panose="020B0604020202020204" pitchFamily="34" charset="0"/>
                  <a:ea typeface="宋体" panose="02010600030101010101" pitchFamily="2" charset="-122"/>
                </a:rPr>
                <a:t>思考</a:t>
              </a:r>
              <a:r>
                <a:rPr lang="en-US" altLang="zh-CN" sz="1600" b="1" dirty="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：某公司准备投资</a:t>
              </a:r>
              <a:r>
                <a:rPr lang="en-US" altLang="zh-CN" sz="1600" dirty="0">
                  <a:latin typeface="Arial" panose="020B0604020202020204" pitchFamily="34" charset="0"/>
                  <a:ea typeface="宋体" panose="02010600030101010101" pitchFamily="2" charset="-122"/>
                </a:rPr>
                <a:t>30 000</a:t>
              </a:r>
              <a:r>
                <a:rPr lang="zh-CN" altLang="en-US" sz="1600" dirty="0">
                  <a:latin typeface="Arial" panose="020B0604020202020204" pitchFamily="34" charset="0"/>
                  <a:ea typeface="宋体" panose="02010600030101010101" pitchFamily="2" charset="-122"/>
                </a:rPr>
                <a:t>元建设一条数控机床的生产线，该项目的寿命期为</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年，设备按直线法折旧，无残值；每年的固定成本为</a:t>
              </a:r>
              <a:r>
                <a:rPr lang="en-US" altLang="zh-CN" sz="1600" dirty="0">
                  <a:latin typeface="Arial" panose="020B0604020202020204" pitchFamily="34" charset="0"/>
                  <a:ea typeface="宋体" panose="02010600030101010101" pitchFamily="2" charset="-122"/>
                </a:rPr>
                <a:t>7 000</a:t>
              </a:r>
              <a:r>
                <a:rPr lang="zh-CN" altLang="en-US" sz="1600" dirty="0">
                  <a:latin typeface="Arial" panose="020B0604020202020204" pitchFamily="34" charset="0"/>
                  <a:ea typeface="宋体" panose="02010600030101010101" pitchFamily="2" charset="-122"/>
                </a:rPr>
                <a:t>元（含</a:t>
              </a:r>
              <a:r>
                <a:rPr lang="en-US" altLang="zh-CN" sz="1600" dirty="0">
                  <a:latin typeface="Arial" panose="020B0604020202020204" pitchFamily="34" charset="0"/>
                  <a:ea typeface="宋体" panose="02010600030101010101" pitchFamily="2" charset="-122"/>
                </a:rPr>
                <a:t>3000</a:t>
              </a:r>
              <a:r>
                <a:rPr lang="zh-CN" altLang="en-US" sz="1600" dirty="0">
                  <a:latin typeface="Arial" panose="020B0604020202020204" pitchFamily="34" charset="0"/>
                  <a:ea typeface="宋体" panose="02010600030101010101" pitchFamily="2" charset="-122"/>
                </a:rPr>
                <a:t>元折旧），预定每台机床售价为</a:t>
              </a:r>
              <a:r>
                <a:rPr lang="en-US" altLang="zh-CN" sz="1600" dirty="0">
                  <a:latin typeface="Arial" panose="020B0604020202020204" pitchFamily="34" charset="0"/>
                  <a:ea typeface="宋体" panose="02010600030101010101" pitchFamily="2" charset="-122"/>
                </a:rPr>
                <a:t>8 000</a:t>
              </a:r>
              <a:r>
                <a:rPr lang="zh-CN" altLang="en-US" sz="1600" dirty="0">
                  <a:latin typeface="Arial" panose="020B0604020202020204" pitchFamily="34" charset="0"/>
                  <a:ea typeface="宋体" panose="02010600030101010101" pitchFamily="2" charset="-122"/>
                </a:rPr>
                <a:t>元，单位变动成本为每台</a:t>
              </a:r>
              <a:r>
                <a:rPr lang="en-US" altLang="zh-CN" sz="1600" dirty="0">
                  <a:latin typeface="Arial" panose="020B0604020202020204" pitchFamily="34" charset="0"/>
                  <a:ea typeface="宋体" panose="02010600030101010101" pitchFamily="2" charset="-122"/>
                </a:rPr>
                <a:t>6 000</a:t>
              </a:r>
              <a:r>
                <a:rPr lang="zh-CN" altLang="en-US" sz="1600" dirty="0">
                  <a:latin typeface="Arial" panose="020B0604020202020204" pitchFamily="34" charset="0"/>
                  <a:ea typeface="宋体" panose="02010600030101010101" pitchFamily="2" charset="-122"/>
                </a:rPr>
                <a:t>元，公司的所得税税率</a:t>
              </a:r>
              <a:r>
                <a:rPr lang="en-US" altLang="zh-CN" sz="1600" dirty="0">
                  <a:latin typeface="Arial" panose="020B0604020202020204" pitchFamily="34" charset="0"/>
                  <a:ea typeface="宋体" panose="02010600030101010101" pitchFamily="2" charset="-122"/>
                </a:rPr>
                <a:t>25</a:t>
              </a:r>
              <a:r>
                <a:rPr lang="zh-CN" altLang="en-US" sz="1600" dirty="0">
                  <a:latin typeface="Arial" panose="020B0604020202020204" pitchFamily="34" charset="0"/>
                  <a:ea typeface="宋体" panose="02010600030101010101" pitchFamily="2" charset="-122"/>
                </a:rPr>
                <a:t>％，资本成本为</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％。根据以上条件计算会计盈亏平衡点。 </a:t>
              </a:r>
              <a:endParaRPr lang="zh-CN" altLang="en-US" sz="1600" dirty="0">
                <a:latin typeface="Arial" panose="020B0604020202020204" pitchFamily="34" charset="0"/>
                <a:ea typeface="宋体" panose="02010600030101010101" pitchFamily="2" charset="-122"/>
              </a:endParaRPr>
            </a:p>
          </p:txBody>
        </p:sp>
      </p:grpSp>
      <p:pic>
        <p:nvPicPr>
          <p:cNvPr id="155672" name="Picture 29" descr="20088716246538_2"/>
          <p:cNvPicPr>
            <a:picLocks noChangeAspect="1"/>
          </p:cNvPicPr>
          <p:nvPr/>
        </p:nvPicPr>
        <p:blipFill>
          <a:blip r:embed="rId1"/>
          <a:stretch>
            <a:fillRect/>
          </a:stretch>
        </p:blipFill>
        <p:spPr>
          <a:xfrm>
            <a:off x="323850" y="4724400"/>
            <a:ext cx="720725" cy="576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72"/>
                                        </p:tgtEl>
                                        <p:attrNameLst>
                                          <p:attrName>style.visibility</p:attrName>
                                        </p:attrNameLst>
                                      </p:cBhvr>
                                      <p:to>
                                        <p:strVal val="visible"/>
                                      </p:to>
                                    </p:set>
                                    <p:animEffect transition="in" filter="blinds(horizontal)">
                                      <p:cBhvr>
                                        <p:cTn id="7" dur="500"/>
                                        <p:tgtEl>
                                          <p:spTgt spid="155672"/>
                                        </p:tgtEl>
                                      </p:cBhvr>
                                    </p:animEffect>
                                  </p:childTnLst>
                                </p:cTn>
                              </p:par>
                              <p:par>
                                <p:cTn id="8" presetID="3" presetClass="entr" presetSubtype="10" fill="hold" nodeType="withEffect">
                                  <p:stCondLst>
                                    <p:cond delay="0"/>
                                  </p:stCondLst>
                                  <p:childTnLst>
                                    <p:set>
                                      <p:cBhvr>
                                        <p:cTn id="9" dur="1" fill="hold">
                                          <p:stCondLst>
                                            <p:cond delay="0"/>
                                          </p:stCondLst>
                                        </p:cTn>
                                        <p:tgtEl>
                                          <p:spTgt spid="155669"/>
                                        </p:tgtEl>
                                        <p:attrNameLst>
                                          <p:attrName>style.visibility</p:attrName>
                                        </p:attrNameLst>
                                      </p:cBhvr>
                                      <p:to>
                                        <p:strVal val="visible"/>
                                      </p:to>
                                    </p:set>
                                    <p:animEffect transition="in" filter="blinds(horizontal)">
                                      <p:cBhvr>
                                        <p:cTn id="10" dur="500"/>
                                        <p:tgtEl>
                                          <p:spTgt spid="155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盈亏平衡分析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8722" name="Rectangle 6"/>
          <p:cNvSpPr/>
          <p:nvPr/>
        </p:nvSpPr>
        <p:spPr>
          <a:xfrm>
            <a:off x="179388" y="1557338"/>
            <a:ext cx="7777162" cy="366712"/>
          </a:xfrm>
          <a:prstGeom prst="rect">
            <a:avLst/>
          </a:prstGeom>
          <a:noFill/>
          <a:ln w="9525">
            <a:noFill/>
          </a:ln>
        </p:spPr>
        <p:txBody>
          <a:bodyPr anchor="ctr">
            <a:spAutoFit/>
          </a:bodyPr>
          <a:p>
            <a:pPr eaLnBrk="0" hangingPunct="0"/>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、财务上的盈亏平衡点</a:t>
            </a:r>
            <a:r>
              <a:rPr lang="en-US" altLang="zh-CN" b="1"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使项目净现值为零时的销售水平 </a:t>
            </a:r>
            <a:endParaRPr lang="en-US" altLang="zh-CN" dirty="0">
              <a:latin typeface="Arial" panose="020B0604020202020204" pitchFamily="34" charset="0"/>
              <a:ea typeface="宋体" panose="02010600030101010101" pitchFamily="2" charset="-122"/>
            </a:endParaRPr>
          </a:p>
        </p:txBody>
      </p:sp>
      <p:grpSp>
        <p:nvGrpSpPr>
          <p:cNvPr id="158723" name="Group 7"/>
          <p:cNvGrpSpPr/>
          <p:nvPr/>
        </p:nvGrpSpPr>
        <p:grpSpPr>
          <a:xfrm>
            <a:off x="1547813" y="2852738"/>
            <a:ext cx="5473700" cy="3311525"/>
            <a:chOff x="0" y="0"/>
            <a:chExt cx="4500" cy="3432"/>
          </a:xfrm>
        </p:grpSpPr>
        <p:grpSp>
          <p:nvGrpSpPr>
            <p:cNvPr id="158724" name="Group 8"/>
            <p:cNvGrpSpPr/>
            <p:nvPr/>
          </p:nvGrpSpPr>
          <p:grpSpPr>
            <a:xfrm>
              <a:off x="0" y="0"/>
              <a:ext cx="4320" cy="3018"/>
              <a:chOff x="0" y="0"/>
              <a:chExt cx="4320" cy="3018"/>
            </a:xfrm>
          </p:grpSpPr>
          <p:sp>
            <p:nvSpPr>
              <p:cNvPr id="158725" name="Line 9"/>
              <p:cNvSpPr/>
              <p:nvPr/>
            </p:nvSpPr>
            <p:spPr>
              <a:xfrm flipV="1">
                <a:off x="360" y="0"/>
                <a:ext cx="0" cy="2652"/>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158726" name="Line 10"/>
              <p:cNvSpPr/>
              <p:nvPr/>
            </p:nvSpPr>
            <p:spPr>
              <a:xfrm>
                <a:off x="360" y="2652"/>
                <a:ext cx="3960"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158727" name="Line 11"/>
              <p:cNvSpPr/>
              <p:nvPr/>
            </p:nvSpPr>
            <p:spPr>
              <a:xfrm flipV="1">
                <a:off x="360" y="156"/>
                <a:ext cx="2880" cy="249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8728" name="Line 12"/>
              <p:cNvSpPr/>
              <p:nvPr/>
            </p:nvSpPr>
            <p:spPr>
              <a:xfrm flipV="1">
                <a:off x="360" y="780"/>
                <a:ext cx="3780" cy="936"/>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8729" name="Text Box 13"/>
              <p:cNvSpPr txBox="1"/>
              <p:nvPr/>
            </p:nvSpPr>
            <p:spPr>
              <a:xfrm>
                <a:off x="3570" y="2706"/>
                <a:ext cx="720" cy="309"/>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销售量</a:t>
                </a:r>
                <a:endParaRPr lang="zh-CN" altLang="en-US" sz="1600" dirty="0">
                  <a:latin typeface="Times New Roman" panose="02020603050405020304" pitchFamily="2" charset="0"/>
                  <a:ea typeface="宋体" panose="02010600030101010101" pitchFamily="2" charset="-122"/>
                </a:endParaRPr>
              </a:p>
            </p:txBody>
          </p:sp>
          <p:sp>
            <p:nvSpPr>
              <p:cNvPr id="158730" name="Text Box 14"/>
              <p:cNvSpPr txBox="1"/>
              <p:nvPr/>
            </p:nvSpPr>
            <p:spPr>
              <a:xfrm>
                <a:off x="1980" y="156"/>
                <a:ext cx="720" cy="309"/>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收入现值</a:t>
                </a:r>
                <a:endParaRPr lang="zh-CN" altLang="en-US" sz="1600" dirty="0">
                  <a:latin typeface="Times New Roman" panose="02020603050405020304" pitchFamily="2" charset="0"/>
                  <a:ea typeface="宋体" panose="02010600030101010101" pitchFamily="2" charset="-122"/>
                </a:endParaRPr>
              </a:p>
            </p:txBody>
          </p:sp>
          <p:sp>
            <p:nvSpPr>
              <p:cNvPr id="158731" name="Text Box 15"/>
              <p:cNvSpPr txBox="1"/>
              <p:nvPr/>
            </p:nvSpPr>
            <p:spPr>
              <a:xfrm>
                <a:off x="570" y="981"/>
                <a:ext cx="1260" cy="312"/>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财务盈亏平衡点</a:t>
                </a:r>
                <a:endParaRPr lang="zh-CN" altLang="en-US" sz="1600" dirty="0">
                  <a:latin typeface="Times New Roman" panose="02020603050405020304" pitchFamily="2" charset="0"/>
                  <a:ea typeface="宋体" panose="02010600030101010101" pitchFamily="2" charset="-122"/>
                </a:endParaRPr>
              </a:p>
            </p:txBody>
          </p:sp>
          <p:sp>
            <p:nvSpPr>
              <p:cNvPr id="158732" name="Text Box 16"/>
              <p:cNvSpPr txBox="1"/>
              <p:nvPr/>
            </p:nvSpPr>
            <p:spPr>
              <a:xfrm>
                <a:off x="3420" y="1092"/>
                <a:ext cx="720" cy="309"/>
              </a:xfrm>
              <a:prstGeom prst="rect">
                <a:avLst/>
              </a:prstGeom>
              <a:solidFill>
                <a:srgbClr val="FFFFFF"/>
              </a:solidFill>
              <a:ln w="9525">
                <a:noFill/>
              </a:ln>
            </p:spPr>
            <p:txBody>
              <a:bodyPr lIns="0" tIns="0" rIns="0" bIns="0" anchor="t"/>
              <a:p>
                <a:pPr algn="just"/>
                <a:r>
                  <a:rPr lang="zh-CN" altLang="en-US" sz="1600" dirty="0">
                    <a:latin typeface="Times New Roman" panose="02020603050405020304" pitchFamily="2" charset="0"/>
                    <a:ea typeface="宋体" panose="02010600030101010101" pitchFamily="2" charset="-122"/>
                  </a:rPr>
                  <a:t>成本现值</a:t>
                </a:r>
                <a:endParaRPr lang="zh-CN" altLang="en-US" sz="1600" dirty="0">
                  <a:latin typeface="Times New Roman" panose="02020603050405020304" pitchFamily="2" charset="0"/>
                  <a:ea typeface="宋体" panose="02010600030101010101" pitchFamily="2" charset="-122"/>
                </a:endParaRPr>
              </a:p>
            </p:txBody>
          </p:sp>
          <p:sp>
            <p:nvSpPr>
              <p:cNvPr id="158733" name="Text Box 17"/>
              <p:cNvSpPr txBox="1"/>
              <p:nvPr/>
            </p:nvSpPr>
            <p:spPr>
              <a:xfrm>
                <a:off x="0" y="279"/>
                <a:ext cx="360" cy="1248"/>
              </a:xfrm>
              <a:prstGeom prst="rect">
                <a:avLst/>
              </a:prstGeom>
              <a:solidFill>
                <a:srgbClr val="FFFFFF"/>
              </a:solidFill>
              <a:ln w="9525">
                <a:noFill/>
              </a:ln>
            </p:spPr>
            <p:txBody>
              <a:bodyPr vert="eaVert" lIns="0" tIns="0" rIns="0" bIns="0" anchor="t"/>
              <a:p>
                <a:pPr algn="just"/>
                <a:r>
                  <a:rPr lang="zh-CN" altLang="en-US" sz="1600" dirty="0">
                    <a:latin typeface="Times New Roman" panose="02020603050405020304" pitchFamily="2" charset="0"/>
                    <a:ea typeface="宋体" panose="02010600030101010101" pitchFamily="2" charset="-122"/>
                  </a:rPr>
                  <a:t>金额</a:t>
                </a:r>
                <a:endParaRPr lang="zh-CN" altLang="en-US" sz="1600" dirty="0">
                  <a:latin typeface="Arial" panose="020B0604020202020204" pitchFamily="34" charset="0"/>
                  <a:ea typeface="宋体" panose="02010600030101010101" pitchFamily="2" charset="-122"/>
                </a:endParaRPr>
              </a:p>
            </p:txBody>
          </p:sp>
          <p:sp>
            <p:nvSpPr>
              <p:cNvPr id="158734" name="Text Box 18"/>
              <p:cNvSpPr txBox="1"/>
              <p:nvPr/>
            </p:nvSpPr>
            <p:spPr>
              <a:xfrm>
                <a:off x="285" y="2706"/>
                <a:ext cx="180" cy="312"/>
              </a:xfrm>
              <a:prstGeom prst="rect">
                <a:avLst/>
              </a:prstGeom>
              <a:solidFill>
                <a:srgbClr val="FFFFFF"/>
              </a:solidFill>
              <a:ln w="9525">
                <a:noFill/>
              </a:ln>
            </p:spPr>
            <p:txBody>
              <a:bodyPr lIns="0" tIns="0" rIns="0" bIns="0" anchor="t"/>
              <a:p>
                <a:pPr algn="just"/>
                <a:r>
                  <a:rPr lang="en-US" altLang="zh-CN" sz="900" dirty="0">
                    <a:latin typeface="Times New Roman" panose="02020603050405020304" pitchFamily="2"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grpSp>
        <p:sp>
          <p:nvSpPr>
            <p:cNvPr id="158735" name="Text Box 19"/>
            <p:cNvSpPr txBox="1"/>
            <p:nvPr/>
          </p:nvSpPr>
          <p:spPr>
            <a:xfrm>
              <a:off x="720" y="2964"/>
              <a:ext cx="3780" cy="468"/>
            </a:xfrm>
            <a:prstGeom prst="rect">
              <a:avLst/>
            </a:prstGeom>
            <a:solidFill>
              <a:srgbClr val="FFFFFF"/>
            </a:solidFill>
            <a:ln w="9525">
              <a:noFill/>
            </a:ln>
          </p:spPr>
          <p:txBody>
            <a:bodyPr anchor="t"/>
            <a:p>
              <a:pPr algn="just"/>
              <a:r>
                <a:rPr lang="zh-CN" altLang="en-US" sz="2000" dirty="0">
                  <a:latin typeface="Times New Roman" panose="02020603050405020304" pitchFamily="2" charset="0"/>
                  <a:ea typeface="宋体" panose="02010600030101010101" pitchFamily="2" charset="-122"/>
                </a:rPr>
                <a:t>    图</a:t>
              </a:r>
              <a:r>
                <a:rPr lang="en-US" altLang="zh-CN" sz="2000" dirty="0">
                  <a:latin typeface="Times New Roman" panose="02020603050405020304" pitchFamily="2" charset="0"/>
                  <a:ea typeface="宋体" panose="02010600030101010101" pitchFamily="2" charset="-122"/>
                </a:rPr>
                <a:t>8</a:t>
              </a:r>
              <a:r>
                <a:rPr lang="zh-CN" altLang="en-US" sz="2000" dirty="0">
                  <a:latin typeface="Times New Roman" panose="02020603050405020304" pitchFamily="2" charset="0"/>
                  <a:ea typeface="宋体" panose="02010600030101010101" pitchFamily="2" charset="-122"/>
                </a:rPr>
                <a:t>－</a:t>
              </a:r>
              <a:r>
                <a:rPr lang="en-US" altLang="zh-CN" sz="2000" dirty="0">
                  <a:latin typeface="Times New Roman" panose="02020603050405020304" pitchFamily="2" charset="0"/>
                  <a:ea typeface="宋体" panose="02010600030101010101" pitchFamily="2" charset="-122"/>
                </a:rPr>
                <a:t>5    </a:t>
              </a:r>
              <a:r>
                <a:rPr lang="zh-CN" altLang="en-US" sz="2000" dirty="0">
                  <a:latin typeface="Times New Roman" panose="02020603050405020304" pitchFamily="2" charset="0"/>
                  <a:ea typeface="宋体" panose="02010600030101010101" pitchFamily="2" charset="-122"/>
                </a:rPr>
                <a:t>财务盈亏平衡点</a:t>
              </a:r>
              <a:endParaRPr lang="zh-CN" altLang="en-US" sz="2000" dirty="0">
                <a:latin typeface="Times New Roman" panose="02020603050405020304" pitchFamily="2" charset="0"/>
                <a:ea typeface="宋体" panose="02010600030101010101" pitchFamily="2" charset="-122"/>
              </a:endParaRPr>
            </a:p>
          </p:txBody>
        </p:sp>
      </p:grpSp>
      <p:sp>
        <p:nvSpPr>
          <p:cNvPr id="158736" name="AutoShape 20"/>
          <p:cNvSpPr/>
          <p:nvPr/>
        </p:nvSpPr>
        <p:spPr>
          <a:xfrm>
            <a:off x="539750" y="1989138"/>
            <a:ext cx="8064500" cy="719137"/>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58737" name="Text Box 21"/>
          <p:cNvSpPr txBox="1"/>
          <p:nvPr/>
        </p:nvSpPr>
        <p:spPr>
          <a:xfrm>
            <a:off x="827088" y="2060575"/>
            <a:ext cx="7489825" cy="579438"/>
          </a:xfrm>
          <a:prstGeom prst="rect">
            <a:avLst/>
          </a:prstGeom>
          <a:noFill/>
          <a:ln w="9525">
            <a:noFill/>
          </a:ln>
        </p:spPr>
        <p:txBody>
          <a:bodyPr anchor="t">
            <a:spAutoFit/>
          </a:bodyPr>
          <a:p>
            <a:pPr>
              <a:spcBef>
                <a:spcPct val="50000"/>
              </a:spcBef>
            </a:pPr>
            <a:r>
              <a:rPr lang="zh-CN" altLang="en-US" sz="1400" b="1" dirty="0">
                <a:latin typeface="Arial" panose="020B0604020202020204" pitchFamily="34" charset="0"/>
                <a:ea typeface="宋体" panose="02010600030101010101" pitchFamily="2" charset="-122"/>
              </a:rPr>
              <a:t>       </a:t>
            </a:r>
            <a:r>
              <a:rPr lang="zh-CN" altLang="en-US" sz="1600" b="1" dirty="0">
                <a:latin typeface="Arial" panose="020B0604020202020204" pitchFamily="34" charset="0"/>
                <a:ea typeface="宋体" panose="02010600030101010101" pitchFamily="2" charset="-122"/>
              </a:rPr>
              <a:t>考虑了项目投资的机会成本，它不仅产生一个较大的最低收益率，还将产生一个更加现实的最低收益率。</a:t>
            </a:r>
            <a:r>
              <a:rPr lang="zh-CN" altLang="en-US" sz="1600" dirty="0">
                <a:latin typeface="Arial" panose="020B0604020202020204" pitchFamily="34" charset="0"/>
                <a:ea typeface="宋体" panose="02010600030101010101" pitchFamily="2" charset="-122"/>
              </a:rPr>
              <a:t> </a:t>
            </a:r>
            <a:endParaRPr lang="zh-CN" altLang="en-US" sz="1600" dirty="0">
              <a:latin typeface="Arial" panose="020B0604020202020204" pitchFamily="34" charset="0"/>
              <a:ea typeface="宋体" panose="02010600030101010101" pitchFamily="2" charset="-122"/>
            </a:endParaRPr>
          </a:p>
        </p:txBody>
      </p:sp>
      <p:sp>
        <p:nvSpPr>
          <p:cNvPr id="158738" name="Oval 22"/>
          <p:cNvSpPr/>
          <p:nvPr/>
        </p:nvSpPr>
        <p:spPr>
          <a:xfrm>
            <a:off x="3779838" y="4125913"/>
            <a:ext cx="71437" cy="71437"/>
          </a:xfrm>
          <a:prstGeom prst="ellipse">
            <a:avLst/>
          </a:prstGeom>
          <a:solidFill>
            <a:srgbClr val="80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盈亏平衡分析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59746" name="Text Box 6"/>
          <p:cNvSpPr txBox="1"/>
          <p:nvPr/>
        </p:nvSpPr>
        <p:spPr>
          <a:xfrm>
            <a:off x="323850" y="1484313"/>
            <a:ext cx="7848600" cy="97472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如果设初始投资为</a:t>
            </a:r>
            <a:r>
              <a:rPr lang="en-US" altLang="zh-CN" sz="2000" dirty="0">
                <a:latin typeface="Arial" panose="020B0604020202020204" pitchFamily="34" charset="0"/>
                <a:ea typeface="宋体" panose="02010600030101010101" pitchFamily="2" charset="-122"/>
              </a:rPr>
              <a:t>C</a:t>
            </a:r>
            <a:r>
              <a:rPr lang="zh-CN" altLang="en-US" sz="2000" dirty="0">
                <a:latin typeface="Arial" panose="020B0604020202020204" pitchFamily="34" charset="0"/>
                <a:ea typeface="宋体" panose="02010600030101010101" pitchFamily="2" charset="-122"/>
              </a:rPr>
              <a:t>，建立在项目寿命期和公司资本成本基础上的年金现值系数为               ，</a:t>
            </a:r>
            <a:r>
              <a:rPr lang="zh-CN" altLang="en-US" dirty="0">
                <a:latin typeface="Arial" panose="020B0604020202020204" pitchFamily="34" charset="0"/>
                <a:ea typeface="宋体" panose="02010600030101010101" pitchFamily="2" charset="-122"/>
              </a:rPr>
              <a:t>则使得净现值为零时（即达到财务盈亏平衡时）的年均现金流量</a:t>
            </a:r>
            <a:r>
              <a:rPr lang="en-US" altLang="zh-CN" dirty="0">
                <a:latin typeface="Arial" panose="020B0604020202020204" pitchFamily="34" charset="0"/>
                <a:ea typeface="宋体" panose="02010600030101010101" pitchFamily="2" charset="-122"/>
              </a:rPr>
              <a:t>ACF</a:t>
            </a:r>
            <a:r>
              <a:rPr lang="zh-CN" altLang="en-US" dirty="0">
                <a:latin typeface="Arial" panose="020B0604020202020204" pitchFamily="34" charset="0"/>
                <a:ea typeface="宋体" panose="02010600030101010101" pitchFamily="2" charset="-122"/>
              </a:rPr>
              <a:t>为： </a:t>
            </a:r>
            <a:endParaRPr lang="zh-CN" altLang="en-US" dirty="0">
              <a:latin typeface="Arial" panose="020B0604020202020204" pitchFamily="34" charset="0"/>
              <a:ea typeface="宋体" panose="02010600030101010101" pitchFamily="2" charset="-122"/>
            </a:endParaRPr>
          </a:p>
        </p:txBody>
      </p:sp>
      <p:sp>
        <p:nvSpPr>
          <p:cNvPr id="159747" name="Rectangle 8"/>
          <p:cNvSpPr/>
          <p:nvPr/>
        </p:nvSpPr>
        <p:spPr>
          <a:xfrm>
            <a:off x="0" y="31511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9748" name="对象 157700"/>
          <p:cNvGraphicFramePr>
            <a:graphicFrameLocks noChangeAspect="1"/>
          </p:cNvGraphicFramePr>
          <p:nvPr/>
        </p:nvGraphicFramePr>
        <p:xfrm>
          <a:off x="2438400" y="1833563"/>
          <a:ext cx="1117600" cy="438150"/>
        </p:xfrm>
        <a:graphic>
          <a:graphicData uri="http://schemas.openxmlformats.org/presentationml/2006/ole">
            <mc:AlternateContent xmlns:mc="http://schemas.openxmlformats.org/markup-compatibility/2006">
              <mc:Choice xmlns:v="urn:schemas-microsoft-com:vml" Requires="v">
                <p:oleObj spid="_x0000_s3142" name="" r:id="rId1" imgW="485775" imgH="191770" progId="">
                  <p:embed/>
                </p:oleObj>
              </mc:Choice>
              <mc:Fallback>
                <p:oleObj name="" r:id="rId1" imgW="485775" imgH="191770" progId="">
                  <p:embed/>
                  <p:pic>
                    <p:nvPicPr>
                      <p:cNvPr id="0" name="图片 3141"/>
                      <p:cNvPicPr/>
                      <p:nvPr/>
                    </p:nvPicPr>
                    <p:blipFill>
                      <a:blip r:embed="rId2"/>
                      <a:stretch>
                        <a:fillRect/>
                      </a:stretch>
                    </p:blipFill>
                    <p:spPr>
                      <a:xfrm>
                        <a:off x="2438400" y="1833563"/>
                        <a:ext cx="1117600" cy="438150"/>
                      </a:xfrm>
                      <a:prstGeom prst="rect">
                        <a:avLst/>
                      </a:prstGeom>
                      <a:noFill/>
                      <a:ln w="38100">
                        <a:noFill/>
                        <a:miter/>
                      </a:ln>
                    </p:spPr>
                  </p:pic>
                </p:oleObj>
              </mc:Fallback>
            </mc:AlternateContent>
          </a:graphicData>
        </a:graphic>
      </p:graphicFrame>
      <p:sp>
        <p:nvSpPr>
          <p:cNvPr id="159749" name="Rectangle 10"/>
          <p:cNvSpPr/>
          <p:nvPr/>
        </p:nvSpPr>
        <p:spPr>
          <a:xfrm>
            <a:off x="0" y="30749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9750" name="对象 157702"/>
          <p:cNvGraphicFramePr>
            <a:graphicFrameLocks noChangeAspect="1"/>
          </p:cNvGraphicFramePr>
          <p:nvPr/>
        </p:nvGraphicFramePr>
        <p:xfrm>
          <a:off x="2555875" y="2565400"/>
          <a:ext cx="2016125" cy="788988"/>
        </p:xfrm>
        <a:graphic>
          <a:graphicData uri="http://schemas.openxmlformats.org/presentationml/2006/ole">
            <mc:AlternateContent xmlns:mc="http://schemas.openxmlformats.org/markup-compatibility/2006">
              <mc:Choice xmlns:v="urn:schemas-microsoft-com:vml" Requires="v">
                <p:oleObj spid="_x0000_s3143" name="" r:id="rId3" imgW="879475" imgH="344170" progId="">
                  <p:embed/>
                </p:oleObj>
              </mc:Choice>
              <mc:Fallback>
                <p:oleObj name="" r:id="rId3" imgW="879475" imgH="344170" progId="">
                  <p:embed/>
                  <p:pic>
                    <p:nvPicPr>
                      <p:cNvPr id="0" name="图片 3142"/>
                      <p:cNvPicPr/>
                      <p:nvPr/>
                    </p:nvPicPr>
                    <p:blipFill>
                      <a:blip r:embed="rId4"/>
                      <a:stretch>
                        <a:fillRect/>
                      </a:stretch>
                    </p:blipFill>
                    <p:spPr>
                      <a:xfrm>
                        <a:off x="2555875" y="2565400"/>
                        <a:ext cx="2016125" cy="788988"/>
                      </a:xfrm>
                      <a:prstGeom prst="rect">
                        <a:avLst/>
                      </a:prstGeom>
                      <a:noFill/>
                      <a:ln w="38100">
                        <a:noFill/>
                        <a:miter/>
                      </a:ln>
                    </p:spPr>
                  </p:pic>
                </p:oleObj>
              </mc:Fallback>
            </mc:AlternateContent>
          </a:graphicData>
        </a:graphic>
      </p:graphicFrame>
      <p:sp>
        <p:nvSpPr>
          <p:cNvPr id="159751" name="Text Box 11"/>
          <p:cNvSpPr txBox="1"/>
          <p:nvPr/>
        </p:nvSpPr>
        <p:spPr>
          <a:xfrm>
            <a:off x="395288" y="3429000"/>
            <a:ext cx="7991475" cy="63976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假设期末无残值及垫支资金回收等现金流入，那么</a:t>
            </a:r>
            <a:r>
              <a:rPr lang="en-US" altLang="zh-CN" dirty="0">
                <a:latin typeface="Arial" panose="020B0604020202020204" pitchFamily="34" charset="0"/>
                <a:ea typeface="宋体" panose="02010600030101010101" pitchFamily="2" charset="-122"/>
              </a:rPr>
              <a:t>ACF</a:t>
            </a:r>
            <a:r>
              <a:rPr lang="zh-CN" altLang="en-US" dirty="0">
                <a:latin typeface="Arial" panose="020B0604020202020204" pitchFamily="34" charset="0"/>
                <a:ea typeface="宋体" panose="02010600030101010101" pitchFamily="2" charset="-122"/>
              </a:rPr>
              <a:t>即为年均营业现金流量，根据前面对营业现金流量的计算可知：</a:t>
            </a:r>
            <a:endParaRPr lang="zh-CN" altLang="en-US" dirty="0">
              <a:latin typeface="Arial" panose="020B0604020202020204" pitchFamily="34" charset="0"/>
              <a:ea typeface="宋体" panose="02010600030101010101" pitchFamily="2" charset="-122"/>
            </a:endParaRPr>
          </a:p>
        </p:txBody>
      </p:sp>
      <p:sp>
        <p:nvSpPr>
          <p:cNvPr id="159752" name="Rectangle 13"/>
          <p:cNvSpPr/>
          <p:nvPr/>
        </p:nvSpPr>
        <p:spPr>
          <a:xfrm>
            <a:off x="0" y="29797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9753" name="对象 157705"/>
          <p:cNvGraphicFramePr>
            <a:graphicFrameLocks noChangeAspect="1"/>
          </p:cNvGraphicFramePr>
          <p:nvPr/>
        </p:nvGraphicFramePr>
        <p:xfrm>
          <a:off x="539750" y="4292600"/>
          <a:ext cx="8172450" cy="1049338"/>
        </p:xfrm>
        <a:graphic>
          <a:graphicData uri="http://schemas.openxmlformats.org/presentationml/2006/ole">
            <mc:AlternateContent xmlns:mc="http://schemas.openxmlformats.org/markup-compatibility/2006">
              <mc:Choice xmlns:v="urn:schemas-microsoft-com:vml" Requires="v">
                <p:oleObj spid="_x0000_s3144" name="" r:id="rId5" imgW="4150995" imgH="533400" progId="">
                  <p:embed/>
                </p:oleObj>
              </mc:Choice>
              <mc:Fallback>
                <p:oleObj name="" r:id="rId5" imgW="4150995" imgH="533400" progId="">
                  <p:embed/>
                  <p:pic>
                    <p:nvPicPr>
                      <p:cNvPr id="0" name="图片 3143"/>
                      <p:cNvPicPr/>
                      <p:nvPr/>
                    </p:nvPicPr>
                    <p:blipFill>
                      <a:blip r:embed="rId6"/>
                      <a:stretch>
                        <a:fillRect/>
                      </a:stretch>
                    </p:blipFill>
                    <p:spPr>
                      <a:xfrm>
                        <a:off x="539750" y="4292600"/>
                        <a:ext cx="8172450" cy="1049338"/>
                      </a:xfrm>
                      <a:prstGeom prst="rect">
                        <a:avLst/>
                      </a:prstGeom>
                      <a:noFill/>
                      <a:ln w="38100">
                        <a:noFill/>
                        <a:miter/>
                      </a:ln>
                    </p:spPr>
                  </p:pic>
                </p:oleObj>
              </mc:Fallback>
            </mc:AlternateContent>
          </a:graphicData>
        </a:graphic>
      </p:graphicFrame>
      <p:sp>
        <p:nvSpPr>
          <p:cNvPr id="159754" name="Rectangle 14"/>
          <p:cNvSpPr/>
          <p:nvPr/>
        </p:nvSpPr>
        <p:spPr>
          <a:xfrm>
            <a:off x="323850" y="5445125"/>
            <a:ext cx="2925763"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则财务上的盈亏平衡点为：</a:t>
            </a:r>
            <a:endParaRPr lang="zh-CN" altLang="en-US" dirty="0">
              <a:latin typeface="Arial" panose="020B0604020202020204" pitchFamily="34" charset="0"/>
              <a:ea typeface="宋体" panose="02010600030101010101" pitchFamily="2" charset="-122"/>
            </a:endParaRPr>
          </a:p>
        </p:txBody>
      </p:sp>
      <p:sp>
        <p:nvSpPr>
          <p:cNvPr id="159755" name="Rectangle 16"/>
          <p:cNvSpPr/>
          <p:nvPr/>
        </p:nvSpPr>
        <p:spPr>
          <a:xfrm>
            <a:off x="0" y="307498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59756" name="对象 157708"/>
          <p:cNvGraphicFramePr>
            <a:graphicFrameLocks noChangeAspect="1"/>
          </p:cNvGraphicFramePr>
          <p:nvPr/>
        </p:nvGraphicFramePr>
        <p:xfrm>
          <a:off x="4067175" y="5661025"/>
          <a:ext cx="2592388" cy="735013"/>
        </p:xfrm>
        <a:graphic>
          <a:graphicData uri="http://schemas.openxmlformats.org/presentationml/2006/ole">
            <mc:AlternateContent xmlns:mc="http://schemas.openxmlformats.org/markup-compatibility/2006">
              <mc:Choice xmlns:v="urn:schemas-microsoft-com:vml" Requires="v">
                <p:oleObj spid="_x0000_s3145" name="" r:id="rId7" imgW="1210945" imgH="344170" progId="">
                  <p:embed/>
                </p:oleObj>
              </mc:Choice>
              <mc:Fallback>
                <p:oleObj name="" r:id="rId7" imgW="1210945" imgH="344170" progId="">
                  <p:embed/>
                  <p:pic>
                    <p:nvPicPr>
                      <p:cNvPr id="0" name="图片 3144"/>
                      <p:cNvPicPr/>
                      <p:nvPr/>
                    </p:nvPicPr>
                    <p:blipFill>
                      <a:blip r:embed="rId8"/>
                      <a:stretch>
                        <a:fillRect/>
                      </a:stretch>
                    </p:blipFill>
                    <p:spPr>
                      <a:xfrm>
                        <a:off x="4067175" y="5661025"/>
                        <a:ext cx="2592388" cy="735013"/>
                      </a:xfrm>
                      <a:prstGeom prst="rect">
                        <a:avLst/>
                      </a:prstGeom>
                      <a:noFill/>
                      <a:ln w="38100">
                        <a:noFill/>
                        <a:miter/>
                      </a:ln>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Text Box 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投资决策中的选择权</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60770" name="AutoShape 7"/>
          <p:cNvSpPr/>
          <p:nvPr/>
        </p:nvSpPr>
        <p:spPr>
          <a:xfrm>
            <a:off x="323850" y="1557338"/>
            <a:ext cx="8496300" cy="1727200"/>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0771" name="Text Box 8"/>
          <p:cNvSpPr txBox="1"/>
          <p:nvPr/>
        </p:nvSpPr>
        <p:spPr>
          <a:xfrm>
            <a:off x="468313" y="1700213"/>
            <a:ext cx="8064500" cy="14636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投资项目不一定一经接受就保持一成不变。公司可以在项目实施的过程中做出一些改变，而这些改变会影响项目以后的现金流量和寿命期。这种因情况的变化而对以前的决策做出相应更改的选择权，被称为</a:t>
            </a:r>
            <a:r>
              <a:rPr lang="zh-CN" altLang="en-US" b="1" dirty="0">
                <a:latin typeface="Arial" panose="020B0604020202020204" pitchFamily="34" charset="0"/>
                <a:ea typeface="宋体" panose="02010600030101010101" pitchFamily="2" charset="-122"/>
              </a:rPr>
              <a:t>实际选择权</a:t>
            </a:r>
            <a:r>
              <a:rPr lang="en-US" altLang="zh-CN" b="1" dirty="0">
                <a:latin typeface="Arial" panose="020B0604020202020204" pitchFamily="34" charset="0"/>
                <a:ea typeface="宋体" panose="02010600030101010101" pitchFamily="2" charset="-122"/>
              </a:rPr>
              <a:t>(real option)</a:t>
            </a:r>
            <a:r>
              <a:rPr lang="zh-CN" altLang="en-US" b="1" dirty="0">
                <a:latin typeface="Arial" panose="020B0604020202020204" pitchFamily="34" charset="0"/>
                <a:ea typeface="宋体" panose="02010600030101010101" pitchFamily="2" charset="-122"/>
              </a:rPr>
              <a:t>或管理选择权</a:t>
            </a:r>
            <a:r>
              <a:rPr lang="en-US" altLang="zh-CN" b="1" dirty="0">
                <a:latin typeface="Arial" panose="020B0604020202020204" pitchFamily="34" charset="0"/>
                <a:ea typeface="宋体" panose="02010600030101010101" pitchFamily="2" charset="-122"/>
              </a:rPr>
              <a:t>(management option)</a:t>
            </a:r>
            <a:r>
              <a:rPr lang="zh-CN" altLang="en-US" b="1"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实际选择权的存在提高了投资项目的价值 。</a:t>
            </a:r>
            <a:endParaRPr lang="zh-CN" altLang="en-US" dirty="0">
              <a:latin typeface="Arial" panose="020B0604020202020204" pitchFamily="34" charset="0"/>
              <a:ea typeface="宋体" panose="02010600030101010101" pitchFamily="2" charset="-122"/>
            </a:endParaRPr>
          </a:p>
        </p:txBody>
      </p:sp>
      <p:sp>
        <p:nvSpPr>
          <p:cNvPr id="160772" name="Rectangle 10"/>
          <p:cNvSpPr/>
          <p:nvPr/>
        </p:nvSpPr>
        <p:spPr>
          <a:xfrm>
            <a:off x="0" y="31369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60773" name="对象 158725"/>
          <p:cNvGraphicFramePr>
            <a:graphicFrameLocks noChangeAspect="1"/>
          </p:cNvGraphicFramePr>
          <p:nvPr/>
        </p:nvGraphicFramePr>
        <p:xfrm>
          <a:off x="1979613" y="3429000"/>
          <a:ext cx="4176712" cy="363538"/>
        </p:xfrm>
        <a:graphic>
          <a:graphicData uri="http://schemas.openxmlformats.org/presentationml/2006/ole">
            <mc:AlternateContent xmlns:mc="http://schemas.openxmlformats.org/markup-compatibility/2006">
              <mc:Choice xmlns:v="urn:schemas-microsoft-com:vml" Requires="v">
                <p:oleObj spid="_x0000_s3146" name="" r:id="rId1" imgW="2197100" imgH="190500" progId="">
                  <p:embed/>
                </p:oleObj>
              </mc:Choice>
              <mc:Fallback>
                <p:oleObj name="" r:id="rId1" imgW="2197100" imgH="190500" progId="">
                  <p:embed/>
                  <p:pic>
                    <p:nvPicPr>
                      <p:cNvPr id="0" name="图片 3145"/>
                      <p:cNvPicPr/>
                      <p:nvPr/>
                    </p:nvPicPr>
                    <p:blipFill>
                      <a:blip r:embed="rId2"/>
                      <a:stretch>
                        <a:fillRect/>
                      </a:stretch>
                    </p:blipFill>
                    <p:spPr>
                      <a:xfrm>
                        <a:off x="1979613" y="3429000"/>
                        <a:ext cx="4176712" cy="363538"/>
                      </a:xfrm>
                      <a:prstGeom prst="rect">
                        <a:avLst/>
                      </a:prstGeom>
                      <a:noFill/>
                      <a:ln w="38100">
                        <a:noFill/>
                        <a:miter/>
                      </a:ln>
                    </p:spPr>
                  </p:pic>
                </p:oleObj>
              </mc:Fallback>
            </mc:AlternateContent>
          </a:graphicData>
        </a:graphic>
      </p:graphicFrame>
      <p:sp>
        <p:nvSpPr>
          <p:cNvPr id="160774" name="AutoShape 13"/>
          <p:cNvSpPr/>
          <p:nvPr/>
        </p:nvSpPr>
        <p:spPr>
          <a:xfrm>
            <a:off x="2555875" y="4005263"/>
            <a:ext cx="360363" cy="2519362"/>
          </a:xfrm>
          <a:prstGeom prst="leftBrace">
            <a:avLst>
              <a:gd name="adj1" fmla="val 57806"/>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nvGrpSpPr>
          <p:cNvPr id="160775" name="Group 15"/>
          <p:cNvGrpSpPr/>
          <p:nvPr/>
        </p:nvGrpSpPr>
        <p:grpSpPr>
          <a:xfrm>
            <a:off x="1116013" y="5013325"/>
            <a:ext cx="1511300" cy="503238"/>
            <a:chOff x="0" y="0"/>
            <a:chExt cx="952" cy="317"/>
          </a:xfrm>
        </p:grpSpPr>
        <p:sp>
          <p:nvSpPr>
            <p:cNvPr id="160776" name="AutoShape 16"/>
            <p:cNvSpPr/>
            <p:nvPr/>
          </p:nvSpPr>
          <p:spPr>
            <a:xfrm>
              <a:off x="0" y="0"/>
              <a:ext cx="907" cy="317"/>
            </a:xfrm>
            <a:prstGeom prst="roundRect">
              <a:avLst>
                <a:gd name="adj" fmla="val 16667"/>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0777" name="Text Box 17"/>
            <p:cNvSpPr txBox="1"/>
            <p:nvPr/>
          </p:nvSpPr>
          <p:spPr>
            <a:xfrm>
              <a:off x="45" y="45"/>
              <a:ext cx="907" cy="230"/>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实际选择权</a:t>
              </a:r>
              <a:endParaRPr lang="zh-CN" altLang="en-US" dirty="0">
                <a:latin typeface="Arial" panose="020B0604020202020204" pitchFamily="34" charset="0"/>
                <a:ea typeface="宋体" panose="02010600030101010101" pitchFamily="2" charset="-122"/>
              </a:endParaRPr>
            </a:p>
          </p:txBody>
        </p:sp>
      </p:grpSp>
      <p:sp>
        <p:nvSpPr>
          <p:cNvPr id="160778" name="Rectangle 18"/>
          <p:cNvSpPr/>
          <p:nvPr/>
        </p:nvSpPr>
        <p:spPr>
          <a:xfrm>
            <a:off x="2916238" y="3860800"/>
            <a:ext cx="2160587" cy="360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0779" name="Text Box 19"/>
          <p:cNvSpPr txBox="1"/>
          <p:nvPr/>
        </p:nvSpPr>
        <p:spPr>
          <a:xfrm>
            <a:off x="2916238" y="3860800"/>
            <a:ext cx="5545137"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改变投资规模选择权</a:t>
            </a:r>
            <a:endParaRPr lang="zh-CN" altLang="en-US" dirty="0">
              <a:latin typeface="Arial" panose="020B0604020202020204" pitchFamily="34" charset="0"/>
              <a:ea typeface="宋体" panose="02010600030101010101" pitchFamily="2" charset="-122"/>
            </a:endParaRPr>
          </a:p>
        </p:txBody>
      </p:sp>
      <p:sp>
        <p:nvSpPr>
          <p:cNvPr id="160780" name="Rectangle 20"/>
          <p:cNvSpPr/>
          <p:nvPr/>
        </p:nvSpPr>
        <p:spPr>
          <a:xfrm>
            <a:off x="2916238" y="4652963"/>
            <a:ext cx="1439862" cy="3603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0781" name="Rectangle 21"/>
          <p:cNvSpPr/>
          <p:nvPr/>
        </p:nvSpPr>
        <p:spPr>
          <a:xfrm>
            <a:off x="2916238" y="5589588"/>
            <a:ext cx="1439862" cy="360362"/>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0782" name="Rectangle 22"/>
          <p:cNvSpPr/>
          <p:nvPr/>
        </p:nvSpPr>
        <p:spPr>
          <a:xfrm>
            <a:off x="2916238" y="6308725"/>
            <a:ext cx="1439862" cy="360363"/>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0783" name="Text Box 23"/>
          <p:cNvSpPr txBox="1"/>
          <p:nvPr/>
        </p:nvSpPr>
        <p:spPr>
          <a:xfrm>
            <a:off x="3059113" y="4652963"/>
            <a:ext cx="5041900"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延期选择权</a:t>
            </a:r>
            <a:endParaRPr lang="zh-CN" altLang="en-US" dirty="0">
              <a:latin typeface="Arial" panose="020B0604020202020204" pitchFamily="34" charset="0"/>
              <a:ea typeface="宋体" panose="02010600030101010101" pitchFamily="2" charset="-122"/>
            </a:endParaRPr>
          </a:p>
        </p:txBody>
      </p:sp>
      <p:sp>
        <p:nvSpPr>
          <p:cNvPr id="160784" name="Text Box 24"/>
          <p:cNvSpPr txBox="1"/>
          <p:nvPr/>
        </p:nvSpPr>
        <p:spPr>
          <a:xfrm>
            <a:off x="2987675" y="5589588"/>
            <a:ext cx="4392613"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放弃选择权</a:t>
            </a:r>
            <a:endParaRPr lang="zh-CN" altLang="en-US" dirty="0">
              <a:latin typeface="Arial" panose="020B0604020202020204" pitchFamily="34" charset="0"/>
              <a:ea typeface="宋体" panose="02010600030101010101" pitchFamily="2" charset="-122"/>
            </a:endParaRPr>
          </a:p>
        </p:txBody>
      </p:sp>
      <p:sp>
        <p:nvSpPr>
          <p:cNvPr id="160785" name="Text Box 25"/>
          <p:cNvSpPr txBox="1"/>
          <p:nvPr/>
        </p:nvSpPr>
        <p:spPr>
          <a:xfrm>
            <a:off x="2987675" y="6308725"/>
            <a:ext cx="4176713"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其他选择权 </a:t>
            </a:r>
            <a:endParaRPr lang="zh-CN" altLang="en-US" dirty="0">
              <a:latin typeface="Arial" panose="020B0604020202020204" pitchFamily="34" charset="0"/>
              <a:ea typeface="宋体" panose="02010600030101010101" pitchFamily="2" charset="-122"/>
            </a:endParaRPr>
          </a:p>
        </p:txBody>
      </p:sp>
      <p:grpSp>
        <p:nvGrpSpPr>
          <p:cNvPr id="158739" name="Group 28"/>
          <p:cNvGrpSpPr/>
          <p:nvPr/>
        </p:nvGrpSpPr>
        <p:grpSpPr>
          <a:xfrm>
            <a:off x="6372225" y="4076700"/>
            <a:ext cx="2303463" cy="1584325"/>
            <a:chOff x="0" y="0"/>
            <a:chExt cx="1451" cy="998"/>
          </a:xfrm>
        </p:grpSpPr>
        <p:sp>
          <p:nvSpPr>
            <p:cNvPr id="160787" name="AutoShape 26"/>
            <p:cNvSpPr/>
            <p:nvPr/>
          </p:nvSpPr>
          <p:spPr>
            <a:xfrm>
              <a:off x="0" y="0"/>
              <a:ext cx="1451" cy="998"/>
            </a:xfrm>
            <a:prstGeom prst="cloudCallout">
              <a:avLst>
                <a:gd name="adj1" fmla="val -83356"/>
                <a:gd name="adj2" fmla="val 31060"/>
              </a:avLst>
            </a:prstGeom>
            <a:solidFill>
              <a:srgbClr val="800000"/>
            </a:solidFill>
            <a:ln w="9525" cap="flat" cmpd="sng">
              <a:solidFill>
                <a:srgbClr val="800000"/>
              </a:solidFill>
              <a:prstDash val="solid"/>
              <a:round/>
              <a:headEnd type="none" w="med" len="med"/>
              <a:tailEnd type="none" w="med" len="med"/>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60788" name="Text Box 27"/>
            <p:cNvSpPr txBox="1"/>
            <p:nvPr/>
          </p:nvSpPr>
          <p:spPr>
            <a:xfrm>
              <a:off x="227" y="227"/>
              <a:ext cx="1043" cy="576"/>
            </a:xfrm>
            <a:prstGeom prst="rect">
              <a:avLst/>
            </a:prstGeom>
            <a:noFill/>
            <a:ln w="9525">
              <a:noFill/>
            </a:ln>
          </p:spPr>
          <p:txBody>
            <a:bodyPr anchor="t">
              <a:spAutoFit/>
            </a:bodyPr>
            <a:p>
              <a:pPr>
                <a:spcBef>
                  <a:spcPct val="50000"/>
                </a:spcBef>
              </a:pPr>
              <a:r>
                <a:rPr lang="zh-CN" altLang="en-US" b="1" dirty="0">
                  <a:solidFill>
                    <a:schemeClr val="bg1"/>
                  </a:solidFill>
                  <a:latin typeface="Arial" panose="020B0604020202020204" pitchFamily="34" charset="0"/>
                  <a:ea typeface="宋体" panose="02010600030101010101" pitchFamily="2" charset="-122"/>
                </a:rPr>
                <a:t>可以作为判断项目价值的决定性因素</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39"/>
                                        </p:tgtEl>
                                        <p:attrNameLst>
                                          <p:attrName>style.visibility</p:attrName>
                                        </p:attrNameLst>
                                      </p:cBhvr>
                                      <p:to>
                                        <p:strVal val="visible"/>
                                      </p:to>
                                    </p:set>
                                    <p:animEffect transition="in" filter="blinds(horizontal)">
                                      <p:cBhvr>
                                        <p:cTn id="7" dur="500"/>
                                        <p:tgtEl>
                                          <p:spTgt spid="158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1793" name="Picture 8" descr="20088716246538_2"/>
          <p:cNvPicPr>
            <a:picLocks noChangeAspect="1"/>
          </p:cNvPicPr>
          <p:nvPr/>
        </p:nvPicPr>
        <p:blipFill>
          <a:blip r:embed="rId1"/>
          <a:stretch>
            <a:fillRect/>
          </a:stretch>
        </p:blipFill>
        <p:spPr>
          <a:xfrm>
            <a:off x="0" y="1484313"/>
            <a:ext cx="720725" cy="576262"/>
          </a:xfrm>
          <a:prstGeom prst="rect">
            <a:avLst/>
          </a:prstGeom>
          <a:noFill/>
          <a:ln w="9525">
            <a:noFill/>
          </a:ln>
        </p:spPr>
      </p:pic>
      <p:sp>
        <p:nvSpPr>
          <p:cNvPr id="161794" name="Text Box 6"/>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投资决策中的选择权</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61795" name="AutoShape 4"/>
          <p:cNvSpPr/>
          <p:nvPr/>
        </p:nvSpPr>
        <p:spPr>
          <a:xfrm>
            <a:off x="395288" y="1628775"/>
            <a:ext cx="8280400" cy="5116513"/>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1796" name="Text Box 7"/>
          <p:cNvSpPr txBox="1"/>
          <p:nvPr/>
        </p:nvSpPr>
        <p:spPr>
          <a:xfrm>
            <a:off x="755650" y="1773238"/>
            <a:ext cx="7416800" cy="1431925"/>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思考</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a:t>
            </a:r>
            <a:r>
              <a:rPr lang="zh-CN" altLang="en-US" sz="1400" dirty="0">
                <a:latin typeface="Arial" panose="020B0604020202020204" pitchFamily="34" charset="0"/>
                <a:ea typeface="宋体" panose="02010600030101010101" pitchFamily="2" charset="-122"/>
              </a:rPr>
              <a:t>德信电子有限公司准备购买一台使用期限为</a:t>
            </a:r>
            <a:r>
              <a:rPr lang="en-US" altLang="zh-CN" sz="1400" dirty="0">
                <a:latin typeface="Arial" panose="020B0604020202020204" pitchFamily="34" charset="0"/>
                <a:ea typeface="宋体" panose="02010600030101010101" pitchFamily="2" charset="-122"/>
              </a:rPr>
              <a:t>2</a:t>
            </a:r>
            <a:r>
              <a:rPr lang="zh-CN" altLang="en-US" sz="1400" dirty="0">
                <a:latin typeface="Arial" panose="020B0604020202020204" pitchFamily="34" charset="0"/>
                <a:ea typeface="宋体" panose="02010600030101010101" pitchFamily="2" charset="-122"/>
              </a:rPr>
              <a:t>年，价值为</a:t>
            </a:r>
            <a:r>
              <a:rPr lang="en-US" altLang="zh-CN" sz="1400" dirty="0">
                <a:latin typeface="Arial" panose="020B0604020202020204" pitchFamily="34" charset="0"/>
                <a:ea typeface="宋体" panose="02010600030101010101" pitchFamily="2" charset="-122"/>
              </a:rPr>
              <a:t>11 000</a:t>
            </a:r>
            <a:r>
              <a:rPr lang="zh-CN" altLang="en-US" sz="1400" dirty="0">
                <a:latin typeface="Arial" panose="020B0604020202020204" pitchFamily="34" charset="0"/>
                <a:ea typeface="宋体" panose="02010600030101010101" pitchFamily="2" charset="-122"/>
              </a:rPr>
              <a:t>元的特殊用途机器，两年后机器报废无残值，有关营业现金流量及其发生的概率见下表，公司的资本成本为</a:t>
            </a:r>
            <a:r>
              <a:rPr lang="en-US" altLang="zh-CN" sz="1400" dirty="0">
                <a:latin typeface="Arial" panose="020B0604020202020204" pitchFamily="34" charset="0"/>
                <a:ea typeface="宋体" panose="02010600030101010101" pitchFamily="2" charset="-122"/>
              </a:rPr>
              <a:t>8</a:t>
            </a:r>
            <a:r>
              <a:rPr lang="zh-CN" altLang="en-US" sz="1400" dirty="0">
                <a:latin typeface="Arial" panose="020B0604020202020204" pitchFamily="34" charset="0"/>
                <a:ea typeface="宋体" panose="02010600030101010101" pitchFamily="2" charset="-122"/>
              </a:rPr>
              <a:t>％。要求：</a:t>
            </a:r>
            <a:endParaRPr lang="zh-CN" altLang="en-US" sz="1400" dirty="0">
              <a:latin typeface="Arial" panose="020B0604020202020204" pitchFamily="34" charset="0"/>
              <a:ea typeface="宋体" panose="02010600030101010101" pitchFamily="2" charset="-122"/>
            </a:endParaRPr>
          </a:p>
          <a:p>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1</a:t>
            </a:r>
            <a:r>
              <a:rPr lang="zh-CN" altLang="en-US" sz="1400" dirty="0">
                <a:latin typeface="Arial" panose="020B0604020202020204" pitchFamily="34" charset="0"/>
                <a:ea typeface="宋体" panose="02010600030101010101" pitchFamily="2" charset="-122"/>
              </a:rPr>
              <a:t>）在无选择权的情况下，判断项目的可行性</a:t>
            </a:r>
            <a:endParaRPr lang="zh-CN" altLang="en-US" sz="1400" dirty="0">
              <a:latin typeface="Arial" panose="020B0604020202020204" pitchFamily="34" charset="0"/>
              <a:ea typeface="宋体" panose="02010600030101010101" pitchFamily="2" charset="-122"/>
            </a:endParaRPr>
          </a:p>
          <a:p>
            <a:r>
              <a:rPr lang="zh-CN" altLang="en-US"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2</a:t>
            </a:r>
            <a:r>
              <a:rPr lang="zh-CN" altLang="en-US" sz="1400" dirty="0">
                <a:latin typeface="Arial" panose="020B0604020202020204" pitchFamily="34" charset="0"/>
                <a:ea typeface="宋体" panose="02010600030101010101" pitchFamily="2" charset="-122"/>
              </a:rPr>
              <a:t>）假设存在放弃选择权，在第一年末放弃该项目并出售机器，税后可得现金</a:t>
            </a:r>
            <a:r>
              <a:rPr lang="en-US" altLang="zh-CN" sz="1400" dirty="0">
                <a:latin typeface="Arial" panose="020B0604020202020204" pitchFamily="34" charset="0"/>
                <a:ea typeface="宋体" panose="02010600030101010101" pitchFamily="2" charset="-122"/>
              </a:rPr>
              <a:t>4 500</a:t>
            </a:r>
            <a:r>
              <a:rPr lang="zh-CN" altLang="en-US" sz="1400" dirty="0">
                <a:latin typeface="Arial" panose="020B0604020202020204" pitchFamily="34" charset="0"/>
                <a:ea typeface="宋体" panose="02010600030101010101" pitchFamily="2" charset="-122"/>
              </a:rPr>
              <a:t>元，重新对项目做出评价。</a:t>
            </a:r>
            <a:endParaRPr lang="zh-CN" altLang="en-US" sz="1400" dirty="0">
              <a:latin typeface="Arial" panose="020B0604020202020204" pitchFamily="34" charset="0"/>
              <a:ea typeface="宋体" panose="02010600030101010101" pitchFamily="2" charset="-122"/>
            </a:endParaRPr>
          </a:p>
        </p:txBody>
      </p:sp>
      <p:sp>
        <p:nvSpPr>
          <p:cNvPr id="161797" name="Rectangle 21"/>
          <p:cNvSpPr/>
          <p:nvPr/>
        </p:nvSpPr>
        <p:spPr>
          <a:xfrm>
            <a:off x="1727200" y="1944688"/>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61798" name="Rectangle 22"/>
          <p:cNvSpPr/>
          <p:nvPr/>
        </p:nvSpPr>
        <p:spPr>
          <a:xfrm>
            <a:off x="1727200" y="1944688"/>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61799" name="Rectangle 37"/>
          <p:cNvSpPr/>
          <p:nvPr/>
        </p:nvSpPr>
        <p:spPr>
          <a:xfrm>
            <a:off x="1727200" y="1944688"/>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61800" name="Rectangle 38"/>
          <p:cNvSpPr/>
          <p:nvPr/>
        </p:nvSpPr>
        <p:spPr>
          <a:xfrm>
            <a:off x="1727200" y="1944688"/>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61801" name="Rectangle 53"/>
          <p:cNvSpPr/>
          <p:nvPr/>
        </p:nvSpPr>
        <p:spPr>
          <a:xfrm>
            <a:off x="1727200" y="1944688"/>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sp>
        <p:nvSpPr>
          <p:cNvPr id="161802" name="Rectangle 54"/>
          <p:cNvSpPr/>
          <p:nvPr/>
        </p:nvSpPr>
        <p:spPr>
          <a:xfrm>
            <a:off x="1727200" y="1944688"/>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graphicFrame>
        <p:nvGraphicFramePr>
          <p:cNvPr id="159756" name="内容占位符 159755"/>
          <p:cNvGraphicFramePr/>
          <p:nvPr>
            <p:ph idx="1"/>
          </p:nvPr>
        </p:nvGraphicFramePr>
        <p:xfrm>
          <a:off x="1547813" y="3141663"/>
          <a:ext cx="5688013" cy="3590925"/>
        </p:xfrm>
        <a:graphic>
          <a:graphicData uri="http://schemas.openxmlformats.org/drawingml/2006/table">
            <a:tbl>
              <a:tblPr/>
              <a:tblGrid>
                <a:gridCol w="1031875"/>
                <a:gridCol w="748030"/>
                <a:gridCol w="1017270"/>
                <a:gridCol w="963295"/>
                <a:gridCol w="963295"/>
                <a:gridCol w="963930"/>
              </a:tblGrid>
              <a:tr h="287338">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zh-CN" sz="1200" b="1">
                          <a:latin typeface="宋体" panose="02010600030101010101" pitchFamily="2" charset="-122"/>
                        </a:rPr>
                        <a:t>                </a:t>
                      </a:r>
                      <a:r>
                        <a:rPr lang="zh-CN" altLang="en-US" sz="1200" b="1">
                          <a:latin typeface="宋体" panose="02010600030101010101" pitchFamily="2" charset="-122"/>
                        </a:rPr>
                        <a:t>营业现金流量表</a:t>
                      </a:r>
                      <a:r>
                        <a:rPr lang="zh-CN" altLang="en-US" sz="1200" b="1">
                          <a:latin typeface="Times New Roman" panose="02020603050405020304" pitchFamily="2" charset="0"/>
                          <a:ea typeface="Times New Roman" panose="02020603050405020304" pitchFamily="2" charset="0"/>
                        </a:rPr>
                        <a:t> </a:t>
                      </a:r>
                      <a:r>
                        <a:rPr lang="zh-CN" altLang="en-US" sz="1200">
                          <a:latin typeface="Times New Roman" panose="02020603050405020304" pitchFamily="2" charset="0"/>
                          <a:ea typeface="Times New Roman" panose="02020603050405020304" pitchFamily="2" charset="0"/>
                        </a:rPr>
                        <a:t>                          </a:t>
                      </a:r>
                      <a:r>
                        <a:rPr lang="zh-CN" altLang="en-US" sz="1200">
                          <a:latin typeface="宋体" panose="02010600030101010101" pitchFamily="2" charset="-122"/>
                        </a:rPr>
                        <a:t>金额单位：元</a:t>
                      </a:r>
                      <a:endParaRPr lang="zh-CN" altLang="en-US" sz="1200"/>
                    </a:p>
                  </a:txBody>
                  <a:tcPr marT="45728" marB="45728"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274637">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第一年</a:t>
                      </a:r>
                      <a:endParaRPr lang="zh-CN" altLang="en-US" sz="1200"/>
                    </a:p>
                  </a:txBody>
                  <a:tcPr marT="45728" marB="45728" vert="horz" anchor="b">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第二年</a:t>
                      </a:r>
                      <a:endParaRPr lang="zh-CN" altLang="en-US" sz="1200"/>
                    </a:p>
                  </a:txBody>
                  <a:tcPr marT="45728" marB="45728"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联合概率</a:t>
                      </a:r>
                      <a:endParaRPr lang="zh-CN" altLang="en-US" sz="1200"/>
                    </a:p>
                  </a:txBody>
                  <a:tcPr marL="90000" marR="90000" marT="46808" marB="46808"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b">
                        <a:spcBef>
                          <a:spcPct val="0"/>
                        </a:spcBef>
                        <a:buClr>
                          <a:srgbClr val="000000"/>
                        </a:buClr>
                        <a:buFont typeface="Arial" panose="020B0604020202020204" pitchFamily="34" charset="0"/>
                        <a:buNone/>
                      </a:pPr>
                      <a:r>
                        <a:rPr lang="zh-CN" altLang="en-US" sz="1200">
                          <a:latin typeface="宋体" panose="02010600030101010101" pitchFamily="2" charset="-122"/>
                        </a:rPr>
                        <a:t>净现值</a:t>
                      </a:r>
                      <a:endParaRPr lang="zh-CN" altLang="en-US" sz="1200"/>
                    </a:p>
                  </a:txBody>
                  <a:tcPr marL="90000" marR="90000" marT="46808" marB="46808" vert="horz" anchor="ctr" anchorCtr="1">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63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现金流量</a:t>
                      </a:r>
                      <a:endParaRPr lang="zh-CN" altLang="en-US" sz="1200"/>
                    </a:p>
                  </a:txBody>
                  <a:tcPr marT="45728" marB="45728" vert="horz" anchor="b">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概率</a:t>
                      </a:r>
                      <a:endParaRPr lang="zh-CN" altLang="en-US" sz="1200"/>
                    </a:p>
                  </a:txBody>
                  <a:tcPr marT="45728" marB="45728"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现金流量</a:t>
                      </a:r>
                      <a:endParaRPr lang="zh-CN" altLang="en-US" sz="1200"/>
                    </a:p>
                  </a:txBody>
                  <a:tcPr marT="45728" marB="45728"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200">
                          <a:latin typeface="宋体" panose="02010600030101010101" pitchFamily="2" charset="-122"/>
                        </a:rPr>
                        <a:t>概率</a:t>
                      </a:r>
                      <a:endParaRPr lang="zh-CN" altLang="en-US" sz="1200"/>
                    </a:p>
                  </a:txBody>
                  <a:tcPr marT="45728" marB="45728" vert="horz" anchor="b">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274637">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6 000</a:t>
                      </a:r>
                      <a:endParaRPr lang="en-US" altLang="x-none" sz="1200" dirty="0"/>
                    </a:p>
                  </a:txBody>
                  <a:tcPr marL="90000" marR="90000" marT="46808" marB="46808" vert="horz"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0.3</a:t>
                      </a:r>
                      <a:endParaRPr lang="en-US" altLang="x-none" sz="1200" dirty="0"/>
                    </a:p>
                  </a:txBody>
                  <a:tcPr marL="90000" marR="90000" marT="46808" marB="46808" vert="horz" anchor="ctr" anchorCtr="1">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2 000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0.3</a:t>
                      </a:r>
                      <a:endParaRPr lang="en-US" altLang="x-none" sz="1200" dirty="0"/>
                    </a:p>
                  </a:txBody>
                  <a:tcPr marT="45728" marB="45728"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0.09</a:t>
                      </a:r>
                      <a:endParaRPr lang="en-US" altLang="x-none" sz="1200" dirty="0"/>
                    </a:p>
                  </a:txBody>
                  <a:tcPr marT="45728" marB="45728"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-3 730</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274638">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3 000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0.5</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0.15</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-2 873</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4637">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4 000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0.2</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0.06</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-2 016</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6225">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7 000</a:t>
                      </a:r>
                      <a:endParaRPr lang="en-US" altLang="x-none" sz="1200" dirty="0"/>
                    </a:p>
                  </a:txBody>
                  <a:tcPr marL="90000" marR="90000" marT="46808" marB="46808" vert="horz"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0.4</a:t>
                      </a:r>
                      <a:endParaRPr lang="en-US" altLang="x-none" sz="1200" dirty="0"/>
                    </a:p>
                  </a:txBody>
                  <a:tcPr marL="90000" marR="90000" marT="46808" marB="46808" vert="horz" anchor="ctr" anchorCtr="1">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4 000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0.3</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0.12</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-1 090</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6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5 000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0.4</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0.16</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-233</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6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6 000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0.3</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0.12</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624</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4638">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8 000</a:t>
                      </a:r>
                      <a:endParaRPr lang="en-US" altLang="x-none" sz="1200" dirty="0"/>
                    </a:p>
                  </a:txBody>
                  <a:tcPr marL="90000" marR="90000" marT="46808" marB="46808" vert="horz"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0.3</a:t>
                      </a:r>
                      <a:endParaRPr lang="en-US" altLang="x-none" sz="1200" dirty="0"/>
                    </a:p>
                  </a:txBody>
                  <a:tcPr marL="90000" marR="90000" marT="46808" marB="46808" vert="horz" anchor="ctr" anchorCtr="1">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6 000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0.2</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0.06</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1 550</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6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7 000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0.5</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0.15</a:t>
                      </a:r>
                      <a:endParaRPr lang="en-US" altLang="x-none" sz="1200" dirty="0"/>
                    </a:p>
                  </a:txBody>
                  <a:tcPr marT="45728" marB="45728"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2 407</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r>
              <a:tr h="2762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8 000</a:t>
                      </a:r>
                      <a:endParaRPr lang="en-US" altLang="x-none" sz="1200" dirty="0"/>
                    </a:p>
                  </a:txBody>
                  <a:tcPr marT="45728" marB="45728" vert="horz" anchor="t">
                    <a:lnL w="12700" cap="flat" cmpd="sng">
                      <a:solidFill>
                        <a:schemeClr val="tx1"/>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0.3</a:t>
                      </a:r>
                      <a:endParaRPr lang="en-US" altLang="x-none" sz="1200" dirty="0"/>
                    </a:p>
                  </a:txBody>
                  <a:tcPr marT="45728" marB="45728"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0.09</a:t>
                      </a:r>
                      <a:endParaRPr lang="en-US" altLang="x-none" sz="1200" dirty="0"/>
                    </a:p>
                  </a:txBody>
                  <a:tcPr marT="45728" marB="45728"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200" dirty="0">
                          <a:latin typeface="Times New Roman" panose="02020603050405020304" pitchFamily="2" charset="0"/>
                          <a:ea typeface="Times New Roman" panose="02020603050405020304" pitchFamily="2" charset="0"/>
                        </a:rPr>
                        <a:t>3 264</a:t>
                      </a:r>
                      <a:endParaRPr lang="en-US" altLang="x-none" sz="1200" dirty="0"/>
                    </a:p>
                  </a:txBody>
                  <a:tcPr marT="45728" marB="45728"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274637">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b">
                        <a:spcBef>
                          <a:spcPct val="0"/>
                        </a:spcBef>
                        <a:buClr>
                          <a:srgbClr val="000000"/>
                        </a:buClr>
                        <a:buFont typeface="Arial" panose="020B0604020202020204" pitchFamily="34" charset="0"/>
                        <a:buNone/>
                      </a:pPr>
                      <a:r>
                        <a:rPr lang="zh-CN" altLang="en-US" sz="1200" dirty="0">
                          <a:latin typeface="Times New Roman" panose="02020603050405020304" pitchFamily="2" charset="0"/>
                          <a:ea typeface="Times New Roman" panose="02020603050405020304" pitchFamily="2" charset="0"/>
                        </a:rPr>
                        <a:t>                                                           </a:t>
                      </a:r>
                      <a:r>
                        <a:rPr lang="en-US" altLang="x-none" sz="1200" dirty="0">
                          <a:latin typeface="Times New Roman" panose="02020603050405020304" pitchFamily="2" charset="0"/>
                          <a:ea typeface="Times New Roman" panose="02020603050405020304" pitchFamily="2" charset="0"/>
                        </a:rPr>
                        <a:t>NPV=-233</a:t>
                      </a:r>
                      <a:endParaRPr lang="en-US" altLang="x-none" sz="1200" dirty="0"/>
                    </a:p>
                  </a:txBody>
                  <a:tcPr marT="45728" marB="45728"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bl>
          </a:graphicData>
        </a:graphic>
      </p:graphicFrame>
      <p:sp>
        <p:nvSpPr>
          <p:cNvPr id="161884" name="AutoShape 539"/>
          <p:cNvSpPr/>
          <p:nvPr/>
        </p:nvSpPr>
        <p:spPr>
          <a:xfrm>
            <a:off x="3492500" y="4076700"/>
            <a:ext cx="71438" cy="576263"/>
          </a:xfrm>
          <a:prstGeom prst="leftBrace">
            <a:avLst>
              <a:gd name="adj1" fmla="val 66698"/>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61885" name="AutoShape 540"/>
          <p:cNvSpPr/>
          <p:nvPr/>
        </p:nvSpPr>
        <p:spPr>
          <a:xfrm>
            <a:off x="3419475" y="4868863"/>
            <a:ext cx="142875" cy="647700"/>
          </a:xfrm>
          <a:prstGeom prst="leftBrace">
            <a:avLst>
              <a:gd name="adj1" fmla="val 37483"/>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
        <p:nvSpPr>
          <p:cNvPr id="161886" name="AutoShape 541"/>
          <p:cNvSpPr/>
          <p:nvPr/>
        </p:nvSpPr>
        <p:spPr>
          <a:xfrm>
            <a:off x="3492500" y="5661025"/>
            <a:ext cx="71438" cy="647700"/>
          </a:xfrm>
          <a:prstGeom prst="leftBrace">
            <a:avLst>
              <a:gd name="adj1" fmla="val 74967"/>
              <a:gd name="adj2" fmla="val 50000"/>
            </a:avLst>
          </a:prstGeom>
          <a:noFill/>
          <a:ln w="9525" cap="flat" cmpd="sng">
            <a:solidFill>
              <a:srgbClr val="000000"/>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2817" name="Group 4"/>
          <p:cNvGrpSpPr/>
          <p:nvPr/>
        </p:nvGrpSpPr>
        <p:grpSpPr>
          <a:xfrm>
            <a:off x="1547813" y="1406525"/>
            <a:ext cx="5353050" cy="3175000"/>
            <a:chOff x="0" y="0"/>
            <a:chExt cx="3372" cy="2000"/>
          </a:xfrm>
        </p:grpSpPr>
        <p:sp>
          <p:nvSpPr>
            <p:cNvPr id="162818" name="Freeform 5"/>
            <p:cNvSpPr/>
            <p:nvPr/>
          </p:nvSpPr>
          <p:spPr>
            <a:xfrm>
              <a:off x="0" y="398"/>
              <a:ext cx="3357" cy="1602"/>
            </a:xfrm>
            <a:custGeom>
              <a:avLst/>
              <a:gdLst/>
              <a:ahLst/>
              <a:cxnLst>
                <a:cxn ang="0">
                  <a:pos x="0" y="0"/>
                </a:cxn>
                <a:cxn ang="0">
                  <a:pos x="6552" y="0"/>
                </a:cxn>
                <a:cxn ang="0">
                  <a:pos x="6552" y="1309"/>
                </a:cxn>
              </a:cxnLst>
              <a:pathLst>
                <a:path w="1720" h="1961">
                  <a:moveTo>
                    <a:pt x="0" y="0"/>
                  </a:moveTo>
                  <a:lnTo>
                    <a:pt x="1720" y="0"/>
                  </a:lnTo>
                  <a:lnTo>
                    <a:pt x="1720" y="1961"/>
                  </a:lnTo>
                </a:path>
              </a:pathLst>
            </a:custGeom>
            <a:noFill/>
            <a:ln w="22225" cap="flat" cmpd="sng">
              <a:solidFill>
                <a:schemeClr val="folHlink"/>
              </a:solidFill>
              <a:prstDash val="solid"/>
              <a:round/>
              <a:headEnd type="none" w="med" len="med"/>
              <a:tailEnd type="none" w="med" len="med"/>
            </a:ln>
          </p:spPr>
          <p:txBody>
            <a:bodyPr/>
            <a:p>
              <a:endParaRPr lang="zh-CN" altLang="en-US"/>
            </a:p>
          </p:txBody>
        </p:sp>
        <p:sp>
          <p:nvSpPr>
            <p:cNvPr id="162819" name="Rectangle 6"/>
            <p:cNvSpPr/>
            <p:nvPr/>
          </p:nvSpPr>
          <p:spPr>
            <a:xfrm>
              <a:off x="133" y="0"/>
              <a:ext cx="3239" cy="269"/>
            </a:xfrm>
            <a:prstGeom prst="rect">
              <a:avLst/>
            </a:prstGeom>
            <a:noFill/>
            <a:ln w="9525">
              <a:noFill/>
            </a:ln>
          </p:spPr>
          <p:txBody>
            <a:bodyPr lIns="0" tIns="0" rIns="0" bIns="0" anchor="ctr">
              <a:spAutoFit/>
            </a:bodyPr>
            <a:p>
              <a:pPr defTabSz="330200" eaLnBrk="0" hangingPunct="0">
                <a:spcBef>
                  <a:spcPct val="20000"/>
                </a:spcBef>
                <a:buClr>
                  <a:schemeClr val="tx2"/>
                </a:buClr>
                <a:buSzPct val="70000"/>
                <a:buChar char="•"/>
                <a:tabLst>
                  <a:tab pos="8521700" algn="r"/>
                </a:tabLst>
              </a:pPr>
              <a:r>
                <a:rPr lang="zh-CN" altLang="en-US" sz="2800" b="1" dirty="0">
                  <a:latin typeface="Arial" panose="020B0604020202020204" pitchFamily="34" charset="0"/>
                  <a:ea typeface="黑体" panose="02010609060101010101" pitchFamily="1" charset="-122"/>
                </a:rPr>
                <a:t>内容纲要</a:t>
              </a:r>
              <a:endParaRPr lang="zh-CN" altLang="en-US" sz="2800" b="1" dirty="0">
                <a:latin typeface="Arial" panose="020B0604020202020204" pitchFamily="34" charset="0"/>
                <a:ea typeface="黑体" panose="02010609060101010101" pitchFamily="1" charset="-122"/>
              </a:endParaRPr>
            </a:p>
          </p:txBody>
        </p:sp>
        <p:sp>
          <p:nvSpPr>
            <p:cNvPr id="162820" name="Rectangle 7"/>
            <p:cNvSpPr/>
            <p:nvPr/>
          </p:nvSpPr>
          <p:spPr>
            <a:xfrm>
              <a:off x="133" y="511"/>
              <a:ext cx="3162" cy="1278"/>
            </a:xfrm>
            <a:prstGeom prst="rect">
              <a:avLst/>
            </a:prstGeom>
            <a:noFill/>
            <a:ln w="9525">
              <a:noFill/>
            </a:ln>
          </p:spPr>
          <p:txBody>
            <a:bodyPr lIns="0" tIns="0" rIns="0" bIns="0" anchor="t">
              <a:spAutoFit/>
            </a:bodyPr>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8.1</a:t>
              </a:r>
              <a:r>
                <a:rPr lang="zh-CN" altLang="en-US" sz="2600" b="1" dirty="0">
                  <a:latin typeface="Arial" panose="020B0604020202020204" pitchFamily="34" charset="0"/>
                  <a:ea typeface="宋体" panose="02010600030101010101" pitchFamily="2" charset="-122"/>
                </a:rPr>
                <a:t>现实中现金流量的计算</a:t>
              </a:r>
              <a:r>
                <a:rPr lang="zh-CN" altLang="en-US" sz="3000"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8.2</a:t>
              </a:r>
              <a:r>
                <a:rPr lang="zh-CN" altLang="en-US" sz="2600" b="1" dirty="0">
                  <a:latin typeface="Arial" panose="020B0604020202020204" pitchFamily="34" charset="0"/>
                  <a:ea typeface="宋体" panose="02010600030101010101" pitchFamily="2" charset="-122"/>
                </a:rPr>
                <a:t>项目投资决策</a:t>
              </a:r>
              <a:r>
                <a:rPr lang="zh-CN" altLang="en-US" sz="3000"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8.3</a:t>
              </a:r>
              <a:r>
                <a:rPr lang="zh-CN" altLang="en-US" sz="2600" b="1" dirty="0">
                  <a:latin typeface="Arial" panose="020B0604020202020204" pitchFamily="34" charset="0"/>
                  <a:ea typeface="宋体" panose="02010600030101010101" pitchFamily="2" charset="-122"/>
                </a:rPr>
                <a:t>风险投资决策</a:t>
              </a:r>
              <a:r>
                <a:rPr lang="zh-CN" altLang="en-US" sz="3000"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en-US" altLang="zh-CN" sz="2400" b="1" dirty="0">
                  <a:latin typeface="Arial" panose="020B0604020202020204" pitchFamily="34" charset="0"/>
                  <a:ea typeface="宋体" panose="02010600030101010101" pitchFamily="2" charset="-122"/>
                </a:rPr>
                <a:t>8.4</a:t>
              </a:r>
              <a:r>
                <a:rPr lang="zh-CN" altLang="en-US" sz="2600" b="1" dirty="0">
                  <a:latin typeface="Arial" panose="020B0604020202020204" pitchFamily="34" charset="0"/>
                  <a:ea typeface="宋体" panose="02010600030101010101" pitchFamily="2" charset="-122"/>
                </a:rPr>
                <a:t>通货膨胀对投资分析的影响</a:t>
              </a:r>
              <a:endParaRPr lang="en-US" altLang="zh-CN" sz="2400" b="1" dirty="0">
                <a:latin typeface="Arial" panose="020B0604020202020204" pitchFamily="34" charset="0"/>
                <a:ea typeface="宋体" panose="02010600030101010101" pitchFamily="2" charset="-122"/>
              </a:endParaRPr>
            </a:p>
          </p:txBody>
        </p:sp>
      </p:grpSp>
      <p:sp>
        <p:nvSpPr>
          <p:cNvPr id="160774" name="Rectangle 8"/>
          <p:cNvSpPr/>
          <p:nvPr/>
        </p:nvSpPr>
        <p:spPr>
          <a:xfrm>
            <a:off x="1116013" y="3789363"/>
            <a:ext cx="406400" cy="579437"/>
          </a:xfrm>
          <a:prstGeom prst="rect">
            <a:avLst/>
          </a:prstGeom>
          <a:noFill/>
          <a:ln w="9525">
            <a:noFill/>
          </a:ln>
        </p:spPr>
        <p:txBody>
          <a:bodyPr wrap="none" anchor="t">
            <a:spAutoFit/>
          </a:bodyPr>
          <a:p>
            <a:r>
              <a:rPr lang="zh-CN" altLang="en-US" sz="3200" b="1" dirty="0">
                <a:solidFill>
                  <a:schemeClr val="tx2"/>
                </a:solidFill>
                <a:latin typeface="Arial" panose="020B0604020202020204" pitchFamily="34" charset="0"/>
                <a:ea typeface="宋体" panose="02010600030101010101" pitchFamily="2" charset="-122"/>
              </a:rPr>
              <a:t>√</a:t>
            </a:r>
            <a:endParaRPr lang="zh-CN" altLang="en-US"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animEffect transition="in" filter="blinds(horizontal)">
                                      <p:cBhvr>
                                        <p:cTn id="7" dur="5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Text Box 4"/>
          <p:cNvSpPr txBox="1"/>
          <p:nvPr/>
        </p:nvSpPr>
        <p:spPr>
          <a:xfrm>
            <a:off x="611188" y="1700213"/>
            <a:ext cx="8135937" cy="822325"/>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存在通货膨胀的情况下，实际资本成本与名义资本成本存在如下关系</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163842" name="Rectangle 5"/>
          <p:cNvSpPr/>
          <p:nvPr/>
        </p:nvSpPr>
        <p:spPr>
          <a:xfrm>
            <a:off x="0" y="30940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63843" name="Rectangle 7"/>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63844" name="Rectangle 10"/>
          <p:cNvSpPr/>
          <p:nvPr/>
        </p:nvSpPr>
        <p:spPr>
          <a:xfrm>
            <a:off x="0" y="30797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63845" name="Rectangle 14"/>
          <p:cNvSpPr/>
          <p:nvPr/>
        </p:nvSpPr>
        <p:spPr>
          <a:xfrm>
            <a:off x="0" y="3103563"/>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63846" name="Rectangle 16"/>
          <p:cNvSpPr/>
          <p:nvPr/>
        </p:nvSpPr>
        <p:spPr>
          <a:xfrm>
            <a:off x="0" y="30797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pSp>
        <p:nvGrpSpPr>
          <p:cNvPr id="163847" name="Group 26"/>
          <p:cNvGrpSpPr/>
          <p:nvPr/>
        </p:nvGrpSpPr>
        <p:grpSpPr>
          <a:xfrm>
            <a:off x="1476375" y="2492375"/>
            <a:ext cx="4224338" cy="1751013"/>
            <a:chOff x="0" y="0"/>
            <a:chExt cx="2661" cy="1103"/>
          </a:xfrm>
        </p:grpSpPr>
        <p:sp>
          <p:nvSpPr>
            <p:cNvPr id="163848" name="Text Box 6"/>
            <p:cNvSpPr txBox="1"/>
            <p:nvPr/>
          </p:nvSpPr>
          <p:spPr>
            <a:xfrm>
              <a:off x="907" y="317"/>
              <a:ext cx="1587" cy="250"/>
            </a:xfrm>
            <a:prstGeom prst="rect">
              <a:avLst/>
            </a:prstGeom>
            <a:noFill/>
            <a:ln w="9525">
              <a:noFill/>
            </a:ln>
          </p:spPr>
          <p:txBody>
            <a:bodyPr anchor="t">
              <a:spAutoFit/>
            </a:bodyPr>
            <a:p>
              <a:r>
                <a:rPr lang="zh-CN" altLang="en-US" sz="2000" b="1" i="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实际资本成本</a:t>
              </a:r>
              <a:endParaRPr lang="zh-CN" altLang="en-US" sz="2000" b="1" i="1" dirty="0">
                <a:latin typeface="Arial" panose="020B0604020202020204" pitchFamily="34" charset="0"/>
                <a:ea typeface="宋体" panose="02010600030101010101" pitchFamily="2" charset="-122"/>
              </a:endParaRPr>
            </a:p>
          </p:txBody>
        </p:sp>
        <p:graphicFrame>
          <p:nvGraphicFramePr>
            <p:cNvPr id="163849" name="对象 161801"/>
            <p:cNvGraphicFramePr>
              <a:graphicFrameLocks noChangeAspect="1"/>
            </p:cNvGraphicFramePr>
            <p:nvPr/>
          </p:nvGraphicFramePr>
          <p:xfrm>
            <a:off x="732" y="265"/>
            <a:ext cx="196" cy="318"/>
          </p:xfrm>
          <a:graphic>
            <a:graphicData uri="http://schemas.openxmlformats.org/presentationml/2006/ole">
              <mc:AlternateContent xmlns:mc="http://schemas.openxmlformats.org/markup-compatibility/2006">
                <mc:Choice xmlns:v="urn:schemas-microsoft-com:vml" Requires="v">
                  <p:oleObj spid="_x0000_s3147" name="" r:id="rId1" imgW="140970" imgH="230505" progId="">
                    <p:embed/>
                  </p:oleObj>
                </mc:Choice>
                <mc:Fallback>
                  <p:oleObj name="" r:id="rId1" imgW="140970" imgH="230505" progId="">
                    <p:embed/>
                    <p:pic>
                      <p:nvPicPr>
                        <p:cNvPr id="0" name="图片 3146"/>
                        <p:cNvPicPr/>
                        <p:nvPr/>
                      </p:nvPicPr>
                      <p:blipFill>
                        <a:blip r:embed="rId2"/>
                        <a:stretch>
                          <a:fillRect/>
                        </a:stretch>
                      </p:blipFill>
                      <p:spPr>
                        <a:xfrm>
                          <a:off x="732" y="265"/>
                          <a:ext cx="196" cy="318"/>
                        </a:xfrm>
                        <a:prstGeom prst="rect">
                          <a:avLst/>
                        </a:prstGeom>
                        <a:noFill/>
                        <a:ln w="38100">
                          <a:noFill/>
                          <a:miter/>
                        </a:ln>
                      </p:spPr>
                    </p:pic>
                  </p:oleObj>
                </mc:Fallback>
              </mc:AlternateContent>
            </a:graphicData>
          </a:graphic>
        </p:graphicFrame>
        <p:sp>
          <p:nvSpPr>
            <p:cNvPr id="163850" name="Text Box 9"/>
            <p:cNvSpPr txBox="1"/>
            <p:nvPr/>
          </p:nvSpPr>
          <p:spPr>
            <a:xfrm>
              <a:off x="0" y="317"/>
              <a:ext cx="544"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式中：</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163851" name="对象 161803"/>
            <p:cNvGraphicFramePr>
              <a:graphicFrameLocks noChangeAspect="1"/>
            </p:cNvGraphicFramePr>
            <p:nvPr/>
          </p:nvGraphicFramePr>
          <p:xfrm>
            <a:off x="709" y="545"/>
            <a:ext cx="200" cy="318"/>
          </p:xfrm>
          <a:graphic>
            <a:graphicData uri="http://schemas.openxmlformats.org/presentationml/2006/ole">
              <mc:AlternateContent xmlns:mc="http://schemas.openxmlformats.org/markup-compatibility/2006">
                <mc:Choice xmlns:v="urn:schemas-microsoft-com:vml" Requires="v">
                  <p:oleObj spid="_x0000_s3148" name="" r:id="rId3" imgW="140970" imgH="230505" progId="">
                    <p:embed/>
                  </p:oleObj>
                </mc:Choice>
                <mc:Fallback>
                  <p:oleObj name="" r:id="rId3" imgW="140970" imgH="230505" progId="">
                    <p:embed/>
                    <p:pic>
                      <p:nvPicPr>
                        <p:cNvPr id="0" name="图片 3147"/>
                        <p:cNvPicPr/>
                        <p:nvPr/>
                      </p:nvPicPr>
                      <p:blipFill>
                        <a:blip r:embed="rId4"/>
                        <a:stretch>
                          <a:fillRect/>
                        </a:stretch>
                      </p:blipFill>
                      <p:spPr>
                        <a:xfrm>
                          <a:off x="709" y="545"/>
                          <a:ext cx="200" cy="318"/>
                        </a:xfrm>
                        <a:prstGeom prst="rect">
                          <a:avLst/>
                        </a:prstGeom>
                        <a:noFill/>
                        <a:ln w="38100">
                          <a:noFill/>
                          <a:miter/>
                        </a:ln>
                      </p:spPr>
                    </p:pic>
                  </p:oleObj>
                </mc:Fallback>
              </mc:AlternateContent>
            </a:graphicData>
          </a:graphic>
        </p:graphicFrame>
        <p:sp>
          <p:nvSpPr>
            <p:cNvPr id="163852" name="Text Box 12"/>
            <p:cNvSpPr txBox="1"/>
            <p:nvPr/>
          </p:nvSpPr>
          <p:spPr>
            <a:xfrm>
              <a:off x="931" y="589"/>
              <a:ext cx="1406"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－名义资本成本 </a:t>
              </a:r>
              <a:endParaRPr lang="zh-CN" altLang="en-US" sz="2000" b="1" dirty="0">
                <a:latin typeface="Arial" panose="020B0604020202020204" pitchFamily="34" charset="0"/>
                <a:ea typeface="宋体" panose="02010600030101010101" pitchFamily="2" charset="-122"/>
              </a:endParaRPr>
            </a:p>
          </p:txBody>
        </p:sp>
        <p:sp>
          <p:nvSpPr>
            <p:cNvPr id="163853" name="Text Box 13"/>
            <p:cNvSpPr txBox="1"/>
            <p:nvPr/>
          </p:nvSpPr>
          <p:spPr>
            <a:xfrm>
              <a:off x="938" y="853"/>
              <a:ext cx="1723" cy="250"/>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－期望通货膨胀率 </a:t>
              </a:r>
              <a:endParaRPr lang="zh-CN" altLang="en-US" sz="2000" b="1" dirty="0">
                <a:latin typeface="Arial" panose="020B0604020202020204" pitchFamily="34" charset="0"/>
                <a:ea typeface="宋体" panose="02010600030101010101" pitchFamily="2" charset="-122"/>
              </a:endParaRPr>
            </a:p>
          </p:txBody>
        </p:sp>
        <p:graphicFrame>
          <p:nvGraphicFramePr>
            <p:cNvPr id="163854" name="对象 161806"/>
            <p:cNvGraphicFramePr>
              <a:graphicFrameLocks noChangeAspect="1"/>
            </p:cNvGraphicFramePr>
            <p:nvPr/>
          </p:nvGraphicFramePr>
          <p:xfrm>
            <a:off x="717" y="831"/>
            <a:ext cx="145" cy="272"/>
          </p:xfrm>
          <a:graphic>
            <a:graphicData uri="http://schemas.openxmlformats.org/presentationml/2006/ole">
              <mc:AlternateContent xmlns:mc="http://schemas.openxmlformats.org/markup-compatibility/2006">
                <mc:Choice xmlns:v="urn:schemas-microsoft-com:vml" Requires="v">
                  <p:oleObj spid="_x0000_s3149" name="" r:id="rId5" imgW="89535" imgH="166370" progId="">
                    <p:embed/>
                  </p:oleObj>
                </mc:Choice>
                <mc:Fallback>
                  <p:oleObj name="" r:id="rId5" imgW="89535" imgH="166370" progId="">
                    <p:embed/>
                    <p:pic>
                      <p:nvPicPr>
                        <p:cNvPr id="0" name="图片 3148"/>
                        <p:cNvPicPr/>
                        <p:nvPr/>
                      </p:nvPicPr>
                      <p:blipFill>
                        <a:blip r:embed="rId6"/>
                        <a:stretch>
                          <a:fillRect/>
                        </a:stretch>
                      </p:blipFill>
                      <p:spPr>
                        <a:xfrm>
                          <a:off x="717" y="831"/>
                          <a:ext cx="145" cy="272"/>
                        </a:xfrm>
                        <a:prstGeom prst="rect">
                          <a:avLst/>
                        </a:prstGeom>
                        <a:noFill/>
                        <a:ln w="38100">
                          <a:noFill/>
                          <a:miter/>
                        </a:ln>
                      </p:spPr>
                    </p:pic>
                  </p:oleObj>
                </mc:Fallback>
              </mc:AlternateContent>
            </a:graphicData>
          </a:graphic>
        </p:graphicFrame>
        <p:graphicFrame>
          <p:nvGraphicFramePr>
            <p:cNvPr id="163855" name="对象 161807"/>
            <p:cNvGraphicFramePr>
              <a:graphicFrameLocks noChangeAspect="1"/>
            </p:cNvGraphicFramePr>
            <p:nvPr/>
          </p:nvGraphicFramePr>
          <p:xfrm>
            <a:off x="635" y="0"/>
            <a:ext cx="1724" cy="301"/>
          </p:xfrm>
          <a:graphic>
            <a:graphicData uri="http://schemas.openxmlformats.org/presentationml/2006/ole">
              <mc:AlternateContent xmlns:mc="http://schemas.openxmlformats.org/markup-compatibility/2006">
                <mc:Choice xmlns:v="urn:schemas-microsoft-com:vml" Requires="v">
                  <p:oleObj spid="_x0000_s3150" name="" r:id="rId7" imgW="1323975" imgH="229235" progId="">
                    <p:embed/>
                  </p:oleObj>
                </mc:Choice>
                <mc:Fallback>
                  <p:oleObj name="" r:id="rId7" imgW="1323975" imgH="229235" progId="">
                    <p:embed/>
                    <p:pic>
                      <p:nvPicPr>
                        <p:cNvPr id="0" name="图片 3149"/>
                        <p:cNvPicPr/>
                        <p:nvPr/>
                      </p:nvPicPr>
                      <p:blipFill>
                        <a:blip r:embed="rId8"/>
                        <a:stretch>
                          <a:fillRect/>
                        </a:stretch>
                      </p:blipFill>
                      <p:spPr>
                        <a:xfrm>
                          <a:off x="635" y="0"/>
                          <a:ext cx="1724" cy="301"/>
                        </a:xfrm>
                        <a:prstGeom prst="rect">
                          <a:avLst/>
                        </a:prstGeom>
                        <a:noFill/>
                        <a:ln w="38100">
                          <a:noFill/>
                          <a:miter/>
                        </a:ln>
                      </p:spPr>
                    </p:pic>
                  </p:oleObj>
                </mc:Fallback>
              </mc:AlternateContent>
            </a:graphicData>
          </a:graphic>
        </p:graphicFrame>
      </p:grpSp>
      <p:graphicFrame>
        <p:nvGraphicFramePr>
          <p:cNvPr id="163856" name="对象 161808"/>
          <p:cNvGraphicFramePr>
            <a:graphicFrameLocks noChangeAspect="1"/>
          </p:cNvGraphicFramePr>
          <p:nvPr/>
        </p:nvGraphicFramePr>
        <p:xfrm>
          <a:off x="2987675" y="4437063"/>
          <a:ext cx="2357438" cy="558800"/>
        </p:xfrm>
        <a:graphic>
          <a:graphicData uri="http://schemas.openxmlformats.org/presentationml/2006/ole">
            <mc:AlternateContent xmlns:mc="http://schemas.openxmlformats.org/markup-compatibility/2006">
              <mc:Choice xmlns:v="urn:schemas-microsoft-com:vml" Requires="v">
                <p:oleObj spid="_x0000_s3151" name="" r:id="rId9" imgW="790575" imgH="191135" progId="">
                  <p:embed/>
                </p:oleObj>
              </mc:Choice>
              <mc:Fallback>
                <p:oleObj name="" r:id="rId9" imgW="790575" imgH="191135" progId="">
                  <p:embed/>
                  <p:pic>
                    <p:nvPicPr>
                      <p:cNvPr id="0" name="图片 3150"/>
                      <p:cNvPicPr/>
                      <p:nvPr/>
                    </p:nvPicPr>
                    <p:blipFill>
                      <a:blip r:embed="rId10"/>
                      <a:stretch>
                        <a:fillRect/>
                      </a:stretch>
                    </p:blipFill>
                    <p:spPr>
                      <a:xfrm>
                        <a:off x="2987675" y="4437063"/>
                        <a:ext cx="2357438" cy="558800"/>
                      </a:xfrm>
                      <a:prstGeom prst="rect">
                        <a:avLst/>
                      </a:prstGeom>
                      <a:noFill/>
                      <a:ln w="38100">
                        <a:noFill/>
                        <a:miter/>
                      </a:ln>
                    </p:spPr>
                  </p:pic>
                </p:oleObj>
              </mc:Fallback>
            </mc:AlternateContent>
          </a:graphicData>
        </a:graphic>
      </p:graphicFrame>
      <p:sp>
        <p:nvSpPr>
          <p:cNvPr id="163857" name="Rectangle 19"/>
          <p:cNvSpPr/>
          <p:nvPr/>
        </p:nvSpPr>
        <p:spPr>
          <a:xfrm>
            <a:off x="827088" y="4508500"/>
            <a:ext cx="2087562" cy="396875"/>
          </a:xfrm>
          <a:prstGeom prst="rect">
            <a:avLst/>
          </a:prstGeom>
          <a:noFill/>
          <a:ln w="9525">
            <a:noFill/>
          </a:ln>
        </p:spPr>
        <p:txBody>
          <a:bodyPr anchor="ctr">
            <a:spAutoFit/>
          </a:bodyPr>
          <a:p>
            <a:pPr eaLnBrk="0" hangingPunct="0"/>
            <a:r>
              <a:rPr lang="zh-CN" altLang="en-US" sz="2000" b="1" dirty="0">
                <a:latin typeface="Arial" panose="020B0604020202020204" pitchFamily="34" charset="0"/>
                <a:ea typeface="宋体" panose="02010600030101010101" pitchFamily="2" charset="-122"/>
              </a:rPr>
              <a:t>整理后得到：</a:t>
            </a:r>
            <a:endParaRPr lang="zh-CN" altLang="en-US" sz="2000" b="1" dirty="0">
              <a:latin typeface="Arial" panose="020B0604020202020204" pitchFamily="34" charset="0"/>
              <a:ea typeface="宋体" panose="02010600030101010101" pitchFamily="2" charset="-122"/>
            </a:endParaRPr>
          </a:p>
        </p:txBody>
      </p:sp>
      <p:sp>
        <p:nvSpPr>
          <p:cNvPr id="163858" name="Text Box 20"/>
          <p:cNvSpPr txBox="1"/>
          <p:nvPr/>
        </p:nvSpPr>
        <p:spPr>
          <a:xfrm>
            <a:off x="611188" y="5195888"/>
            <a:ext cx="7848600" cy="701675"/>
          </a:xfrm>
          <a:prstGeom prst="rect">
            <a:avLst/>
          </a:prstGeom>
          <a:noFill/>
          <a:ln w="9525">
            <a:noFill/>
          </a:ln>
        </p:spPr>
        <p:txBody>
          <a:bodyPr anchor="t">
            <a:spAutoFit/>
          </a:bodyPr>
          <a:p>
            <a:pPr eaLnBrk="0" hangingPunct="0">
              <a:spcBef>
                <a:spcPct val="20000"/>
              </a:spcBef>
              <a:buClr>
                <a:schemeClr val="tx2"/>
              </a:buClr>
              <a:buSzPct val="70000"/>
              <a:buFont typeface="Wingdings" panose="05000000000000000000" pitchFamily="2" charset="2"/>
            </a:pPr>
            <a:r>
              <a:rPr lang="zh-CN" altLang="en-US" sz="2000" b="1" dirty="0">
                <a:latin typeface="Arial" panose="020B0604020202020204" pitchFamily="34" charset="0"/>
                <a:ea typeface="宋体" panose="02010600030101010101" pitchFamily="2" charset="-122"/>
              </a:rPr>
              <a:t>       因为一般情况下，上式中的交叉项相对其他两项来说数值较小，所以有时为了简化计算，也可以将上式写为：</a:t>
            </a:r>
            <a:endParaRPr lang="zh-CN" altLang="en-US" sz="2000" dirty="0">
              <a:latin typeface="Arial" panose="020B0604020202020204" pitchFamily="34" charset="0"/>
              <a:ea typeface="宋体" panose="02010600030101010101" pitchFamily="2" charset="-122"/>
            </a:endParaRPr>
          </a:p>
        </p:txBody>
      </p:sp>
      <p:graphicFrame>
        <p:nvGraphicFramePr>
          <p:cNvPr id="163859" name="内容占位符 161811"/>
          <p:cNvGraphicFramePr>
            <a:graphicFrameLocks noGrp="1" noChangeAspect="1"/>
          </p:cNvGraphicFramePr>
          <p:nvPr>
            <p:ph sz="half" idx="4294967295"/>
          </p:nvPr>
        </p:nvGraphicFramePr>
        <p:xfrm>
          <a:off x="3117850" y="5984875"/>
          <a:ext cx="1706563" cy="612775"/>
        </p:xfrm>
        <a:graphic>
          <a:graphicData uri="http://schemas.openxmlformats.org/presentationml/2006/ole">
            <mc:AlternateContent xmlns:mc="http://schemas.openxmlformats.org/markup-compatibility/2006">
              <mc:Choice xmlns:v="urn:schemas-microsoft-com:vml" Requires="v">
                <p:oleObj spid="_x0000_s3152" name="" r:id="rId11" imgW="496570" imgH="178435" progId="">
                  <p:embed/>
                </p:oleObj>
              </mc:Choice>
              <mc:Fallback>
                <p:oleObj name="" r:id="rId11" imgW="496570" imgH="178435" progId="">
                  <p:embed/>
                  <p:pic>
                    <p:nvPicPr>
                      <p:cNvPr id="0" name="图片 3151"/>
                      <p:cNvPicPr/>
                      <p:nvPr/>
                    </p:nvPicPr>
                    <p:blipFill>
                      <a:blip r:embed="rId12"/>
                      <a:stretch>
                        <a:fillRect/>
                      </a:stretch>
                    </p:blipFill>
                    <p:spPr>
                      <a:xfrm>
                        <a:off x="3117850" y="5984875"/>
                        <a:ext cx="1706563" cy="612775"/>
                      </a:xfrm>
                      <a:prstGeom prst="rect">
                        <a:avLst/>
                      </a:prstGeom>
                      <a:noFill/>
                      <a:ln w="38100">
                        <a:miter/>
                      </a:ln>
                    </p:spPr>
                  </p:pic>
                </p:oleObj>
              </mc:Fallback>
            </mc:AlternateContent>
          </a:graphicData>
        </a:graphic>
      </p:graphicFrame>
      <p:sp>
        <p:nvSpPr>
          <p:cNvPr id="163860" name="Text Box 25"/>
          <p:cNvSpPr txBox="1"/>
          <p:nvPr/>
        </p:nvSpPr>
        <p:spPr>
          <a:xfrm>
            <a:off x="0" y="908050"/>
            <a:ext cx="9144000" cy="457200"/>
          </a:xfrm>
          <a:prstGeom prst="rect">
            <a:avLst/>
          </a:prstGeom>
          <a:solidFill>
            <a:srgbClr val="A11D26"/>
          </a:solidFill>
          <a:ln w="9525">
            <a:noFill/>
          </a:ln>
        </p:spPr>
        <p:txBody>
          <a:bodyPr anchor="t">
            <a:spAutoFit/>
          </a:bodyPr>
          <a:p>
            <a:pPr algn="just"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通货膨胀对资本成本的影响</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anchor="b"/>
          <a:p>
            <a:r>
              <a:rPr lang="zh-CN" altLang="en-US" dirty="0">
                <a:solidFill>
                  <a:srgbClr val="FF3300"/>
                </a:solidFill>
                <a:latin typeface="黑体" panose="02010609060101010101" pitchFamily="1" charset="-122"/>
                <a:ea typeface="黑体" panose="02010609060101010101" pitchFamily="1" charset="-122"/>
              </a:rPr>
              <a:t>实际现金流量原则</a:t>
            </a:r>
            <a:endParaRPr lang="zh-CN" altLang="en-US" dirty="0">
              <a:solidFill>
                <a:srgbClr val="FF3300"/>
              </a:solidFill>
              <a:latin typeface="黑体" panose="02010609060101010101" pitchFamily="1" charset="-122"/>
              <a:ea typeface="黑体" panose="02010609060101010101" pitchFamily="1" charset="-122"/>
            </a:endParaRPr>
          </a:p>
        </p:txBody>
      </p:sp>
      <p:sp>
        <p:nvSpPr>
          <p:cNvPr id="20482" name="内容占位符 2"/>
          <p:cNvSpPr>
            <a:spLocks noGrp="1"/>
          </p:cNvSpPr>
          <p:nvPr>
            <p:ph idx="1"/>
          </p:nvPr>
        </p:nvSpPr>
        <p:spPr/>
        <p:txBody>
          <a:bodyPr anchor="t"/>
          <a:p>
            <a:pPr>
              <a:lnSpc>
                <a:spcPct val="100000"/>
              </a:lnSpc>
              <a:spcBef>
                <a:spcPct val="10000"/>
              </a:spcBef>
              <a:spcAft>
                <a:spcPct val="40000"/>
              </a:spcAft>
            </a:pPr>
            <a:r>
              <a:rPr lang="zh-CN" altLang="en-US" sz="2400" dirty="0">
                <a:latin typeface="黑体" panose="02010609060101010101" pitchFamily="1" charset="-122"/>
                <a:ea typeface="黑体" panose="02010609060101010101" pitchFamily="1" charset="-122"/>
              </a:rPr>
              <a:t>计量投资项目的成本和收益时，是用现金流量而不是会计收益。</a:t>
            </a:r>
            <a:endParaRPr lang="zh-CN" altLang="en-US" sz="2400" dirty="0">
              <a:latin typeface="黑体" panose="02010609060101010101" pitchFamily="1" charset="-122"/>
              <a:ea typeface="黑体" panose="02010609060101010101" pitchFamily="1" charset="-122"/>
            </a:endParaRPr>
          </a:p>
          <a:p>
            <a:pPr lvl="1">
              <a:lnSpc>
                <a:spcPct val="100000"/>
              </a:lnSpc>
              <a:spcAft>
                <a:spcPct val="10000"/>
              </a:spcAft>
            </a:pPr>
            <a:r>
              <a:rPr lang="zh-CN" altLang="en-US" sz="2400" b="1" dirty="0">
                <a:solidFill>
                  <a:srgbClr val="FF00FF"/>
                </a:solidFill>
                <a:latin typeface="黑体" panose="02010609060101010101" pitchFamily="1" charset="-122"/>
                <a:ea typeface="黑体" panose="02010609060101010101" pitchFamily="1" charset="-122"/>
              </a:rPr>
              <a:t>会计收益</a:t>
            </a:r>
            <a:r>
              <a:rPr lang="zh-CN" altLang="en-US" sz="2400" dirty="0">
                <a:latin typeface="黑体" panose="02010609060101010101" pitchFamily="1" charset="-122"/>
                <a:ea typeface="黑体" panose="02010609060101010101" pitchFamily="1" charset="-122"/>
              </a:rPr>
              <a:t>是按权责发生制核算的，不仅包括付现项目、还包括应计项目和非付现项目。</a:t>
            </a:r>
            <a:endParaRPr lang="zh-CN" altLang="en-US" sz="2400" dirty="0">
              <a:latin typeface="黑体" panose="02010609060101010101" pitchFamily="1" charset="-122"/>
              <a:ea typeface="黑体" panose="02010609060101010101" pitchFamily="1" charset="-122"/>
            </a:endParaRPr>
          </a:p>
          <a:p>
            <a:pPr lvl="1">
              <a:lnSpc>
                <a:spcPct val="100000"/>
              </a:lnSpc>
              <a:spcAft>
                <a:spcPct val="10000"/>
              </a:spcAft>
            </a:pPr>
            <a:r>
              <a:rPr lang="zh-CN" altLang="en-US" sz="2400" b="1" dirty="0">
                <a:solidFill>
                  <a:srgbClr val="FF00FF"/>
                </a:solidFill>
                <a:latin typeface="黑体" panose="02010609060101010101" pitchFamily="1" charset="-122"/>
                <a:ea typeface="黑体" panose="02010609060101010101" pitchFamily="1" charset="-122"/>
              </a:rPr>
              <a:t>现金流量</a:t>
            </a:r>
            <a:r>
              <a:rPr lang="zh-CN" altLang="en-US" sz="2400" dirty="0">
                <a:latin typeface="黑体" panose="02010609060101010101" pitchFamily="1" charset="-122"/>
                <a:ea typeface="黑体" panose="02010609060101010101" pitchFamily="1" charset="-122"/>
              </a:rPr>
              <a:t>是按收付实现制核算的</a:t>
            </a:r>
            <a:endParaRPr lang="zh-CN" altLang="en-US" sz="2400" dirty="0">
              <a:latin typeface="黑体" panose="02010609060101010101" pitchFamily="1" charset="-122"/>
              <a:ea typeface="黑体" panose="02010609060101010101" pitchFamily="1" charset="-122"/>
            </a:endParaRPr>
          </a:p>
          <a:p>
            <a:pPr>
              <a:lnSpc>
                <a:spcPct val="100000"/>
              </a:lnSpc>
              <a:spcBef>
                <a:spcPct val="10000"/>
              </a:spcBef>
              <a:spcAft>
                <a:spcPct val="20000"/>
              </a:spcAft>
              <a:buClr>
                <a:srgbClr val="FF0000"/>
              </a:buClr>
              <a:buNone/>
            </a:pPr>
            <a:r>
              <a:rPr lang="zh-CN" altLang="en-US" sz="2400" dirty="0">
                <a:latin typeface="黑体" panose="02010609060101010101" pitchFamily="1" charset="-122"/>
                <a:ea typeface="黑体" panose="02010609060101010101" pitchFamily="1" charset="-122"/>
              </a:rPr>
              <a:t>   现金净流量</a:t>
            </a:r>
            <a:r>
              <a:rPr lang="en-US" altLang="zh-CN" sz="2400" dirty="0">
                <a:latin typeface="黑体" panose="02010609060101010101" pitchFamily="1" charset="-122"/>
                <a:ea typeface="黑体" panose="02010609060101010101" pitchFamily="1" charset="-122"/>
              </a:rPr>
              <a:t>=</a:t>
            </a:r>
            <a:r>
              <a:rPr lang="zh-CN" altLang="en-US" sz="2400" dirty="0">
                <a:latin typeface="黑体" panose="02010609060101010101" pitchFamily="1" charset="-122"/>
                <a:ea typeface="黑体" panose="02010609060101010101" pitchFamily="1" charset="-122"/>
              </a:rPr>
              <a:t>当期实际收入现金量－当期实际支出现金量</a:t>
            </a:r>
            <a:endParaRPr lang="zh-CN" altLang="en-US" sz="2400" dirty="0">
              <a:latin typeface="黑体" panose="02010609060101010101" pitchFamily="1" charset="-122"/>
              <a:ea typeface="黑体" panose="02010609060101010101" pitchFamily="1" charset="-122"/>
            </a:endParaRPr>
          </a:p>
          <a:p>
            <a:pPr>
              <a:lnSpc>
                <a:spcPct val="100000"/>
              </a:lnSpc>
              <a:spcBef>
                <a:spcPct val="10000"/>
              </a:spcBef>
              <a:spcAft>
                <a:spcPct val="20000"/>
              </a:spcAft>
              <a:buClr>
                <a:srgbClr val="FF0000"/>
              </a:buClr>
              <a:buNone/>
            </a:pPr>
            <a:endParaRPr lang="zh-CN" altLang="en-US" sz="2400" dirty="0">
              <a:latin typeface="黑体" panose="02010609060101010101" pitchFamily="1" charset="-122"/>
              <a:ea typeface="黑体" panose="02010609060101010101" pitchFamily="1" charset="-122"/>
            </a:endParaRPr>
          </a:p>
          <a:p>
            <a:endParaRPr lang="zh-CN" altLang="en-US">
              <a:latin typeface="黑体" panose="02010609060101010101" pitchFamily="1" charset="-122"/>
              <a:ea typeface="黑体" panose="02010609060101010101" pitchFamily="1"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Text Box 3"/>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通货膨胀对现金流量的影响</a:t>
            </a:r>
            <a:endParaRPr lang="zh-CN" altLang="en-US" sz="2400" b="1" dirty="0">
              <a:solidFill>
                <a:schemeClr val="bg1"/>
              </a:solidFill>
              <a:latin typeface="Arial" panose="020B0604020202020204" pitchFamily="34" charset="0"/>
              <a:ea typeface="宋体" panose="02010600030101010101" pitchFamily="2" charset="-122"/>
            </a:endParaRPr>
          </a:p>
        </p:txBody>
      </p:sp>
      <p:grpSp>
        <p:nvGrpSpPr>
          <p:cNvPr id="164866" name="Group 7"/>
          <p:cNvGrpSpPr/>
          <p:nvPr/>
        </p:nvGrpSpPr>
        <p:grpSpPr>
          <a:xfrm>
            <a:off x="539750" y="1628775"/>
            <a:ext cx="8208963" cy="792163"/>
            <a:chOff x="0" y="0"/>
            <a:chExt cx="5171" cy="499"/>
          </a:xfrm>
        </p:grpSpPr>
        <p:sp>
          <p:nvSpPr>
            <p:cNvPr id="164867" name="AutoShape 6"/>
            <p:cNvSpPr/>
            <p:nvPr/>
          </p:nvSpPr>
          <p:spPr>
            <a:xfrm>
              <a:off x="0" y="0"/>
              <a:ext cx="5171" cy="499"/>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4868" name="Text Box 5"/>
            <p:cNvSpPr txBox="1"/>
            <p:nvPr/>
          </p:nvSpPr>
          <p:spPr>
            <a:xfrm>
              <a:off x="90" y="45"/>
              <a:ext cx="4990" cy="40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在求净现值时，一定要将折旧和其他的现金流量统一用名义值表示并用名义资本成本折现，或者统一用实际值表示并用实际资本成本折现。</a:t>
              </a:r>
              <a:endParaRPr lang="zh-CN" altLang="en-US" b="1" dirty="0">
                <a:latin typeface="Arial" panose="020B0604020202020204" pitchFamily="34" charset="0"/>
                <a:ea typeface="宋体" panose="02010600030101010101" pitchFamily="2" charset="-122"/>
              </a:endParaRPr>
            </a:p>
          </p:txBody>
        </p:sp>
      </p:grpSp>
      <p:sp>
        <p:nvSpPr>
          <p:cNvPr id="164869" name="Rectangle 8"/>
          <p:cNvSpPr/>
          <p:nvPr/>
        </p:nvSpPr>
        <p:spPr>
          <a:xfrm>
            <a:off x="0" y="2924175"/>
            <a:ext cx="8183563"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在预期每年通货膨胀率相同的情况下，实际现金流量和名义现金流量的关系是：</a:t>
            </a:r>
            <a:endParaRPr lang="zh-CN" altLang="en-US" dirty="0">
              <a:latin typeface="Arial" panose="020B0604020202020204" pitchFamily="34" charset="0"/>
              <a:ea typeface="宋体" panose="02010600030101010101" pitchFamily="2" charset="-122"/>
            </a:endParaRPr>
          </a:p>
        </p:txBody>
      </p:sp>
      <p:sp>
        <p:nvSpPr>
          <p:cNvPr id="164870" name="Rectangle 10"/>
          <p:cNvSpPr/>
          <p:nvPr/>
        </p:nvSpPr>
        <p:spPr>
          <a:xfrm>
            <a:off x="0" y="30559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64871" name="对象 162823"/>
          <p:cNvGraphicFramePr>
            <a:graphicFrameLocks noChangeAspect="1"/>
          </p:cNvGraphicFramePr>
          <p:nvPr/>
        </p:nvGraphicFramePr>
        <p:xfrm>
          <a:off x="1763713" y="3644900"/>
          <a:ext cx="4608512" cy="677863"/>
        </p:xfrm>
        <a:graphic>
          <a:graphicData uri="http://schemas.openxmlformats.org/presentationml/2006/ole">
            <mc:AlternateContent xmlns:mc="http://schemas.openxmlformats.org/markup-compatibility/2006">
              <mc:Choice xmlns:v="urn:schemas-microsoft-com:vml" Requires="v">
                <p:oleObj spid="_x0000_s3153" name="" r:id="rId1" imgW="2589530" imgH="381000" progId="">
                  <p:embed/>
                </p:oleObj>
              </mc:Choice>
              <mc:Fallback>
                <p:oleObj name="" r:id="rId1" imgW="2589530" imgH="381000" progId="">
                  <p:embed/>
                  <p:pic>
                    <p:nvPicPr>
                      <p:cNvPr id="0" name="图片 3152"/>
                      <p:cNvPicPr/>
                      <p:nvPr/>
                    </p:nvPicPr>
                    <p:blipFill>
                      <a:blip r:embed="rId2"/>
                      <a:stretch>
                        <a:fillRect/>
                      </a:stretch>
                    </p:blipFill>
                    <p:spPr>
                      <a:xfrm>
                        <a:off x="1763713" y="3644900"/>
                        <a:ext cx="4608512" cy="677863"/>
                      </a:xfrm>
                      <a:prstGeom prst="rect">
                        <a:avLst/>
                      </a:prstGeom>
                      <a:noFill/>
                      <a:ln w="38100">
                        <a:noFill/>
                        <a:miter/>
                      </a:ln>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2"/>
          <p:cNvSpPr>
            <a:spLocks noGrp="1"/>
          </p:cNvSpPr>
          <p:nvPr>
            <p:ph type="title"/>
          </p:nvPr>
        </p:nvSpPr>
        <p:spPr/>
        <p:txBody>
          <a:bodyPr wrap="square" lIns="91440" tIns="45720" rIns="91440" bIns="45720" anchor="ctr"/>
          <a:p>
            <a:pPr eaLnBrk="1" hangingPunct="1"/>
            <a:r>
              <a:rPr lang="en-US" altLang="zh-CN" dirty="0"/>
              <a:t>    </a:t>
            </a:r>
            <a:endParaRPr lang="en-US" altLang="zh-CN" dirty="0"/>
          </a:p>
        </p:txBody>
      </p:sp>
      <p:sp>
        <p:nvSpPr>
          <p:cNvPr id="131075" name="Rectangle 3"/>
          <p:cNvSpPr>
            <a:spLocks noGrp="1" noChangeArrowheads="1"/>
          </p:cNvSpPr>
          <p:nvPr>
            <p:ph idx="1"/>
          </p:nvPr>
        </p:nvSpPr>
        <p:spPr>
          <a:xfrm>
            <a:off x="457200" y="919163"/>
            <a:ext cx="8229600" cy="5211763"/>
          </a:xfrm>
          <a:ln>
            <a:miter/>
          </a:ln>
        </p:spPr>
        <p:txBody>
          <a:bodyPr vert="horz" wrap="square" lIns="91440" tIns="45720" rIns="91440" bIns="45720" numCol="1" anchor="t" anchorCtr="0" compatLnSpc="1"/>
          <a:lstStyle/>
          <a:p>
            <a:pPr marL="365125" marR="0" lvl="0" indent="-255905" algn="l" defTabSz="914400" rtl="0" eaLnBrk="1" fontAlgn="base" latinLnBrk="0" hangingPunct="1">
              <a:lnSpc>
                <a:spcPct val="90000"/>
              </a:lnSpc>
              <a:spcBef>
                <a:spcPts val="300"/>
              </a:spcBef>
              <a:spcAft>
                <a:spcPct val="0"/>
              </a:spcAft>
              <a:buClr>
                <a:srgbClr val="A04DA3"/>
              </a:buClr>
              <a:buSzTx/>
              <a:buFont typeface="Georgia" panose="02040502050405090303" pitchFamily="2" charset="0"/>
              <a:buChar char="•"/>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A</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公司预测某一项目有如下现金流量</a:t>
            </a: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日期                         </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0                       1                            2</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现金流量                </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-1000             600                  650</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名义 利率为</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14%</a:t>
            </a: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，通货膨胀率为</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5%</a:t>
            </a: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，此项目的价值如何？</a:t>
            </a:r>
            <a:endParaRPr kumimoji="0" lang="zh-CN" altLang="en-US"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Georgia" panose="02040502050405090303" pitchFamily="2" charset="0"/>
              <a:buChar char="•"/>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使用名义量。计算</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NPV</a:t>
            </a: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，得</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:600/(1+14%)+650/(1+14%)</a:t>
            </a:r>
            <a:r>
              <a:rPr kumimoji="0" lang="en-US" altLang="zh-CN" sz="19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2-1000=26.47</a:t>
            </a:r>
            <a:endParaRPr kumimoji="0" lang="en-US" altLang="zh-CN" sz="19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Georgia" panose="02040502050405090303" pitchFamily="2" charset="0"/>
              <a:buChar char="•"/>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使用实际量。实际现金流量</a:t>
            </a:r>
            <a:endParaRPr kumimoji="0" lang="zh-CN" altLang="en-US"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日期                         </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0                       1                            2</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现金流量                </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-1000             600/1.05         650/1.05</a:t>
            </a:r>
            <a:r>
              <a:rPr kumimoji="0" lang="en-US" altLang="zh-CN" sz="1900" b="0" i="0" u="none" strike="noStrike" kern="1200" cap="none" spc="0" normalizeH="0" baseline="0" noProof="0" smtClean="0">
                <a:ln>
                  <a:noFill/>
                </a:ln>
                <a:solidFill>
                  <a:schemeClr val="tx1"/>
                </a:solidFill>
                <a:effectLst/>
                <a:uLnTx/>
                <a:uFillTx/>
                <a:latin typeface="Times New Roman" panose="02020603050405020304"/>
                <a:ea typeface="+mn-ea"/>
                <a:cs typeface="+mn-cs"/>
              </a:rPr>
              <a:t>²</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                                                    571.43                589.57</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实际利率为</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1.14/1.05-1=8.57143%</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计算</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NPV</a:t>
            </a:r>
            <a:r>
              <a:rPr kumimoji="0" lang="zh-CN" altLang="en-US" sz="1900" b="0" i="0" u="none" strike="noStrike" kern="1200" cap="none" spc="0" normalizeH="0" baseline="0" noProof="0" smtClean="0">
                <a:ln>
                  <a:noFill/>
                </a:ln>
                <a:solidFill>
                  <a:schemeClr val="tx1"/>
                </a:solidFill>
                <a:effectLst/>
                <a:uLnTx/>
                <a:uFillTx/>
                <a:latin typeface="+mn-lt"/>
                <a:ea typeface="+mn-ea"/>
                <a:cs typeface="+mn-cs"/>
              </a:rPr>
              <a:t>，得</a:t>
            </a:r>
            <a:endParaRPr kumimoji="0" lang="zh-CN" altLang="en-US"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-1000+571.43/1.0857143+589.57/1.0857143</a:t>
            </a:r>
            <a:r>
              <a:rPr kumimoji="0" lang="en-US" altLang="zh-CN" sz="1900" b="0" i="0" u="none" strike="noStrike" kern="1200" cap="none" spc="0" normalizeH="0" baseline="0" noProof="0" smtClean="0">
                <a:ln>
                  <a:noFill/>
                </a:ln>
                <a:solidFill>
                  <a:schemeClr val="tx1"/>
                </a:solidFill>
                <a:effectLst/>
                <a:uLnTx/>
                <a:uFillTx/>
                <a:latin typeface="Times New Roman" panose="02020603050405020304"/>
                <a:ea typeface="+mn-ea"/>
                <a:cs typeface="+mn-cs"/>
              </a:rPr>
              <a:t>²</a:t>
            </a: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=26.47</a:t>
            </a:r>
            <a:endParaRPr kumimoji="0" lang="en-US" altLang="zh-CN" sz="1900" b="0" i="0" u="none" strike="noStrike" kern="1200" cap="none" spc="0" normalizeH="0" baseline="0" noProof="0" smtClean="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90000"/>
              </a:lnSpc>
              <a:spcBef>
                <a:spcPts val="300"/>
              </a:spcBef>
              <a:spcAft>
                <a:spcPct val="0"/>
              </a:spcAft>
              <a:buClr>
                <a:srgbClr val="A04DA3"/>
              </a:buClr>
              <a:buSzTx/>
              <a:buFont typeface="Wingdings" panose="05000000000000000000" pitchFamily="2" charset="2"/>
              <a:buNone/>
              <a:defRPr/>
            </a:pPr>
            <a:r>
              <a:rPr kumimoji="0" lang="en-US" altLang="zh-CN" sz="1900" b="0" i="0" u="none" strike="noStrike" kern="1200" cap="none" spc="0" normalizeH="0" baseline="0" noProof="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charRg st="191" end="241"/>
                                            </p:txEl>
                                          </p:spTgt>
                                        </p:tgtEl>
                                        <p:attrNameLst>
                                          <p:attrName>style.visibility</p:attrName>
                                        </p:attrNameLst>
                                      </p:cBhvr>
                                      <p:to>
                                        <p:strVal val="visible"/>
                                      </p:to>
                                    </p:set>
                                    <p:anim calcmode="lin" valueType="num">
                                      <p:cBhvr>
                                        <p:cTn id="7" dur="500" fill="hold"/>
                                        <p:tgtEl>
                                          <p:spTgt spid="131075">
                                            <p:txEl>
                                              <p:charRg st="191" end="241"/>
                                            </p:txEl>
                                          </p:spTgt>
                                        </p:tgtEl>
                                        <p:attrNameLst>
                                          <p:attrName>ppt_x</p:attrName>
                                        </p:attrNameLst>
                                      </p:cBhvr>
                                      <p:tavLst>
                                        <p:tav tm="0">
                                          <p:val>
                                            <p:strVal val="#ppt_x"/>
                                          </p:val>
                                        </p:tav>
                                        <p:tav tm="100000">
                                          <p:val>
                                            <p:strVal val="#ppt_x"/>
                                          </p:val>
                                        </p:tav>
                                      </p:tavLst>
                                    </p:anim>
                                    <p:anim calcmode="lin" valueType="num">
                                      <p:cBhvr>
                                        <p:cTn id="8" dur="500" fill="hold"/>
                                        <p:tgtEl>
                                          <p:spTgt spid="131075">
                                            <p:txEl>
                                              <p:charRg st="191" end="2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charRg st="336" end="401"/>
                                            </p:txEl>
                                          </p:spTgt>
                                        </p:tgtEl>
                                        <p:attrNameLst>
                                          <p:attrName>style.visibility</p:attrName>
                                        </p:attrNameLst>
                                      </p:cBhvr>
                                      <p:to>
                                        <p:strVal val="visible"/>
                                      </p:to>
                                    </p:set>
                                    <p:anim calcmode="lin" valueType="num">
                                      <p:cBhvr>
                                        <p:cTn id="13" dur="500" fill="hold"/>
                                        <p:tgtEl>
                                          <p:spTgt spid="131075">
                                            <p:txEl>
                                              <p:charRg st="336" end="401"/>
                                            </p:txEl>
                                          </p:spTgt>
                                        </p:tgtEl>
                                        <p:attrNameLst>
                                          <p:attrName>ppt_x</p:attrName>
                                        </p:attrNameLst>
                                      </p:cBhvr>
                                      <p:tavLst>
                                        <p:tav tm="0">
                                          <p:val>
                                            <p:strVal val="#ppt_x"/>
                                          </p:val>
                                        </p:tav>
                                        <p:tav tm="100000">
                                          <p:val>
                                            <p:strVal val="#ppt_x"/>
                                          </p:val>
                                        </p:tav>
                                      </p:tavLst>
                                    </p:anim>
                                    <p:anim calcmode="lin" valueType="num">
                                      <p:cBhvr>
                                        <p:cTn id="14" dur="500" fill="hold"/>
                                        <p:tgtEl>
                                          <p:spTgt spid="131075">
                                            <p:txEl>
                                              <p:charRg st="336" end="40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1075">
                                            <p:txEl>
                                              <p:charRg st="401" end="482"/>
                                            </p:txEl>
                                          </p:spTgt>
                                        </p:tgtEl>
                                        <p:attrNameLst>
                                          <p:attrName>style.visibility</p:attrName>
                                        </p:attrNameLst>
                                      </p:cBhvr>
                                      <p:to>
                                        <p:strVal val="visible"/>
                                      </p:to>
                                    </p:set>
                                    <p:anim calcmode="lin" valueType="num">
                                      <p:cBhvr>
                                        <p:cTn id="17" dur="500" fill="hold"/>
                                        <p:tgtEl>
                                          <p:spTgt spid="131075">
                                            <p:txEl>
                                              <p:charRg st="401" end="482"/>
                                            </p:txEl>
                                          </p:spTgt>
                                        </p:tgtEl>
                                        <p:attrNameLst>
                                          <p:attrName>ppt_x</p:attrName>
                                        </p:attrNameLst>
                                      </p:cBhvr>
                                      <p:tavLst>
                                        <p:tav tm="0">
                                          <p:val>
                                            <p:strVal val="#ppt_x"/>
                                          </p:val>
                                        </p:tav>
                                        <p:tav tm="100000">
                                          <p:val>
                                            <p:strVal val="#ppt_x"/>
                                          </p:val>
                                        </p:tav>
                                      </p:tavLst>
                                    </p:anim>
                                    <p:anim calcmode="lin" valueType="num">
                                      <p:cBhvr>
                                        <p:cTn id="18" dur="500" fill="hold"/>
                                        <p:tgtEl>
                                          <p:spTgt spid="131075">
                                            <p:txEl>
                                              <p:charRg st="401" end="48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1075">
                                            <p:txEl>
                                              <p:charRg st="482" end="508"/>
                                            </p:txEl>
                                          </p:spTgt>
                                        </p:tgtEl>
                                        <p:attrNameLst>
                                          <p:attrName>style.visibility</p:attrName>
                                        </p:attrNameLst>
                                      </p:cBhvr>
                                      <p:to>
                                        <p:strVal val="visible"/>
                                      </p:to>
                                    </p:set>
                                    <p:anim calcmode="lin" valueType="num">
                                      <p:cBhvr>
                                        <p:cTn id="23" dur="500" fill="hold"/>
                                        <p:tgtEl>
                                          <p:spTgt spid="131075">
                                            <p:txEl>
                                              <p:charRg st="482" end="508"/>
                                            </p:txEl>
                                          </p:spTgt>
                                        </p:tgtEl>
                                        <p:attrNameLst>
                                          <p:attrName>ppt_x</p:attrName>
                                        </p:attrNameLst>
                                      </p:cBhvr>
                                      <p:tavLst>
                                        <p:tav tm="0">
                                          <p:val>
                                            <p:strVal val="#ppt_x"/>
                                          </p:val>
                                        </p:tav>
                                        <p:tav tm="100000">
                                          <p:val>
                                            <p:strVal val="#ppt_x"/>
                                          </p:val>
                                        </p:tav>
                                      </p:tavLst>
                                    </p:anim>
                                    <p:anim calcmode="lin" valueType="num">
                                      <p:cBhvr>
                                        <p:cTn id="24" dur="500" fill="hold"/>
                                        <p:tgtEl>
                                          <p:spTgt spid="131075">
                                            <p:txEl>
                                              <p:charRg st="482" end="50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1075">
                                            <p:txEl>
                                              <p:charRg st="516" end="563"/>
                                            </p:txEl>
                                          </p:spTgt>
                                        </p:tgtEl>
                                        <p:attrNameLst>
                                          <p:attrName>style.visibility</p:attrName>
                                        </p:attrNameLst>
                                      </p:cBhvr>
                                      <p:to>
                                        <p:strVal val="visible"/>
                                      </p:to>
                                    </p:set>
                                    <p:anim calcmode="lin" valueType="num">
                                      <p:cBhvr>
                                        <p:cTn id="29" dur="500" fill="hold"/>
                                        <p:tgtEl>
                                          <p:spTgt spid="131075">
                                            <p:txEl>
                                              <p:charRg st="516" end="563"/>
                                            </p:txEl>
                                          </p:spTgt>
                                        </p:tgtEl>
                                        <p:attrNameLst>
                                          <p:attrName>ppt_x</p:attrName>
                                        </p:attrNameLst>
                                      </p:cBhvr>
                                      <p:tavLst>
                                        <p:tav tm="0">
                                          <p:val>
                                            <p:strVal val="#ppt_x"/>
                                          </p:val>
                                        </p:tav>
                                        <p:tav tm="100000">
                                          <p:val>
                                            <p:strVal val="#ppt_x"/>
                                          </p:val>
                                        </p:tav>
                                      </p:tavLst>
                                    </p:anim>
                                    <p:anim calcmode="lin" valueType="num">
                                      <p:cBhvr>
                                        <p:cTn id="30" dur="500" fill="hold"/>
                                        <p:tgtEl>
                                          <p:spTgt spid="131075">
                                            <p:txEl>
                                              <p:charRg st="516" end="5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Text Box 5"/>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通货膨胀情况下的投资决策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66914" name="AutoShape 6"/>
          <p:cNvSpPr/>
          <p:nvPr/>
        </p:nvSpPr>
        <p:spPr>
          <a:xfrm>
            <a:off x="250825" y="1714500"/>
            <a:ext cx="8713788" cy="471487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pPr algn="ctr"/>
            <a:endParaRPr lang="zh-CN" altLang="en-US" dirty="0">
              <a:latin typeface="Arial" panose="020B0604020202020204" pitchFamily="34" charset="0"/>
              <a:ea typeface="宋体" panose="02010600030101010101" pitchFamily="2" charset="-122"/>
            </a:endParaRPr>
          </a:p>
        </p:txBody>
      </p:sp>
      <p:sp>
        <p:nvSpPr>
          <p:cNvPr id="166915" name="Text Box 7"/>
          <p:cNvSpPr txBox="1"/>
          <p:nvPr/>
        </p:nvSpPr>
        <p:spPr>
          <a:xfrm>
            <a:off x="723900" y="2000250"/>
            <a:ext cx="7705725" cy="4114800"/>
          </a:xfrm>
          <a:prstGeom prst="rect">
            <a:avLst/>
          </a:prstGeom>
          <a:noFill/>
          <a:ln w="9525">
            <a:noFill/>
          </a:ln>
        </p:spPr>
        <p:txBody>
          <a:bodyPr anchor="t">
            <a:spAutoFit/>
          </a:bodyPr>
          <a:p>
            <a:pPr>
              <a:lnSpc>
                <a:spcPct val="150000"/>
              </a:lnSpc>
              <a:spcBef>
                <a:spcPct val="50000"/>
              </a:spcBef>
            </a:pPr>
            <a:r>
              <a:rPr lang="en-US" altLang="zh-CN" sz="1600" b="1" dirty="0">
                <a:latin typeface="Arial" panose="020B0604020202020204" pitchFamily="34" charset="0"/>
                <a:ea typeface="宋体" panose="02010600030101010101" pitchFamily="2" charset="-122"/>
              </a:rPr>
              <a:t>[</a:t>
            </a:r>
            <a:r>
              <a:rPr lang="zh-CN" altLang="en-US" sz="1600" b="1" dirty="0">
                <a:latin typeface="Arial" panose="020B0604020202020204" pitchFamily="34" charset="0"/>
                <a:ea typeface="宋体" panose="02010600030101010101" pitchFamily="2" charset="-122"/>
              </a:rPr>
              <a:t>举例说明</a:t>
            </a:r>
            <a:r>
              <a:rPr lang="en-US" altLang="zh-CN" sz="1600" b="1" dirty="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红光照相机厂由于长期供不应求，打算新建一条生产线。该生产线的初始投资是</a:t>
            </a:r>
            <a:r>
              <a:rPr lang="en-US" altLang="zh-CN" sz="1600" dirty="0">
                <a:latin typeface="Arial" panose="020B0604020202020204" pitchFamily="34" charset="0"/>
                <a:ea typeface="宋体" panose="02010600030101010101" pitchFamily="2" charset="-122"/>
              </a:rPr>
              <a:t>12.5</a:t>
            </a:r>
            <a:r>
              <a:rPr lang="zh-CN" altLang="en-US" sz="1600" dirty="0">
                <a:latin typeface="Arial" panose="020B0604020202020204" pitchFamily="34" charset="0"/>
                <a:ea typeface="宋体" panose="02010600030101010101" pitchFamily="2" charset="-122"/>
              </a:rPr>
              <a:t>万元，分两年投入，第一年投入</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万元，第二年投入</a:t>
            </a:r>
            <a:r>
              <a:rPr lang="en-US" altLang="zh-CN" sz="1600" dirty="0">
                <a:latin typeface="Arial" panose="020B0604020202020204" pitchFamily="34" charset="0"/>
                <a:ea typeface="宋体" panose="02010600030101010101" pitchFamily="2" charset="-122"/>
              </a:rPr>
              <a:t>2.5</a:t>
            </a:r>
            <a:r>
              <a:rPr lang="zh-CN" altLang="en-US" sz="1600" dirty="0">
                <a:latin typeface="Arial" panose="020B0604020202020204" pitchFamily="34" charset="0"/>
                <a:ea typeface="宋体" panose="02010600030101010101" pitchFamily="2" charset="-122"/>
              </a:rPr>
              <a:t>万元，第二年可完成建设并正式投产。投产后，每年可生产照相机</a:t>
            </a:r>
            <a:r>
              <a:rPr lang="en-US" altLang="zh-CN" sz="1600" dirty="0">
                <a:latin typeface="Arial" panose="020B0604020202020204" pitchFamily="34" charset="0"/>
                <a:ea typeface="宋体" panose="02010600030101010101" pitchFamily="2" charset="-122"/>
              </a:rPr>
              <a:t>1000</a:t>
            </a:r>
            <a:r>
              <a:rPr lang="zh-CN" altLang="en-US" sz="1600" dirty="0">
                <a:latin typeface="Arial" panose="020B0604020202020204" pitchFamily="34" charset="0"/>
                <a:ea typeface="宋体" panose="02010600030101010101" pitchFamily="2" charset="-122"/>
              </a:rPr>
              <a:t>架，每架售价</a:t>
            </a:r>
            <a:r>
              <a:rPr lang="en-US" altLang="zh-CN" sz="1600" dirty="0">
                <a:latin typeface="Arial" panose="020B0604020202020204" pitchFamily="34" charset="0"/>
                <a:ea typeface="宋体" panose="02010600030101010101" pitchFamily="2" charset="-122"/>
              </a:rPr>
              <a:t>300</a:t>
            </a:r>
            <a:r>
              <a:rPr lang="zh-CN" altLang="en-US" sz="1600" dirty="0">
                <a:latin typeface="Arial" panose="020B0604020202020204" pitchFamily="34" charset="0"/>
                <a:ea typeface="宋体" panose="02010600030101010101" pitchFamily="2" charset="-122"/>
              </a:rPr>
              <a:t>元，每年可获得销售收入</a:t>
            </a:r>
            <a:r>
              <a:rPr lang="en-US" altLang="zh-CN" sz="1600" dirty="0">
                <a:latin typeface="Arial" panose="020B0604020202020204" pitchFamily="34" charset="0"/>
                <a:ea typeface="宋体" panose="02010600030101010101" pitchFamily="2" charset="-122"/>
              </a:rPr>
              <a:t>30</a:t>
            </a:r>
            <a:r>
              <a:rPr lang="zh-CN" altLang="en-US" sz="1600" dirty="0">
                <a:latin typeface="Arial" panose="020B0604020202020204" pitchFamily="34" charset="0"/>
                <a:ea typeface="宋体" panose="02010600030101010101" pitchFamily="2" charset="-122"/>
              </a:rPr>
              <a:t>万元。投资项目可使用</a:t>
            </a:r>
            <a:r>
              <a:rPr lang="en-US" altLang="zh-CN" sz="1600" dirty="0">
                <a:latin typeface="Arial" panose="020B0604020202020204" pitchFamily="34" charset="0"/>
                <a:ea typeface="宋体" panose="02010600030101010101" pitchFamily="2" charset="-122"/>
              </a:rPr>
              <a:t>5</a:t>
            </a:r>
            <a:r>
              <a:rPr lang="zh-CN" altLang="en-US" sz="1600" dirty="0">
                <a:latin typeface="Arial" panose="020B0604020202020204" pitchFamily="34" charset="0"/>
                <a:ea typeface="宋体" panose="02010600030101010101" pitchFamily="2" charset="-122"/>
              </a:rPr>
              <a:t>年，五年后残值可忽略不计，在投资项目经营期间要垫支营运资本</a:t>
            </a:r>
            <a:r>
              <a:rPr lang="en-US" altLang="zh-CN" sz="1600" dirty="0">
                <a:latin typeface="Arial" panose="020B0604020202020204" pitchFamily="34" charset="0"/>
                <a:ea typeface="宋体" panose="02010600030101010101" pitchFamily="2" charset="-122"/>
              </a:rPr>
              <a:t>2.5</a:t>
            </a:r>
            <a:r>
              <a:rPr lang="zh-CN" altLang="en-US" sz="1600" dirty="0">
                <a:latin typeface="Arial" panose="020B0604020202020204" pitchFamily="34" charset="0"/>
                <a:ea typeface="宋体" panose="02010600030101010101" pitchFamily="2" charset="-122"/>
              </a:rPr>
              <a:t>万元，每年发生付现成本</a:t>
            </a:r>
            <a:r>
              <a:rPr lang="en-US" altLang="zh-CN" sz="1600" dirty="0">
                <a:latin typeface="Arial" panose="020B0604020202020204" pitchFamily="34" charset="0"/>
                <a:ea typeface="宋体" panose="02010600030101010101" pitchFamily="2" charset="-122"/>
              </a:rPr>
              <a:t>25</a:t>
            </a:r>
            <a:r>
              <a:rPr lang="zh-CN" altLang="en-US" sz="1600" dirty="0">
                <a:latin typeface="Arial" panose="020B0604020202020204" pitchFamily="34" charset="0"/>
                <a:ea typeface="宋体" panose="02010600030101010101" pitchFamily="2" charset="-122"/>
              </a:rPr>
              <a:t>万元，其中包括原材料</a:t>
            </a:r>
            <a:r>
              <a:rPr lang="en-US" altLang="zh-CN" sz="1600" dirty="0">
                <a:latin typeface="Arial" panose="020B0604020202020204" pitchFamily="34" charset="0"/>
                <a:ea typeface="宋体" panose="02010600030101010101" pitchFamily="2" charset="-122"/>
              </a:rPr>
              <a:t>20</a:t>
            </a:r>
            <a:r>
              <a:rPr lang="zh-CN" altLang="en-US" sz="1600" dirty="0">
                <a:latin typeface="Arial" panose="020B0604020202020204" pitchFamily="34" charset="0"/>
                <a:ea typeface="宋体" panose="02010600030101010101" pitchFamily="2" charset="-122"/>
              </a:rPr>
              <a:t>万，工资</a:t>
            </a:r>
            <a:r>
              <a:rPr lang="en-US" altLang="zh-CN" sz="1600" dirty="0">
                <a:latin typeface="Arial" panose="020B0604020202020204" pitchFamily="34" charset="0"/>
                <a:ea typeface="宋体" panose="02010600030101010101" pitchFamily="2" charset="-122"/>
              </a:rPr>
              <a:t>3</a:t>
            </a:r>
            <a:r>
              <a:rPr lang="zh-CN" altLang="en-US" sz="1600" dirty="0">
                <a:latin typeface="Arial" panose="020B0604020202020204" pitchFamily="34" charset="0"/>
                <a:ea typeface="宋体" panose="02010600030101010101" pitchFamily="2" charset="-122"/>
              </a:rPr>
              <a:t>万，管理费用</a:t>
            </a:r>
            <a:r>
              <a:rPr lang="en-US" altLang="zh-CN" sz="1600" dirty="0">
                <a:latin typeface="Arial" panose="020B0604020202020204" pitchFamily="34" charset="0"/>
                <a:ea typeface="宋体" panose="02010600030101010101" pitchFamily="2" charset="-122"/>
              </a:rPr>
              <a:t>2</a:t>
            </a:r>
            <a:r>
              <a:rPr lang="zh-CN" altLang="en-US" sz="1600" dirty="0">
                <a:latin typeface="Arial" panose="020B0604020202020204" pitchFamily="34" charset="0"/>
                <a:ea typeface="宋体" panose="02010600030101010101" pitchFamily="2" charset="-122"/>
              </a:rPr>
              <a:t>万；每年发生折旧</a:t>
            </a:r>
            <a:r>
              <a:rPr lang="en-US" altLang="zh-CN" sz="1600" dirty="0">
                <a:latin typeface="Arial" panose="020B0604020202020204" pitchFamily="34" charset="0"/>
                <a:ea typeface="宋体" panose="02010600030101010101" pitchFamily="2" charset="-122"/>
              </a:rPr>
              <a:t>2</a:t>
            </a:r>
            <a:r>
              <a:rPr lang="zh-CN" altLang="en-US" sz="1600" dirty="0">
                <a:latin typeface="Arial" panose="020B0604020202020204" pitchFamily="34" charset="0"/>
                <a:ea typeface="宋体" panose="02010600030101010101" pitchFamily="2" charset="-122"/>
              </a:rPr>
              <a:t>万元。在项目投资和使用期间，通货膨胀率预期为每年</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。受物价变动影响，初始投资将增长</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，投资项目终结后设备残值将增加到</a:t>
            </a:r>
            <a:r>
              <a:rPr lang="en-US" altLang="zh-CN" sz="1600" dirty="0">
                <a:latin typeface="Arial" panose="020B0604020202020204" pitchFamily="34" charset="0"/>
                <a:ea typeface="宋体" panose="02010600030101010101" pitchFamily="2" charset="-122"/>
              </a:rPr>
              <a:t>37500</a:t>
            </a:r>
            <a:r>
              <a:rPr lang="zh-CN" altLang="en-US" sz="1600" dirty="0">
                <a:latin typeface="Arial" panose="020B0604020202020204" pitchFamily="34" charset="0"/>
                <a:ea typeface="宋体" panose="02010600030101010101" pitchFamily="2" charset="-122"/>
              </a:rPr>
              <a:t>元，原材料费用将增加</a:t>
            </a:r>
            <a:r>
              <a:rPr lang="en-US" altLang="zh-CN" sz="1600" dirty="0">
                <a:latin typeface="Arial" panose="020B0604020202020204" pitchFamily="34" charset="0"/>
                <a:ea typeface="宋体" panose="02010600030101010101" pitchFamily="2" charset="-122"/>
              </a:rPr>
              <a:t>14%</a:t>
            </a:r>
            <a:r>
              <a:rPr lang="zh-CN" altLang="en-US" sz="1600" dirty="0">
                <a:latin typeface="Arial" panose="020B0604020202020204" pitchFamily="34" charset="0"/>
                <a:ea typeface="宋体" panose="02010600030101010101" pitchFamily="2" charset="-122"/>
              </a:rPr>
              <a:t>，工资费用将增加</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。折旧费用仍旧为每年</a:t>
            </a:r>
            <a:r>
              <a:rPr lang="en-US" altLang="zh-CN" sz="1600" dirty="0">
                <a:latin typeface="Arial" panose="020B0604020202020204" pitchFamily="34" charset="0"/>
                <a:ea typeface="宋体" panose="02010600030101010101" pitchFamily="2" charset="-122"/>
              </a:rPr>
              <a:t>2</a:t>
            </a:r>
            <a:r>
              <a:rPr lang="zh-CN" altLang="en-US" sz="1600" dirty="0">
                <a:latin typeface="Arial" panose="020B0604020202020204" pitchFamily="34" charset="0"/>
                <a:ea typeface="宋体" panose="02010600030101010101" pitchFamily="2" charset="-122"/>
              </a:rPr>
              <a:t>万元，但是扣除折旧以后的管理费用每年将增加</a:t>
            </a:r>
            <a:r>
              <a:rPr lang="en-US" altLang="zh-CN" sz="1600" dirty="0">
                <a:latin typeface="Arial" panose="020B0604020202020204" pitchFamily="34" charset="0"/>
                <a:ea typeface="宋体" panose="02010600030101010101" pitchFamily="2" charset="-122"/>
              </a:rPr>
              <a:t>4%</a:t>
            </a:r>
            <a:r>
              <a:rPr lang="zh-CN" altLang="en-US" sz="1600" dirty="0">
                <a:latin typeface="Arial" panose="020B0604020202020204" pitchFamily="34" charset="0"/>
                <a:ea typeface="宋体" panose="02010600030101010101" pitchFamily="2" charset="-122"/>
              </a:rPr>
              <a:t>，同时销售价格预期每年增长</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。假设该厂加权平均资本成本为</a:t>
            </a:r>
            <a:r>
              <a:rPr lang="en-US" altLang="zh-CN" sz="1600" dirty="0">
                <a:latin typeface="Arial" panose="020B0604020202020204" pitchFamily="34" charset="0"/>
                <a:ea typeface="宋体" panose="02010600030101010101" pitchFamily="2" charset="-122"/>
              </a:rPr>
              <a:t>10%</a:t>
            </a:r>
            <a:r>
              <a:rPr lang="zh-CN" altLang="en-US" sz="1600" dirty="0">
                <a:latin typeface="Arial" panose="020B0604020202020204" pitchFamily="34" charset="0"/>
                <a:ea typeface="宋体" panose="02010600030101010101" pitchFamily="2" charset="-122"/>
              </a:rPr>
              <a:t>，所得税率为</a:t>
            </a:r>
            <a:r>
              <a:rPr lang="en-US" altLang="zh-CN" sz="1600" dirty="0">
                <a:latin typeface="Arial" panose="020B0604020202020204" pitchFamily="34" charset="0"/>
                <a:ea typeface="宋体" panose="02010600030101010101" pitchFamily="2" charset="-122"/>
              </a:rPr>
              <a:t>25%</a:t>
            </a:r>
            <a:r>
              <a:rPr lang="zh-CN" altLang="en-US" sz="1600" dirty="0">
                <a:latin typeface="Arial" panose="020B0604020202020204" pitchFamily="34" charset="0"/>
                <a:ea typeface="宋体" panose="02010600030101010101" pitchFamily="2" charset="-122"/>
              </a:rPr>
              <a:t>，那么在考虑通货膨胀率的情况下是否应投资该设备？</a:t>
            </a:r>
            <a:endParaRPr lang="en-US" altLang="zh-CN" sz="1600" dirty="0">
              <a:latin typeface="Arial" panose="020B0604020202020204" pitchFamily="34" charset="0"/>
              <a:ea typeface="宋体" panose="02010600030101010101" pitchFamily="2" charset="-122"/>
            </a:endParaRPr>
          </a:p>
        </p:txBody>
      </p:sp>
      <p:sp>
        <p:nvSpPr>
          <p:cNvPr id="166916" name="Rectangle 11"/>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Text Box 9"/>
          <p:cNvSpPr txBox="1"/>
          <p:nvPr/>
        </p:nvSpPr>
        <p:spPr>
          <a:xfrm>
            <a:off x="755650" y="2000250"/>
            <a:ext cx="7056438" cy="2971800"/>
          </a:xfrm>
          <a:prstGeom prst="rect">
            <a:avLst/>
          </a:prstGeom>
          <a:noFill/>
          <a:ln w="9525">
            <a:noFill/>
          </a:ln>
        </p:spPr>
        <p:txBody>
          <a:bodyPr anchor="t">
            <a:spAutoFit/>
          </a:bodyPr>
          <a:p>
            <a:pPr>
              <a:lnSpc>
                <a:spcPct val="150000"/>
              </a:lnSpc>
            </a:pPr>
            <a:endParaRPr lang="en-US" altLang="zh-CN" b="1" dirty="0">
              <a:solidFill>
                <a:srgbClr val="9E0000"/>
              </a:solidFill>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a:p>
            <a:pPr>
              <a:lnSpc>
                <a:spcPct val="150000"/>
              </a:lnSpc>
            </a:pPr>
            <a:endParaRPr lang="en-US" altLang="zh-CN" b="1" dirty="0">
              <a:solidFill>
                <a:srgbClr val="9E0000"/>
              </a:solidFill>
              <a:latin typeface="Arial" panose="020B0604020202020204" pitchFamily="34" charset="0"/>
              <a:ea typeface="宋体" panose="02010600030101010101" pitchFamily="2" charset="-122"/>
            </a:endParaRPr>
          </a:p>
          <a:p>
            <a:pPr>
              <a:lnSpc>
                <a:spcPct val="150000"/>
              </a:lnSpc>
            </a:pPr>
            <a:r>
              <a:rPr lang="zh-CN" altLang="en-US" dirty="0">
                <a:latin typeface="Arial" panose="020B0604020202020204" pitchFamily="34" charset="0"/>
                <a:ea typeface="宋体" panose="02010600030101010101" pitchFamily="2" charset="-122"/>
              </a:rPr>
              <a:t>原材料、工资与管理费用的名义值，加总可得每年付现成本。</a:t>
            </a:r>
            <a:endParaRPr lang="en-US" altLang="zh-CN" dirty="0">
              <a:latin typeface="Arial" panose="020B0604020202020204" pitchFamily="34" charset="0"/>
              <a:ea typeface="宋体" panose="02010600030101010101" pitchFamily="2" charset="-122"/>
            </a:endParaRPr>
          </a:p>
        </p:txBody>
      </p:sp>
      <p:sp>
        <p:nvSpPr>
          <p:cNvPr id="167938" name="Text Box 8"/>
          <p:cNvSpPr txBox="1"/>
          <p:nvPr/>
        </p:nvSpPr>
        <p:spPr>
          <a:xfrm>
            <a:off x="684213" y="1571625"/>
            <a:ext cx="7531100" cy="10509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）按名义值计算净现值。首先，将各年的营业收入和付现成本转换为实际值。</a:t>
            </a:r>
            <a:endParaRPr lang="zh-CN" altLang="en-US" b="1" dirty="0">
              <a:latin typeface="Arial" panose="020B0604020202020204" pitchFamily="34" charset="0"/>
              <a:ea typeface="宋体" panose="02010600030101010101" pitchFamily="2" charset="-122"/>
            </a:endParaRPr>
          </a:p>
          <a:p>
            <a:pPr>
              <a:spcBef>
                <a:spcPct val="50000"/>
              </a:spcBef>
            </a:pPr>
            <a:endParaRPr lang="zh-CN" altLang="en-US" b="1" dirty="0">
              <a:latin typeface="Arial" panose="020B0604020202020204" pitchFamily="34" charset="0"/>
              <a:ea typeface="宋体" panose="02010600030101010101" pitchFamily="2" charset="-122"/>
            </a:endParaRPr>
          </a:p>
        </p:txBody>
      </p:sp>
      <p:sp>
        <p:nvSpPr>
          <p:cNvPr id="167939" name="Text Box 5"/>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通货膨胀情况下的投资决策</a:t>
            </a:r>
            <a:endParaRPr lang="zh-CN" altLang="en-US" sz="2400" b="1" dirty="0">
              <a:solidFill>
                <a:schemeClr val="bg1"/>
              </a:solidFill>
              <a:latin typeface="Arial" panose="020B0604020202020204" pitchFamily="34" charset="0"/>
              <a:ea typeface="宋体" panose="02010600030101010101" pitchFamily="2" charset="-122"/>
            </a:endParaRPr>
          </a:p>
        </p:txBody>
      </p:sp>
      <p:graphicFrame>
        <p:nvGraphicFramePr>
          <p:cNvPr id="167940" name="对象 164868"/>
          <p:cNvGraphicFramePr>
            <a:graphicFrameLocks noChangeAspect="1"/>
          </p:cNvGraphicFramePr>
          <p:nvPr/>
        </p:nvGraphicFramePr>
        <p:xfrm>
          <a:off x="785813" y="2500313"/>
          <a:ext cx="5929312" cy="357187"/>
        </p:xfrm>
        <a:graphic>
          <a:graphicData uri="http://schemas.openxmlformats.org/presentationml/2006/ole">
            <mc:AlternateContent xmlns:mc="http://schemas.openxmlformats.org/markup-compatibility/2006">
              <mc:Choice xmlns:v="urn:schemas-microsoft-com:vml" Requires="v">
                <p:oleObj spid="_x0000_s3154" name="" r:id="rId1" imgW="3683000" imgH="203200" progId="">
                  <p:embed/>
                </p:oleObj>
              </mc:Choice>
              <mc:Fallback>
                <p:oleObj name="" r:id="rId1" imgW="3683000" imgH="203200" progId="">
                  <p:embed/>
                  <p:pic>
                    <p:nvPicPr>
                      <p:cNvPr id="0" name="图片 3153"/>
                      <p:cNvPicPr/>
                      <p:nvPr/>
                    </p:nvPicPr>
                    <p:blipFill>
                      <a:blip r:embed="rId2"/>
                      <a:stretch>
                        <a:fillRect/>
                      </a:stretch>
                    </p:blipFill>
                    <p:spPr>
                      <a:xfrm>
                        <a:off x="785813" y="2500313"/>
                        <a:ext cx="5929312" cy="357187"/>
                      </a:xfrm>
                      <a:prstGeom prst="rect">
                        <a:avLst/>
                      </a:prstGeom>
                      <a:noFill/>
                      <a:ln w="38100">
                        <a:noFill/>
                        <a:miter/>
                      </a:ln>
                    </p:spPr>
                  </p:pic>
                </p:oleObj>
              </mc:Fallback>
            </mc:AlternateContent>
          </a:graphicData>
        </a:graphic>
      </p:graphicFrame>
      <p:graphicFrame>
        <p:nvGraphicFramePr>
          <p:cNvPr id="167941" name="对象 164869"/>
          <p:cNvGraphicFramePr>
            <a:graphicFrameLocks noChangeAspect="1"/>
          </p:cNvGraphicFramePr>
          <p:nvPr/>
        </p:nvGraphicFramePr>
        <p:xfrm>
          <a:off x="785813" y="2928938"/>
          <a:ext cx="5715000" cy="357187"/>
        </p:xfrm>
        <a:graphic>
          <a:graphicData uri="http://schemas.openxmlformats.org/presentationml/2006/ole">
            <mc:AlternateContent xmlns:mc="http://schemas.openxmlformats.org/markup-compatibility/2006">
              <mc:Choice xmlns:v="urn:schemas-microsoft-com:vml" Requires="v">
                <p:oleObj spid="_x0000_s3155" name="" r:id="rId3" imgW="3746500" imgH="215900" progId="">
                  <p:embed/>
                </p:oleObj>
              </mc:Choice>
              <mc:Fallback>
                <p:oleObj name="" r:id="rId3" imgW="3746500" imgH="215900" progId="">
                  <p:embed/>
                  <p:pic>
                    <p:nvPicPr>
                      <p:cNvPr id="0" name="图片 3154"/>
                      <p:cNvPicPr/>
                      <p:nvPr/>
                    </p:nvPicPr>
                    <p:blipFill>
                      <a:blip r:embed="rId4"/>
                      <a:stretch>
                        <a:fillRect/>
                      </a:stretch>
                    </p:blipFill>
                    <p:spPr>
                      <a:xfrm>
                        <a:off x="785813" y="2928938"/>
                        <a:ext cx="5715000" cy="357187"/>
                      </a:xfrm>
                      <a:prstGeom prst="rect">
                        <a:avLst/>
                      </a:prstGeom>
                      <a:noFill/>
                      <a:ln w="38100">
                        <a:noFill/>
                        <a:miter/>
                      </a:ln>
                    </p:spPr>
                  </p:pic>
                </p:oleObj>
              </mc:Fallback>
            </mc:AlternateContent>
          </a:graphicData>
        </a:graphic>
      </p:graphicFrame>
      <p:graphicFrame>
        <p:nvGraphicFramePr>
          <p:cNvPr id="167942" name="对象 164870"/>
          <p:cNvGraphicFramePr>
            <a:graphicFrameLocks noChangeAspect="1"/>
          </p:cNvGraphicFramePr>
          <p:nvPr/>
        </p:nvGraphicFramePr>
        <p:xfrm>
          <a:off x="785813" y="3357563"/>
          <a:ext cx="5857875" cy="330200"/>
        </p:xfrm>
        <a:graphic>
          <a:graphicData uri="http://schemas.openxmlformats.org/presentationml/2006/ole">
            <mc:AlternateContent xmlns:mc="http://schemas.openxmlformats.org/markup-compatibility/2006">
              <mc:Choice xmlns:v="urn:schemas-microsoft-com:vml" Requires="v">
                <p:oleObj spid="_x0000_s3156" name="" r:id="rId5" imgW="3746500" imgH="215900" progId="">
                  <p:embed/>
                </p:oleObj>
              </mc:Choice>
              <mc:Fallback>
                <p:oleObj name="" r:id="rId5" imgW="3746500" imgH="215900" progId="">
                  <p:embed/>
                  <p:pic>
                    <p:nvPicPr>
                      <p:cNvPr id="0" name="图片 3155"/>
                      <p:cNvPicPr/>
                      <p:nvPr/>
                    </p:nvPicPr>
                    <p:blipFill>
                      <a:blip r:embed="rId6"/>
                      <a:stretch>
                        <a:fillRect/>
                      </a:stretch>
                    </p:blipFill>
                    <p:spPr>
                      <a:xfrm>
                        <a:off x="785813" y="3357563"/>
                        <a:ext cx="5857875" cy="330200"/>
                      </a:xfrm>
                      <a:prstGeom prst="rect">
                        <a:avLst/>
                      </a:prstGeom>
                      <a:noFill/>
                      <a:ln w="38100">
                        <a:noFill/>
                        <a:miter/>
                      </a:ln>
                    </p:spPr>
                  </p:pic>
                </p:oleObj>
              </mc:Fallback>
            </mc:AlternateContent>
          </a:graphicData>
        </a:graphic>
      </p:graphicFrame>
      <p:graphicFrame>
        <p:nvGraphicFramePr>
          <p:cNvPr id="167943" name="对象 164871"/>
          <p:cNvGraphicFramePr>
            <a:graphicFrameLocks noChangeAspect="1"/>
          </p:cNvGraphicFramePr>
          <p:nvPr/>
        </p:nvGraphicFramePr>
        <p:xfrm>
          <a:off x="785813" y="3714750"/>
          <a:ext cx="5978525" cy="342900"/>
        </p:xfrm>
        <a:graphic>
          <a:graphicData uri="http://schemas.openxmlformats.org/presentationml/2006/ole">
            <mc:AlternateContent xmlns:mc="http://schemas.openxmlformats.org/markup-compatibility/2006">
              <mc:Choice xmlns:v="urn:schemas-microsoft-com:vml" Requires="v">
                <p:oleObj spid="_x0000_s3157" name="" r:id="rId7" imgW="3759200" imgH="215900" progId="">
                  <p:embed/>
                </p:oleObj>
              </mc:Choice>
              <mc:Fallback>
                <p:oleObj name="" r:id="rId7" imgW="3759200" imgH="215900" progId="">
                  <p:embed/>
                  <p:pic>
                    <p:nvPicPr>
                      <p:cNvPr id="0" name="图片 3156"/>
                      <p:cNvPicPr/>
                      <p:nvPr/>
                    </p:nvPicPr>
                    <p:blipFill>
                      <a:blip r:embed="rId8"/>
                      <a:stretch>
                        <a:fillRect/>
                      </a:stretch>
                    </p:blipFill>
                    <p:spPr>
                      <a:xfrm>
                        <a:off x="785813" y="3714750"/>
                        <a:ext cx="5978525" cy="342900"/>
                      </a:xfrm>
                      <a:prstGeom prst="rect">
                        <a:avLst/>
                      </a:prstGeom>
                      <a:noFill/>
                      <a:ln w="38100">
                        <a:noFill/>
                        <a:miter/>
                      </a:ln>
                    </p:spPr>
                  </p:pic>
                </p:oleObj>
              </mc:Fallback>
            </mc:AlternateContent>
          </a:graphicData>
        </a:graphic>
      </p:graphicFrame>
      <p:graphicFrame>
        <p:nvGraphicFramePr>
          <p:cNvPr id="167944" name="对象 164872"/>
          <p:cNvGraphicFramePr>
            <a:graphicFrameLocks noChangeAspect="1"/>
          </p:cNvGraphicFramePr>
          <p:nvPr/>
        </p:nvGraphicFramePr>
        <p:xfrm>
          <a:off x="785813" y="4143375"/>
          <a:ext cx="6000750" cy="357188"/>
        </p:xfrm>
        <a:graphic>
          <a:graphicData uri="http://schemas.openxmlformats.org/presentationml/2006/ole">
            <mc:AlternateContent xmlns:mc="http://schemas.openxmlformats.org/markup-compatibility/2006">
              <mc:Choice xmlns:v="urn:schemas-microsoft-com:vml" Requires="v">
                <p:oleObj spid="_x0000_s3158" name="" r:id="rId9" imgW="3746500" imgH="215900" progId="">
                  <p:embed/>
                </p:oleObj>
              </mc:Choice>
              <mc:Fallback>
                <p:oleObj name="" r:id="rId9" imgW="3746500" imgH="215900" progId="">
                  <p:embed/>
                  <p:pic>
                    <p:nvPicPr>
                      <p:cNvPr id="0" name="图片 3157"/>
                      <p:cNvPicPr/>
                      <p:nvPr/>
                    </p:nvPicPr>
                    <p:blipFill>
                      <a:blip r:embed="rId10"/>
                      <a:stretch>
                        <a:fillRect/>
                      </a:stretch>
                    </p:blipFill>
                    <p:spPr>
                      <a:xfrm>
                        <a:off x="785813" y="4143375"/>
                        <a:ext cx="6000750" cy="357188"/>
                      </a:xfrm>
                      <a:prstGeom prst="rect">
                        <a:avLst/>
                      </a:prstGeom>
                      <a:noFill/>
                      <a:ln w="38100">
                        <a:noFill/>
                        <a:miter/>
                      </a:ln>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AutoShape 4"/>
          <p:cNvSpPr/>
          <p:nvPr/>
        </p:nvSpPr>
        <p:spPr>
          <a:xfrm>
            <a:off x="323850" y="1857375"/>
            <a:ext cx="8462963" cy="50006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65891" name="内容占位符 165890"/>
          <p:cNvGraphicFramePr/>
          <p:nvPr>
            <p:ph sz="half" idx="1"/>
          </p:nvPr>
        </p:nvGraphicFramePr>
        <p:xfrm>
          <a:off x="500063" y="1928813"/>
          <a:ext cx="7818438" cy="4643438"/>
        </p:xfrm>
        <a:graphic>
          <a:graphicData uri="http://schemas.openxmlformats.org/drawingml/2006/table">
            <a:tbl>
              <a:tblPr/>
              <a:tblGrid>
                <a:gridCol w="1616075"/>
                <a:gridCol w="1273175"/>
                <a:gridCol w="1188720"/>
                <a:gridCol w="1188720"/>
                <a:gridCol w="1276350"/>
                <a:gridCol w="1275080"/>
              </a:tblGrid>
              <a:tr h="387350">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b="1" dirty="0">
                          <a:latin typeface="宋体" panose="02010600030101010101" pitchFamily="2" charset="-122"/>
                        </a:rPr>
                        <a:t>表</a:t>
                      </a:r>
                      <a:r>
                        <a:rPr lang="en-US" altLang="x-none" sz="1400" b="1" dirty="0">
                          <a:latin typeface="Times New Roman" panose="02020603050405020304" pitchFamily="2" charset="0"/>
                          <a:ea typeface="Times New Roman" panose="02020603050405020304" pitchFamily="2" charset="0"/>
                        </a:rPr>
                        <a:t>8</a:t>
                      </a:r>
                      <a:r>
                        <a:rPr lang="zh-CN" altLang="en-US" sz="1400" b="1" dirty="0">
                          <a:latin typeface="宋体" panose="02010600030101010101" pitchFamily="2" charset="-122"/>
                        </a:rPr>
                        <a:t>－</a:t>
                      </a:r>
                      <a:r>
                        <a:rPr lang="en-US" altLang="x-none" sz="1400" b="1" dirty="0">
                          <a:latin typeface="Times New Roman" panose="02020603050405020304" pitchFamily="2" charset="0"/>
                          <a:ea typeface="Times New Roman" panose="02020603050405020304" pitchFamily="2" charset="0"/>
                        </a:rPr>
                        <a:t>26                                      </a:t>
                      </a:r>
                      <a:r>
                        <a:rPr lang="zh-CN" altLang="en-US" sz="1400" b="1" dirty="0">
                          <a:latin typeface="宋体" panose="02010600030101010101" pitchFamily="2" charset="-122"/>
                        </a:rPr>
                        <a:t>按名义值计算的营业现金情况                </a:t>
                      </a:r>
                      <a:r>
                        <a:rPr lang="zh-CN" altLang="en-US" sz="1400" dirty="0">
                          <a:latin typeface="宋体" panose="02010600030101010101" pitchFamily="2" charset="-122"/>
                        </a:rPr>
                        <a:t>单位：元</a:t>
                      </a:r>
                      <a:endParaRPr lang="zh-CN" altLang="en-US" sz="1400" dirty="0"/>
                    </a:p>
                  </a:txBody>
                  <a:tcPr vert="horz" anchor="b">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hMerge="1">
                  <a:tcPr>
                    <a:lnB w="12700" cap="flat" cmpd="sng">
                      <a:solidFill>
                        <a:schemeClr val="tx1"/>
                      </a:solidFill>
                      <a:prstDash val="solid"/>
                      <a:headEnd type="none" w="med" len="med"/>
                      <a:tailEnd type="none" w="med" len="med"/>
                    </a:lnB>
                  </a:tcPr>
                </a:tc>
                <a:tc hMerge="1">
                  <a:tcPr>
                    <a:lnB w="12700" cap="flat" cmpd="sng">
                      <a:solidFill>
                        <a:schemeClr val="tx1"/>
                      </a:solidFill>
                      <a:prstDash val="solid"/>
                      <a:headEnd type="none" w="med" len="med"/>
                      <a:tailEnd type="none" w="med" len="med"/>
                    </a:lnB>
                  </a:tcPr>
                </a:tc>
                <a:tc hMerge="1">
                  <a:tcPr>
                    <a:lnB w="12700" cap="flat" cmpd="sng">
                      <a:solidFill>
                        <a:schemeClr val="tx1"/>
                      </a:solidFill>
                      <a:prstDash val="solid"/>
                      <a:headEnd type="none" w="med" len="med"/>
                      <a:tailEnd type="none" w="med" len="med"/>
                    </a:lnB>
                  </a:tcPr>
                </a:tc>
                <a:tc hMerge="1">
                  <a:tcPr>
                    <a:lnB w="12700" cap="flat" cmpd="sng">
                      <a:solidFill>
                        <a:schemeClr val="tx1"/>
                      </a:solidFill>
                      <a:prstDash val="solid"/>
                      <a:headEnd type="none" w="med" len="med"/>
                      <a:tailEnd type="none" w="med" len="med"/>
                    </a:lnB>
                  </a:tcPr>
                </a:tc>
                <a:tc hMerge="1">
                  <a:tcPr>
                    <a:lnB w="12700" cap="flat" cmpd="sng">
                      <a:solidFill>
                        <a:schemeClr val="tx1"/>
                      </a:solidFill>
                      <a:prstDash val="solid"/>
                      <a:headEnd type="none" w="med" len="med"/>
                      <a:tailEnd type="none" w="med" len="med"/>
                    </a:lnB>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项目</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1</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2</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3</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4</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5</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608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营业收入</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330000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363000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399300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439230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483153</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付现成本</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281800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317852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358735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405112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457730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其中：原材料</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228000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259920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296308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337792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385082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544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工资</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33000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36300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39930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43923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48315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671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管理费用</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20800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21632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22497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23397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r"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24333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折旧</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税前利润</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28200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25148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20565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14118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5423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608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solidFill>
                            <a:srgbClr val="000000"/>
                          </a:solidFill>
                          <a:latin typeface="宋体" panose="02010600030101010101" pitchFamily="2" charset="-122"/>
                          <a:ea typeface="Times New Roman" panose="02020603050405020304" pitchFamily="2" charset="0"/>
                        </a:rPr>
                        <a:t>所得税（</a:t>
                      </a:r>
                      <a:r>
                        <a:rPr lang="en-US" altLang="x-none" sz="1400" dirty="0">
                          <a:solidFill>
                            <a:srgbClr val="000000"/>
                          </a:solidFill>
                          <a:latin typeface="宋体" panose="02010600030101010101" pitchFamily="2" charset="-122"/>
                          <a:ea typeface="Times New Roman" panose="02020603050405020304" pitchFamily="2" charset="0"/>
                        </a:rPr>
                        <a:t>25%</a:t>
                      </a:r>
                      <a:r>
                        <a:rPr lang="zh-CN" altLang="en-US" sz="1400" dirty="0">
                          <a:solidFill>
                            <a:srgbClr val="000000"/>
                          </a:solidFill>
                          <a:latin typeface="宋体" panose="02010600030101010101" pitchFamily="2" charset="-122"/>
                          <a:ea typeface="Times New Roman" panose="02020603050405020304" pitchFamily="2" charset="0"/>
                        </a:rPr>
                        <a:t>）</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7050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6287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5141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3530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1356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a:noFill/>
                    </a:lnB>
                    <a:lnTlToBr>
                      <a:noFill/>
                    </a:lnTlToBr>
                    <a:lnBlToTr>
                      <a:noFill/>
                    </a:lnBlToTr>
                    <a:noFill/>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税后利润</a:t>
                      </a:r>
                      <a:endParaRPr lang="zh-CN" altLang="en-US" sz="140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21150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18861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15424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10589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4067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r>
              <a:tr h="3873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营业现金流量</a:t>
                      </a:r>
                      <a:endParaRPr lang="zh-CN" altLang="en-US" sz="1400">
                        <a:solidFill>
                          <a:srgbClr val="000000"/>
                        </a:solidFill>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41150 </a:t>
                      </a:r>
                      <a:endParaRPr lang="zh-CN" altLang="en-US" sz="1400" dirty="0">
                        <a:solidFill>
                          <a:srgbClr val="000000"/>
                        </a:solidFill>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38861 </a:t>
                      </a:r>
                      <a:endParaRPr lang="zh-CN" altLang="en-US" sz="1400" dirty="0">
                        <a:solidFill>
                          <a:srgbClr val="000000"/>
                        </a:solidFill>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35424 </a:t>
                      </a:r>
                      <a:endParaRPr lang="zh-CN" altLang="en-US" sz="1400" dirty="0">
                        <a:solidFill>
                          <a:srgbClr val="000000"/>
                        </a:solidFill>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30589 </a:t>
                      </a:r>
                      <a:endParaRPr lang="zh-CN" altLang="en-US" sz="1400" dirty="0">
                        <a:solidFill>
                          <a:srgbClr val="000000"/>
                        </a:solidFill>
                        <a:latin typeface="宋体" panose="02010600030101010101" pitchFamily="2" charset="-122"/>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Calibri" panose="020F0502020204030204" charset="0"/>
                          <a:ea typeface="Times New Roman" panose="02020603050405020304" pitchFamily="2" charset="0"/>
                        </a:rPr>
                        <a:t>24067 </a:t>
                      </a:r>
                      <a:endParaRPr lang="zh-CN" altLang="en-US" sz="1400" dirty="0">
                        <a:latin typeface="Calibri" panose="020F0502020204030204" charset="0"/>
                        <a:ea typeface="Times New Roman" panose="02020603050405020304" pitchFamily="2" charset="0"/>
                      </a:endParaRPr>
                    </a:p>
                  </a:txBody>
                  <a:tcPr marL="68580" marR="68580" marT="0" marB="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69052" name="Text Box 321"/>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通货膨胀情况下的投资决策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69053" name="Text Box 8"/>
          <p:cNvSpPr txBox="1"/>
          <p:nvPr/>
        </p:nvSpPr>
        <p:spPr>
          <a:xfrm>
            <a:off x="684213" y="1428750"/>
            <a:ext cx="5959475"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2</a:t>
            </a:r>
            <a:r>
              <a:rPr lang="zh-CN" altLang="en-US" b="1" dirty="0">
                <a:latin typeface="Arial" panose="020B0604020202020204" pitchFamily="34" charset="0"/>
                <a:ea typeface="宋体" panose="02010600030101010101" pitchFamily="2" charset="-122"/>
              </a:rPr>
              <a:t>）计算考虑通货膨胀物价变动后的营业现金情况</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AutoShape 4"/>
          <p:cNvSpPr/>
          <p:nvPr/>
        </p:nvSpPr>
        <p:spPr>
          <a:xfrm>
            <a:off x="323850" y="2357438"/>
            <a:ext cx="8280400" cy="388937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66915" name="内容占位符 166914"/>
          <p:cNvGraphicFramePr/>
          <p:nvPr>
            <p:ph sz="half" idx="1"/>
          </p:nvPr>
        </p:nvGraphicFramePr>
        <p:xfrm>
          <a:off x="539750" y="2573338"/>
          <a:ext cx="7632700" cy="3513138"/>
        </p:xfrm>
        <a:graphic>
          <a:graphicData uri="http://schemas.openxmlformats.org/drawingml/2006/table">
            <a:tbl>
              <a:tblPr/>
              <a:tblGrid>
                <a:gridCol w="1190625"/>
                <a:gridCol w="936625"/>
                <a:gridCol w="938530"/>
                <a:gridCol w="937895"/>
                <a:gridCol w="875030"/>
                <a:gridCol w="874395"/>
                <a:gridCol w="941705"/>
                <a:gridCol w="937895"/>
              </a:tblGrid>
              <a:tr h="673100">
                <a:tc gridSpan="8">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400" b="1" dirty="0">
                          <a:latin typeface="宋体" panose="02010600030101010101" pitchFamily="2" charset="-122"/>
                        </a:rPr>
                        <a:t>表</a:t>
                      </a:r>
                      <a:r>
                        <a:rPr lang="en-US" altLang="x-none" sz="1400" b="1" dirty="0">
                          <a:latin typeface="宋体" panose="02010600030101010101" pitchFamily="2" charset="-122"/>
                        </a:rPr>
                        <a:t>8-27                       </a:t>
                      </a:r>
                      <a:r>
                        <a:rPr lang="zh-CN" altLang="en-US" sz="1400" b="1" dirty="0">
                          <a:latin typeface="宋体" panose="02010600030101010101" pitchFamily="2" charset="-122"/>
                        </a:rPr>
                        <a:t>按名义值计算现金流量                         单位：元</a:t>
                      </a:r>
                      <a:endParaRPr lang="zh-CN" altLang="en-US" sz="1400" b="1" dirty="0">
                        <a:latin typeface="宋体" panose="02010600030101010101" pitchFamily="2" charset="-122"/>
                      </a:endParaRPr>
                    </a:p>
                  </a:txBody>
                  <a:tcPr vert="horz" anchor="ctr">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4730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项目</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-1</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0</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1</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2</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3</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4</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第</a:t>
                      </a:r>
                      <a:r>
                        <a:rPr lang="en-US" altLang="x-none" sz="1400" dirty="0">
                          <a:latin typeface="宋体" panose="02010600030101010101" pitchFamily="2" charset="-122"/>
                          <a:ea typeface="Times New Roman" panose="02020603050405020304" pitchFamily="2" charset="0"/>
                        </a:rPr>
                        <a:t>5</a:t>
                      </a:r>
                      <a:r>
                        <a:rPr lang="zh-CN" altLang="en-US" sz="1400" dirty="0">
                          <a:latin typeface="宋体" panose="02010600030101010101" pitchFamily="2" charset="-122"/>
                          <a:ea typeface="Times New Roman" panose="02020603050405020304" pitchFamily="2" charset="0"/>
                        </a:rPr>
                        <a:t>年</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初始投资</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-110000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-27500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434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营运资金</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-25000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25000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营业现金流量</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41150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38861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35424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30589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24067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设备残值</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solidFill>
                            <a:srgbClr val="000000"/>
                          </a:solidFill>
                          <a:latin typeface="宋体" panose="02010600030101010101" pitchFamily="2" charset="-122"/>
                          <a:ea typeface="Times New Roman" panose="02020603050405020304" pitchFamily="2" charset="0"/>
                        </a:rPr>
                        <a:t>　</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37500</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4730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营业净现金流量</a:t>
                      </a:r>
                      <a:endParaRPr lang="zh-CN" altLang="en-US" sz="140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-110000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-52500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41150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38861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35424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30589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just" eaLnBrk="1" hangingPunct="1">
                        <a:spcBef>
                          <a:spcPct val="0"/>
                        </a:spcBef>
                        <a:buClr>
                          <a:srgbClr val="000000"/>
                        </a:buClr>
                        <a:buFont typeface="Arial" panose="020B0604020202020204" pitchFamily="34" charset="0"/>
                        <a:buNone/>
                      </a:pPr>
                      <a:r>
                        <a:rPr lang="en-US" altLang="x-none" sz="1400" dirty="0">
                          <a:solidFill>
                            <a:srgbClr val="000000"/>
                          </a:solidFill>
                          <a:latin typeface="宋体" panose="02010600030101010101" pitchFamily="2" charset="-122"/>
                          <a:ea typeface="Times New Roman" panose="02020603050405020304" pitchFamily="2" charset="0"/>
                        </a:rPr>
                        <a:t>86567 </a:t>
                      </a:r>
                      <a:endParaRPr lang="zh-CN" altLang="en-US" sz="1400" dirty="0">
                        <a:latin typeface="宋体" panose="02010600030101010101" pitchFamily="2" charset="-122"/>
                        <a:ea typeface="Times New Roman" panose="02020603050405020304" pitchFamily="2" charset="0"/>
                      </a:endParaRPr>
                    </a:p>
                  </a:txBody>
                  <a:tcPr marL="68580" marR="68580"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bl>
          </a:graphicData>
        </a:graphic>
      </p:graphicFrame>
      <p:sp>
        <p:nvSpPr>
          <p:cNvPr id="170061" name="Text Box 321"/>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通货膨胀情况下的投资决策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70062" name="Text Box 8"/>
          <p:cNvSpPr txBox="1"/>
          <p:nvPr/>
        </p:nvSpPr>
        <p:spPr>
          <a:xfrm>
            <a:off x="684213" y="1571625"/>
            <a:ext cx="4530725"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3</a:t>
            </a:r>
            <a:r>
              <a:rPr lang="zh-CN" altLang="en-US" b="1" dirty="0">
                <a:latin typeface="Arial" panose="020B0604020202020204" pitchFamily="34" charset="0"/>
                <a:ea typeface="宋体" panose="02010600030101010101" pitchFamily="2" charset="-122"/>
              </a:rPr>
              <a:t>）计算项目各年的净现金流量</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Text Box 5"/>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通货膨胀情况下的投资决策</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71010" name="Rectangle 6"/>
          <p:cNvSpPr/>
          <p:nvPr/>
        </p:nvSpPr>
        <p:spPr>
          <a:xfrm>
            <a:off x="323850" y="1628775"/>
            <a:ext cx="2074863"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名义资本成本为： </a:t>
            </a:r>
            <a:endParaRPr lang="zh-CN" altLang="en-US" dirty="0">
              <a:latin typeface="Arial" panose="020B0604020202020204" pitchFamily="34" charset="0"/>
              <a:ea typeface="宋体" panose="02010600030101010101" pitchFamily="2" charset="-122"/>
            </a:endParaRPr>
          </a:p>
        </p:txBody>
      </p:sp>
      <p:graphicFrame>
        <p:nvGraphicFramePr>
          <p:cNvPr id="171011" name="内容占位符 167939"/>
          <p:cNvGraphicFramePr>
            <a:graphicFrameLocks noGrp="1" noChangeAspect="1"/>
          </p:cNvGraphicFramePr>
          <p:nvPr>
            <p:ph idx="4294967295"/>
          </p:nvPr>
        </p:nvGraphicFramePr>
        <p:xfrm>
          <a:off x="2051050" y="2182813"/>
          <a:ext cx="3384550" cy="1179512"/>
        </p:xfrm>
        <a:graphic>
          <a:graphicData uri="http://schemas.openxmlformats.org/presentationml/2006/ole">
            <mc:AlternateContent xmlns:mc="http://schemas.openxmlformats.org/markup-compatibility/2006">
              <mc:Choice xmlns:v="urn:schemas-microsoft-com:vml" Requires="v">
                <p:oleObj spid="_x0000_s3159" name="" r:id="rId1" imgW="1930400" imgH="673100" progId="">
                  <p:embed/>
                </p:oleObj>
              </mc:Choice>
              <mc:Fallback>
                <p:oleObj name="" r:id="rId1" imgW="1930400" imgH="673100" progId="">
                  <p:embed/>
                  <p:pic>
                    <p:nvPicPr>
                      <p:cNvPr id="0" name="图片 3158"/>
                      <p:cNvPicPr/>
                      <p:nvPr/>
                    </p:nvPicPr>
                    <p:blipFill>
                      <a:blip r:embed="rId2"/>
                      <a:stretch>
                        <a:fillRect/>
                      </a:stretch>
                    </p:blipFill>
                    <p:spPr>
                      <a:xfrm>
                        <a:off x="2051050" y="2182813"/>
                        <a:ext cx="3384550" cy="1179512"/>
                      </a:xfrm>
                      <a:prstGeom prst="rect">
                        <a:avLst/>
                      </a:prstGeom>
                      <a:noFill/>
                      <a:ln w="38100">
                        <a:miter/>
                      </a:ln>
                    </p:spPr>
                  </p:pic>
                </p:oleObj>
              </mc:Fallback>
            </mc:AlternateContent>
          </a:graphicData>
        </a:graphic>
      </p:graphicFrame>
      <p:sp>
        <p:nvSpPr>
          <p:cNvPr id="171012" name="Rectangle 10"/>
          <p:cNvSpPr/>
          <p:nvPr/>
        </p:nvSpPr>
        <p:spPr>
          <a:xfrm>
            <a:off x="0" y="30178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71013" name="对象 167941"/>
          <p:cNvGraphicFramePr>
            <a:graphicFrameLocks noChangeAspect="1"/>
          </p:cNvGraphicFramePr>
          <p:nvPr/>
        </p:nvGraphicFramePr>
        <p:xfrm>
          <a:off x="1949450" y="3535363"/>
          <a:ext cx="5694363" cy="1536700"/>
        </p:xfrm>
        <a:graphic>
          <a:graphicData uri="http://schemas.openxmlformats.org/presentationml/2006/ole">
            <mc:AlternateContent xmlns:mc="http://schemas.openxmlformats.org/markup-compatibility/2006">
              <mc:Choice xmlns:v="urn:schemas-microsoft-com:vml" Requires="v">
                <p:oleObj spid="_x0000_s3160" name="" r:id="rId3" imgW="4051300" imgH="1092200" progId="">
                  <p:embed/>
                </p:oleObj>
              </mc:Choice>
              <mc:Fallback>
                <p:oleObj name="" r:id="rId3" imgW="4051300" imgH="1092200" progId="">
                  <p:embed/>
                  <p:pic>
                    <p:nvPicPr>
                      <p:cNvPr id="0" name="图片 3159"/>
                      <p:cNvPicPr/>
                      <p:nvPr/>
                    </p:nvPicPr>
                    <p:blipFill>
                      <a:blip r:embed="rId4"/>
                      <a:stretch>
                        <a:fillRect/>
                      </a:stretch>
                    </p:blipFill>
                    <p:spPr>
                      <a:xfrm>
                        <a:off x="1949450" y="3535363"/>
                        <a:ext cx="5694363" cy="1536700"/>
                      </a:xfrm>
                      <a:prstGeom prst="rect">
                        <a:avLst/>
                      </a:prstGeom>
                      <a:noFill/>
                      <a:ln w="38100">
                        <a:noFill/>
                        <a:miter/>
                      </a:ln>
                    </p:spPr>
                  </p:pic>
                </p:oleObj>
              </mc:Fallback>
            </mc:AlternateContent>
          </a:graphicData>
        </a:graphic>
      </p:graphicFrame>
      <p:sp>
        <p:nvSpPr>
          <p:cNvPr id="171014" name="AutoShape 12"/>
          <p:cNvSpPr/>
          <p:nvPr/>
        </p:nvSpPr>
        <p:spPr>
          <a:xfrm>
            <a:off x="1476375" y="5346700"/>
            <a:ext cx="3889375" cy="1296988"/>
          </a:xfrm>
          <a:prstGeom prst="cloudCallout">
            <a:avLst>
              <a:gd name="adj1" fmla="val -62407"/>
              <a:gd name="adj2" fmla="val -81213"/>
            </a:avLst>
          </a:prstGeom>
          <a:solidFill>
            <a:srgbClr val="800000"/>
          </a:solidFill>
          <a:ln w="9525" cap="flat" cmpd="sng">
            <a:solidFill>
              <a:schemeClr val="tx1"/>
            </a:solidFill>
            <a:prstDash val="solid"/>
            <a:round/>
            <a:headEnd type="none" w="med" len="med"/>
            <a:tailEnd type="none" w="med" len="med"/>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71015" name="Rectangle 11"/>
          <p:cNvSpPr/>
          <p:nvPr/>
        </p:nvSpPr>
        <p:spPr>
          <a:xfrm>
            <a:off x="2124075" y="5527675"/>
            <a:ext cx="2808288" cy="823913"/>
          </a:xfrm>
          <a:prstGeom prst="rect">
            <a:avLst/>
          </a:prstGeom>
          <a:noFill/>
          <a:ln w="9525">
            <a:noFill/>
          </a:ln>
        </p:spPr>
        <p:txBody>
          <a:bodyPr anchor="ctr">
            <a:spAutoFit/>
          </a:bodyPr>
          <a:p>
            <a:pPr eaLnBrk="0" hangingPunct="0"/>
            <a:r>
              <a:rPr lang="zh-CN" altLang="en-US" sz="1600" b="1" dirty="0">
                <a:solidFill>
                  <a:schemeClr val="bg1"/>
                </a:solidFill>
                <a:latin typeface="Arial" panose="020B0604020202020204" pitchFamily="34" charset="0"/>
                <a:ea typeface="宋体" panose="02010600030101010101" pitchFamily="2" charset="-122"/>
              </a:rPr>
              <a:t>结论：净现值远小于零，所以不应该购买新设备</a:t>
            </a:r>
            <a:r>
              <a:rPr lang="zh-CN" altLang="en-US" sz="1600" b="1" dirty="0">
                <a:latin typeface="Arial" panose="020B0604020202020204" pitchFamily="34" charset="0"/>
                <a:ea typeface="宋体" panose="02010600030101010101" pitchFamily="2" charset="-122"/>
              </a:rPr>
              <a:t> </a:t>
            </a:r>
            <a:endParaRPr lang="zh-CN" altLang="en-US" sz="1600" b="1" dirty="0">
              <a:latin typeface="Arial" panose="020B0604020202020204" pitchFamily="34" charset="0"/>
              <a:ea typeface="宋体" panose="02010600030101010101" pitchFamily="2" charset="-122"/>
            </a:endParaRPr>
          </a:p>
          <a:p>
            <a:pPr eaLnBrk="0" hangingPunct="0"/>
            <a:endParaRPr lang="zh-CN" altLang="en-US" sz="1600" b="1" dirty="0">
              <a:latin typeface="Arial" panose="020B0604020202020204" pitchFamily="34" charset="0"/>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Text Box 5"/>
          <p:cNvSpPr txBox="1"/>
          <p:nvPr/>
        </p:nvSpPr>
        <p:spPr>
          <a:xfrm>
            <a:off x="0" y="908050"/>
            <a:ext cx="9144000" cy="457200"/>
          </a:xfrm>
          <a:prstGeom prst="rect">
            <a:avLst/>
          </a:prstGeom>
          <a:solidFill>
            <a:srgbClr val="A11D26"/>
          </a:solidFill>
          <a:ln w="9525">
            <a:noFill/>
          </a:ln>
        </p:spPr>
        <p:txBody>
          <a:bodyPr anchor="t">
            <a:spAutoFit/>
          </a:bodyPr>
          <a:p>
            <a:pPr algn="just">
              <a:spcBef>
                <a:spcPct val="50000"/>
              </a:spcBef>
            </a:pPr>
            <a:r>
              <a:rPr lang="zh-CN" altLang="en-US" sz="2400" b="1" dirty="0">
                <a:solidFill>
                  <a:schemeClr val="bg1"/>
                </a:solidFill>
                <a:latin typeface="Arial" panose="020B0604020202020204" pitchFamily="34" charset="0"/>
                <a:ea typeface="宋体" panose="02010600030101010101" pitchFamily="2" charset="-122"/>
              </a:rPr>
              <a:t>恶性通货膨胀的影响</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72034" name="Text Box 6"/>
          <p:cNvSpPr txBox="1"/>
          <p:nvPr/>
        </p:nvSpPr>
        <p:spPr>
          <a:xfrm>
            <a:off x="755650" y="1773238"/>
            <a:ext cx="7488238" cy="19208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高通货膨胀率下的投资分析比稳定通货膨胀率下的投资分析要困难得多。无论是上面提到的用名义折现率折现名义现金流量，还是用实际折现率折现实际现金流量，都包含有预期通货膨胀率因素，所以这两种方法都会受到通货膨胀率不确定性的影响。为了解决这一问题，投资分析时</a:t>
            </a:r>
            <a:r>
              <a:rPr lang="zh-CN" altLang="en-US" sz="2000" b="1" dirty="0">
                <a:solidFill>
                  <a:srgbClr val="9E0000"/>
                </a:solidFill>
                <a:latin typeface="Arial" panose="020B0604020202020204" pitchFamily="34" charset="0"/>
                <a:ea typeface="宋体" panose="02010600030101010101" pitchFamily="2" charset="-122"/>
              </a:rPr>
              <a:t>要尽可能地用较稳定的货币来估算项目的现金流量和折现率</a:t>
            </a:r>
            <a:r>
              <a:rPr lang="zh-CN" altLang="en-US" sz="2000" b="1" dirty="0">
                <a:latin typeface="Arial" panose="020B0604020202020204" pitchFamily="34" charset="0"/>
                <a:ea typeface="宋体" panose="02010600030101010101" pitchFamily="2" charset="-122"/>
              </a:rPr>
              <a:t>，并基于这些结果来计算项目的净现值。</a:t>
            </a:r>
            <a:endParaRPr lang="zh-CN" altLang="en-US" sz="2000" b="1" dirty="0">
              <a:latin typeface="Arial" panose="020B0604020202020204" pitchFamily="34" charset="0"/>
              <a:ea typeface="宋体" panose="02010600030101010101" pitchFamily="2" charset="-122"/>
            </a:endParaRPr>
          </a:p>
        </p:txBody>
      </p:sp>
      <p:sp>
        <p:nvSpPr>
          <p:cNvPr id="172035" name="Text Box 7"/>
          <p:cNvSpPr txBox="1"/>
          <p:nvPr/>
        </p:nvSpPr>
        <p:spPr>
          <a:xfrm>
            <a:off x="755650" y="4437063"/>
            <a:ext cx="7488238" cy="100647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由于通货膨胀的不确定性随着时间而加剧，期限越长的项目越容易受到冲击。因此，在通货膨胀不稳定的情况下，公司通常不愿意介入期限较长的项目。</a:t>
            </a:r>
            <a:endParaRPr lang="zh-CN" altLang="en-US" sz="2000" b="1"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p:txBody>
          <a:bodyPr anchor="b"/>
          <a:p>
            <a:r>
              <a:rPr lang="zh-CN" altLang="en-US" dirty="0">
                <a:solidFill>
                  <a:srgbClr val="FF3300"/>
                </a:solidFill>
                <a:latin typeface="黑体" panose="02010609060101010101" pitchFamily="1" charset="-122"/>
                <a:ea typeface="黑体" panose="02010609060101010101" pitchFamily="1" charset="-122"/>
              </a:rPr>
              <a:t>增量现金流量原则（相关</a:t>
            </a:r>
            <a:r>
              <a:rPr lang="en-US" altLang="zh-CN" dirty="0">
                <a:solidFill>
                  <a:srgbClr val="FF3300"/>
                </a:solidFill>
                <a:latin typeface="黑体" panose="02010609060101010101" pitchFamily="1" charset="-122"/>
                <a:ea typeface="黑体" panose="02010609060101010101" pitchFamily="1" charset="-122"/>
              </a:rPr>
              <a:t>/</a:t>
            </a:r>
            <a:r>
              <a:rPr lang="zh-CN" altLang="en-US" dirty="0">
                <a:solidFill>
                  <a:srgbClr val="FF3300"/>
                </a:solidFill>
                <a:latin typeface="黑体" panose="02010609060101010101" pitchFamily="1" charset="-122"/>
                <a:ea typeface="黑体" panose="02010609060101010101" pitchFamily="1" charset="-122"/>
              </a:rPr>
              <a:t>不相关原则）</a:t>
            </a:r>
            <a:endParaRPr lang="zh-CN" altLang="en-US" dirty="0">
              <a:solidFill>
                <a:srgbClr val="FF3300"/>
              </a:solidFill>
              <a:latin typeface="黑体" panose="02010609060101010101" pitchFamily="1" charset="-122"/>
              <a:ea typeface="黑体" panose="02010609060101010101" pitchFamily="1" charset="-122"/>
            </a:endParaRPr>
          </a:p>
        </p:txBody>
      </p:sp>
      <p:sp>
        <p:nvSpPr>
          <p:cNvPr id="3" name="内容占位符 2"/>
          <p:cNvSpPr>
            <a:spLocks noGrp="1"/>
          </p:cNvSpPr>
          <p:nvPr>
            <p:ph idx="1"/>
          </p:nvPr>
        </p:nvSpPr>
        <p:spPr>
          <a:xfrm>
            <a:off x="457200" y="1719263"/>
            <a:ext cx="8229600" cy="4411663"/>
          </a:xfrm>
        </p:spPr>
        <p:txBody>
          <a:bodyPr/>
          <a:p>
            <a:pPr marL="342900" marR="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pPr>
            <a:r>
              <a:rPr kumimoji="0" lang="zh-CN" altLang="en-US" sz="28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增量现金流量是根据“有无”的原则确认有这项投资与没有这项投资现金流量之间的差额。</a:t>
            </a:r>
            <a:endParaRPr kumimoji="0" lang="zh-CN" altLang="en-US" sz="28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692150" marR="0" lvl="1" indent="-347345"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pPr>
            <a:r>
              <a:rPr kumimoji="0" lang="zh-CN" altLang="en-US" sz="242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增量现金流量是与项目决策相关的现金流量。又称为相关现金流或差异现金流</a:t>
            </a:r>
            <a:endParaRPr kumimoji="0" lang="zh-CN" altLang="en-US" sz="242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987425" marR="0" lvl="2" indent="-293370" algn="l" defTabSz="914400" rtl="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pPr>
            <a:endParaRPr kumimoji="0" lang="zh-CN" altLang="en-US" sz="214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692150" marR="0" lvl="1" indent="-347345"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pPr>
            <a:r>
              <a:rPr kumimoji="0" lang="zh-CN" altLang="en-US" sz="242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判断增量现金流量，决策者应注意的问题：</a:t>
            </a:r>
            <a:endParaRPr kumimoji="0" lang="zh-CN" altLang="en-US" sz="242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344805" marR="0" lvl="1" indent="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zh-CN" altLang="en-US" sz="242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    </a:t>
            </a:r>
            <a:endParaRPr kumimoji="0" lang="zh-CN" altLang="en-US" sz="242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13"/>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黑体" panose="02010609060101010101" pitchFamily="1" charset="-122"/>
                <a:ea typeface="黑体" panose="02010609060101010101" pitchFamily="1" charset="-122"/>
              </a:rPr>
              <a:t>确定现金流量应注意的问题</a:t>
            </a:r>
            <a:endParaRPr lang="zh-CN" altLang="en-US" sz="2400" b="1" dirty="0">
              <a:solidFill>
                <a:schemeClr val="bg1"/>
              </a:solidFill>
              <a:latin typeface="黑体" panose="02010609060101010101" pitchFamily="1" charset="-122"/>
              <a:ea typeface="黑体" panose="02010609060101010101" pitchFamily="1" charset="-122"/>
            </a:endParaRPr>
          </a:p>
        </p:txBody>
      </p:sp>
      <p:sp>
        <p:nvSpPr>
          <p:cNvPr id="16387" name="AutoShape 16"/>
          <p:cNvSpPr/>
          <p:nvPr/>
        </p:nvSpPr>
        <p:spPr>
          <a:xfrm>
            <a:off x="539750" y="1701800"/>
            <a:ext cx="3889375" cy="647700"/>
          </a:xfrm>
          <a:prstGeom prst="flowChartAlternateProcess">
            <a:avLst/>
          </a:prstGeom>
          <a:noFill/>
          <a:ln w="9525" cap="flat" cmpd="sng">
            <a:solidFill>
              <a:schemeClr val="tx1"/>
            </a:solidFill>
            <a:prstDash val="solid"/>
            <a:miter/>
            <a:headEnd type="none" w="med" len="med"/>
            <a:tailEnd type="none" w="med" len="med"/>
          </a:ln>
        </p:spPr>
        <p:txBody>
          <a:bodyPr wrap="none" anchor="ctr"/>
          <a:p>
            <a:pPr algn="ctr" eaLnBrk="0" hangingPunct="0">
              <a:spcBef>
                <a:spcPct val="20000"/>
              </a:spcBef>
              <a:buClr>
                <a:schemeClr val="tx2"/>
              </a:buClr>
              <a:buSzPct val="70000"/>
              <a:buFont typeface="Wingdings" panose="05000000000000000000" pitchFamily="2" charset="2"/>
            </a:pPr>
            <a:r>
              <a:rPr lang="zh-CN" altLang="en-US" sz="2400" b="1" dirty="0">
                <a:latin typeface="黑体" panose="02010609060101010101" pitchFamily="1" charset="-122"/>
                <a:ea typeface="黑体" panose="02010609060101010101" pitchFamily="1" charset="-122"/>
                <a:hlinkClick r:id="" action="ppaction://hlinkshowjump?jump=nextslide"/>
              </a:rPr>
              <a:t>区分相关成本和非相关成本</a:t>
            </a:r>
            <a:endParaRPr lang="zh-CN" altLang="en-US" sz="2400" b="1" dirty="0">
              <a:latin typeface="黑体" panose="02010609060101010101" pitchFamily="1" charset="-122"/>
              <a:ea typeface="黑体" panose="02010609060101010101" pitchFamily="1" charset="-122"/>
              <a:hlinkClick r:id="" action="ppaction://hlinkshowjump?jump=nextslide"/>
            </a:endParaRPr>
          </a:p>
        </p:txBody>
      </p:sp>
      <p:sp>
        <p:nvSpPr>
          <p:cNvPr id="16388" name="AutoShape 18"/>
          <p:cNvSpPr/>
          <p:nvPr/>
        </p:nvSpPr>
        <p:spPr>
          <a:xfrm>
            <a:off x="539750" y="2781300"/>
            <a:ext cx="3889375" cy="647700"/>
          </a:xfrm>
          <a:prstGeom prst="flowChartAlternateProcess">
            <a:avLst/>
          </a:prstGeom>
          <a:noFill/>
          <a:ln w="9525" cap="flat" cmpd="sng">
            <a:solidFill>
              <a:schemeClr val="tx1"/>
            </a:solidFill>
            <a:prstDash val="solid"/>
            <a:miter/>
            <a:headEnd type="none" w="med" len="med"/>
            <a:tailEnd type="none" w="med" len="med"/>
          </a:ln>
        </p:spPr>
        <p:txBody>
          <a:bodyPr wrap="none" anchor="ctr"/>
          <a:p>
            <a:pPr algn="ctr" eaLnBrk="0" hangingPunct="0">
              <a:spcBef>
                <a:spcPct val="20000"/>
              </a:spcBef>
              <a:buClr>
                <a:schemeClr val="tx2"/>
              </a:buClr>
              <a:buSzPct val="70000"/>
              <a:buFont typeface="Wingdings" panose="05000000000000000000" pitchFamily="2" charset="2"/>
            </a:pPr>
            <a:r>
              <a:rPr lang="zh-CN" altLang="en-US" sz="2400" b="1" dirty="0">
                <a:latin typeface="黑体" panose="02010609060101010101" pitchFamily="1" charset="-122"/>
                <a:ea typeface="黑体" panose="02010609060101010101" pitchFamily="1" charset="-122"/>
                <a:hlinkClick r:id="rId1" action="ppaction://hlinksldjump"/>
              </a:rPr>
              <a:t>机会成本</a:t>
            </a:r>
            <a:endParaRPr lang="zh-CN" altLang="en-US" sz="2400" b="1" dirty="0">
              <a:latin typeface="黑体" panose="02010609060101010101" pitchFamily="1" charset="-122"/>
              <a:ea typeface="黑体" panose="02010609060101010101" pitchFamily="1" charset="-122"/>
              <a:hlinkClick r:id="rId1" action="ppaction://hlinksldjump"/>
            </a:endParaRPr>
          </a:p>
        </p:txBody>
      </p:sp>
      <p:sp>
        <p:nvSpPr>
          <p:cNvPr id="16389" name="AutoShape 20"/>
          <p:cNvSpPr/>
          <p:nvPr/>
        </p:nvSpPr>
        <p:spPr>
          <a:xfrm>
            <a:off x="539750" y="3667125"/>
            <a:ext cx="3889375" cy="647700"/>
          </a:xfrm>
          <a:prstGeom prst="flowChartAlternateProcess">
            <a:avLst/>
          </a:prstGeom>
          <a:noFill/>
          <a:ln w="9525" cap="flat" cmpd="sng">
            <a:solidFill>
              <a:schemeClr val="tx1"/>
            </a:solidFill>
            <a:prstDash val="solid"/>
            <a:miter/>
            <a:headEnd type="none" w="med" len="med"/>
            <a:tailEnd type="none" w="med" len="med"/>
          </a:ln>
        </p:spPr>
        <p:txBody>
          <a:bodyPr wrap="none" anchor="ctr"/>
          <a:p>
            <a:pPr algn="ctr" eaLnBrk="0" hangingPunct="0">
              <a:spcBef>
                <a:spcPct val="20000"/>
              </a:spcBef>
              <a:buClr>
                <a:schemeClr val="tx2"/>
              </a:buClr>
              <a:buSzPct val="70000"/>
              <a:buFont typeface="Wingdings" panose="05000000000000000000" pitchFamily="2" charset="2"/>
            </a:pPr>
            <a:r>
              <a:rPr lang="zh-CN" altLang="en-US" sz="2400" b="1" dirty="0">
                <a:latin typeface="黑体" panose="02010609060101010101" pitchFamily="1" charset="-122"/>
                <a:ea typeface="黑体" panose="02010609060101010101" pitchFamily="1" charset="-122"/>
                <a:hlinkClick r:id="rId2" action="ppaction://hlinksldjump"/>
              </a:rPr>
              <a:t>部门间的影响</a:t>
            </a:r>
            <a:endParaRPr lang="zh-CN" altLang="en-US" sz="2400" b="1" dirty="0">
              <a:latin typeface="黑体" panose="02010609060101010101" pitchFamily="1" charset="-122"/>
              <a:ea typeface="黑体" panose="02010609060101010101" pitchFamily="1" charset="-122"/>
              <a:hlinkClick r:id="rId2" action="ppaction://hlinksldjump"/>
            </a:endParaRPr>
          </a:p>
        </p:txBody>
      </p:sp>
      <p:grpSp>
        <p:nvGrpSpPr>
          <p:cNvPr id="16390" name="Group 29"/>
          <p:cNvGrpSpPr/>
          <p:nvPr/>
        </p:nvGrpSpPr>
        <p:grpSpPr>
          <a:xfrm>
            <a:off x="5219700" y="1125538"/>
            <a:ext cx="2593975" cy="863600"/>
            <a:chOff x="0" y="0"/>
            <a:chExt cx="1634" cy="544"/>
          </a:xfrm>
        </p:grpSpPr>
        <p:sp>
          <p:nvSpPr>
            <p:cNvPr id="22534" name="AutoShape 21"/>
            <p:cNvSpPr/>
            <p:nvPr/>
          </p:nvSpPr>
          <p:spPr>
            <a:xfrm>
              <a:off x="0" y="0"/>
              <a:ext cx="1634" cy="544"/>
            </a:xfrm>
            <a:prstGeom prst="cloudCallout">
              <a:avLst>
                <a:gd name="adj1" fmla="val -74727"/>
                <a:gd name="adj2" fmla="val 56801"/>
              </a:avLst>
            </a:prstGeom>
            <a:solidFill>
              <a:schemeClr val="folHlink"/>
            </a:solidFill>
            <a:ln w="9525" cap="flat" cmpd="sng">
              <a:solidFill>
                <a:srgbClr val="800000"/>
              </a:solidFill>
              <a:prstDash val="solid"/>
              <a:round/>
              <a:headEnd type="none" w="med" len="med"/>
              <a:tailEnd type="none" w="med" len="med"/>
            </a:ln>
          </p:spPr>
          <p:txBody>
            <a:bodyPr anchor="t"/>
            <a:p>
              <a:pPr algn="ctr"/>
              <a:endParaRPr lang="zh-CN" altLang="en-US" dirty="0">
                <a:latin typeface="黑体" panose="02010609060101010101" pitchFamily="1" charset="-122"/>
                <a:ea typeface="黑体" panose="02010609060101010101" pitchFamily="1" charset="-122"/>
              </a:endParaRPr>
            </a:p>
          </p:txBody>
        </p:sp>
        <p:sp>
          <p:nvSpPr>
            <p:cNvPr id="22535" name="Text Box 22"/>
            <p:cNvSpPr txBox="1"/>
            <p:nvPr/>
          </p:nvSpPr>
          <p:spPr>
            <a:xfrm>
              <a:off x="182" y="90"/>
              <a:ext cx="1134" cy="288"/>
            </a:xfrm>
            <a:prstGeom prst="rect">
              <a:avLst/>
            </a:prstGeom>
            <a:noFill/>
            <a:ln w="9525">
              <a:noFill/>
            </a:ln>
          </p:spPr>
          <p:txBody>
            <a:bodyPr anchor="t">
              <a:spAutoFit/>
            </a:bodyPr>
            <a:p>
              <a:pPr algn="ctr">
                <a:spcBef>
                  <a:spcPct val="50000"/>
                </a:spcBef>
              </a:pPr>
              <a:r>
                <a:rPr lang="zh-CN" altLang="en-US" sz="2400" b="1" dirty="0">
                  <a:latin typeface="黑体" panose="02010609060101010101" pitchFamily="1" charset="-122"/>
                  <a:ea typeface="黑体" panose="02010609060101010101" pitchFamily="1" charset="-122"/>
                </a:rPr>
                <a:t>决策相关</a:t>
              </a:r>
              <a:endParaRPr lang="zh-CN" altLang="en-US" sz="2400" b="1" dirty="0">
                <a:latin typeface="黑体" panose="02010609060101010101" pitchFamily="1" charset="-122"/>
                <a:ea typeface="黑体" panose="02010609060101010101" pitchFamily="1" charset="-122"/>
              </a:endParaRPr>
            </a:p>
          </p:txBody>
        </p:sp>
      </p:grpSp>
      <p:grpSp>
        <p:nvGrpSpPr>
          <p:cNvPr id="16393" name="Group 27"/>
          <p:cNvGrpSpPr/>
          <p:nvPr/>
        </p:nvGrpSpPr>
        <p:grpSpPr>
          <a:xfrm>
            <a:off x="5653088" y="2636838"/>
            <a:ext cx="2593975" cy="863600"/>
            <a:chOff x="0" y="0"/>
            <a:chExt cx="1634" cy="544"/>
          </a:xfrm>
        </p:grpSpPr>
        <p:sp>
          <p:nvSpPr>
            <p:cNvPr id="22537" name="AutoShape 25"/>
            <p:cNvSpPr/>
            <p:nvPr/>
          </p:nvSpPr>
          <p:spPr>
            <a:xfrm>
              <a:off x="0" y="0"/>
              <a:ext cx="1634" cy="544"/>
            </a:xfrm>
            <a:prstGeom prst="cloudCallout">
              <a:avLst>
                <a:gd name="adj1" fmla="val -93023"/>
                <a:gd name="adj2" fmla="val -2389"/>
              </a:avLst>
            </a:prstGeom>
            <a:solidFill>
              <a:schemeClr val="folHlink"/>
            </a:solidFill>
            <a:ln w="9525" cap="flat" cmpd="sng">
              <a:solidFill>
                <a:srgbClr val="800000"/>
              </a:solidFill>
              <a:prstDash val="solid"/>
              <a:round/>
              <a:headEnd type="none" w="med" len="med"/>
              <a:tailEnd type="none" w="med" len="med"/>
            </a:ln>
          </p:spPr>
          <p:txBody>
            <a:bodyPr anchor="t"/>
            <a:p>
              <a:pPr algn="ctr"/>
              <a:endParaRPr lang="zh-CN" altLang="en-US" dirty="0">
                <a:latin typeface="黑体" panose="02010609060101010101" pitchFamily="1" charset="-122"/>
                <a:ea typeface="黑体" panose="02010609060101010101" pitchFamily="1" charset="-122"/>
              </a:endParaRPr>
            </a:p>
          </p:txBody>
        </p:sp>
        <p:sp>
          <p:nvSpPr>
            <p:cNvPr id="22538" name="Text Box 26"/>
            <p:cNvSpPr txBox="1"/>
            <p:nvPr/>
          </p:nvSpPr>
          <p:spPr>
            <a:xfrm>
              <a:off x="235" y="122"/>
              <a:ext cx="1134" cy="230"/>
            </a:xfrm>
            <a:prstGeom prst="rect">
              <a:avLst/>
            </a:prstGeom>
            <a:noFill/>
            <a:ln w="9525">
              <a:noFill/>
            </a:ln>
          </p:spPr>
          <p:txBody>
            <a:bodyPr anchor="t">
              <a:spAutoFit/>
            </a:bodyPr>
            <a:p>
              <a:pPr algn="ctr">
                <a:spcBef>
                  <a:spcPct val="50000"/>
                </a:spcBef>
              </a:pPr>
              <a:r>
                <a:rPr lang="zh-CN" altLang="en-US" b="1" dirty="0">
                  <a:latin typeface="黑体" panose="02010609060101010101" pitchFamily="1" charset="-122"/>
                  <a:ea typeface="黑体" panose="02010609060101010101" pitchFamily="1" charset="-122"/>
                </a:rPr>
                <a:t>放弃的潜在收益</a:t>
              </a:r>
              <a:endParaRPr lang="zh-CN" altLang="en-US" b="1" dirty="0">
                <a:latin typeface="黑体" panose="02010609060101010101" pitchFamily="1" charset="-122"/>
                <a:ea typeface="黑体" panose="02010609060101010101" pitchFamily="1" charset="-122"/>
              </a:endParaRPr>
            </a:p>
          </p:txBody>
        </p:sp>
      </p:grpSp>
      <p:sp>
        <p:nvSpPr>
          <p:cNvPr id="16396" name="AutoShape 28"/>
          <p:cNvSpPr/>
          <p:nvPr/>
        </p:nvSpPr>
        <p:spPr>
          <a:xfrm>
            <a:off x="5292725" y="3789363"/>
            <a:ext cx="2593975" cy="863600"/>
          </a:xfrm>
          <a:prstGeom prst="cloudCallout">
            <a:avLst>
              <a:gd name="adj1" fmla="val -82069"/>
              <a:gd name="adj2" fmla="val -18935"/>
            </a:avLst>
          </a:prstGeom>
          <a:solidFill>
            <a:schemeClr val="folHlink"/>
          </a:solidFill>
          <a:ln w="9525" cap="flat" cmpd="sng">
            <a:solidFill>
              <a:srgbClr val="800000"/>
            </a:solidFill>
            <a:prstDash val="solid"/>
            <a:round/>
            <a:headEnd type="none" w="med" len="med"/>
            <a:tailEnd type="none" w="med" len="med"/>
          </a:ln>
        </p:spPr>
        <p:txBody>
          <a:bodyPr anchor="t"/>
          <a:p>
            <a:pPr algn="ctr"/>
            <a:r>
              <a:rPr lang="zh-CN" altLang="en-US" sz="2400" b="1" dirty="0">
                <a:latin typeface="黑体" panose="02010609060101010101" pitchFamily="1" charset="-122"/>
                <a:ea typeface="黑体" panose="02010609060101010101" pitchFamily="1" charset="-122"/>
              </a:rPr>
              <a:t>竞争</a:t>
            </a:r>
            <a:r>
              <a:rPr lang="en-US" altLang="zh-CN" sz="2400" b="1" dirty="0">
                <a:latin typeface="黑体" panose="02010609060101010101" pitchFamily="1" charset="-122"/>
                <a:ea typeface="黑体" panose="02010609060101010101" pitchFamily="1" charset="-122"/>
              </a:rPr>
              <a:t>or</a:t>
            </a:r>
            <a:r>
              <a:rPr lang="zh-CN" altLang="en-US" sz="2400" b="1" dirty="0">
                <a:latin typeface="黑体" panose="02010609060101010101" pitchFamily="1" charset="-122"/>
                <a:ea typeface="黑体" panose="02010609060101010101" pitchFamily="1" charset="-122"/>
              </a:rPr>
              <a:t>互补</a:t>
            </a:r>
            <a:endParaRPr lang="zh-CN" altLang="en-US" sz="2400" b="1" dirty="0">
              <a:latin typeface="黑体" panose="02010609060101010101" pitchFamily="1" charset="-122"/>
              <a:ea typeface="黑体" panose="02010609060101010101" pitchFamily="1" charset="-122"/>
            </a:endParaRPr>
          </a:p>
        </p:txBody>
      </p:sp>
      <p:sp>
        <p:nvSpPr>
          <p:cNvPr id="16397" name="AutoShape 20"/>
          <p:cNvSpPr/>
          <p:nvPr/>
        </p:nvSpPr>
        <p:spPr>
          <a:xfrm>
            <a:off x="539750" y="4767263"/>
            <a:ext cx="3889375" cy="647700"/>
          </a:xfrm>
          <a:prstGeom prst="flowChartAlternateProcess">
            <a:avLst/>
          </a:prstGeom>
          <a:noFill/>
          <a:ln w="9525" cap="flat" cmpd="sng">
            <a:solidFill>
              <a:schemeClr val="tx1"/>
            </a:solidFill>
            <a:prstDash val="solid"/>
            <a:miter/>
            <a:headEnd type="none" w="med" len="med"/>
            <a:tailEnd type="none" w="med" len="med"/>
          </a:ln>
        </p:spPr>
        <p:txBody>
          <a:bodyPr wrap="none" anchor="ctr"/>
          <a:p>
            <a:pPr algn="ctr" eaLnBrk="0" hangingPunct="0">
              <a:spcBef>
                <a:spcPct val="20000"/>
              </a:spcBef>
              <a:buClr>
                <a:schemeClr val="tx2"/>
              </a:buClr>
              <a:buSzPct val="70000"/>
              <a:buFont typeface="Wingdings" panose="05000000000000000000" pitchFamily="2" charset="2"/>
            </a:pPr>
            <a:r>
              <a:rPr lang="zh-CN" altLang="en-US" sz="2400" b="1" dirty="0">
                <a:latin typeface="黑体" panose="02010609060101010101" pitchFamily="1" charset="-122"/>
                <a:ea typeface="黑体" panose="02010609060101010101" pitchFamily="1" charset="-122"/>
                <a:hlinkClick r:id="rId3" action="ppaction://hlinksldjump"/>
              </a:rPr>
              <a:t>税收和折旧的影响</a:t>
            </a:r>
            <a:endParaRPr lang="zh-CN" altLang="en-US" sz="2400" b="1" dirty="0">
              <a:latin typeface="黑体" panose="02010609060101010101" pitchFamily="1" charset="-122"/>
              <a:ea typeface="黑体" panose="02010609060101010101" pitchFamily="1" charset="-122"/>
              <a:hlinkClick r:id="rId3" action="ppaction://hlinksldjump"/>
            </a:endParaRPr>
          </a:p>
        </p:txBody>
      </p:sp>
      <p:sp>
        <p:nvSpPr>
          <p:cNvPr id="4" name="AutoShape 20"/>
          <p:cNvSpPr/>
          <p:nvPr/>
        </p:nvSpPr>
        <p:spPr>
          <a:xfrm>
            <a:off x="539750" y="5749925"/>
            <a:ext cx="3889375" cy="647700"/>
          </a:xfrm>
          <a:prstGeom prst="flowChartAlternateProcess">
            <a:avLst/>
          </a:prstGeom>
          <a:noFill/>
          <a:ln w="9525" cap="flat" cmpd="sng">
            <a:solidFill>
              <a:schemeClr val="tx1"/>
            </a:solidFill>
            <a:prstDash val="solid"/>
            <a:miter/>
            <a:headEnd type="none" w="med" len="med"/>
            <a:tailEnd type="none" w="med" len="med"/>
          </a:ln>
        </p:spPr>
        <p:txBody>
          <a:bodyPr wrap="none" anchor="ctr"/>
          <a:p>
            <a:pPr algn="ctr" eaLnBrk="0" hangingPunct="0">
              <a:spcBef>
                <a:spcPct val="20000"/>
              </a:spcBef>
              <a:buClr>
                <a:schemeClr val="tx2"/>
              </a:buClr>
              <a:buSzPct val="70000"/>
              <a:buFont typeface="Wingdings" panose="05000000000000000000" pitchFamily="2" charset="2"/>
            </a:pPr>
            <a:r>
              <a:rPr lang="zh-CN" altLang="en-US" sz="2400" dirty="0">
                <a:latin typeface="黑体" panose="02010609060101010101" pitchFamily="1" charset="-122"/>
                <a:ea typeface="黑体" panose="02010609060101010101" pitchFamily="1" charset="-122"/>
              </a:rPr>
              <a:t>不考虑利息</a:t>
            </a:r>
            <a:endParaRPr lang="zh-CN" altLang="en-US" sz="2400" dirty="0">
              <a:latin typeface="黑体" panose="02010609060101010101" pitchFamily="1" charset="-122"/>
              <a:ea typeface="黑体" panose="02010609060101010101" pitchFamily="1" charset="-122"/>
            </a:endParaRPr>
          </a:p>
        </p:txBody>
      </p:sp>
      <p:sp>
        <p:nvSpPr>
          <p:cNvPr id="6" name="AutoShape 28"/>
          <p:cNvSpPr/>
          <p:nvPr/>
        </p:nvSpPr>
        <p:spPr>
          <a:xfrm>
            <a:off x="5508625" y="5113338"/>
            <a:ext cx="3157538" cy="863600"/>
          </a:xfrm>
          <a:prstGeom prst="cloudCallout">
            <a:avLst>
              <a:gd name="adj1" fmla="val -88231"/>
              <a:gd name="adj2" fmla="val 95037"/>
            </a:avLst>
          </a:prstGeom>
          <a:solidFill>
            <a:schemeClr val="folHlink"/>
          </a:solidFill>
          <a:ln w="9525" cap="flat" cmpd="sng">
            <a:solidFill>
              <a:srgbClr val="800000"/>
            </a:solidFill>
            <a:prstDash val="solid"/>
            <a:round/>
            <a:headEnd type="none" w="med" len="med"/>
            <a:tailEnd type="none" w="med" len="med"/>
          </a:ln>
        </p:spPr>
        <p:txBody>
          <a:bodyPr anchor="t"/>
          <a:p>
            <a:pPr algn="ctr"/>
            <a:r>
              <a:rPr lang="zh-CN" altLang="en-US" dirty="0">
                <a:latin typeface="Arial" panose="020B0604020202020204" pitchFamily="34" charset="0"/>
                <a:ea typeface="宋体" panose="02010600030101010101" pitchFamily="2" charset="-122"/>
                <a:sym typeface="宋体" panose="02010600030101010101" pitchFamily="2" charset="-122"/>
              </a:rPr>
              <a:t>归于现金流量的资本成本（折现率）中</a:t>
            </a:r>
            <a:endParaRPr lang="zh-CN" altLang="en-US">
              <a:latin typeface="Arial" panose="020B0604020202020204" pitchFamily="34" charset="0"/>
              <a:ea typeface="宋体" panose="02010600030101010101" pitchFamily="2" charset="-122"/>
            </a:endParaRPr>
          </a:p>
          <a:p>
            <a:pPr algn="ctr"/>
            <a:endParaRPr lang="zh-CN" altLang="en-US" b="1" dirty="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blinds(horizontal)">
                                      <p:cBhvr>
                                        <p:cTn id="15" dur="500"/>
                                        <p:tgtEl>
                                          <p:spTgt spid="163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93"/>
                                        </p:tgtEl>
                                        <p:attrNameLst>
                                          <p:attrName>style.visibility</p:attrName>
                                        </p:attrNameLst>
                                      </p:cBhvr>
                                      <p:to>
                                        <p:strVal val="visible"/>
                                      </p:to>
                                    </p:set>
                                    <p:animEffect transition="in" filter="blinds(horizontal)">
                                      <p:cBhvr>
                                        <p:cTn id="20" dur="500"/>
                                        <p:tgtEl>
                                          <p:spTgt spid="1639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96"/>
                                        </p:tgtEl>
                                        <p:attrNameLst>
                                          <p:attrName>style.visibility</p:attrName>
                                        </p:attrNameLst>
                                      </p:cBhvr>
                                      <p:to>
                                        <p:strVal val="visible"/>
                                      </p:to>
                                    </p:set>
                                    <p:animEffect transition="in" filter="blinds(horizontal)">
                                      <p:cBhvr>
                                        <p:cTn id="25" dur="500"/>
                                        <p:tgtEl>
                                          <p:spTgt spid="16396"/>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639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0" animBg="1"/>
      <p:bldP spid="16388" grpId="0" bldLvl="0" animBg="1"/>
      <p:bldP spid="16389" grpId="0" bldLvl="0" animBg="1"/>
      <p:bldP spid="16396" grpId="0" bldLvl="0" animBg="1"/>
      <p:bldP spid="16397" grpId="0" bldLvl="0" animBg="1"/>
      <p:bldP spid="4"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7409"/>
          <p:cNvSpPr>
            <a:spLocks noGrp="1"/>
          </p:cNvSpPr>
          <p:nvPr>
            <p:ph type="title"/>
          </p:nvPr>
        </p:nvSpPr>
        <p:spPr/>
        <p:txBody>
          <a:bodyPr anchor="b"/>
          <a:p>
            <a:r>
              <a:rPr lang="zh-CN" altLang="en-US">
                <a:latin typeface="黑体" panose="02010609060101010101" pitchFamily="1" charset="-122"/>
                <a:ea typeface="黑体" panose="02010609060101010101" pitchFamily="1" charset="-122"/>
                <a:sym typeface="宋体" panose="02010600030101010101" pitchFamily="2" charset="-122"/>
              </a:rPr>
              <a:t>区分相关成本和非相关成本</a:t>
            </a:r>
            <a:endParaRPr lang="zh-CN" altLang="en-US">
              <a:latin typeface="黑体" panose="02010609060101010101" pitchFamily="1" charset="-122"/>
              <a:ea typeface="黑体" panose="02010609060101010101" pitchFamily="1" charset="-122"/>
              <a:sym typeface="宋体" panose="02010600030101010101" pitchFamily="2" charset="-122"/>
            </a:endParaRPr>
          </a:p>
        </p:txBody>
      </p:sp>
      <p:sp>
        <p:nvSpPr>
          <p:cNvPr id="23554" name="文本占位符 17410"/>
          <p:cNvSpPr>
            <a:spLocks noGrp="1"/>
          </p:cNvSpPr>
          <p:nvPr>
            <p:ph idx="1"/>
          </p:nvPr>
        </p:nvSpPr>
        <p:spPr/>
        <p:txBody>
          <a:bodyPr anchor="t"/>
          <a:p>
            <a:r>
              <a:rPr lang="zh-CN" altLang="en-US" b="1">
                <a:latin typeface="黑体" panose="02010609060101010101" pitchFamily="1" charset="-122"/>
                <a:ea typeface="黑体" panose="02010609060101010101" pitchFamily="1" charset="-122"/>
              </a:rPr>
              <a:t>相关成本：</a:t>
            </a:r>
            <a:r>
              <a:rPr lang="zh-CN" altLang="en-US">
                <a:latin typeface="黑体" panose="02010609060101010101" pitchFamily="1" charset="-122"/>
                <a:ea typeface="黑体" panose="02010609060101010101" pitchFamily="1" charset="-122"/>
              </a:rPr>
              <a:t>与</a:t>
            </a:r>
            <a:r>
              <a:rPr lang="zh-CN" altLang="en-US" b="1">
                <a:latin typeface="黑体" panose="02010609060101010101" pitchFamily="1" charset="-122"/>
                <a:ea typeface="黑体" panose="02010609060101010101" pitchFamily="1" charset="-122"/>
              </a:rPr>
              <a:t>特定决策</a:t>
            </a:r>
            <a:r>
              <a:rPr lang="zh-CN" altLang="en-US">
                <a:latin typeface="黑体" panose="02010609060101010101" pitchFamily="1" charset="-122"/>
                <a:ea typeface="黑体" panose="02010609060101010101" pitchFamily="1" charset="-122"/>
              </a:rPr>
              <a:t>有关的、在分析评价时必须考虑的成本。</a:t>
            </a:r>
            <a:endParaRPr lang="en-US" altLang="zh-CN">
              <a:latin typeface="黑体" panose="02010609060101010101" pitchFamily="1" charset="-122"/>
              <a:ea typeface="黑体" panose="02010609060101010101" pitchFamily="1" charset="-122"/>
            </a:endParaRPr>
          </a:p>
          <a:p>
            <a:r>
              <a:rPr lang="zh-CN" altLang="en-US" b="1">
                <a:latin typeface="黑体" panose="02010609060101010101" pitchFamily="1" charset="-122"/>
                <a:ea typeface="黑体" panose="02010609060101010101" pitchFamily="1" charset="-122"/>
              </a:rPr>
              <a:t>非相关成本</a:t>
            </a:r>
            <a:r>
              <a:rPr lang="zh-CN" altLang="en-US">
                <a:latin typeface="黑体" panose="02010609060101010101" pitchFamily="1" charset="-122"/>
                <a:ea typeface="黑体" panose="02010609060101010101" pitchFamily="1" charset="-122"/>
              </a:rPr>
              <a:t>：沉没成本</a:t>
            </a:r>
            <a:endParaRPr lang="zh-CN" altLang="en-US">
              <a:latin typeface="黑体" panose="02010609060101010101" pitchFamily="1" charset="-122"/>
              <a:ea typeface="黑体" panose="02010609060101010101" pitchFamily="1" charset="-122"/>
            </a:endParaRPr>
          </a:p>
          <a:p>
            <a:pPr marL="459105" lvl="2" indent="342900"/>
            <a:r>
              <a:rPr lang="zh-CN" altLang="en-US">
                <a:latin typeface="黑体" panose="02010609060101010101" pitchFamily="1" charset="-122"/>
                <a:ea typeface="黑体" panose="02010609060101010101" pitchFamily="1" charset="-122"/>
              </a:rPr>
              <a:t>沉没成本是指过去已经发生的成本。由于沉没成本是在过去发生的，它不因接受或摒弃某个项目的决策而改变。</a:t>
            </a:r>
            <a:endParaRPr lang="zh-CN" altLang="en-US">
              <a:latin typeface="黑体" panose="02010609060101010101" pitchFamily="1" charset="-122"/>
              <a:ea typeface="黑体" panose="02010609060101010101" pitchFamily="1" charset="-122"/>
            </a:endParaRPr>
          </a:p>
          <a:p>
            <a:pPr marL="459105" lvl="2" indent="342900"/>
            <a:r>
              <a:rPr lang="zh-CN" altLang="en-US">
                <a:latin typeface="黑体" panose="02010609060101010101" pitchFamily="1" charset="-122"/>
                <a:ea typeface="黑体" panose="02010609060101010101" pitchFamily="1" charset="-122"/>
              </a:rPr>
              <a:t>比如：</a:t>
            </a:r>
            <a:endParaRPr lang="zh-CN" altLang="en-US">
              <a:latin typeface="黑体" panose="02010609060101010101" pitchFamily="1" charset="-122"/>
              <a:ea typeface="黑体" panose="02010609060101010101" pitchFamily="1" charset="-122"/>
            </a:endParaRPr>
          </a:p>
          <a:p>
            <a:pPr marL="916305" lvl="3" indent="342900"/>
            <a:r>
              <a:rPr lang="zh-CN" altLang="en-US">
                <a:latin typeface="黑体" panose="02010609060101010101" pitchFamily="1" charset="-122"/>
                <a:ea typeface="黑体" panose="02010609060101010101" pitchFamily="1" charset="-122"/>
              </a:rPr>
              <a:t>一个公司正在考虑在一块闲置的土地上兴建新的厂房。购买土地的费用；</a:t>
            </a:r>
            <a:endParaRPr lang="zh-CN" altLang="en-US">
              <a:latin typeface="黑体" panose="02010609060101010101" pitchFamily="1" charset="-122"/>
              <a:ea typeface="黑体" panose="02010609060101010101" pitchFamily="1" charset="-122"/>
            </a:endParaRPr>
          </a:p>
          <a:p>
            <a:pPr marL="916305" lvl="3" indent="342900"/>
            <a:r>
              <a:rPr lang="zh-CN" altLang="en-US">
                <a:latin typeface="黑体" panose="02010609060101010101" pitchFamily="1" charset="-122"/>
                <a:ea typeface="黑体" panose="02010609060101010101" pitchFamily="1" charset="-122"/>
              </a:rPr>
              <a:t>公司正在对试生产的新产品的市场反应进行评估，以确定是否进行批量生产。研发新产品和推销试产品的费用。</a:t>
            </a:r>
            <a:endParaRPr lang="zh-CN" altLang="en-US">
              <a:latin typeface="黑体" panose="02010609060101010101" pitchFamily="1" charset="-122"/>
              <a:ea typeface="黑体" panose="02010609060101010101"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8433"/>
          <p:cNvSpPr>
            <a:spLocks noGrp="1"/>
          </p:cNvSpPr>
          <p:nvPr>
            <p:ph type="title"/>
          </p:nvPr>
        </p:nvSpPr>
        <p:spPr/>
        <p:txBody>
          <a:bodyPr anchor="b"/>
          <a:p>
            <a:r>
              <a:rPr lang="zh-CN" altLang="en-US">
                <a:latin typeface="黑体" panose="02010609060101010101" pitchFamily="1" charset="-122"/>
                <a:ea typeface="黑体" panose="02010609060101010101" pitchFamily="1" charset="-122"/>
                <a:sym typeface="宋体" panose="02010600030101010101" pitchFamily="2" charset="-122"/>
              </a:rPr>
              <a:t>机会成本</a:t>
            </a:r>
            <a:endParaRPr lang="zh-CN" altLang="en-US">
              <a:latin typeface="黑体" panose="02010609060101010101" pitchFamily="1" charset="-122"/>
              <a:ea typeface="黑体" panose="02010609060101010101" pitchFamily="1" charset="-122"/>
              <a:sym typeface="宋体" panose="02010600030101010101" pitchFamily="2" charset="-122"/>
            </a:endParaRPr>
          </a:p>
        </p:txBody>
      </p:sp>
      <p:sp>
        <p:nvSpPr>
          <p:cNvPr id="24578" name="文本占位符 18434"/>
          <p:cNvSpPr>
            <a:spLocks noGrp="1"/>
          </p:cNvSpPr>
          <p:nvPr>
            <p:ph idx="1"/>
          </p:nvPr>
        </p:nvSpPr>
        <p:spPr/>
        <p:txBody>
          <a:bodyPr anchor="t"/>
          <a:p>
            <a:pPr>
              <a:lnSpc>
                <a:spcPct val="100000"/>
              </a:lnSpc>
            </a:pPr>
            <a:r>
              <a:rPr lang="zh-CN" altLang="en-US" b="1">
                <a:latin typeface="黑体" panose="02010609060101010101" pitchFamily="1" charset="-122"/>
                <a:ea typeface="黑体" panose="02010609060101010101" pitchFamily="1" charset="-122"/>
              </a:rPr>
              <a:t>考虑机会成本</a:t>
            </a:r>
            <a:r>
              <a:rPr lang="zh-CN" altLang="en-US">
                <a:latin typeface="黑体" panose="02010609060101010101" pitchFamily="1" charset="-122"/>
                <a:ea typeface="黑体" panose="02010609060101010101" pitchFamily="1" charset="-122"/>
              </a:rPr>
              <a:t>。机会成本是指公司由于采取某个项目而放弃的收入。</a:t>
            </a:r>
            <a:endParaRPr lang="zh-CN" altLang="en-US">
              <a:latin typeface="黑体" panose="02010609060101010101" pitchFamily="1" charset="-122"/>
              <a:ea typeface="黑体" panose="02010609060101010101" pitchFamily="1" charset="-122"/>
            </a:endParaRPr>
          </a:p>
          <a:p>
            <a:pPr marL="1905" lvl="1" indent="342900">
              <a:lnSpc>
                <a:spcPct val="100000"/>
              </a:lnSpc>
            </a:pPr>
            <a:r>
              <a:rPr lang="zh-CN" altLang="en-US">
                <a:latin typeface="黑体" panose="02010609060101010101" pitchFamily="1" charset="-122"/>
                <a:ea typeface="黑体" panose="02010609060101010101" pitchFamily="1" charset="-122"/>
              </a:rPr>
              <a:t>比如，某企业进行某项投资需要占用</a:t>
            </a:r>
            <a:r>
              <a:rPr lang="en-US" altLang="zh-CN">
                <a:latin typeface="黑体" panose="02010609060101010101" pitchFamily="1" charset="-122"/>
                <a:ea typeface="黑体" panose="02010609060101010101" pitchFamily="1" charset="-122"/>
              </a:rPr>
              <a:t>1500</a:t>
            </a:r>
            <a:r>
              <a:rPr lang="zh-CN" altLang="en-US">
                <a:latin typeface="黑体" panose="02010609060101010101" pitchFamily="1" charset="-122"/>
                <a:ea typeface="黑体" panose="02010609060101010101" pitchFamily="1" charset="-122"/>
              </a:rPr>
              <a:t>平方米的库房，而该企业恰好有同样面积的库房闲置。</a:t>
            </a:r>
            <a:endParaRPr lang="zh-CN" altLang="en-US">
              <a:latin typeface="黑体" panose="02010609060101010101" pitchFamily="1" charset="-122"/>
              <a:ea typeface="黑体" panose="02010609060101010101" pitchFamily="1" charset="-122"/>
            </a:endParaRPr>
          </a:p>
          <a:p>
            <a:pPr marL="1905" lvl="1" indent="342900">
              <a:lnSpc>
                <a:spcPct val="80000"/>
              </a:lnSpc>
            </a:pPr>
            <a:r>
              <a:rPr lang="zh-CN" altLang="en-US">
                <a:latin typeface="黑体" panose="02010609060101010101" pitchFamily="1" charset="-122"/>
                <a:ea typeface="黑体" panose="02010609060101010101" pitchFamily="1" charset="-122"/>
              </a:rPr>
              <a:t> </a:t>
            </a:r>
            <a:endParaRPr lang="zh-CN" altLang="en-US">
              <a:latin typeface="黑体" panose="02010609060101010101" pitchFamily="1" charset="-122"/>
              <a:ea typeface="黑体" panose="02010609060101010101"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idx="4294967295"/>
          </p:nvPr>
        </p:nvSpPr>
        <p:spPr>
          <a:xfrm>
            <a:off x="457200" y="333375"/>
            <a:ext cx="8093075" cy="1223963"/>
          </a:xfrm>
        </p:spPr>
        <p:txBody>
          <a:bodyPr wrap="square" anchor="b"/>
          <a:p>
            <a:pPr eaLnBrk="1" hangingPunct="1"/>
            <a:r>
              <a:rPr lang="zh-CN" altLang="en-US" sz="6100" dirty="0">
                <a:latin typeface="华文细黑" panose="02010600040101010101" pitchFamily="2" charset="-122"/>
                <a:ea typeface="华文细黑" panose="02010600040101010101" pitchFamily="2" charset="-122"/>
              </a:rPr>
              <a:t>第</a:t>
            </a:r>
            <a:r>
              <a:rPr lang="en-US" altLang="zh-CN" sz="6100" dirty="0">
                <a:latin typeface="Times New Roman" panose="02020603050405020304" pitchFamily="2" charset="0"/>
                <a:ea typeface="华文细黑" panose="02010600040101010101" pitchFamily="2" charset="-122"/>
              </a:rPr>
              <a:t>7</a:t>
            </a:r>
            <a:r>
              <a:rPr lang="zh-CN" altLang="en-US" sz="6100" dirty="0">
                <a:latin typeface="华文细黑" panose="02010600040101010101" pitchFamily="2" charset="-122"/>
                <a:ea typeface="华文细黑" panose="02010600040101010101" pitchFamily="2" charset="-122"/>
              </a:rPr>
              <a:t>章：投资决策原理</a:t>
            </a:r>
            <a:endParaRPr lang="zh-CN" altLang="en-US" sz="6100" dirty="0">
              <a:latin typeface="华文细黑" panose="02010600040101010101" pitchFamily="2" charset="-122"/>
              <a:ea typeface="华文细黑" panose="02010600040101010101" pitchFamily="2" charset="-122"/>
            </a:endParaRPr>
          </a:p>
        </p:txBody>
      </p:sp>
      <p:sp>
        <p:nvSpPr>
          <p:cNvPr id="7170" name="内容占位符 2"/>
          <p:cNvSpPr>
            <a:spLocks noGrp="1"/>
          </p:cNvSpPr>
          <p:nvPr>
            <p:ph idx="4294967295"/>
          </p:nvPr>
        </p:nvSpPr>
        <p:spPr/>
        <p:txBody>
          <a:bodyPr wrap="square" anchor="t"/>
          <a:p>
            <a:pPr algn="just" eaLnBrk="1" hangingPunct="1"/>
            <a:endParaRPr lang="zh-CN" altLang="en-US" b="1" dirty="0"/>
          </a:p>
          <a:p>
            <a:pPr algn="just" eaLnBrk="1" hangingPunct="1"/>
            <a:r>
              <a:rPr lang="zh-CN" altLang="en-US" b="1" dirty="0"/>
              <a:t>长期投资概述</a:t>
            </a:r>
            <a:endParaRPr lang="en-US" altLang="zh-CN" b="1" dirty="0"/>
          </a:p>
          <a:p>
            <a:pPr algn="just" eaLnBrk="1" hangingPunct="1"/>
            <a:r>
              <a:rPr lang="zh-CN" altLang="en-US" b="1" dirty="0"/>
              <a:t>投资现金流量的分析</a:t>
            </a:r>
            <a:endParaRPr lang="zh-CN" altLang="en-US" b="1" dirty="0"/>
          </a:p>
          <a:p>
            <a:pPr algn="just" eaLnBrk="1" hangingPunct="1"/>
            <a:r>
              <a:rPr lang="zh-CN" altLang="en-US" b="1" dirty="0"/>
              <a:t>折现现金流量方法</a:t>
            </a:r>
            <a:endParaRPr lang="zh-CN" altLang="en-US" b="1" dirty="0"/>
          </a:p>
          <a:p>
            <a:pPr algn="just" eaLnBrk="1" hangingPunct="1"/>
            <a:r>
              <a:rPr lang="zh-CN" altLang="en-US" b="1" dirty="0"/>
              <a:t>非折现现金流量方法</a:t>
            </a:r>
            <a:endParaRPr lang="zh-CN" altLang="en-US" b="1" dirty="0"/>
          </a:p>
          <a:p>
            <a:pPr algn="just" eaLnBrk="1" hangingPunct="1"/>
            <a:r>
              <a:rPr lang="zh-CN" altLang="en-US" b="1" dirty="0"/>
              <a:t>投资决策指标的比较</a:t>
            </a:r>
            <a:endParaRPr lang="zh-CN" altLang="en-US" b="1" dirty="0"/>
          </a:p>
          <a:p>
            <a:pPr algn="just" eaLnBrk="1" hangingPunct="1"/>
            <a:endParaRPr lang="zh-CN" altLang="en-US" b="1" dirty="0"/>
          </a:p>
          <a:p>
            <a:pPr algn="just" eaLnBrk="1" hangingPunct="1"/>
            <a:endParaRPr lang="zh-CN" altLang="en-US" b="1" dirty="0"/>
          </a:p>
        </p:txBody>
      </p:sp>
      <p:sp>
        <p:nvSpPr>
          <p:cNvPr id="7171" name="日期占位符 3"/>
          <p:cNvSpPr txBox="1">
            <a:spLocks noGrp="1"/>
          </p:cNvSpPr>
          <p:nvPr/>
        </p:nvSpPr>
        <p:spPr>
          <a:xfrm>
            <a:off x="457200" y="6248400"/>
            <a:ext cx="2133600" cy="457200"/>
          </a:xfrm>
          <a:prstGeom prst="rect">
            <a:avLst/>
          </a:prstGeom>
          <a:noFill/>
          <a:ln w="9525">
            <a:noFill/>
          </a:ln>
        </p:spPr>
        <p:txBody>
          <a:bodyPr anchor="t"/>
          <a:p>
            <a:fld id="{BB962C8B-B14F-4D97-AF65-F5344CB8AC3E}" type="datetime1">
              <a:rPr lang="zh-CN" altLang="en-US" sz="1000" dirty="0">
                <a:latin typeface="Arial" panose="020B0604020202020204" pitchFamily="34" charset="0"/>
                <a:ea typeface="宋体" panose="02010600030101010101" pitchFamily="2" charset="-122"/>
              </a:rPr>
            </a:fld>
            <a:endParaRPr lang="zh-CN" altLang="en-US" sz="1000" dirty="0">
              <a:latin typeface="Arial" panose="020B0604020202020204" pitchFamily="34" charset="0"/>
              <a:ea typeface="宋体" panose="02010600030101010101" pitchFamily="2" charset="-122"/>
            </a:endParaRPr>
          </a:p>
        </p:txBody>
      </p:sp>
      <p:sp>
        <p:nvSpPr>
          <p:cNvPr id="7172" name="AutoShape 10">
            <a:hlinkClick r:id="" action="ppaction://hlinkshowjump?jump=nextslide"/>
          </p:cNvPr>
          <p:cNvSpPr/>
          <p:nvPr/>
        </p:nvSpPr>
        <p:spPr>
          <a:xfrm>
            <a:off x="5076825" y="2420938"/>
            <a:ext cx="720725" cy="288925"/>
          </a:xfrm>
          <a:prstGeom prst="actionButtonForwardNext">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7173" name="AutoShape 11">
            <a:hlinkClick r:id="rId1" action="ppaction://hlinksldjump"/>
          </p:cNvPr>
          <p:cNvSpPr/>
          <p:nvPr/>
        </p:nvSpPr>
        <p:spPr>
          <a:xfrm>
            <a:off x="5075238" y="3573463"/>
            <a:ext cx="720725" cy="288925"/>
          </a:xfrm>
          <a:prstGeom prst="actionButtonForwardNext">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7174" name="AutoShape 12">
            <a:hlinkClick r:id="rId2" action="ppaction://hlinksldjump"/>
          </p:cNvPr>
          <p:cNvSpPr/>
          <p:nvPr/>
        </p:nvSpPr>
        <p:spPr>
          <a:xfrm>
            <a:off x="5076825" y="2997200"/>
            <a:ext cx="720725" cy="288925"/>
          </a:xfrm>
          <a:prstGeom prst="actionButtonForwardNext">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7175" name="AutoShape 13">
            <a:hlinkClick r:id="rId3" action="ppaction://hlinksldjump"/>
          </p:cNvPr>
          <p:cNvSpPr/>
          <p:nvPr/>
        </p:nvSpPr>
        <p:spPr>
          <a:xfrm>
            <a:off x="5075238" y="4149725"/>
            <a:ext cx="720725" cy="288925"/>
          </a:xfrm>
          <a:prstGeom prst="actionButtonForwardNext">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7176" name="AutoShape 14">
            <a:hlinkClick r:id="rId4" action="ppaction://hlinksldjump"/>
          </p:cNvPr>
          <p:cNvSpPr/>
          <p:nvPr/>
        </p:nvSpPr>
        <p:spPr>
          <a:xfrm>
            <a:off x="5075238" y="4652963"/>
            <a:ext cx="720725" cy="288925"/>
          </a:xfrm>
          <a:prstGeom prst="actionButtonForwardNext">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9457"/>
          <p:cNvSpPr>
            <a:spLocks noGrp="1"/>
          </p:cNvSpPr>
          <p:nvPr>
            <p:ph type="title"/>
          </p:nvPr>
        </p:nvSpPr>
        <p:spPr/>
        <p:txBody>
          <a:bodyPr anchor="b"/>
          <a:p>
            <a:r>
              <a:rPr lang="zh-CN" altLang="en-US" dirty="0">
                <a:latin typeface="黑体" panose="02010609060101010101" pitchFamily="1" charset="-122"/>
                <a:ea typeface="黑体" panose="02010609060101010101" pitchFamily="1" charset="-122"/>
                <a:sym typeface="宋体" panose="02010600030101010101" pitchFamily="2" charset="-122"/>
              </a:rPr>
              <a:t>考虑项目对公司其他业务的所有关联效应</a:t>
            </a:r>
            <a:r>
              <a:rPr lang="en-US" altLang="zh-CN" dirty="0">
                <a:latin typeface="黑体" panose="02010609060101010101" pitchFamily="1" charset="-122"/>
                <a:ea typeface="黑体" panose="02010609060101010101" pitchFamily="1" charset="-122"/>
                <a:sym typeface="宋体" panose="02010600030101010101" pitchFamily="2" charset="-122"/>
              </a:rPr>
              <a:t>——</a:t>
            </a:r>
            <a:r>
              <a:rPr lang="zh-CN" altLang="en-US" dirty="0">
                <a:latin typeface="黑体" panose="02010609060101010101" pitchFamily="1" charset="-122"/>
                <a:ea typeface="黑体" panose="02010609060101010101" pitchFamily="1" charset="-122"/>
                <a:sym typeface="宋体" panose="02010600030101010101" pitchFamily="2" charset="-122"/>
              </a:rPr>
              <a:t>部门间的影响</a:t>
            </a:r>
            <a:endParaRPr lang="zh-CN" altLang="en-US" dirty="0">
              <a:latin typeface="黑体" panose="02010609060101010101" pitchFamily="1" charset="-122"/>
              <a:ea typeface="黑体" panose="02010609060101010101" pitchFamily="1" charset="-122"/>
              <a:sym typeface="宋体" panose="02010600030101010101" pitchFamily="2" charset="-122"/>
            </a:endParaRPr>
          </a:p>
        </p:txBody>
      </p:sp>
      <p:sp>
        <p:nvSpPr>
          <p:cNvPr id="25602" name="文本占位符 19458"/>
          <p:cNvSpPr>
            <a:spLocks noGrp="1"/>
          </p:cNvSpPr>
          <p:nvPr>
            <p:ph idx="1"/>
          </p:nvPr>
        </p:nvSpPr>
        <p:spPr/>
        <p:txBody>
          <a:bodyPr anchor="t"/>
          <a:p>
            <a:r>
              <a:rPr lang="zh-CN" altLang="en-US" dirty="0">
                <a:latin typeface="黑体" panose="02010609060101010101" pitchFamily="1" charset="-122"/>
                <a:ea typeface="黑体" panose="02010609060101010101" pitchFamily="1" charset="-122"/>
              </a:rPr>
              <a:t>一个新的投资项目，可能会对公司的其它部门产生有利或不利的影响。</a:t>
            </a:r>
            <a:endParaRPr lang="zh-CN" altLang="en-US" dirty="0">
              <a:latin typeface="黑体" panose="02010609060101010101" pitchFamily="1" charset="-122"/>
              <a:ea typeface="黑体" panose="02010609060101010101" pitchFamily="1" charset="-122"/>
            </a:endParaRPr>
          </a:p>
          <a:p>
            <a:r>
              <a:rPr lang="zh-CN" altLang="en-US" dirty="0">
                <a:latin typeface="黑体" panose="02010609060101010101" pitchFamily="1" charset="-122"/>
                <a:ea typeface="黑体" panose="02010609060101010101" pitchFamily="1" charset="-122"/>
              </a:rPr>
              <a:t>侵蚀：指公司原有客户和公司其他产品销售的现金流量转移到新项目上。即新项目减少原有产品的销量和现金</a:t>
            </a:r>
            <a:endParaRPr lang="zh-CN" altLang="en-US" dirty="0">
              <a:latin typeface="黑体" panose="02010609060101010101" pitchFamily="1" charset="-122"/>
              <a:ea typeface="黑体" panose="02010609060101010101" pitchFamily="1" charset="-122"/>
            </a:endParaRPr>
          </a:p>
          <a:p>
            <a:pPr marL="1905" lvl="1" indent="342900"/>
            <a:r>
              <a:rPr lang="zh-CN" altLang="en-US" dirty="0">
                <a:latin typeface="黑体" panose="02010609060101010101" pitchFamily="1" charset="-122"/>
                <a:ea typeface="黑体" panose="02010609060101010101" pitchFamily="1" charset="-122"/>
              </a:rPr>
              <a:t>如果新产品导致现有客户对现有产品需求的减少，我们需要辩认出它。</a:t>
            </a:r>
            <a:endParaRPr lang="zh-CN" altLang="en-US" dirty="0">
              <a:latin typeface="黑体" panose="02010609060101010101" pitchFamily="1" charset="-122"/>
              <a:ea typeface="黑体" panose="02010609060101010101" pitchFamily="1" charset="-122"/>
            </a:endParaRPr>
          </a:p>
          <a:p>
            <a:pPr marL="1905" lvl="1" indent="342900"/>
            <a:r>
              <a:rPr lang="zh-CN" altLang="en-US" b="1" dirty="0">
                <a:latin typeface="黑体" panose="02010609060101010101" pitchFamily="1" charset="-122"/>
                <a:ea typeface="黑体" panose="02010609060101010101" pitchFamily="1" charset="-122"/>
              </a:rPr>
              <a:t>侵蚀应扣除</a:t>
            </a:r>
            <a:r>
              <a:rPr lang="zh-CN" altLang="en-US" dirty="0">
                <a:latin typeface="黑体" panose="02010609060101010101" pitchFamily="1" charset="-122"/>
                <a:ea typeface="黑体" panose="02010609060101010101" pitchFamily="1" charset="-122"/>
              </a:rPr>
              <a:t>。例子</a:t>
            </a:r>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179388" y="625475"/>
            <a:ext cx="7581900" cy="644525"/>
          </a:xfrm>
          <a:prstGeom prst="rect">
            <a:avLst/>
          </a:prstGeom>
          <a:noFill/>
          <a:ln w="9525">
            <a:noFill/>
          </a:ln>
        </p:spPr>
        <p:txBody>
          <a:bodyPr anchor="t">
            <a:spAutoFit/>
          </a:bodyPr>
          <a:p>
            <a:r>
              <a:rPr lang="zh-CN" altLang="en-US" sz="3600" dirty="0">
                <a:latin typeface="Arial" panose="020B0604020202020204" pitchFamily="34" charset="0"/>
                <a:ea typeface="华文新魏" panose="02010800040101010101" pitchFamily="2" charset="-122"/>
              </a:rPr>
              <a:t>侵蚀</a:t>
            </a:r>
            <a:endParaRPr lang="zh-CN" altLang="en-US" sz="2800" dirty="0">
              <a:latin typeface="Arial" panose="020B0604020202020204" pitchFamily="34" charset="0"/>
              <a:ea typeface="宋体" panose="02010600030101010101" pitchFamily="2" charset="-122"/>
            </a:endParaRPr>
          </a:p>
        </p:txBody>
      </p:sp>
      <p:sp>
        <p:nvSpPr>
          <p:cNvPr id="20483" name="Rectangle 8"/>
          <p:cNvSpPr/>
          <p:nvPr/>
        </p:nvSpPr>
        <p:spPr>
          <a:xfrm>
            <a:off x="684213" y="1268413"/>
            <a:ext cx="8039100" cy="4419600"/>
          </a:xfrm>
          <a:prstGeom prst="rect">
            <a:avLst/>
          </a:prstGeom>
          <a:solidFill>
            <a:schemeClr val="bg1"/>
          </a:solidFill>
          <a:ln w="12700">
            <a:noFill/>
          </a:ln>
          <a:effectLst>
            <a:outerShdw dist="107763" dir="2699999" algn="ctr" rotWithShape="0">
              <a:schemeClr val="bg2"/>
            </a:outerShdw>
          </a:effectLst>
        </p:spPr>
        <p:txBody>
          <a:bodyPr lIns="90488" tIns="44450" rIns="90488" bIns="44450" anchor="t"/>
          <a:p>
            <a:pPr marL="457200" indent="-457200">
              <a:spcBef>
                <a:spcPct val="20000"/>
              </a:spcBef>
              <a:buSzPct val="85000"/>
              <a:buFont typeface="Wingdings" panose="05000000000000000000" charset="0"/>
              <a:buChar char=""/>
            </a:pPr>
            <a:r>
              <a:rPr lang="zh-CN" altLang="en-US" sz="2800" dirty="0">
                <a:latin typeface="Arial" panose="020B0604020202020204" pitchFamily="34" charset="0"/>
                <a:ea typeface="宋体" panose="02010600030101010101" pitchFamily="2" charset="-122"/>
              </a:rPr>
              <a:t>某公司生产的个人电脑占有某领域60%的特定市场份额。目前，该公司计划推出一种新型的功能更强的电脑。新型电脑最主要的竞争对手是该公司现在生产的电脑。在第一年中，公司预计将销出20000台新型电脑，而其中有7000台的销量来自对原有产品销售市场的替代。预计新型电脑</a:t>
            </a:r>
            <a:r>
              <a:rPr lang="en-US" altLang="zh-CN" sz="2800" dirty="0">
                <a:latin typeface="Arial" panose="020B0604020202020204" pitchFamily="34" charset="0"/>
                <a:ea typeface="宋体" panose="02010600030101010101" pitchFamily="2" charset="-122"/>
              </a:rPr>
              <a:t>20000</a:t>
            </a:r>
            <a:r>
              <a:rPr lang="zh-CN" altLang="en-US" sz="2800" dirty="0">
                <a:latin typeface="Arial" panose="020B0604020202020204" pitchFamily="34" charset="0"/>
                <a:ea typeface="宋体" panose="02010600030101010101" pitchFamily="2" charset="-122"/>
              </a:rPr>
              <a:t>台带来净现金流</a:t>
            </a:r>
            <a:r>
              <a:rPr lang="en-US" altLang="zh-CN" sz="2800" u="sng" dirty="0">
                <a:solidFill>
                  <a:srgbClr val="FF0000"/>
                </a:solidFill>
                <a:latin typeface="Arial" panose="020B0604020202020204" pitchFamily="34" charset="0"/>
                <a:ea typeface="宋体" panose="02010600030101010101" pitchFamily="2" charset="-122"/>
              </a:rPr>
              <a:t>1</a:t>
            </a:r>
            <a:r>
              <a:rPr lang="zh-CN" altLang="en-US" sz="2800" u="sng" dirty="0">
                <a:solidFill>
                  <a:srgbClr val="FF0000"/>
                </a:solidFill>
                <a:latin typeface="Arial" panose="020B0604020202020204" pitchFamily="34" charset="0"/>
                <a:ea typeface="宋体" panose="02010600030101010101" pitchFamily="2" charset="-122"/>
              </a:rPr>
              <a:t>亿</a:t>
            </a:r>
            <a:r>
              <a:rPr lang="zh-CN" altLang="en-US" sz="2800" dirty="0">
                <a:latin typeface="Arial" panose="020B0604020202020204" pitchFamily="34" charset="0"/>
                <a:ea typeface="宋体" panose="02010600030101010101" pitchFamily="2" charset="-122"/>
              </a:rPr>
              <a:t>， 7000台传统电脑损失净现金流</a:t>
            </a:r>
            <a:r>
              <a:rPr lang="en-US" altLang="zh-CN" sz="2800" u="sng" dirty="0">
                <a:solidFill>
                  <a:srgbClr val="FF0000"/>
                </a:solidFill>
                <a:latin typeface="Arial" panose="020B0604020202020204" pitchFamily="34" charset="0"/>
                <a:ea typeface="宋体" panose="02010600030101010101" pitchFamily="2" charset="-122"/>
              </a:rPr>
              <a:t>3000</a:t>
            </a:r>
            <a:r>
              <a:rPr lang="zh-CN" altLang="en-US" sz="2800" u="sng" dirty="0">
                <a:solidFill>
                  <a:srgbClr val="FF0000"/>
                </a:solidFill>
                <a:latin typeface="Arial" panose="020B0604020202020204" pitchFamily="34" charset="0"/>
                <a:ea typeface="宋体" panose="02010600030101010101" pitchFamily="2" charset="-122"/>
              </a:rPr>
              <a:t>万</a:t>
            </a:r>
            <a:r>
              <a:rPr lang="zh-CN" altLang="en-US" sz="2800" dirty="0">
                <a:latin typeface="Arial" panose="020B0604020202020204" pitchFamily="34" charset="0"/>
                <a:ea typeface="宋体" panose="02010600030101010101" pitchFamily="2" charset="-122"/>
              </a:rPr>
              <a:t>元，则增量现金流为</a:t>
            </a:r>
            <a:r>
              <a:rPr lang="en-US" altLang="zh-CN" sz="2800" u="sng" dirty="0">
                <a:solidFill>
                  <a:srgbClr val="FF0000"/>
                </a:solidFill>
                <a:latin typeface="Arial" panose="020B0604020202020204" pitchFamily="34" charset="0"/>
                <a:ea typeface="宋体" panose="02010600030101010101" pitchFamily="2" charset="-122"/>
              </a:rPr>
              <a:t>7000</a:t>
            </a:r>
            <a:r>
              <a:rPr lang="zh-CN" altLang="en-US" sz="2800" u="sng" dirty="0">
                <a:solidFill>
                  <a:srgbClr val="FF0000"/>
                </a:solidFill>
                <a:latin typeface="Arial" panose="020B0604020202020204" pitchFamily="34" charset="0"/>
                <a:ea typeface="宋体" panose="02010600030101010101" pitchFamily="2" charset="-122"/>
              </a:rPr>
              <a:t>万</a:t>
            </a:r>
            <a:r>
              <a:rPr lang="zh-CN" altLang="en-US" sz="2800" dirty="0">
                <a:latin typeface="Arial" panose="020B0604020202020204" pitchFamily="34" charset="0"/>
                <a:ea typeface="宋体" panose="02010600030101010101" pitchFamily="2" charset="-122"/>
              </a:rPr>
              <a:t>元（侵蚀）。</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500" fill="hold"/>
                                        <p:tgtEl>
                                          <p:spTgt spid="20483"/>
                                        </p:tgtEl>
                                        <p:attrNameLst>
                                          <p:attrName>ppt_x</p:attrName>
                                        </p:attrNameLst>
                                      </p:cBhvr>
                                      <p:tavLst>
                                        <p:tav tm="0">
                                          <p:val>
                                            <p:strVal val="#ppt_x"/>
                                          </p:val>
                                        </p:tav>
                                        <p:tav tm="100000">
                                          <p:val>
                                            <p:strVal val="#ppt_x"/>
                                          </p:val>
                                        </p:tav>
                                      </p:tavLst>
                                    </p:anim>
                                    <p:anim calcmode="lin" valueType="num">
                                      <p:cBhvr>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charRg st="0" end="187"/>
                                            </p:txEl>
                                          </p:spTgt>
                                        </p:tgtEl>
                                        <p:attrNameLst>
                                          <p:attrName>style.visibility</p:attrName>
                                        </p:attrNameLst>
                                      </p:cBhvr>
                                      <p:to>
                                        <p:strVal val="visible"/>
                                      </p:to>
                                    </p:set>
                                    <p:anim calcmode="lin" valueType="num">
                                      <p:cBhvr>
                                        <p:cTn id="13" dur="500" fill="hold"/>
                                        <p:tgtEl>
                                          <p:spTgt spid="20483">
                                            <p:txEl>
                                              <p:charRg st="0" end="187"/>
                                            </p:txEl>
                                          </p:spTgt>
                                        </p:tgtEl>
                                        <p:attrNameLst>
                                          <p:attrName>ppt_x</p:attrName>
                                        </p:attrNameLst>
                                      </p:cBhvr>
                                      <p:tavLst>
                                        <p:tav tm="0">
                                          <p:val>
                                            <p:strVal val="#ppt_x"/>
                                          </p:val>
                                        </p:tav>
                                        <p:tav tm="100000">
                                          <p:val>
                                            <p:strVal val="#ppt_x"/>
                                          </p:val>
                                        </p:tav>
                                      </p:tavLst>
                                    </p:anim>
                                    <p:anim calcmode="lin" valueType="num">
                                      <p:cBhvr>
                                        <p:cTn id="14" dur="500" fill="hold"/>
                                        <p:tgtEl>
                                          <p:spTgt spid="20483">
                                            <p:txEl>
                                              <p:charRg st="0" end="1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49" name="图片 1"/>
          <p:cNvPicPr>
            <a:picLocks noChangeAspect="1"/>
          </p:cNvPicPr>
          <p:nvPr/>
        </p:nvPicPr>
        <p:blipFill>
          <a:blip r:embed="rId1"/>
          <a:stretch>
            <a:fillRect/>
          </a:stretch>
        </p:blipFill>
        <p:spPr>
          <a:xfrm>
            <a:off x="476250" y="615950"/>
            <a:ext cx="2997200" cy="3328988"/>
          </a:xfrm>
          <a:prstGeom prst="rect">
            <a:avLst/>
          </a:prstGeom>
          <a:noFill/>
          <a:ln w="9525">
            <a:noFill/>
          </a:ln>
        </p:spPr>
      </p:pic>
      <p:pic>
        <p:nvPicPr>
          <p:cNvPr id="27650" name="图片 3"/>
          <p:cNvPicPr>
            <a:picLocks noChangeAspect="1"/>
          </p:cNvPicPr>
          <p:nvPr/>
        </p:nvPicPr>
        <p:blipFill>
          <a:blip r:embed="rId2"/>
          <a:stretch>
            <a:fillRect/>
          </a:stretch>
        </p:blipFill>
        <p:spPr>
          <a:xfrm>
            <a:off x="3562350" y="615950"/>
            <a:ext cx="2857500" cy="3328988"/>
          </a:xfrm>
          <a:prstGeom prst="rect">
            <a:avLst/>
          </a:prstGeom>
          <a:noFill/>
          <a:ln w="9525">
            <a:noFill/>
          </a:ln>
        </p:spPr>
      </p:pic>
      <p:pic>
        <p:nvPicPr>
          <p:cNvPr id="27651" name="图片 4"/>
          <p:cNvPicPr>
            <a:picLocks noChangeAspect="1"/>
          </p:cNvPicPr>
          <p:nvPr/>
        </p:nvPicPr>
        <p:blipFill>
          <a:blip r:embed="rId3"/>
          <a:stretch>
            <a:fillRect/>
          </a:stretch>
        </p:blipFill>
        <p:spPr>
          <a:xfrm>
            <a:off x="6419850" y="615950"/>
            <a:ext cx="2743200" cy="3327400"/>
          </a:xfrm>
          <a:prstGeom prst="rect">
            <a:avLst/>
          </a:prstGeom>
          <a:noFill/>
          <a:ln w="9525">
            <a:noFill/>
          </a:ln>
        </p:spPr>
      </p:pic>
      <p:sp>
        <p:nvSpPr>
          <p:cNvPr id="27652" name="文本框 5"/>
          <p:cNvSpPr txBox="1"/>
          <p:nvPr/>
        </p:nvSpPr>
        <p:spPr>
          <a:xfrm>
            <a:off x="476250" y="4267200"/>
            <a:ext cx="8472488" cy="920750"/>
          </a:xfrm>
          <a:prstGeom prst="rect">
            <a:avLst/>
          </a:prstGeom>
          <a:noFill/>
          <a:ln w="9525">
            <a:noFill/>
          </a:ln>
        </p:spPr>
        <p:txBody>
          <a:bodyPr wrap="square" anchor="t">
            <a:spAutoFit/>
          </a:bodyPr>
          <a:p>
            <a:r>
              <a:rPr lang="zh-CN" altLang="en-US" b="1">
                <a:latin typeface="宋体" panose="02010600030101010101" pitchFamily="2" charset="-122"/>
                <a:ea typeface="宋体" panose="02010600030101010101" pitchFamily="2" charset="-122"/>
              </a:rPr>
              <a:t>大片上映：电影公司在运作过程中，一般是将电影放在院线上放映，同时发行</a:t>
            </a:r>
            <a:r>
              <a:rPr lang="en-US" altLang="zh-CN" b="1">
                <a:latin typeface="宋体" panose="02010600030101010101" pitchFamily="2" charset="-122"/>
                <a:ea typeface="宋体" panose="02010600030101010101" pitchFamily="2" charset="-122"/>
              </a:rPr>
              <a:t>DVD</a:t>
            </a:r>
            <a:r>
              <a:rPr lang="zh-CN" altLang="en-US" b="1">
                <a:latin typeface="宋体" panose="02010600030101010101" pitchFamily="2" charset="-122"/>
                <a:ea typeface="宋体" panose="02010600030101010101" pitchFamily="2" charset="-122"/>
              </a:rPr>
              <a:t>；但是， DVD 的发行会使得一些消费者购买 DVD 而不去电影院看电影</a:t>
            </a:r>
            <a:endParaRPr lang="zh-CN" altLang="en-US" b="1">
              <a:latin typeface="宋体" panose="02010600030101010101" pitchFamily="2" charset="-122"/>
              <a:ea typeface="宋体" panose="02010600030101010101" pitchFamily="2" charset="-122"/>
            </a:endParaRPr>
          </a:p>
          <a:p>
            <a:endParaRPr lang="zh-CN" altLang="en-US" b="1">
              <a:latin typeface="宋体" panose="02010600030101010101" pitchFamily="2" charset="-122"/>
              <a:ea typeface="宋体" panose="02010600030101010101" pitchFamily="2" charset="-122"/>
            </a:endParaRPr>
          </a:p>
        </p:txBody>
      </p:sp>
      <p:pic>
        <p:nvPicPr>
          <p:cNvPr id="27653" name="图片 3"/>
          <p:cNvPicPr>
            <a:picLocks noChangeAspect="1"/>
          </p:cNvPicPr>
          <p:nvPr/>
        </p:nvPicPr>
        <p:blipFill>
          <a:blip r:embed="rId4"/>
          <a:stretch>
            <a:fillRect/>
          </a:stretch>
        </p:blipFill>
        <p:spPr>
          <a:xfrm>
            <a:off x="5700713" y="4883150"/>
            <a:ext cx="3048000" cy="1997075"/>
          </a:xfrm>
          <a:prstGeom prst="rect">
            <a:avLst/>
          </a:prstGeom>
          <a:noFill/>
          <a:ln w="9525">
            <a:noFill/>
          </a:ln>
        </p:spPr>
      </p:pic>
      <p:pic>
        <p:nvPicPr>
          <p:cNvPr id="27654" name="图片 2"/>
          <p:cNvPicPr>
            <a:picLocks noChangeAspect="1"/>
          </p:cNvPicPr>
          <p:nvPr/>
        </p:nvPicPr>
        <p:blipFill>
          <a:blip r:embed="rId5"/>
          <a:stretch>
            <a:fillRect/>
          </a:stretch>
        </p:blipFill>
        <p:spPr>
          <a:xfrm>
            <a:off x="476250" y="4883150"/>
            <a:ext cx="3924300" cy="2306638"/>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1505"/>
          <p:cNvSpPr>
            <a:spLocks noGrp="1"/>
          </p:cNvSpPr>
          <p:nvPr>
            <p:ph type="title"/>
          </p:nvPr>
        </p:nvSpPr>
        <p:spPr/>
        <p:txBody>
          <a:bodyPr anchor="b"/>
          <a:p>
            <a:r>
              <a:rPr lang="zh-CN" altLang="en-US" dirty="0">
                <a:sym typeface="Arial" panose="020B0604020202020204" pitchFamily="34" charset="0"/>
              </a:rPr>
              <a:t>所得税和折旧的影响</a:t>
            </a:r>
            <a:endParaRPr lang="zh-CN" altLang="en-US" dirty="0">
              <a:sym typeface="Arial" panose="020B0604020202020204" pitchFamily="34" charset="0"/>
            </a:endParaRPr>
          </a:p>
        </p:txBody>
      </p:sp>
      <p:sp>
        <p:nvSpPr>
          <p:cNvPr id="28674" name="文本占位符 21506"/>
          <p:cNvSpPr>
            <a:spLocks noGrp="1"/>
          </p:cNvSpPr>
          <p:nvPr>
            <p:ph idx="1"/>
          </p:nvPr>
        </p:nvSpPr>
        <p:spPr/>
        <p:txBody>
          <a:bodyPr anchor="t"/>
          <a:p>
            <a:r>
              <a:rPr lang="zh-CN" altLang="en-US" dirty="0">
                <a:hlinkClick r:id="" action="ppaction://hlinkshowjump?jump=nextslide"/>
              </a:rPr>
              <a:t>所得税构成企业的现金流出，必须予以考虑</a:t>
            </a:r>
            <a:r>
              <a:rPr lang="zh-CN" altLang="en-US" dirty="0"/>
              <a:t>。</a:t>
            </a:r>
            <a:endParaRPr lang="zh-CN" altLang="en-US" dirty="0"/>
          </a:p>
          <a:p>
            <a:r>
              <a:rPr lang="zh-CN" altLang="en-US" dirty="0"/>
              <a:t>影响所得税大小的是利润总额和所得税率，而利润多少与折旧等费用扣除额有关，而折旧额属于非付现成本。</a:t>
            </a:r>
            <a:r>
              <a:rPr lang="zh-CN" altLang="en-US" dirty="0">
                <a:hlinkClick r:id="rId1" action="ppaction://hlinksldjump"/>
              </a:rPr>
              <a:t>研究所得税必须与折旧问题一并考虑。</a:t>
            </a:r>
            <a:endParaRPr lang="zh-CN" altLang="en-US" dirty="0">
              <a:hlinkClick r:id="rId1" action="ppaction://hlinksldjump"/>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a:spLocks noGrp="1"/>
          </p:cNvSpPr>
          <p:nvPr>
            <p:ph type="body" idx="4294967295"/>
          </p:nvPr>
        </p:nvSpPr>
        <p:spPr>
          <a:xfrm>
            <a:off x="238125" y="911225"/>
            <a:ext cx="7596188" cy="503238"/>
          </a:xfrm>
        </p:spPr>
        <p:txBody>
          <a:bodyPr wrap="square" anchor="t"/>
          <a:p>
            <a:pPr marL="571500" indent="-571500">
              <a:lnSpc>
                <a:spcPct val="90000"/>
              </a:lnSpc>
              <a:buNone/>
            </a:pPr>
            <a:r>
              <a:rPr lang="en-US" altLang="zh-CN" b="1" dirty="0"/>
              <a:t>1. </a:t>
            </a:r>
            <a:r>
              <a:rPr lang="zh-CN" altLang="en-US" b="1" dirty="0"/>
              <a:t>固定资产投资中需要考虑的税负</a:t>
            </a:r>
            <a:endParaRPr lang="zh-CN" altLang="en-US" b="1" dirty="0"/>
          </a:p>
        </p:txBody>
      </p:sp>
      <p:sp>
        <p:nvSpPr>
          <p:cNvPr id="30722" name="Rectangle 5"/>
          <p:cNvSpPr/>
          <p:nvPr/>
        </p:nvSpPr>
        <p:spPr>
          <a:xfrm>
            <a:off x="0" y="3146425"/>
            <a:ext cx="309563" cy="365125"/>
          </a:xfrm>
          <a:prstGeom prst="rect">
            <a:avLst/>
          </a:prstGeom>
          <a:noFill/>
          <a:ln w="9525">
            <a:noFill/>
          </a:ln>
        </p:spPr>
        <p:txBody>
          <a:bodyPr wrap="none" anchor="ctr">
            <a:spAutoFit/>
          </a:bodyPr>
          <a:p>
            <a:endParaRPr lang="zh-CN" altLang="en-US" b="1" dirty="0">
              <a:latin typeface="Arial" panose="020B0604020202020204" pitchFamily="34" charset="0"/>
              <a:ea typeface="宋体" panose="02010600030101010101" pitchFamily="2" charset="-122"/>
            </a:endParaRPr>
          </a:p>
        </p:txBody>
      </p:sp>
      <p:sp>
        <p:nvSpPr>
          <p:cNvPr id="27653" name="Text Box 12"/>
          <p:cNvSpPr txBox="1"/>
          <p:nvPr/>
        </p:nvSpPr>
        <p:spPr>
          <a:xfrm>
            <a:off x="123825" y="100013"/>
            <a:ext cx="3286125" cy="460375"/>
          </a:xfrm>
          <a:prstGeom prst="rect">
            <a:avLst/>
          </a:prstGeom>
          <a:solidFill>
            <a:srgbClr val="A11D26"/>
          </a:solidFill>
          <a:ln w="9525">
            <a:noFill/>
          </a:ln>
        </p:spPr>
        <p:txBody>
          <a:bodyPr wrap="square"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税负与折旧的影响</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30724" name="AutoShape 17"/>
          <p:cNvSpPr/>
          <p:nvPr/>
        </p:nvSpPr>
        <p:spPr>
          <a:xfrm>
            <a:off x="1619250" y="2420938"/>
            <a:ext cx="146050" cy="504825"/>
          </a:xfrm>
          <a:prstGeom prst="leftBrace">
            <a:avLst>
              <a:gd name="adj1" fmla="val 28580"/>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nvGrpSpPr>
          <p:cNvPr id="2" name="组合 1"/>
          <p:cNvGrpSpPr/>
          <p:nvPr/>
        </p:nvGrpSpPr>
        <p:grpSpPr>
          <a:xfrm>
            <a:off x="73025" y="2265363"/>
            <a:ext cx="2916238" cy="903287"/>
            <a:chOff x="0" y="3585"/>
            <a:chExt cx="4593" cy="1423"/>
          </a:xfrm>
        </p:grpSpPr>
        <p:sp>
          <p:nvSpPr>
            <p:cNvPr id="30726" name="Text Box 15"/>
            <p:cNvSpPr txBox="1"/>
            <p:nvPr/>
          </p:nvSpPr>
          <p:spPr>
            <a:xfrm>
              <a:off x="0" y="3925"/>
              <a:ext cx="2665" cy="725"/>
            </a:xfrm>
            <a:prstGeom prst="rect">
              <a:avLst/>
            </a:prstGeom>
            <a:noFill/>
            <a:ln w="9525">
              <a:noFill/>
            </a:ln>
          </p:spPr>
          <p:txBody>
            <a:bodyPr wrap="square" anchor="t">
              <a:spAutoFit/>
            </a:bodyPr>
            <a:p>
              <a:pPr marL="1905" indent="-1905">
                <a:spcBef>
                  <a:spcPct val="50000"/>
                </a:spcBef>
                <a:buAutoNum type="circleNumDbPlain"/>
              </a:pPr>
              <a:r>
                <a:rPr lang="zh-CN" altLang="en-US" sz="2400" b="1" dirty="0">
                  <a:latin typeface="Arial" panose="020B0604020202020204" pitchFamily="34" charset="0"/>
                  <a:ea typeface="宋体" panose="02010600030101010101" pitchFamily="2" charset="-122"/>
                </a:rPr>
                <a:t>流转税</a:t>
              </a:r>
              <a:endParaRPr lang="zh-CN" altLang="en-US" sz="2400" b="1" dirty="0">
                <a:latin typeface="Arial" panose="020B0604020202020204" pitchFamily="34" charset="0"/>
                <a:ea typeface="宋体" panose="02010600030101010101" pitchFamily="2" charset="-122"/>
              </a:endParaRPr>
            </a:p>
          </p:txBody>
        </p:sp>
        <p:sp>
          <p:nvSpPr>
            <p:cNvPr id="30727" name="Text Box 18"/>
            <p:cNvSpPr txBox="1"/>
            <p:nvPr/>
          </p:nvSpPr>
          <p:spPr>
            <a:xfrm>
              <a:off x="2665" y="3585"/>
              <a:ext cx="1928" cy="628"/>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营业税</a:t>
              </a:r>
              <a:endParaRPr lang="zh-CN" altLang="en-US" sz="2000" b="1" dirty="0">
                <a:latin typeface="Arial" panose="020B0604020202020204" pitchFamily="34" charset="0"/>
                <a:ea typeface="宋体" panose="02010600030101010101" pitchFamily="2" charset="-122"/>
              </a:endParaRPr>
            </a:p>
          </p:txBody>
        </p:sp>
        <p:sp>
          <p:nvSpPr>
            <p:cNvPr id="30728" name="Text Box 19"/>
            <p:cNvSpPr txBox="1"/>
            <p:nvPr/>
          </p:nvSpPr>
          <p:spPr>
            <a:xfrm>
              <a:off x="2665" y="4380"/>
              <a:ext cx="1588" cy="628"/>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增值税</a:t>
              </a:r>
              <a:endParaRPr lang="zh-CN" altLang="en-US" sz="2000" b="1" dirty="0">
                <a:latin typeface="Arial" panose="020B0604020202020204" pitchFamily="34" charset="0"/>
                <a:ea typeface="宋体" panose="02010600030101010101" pitchFamily="2" charset="-122"/>
              </a:endParaRPr>
            </a:p>
          </p:txBody>
        </p:sp>
      </p:grpSp>
      <p:sp>
        <p:nvSpPr>
          <p:cNvPr id="22542" name="Text Box 23"/>
          <p:cNvSpPr txBox="1"/>
          <p:nvPr/>
        </p:nvSpPr>
        <p:spPr>
          <a:xfrm>
            <a:off x="-107950" y="4024313"/>
            <a:ext cx="1800225" cy="460375"/>
          </a:xfrm>
          <a:prstGeom prst="rect">
            <a:avLst/>
          </a:prstGeom>
          <a:noFill/>
          <a:ln w="9525">
            <a:noFill/>
          </a:ln>
        </p:spPr>
        <p:txBody>
          <a:bodyPr wrap="square" anchor="t">
            <a:spAutoFit/>
          </a:bodyPr>
          <a:p>
            <a:pPr marL="1905" indent="-1905">
              <a:spcBef>
                <a:spcPct val="50000"/>
              </a:spcBef>
              <a:buAutoNum type="circleNumDbPlain" startAt="2"/>
            </a:pPr>
            <a:r>
              <a:rPr lang="zh-CN" altLang="en-US" sz="2400" b="1" dirty="0">
                <a:latin typeface="Arial" panose="020B0604020202020204" pitchFamily="34" charset="0"/>
                <a:ea typeface="宋体" panose="02010600030101010101" pitchFamily="2" charset="-122"/>
              </a:rPr>
              <a:t>所得税</a:t>
            </a:r>
            <a:r>
              <a:rPr lang="zh-CN" altLang="en-US" b="1" dirty="0">
                <a:latin typeface="Arial" panose="020B0604020202020204" pitchFamily="34" charset="0"/>
                <a:ea typeface="宋体" panose="02010600030101010101" pitchFamily="2" charset="-122"/>
              </a:rPr>
              <a:t> </a:t>
            </a:r>
            <a:endParaRPr lang="zh-CN" altLang="en-US" b="1" dirty="0">
              <a:latin typeface="Arial" panose="020B0604020202020204" pitchFamily="34" charset="0"/>
              <a:ea typeface="宋体" panose="02010600030101010101" pitchFamily="2" charset="-122"/>
            </a:endParaRPr>
          </a:p>
        </p:txBody>
      </p:sp>
      <p:graphicFrame>
        <p:nvGraphicFramePr>
          <p:cNvPr id="22543" name="对象 22542"/>
          <p:cNvGraphicFramePr>
            <a:graphicFrameLocks noChangeAspect="1"/>
          </p:cNvGraphicFramePr>
          <p:nvPr/>
        </p:nvGraphicFramePr>
        <p:xfrm>
          <a:off x="1512888" y="5492750"/>
          <a:ext cx="7200900" cy="384175"/>
        </p:xfrm>
        <a:graphic>
          <a:graphicData uri="http://schemas.openxmlformats.org/presentationml/2006/ole">
            <mc:AlternateContent xmlns:mc="http://schemas.openxmlformats.org/markup-compatibility/2006">
              <mc:Choice xmlns:v="urn:schemas-microsoft-com:vml" Requires="v">
                <p:oleObj spid="_x0000_s3079" name="" r:id="rId1" imgW="4097020" imgH="215900" progId="">
                  <p:embed/>
                </p:oleObj>
              </mc:Choice>
              <mc:Fallback>
                <p:oleObj name="" r:id="rId1" imgW="4097020" imgH="215900" progId="">
                  <p:embed/>
                  <p:pic>
                    <p:nvPicPr>
                      <p:cNvPr id="0" name="图片 3078"/>
                      <p:cNvPicPr/>
                      <p:nvPr/>
                    </p:nvPicPr>
                    <p:blipFill>
                      <a:blip r:embed="rId2"/>
                      <a:stretch>
                        <a:fillRect/>
                      </a:stretch>
                    </p:blipFill>
                    <p:spPr>
                      <a:xfrm>
                        <a:off x="1512888" y="5492750"/>
                        <a:ext cx="7200900" cy="384175"/>
                      </a:xfrm>
                      <a:prstGeom prst="rect">
                        <a:avLst/>
                      </a:prstGeom>
                      <a:noFill/>
                      <a:ln w="38100">
                        <a:noFill/>
                        <a:miter/>
                      </a:ln>
                    </p:spPr>
                  </p:pic>
                </p:oleObj>
              </mc:Fallback>
            </mc:AlternateContent>
          </a:graphicData>
        </a:graphic>
      </p:graphicFrame>
      <p:grpSp>
        <p:nvGrpSpPr>
          <p:cNvPr id="22544" name="Group 28"/>
          <p:cNvGrpSpPr/>
          <p:nvPr/>
        </p:nvGrpSpPr>
        <p:grpSpPr>
          <a:xfrm>
            <a:off x="1368425" y="3922713"/>
            <a:ext cx="7416800" cy="1338262"/>
            <a:chOff x="0" y="0"/>
            <a:chExt cx="4672" cy="843"/>
          </a:xfrm>
        </p:grpSpPr>
        <p:sp>
          <p:nvSpPr>
            <p:cNvPr id="30732" name="AutoShape 26"/>
            <p:cNvSpPr/>
            <p:nvPr/>
          </p:nvSpPr>
          <p:spPr>
            <a:xfrm>
              <a:off x="0" y="0"/>
              <a:ext cx="4672" cy="590"/>
            </a:xfrm>
            <a:prstGeom prst="roundRect">
              <a:avLst>
                <a:gd name="adj" fmla="val 16667"/>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sp>
          <p:nvSpPr>
            <p:cNvPr id="30733" name="Text Box 27"/>
            <p:cNvSpPr txBox="1"/>
            <p:nvPr/>
          </p:nvSpPr>
          <p:spPr>
            <a:xfrm>
              <a:off x="91" y="0"/>
              <a:ext cx="4354" cy="843"/>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项目投产后，获取营业利润以及处置固定资产的净收益（指变价收入扣除了固定资产的折余价值及相应的清理费用后的净收益）所应交纳的所得税。</a:t>
              </a:r>
              <a:endParaRPr lang="zh-CN" altLang="en-US" b="1" dirty="0">
                <a:latin typeface="Arial" panose="020B0604020202020204" pitchFamily="34" charset="0"/>
                <a:ea typeface="宋体" panose="02010600030101010101" pitchFamily="2" charset="-122"/>
              </a:endParaRPr>
            </a:p>
            <a:p>
              <a:pPr>
                <a:spcBef>
                  <a:spcPct val="50000"/>
                </a:spcBef>
              </a:pPr>
              <a:endParaRPr lang="zh-CN" altLang="en-US" b="1" dirty="0">
                <a:latin typeface="Arial" panose="020B0604020202020204" pitchFamily="34" charset="0"/>
                <a:ea typeface="宋体" panose="02010600030101010101" pitchFamily="2" charset="-122"/>
              </a:endParaRPr>
            </a:p>
          </p:txBody>
        </p:sp>
      </p:grpSp>
      <p:sp>
        <p:nvSpPr>
          <p:cNvPr id="23" name="矩形 22"/>
          <p:cNvSpPr/>
          <p:nvPr/>
        </p:nvSpPr>
        <p:spPr>
          <a:xfrm>
            <a:off x="3498850" y="2443163"/>
            <a:ext cx="2938463" cy="460375"/>
          </a:xfrm>
          <a:prstGeom prst="rect">
            <a:avLst/>
          </a:prstGeom>
          <a:noFill/>
          <a:ln w="9525">
            <a:noFill/>
          </a:ln>
        </p:spPr>
        <p:txBody>
          <a:bodyPr wrap="none" anchor="t">
            <a:spAutoFit/>
          </a:bodyPr>
          <a:p>
            <a:r>
              <a:rPr lang="zh-CN" altLang="zh-CN" sz="2400" b="1" dirty="0">
                <a:solidFill>
                  <a:srgbClr val="000000"/>
                </a:solidFill>
                <a:latin typeface="宋体" panose="02010600030101010101" pitchFamily="2" charset="-122"/>
                <a:ea typeface="宋体" panose="02010600030101010101" pitchFamily="2" charset="-122"/>
              </a:rPr>
              <a:t>流转税主要是增值税</a:t>
            </a:r>
            <a:endParaRPr lang="zh-CN" altLang="zh-CN" sz="2400" b="1" dirty="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49">
                                            <p:txEl>
                                              <p:charRg st="0" end="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5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500" fill="hold">
                                          <p:stCondLst>
                                            <p:cond delay="0"/>
                                          </p:stCondLst>
                                        </p:cTn>
                                        <p:tgtEl>
                                          <p:spTgt spid="22544"/>
                                        </p:tgtEl>
                                        <p:attrNameLst>
                                          <p:attrName>style.visibility</p:attrName>
                                        </p:attrNameLst>
                                      </p:cBhvr>
                                      <p:to>
                                        <p:strVal val="visible"/>
                                      </p:to>
                                    </p:set>
                                    <p:animEffect transition="in" filter="blinds(horizontal)">
                                      <p:cBhvr>
                                        <p:cTn id="28" dur="500"/>
                                        <p:tgtEl>
                                          <p:spTgt spid="2254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p:bldP spid="27653" grpId="0" animBg="1"/>
      <p:bldP spid="27649" grpId="0" build="p"/>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矩形 4"/>
          <p:cNvSpPr/>
          <p:nvPr/>
        </p:nvSpPr>
        <p:spPr>
          <a:xfrm>
            <a:off x="214313" y="885825"/>
            <a:ext cx="6878637" cy="292100"/>
          </a:xfrm>
          <a:prstGeom prst="rect">
            <a:avLst/>
          </a:prstGeom>
          <a:noFill/>
          <a:ln w="9525">
            <a:noFill/>
          </a:ln>
        </p:spPr>
        <p:txBody>
          <a:bodyPr wrap="none" anchor="t">
            <a:spAutoFit/>
          </a:bodyPr>
          <a:p>
            <a:pPr indent="266700" algn="ctr">
              <a:lnSpc>
                <a:spcPts val="1575"/>
              </a:lnSpc>
            </a:pPr>
            <a:r>
              <a:rPr lang="en-US" altLang="zh-CN" sz="3600" b="1" dirty="0">
                <a:solidFill>
                  <a:srgbClr val="000000"/>
                </a:solidFill>
                <a:latin typeface="宋体" panose="02010600030101010101" pitchFamily="2" charset="-122"/>
                <a:ea typeface="宋体" panose="02010600030101010101" pitchFamily="2" charset="-122"/>
              </a:rPr>
              <a:t>2.</a:t>
            </a:r>
            <a:r>
              <a:rPr lang="zh-CN" altLang="zh-CN" sz="3600" b="1" dirty="0">
                <a:solidFill>
                  <a:srgbClr val="000000"/>
                </a:solidFill>
                <a:latin typeface="宋体" panose="02010600030101010101" pitchFamily="2" charset="-122"/>
                <a:ea typeface="宋体" panose="02010600030101010101" pitchFamily="2" charset="-122"/>
              </a:rPr>
              <a:t>税负与折旧对现金流量的影响</a:t>
            </a:r>
            <a:endParaRPr lang="zh-CN" altLang="zh-CN" sz="3600" b="1" dirty="0">
              <a:solidFill>
                <a:srgbClr val="000000"/>
              </a:solidFill>
              <a:latin typeface="宋体" panose="02010600030101010101" pitchFamily="2" charset="-122"/>
              <a:ea typeface="宋体" panose="02010600030101010101" pitchFamily="2" charset="-122"/>
            </a:endParaRPr>
          </a:p>
        </p:txBody>
      </p:sp>
      <p:sp>
        <p:nvSpPr>
          <p:cNvPr id="31746" name="矩形 5"/>
          <p:cNvSpPr/>
          <p:nvPr/>
        </p:nvSpPr>
        <p:spPr>
          <a:xfrm>
            <a:off x="858838" y="2060575"/>
            <a:ext cx="7466012" cy="3414713"/>
          </a:xfrm>
          <a:prstGeom prst="rect">
            <a:avLst/>
          </a:prstGeom>
          <a:noFill/>
          <a:ln w="9525">
            <a:noFill/>
          </a:ln>
        </p:spPr>
        <p:txBody>
          <a:bodyPr wrap="square" anchor="t">
            <a:spAutoFit/>
          </a:bodyPr>
          <a:p>
            <a:pPr marL="342900" indent="-342900" algn="just">
              <a:buChar char="•"/>
            </a:pPr>
            <a:r>
              <a:rPr lang="zh-CN" altLang="zh-CN" sz="2400" b="1" dirty="0">
                <a:solidFill>
                  <a:srgbClr val="000000"/>
                </a:solidFill>
                <a:latin typeface="宋体" panose="02010600030101010101" pitchFamily="2" charset="-122"/>
                <a:ea typeface="宋体" panose="02010600030101010101" pitchFamily="2" charset="-122"/>
              </a:rPr>
              <a:t>涉及固定资产变价收入所要缴纳的流转税和所得税只发生在取得变价收入的当期</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是一次性的。</a:t>
            </a:r>
            <a:endParaRPr lang="zh-CN" altLang="zh-CN" sz="2400" b="1" dirty="0">
              <a:solidFill>
                <a:srgbClr val="000000"/>
              </a:solidFill>
              <a:latin typeface="宋体" panose="02010600030101010101" pitchFamily="2" charset="-122"/>
              <a:ea typeface="宋体" panose="02010600030101010101" pitchFamily="2" charset="-122"/>
            </a:endParaRPr>
          </a:p>
          <a:p>
            <a:pPr marL="342900" indent="-342900" algn="just">
              <a:buChar char="•"/>
            </a:pPr>
            <a:r>
              <a:rPr lang="zh-CN" altLang="zh-CN" sz="2400" b="1" dirty="0">
                <a:solidFill>
                  <a:srgbClr val="000000"/>
                </a:solidFill>
                <a:latin typeface="宋体" panose="02010600030101010101" pitchFamily="2" charset="-122"/>
                <a:ea typeface="宋体" panose="02010600030101010101" pitchFamily="2" charset="-122"/>
              </a:rPr>
              <a:t>项目经营期内营业利润所要缴纳的所得税则在整个项目的使用期间都会涉及。</a:t>
            </a:r>
            <a:endParaRPr lang="zh-CN" altLang="zh-CN" sz="2400" b="1" dirty="0">
              <a:solidFill>
                <a:srgbClr val="000000"/>
              </a:solidFill>
              <a:latin typeface="宋体" panose="02010600030101010101" pitchFamily="2" charset="-122"/>
              <a:ea typeface="宋体" panose="02010600030101010101" pitchFamily="2" charset="-122"/>
            </a:endParaRPr>
          </a:p>
          <a:p>
            <a:pPr marL="342900" indent="-342900" algn="just">
              <a:buChar char="•"/>
            </a:pPr>
            <a:r>
              <a:rPr lang="zh-CN" altLang="zh-CN" sz="2400" b="1" dirty="0">
                <a:solidFill>
                  <a:srgbClr val="000000"/>
                </a:solidFill>
                <a:latin typeface="宋体" panose="02010600030101010101" pitchFamily="2" charset="-122"/>
                <a:ea typeface="宋体" panose="02010600030101010101" pitchFamily="2" charset="-122"/>
              </a:rPr>
              <a:t>经营期内所得税的大小取决于利润大小和所得税税率的高低</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而利润大小受折旧方法的影响</a:t>
            </a:r>
            <a:endParaRPr lang="zh-CN" altLang="en-US" sz="2400" b="1" dirty="0">
              <a:solidFill>
                <a:srgbClr val="000000"/>
              </a:solidFill>
              <a:latin typeface="宋体" panose="02010600030101010101" pitchFamily="2" charset="-122"/>
              <a:ea typeface="宋体" panose="02010600030101010101" pitchFamily="2" charset="-122"/>
            </a:endParaRPr>
          </a:p>
          <a:p>
            <a:pPr marL="342900" indent="-342900" algn="just">
              <a:buChar char="•"/>
            </a:pPr>
            <a:r>
              <a:rPr lang="zh-CN" altLang="zh-CN" sz="2400" b="1" dirty="0">
                <a:solidFill>
                  <a:srgbClr val="000000"/>
                </a:solidFill>
                <a:latin typeface="宋体" panose="02010600030101010101" pitchFamily="2" charset="-122"/>
                <a:ea typeface="宋体" panose="02010600030101010101" pitchFamily="2" charset="-122"/>
              </a:rPr>
              <a:t>因此</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讨论所得税问题必然会涉及折旧问题。反之</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也可以说折旧对投资决策的影响实际上是由所得税引起的。</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6"/>
          <p:cNvSpPr>
            <a:spLocks noGrp="1"/>
          </p:cNvSpPr>
          <p:nvPr>
            <p:ph type="body" sz="half" idx="4294967295"/>
          </p:nvPr>
        </p:nvSpPr>
        <p:spPr>
          <a:xfrm>
            <a:off x="468313" y="1485900"/>
            <a:ext cx="7704137" cy="4411663"/>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marL="571500" lvl="0" indent="-571500">
              <a:buNone/>
            </a:pPr>
            <a:endParaRPr lang="zh-CN" altLang="en-US" sz="2600" b="1" dirty="0"/>
          </a:p>
        </p:txBody>
      </p:sp>
      <p:sp>
        <p:nvSpPr>
          <p:cNvPr id="32770" name="AutoShape 12"/>
          <p:cNvSpPr/>
          <p:nvPr/>
        </p:nvSpPr>
        <p:spPr>
          <a:xfrm>
            <a:off x="395288" y="2205038"/>
            <a:ext cx="8424862" cy="4103687"/>
          </a:xfrm>
          <a:prstGeom prst="roundRect">
            <a:avLst>
              <a:gd name="adj" fmla="val 16667"/>
            </a:avLst>
          </a:prstGeom>
          <a:solidFill>
            <a:schemeClr val="folHlink"/>
          </a:solidFill>
          <a:ln w="9525">
            <a:noFill/>
          </a:ln>
        </p:spPr>
        <p:txBody>
          <a:bodyPr wrap="none" anchor="ctr"/>
          <a:p>
            <a:endParaRPr lang="zh-CN" altLang="en-US" b="1" dirty="0">
              <a:latin typeface="Arial" panose="020B0604020202020204" pitchFamily="34" charset="0"/>
              <a:ea typeface="宋体" panose="02010600030101010101" pitchFamily="2" charset="-122"/>
            </a:endParaRPr>
          </a:p>
        </p:txBody>
      </p:sp>
      <p:sp>
        <p:nvSpPr>
          <p:cNvPr id="32771" name="Text Box 13"/>
          <p:cNvSpPr txBox="1"/>
          <p:nvPr/>
        </p:nvSpPr>
        <p:spPr>
          <a:xfrm>
            <a:off x="468313" y="2276475"/>
            <a:ext cx="8496300" cy="644525"/>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例</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常德公司目前的损益情况见表</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。该公司正在考虑一项财产保险计划，每月支付</a:t>
            </a:r>
            <a:r>
              <a:rPr lang="en-US" altLang="zh-CN" b="1" dirty="0">
                <a:latin typeface="Arial" panose="020B0604020202020204" pitchFamily="34" charset="0"/>
                <a:ea typeface="宋体" panose="02010600030101010101" pitchFamily="2" charset="-122"/>
              </a:rPr>
              <a:t>1000</a:t>
            </a:r>
            <a:r>
              <a:rPr lang="zh-CN" altLang="en-US" b="1" dirty="0">
                <a:latin typeface="Arial" panose="020B0604020202020204" pitchFamily="34" charset="0"/>
                <a:ea typeface="宋体" panose="02010600030101010101" pitchFamily="2" charset="-122"/>
              </a:rPr>
              <a:t>元保险费，假定所得税率为</a:t>
            </a:r>
            <a:r>
              <a:rPr lang="en-US" altLang="zh-CN" b="1" dirty="0">
                <a:latin typeface="Arial" panose="020B0604020202020204" pitchFamily="34" charset="0"/>
                <a:ea typeface="宋体" panose="02010600030101010101" pitchFamily="2" charset="-122"/>
              </a:rPr>
              <a:t>30%</a:t>
            </a:r>
            <a:r>
              <a:rPr lang="zh-CN" altLang="en-US" b="1" dirty="0">
                <a:latin typeface="Arial" panose="020B0604020202020204" pitchFamily="34" charset="0"/>
                <a:ea typeface="宋体" panose="02010600030101010101" pitchFamily="2" charset="-122"/>
              </a:rPr>
              <a:t>，该保险费的税后成本是多少？</a:t>
            </a:r>
            <a:endParaRPr lang="zh-CN" altLang="en-US" b="1" dirty="0">
              <a:latin typeface="Arial" panose="020B0604020202020204" pitchFamily="34" charset="0"/>
              <a:ea typeface="宋体" panose="02010600030101010101" pitchFamily="2" charset="-122"/>
            </a:endParaRPr>
          </a:p>
        </p:txBody>
      </p:sp>
      <p:graphicFrame>
        <p:nvGraphicFramePr>
          <p:cNvPr id="23558" name="内容占位符 23557"/>
          <p:cNvGraphicFramePr/>
          <p:nvPr>
            <p:ph sz="half" idx="1"/>
          </p:nvPr>
        </p:nvGraphicFramePr>
        <p:xfrm>
          <a:off x="1835150" y="2997200"/>
          <a:ext cx="5329238" cy="2886075"/>
        </p:xfrm>
        <a:graphic>
          <a:graphicData uri="http://schemas.openxmlformats.org/drawingml/2006/table">
            <a:tbl>
              <a:tblPr/>
              <a:tblGrid>
                <a:gridCol w="2284730"/>
                <a:gridCol w="1634490"/>
                <a:gridCol w="1409700"/>
              </a:tblGrid>
              <a:tr h="38893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项目</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目前（不买保险）</a:t>
                      </a:r>
                      <a:endParaRPr lang="zh-CN" altLang="en-US" sz="14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买保险</a:t>
                      </a:r>
                      <a:endParaRPr lang="zh-CN" altLang="en-US" sz="14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24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销售收入</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10000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10000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350837">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成本和费用</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524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新增保险费</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524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税前利润</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4000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所得税（</a:t>
                      </a:r>
                      <a:r>
                        <a:rPr lang="en-US" altLang="x-none" sz="1400" b="1" dirty="0">
                          <a:latin typeface="宋体" panose="02010600030101010101" pitchFamily="2" charset="-122"/>
                        </a:rPr>
                        <a:t>25</a:t>
                      </a:r>
                      <a:r>
                        <a:rPr lang="en-US" altLang="x-none" sz="1400" b="1" dirty="0">
                          <a:latin typeface="Times New Roman" panose="02020603050405020304" pitchFamily="2" charset="0"/>
                          <a:ea typeface="Times New Roman" panose="02020603050405020304" pitchFamily="2" charset="0"/>
                        </a:rPr>
                        <a:t>%</a:t>
                      </a:r>
                      <a:r>
                        <a:rPr lang="zh-CN" altLang="en-US" sz="1400" b="1" dirty="0">
                          <a:latin typeface="宋体" panose="02010600030101010101" pitchFamily="2" charset="-122"/>
                        </a:rPr>
                        <a:t>）</a:t>
                      </a:r>
                      <a:endParaRPr lang="zh-CN" altLang="en-US"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1250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524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税后利润</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3750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3000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r>
              <a:tr h="431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新增保险费后的税后成本</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Times New Roman" panose="02020603050405020304" pitchFamily="2" charset="0"/>
                          <a:ea typeface="Times New Roman" panose="02020603050405020304" pitchFamily="2" charset="0"/>
                        </a:rPr>
                        <a:t>　</a:t>
                      </a:r>
                      <a:endParaRPr lang="zh-CN" altLang="en-US" sz="1400" b="1">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750=3750-3000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2810" name="Rectangle 123"/>
          <p:cNvSpPr/>
          <p:nvPr/>
        </p:nvSpPr>
        <p:spPr>
          <a:xfrm>
            <a:off x="0" y="3136900"/>
            <a:ext cx="309563" cy="365125"/>
          </a:xfrm>
          <a:prstGeom prst="rect">
            <a:avLst/>
          </a:prstGeom>
          <a:noFill/>
          <a:ln w="9525">
            <a:noFill/>
          </a:ln>
        </p:spPr>
        <p:txBody>
          <a:bodyPr wrap="none" anchor="ctr">
            <a:spAutoFit/>
          </a:bodyPr>
          <a:p>
            <a:endParaRPr lang="zh-CN" altLang="en-US" b="1" dirty="0">
              <a:latin typeface="Arial" panose="020B0604020202020204" pitchFamily="34" charset="0"/>
              <a:ea typeface="宋体" panose="02010600030101010101" pitchFamily="2" charset="-122"/>
            </a:endParaRPr>
          </a:p>
        </p:txBody>
      </p:sp>
      <p:graphicFrame>
        <p:nvGraphicFramePr>
          <p:cNvPr id="32811" name="对象 23589"/>
          <p:cNvGraphicFramePr>
            <a:graphicFrameLocks noChangeAspect="1"/>
          </p:cNvGraphicFramePr>
          <p:nvPr/>
        </p:nvGraphicFramePr>
        <p:xfrm>
          <a:off x="5435600" y="6165850"/>
          <a:ext cx="3382963" cy="390525"/>
        </p:xfrm>
        <a:graphic>
          <a:graphicData uri="http://schemas.openxmlformats.org/presentationml/2006/ole">
            <mc:AlternateContent xmlns:mc="http://schemas.openxmlformats.org/markup-compatibility/2006">
              <mc:Choice xmlns:v="urn:schemas-microsoft-com:vml" Requires="v">
                <p:oleObj spid="_x0000_s3076" name="" r:id="rId1" imgW="1890395" imgH="215900" progId="">
                  <p:embed/>
                </p:oleObj>
              </mc:Choice>
              <mc:Fallback>
                <p:oleObj name="" r:id="rId1" imgW="1890395" imgH="215900" progId="">
                  <p:embed/>
                  <p:pic>
                    <p:nvPicPr>
                      <p:cNvPr id="0" name="图片 3075"/>
                      <p:cNvPicPr/>
                      <p:nvPr/>
                    </p:nvPicPr>
                    <p:blipFill>
                      <a:blip r:embed="rId2"/>
                      <a:stretch>
                        <a:fillRect/>
                      </a:stretch>
                    </p:blipFill>
                    <p:spPr>
                      <a:xfrm>
                        <a:off x="5435600" y="6165850"/>
                        <a:ext cx="3382963" cy="390525"/>
                      </a:xfrm>
                      <a:prstGeom prst="rect">
                        <a:avLst/>
                      </a:prstGeom>
                      <a:noFill/>
                      <a:ln w="38100">
                        <a:noFill/>
                        <a:miter/>
                      </a:ln>
                    </p:spPr>
                  </p:pic>
                </p:oleObj>
              </mc:Fallback>
            </mc:AlternateContent>
          </a:graphicData>
        </a:graphic>
      </p:graphicFrame>
      <p:grpSp>
        <p:nvGrpSpPr>
          <p:cNvPr id="23591" name="Group 128"/>
          <p:cNvGrpSpPr/>
          <p:nvPr/>
        </p:nvGrpSpPr>
        <p:grpSpPr>
          <a:xfrm>
            <a:off x="5795963" y="3429000"/>
            <a:ext cx="2881312" cy="1152525"/>
            <a:chOff x="0" y="0"/>
            <a:chExt cx="1815" cy="726"/>
          </a:xfrm>
        </p:grpSpPr>
        <p:sp>
          <p:nvSpPr>
            <p:cNvPr id="32813" name="AutoShape 117"/>
            <p:cNvSpPr/>
            <p:nvPr/>
          </p:nvSpPr>
          <p:spPr>
            <a:xfrm>
              <a:off x="590" y="0"/>
              <a:ext cx="1225" cy="726"/>
            </a:xfrm>
            <a:prstGeom prst="wedgeEllipseCallout">
              <a:avLst>
                <a:gd name="adj1" fmla="val -74000"/>
                <a:gd name="adj2" fmla="val 18597"/>
              </a:avLst>
            </a:prstGeom>
            <a:solidFill>
              <a:srgbClr val="800000"/>
            </a:solidFill>
            <a:ln w="9525" cap="flat" cmpd="sng">
              <a:solidFill>
                <a:schemeClr val="tx1"/>
              </a:solidFill>
              <a:prstDash val="solid"/>
              <a:miter/>
              <a:headEnd type="none" w="med" len="med"/>
              <a:tailEnd type="none" w="med" len="med"/>
            </a:ln>
          </p:spPr>
          <p:txBody>
            <a:bodyPr anchor="t"/>
            <a:p>
              <a:pPr algn="ctr"/>
              <a:endParaRPr lang="zh-CN" altLang="en-US" sz="1400" b="1" dirty="0">
                <a:latin typeface="Arial" panose="020B0604020202020204" pitchFamily="34" charset="0"/>
                <a:ea typeface="宋体" panose="02010600030101010101" pitchFamily="2" charset="-122"/>
              </a:endParaRPr>
            </a:p>
          </p:txBody>
        </p:sp>
        <p:sp>
          <p:nvSpPr>
            <p:cNvPr id="32814" name="Text Box 118"/>
            <p:cNvSpPr txBox="1"/>
            <p:nvPr/>
          </p:nvSpPr>
          <p:spPr>
            <a:xfrm>
              <a:off x="635" y="91"/>
              <a:ext cx="1134" cy="464"/>
            </a:xfrm>
            <a:prstGeom prst="rect">
              <a:avLst/>
            </a:prstGeom>
            <a:noFill/>
            <a:ln w="9525">
              <a:noFill/>
            </a:ln>
          </p:spPr>
          <p:txBody>
            <a:bodyPr anchor="t">
              <a:spAutoFit/>
            </a:bodyPr>
            <a:p>
              <a:pPr>
                <a:spcBef>
                  <a:spcPct val="50000"/>
                </a:spcBef>
              </a:pPr>
              <a:r>
                <a:rPr lang="zh-CN" altLang="en-US" sz="1400" b="1" dirty="0">
                  <a:solidFill>
                    <a:schemeClr val="bg1"/>
                  </a:solidFill>
                  <a:latin typeface="Arial" panose="020B0604020202020204" pitchFamily="34" charset="0"/>
                  <a:ea typeface="宋体" panose="02010600030101010101" pitchFamily="2" charset="-122"/>
                </a:rPr>
                <a:t>凡是可以税前扣除的项目，都可以起到减免所得税的作用</a:t>
              </a:r>
              <a:endParaRPr lang="zh-CN" altLang="en-US" sz="1400" b="1" dirty="0">
                <a:solidFill>
                  <a:schemeClr val="bg1"/>
                </a:solidFill>
                <a:latin typeface="Arial" panose="020B0604020202020204" pitchFamily="34" charset="0"/>
                <a:ea typeface="宋体" panose="02010600030101010101" pitchFamily="2" charset="-122"/>
              </a:endParaRPr>
            </a:p>
          </p:txBody>
        </p:sp>
        <p:sp>
          <p:nvSpPr>
            <p:cNvPr id="32815" name="Line 119"/>
            <p:cNvSpPr/>
            <p:nvPr/>
          </p:nvSpPr>
          <p:spPr>
            <a:xfrm>
              <a:off x="0" y="590"/>
              <a:ext cx="272"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2" name="Group 129"/>
          <p:cNvGrpSpPr/>
          <p:nvPr/>
        </p:nvGrpSpPr>
        <p:grpSpPr>
          <a:xfrm>
            <a:off x="3132138" y="5734050"/>
            <a:ext cx="5784850" cy="795338"/>
            <a:chOff x="0" y="0"/>
            <a:chExt cx="3644" cy="501"/>
          </a:xfrm>
        </p:grpSpPr>
        <p:sp>
          <p:nvSpPr>
            <p:cNvPr id="32817" name="Line 120"/>
            <p:cNvSpPr/>
            <p:nvPr/>
          </p:nvSpPr>
          <p:spPr>
            <a:xfrm>
              <a:off x="1723" y="0"/>
              <a:ext cx="772"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2818" name="Line 121"/>
            <p:cNvSpPr/>
            <p:nvPr/>
          </p:nvSpPr>
          <p:spPr>
            <a:xfrm>
              <a:off x="0" y="0"/>
              <a:ext cx="454"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2819" name="AutoShape 126"/>
            <p:cNvSpPr/>
            <p:nvPr/>
          </p:nvSpPr>
          <p:spPr>
            <a:xfrm>
              <a:off x="1424" y="234"/>
              <a:ext cx="2220" cy="267"/>
            </a:xfrm>
            <a:prstGeom prst="borderCallout2">
              <a:avLst>
                <a:gd name="adj1" fmla="val 26968"/>
                <a:gd name="adj2" fmla="val -2162"/>
                <a:gd name="adj3" fmla="val 26968"/>
                <a:gd name="adj4" fmla="val -25630"/>
                <a:gd name="adj5" fmla="val -77528"/>
                <a:gd name="adj6" fmla="val -49954"/>
              </a:avLst>
            </a:prstGeom>
            <a:solidFill>
              <a:schemeClr val="hlink">
                <a:alpha val="39998"/>
              </a:schemeClr>
            </a:solidFill>
            <a:ln w="9525" cap="flat" cmpd="sng">
              <a:solidFill>
                <a:schemeClr val="tx1"/>
              </a:solidFill>
              <a:prstDash val="solid"/>
              <a:miter/>
              <a:headEnd type="none" w="med" len="med"/>
              <a:tailEnd type="none" w="med" len="med"/>
            </a:ln>
          </p:spPr>
          <p:txBody>
            <a:bodyPr anchor="t"/>
            <a:p>
              <a:pPr algn="ctr"/>
              <a:endParaRPr lang="zh-CN" altLang="en-US" b="1" dirty="0">
                <a:latin typeface="Arial" panose="020B0604020202020204" pitchFamily="34" charset="0"/>
                <a:ea typeface="宋体" panose="02010600030101010101" pitchFamily="2" charset="-122"/>
              </a:endParaRPr>
            </a:p>
          </p:txBody>
        </p:sp>
      </p:grpSp>
      <p:sp>
        <p:nvSpPr>
          <p:cNvPr id="28725" name="文本框 23598"/>
          <p:cNvSpPr txBox="1"/>
          <p:nvPr/>
        </p:nvSpPr>
        <p:spPr>
          <a:xfrm>
            <a:off x="209550" y="6351588"/>
            <a:ext cx="5491163" cy="646112"/>
          </a:xfrm>
          <a:prstGeom prst="rect">
            <a:avLst/>
          </a:prstGeom>
          <a:noFill/>
          <a:ln w="9525">
            <a:noFill/>
          </a:ln>
        </p:spPr>
        <p:txBody>
          <a:bodyPr wrap="square" anchor="t">
            <a:spAutoFit/>
          </a:bodyPr>
          <a:p>
            <a:r>
              <a:rPr lang="zh-CN" altLang="en-US" b="1" dirty="0">
                <a:latin typeface="Arial" panose="020B0604020202020204" pitchFamily="34" charset="0"/>
                <a:ea typeface="宋体" panose="02010600030101010101" pitchFamily="2" charset="-122"/>
              </a:rPr>
              <a:t>两个方案保险成本差异1000元，对净利润的影响只有750</a:t>
            </a:r>
            <a:endParaRPr lang="zh-CN" altLang="en-US" b="1" dirty="0">
              <a:latin typeface="Arial" panose="020B0604020202020204" pitchFamily="34" charset="0"/>
              <a:ea typeface="宋体" panose="02010600030101010101" pitchFamily="2" charset="-122"/>
            </a:endParaRPr>
          </a:p>
        </p:txBody>
      </p:sp>
      <p:sp>
        <p:nvSpPr>
          <p:cNvPr id="32821" name="文本框 2"/>
          <p:cNvSpPr txBox="1"/>
          <p:nvPr/>
        </p:nvSpPr>
        <p:spPr>
          <a:xfrm>
            <a:off x="209550" y="177800"/>
            <a:ext cx="4360863" cy="584200"/>
          </a:xfrm>
          <a:prstGeom prst="rect">
            <a:avLst/>
          </a:prstGeom>
          <a:noFill/>
          <a:ln w="9525">
            <a:noFill/>
          </a:ln>
        </p:spPr>
        <p:txBody>
          <a:bodyPr wrap="none" anchor="t">
            <a:spAutoFit/>
          </a:bodyPr>
          <a:p>
            <a:pPr marL="571500" indent="-571500"/>
            <a:r>
              <a:rPr lang="en-US" altLang="zh-CN" sz="3200" b="1" dirty="0">
                <a:solidFill>
                  <a:srgbClr val="000000"/>
                </a:solidFill>
                <a:latin typeface="方正书宋_GBK"/>
                <a:ea typeface="宋体" panose="02010600030101010101" pitchFamily="2" charset="-122"/>
              </a:rPr>
              <a:t>(</a:t>
            </a:r>
            <a:r>
              <a:rPr lang="en-US" altLang="zh-CN" sz="3200" b="1" dirty="0">
                <a:solidFill>
                  <a:srgbClr val="000000"/>
                </a:solidFill>
                <a:latin typeface="NEU-BZ-S92"/>
                <a:ea typeface="方正书宋_GBK"/>
              </a:rPr>
              <a:t>1</a:t>
            </a:r>
            <a:r>
              <a:rPr lang="en-US" altLang="zh-CN" sz="3200" b="1" dirty="0">
                <a:solidFill>
                  <a:srgbClr val="000000"/>
                </a:solidFill>
                <a:latin typeface="方正书宋_GBK"/>
                <a:ea typeface="宋体" panose="02010600030101010101" pitchFamily="2" charset="-122"/>
              </a:rPr>
              <a:t>)</a:t>
            </a:r>
            <a:r>
              <a:rPr lang="zh-CN" altLang="zh-CN" sz="3200" b="1" dirty="0">
                <a:solidFill>
                  <a:srgbClr val="000000"/>
                </a:solidFill>
                <a:latin typeface="NEU-BZ-S92"/>
                <a:ea typeface="方正书宋_GBK"/>
              </a:rPr>
              <a:t>税后成本与税后收入</a:t>
            </a:r>
            <a:endParaRPr lang="zh-CN" altLang="en-US" sz="3200" b="1" dirty="0">
              <a:latin typeface="Arial" panose="020B0604020202020204" pitchFamily="34" charset="0"/>
              <a:ea typeface="宋体" panose="02010600030101010101" pitchFamily="2" charset="-122"/>
            </a:endParaRPr>
          </a:p>
        </p:txBody>
      </p:sp>
      <p:sp>
        <p:nvSpPr>
          <p:cNvPr id="32822" name="矩形 5"/>
          <p:cNvSpPr/>
          <p:nvPr/>
        </p:nvSpPr>
        <p:spPr>
          <a:xfrm>
            <a:off x="468313" y="762000"/>
            <a:ext cx="7767637" cy="1198563"/>
          </a:xfrm>
          <a:prstGeom prst="rect">
            <a:avLst/>
          </a:prstGeom>
          <a:noFill/>
          <a:ln w="9525">
            <a:noFill/>
          </a:ln>
        </p:spPr>
        <p:txBody>
          <a:bodyPr wrap="square" anchor="t">
            <a:spAutoFit/>
          </a:bodyPr>
          <a:p>
            <a:r>
              <a:rPr lang="zh-CN" altLang="zh-CN" sz="2400" b="1" dirty="0">
                <a:solidFill>
                  <a:srgbClr val="000000"/>
                </a:solidFill>
                <a:latin typeface="宋体" panose="02010600030101010101" pitchFamily="2" charset="-122"/>
                <a:ea typeface="宋体" panose="02010600030101010101" pitchFamily="2" charset="-122"/>
              </a:rPr>
              <a:t>凡是可以税前扣除的项目</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都可以起到减免所得税的作用</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因而其实际支付的金额并不是真实的成本</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还应将因此而减少的所得税纳入考虑。</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91"/>
                                        </p:tgtEl>
                                        <p:attrNameLst>
                                          <p:attrName>style.visibility</p:attrName>
                                        </p:attrNameLst>
                                      </p:cBhvr>
                                      <p:to>
                                        <p:strVal val="visible"/>
                                      </p:to>
                                    </p:set>
                                    <p:animEffect transition="in" filter="blinds(horizontal)">
                                      <p:cBhvr>
                                        <p:cTn id="7" dur="500"/>
                                        <p:tgtEl>
                                          <p:spTgt spid="235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725">
                                            <p:txEl>
                                              <p:charRg st="0"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1082675" y="2382838"/>
            <a:ext cx="6086475" cy="293687"/>
          </a:xfrm>
          <a:prstGeom prst="rect">
            <a:avLst/>
          </a:prstGeom>
          <a:noFill/>
          <a:ln w="9525">
            <a:noFill/>
          </a:ln>
        </p:spPr>
        <p:txBody>
          <a:bodyPr wrap="none" anchor="t">
            <a:spAutoFit/>
          </a:bodyPr>
          <a:p>
            <a:pPr>
              <a:lnSpc>
                <a:spcPts val="1575"/>
              </a:lnSpc>
            </a:pPr>
            <a:r>
              <a:rPr lang="zh-CN" altLang="zh-CN" sz="2800" b="1" dirty="0">
                <a:solidFill>
                  <a:srgbClr val="000000"/>
                </a:solidFill>
                <a:latin typeface="宋体" panose="02010600030101010101" pitchFamily="2" charset="-122"/>
                <a:ea typeface="宋体" panose="02010600030101010101" pitchFamily="2" charset="-122"/>
              </a:rPr>
              <a:t>税后成本</a:t>
            </a:r>
            <a:r>
              <a:rPr lang="en-US" altLang="zh-CN" sz="2800" b="1" dirty="0">
                <a:solidFill>
                  <a:srgbClr val="000000"/>
                </a:solidFill>
                <a:latin typeface="宋体" panose="02010600030101010101" pitchFamily="2" charset="-122"/>
                <a:ea typeface="宋体" panose="02010600030101010101" pitchFamily="2" charset="-122"/>
              </a:rPr>
              <a:t>=</a:t>
            </a:r>
            <a:r>
              <a:rPr lang="zh-CN" altLang="zh-CN" sz="2800" b="1" dirty="0">
                <a:solidFill>
                  <a:srgbClr val="000000"/>
                </a:solidFill>
                <a:latin typeface="宋体" panose="02010600030101010101" pitchFamily="2" charset="-122"/>
                <a:ea typeface="宋体" panose="02010600030101010101" pitchFamily="2" charset="-122"/>
              </a:rPr>
              <a:t>实际支付</a:t>
            </a:r>
            <a:r>
              <a:rPr lang="en-US" altLang="zh-CN" sz="2800" b="1" dirty="0">
                <a:solidFill>
                  <a:srgbClr val="000000"/>
                </a:solidFill>
                <a:latin typeface="宋体" panose="02010600030101010101" pitchFamily="2" charset="-122"/>
                <a:ea typeface="宋体" panose="02010600030101010101" pitchFamily="2" charset="-122"/>
              </a:rPr>
              <a:t>×(1-</a:t>
            </a:r>
            <a:r>
              <a:rPr lang="zh-CN" altLang="zh-CN" sz="2800" b="1" dirty="0">
                <a:solidFill>
                  <a:srgbClr val="000000"/>
                </a:solidFill>
                <a:latin typeface="宋体" panose="02010600030101010101" pitchFamily="2" charset="-122"/>
                <a:ea typeface="宋体" panose="02010600030101010101" pitchFamily="2" charset="-122"/>
              </a:rPr>
              <a:t>所得税税率</a:t>
            </a:r>
            <a:r>
              <a:rPr lang="en-US" altLang="zh-CN" sz="2800" b="1" dirty="0">
                <a:solidFill>
                  <a:srgbClr val="000000"/>
                </a:solidFill>
                <a:latin typeface="宋体" panose="02010600030101010101" pitchFamily="2" charset="-122"/>
                <a:ea typeface="宋体" panose="02010600030101010101" pitchFamily="2" charset="-122"/>
              </a:rPr>
              <a:t>)</a:t>
            </a:r>
            <a:endParaRPr lang="zh-CN" altLang="zh-CN" sz="2800" b="1" dirty="0">
              <a:solidFill>
                <a:srgbClr val="000000"/>
              </a:solidFill>
              <a:latin typeface="宋体" panose="02010600030101010101" pitchFamily="2" charset="-122"/>
              <a:ea typeface="宋体" panose="02010600030101010101" pitchFamily="2" charset="-122"/>
            </a:endParaRPr>
          </a:p>
        </p:txBody>
      </p:sp>
      <p:sp>
        <p:nvSpPr>
          <p:cNvPr id="9" name="矩形 8"/>
          <p:cNvSpPr/>
          <p:nvPr/>
        </p:nvSpPr>
        <p:spPr>
          <a:xfrm>
            <a:off x="1082675" y="3419475"/>
            <a:ext cx="6086475" cy="293688"/>
          </a:xfrm>
          <a:prstGeom prst="rect">
            <a:avLst/>
          </a:prstGeom>
          <a:noFill/>
          <a:ln w="9525">
            <a:noFill/>
          </a:ln>
        </p:spPr>
        <p:txBody>
          <a:bodyPr wrap="none" anchor="t">
            <a:spAutoFit/>
          </a:bodyPr>
          <a:p>
            <a:pPr>
              <a:lnSpc>
                <a:spcPts val="1575"/>
              </a:lnSpc>
            </a:pPr>
            <a:r>
              <a:rPr lang="zh-CN" altLang="zh-CN" sz="2800" b="1" dirty="0">
                <a:solidFill>
                  <a:srgbClr val="000000"/>
                </a:solidFill>
                <a:latin typeface="宋体" panose="02010600030101010101" pitchFamily="2" charset="-122"/>
                <a:ea typeface="宋体" panose="02010600030101010101" pitchFamily="2" charset="-122"/>
              </a:rPr>
              <a:t>税后收入</a:t>
            </a:r>
            <a:r>
              <a:rPr lang="en-US" altLang="zh-CN" sz="2800" b="1" dirty="0">
                <a:solidFill>
                  <a:srgbClr val="000000"/>
                </a:solidFill>
                <a:latin typeface="宋体" panose="02010600030101010101" pitchFamily="2" charset="-122"/>
                <a:ea typeface="宋体" panose="02010600030101010101" pitchFamily="2" charset="-122"/>
              </a:rPr>
              <a:t>=</a:t>
            </a:r>
            <a:r>
              <a:rPr lang="zh-CN" altLang="zh-CN" sz="2800" b="1" dirty="0">
                <a:solidFill>
                  <a:srgbClr val="000000"/>
                </a:solidFill>
                <a:latin typeface="宋体" panose="02010600030101010101" pitchFamily="2" charset="-122"/>
                <a:ea typeface="宋体" panose="02010600030101010101" pitchFamily="2" charset="-122"/>
              </a:rPr>
              <a:t>应税收入</a:t>
            </a:r>
            <a:r>
              <a:rPr lang="en-US" altLang="zh-CN" sz="2800" b="1" dirty="0">
                <a:solidFill>
                  <a:srgbClr val="000000"/>
                </a:solidFill>
                <a:latin typeface="宋体" panose="02010600030101010101" pitchFamily="2" charset="-122"/>
                <a:ea typeface="宋体" panose="02010600030101010101" pitchFamily="2" charset="-122"/>
              </a:rPr>
              <a:t>×(1-</a:t>
            </a:r>
            <a:r>
              <a:rPr lang="zh-CN" altLang="zh-CN" sz="2800" b="1" dirty="0">
                <a:solidFill>
                  <a:srgbClr val="000000"/>
                </a:solidFill>
                <a:latin typeface="宋体" panose="02010600030101010101" pitchFamily="2" charset="-122"/>
                <a:ea typeface="宋体" panose="02010600030101010101" pitchFamily="2" charset="-122"/>
              </a:rPr>
              <a:t>所得税税率</a:t>
            </a:r>
            <a:r>
              <a:rPr lang="en-US" altLang="zh-CN" sz="2800" b="1" dirty="0">
                <a:solidFill>
                  <a:srgbClr val="000000"/>
                </a:solidFill>
                <a:latin typeface="宋体" panose="02010600030101010101" pitchFamily="2" charset="-122"/>
                <a:ea typeface="宋体" panose="02010600030101010101" pitchFamily="2" charset="-122"/>
              </a:rPr>
              <a:t>)</a:t>
            </a:r>
            <a:endParaRPr lang="zh-CN" altLang="zh-CN" sz="2800" b="1" dirty="0">
              <a:solidFill>
                <a:srgbClr val="000000"/>
              </a:solidFill>
              <a:latin typeface="宋体" panose="02010600030101010101" pitchFamily="2" charset="-122"/>
              <a:ea typeface="宋体" panose="02010600030101010101" pitchFamily="2" charset="-122"/>
            </a:endParaRPr>
          </a:p>
        </p:txBody>
      </p:sp>
      <p:sp>
        <p:nvSpPr>
          <p:cNvPr id="33795" name="文本框 1"/>
          <p:cNvSpPr txBox="1"/>
          <p:nvPr/>
        </p:nvSpPr>
        <p:spPr>
          <a:xfrm>
            <a:off x="773113" y="733425"/>
            <a:ext cx="6705600" cy="1384300"/>
          </a:xfrm>
          <a:prstGeom prst="rect">
            <a:avLst/>
          </a:prstGeom>
          <a:noFill/>
          <a:ln w="9525">
            <a:noFill/>
          </a:ln>
        </p:spPr>
        <p:txBody>
          <a:bodyPr wrap="square" anchor="t">
            <a:spAutoFit/>
          </a:bodyPr>
          <a:p>
            <a:r>
              <a:rPr lang="zh-CN" altLang="en-US" sz="2800" b="1">
                <a:latin typeface="Arial" panose="020B0604020202020204" pitchFamily="34" charset="0"/>
                <a:ea typeface="宋体" panose="02010600030101010101" pitchFamily="2" charset="-122"/>
              </a:rPr>
              <a:t>由于所得税的影响：实际现金支出税后成本；实际现金收入是税后收入</a:t>
            </a:r>
            <a:endParaRPr lang="zh-CN" altLang="en-US" sz="2800" b="1">
              <a:latin typeface="Arial" panose="020B0604020202020204" pitchFamily="34" charset="0"/>
              <a:ea typeface="宋体" panose="02010600030101010101" pitchFamily="2" charset="-122"/>
            </a:endParaRPr>
          </a:p>
          <a:p>
            <a:endParaRPr lang="zh-CN" altLang="en-US" sz="2800" b="1">
              <a:latin typeface="Arial" panose="020B0604020202020204" pitchFamily="34" charset="0"/>
              <a:ea typeface="宋体" panose="02010600030101010101" pitchFamily="2" charset="-122"/>
            </a:endParaRPr>
          </a:p>
        </p:txBody>
      </p:sp>
      <p:sp>
        <p:nvSpPr>
          <p:cNvPr id="33796" name="文本框 2"/>
          <p:cNvSpPr txBox="1"/>
          <p:nvPr/>
        </p:nvSpPr>
        <p:spPr>
          <a:xfrm>
            <a:off x="533400" y="4597400"/>
            <a:ext cx="8142288" cy="1198563"/>
          </a:xfrm>
          <a:prstGeom prst="rect">
            <a:avLst/>
          </a:prstGeom>
          <a:noFill/>
          <a:ln w="9525">
            <a:noFill/>
          </a:ln>
        </p:spPr>
        <p:txBody>
          <a:bodyPr wrap="square" anchor="t">
            <a:spAutoFit/>
          </a:bodyPr>
          <a:p>
            <a:r>
              <a:rPr lang="zh-CN" altLang="en-US" sz="2400" b="1">
                <a:latin typeface="Arial" panose="020B0604020202020204" pitchFamily="34" charset="0"/>
                <a:ea typeface="宋体" panose="02010600030101010101" pitchFamily="2" charset="-122"/>
              </a:rPr>
              <a:t>注意：</a:t>
            </a:r>
            <a:endParaRPr lang="zh-CN" altLang="en-US" sz="2400" b="1">
              <a:latin typeface="Arial" panose="020B0604020202020204" pitchFamily="34" charset="0"/>
              <a:ea typeface="宋体" panose="02010600030101010101" pitchFamily="2" charset="-122"/>
            </a:endParaRPr>
          </a:p>
          <a:p>
            <a:r>
              <a:rPr lang="zh-CN" altLang="en-US" sz="2400" b="1">
                <a:latin typeface="Arial" panose="020B0604020202020204" pitchFamily="34" charset="0"/>
                <a:ea typeface="宋体" panose="02010600030101010101" pitchFamily="2" charset="-122"/>
              </a:rPr>
              <a:t>投资过程中取得营业收入及固定资产变价收入都需要交纳流转税，取得的营业利润交纳所得税</a:t>
            </a:r>
            <a:endParaRPr lang="zh-CN" altLang="en-US" sz="24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4"/>
          <p:cNvSpPr txBox="1"/>
          <p:nvPr/>
        </p:nvSpPr>
        <p:spPr>
          <a:xfrm>
            <a:off x="88900" y="77788"/>
            <a:ext cx="4197350" cy="644525"/>
          </a:xfrm>
          <a:prstGeom prst="rect">
            <a:avLst/>
          </a:prstGeom>
          <a:solidFill>
            <a:srgbClr val="A11D26"/>
          </a:solidFill>
          <a:ln w="9525">
            <a:noFill/>
          </a:ln>
        </p:spPr>
        <p:txBody>
          <a:bodyPr wrap="square" anchor="t">
            <a:spAutoFit/>
          </a:bodyPr>
          <a:p>
            <a:pPr eaLnBrk="0" hangingPunct="0">
              <a:spcBef>
                <a:spcPct val="50000"/>
              </a:spcBef>
            </a:pPr>
            <a:r>
              <a:rPr lang="en-US" altLang="zh-CN" sz="3600" b="1" dirty="0">
                <a:solidFill>
                  <a:schemeClr val="bg1"/>
                </a:solidFill>
                <a:latin typeface="Arial" panose="020B0604020202020204" pitchFamily="34" charset="0"/>
                <a:ea typeface="宋体" panose="02010600030101010101" pitchFamily="2" charset="-122"/>
              </a:rPr>
              <a:t>2.</a:t>
            </a:r>
            <a:r>
              <a:rPr lang="zh-CN" altLang="en-US" sz="3600" b="1" dirty="0">
                <a:solidFill>
                  <a:schemeClr val="bg1"/>
                </a:solidFill>
                <a:latin typeface="Arial" panose="020B0604020202020204" pitchFamily="34" charset="0"/>
                <a:ea typeface="宋体" panose="02010600030101010101" pitchFamily="2" charset="-122"/>
              </a:rPr>
              <a:t>折旧抵税</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34818" name="AutoShape 6"/>
          <p:cNvSpPr/>
          <p:nvPr/>
        </p:nvSpPr>
        <p:spPr>
          <a:xfrm>
            <a:off x="900113" y="1557338"/>
            <a:ext cx="7848600" cy="5040312"/>
          </a:xfrm>
          <a:prstGeom prst="roundRect">
            <a:avLst>
              <a:gd name="adj" fmla="val 16667"/>
            </a:avLst>
          </a:prstGeom>
          <a:solidFill>
            <a:schemeClr val="folHlink"/>
          </a:solidFill>
          <a:ln w="9525">
            <a:noFill/>
          </a:ln>
        </p:spPr>
        <p:txBody>
          <a:bodyPr wrap="none" anchor="ctr"/>
          <a:p>
            <a:endParaRPr lang="zh-CN" altLang="en-US" b="1" dirty="0">
              <a:latin typeface="Arial" panose="020B0604020202020204" pitchFamily="34" charset="0"/>
              <a:ea typeface="宋体" panose="02010600030101010101" pitchFamily="2" charset="-122"/>
            </a:endParaRPr>
          </a:p>
        </p:txBody>
      </p:sp>
      <p:graphicFrame>
        <p:nvGraphicFramePr>
          <p:cNvPr id="24580" name="内容占位符 24579"/>
          <p:cNvGraphicFramePr/>
          <p:nvPr>
            <p:ph idx="1"/>
          </p:nvPr>
        </p:nvGraphicFramePr>
        <p:xfrm>
          <a:off x="1258888" y="1412875"/>
          <a:ext cx="7200900" cy="4951730"/>
        </p:xfrm>
        <a:graphic>
          <a:graphicData uri="http://schemas.openxmlformats.org/drawingml/2006/table">
            <a:tbl>
              <a:tblPr/>
              <a:tblGrid>
                <a:gridCol w="3384550"/>
                <a:gridCol w="1800225"/>
                <a:gridCol w="2016125"/>
              </a:tblGrid>
              <a:tr h="487680">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b="1">
                          <a:latin typeface="宋体" panose="02010600030101010101" pitchFamily="2" charset="-122"/>
                        </a:rPr>
                        <a:t>折旧对税负的影响</a:t>
                      </a:r>
                      <a:r>
                        <a:rPr lang="zh-CN" altLang="en-US" sz="1400" b="1">
                          <a:latin typeface="Times New Roman" panose="02020603050405020304" pitchFamily="2" charset="0"/>
                          <a:ea typeface="Times New Roman" panose="02020603050405020304" pitchFamily="2" charset="0"/>
                        </a:rPr>
                        <a:t>                    </a:t>
                      </a:r>
                      <a:r>
                        <a:rPr lang="zh-CN" altLang="en-US" sz="1400" b="1">
                          <a:latin typeface="宋体" panose="02010600030101010101" pitchFamily="2" charset="-122"/>
                        </a:rPr>
                        <a:t>单位：元</a:t>
                      </a:r>
                      <a:endParaRPr lang="zh-CN" altLang="en-US" sz="1400" b="1"/>
                    </a:p>
                  </a:txBody>
                  <a:tcPr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项目</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A</a:t>
                      </a:r>
                      <a:r>
                        <a:rPr lang="zh-CN" altLang="en-US" sz="1400" b="1" dirty="0">
                          <a:latin typeface="宋体" panose="02010600030101010101" pitchFamily="2" charset="-122"/>
                          <a:ea typeface="Times New Roman" panose="02020603050405020304" pitchFamily="2" charset="0"/>
                        </a:rPr>
                        <a:t>公司</a:t>
                      </a:r>
                      <a:endParaRPr lang="zh-CN" altLang="en-US" sz="1400" b="1"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B</a:t>
                      </a:r>
                      <a:r>
                        <a:rPr lang="zh-CN" altLang="en-US" sz="1400" b="1" dirty="0">
                          <a:latin typeface="宋体" panose="02010600030101010101" pitchFamily="2" charset="-122"/>
                          <a:ea typeface="Times New Roman" panose="02020603050405020304" pitchFamily="2" charset="0"/>
                        </a:rPr>
                        <a:t>公司</a:t>
                      </a:r>
                      <a:endParaRPr lang="zh-CN" altLang="en-US" sz="1400" b="1" dirty="0"/>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销售收入</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(1)</a:t>
                      </a:r>
                      <a:endParaRPr lang="en-US" altLang="x-none" sz="1400" b="1" dirty="0"/>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10000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10000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3460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宋体" panose="02010600030101010101" pitchFamily="2" charset="-122"/>
                        </a:rPr>
                        <a:t>成本和费用：</a:t>
                      </a:r>
                      <a:endParaRPr lang="zh-CN" altLang="en-US" sz="1400" b="1">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Times New Roman" panose="02020603050405020304" pitchFamily="2" charset="0"/>
                          <a:ea typeface="Times New Roman" panose="02020603050405020304" pitchFamily="2" charset="0"/>
                        </a:rPr>
                        <a:t>　</a:t>
                      </a:r>
                      <a:endParaRPr lang="zh-CN" altLang="en-US" sz="1400" b="1">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endParaRPr sz="1400" b="1"/>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     付现成本</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(2)</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4417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     折旧</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(3)</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合计</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(4)=(2)+(3)</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5500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税前利润</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(5)=(1)-(4)</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4500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2258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所得税（</a:t>
                      </a:r>
                      <a:r>
                        <a:rPr lang="en-US" altLang="x-none" sz="1400" b="1" dirty="0">
                          <a:latin typeface="宋体" panose="02010600030101010101" pitchFamily="2" charset="-122"/>
                        </a:rPr>
                        <a:t>25</a:t>
                      </a:r>
                      <a:r>
                        <a:rPr lang="en-US" altLang="x-none" sz="1400" b="1" dirty="0">
                          <a:latin typeface="Times New Roman" panose="02020603050405020304" pitchFamily="2" charset="0"/>
                          <a:ea typeface="Times New Roman" panose="02020603050405020304" pitchFamily="2" charset="0"/>
                        </a:rPr>
                        <a:t>%</a:t>
                      </a:r>
                      <a:r>
                        <a:rPr lang="zh-CN" altLang="en-US" sz="1400" b="1" dirty="0">
                          <a:latin typeface="宋体" panose="02010600030101010101" pitchFamily="2" charset="-122"/>
                        </a:rPr>
                        <a:t>）</a:t>
                      </a:r>
                      <a:r>
                        <a:rPr lang="en-US" altLang="x-none" sz="1400" b="1" dirty="0">
                          <a:latin typeface="Times New Roman" panose="02020603050405020304" pitchFamily="2" charset="0"/>
                          <a:ea typeface="Times New Roman" panose="02020603050405020304" pitchFamily="2" charset="0"/>
                        </a:rPr>
                        <a:t>(6)=(5)*0.25</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1125</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1250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税后利润</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(7)=(5)-(6)</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3375</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3750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746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营业净现金流量</a:t>
                      </a:r>
                      <a:r>
                        <a:rPr lang="en-US" altLang="x-none" sz="1400" b="1" dirty="0">
                          <a:latin typeface="Times New Roman" panose="02020603050405020304" pitchFamily="2" charset="0"/>
                          <a:ea typeface="Times New Roman" panose="02020603050405020304" pitchFamily="2" charset="0"/>
                        </a:rPr>
                        <a:t>(8)</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a:latin typeface="Times New Roman" panose="02020603050405020304" pitchFamily="2" charset="0"/>
                          <a:ea typeface="Times New Roman" panose="02020603050405020304" pitchFamily="2" charset="0"/>
                        </a:rPr>
                        <a:t>　</a:t>
                      </a:r>
                      <a:endParaRPr lang="zh-CN" altLang="en-US" sz="1400" b="1">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endParaRPr sz="1400" b="1">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333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税后利润</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(7)</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t>3375</a:t>
                      </a:r>
                      <a:endParaRPr lang="en-US" altLang="x-none" sz="1400" b="1"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t>3750</a:t>
                      </a:r>
                      <a:endParaRPr lang="en-US" altLang="x-none" sz="1400" b="1" dirty="0"/>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折旧</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(9)</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500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400" b="1" dirty="0">
                          <a:latin typeface="宋体" panose="02010600030101010101" pitchFamily="2" charset="-122"/>
                        </a:rPr>
                        <a:t>合计</a:t>
                      </a:r>
                      <a:r>
                        <a:rPr lang="zh-CN" altLang="en-US" sz="1400" b="1" dirty="0">
                          <a:latin typeface="Times New Roman" panose="02020603050405020304" pitchFamily="2" charset="0"/>
                          <a:ea typeface="Times New Roman" panose="02020603050405020304" pitchFamily="2" charset="0"/>
                        </a:rPr>
                        <a:t>        </a:t>
                      </a:r>
                      <a:r>
                        <a:rPr lang="en-US" altLang="x-none" sz="1400" b="1" dirty="0">
                          <a:latin typeface="Times New Roman" panose="02020603050405020304" pitchFamily="2" charset="0"/>
                          <a:ea typeface="Times New Roman" panose="02020603050405020304" pitchFamily="2" charset="0"/>
                        </a:rPr>
                        <a:t>(8)=(7)+(9)</a:t>
                      </a:r>
                      <a:endParaRPr lang="en-US" altLang="x-none" sz="1400" b="1" dirty="0"/>
                    </a:p>
                  </a:txBody>
                  <a:tcPr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3875</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3750</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A</a:t>
                      </a:r>
                      <a:r>
                        <a:rPr lang="zh-CN" altLang="en-US" sz="1400" b="1" dirty="0">
                          <a:latin typeface="宋体" panose="02010600030101010101" pitchFamily="2" charset="-122"/>
                          <a:ea typeface="Times New Roman" panose="02020603050405020304" pitchFamily="2" charset="0"/>
                        </a:rPr>
                        <a:t>公司比</a:t>
                      </a:r>
                      <a:r>
                        <a:rPr lang="en-US" altLang="x-none" sz="1400" b="1" dirty="0">
                          <a:latin typeface="Times New Roman" panose="02020603050405020304" pitchFamily="2" charset="0"/>
                          <a:ea typeface="Times New Roman" panose="02020603050405020304" pitchFamily="2" charset="0"/>
                        </a:rPr>
                        <a:t>B</a:t>
                      </a:r>
                      <a:r>
                        <a:rPr lang="zh-CN" altLang="en-US" sz="1400" b="1" dirty="0">
                          <a:latin typeface="宋体" panose="02010600030101010101" pitchFamily="2" charset="-122"/>
                          <a:ea typeface="Times New Roman" panose="02020603050405020304" pitchFamily="2" charset="0"/>
                        </a:rPr>
                        <a:t>公司拥有较多的现金</a:t>
                      </a:r>
                      <a:endParaRPr lang="zh-CN" altLang="en-US" sz="1400" b="1" dirty="0"/>
                    </a:p>
                  </a:txBody>
                  <a:tcPr vert="horz" anchor="t">
                    <a:lnL>
                      <a:noFill/>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b="1" dirty="0">
                          <a:latin typeface="Times New Roman" panose="02020603050405020304" pitchFamily="2" charset="0"/>
                          <a:ea typeface="Times New Roman" panose="02020603050405020304" pitchFamily="2" charset="0"/>
                        </a:rPr>
                        <a:t>125</a:t>
                      </a:r>
                      <a:endParaRPr lang="en-US" altLang="x-none" sz="1400" b="1" dirty="0">
                        <a:latin typeface="Times New Roman" panose="02020603050405020304" pitchFamily="2" charset="0"/>
                        <a:ea typeface="Times New Roman" panose="02020603050405020304" pitchFamily="2" charset="0"/>
                      </a:endParaRPr>
                    </a:p>
                  </a:txBody>
                  <a:tcPr vert="horz" anchor="t">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bl>
          </a:graphicData>
        </a:graphic>
      </p:graphicFrame>
      <p:grpSp>
        <p:nvGrpSpPr>
          <p:cNvPr id="24632" name="Group 204"/>
          <p:cNvGrpSpPr/>
          <p:nvPr/>
        </p:nvGrpSpPr>
        <p:grpSpPr>
          <a:xfrm>
            <a:off x="3276600" y="2708275"/>
            <a:ext cx="1800225" cy="720725"/>
            <a:chOff x="0" y="0"/>
            <a:chExt cx="1134" cy="454"/>
          </a:xfrm>
        </p:grpSpPr>
        <p:sp>
          <p:nvSpPr>
            <p:cNvPr id="34883" name="AutoShape 197"/>
            <p:cNvSpPr/>
            <p:nvPr/>
          </p:nvSpPr>
          <p:spPr>
            <a:xfrm>
              <a:off x="0" y="0"/>
              <a:ext cx="725" cy="408"/>
            </a:xfrm>
            <a:prstGeom prst="wedgeEllipseCallout">
              <a:avLst>
                <a:gd name="adj1" fmla="val 70551"/>
                <a:gd name="adj2" fmla="val 36273"/>
              </a:avLst>
            </a:prstGeom>
            <a:solidFill>
              <a:srgbClr val="800000"/>
            </a:solidFill>
            <a:ln w="9525" cap="flat" cmpd="sng">
              <a:solidFill>
                <a:schemeClr val="tx1"/>
              </a:solidFill>
              <a:prstDash val="solid"/>
              <a:miter/>
              <a:headEnd type="none" w="med" len="med"/>
              <a:tailEnd type="none" w="med" len="med"/>
            </a:ln>
          </p:spPr>
          <p:txBody>
            <a:bodyPr anchor="t"/>
            <a:p>
              <a:pPr algn="ctr"/>
              <a:endParaRPr lang="zh-CN" altLang="en-US" b="1" dirty="0">
                <a:latin typeface="Arial" panose="020B0604020202020204" pitchFamily="34" charset="0"/>
                <a:ea typeface="宋体" panose="02010600030101010101" pitchFamily="2" charset="-122"/>
              </a:endParaRPr>
            </a:p>
          </p:txBody>
        </p:sp>
        <p:sp>
          <p:nvSpPr>
            <p:cNvPr id="34884" name="Text Box 198"/>
            <p:cNvSpPr txBox="1"/>
            <p:nvPr/>
          </p:nvSpPr>
          <p:spPr>
            <a:xfrm>
              <a:off x="90" y="0"/>
              <a:ext cx="544" cy="368"/>
            </a:xfrm>
            <a:prstGeom prst="rect">
              <a:avLst/>
            </a:prstGeom>
            <a:noFill/>
            <a:ln w="9525">
              <a:noFill/>
            </a:ln>
          </p:spPr>
          <p:txBody>
            <a:bodyPr anchor="t">
              <a:spAutoFit/>
            </a:bodyPr>
            <a:p>
              <a:pPr>
                <a:spcBef>
                  <a:spcPct val="50000"/>
                </a:spcBef>
              </a:pPr>
              <a:r>
                <a:rPr lang="zh-CN" altLang="en-US" sz="1600" b="1" dirty="0">
                  <a:solidFill>
                    <a:schemeClr val="bg1"/>
                  </a:solidFill>
                  <a:latin typeface="Arial" panose="020B0604020202020204" pitchFamily="34" charset="0"/>
                  <a:ea typeface="宋体" panose="02010600030101010101" pitchFamily="2" charset="-122"/>
                </a:rPr>
                <a:t>折旧计入成本</a:t>
              </a:r>
              <a:endParaRPr lang="zh-CN" altLang="en-US" sz="1600" b="1" dirty="0">
                <a:solidFill>
                  <a:schemeClr val="bg1"/>
                </a:solidFill>
                <a:latin typeface="Arial" panose="020B0604020202020204" pitchFamily="34" charset="0"/>
                <a:ea typeface="宋体" panose="02010600030101010101" pitchFamily="2" charset="-122"/>
              </a:endParaRPr>
            </a:p>
          </p:txBody>
        </p:sp>
        <p:sp>
          <p:nvSpPr>
            <p:cNvPr id="34885" name="Line 199"/>
            <p:cNvSpPr/>
            <p:nvPr/>
          </p:nvSpPr>
          <p:spPr>
            <a:xfrm flipH="1">
              <a:off x="861" y="454"/>
              <a:ext cx="273"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24636" name="Group 205"/>
          <p:cNvGrpSpPr/>
          <p:nvPr/>
        </p:nvGrpSpPr>
        <p:grpSpPr>
          <a:xfrm>
            <a:off x="4716463" y="4149725"/>
            <a:ext cx="4175125" cy="1223963"/>
            <a:chOff x="0" y="0"/>
            <a:chExt cx="2630" cy="771"/>
          </a:xfrm>
        </p:grpSpPr>
        <p:sp>
          <p:nvSpPr>
            <p:cNvPr id="34887" name="AutoShape 192"/>
            <p:cNvSpPr/>
            <p:nvPr/>
          </p:nvSpPr>
          <p:spPr>
            <a:xfrm>
              <a:off x="1497" y="0"/>
              <a:ext cx="1133" cy="499"/>
            </a:xfrm>
            <a:prstGeom prst="wedgeEllipseCallout">
              <a:avLst>
                <a:gd name="adj1" fmla="val -45236"/>
                <a:gd name="adj2" fmla="val 70042"/>
              </a:avLst>
            </a:prstGeom>
            <a:solidFill>
              <a:srgbClr val="800000"/>
            </a:solidFill>
            <a:ln w="9525" cap="flat" cmpd="sng">
              <a:solidFill>
                <a:schemeClr val="tx1"/>
              </a:solidFill>
              <a:prstDash val="solid"/>
              <a:miter/>
              <a:headEnd type="none" w="med" len="med"/>
              <a:tailEnd type="none" w="med" len="med"/>
            </a:ln>
          </p:spPr>
          <p:txBody>
            <a:bodyPr anchor="t"/>
            <a:p>
              <a:pPr algn="ctr"/>
              <a:endParaRPr lang="zh-CN" altLang="en-US" b="1" dirty="0">
                <a:latin typeface="Arial" panose="020B0604020202020204" pitchFamily="34" charset="0"/>
                <a:ea typeface="宋体" panose="02010600030101010101" pitchFamily="2" charset="-122"/>
              </a:endParaRPr>
            </a:p>
          </p:txBody>
        </p:sp>
        <p:sp>
          <p:nvSpPr>
            <p:cNvPr id="34888" name="Text Box 193"/>
            <p:cNvSpPr txBox="1"/>
            <p:nvPr/>
          </p:nvSpPr>
          <p:spPr>
            <a:xfrm>
              <a:off x="1633" y="90"/>
              <a:ext cx="861" cy="406"/>
            </a:xfrm>
            <a:prstGeom prst="rect">
              <a:avLst/>
            </a:prstGeom>
            <a:noFill/>
            <a:ln w="9525">
              <a:noFill/>
            </a:ln>
          </p:spPr>
          <p:txBody>
            <a:bodyPr anchor="t">
              <a:spAutoFit/>
            </a:bodyPr>
            <a:p>
              <a:pPr>
                <a:spcBef>
                  <a:spcPct val="50000"/>
                </a:spcBef>
              </a:pPr>
              <a:r>
                <a:rPr lang="en-US" altLang="zh-CN" b="1" dirty="0">
                  <a:solidFill>
                    <a:schemeClr val="bg1"/>
                  </a:solidFill>
                  <a:latin typeface="Arial" panose="020B0604020202020204" pitchFamily="34" charset="0"/>
                  <a:ea typeface="宋体" panose="02010600030101010101" pitchFamily="2" charset="-122"/>
                </a:rPr>
                <a:t>B</a:t>
              </a:r>
              <a:r>
                <a:rPr lang="zh-CN" altLang="en-US" b="1" dirty="0">
                  <a:solidFill>
                    <a:schemeClr val="bg1"/>
                  </a:solidFill>
                  <a:latin typeface="Arial" panose="020B0604020202020204" pitchFamily="34" charset="0"/>
                  <a:ea typeface="宋体" panose="02010600030101010101" pitchFamily="2" charset="-122"/>
                </a:rPr>
                <a:t>比</a:t>
              </a:r>
              <a:r>
                <a:rPr lang="en-US" altLang="zh-CN" b="1" dirty="0">
                  <a:solidFill>
                    <a:schemeClr val="bg1"/>
                  </a:solidFill>
                  <a:latin typeface="Arial" panose="020B0604020202020204" pitchFamily="34" charset="0"/>
                  <a:ea typeface="宋体" panose="02010600030101010101" pitchFamily="2" charset="-122"/>
                </a:rPr>
                <a:t>A</a:t>
              </a:r>
              <a:r>
                <a:rPr lang="zh-CN" altLang="en-US" b="1" dirty="0">
                  <a:solidFill>
                    <a:schemeClr val="bg1"/>
                  </a:solidFill>
                  <a:latin typeface="Arial" panose="020B0604020202020204" pitchFamily="34" charset="0"/>
                  <a:ea typeface="宋体" panose="02010600030101010101" pitchFamily="2" charset="-122"/>
                </a:rPr>
                <a:t>利润多</a:t>
              </a:r>
              <a:r>
                <a:rPr lang="en-US" altLang="zh-CN" b="1" dirty="0">
                  <a:solidFill>
                    <a:schemeClr val="bg1"/>
                  </a:solidFill>
                  <a:latin typeface="Arial" panose="020B0604020202020204" pitchFamily="34" charset="0"/>
                  <a:ea typeface="宋体" panose="02010600030101010101" pitchFamily="2" charset="-122"/>
                </a:rPr>
                <a:t>375</a:t>
              </a:r>
              <a:r>
                <a:rPr lang="zh-CN" altLang="en-US" b="1" dirty="0">
                  <a:solidFill>
                    <a:schemeClr val="bg1"/>
                  </a:solidFill>
                  <a:latin typeface="Arial" panose="020B0604020202020204" pitchFamily="34" charset="0"/>
                  <a:ea typeface="宋体" panose="02010600030101010101" pitchFamily="2" charset="-122"/>
                </a:rPr>
                <a:t>元</a:t>
              </a:r>
              <a:endParaRPr lang="zh-CN" altLang="en-US" b="1" dirty="0">
                <a:solidFill>
                  <a:schemeClr val="bg1"/>
                </a:solidFill>
                <a:latin typeface="Arial" panose="020B0604020202020204" pitchFamily="34" charset="0"/>
                <a:ea typeface="宋体" panose="02010600030101010101" pitchFamily="2" charset="-122"/>
              </a:endParaRPr>
            </a:p>
          </p:txBody>
        </p:sp>
        <p:sp>
          <p:nvSpPr>
            <p:cNvPr id="34889" name="Line 200"/>
            <p:cNvSpPr/>
            <p:nvPr/>
          </p:nvSpPr>
          <p:spPr>
            <a:xfrm>
              <a:off x="0" y="771"/>
              <a:ext cx="1451" cy="0"/>
            </a:xfrm>
            <a:prstGeom prst="line">
              <a:avLst/>
            </a:prstGeom>
            <a:ln w="25400" cap="flat" cmpd="sng">
              <a:solidFill>
                <a:srgbClr val="80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24640" name="Group 206"/>
          <p:cNvGrpSpPr/>
          <p:nvPr/>
        </p:nvGrpSpPr>
        <p:grpSpPr>
          <a:xfrm>
            <a:off x="1042988" y="6021388"/>
            <a:ext cx="3384550" cy="503237"/>
            <a:chOff x="0" y="0"/>
            <a:chExt cx="2132" cy="317"/>
          </a:xfrm>
        </p:grpSpPr>
        <p:sp>
          <p:nvSpPr>
            <p:cNvPr id="34891" name="Oval 201"/>
            <p:cNvSpPr/>
            <p:nvPr/>
          </p:nvSpPr>
          <p:spPr>
            <a:xfrm>
              <a:off x="0" y="0"/>
              <a:ext cx="2132" cy="317"/>
            </a:xfrm>
            <a:prstGeom prst="ellipse">
              <a:avLst/>
            </a:prstGeom>
            <a:solidFill>
              <a:srgbClr val="800000"/>
            </a:solidFill>
            <a:ln w="9525" cap="flat" cmpd="sng">
              <a:solidFill>
                <a:schemeClr val="tx1"/>
              </a:solidFill>
              <a:prstDash val="solid"/>
              <a:round/>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sp>
          <p:nvSpPr>
            <p:cNvPr id="34892" name="Text Box 202"/>
            <p:cNvSpPr txBox="1"/>
            <p:nvPr/>
          </p:nvSpPr>
          <p:spPr>
            <a:xfrm>
              <a:off x="182" y="45"/>
              <a:ext cx="1860" cy="212"/>
            </a:xfrm>
            <a:prstGeom prst="rect">
              <a:avLst/>
            </a:prstGeom>
            <a:noFill/>
            <a:ln w="9525">
              <a:noFill/>
            </a:ln>
          </p:spPr>
          <p:txBody>
            <a:bodyPr anchor="t">
              <a:spAutoFit/>
            </a:bodyPr>
            <a:p>
              <a:pPr algn="just" eaLnBrk="0" fontAlgn="t" hangingPunct="0"/>
              <a:r>
                <a:rPr lang="en-US" altLang="zh-CN" sz="1600" b="1" dirty="0">
                  <a:solidFill>
                    <a:schemeClr val="bg1"/>
                  </a:solidFill>
                  <a:latin typeface="Arial" panose="020B0604020202020204" pitchFamily="34" charset="0"/>
                  <a:ea typeface="宋体" panose="02010600030101010101" pitchFamily="2" charset="-122"/>
                </a:rPr>
                <a:t>A</a:t>
              </a:r>
              <a:r>
                <a:rPr lang="zh-CN" altLang="en-US" sz="1600" b="1" dirty="0">
                  <a:solidFill>
                    <a:schemeClr val="bg1"/>
                  </a:solidFill>
                  <a:latin typeface="Arial" panose="020B0604020202020204" pitchFamily="34" charset="0"/>
                  <a:ea typeface="宋体" panose="02010600030101010101" pitchFamily="2" charset="-122"/>
                </a:rPr>
                <a:t>公司比</a:t>
              </a:r>
              <a:r>
                <a:rPr lang="en-US" altLang="zh-CN" sz="1600" b="1" dirty="0">
                  <a:solidFill>
                    <a:schemeClr val="bg1"/>
                  </a:solidFill>
                  <a:latin typeface="Arial" panose="020B0604020202020204" pitchFamily="34" charset="0"/>
                  <a:ea typeface="宋体" panose="02010600030101010101" pitchFamily="2" charset="-122"/>
                </a:rPr>
                <a:t>B</a:t>
              </a:r>
              <a:r>
                <a:rPr lang="zh-CN" altLang="en-US" sz="1600" b="1" dirty="0">
                  <a:solidFill>
                    <a:schemeClr val="bg1"/>
                  </a:solidFill>
                  <a:latin typeface="Arial" panose="020B0604020202020204" pitchFamily="34" charset="0"/>
                  <a:ea typeface="宋体" panose="02010600030101010101" pitchFamily="2" charset="-122"/>
                </a:rPr>
                <a:t>公司拥有较多的现金</a:t>
              </a:r>
              <a:endParaRPr lang="zh-CN" altLang="en-US" sz="1600" b="1" dirty="0">
                <a:solidFill>
                  <a:schemeClr val="bg1"/>
                </a:solidFill>
                <a:latin typeface="Arial" panose="020B0604020202020204" pitchFamily="34" charset="0"/>
                <a:ea typeface="宋体" panose="02010600030101010101" pitchFamily="2" charset="-122"/>
              </a:endParaRPr>
            </a:p>
          </p:txBody>
        </p:sp>
      </p:grpSp>
      <p:sp>
        <p:nvSpPr>
          <p:cNvPr id="34893" name="矩形 5"/>
          <p:cNvSpPr/>
          <p:nvPr/>
        </p:nvSpPr>
        <p:spPr>
          <a:xfrm>
            <a:off x="222250" y="828675"/>
            <a:ext cx="7891463" cy="1198563"/>
          </a:xfrm>
          <a:prstGeom prst="rect">
            <a:avLst/>
          </a:prstGeom>
          <a:noFill/>
          <a:ln w="9525">
            <a:noFill/>
          </a:ln>
        </p:spPr>
        <p:txBody>
          <a:bodyPr wrap="square" anchor="t">
            <a:spAutoFit/>
          </a:bodyPr>
          <a:p>
            <a:pPr algn="just"/>
            <a:r>
              <a:rPr lang="zh-CN" altLang="zh-CN" sz="2400" b="1" dirty="0">
                <a:solidFill>
                  <a:srgbClr val="000000"/>
                </a:solidFill>
                <a:latin typeface="宋体" panose="02010600030101010101" pitchFamily="2" charset="-122"/>
                <a:ea typeface="宋体" panose="02010600030101010101" pitchFamily="2" charset="-122"/>
              </a:rPr>
              <a:t>折旧是在所得税前扣除的一项费用</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因此可以起到抵减所得税的作用</a:t>
            </a:r>
            <a:r>
              <a:rPr lang="zh-CN" altLang="en-US" sz="2400" b="1" dirty="0">
                <a:solidFill>
                  <a:srgbClr val="000000"/>
                </a:solidFill>
                <a:latin typeface="宋体" panose="02010600030101010101" pitchFamily="2" charset="-122"/>
                <a:ea typeface="宋体" panose="02010600030101010101" pitchFamily="2" charset="-122"/>
              </a:rPr>
              <a:t>，</a:t>
            </a:r>
            <a:r>
              <a:rPr lang="zh-CN" altLang="zh-CN" sz="2400" b="1" dirty="0">
                <a:solidFill>
                  <a:srgbClr val="000000"/>
                </a:solidFill>
                <a:latin typeface="宋体" panose="02010600030101010101" pitchFamily="2" charset="-122"/>
                <a:ea typeface="宋体" panose="02010600030101010101" pitchFamily="2" charset="-122"/>
              </a:rPr>
              <a:t>这种作用被称为“折旧抵税”或“税收挡板”。</a:t>
            </a:r>
            <a:endParaRPr lang="zh-CN" altLang="en-US" sz="2400" b="1" dirty="0">
              <a:latin typeface="宋体" panose="02010600030101010101" pitchFamily="2" charset="-122"/>
              <a:ea typeface="宋体" panose="02010600030101010101" pitchFamily="2" charset="-122"/>
            </a:endParaRPr>
          </a:p>
        </p:txBody>
      </p:sp>
      <p:sp>
        <p:nvSpPr>
          <p:cNvPr id="8" name="矩形 7"/>
          <p:cNvSpPr/>
          <p:nvPr/>
        </p:nvSpPr>
        <p:spPr>
          <a:xfrm>
            <a:off x="4643438" y="6429375"/>
            <a:ext cx="4016375" cy="460375"/>
          </a:xfrm>
          <a:prstGeom prst="rect">
            <a:avLst/>
          </a:prstGeom>
          <a:noFill/>
          <a:ln w="9525">
            <a:noFill/>
          </a:ln>
        </p:spPr>
        <p:txBody>
          <a:bodyPr wrap="none" anchor="t">
            <a:spAutoFit/>
          </a:bodyPr>
          <a:p>
            <a:r>
              <a:rPr lang="zh-CN" altLang="zh-CN" sz="2400" b="1" dirty="0">
                <a:solidFill>
                  <a:srgbClr val="000000"/>
                </a:solidFill>
                <a:latin typeface="宋体" panose="02010600030101010101" pitchFamily="2" charset="-122"/>
                <a:ea typeface="宋体" panose="02010600030101010101" pitchFamily="2" charset="-122"/>
              </a:rPr>
              <a:t>税负减少</a:t>
            </a:r>
            <a:r>
              <a:rPr lang="en-US" altLang="zh-CN" sz="2400" b="1" dirty="0">
                <a:solidFill>
                  <a:srgbClr val="000000"/>
                </a:solidFill>
                <a:latin typeface="宋体" panose="02010600030101010101" pitchFamily="2" charset="-122"/>
                <a:ea typeface="宋体" panose="02010600030101010101" pitchFamily="2" charset="-122"/>
              </a:rPr>
              <a:t>=500×25%=125(</a:t>
            </a:r>
            <a:r>
              <a:rPr lang="zh-CN" altLang="zh-CN" sz="2400" b="1" dirty="0">
                <a:solidFill>
                  <a:srgbClr val="000000"/>
                </a:solidFill>
                <a:latin typeface="宋体" panose="02010600030101010101" pitchFamily="2" charset="-122"/>
                <a:ea typeface="宋体" panose="02010600030101010101" pitchFamily="2" charset="-122"/>
              </a:rPr>
              <a:t>元</a:t>
            </a:r>
            <a:r>
              <a:rPr lang="en-US" altLang="zh-CN" sz="2400" b="1" dirty="0">
                <a:solidFill>
                  <a:srgbClr val="000000"/>
                </a:solidFill>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4632"/>
                                        </p:tgtEl>
                                        <p:attrNameLst>
                                          <p:attrName>style.visibility</p:attrName>
                                        </p:attrNameLst>
                                      </p:cBhvr>
                                      <p:to>
                                        <p:strVal val="visible"/>
                                      </p:to>
                                    </p:set>
                                    <p:animEffect transition="in" filter="blinds(horizontal)">
                                      <p:cBhvr>
                                        <p:cTn id="11" dur="500"/>
                                        <p:tgtEl>
                                          <p:spTgt spid="2463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4636"/>
                                        </p:tgtEl>
                                        <p:attrNameLst>
                                          <p:attrName>style.visibility</p:attrName>
                                        </p:attrNameLst>
                                      </p:cBhvr>
                                      <p:to>
                                        <p:strVal val="visible"/>
                                      </p:to>
                                    </p:set>
                                    <p:animEffect transition="in" filter="blinds(horizontal)">
                                      <p:cBhvr>
                                        <p:cTn id="16" dur="500"/>
                                        <p:tgtEl>
                                          <p:spTgt spid="2463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4640"/>
                                        </p:tgtEl>
                                        <p:attrNameLst>
                                          <p:attrName>style.visibility</p:attrName>
                                        </p:attrNameLst>
                                      </p:cBhvr>
                                      <p:to>
                                        <p:strVal val="visible"/>
                                      </p:to>
                                    </p:set>
                                    <p:animEffect transition="in" filter="blinds(horizontal)">
                                      <p:cBhvr>
                                        <p:cTn id="21" dur="500"/>
                                        <p:tgtEl>
                                          <p:spTgt spid="246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graphicFrame>
        <p:nvGraphicFramePr>
          <p:cNvPr id="5" name="表格 4"/>
          <p:cNvGraphicFramePr/>
          <p:nvPr>
            <p:custDataLst>
              <p:tags r:id="rId1"/>
            </p:custDataLst>
          </p:nvPr>
        </p:nvGraphicFramePr>
        <p:xfrm>
          <a:off x="714375" y="1697990"/>
          <a:ext cx="7547610" cy="2648585"/>
        </p:xfrm>
        <a:graphic>
          <a:graphicData uri="http://schemas.openxmlformats.org/drawingml/2006/table">
            <a:tbl>
              <a:tblPr firstRow="1" bandRow="1">
                <a:tableStyleId>{5C22544A-7EE6-4342-B048-85BDC9FD1C3A}</a:tableStyleId>
              </a:tblPr>
              <a:tblGrid>
                <a:gridCol w="3773805"/>
                <a:gridCol w="3773805"/>
              </a:tblGrid>
              <a:tr h="819785">
                <a:tc>
                  <a:txBody>
                    <a:bodyPr/>
                    <a:p>
                      <a:pPr>
                        <a:buNone/>
                      </a:pPr>
                      <a:r>
                        <a:rPr lang="zh-CN" altLang="en-US" sz="2400" b="1"/>
                        <a:t>成本类型</a:t>
                      </a:r>
                      <a:endParaRPr lang="zh-CN" altLang="en-US" sz="2400" b="1"/>
                    </a:p>
                  </a:txBody>
                  <a:tcPr/>
                </a:tc>
                <a:tc>
                  <a:txBody>
                    <a:bodyPr/>
                    <a:p>
                      <a:pPr>
                        <a:buNone/>
                      </a:pPr>
                      <a:r>
                        <a:rPr lang="zh-CN" altLang="en-US" sz="2400" b="1"/>
                        <a:t>是否在识别现金流时考虑</a:t>
                      </a:r>
                      <a:endParaRPr lang="zh-CN" altLang="en-US" sz="2400" b="1"/>
                    </a:p>
                  </a:txBody>
                  <a:tcPr/>
                </a:tc>
              </a:tr>
              <a:tr h="457200">
                <a:tc>
                  <a:txBody>
                    <a:bodyPr/>
                    <a:p>
                      <a:pPr>
                        <a:buNone/>
                      </a:pPr>
                      <a:r>
                        <a:rPr lang="zh-CN" altLang="en-US" sz="2400" b="1"/>
                        <a:t>沉没成本</a:t>
                      </a:r>
                      <a:endParaRPr lang="zh-CN" altLang="en-US" sz="2400" b="1"/>
                    </a:p>
                  </a:txBody>
                  <a:tcPr/>
                </a:tc>
                <a:tc>
                  <a:txBody>
                    <a:bodyPr/>
                    <a:p>
                      <a:pPr>
                        <a:buNone/>
                      </a:pP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a:txBody>
                  <a:tcPr/>
                </a:tc>
              </a:tr>
              <a:tr h="457200">
                <a:tc>
                  <a:txBody>
                    <a:bodyPr/>
                    <a:p>
                      <a:pPr>
                        <a:buNone/>
                      </a:pPr>
                      <a:r>
                        <a:rPr lang="zh-CN" altLang="en-US" sz="2400" b="1"/>
                        <a:t>机会成本</a:t>
                      </a:r>
                      <a:endParaRPr lang="zh-CN" altLang="en-US" sz="2400" b="1"/>
                    </a:p>
                  </a:txBody>
                  <a:tcPr/>
                </a:tc>
                <a:tc>
                  <a:txBody>
                    <a:bodyPr/>
                    <a:p>
                      <a:pPr>
                        <a:buNone/>
                      </a:pPr>
                      <a:r>
                        <a:rPr lang="zh-CN" altLang="en-US"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sym typeface="+mn-ea"/>
                      </a:endParaRPr>
                    </a:p>
                  </a:txBody>
                  <a:tcPr/>
                </a:tc>
              </a:tr>
              <a:tr h="457200">
                <a:tc>
                  <a:txBody>
                    <a:bodyPr/>
                    <a:p>
                      <a:pPr>
                        <a:buNone/>
                      </a:pPr>
                      <a:r>
                        <a:rPr lang="zh-CN" altLang="en-US" sz="2400" b="1"/>
                        <a:t>侵蚀成本</a:t>
                      </a:r>
                      <a:endParaRPr lang="zh-CN" altLang="en-US" sz="2400" b="1"/>
                    </a:p>
                  </a:txBody>
                  <a:tcPr/>
                </a:tc>
                <a:tc>
                  <a:txBody>
                    <a:bodyPr/>
                    <a:p>
                      <a:pPr>
                        <a:buNone/>
                      </a:pPr>
                      <a:r>
                        <a:rPr lang="zh-CN" altLang="en-US"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sym typeface="+mn-ea"/>
                      </a:endParaRPr>
                    </a:p>
                  </a:txBody>
                  <a:tcPr/>
                </a:tc>
              </a:tr>
              <a:tr h="457200">
                <a:tc>
                  <a:txBody>
                    <a:bodyPr/>
                    <a:p>
                      <a:pPr>
                        <a:buNone/>
                      </a:pPr>
                      <a:r>
                        <a:rPr lang="zh-CN" altLang="en-US" sz="2400" b="1"/>
                        <a:t>筹资费用</a:t>
                      </a:r>
                      <a:endParaRPr lang="zh-CN" altLang="en-US" sz="2400" b="1"/>
                    </a:p>
                  </a:txBody>
                  <a:tcPr/>
                </a:tc>
                <a:tc>
                  <a:txBody>
                    <a:bodyPr/>
                    <a:p>
                      <a:pPr>
                        <a:buNone/>
                      </a:pPr>
                      <a:r>
                        <a:rPr lang="en-US" altLang="zh-CN" sz="2400" b="1">
                          <a:latin typeface="Arial" panose="020B0604020202020204" pitchFamily="34" charset="0"/>
                          <a:ea typeface="宋体" panose="02010600030101010101" pitchFamily="2" charset="-122"/>
                          <a:sym typeface="+mn-ea"/>
                        </a:rPr>
                        <a:t>×</a:t>
                      </a:r>
                      <a:endParaRPr lang="en-US" altLang="zh-CN" sz="2400" b="1">
                        <a:latin typeface="Arial" panose="020B0604020202020204" pitchFamily="34" charset="0"/>
                        <a:ea typeface="宋体" panose="02010600030101010101" pitchFamily="2" charset="-122"/>
                        <a:sym typeface="+mn-ea"/>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idx="4294967295"/>
          </p:nvPr>
        </p:nvSpPr>
        <p:spPr>
          <a:xfrm>
            <a:off x="457200" y="908050"/>
            <a:ext cx="7543800" cy="1368425"/>
          </a:xfrm>
        </p:spPr>
        <p:txBody>
          <a:bodyPr wrap="square" anchor="b"/>
          <a:p>
            <a:r>
              <a:rPr lang="en-US" altLang="zh-CN" sz="5400" dirty="0">
                <a:latin typeface="华文细黑" panose="02010600040101010101" pitchFamily="2" charset="-122"/>
                <a:ea typeface="华文细黑" panose="02010600040101010101" pitchFamily="2" charset="-122"/>
              </a:rPr>
              <a:t>                                                        </a:t>
            </a:r>
            <a:br>
              <a:rPr lang="en-US" altLang="zh-CN" sz="5400" dirty="0">
                <a:latin typeface="华文细黑" panose="02010600040101010101" pitchFamily="2" charset="-122"/>
                <a:ea typeface="华文细黑" panose="02010600040101010101" pitchFamily="2" charset="-122"/>
              </a:rPr>
            </a:br>
            <a:br>
              <a:rPr lang="zh-CN" altLang="en-US" sz="4800" dirty="0">
                <a:latin typeface="华文细黑" panose="02010600040101010101" pitchFamily="2" charset="-122"/>
                <a:ea typeface="华文细黑" panose="02010600040101010101" pitchFamily="2" charset="-122"/>
              </a:rPr>
            </a:br>
            <a:r>
              <a:rPr lang="zh-CN" altLang="en-US" sz="4800" dirty="0">
                <a:latin typeface="华文细黑" panose="02010600040101010101" pitchFamily="2" charset="-122"/>
                <a:ea typeface="华文细黑" panose="02010600040101010101" pitchFamily="2" charset="-122"/>
              </a:rPr>
              <a:t> </a:t>
            </a:r>
            <a:r>
              <a:rPr lang="en-US" altLang="zh-CN" sz="4800" dirty="0">
                <a:latin typeface="华文细黑" panose="02010600040101010101" pitchFamily="2" charset="-122"/>
                <a:ea typeface="华文细黑" panose="02010600040101010101" pitchFamily="2" charset="-122"/>
              </a:rPr>
              <a:t>7.1</a:t>
            </a:r>
            <a:r>
              <a:rPr lang="zh-CN" altLang="en-US" b="0" dirty="0"/>
              <a:t>长期投资概述</a:t>
            </a:r>
            <a:br>
              <a:rPr lang="zh-CN" altLang="en-US" sz="5400" dirty="0">
                <a:latin typeface="华文细黑" panose="02010600040101010101" pitchFamily="2" charset="-122"/>
                <a:ea typeface="华文细黑" panose="02010600040101010101" pitchFamily="2" charset="-122"/>
              </a:rPr>
            </a:br>
            <a:endParaRPr lang="zh-CN" altLang="en-US" sz="5400" dirty="0">
              <a:latin typeface="华文细黑" panose="02010600040101010101" pitchFamily="2" charset="-122"/>
              <a:ea typeface="华文细黑" panose="02010600040101010101" pitchFamily="2" charset="-122"/>
            </a:endParaRPr>
          </a:p>
        </p:txBody>
      </p:sp>
      <p:sp>
        <p:nvSpPr>
          <p:cNvPr id="8194" name="Rectangle 3"/>
          <p:cNvSpPr>
            <a:spLocks noGrp="1"/>
          </p:cNvSpPr>
          <p:nvPr>
            <p:ph type="body" idx="4294967295"/>
          </p:nvPr>
        </p:nvSpPr>
        <p:spPr/>
        <p:txBody>
          <a:bodyPr wrap="square" anchor="t"/>
          <a:p>
            <a:pPr algn="just"/>
            <a:r>
              <a:rPr lang="zh-CN" altLang="en-US" b="1"/>
              <a:t>企业投资的意义</a:t>
            </a:r>
            <a:endParaRPr lang="zh-CN" altLang="en-US" b="1"/>
          </a:p>
          <a:p>
            <a:pPr algn="just"/>
            <a:r>
              <a:rPr lang="zh-CN" altLang="en-US" b="1"/>
              <a:t>企业投资的分类</a:t>
            </a:r>
            <a:endParaRPr lang="zh-CN" altLang="en-US" b="1"/>
          </a:p>
          <a:p>
            <a:pPr algn="just"/>
            <a:r>
              <a:rPr lang="zh-CN" altLang="en-US" b="1"/>
              <a:t>企业投资管理的原则</a:t>
            </a:r>
            <a:endParaRPr lang="zh-CN" altLang="en-US" b="1"/>
          </a:p>
          <a:p>
            <a:pPr algn="just"/>
            <a:r>
              <a:rPr lang="zh-CN" altLang="en-US" b="1"/>
              <a:t>企业投资过程分析</a:t>
            </a:r>
            <a:endParaRPr lang="zh-CN" altLang="en-US" b="1"/>
          </a:p>
          <a:p>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1" name="Group 14"/>
          <p:cNvGrpSpPr/>
          <p:nvPr/>
        </p:nvGrpSpPr>
        <p:grpSpPr>
          <a:xfrm>
            <a:off x="4140200" y="3429000"/>
            <a:ext cx="4895850" cy="577850"/>
            <a:chOff x="0" y="0"/>
            <a:chExt cx="3198" cy="318"/>
          </a:xfrm>
        </p:grpSpPr>
        <p:sp>
          <p:nvSpPr>
            <p:cNvPr id="35842" name="Rectangle 15"/>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5843" name="AutoShape 16"/>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35844" name="Rectangle 2"/>
          <p:cNvSpPr>
            <a:spLocks noGrp="1"/>
          </p:cNvSpPr>
          <p:nvPr>
            <p:ph type="title" idx="4294967295"/>
          </p:nvPr>
        </p:nvSpPr>
        <p:spPr>
          <a:xfrm>
            <a:off x="457200" y="908050"/>
            <a:ext cx="7543800" cy="1368425"/>
          </a:xfrm>
        </p:spPr>
        <p:txBody>
          <a:bodyPr wrap="square" anchor="b"/>
          <a:p>
            <a:r>
              <a:rPr lang="en-US" altLang="zh-CN" sz="5400" dirty="0">
                <a:latin typeface="华文细黑" panose="02010600040101010101" pitchFamily="2" charset="-122"/>
                <a:ea typeface="华文细黑" panose="02010600040101010101" pitchFamily="2" charset="-122"/>
              </a:rPr>
              <a:t>                                                        </a:t>
            </a:r>
            <a:br>
              <a:rPr lang="en-US" altLang="zh-CN" sz="5400" dirty="0">
                <a:latin typeface="华文细黑" panose="02010600040101010101" pitchFamily="2" charset="-122"/>
                <a:ea typeface="华文细黑" panose="02010600040101010101" pitchFamily="2" charset="-122"/>
              </a:rPr>
            </a:br>
            <a:br>
              <a:rPr lang="en-US" altLang="zh-CN" sz="5400" dirty="0">
                <a:latin typeface="华文细黑" panose="02010600040101010101" pitchFamily="2" charset="-122"/>
                <a:ea typeface="华文细黑" panose="02010600040101010101" pitchFamily="2" charset="-122"/>
              </a:rPr>
            </a:br>
            <a:r>
              <a:rPr lang="en-US" altLang="zh-CN" sz="4800" dirty="0">
                <a:latin typeface="华文细黑" panose="02010600040101010101" pitchFamily="2" charset="-122"/>
                <a:ea typeface="华文细黑" panose="02010600040101010101" pitchFamily="2" charset="-122"/>
              </a:rPr>
              <a:t>7.2 </a:t>
            </a:r>
            <a:r>
              <a:rPr lang="zh-CN" altLang="en-US" sz="4800" dirty="0">
                <a:latin typeface="华文细黑" panose="02010600040101010101" pitchFamily="2" charset="-122"/>
                <a:ea typeface="华文细黑" panose="02010600040101010101" pitchFamily="2" charset="-122"/>
              </a:rPr>
              <a:t>投资现金流量的分析</a:t>
            </a:r>
            <a:br>
              <a:rPr lang="zh-CN" altLang="en-US" sz="4800" dirty="0">
                <a:latin typeface="华文细黑" panose="02010600040101010101" pitchFamily="2" charset="-122"/>
                <a:ea typeface="华文细黑" panose="02010600040101010101" pitchFamily="2" charset="-122"/>
              </a:rPr>
            </a:br>
            <a:endParaRPr lang="zh-CN" altLang="en-US" sz="4800" dirty="0">
              <a:latin typeface="华文细黑" panose="02010600040101010101" pitchFamily="2" charset="-122"/>
              <a:ea typeface="华文细黑" panose="02010600040101010101" pitchFamily="2" charset="-122"/>
            </a:endParaRPr>
          </a:p>
        </p:txBody>
      </p:sp>
      <p:sp>
        <p:nvSpPr>
          <p:cNvPr id="35845" name="Rectangle 3"/>
          <p:cNvSpPr>
            <a:spLocks noGrp="1"/>
          </p:cNvSpPr>
          <p:nvPr>
            <p:ph type="body" idx="4294967295"/>
          </p:nvPr>
        </p:nvSpPr>
        <p:spPr>
          <a:xfrm>
            <a:off x="611188" y="1773238"/>
            <a:ext cx="8532812"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35846" name="Rectangle 4"/>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35847" name="Rectangle 5"/>
          <p:cNvSpPr/>
          <p:nvPr/>
        </p:nvSpPr>
        <p:spPr>
          <a:xfrm>
            <a:off x="1547813" y="2565400"/>
            <a:ext cx="1944687" cy="136842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solidFill>
                  <a:srgbClr val="663300"/>
                </a:solidFill>
                <a:latin typeface="宋体" panose="02010600030101010101" pitchFamily="2" charset="-122"/>
                <a:ea typeface="楷体_GB2312" pitchFamily="1" charset="-122"/>
              </a:rPr>
              <a:t>　现金流量是指与投资决策有关的现金流入、流出的数量。</a:t>
            </a:r>
            <a:endParaRPr lang="zh-CN" altLang="en-US" b="1" dirty="0">
              <a:solidFill>
                <a:srgbClr val="663300"/>
              </a:solidFill>
              <a:latin typeface="Arial" panose="020B0604020202020204" pitchFamily="34" charset="0"/>
              <a:ea typeface="楷体_GB2312" pitchFamily="1" charset="-122"/>
            </a:endParaRPr>
          </a:p>
        </p:txBody>
      </p:sp>
      <p:sp>
        <p:nvSpPr>
          <p:cNvPr id="35848" name="Rectangle 6"/>
          <p:cNvSpPr/>
          <p:nvPr/>
        </p:nvSpPr>
        <p:spPr>
          <a:xfrm>
            <a:off x="4140200" y="1917700"/>
            <a:ext cx="4752975" cy="3600450"/>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投资决策中使用现金流量的原因</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现金流量的原则</a:t>
            </a: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现金流量的构成</a:t>
            </a:r>
            <a:r>
              <a:rPr lang="en-US" altLang="zh-CN" sz="2200" b="1" dirty="0">
                <a:latin typeface="楷体_GB2312" pitchFamily="1" charset="-122"/>
                <a:ea typeface="楷体_GB2312" pitchFamily="1" charset="-122"/>
              </a:rPr>
              <a:t>——</a:t>
            </a:r>
            <a:r>
              <a:rPr lang="zh-CN" altLang="en-US" sz="2200" b="1" dirty="0">
                <a:latin typeface="楷体_GB2312" pitchFamily="1" charset="-122"/>
                <a:ea typeface="楷体_GB2312" pitchFamily="1" charset="-122"/>
              </a:rPr>
              <a:t>时间</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现金流量的计算</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dirty="0">
              <a:latin typeface="楷体_GB2312" pitchFamily="1" charset="-122"/>
              <a:ea typeface="楷体_GB2312" pitchFamily="1" charset="-122"/>
            </a:endParaRPr>
          </a:p>
        </p:txBody>
      </p:sp>
      <p:sp>
        <p:nvSpPr>
          <p:cNvPr id="25610" name="Rectangle 19"/>
          <p:cNvSpPr/>
          <p:nvPr/>
        </p:nvSpPr>
        <p:spPr>
          <a:xfrm>
            <a:off x="323850" y="6094413"/>
            <a:ext cx="8280400" cy="639762"/>
          </a:xfrm>
          <a:prstGeom prst="rect">
            <a:avLst/>
          </a:prstGeom>
          <a:noFill/>
          <a:ln w="9525" cap="flat" cmpd="sng">
            <a:solidFill>
              <a:schemeClr val="tx1"/>
            </a:solidFill>
            <a:prstDash val="solid"/>
            <a:miter/>
            <a:headEnd type="none" w="med" len="med"/>
            <a:tailEnd type="none" w="med" len="med"/>
          </a:ln>
        </p:spPr>
        <p:txBody>
          <a:bodyPr wrap="square" anchor="t">
            <a:spAutoFit/>
          </a:bodyPr>
          <a:p>
            <a:r>
              <a:rPr lang="zh-CN" altLang="en-US" sz="3600" dirty="0">
                <a:solidFill>
                  <a:srgbClr val="000000"/>
                </a:solidFill>
                <a:latin typeface="Arial" panose="020B0604020202020204" pitchFamily="34" charset="0"/>
                <a:ea typeface="楷体_GB2312" pitchFamily="1" charset="-122"/>
              </a:rPr>
              <a:t>现金净流量= 现金流入量- 现金流出量 </a:t>
            </a:r>
            <a:endParaRPr lang="zh-CN" altLang="en-US" sz="3600" dirty="0">
              <a:solidFill>
                <a:srgbClr val="000000"/>
              </a:solidFill>
              <a:latin typeface="Arial" panose="020B060402020202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10"/>
                                        </p:tgtEl>
                                        <p:attrNameLst>
                                          <p:attrName>style.visibility</p:attrName>
                                        </p:attrNameLst>
                                      </p:cBhvr>
                                      <p:to>
                                        <p:strVal val="visible"/>
                                      </p:to>
                                    </p:set>
                                    <p:anim calcmode="lin" valueType="num">
                                      <p:cBhvr>
                                        <p:cTn id="7" dur="500" fill="hold"/>
                                        <p:tgtEl>
                                          <p:spTgt spid="25610"/>
                                        </p:tgtEl>
                                        <p:attrNameLst>
                                          <p:attrName>ppt_x</p:attrName>
                                        </p:attrNameLst>
                                      </p:cBhvr>
                                      <p:tavLst>
                                        <p:tav tm="0">
                                          <p:val>
                                            <p:strVal val="0-#ppt_w/2"/>
                                          </p:val>
                                        </p:tav>
                                        <p:tav tm="100000">
                                          <p:val>
                                            <p:strVal val="#ppt_x"/>
                                          </p:val>
                                        </p:tav>
                                      </p:tavLst>
                                    </p:anim>
                                    <p:anim calcmode="lin" valueType="num">
                                      <p:cBhvr>
                                        <p:cTn id="8"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6625"/>
          <p:cNvSpPr>
            <a:spLocks noGrp="1"/>
          </p:cNvSpPr>
          <p:nvPr>
            <p:ph type="title"/>
          </p:nvPr>
        </p:nvSpPr>
        <p:spPr>
          <a:xfrm>
            <a:off x="457200" y="333375"/>
            <a:ext cx="7543800" cy="809625"/>
          </a:xfrm>
        </p:spPr>
        <p:txBody>
          <a:bodyPr anchor="b"/>
          <a:p>
            <a:r>
              <a:rPr lang="zh-CN" altLang="en-US" sz="3200" dirty="0">
                <a:latin typeface="黑体" panose="02010609060101010101" pitchFamily="1" charset="-122"/>
                <a:ea typeface="黑体" panose="02010609060101010101" pitchFamily="1" charset="-122"/>
              </a:rPr>
              <a:t>现金流量构成（按发生的时间可分为）</a:t>
            </a:r>
            <a:endParaRPr lang="zh-CN" altLang="en-US" sz="3200" dirty="0">
              <a:latin typeface="黑体" panose="02010609060101010101" pitchFamily="1" charset="-122"/>
              <a:ea typeface="黑体" panose="02010609060101010101" pitchFamily="1" charset="-122"/>
            </a:endParaRPr>
          </a:p>
        </p:txBody>
      </p:sp>
      <p:sp>
        <p:nvSpPr>
          <p:cNvPr id="26627" name="内容占位符 26626"/>
          <p:cNvSpPr>
            <a:spLocks noGrp="1"/>
          </p:cNvSpPr>
          <p:nvPr>
            <p:ph idx="1"/>
          </p:nvPr>
        </p:nvSpPr>
        <p:spPr>
          <a:xfrm>
            <a:off x="774700" y="1143000"/>
            <a:ext cx="5584825" cy="533400"/>
          </a:xfrm>
        </p:spPr>
        <p:txBody>
          <a:bodyPr anchor="t"/>
          <a:p>
            <a:pPr algn="just"/>
            <a:r>
              <a:rPr lang="zh-CN" altLang="en-US" dirty="0">
                <a:latin typeface="黑体" panose="02010609060101010101" pitchFamily="1" charset="-122"/>
                <a:ea typeface="黑体" panose="02010609060101010101" pitchFamily="1" charset="-122"/>
              </a:rPr>
              <a:t>投资项目现金流量的划分</a:t>
            </a:r>
            <a:endParaRPr lang="zh-CN" altLang="en-US" dirty="0">
              <a:latin typeface="黑体" panose="02010609060101010101" pitchFamily="1" charset="-122"/>
              <a:ea typeface="黑体" panose="02010609060101010101" pitchFamily="1" charset="-122"/>
            </a:endParaRPr>
          </a:p>
        </p:txBody>
      </p:sp>
      <p:grpSp>
        <p:nvGrpSpPr>
          <p:cNvPr id="26628" name="组合 26627"/>
          <p:cNvGrpSpPr/>
          <p:nvPr/>
        </p:nvGrpSpPr>
        <p:grpSpPr>
          <a:xfrm>
            <a:off x="1905000" y="1828800"/>
            <a:ext cx="4940300" cy="2405063"/>
            <a:chOff x="672" y="1776"/>
            <a:chExt cx="3112" cy="1515"/>
          </a:xfrm>
        </p:grpSpPr>
        <p:sp>
          <p:nvSpPr>
            <p:cNvPr id="36868" name="矩形 26628"/>
            <p:cNvSpPr/>
            <p:nvPr/>
          </p:nvSpPr>
          <p:spPr>
            <a:xfrm>
              <a:off x="2700" y="1776"/>
              <a:ext cx="1076" cy="308"/>
            </a:xfrm>
            <a:prstGeom prst="rect">
              <a:avLst/>
            </a:prstGeom>
            <a:gradFill rotWithShape="0">
              <a:gsLst>
                <a:gs pos="0">
                  <a:srgbClr val="CCFF99"/>
                </a:gs>
                <a:gs pos="50000">
                  <a:schemeClr val="bg1"/>
                </a:gs>
                <a:gs pos="100000">
                  <a:srgbClr val="CCFF99"/>
                </a:gs>
              </a:gsLst>
              <a:lin ang="18900000" scaled="1"/>
              <a:tileRect/>
            </a:gradFill>
            <a:ln w="9525">
              <a:noFill/>
            </a:ln>
          </p:spPr>
          <p:txBody>
            <a:bodyPr wrap="none" anchor="t">
              <a:spAutoFit/>
            </a:bodyPr>
            <a:p>
              <a:pPr>
                <a:lnSpc>
                  <a:spcPct val="130000"/>
                </a:lnSpc>
              </a:pPr>
              <a:r>
                <a:rPr lang="zh-CN" altLang="en-US" sz="2000" dirty="0">
                  <a:latin typeface="黑体" panose="02010609060101010101" pitchFamily="1" charset="-122"/>
                  <a:ea typeface="黑体" panose="02010609060101010101" pitchFamily="1" charset="-122"/>
                </a:rPr>
                <a:t>初始现金流量</a:t>
              </a:r>
              <a:endParaRPr lang="zh-CN" altLang="en-US" sz="2000" dirty="0">
                <a:latin typeface="黑体" panose="02010609060101010101" pitchFamily="1" charset="-122"/>
                <a:ea typeface="黑体" panose="02010609060101010101" pitchFamily="1" charset="-122"/>
              </a:endParaRPr>
            </a:p>
          </p:txBody>
        </p:sp>
        <p:sp>
          <p:nvSpPr>
            <p:cNvPr id="36869" name="矩形 26629"/>
            <p:cNvSpPr/>
            <p:nvPr/>
          </p:nvSpPr>
          <p:spPr>
            <a:xfrm>
              <a:off x="2709" y="2419"/>
              <a:ext cx="1075" cy="250"/>
            </a:xfrm>
            <a:prstGeom prst="rect">
              <a:avLst/>
            </a:prstGeom>
            <a:gradFill rotWithShape="0">
              <a:gsLst>
                <a:gs pos="0">
                  <a:srgbClr val="CCFF99"/>
                </a:gs>
                <a:gs pos="50000">
                  <a:schemeClr val="bg1"/>
                </a:gs>
                <a:gs pos="100000">
                  <a:srgbClr val="CCFF99"/>
                </a:gs>
              </a:gsLst>
              <a:lin ang="18900000" scaled="1"/>
              <a:tileRect/>
            </a:gradFill>
            <a:ln w="9525">
              <a:noFill/>
            </a:ln>
          </p:spPr>
          <p:txBody>
            <a:bodyPr wrap="none" anchor="t">
              <a:spAutoFit/>
            </a:bodyPr>
            <a:p>
              <a:r>
                <a:rPr lang="zh-CN" altLang="en-US" sz="2000" dirty="0">
                  <a:solidFill>
                    <a:schemeClr val="tx2"/>
                  </a:solidFill>
                  <a:latin typeface="黑体" panose="02010609060101010101" pitchFamily="1" charset="-122"/>
                  <a:ea typeface="黑体" panose="02010609060101010101" pitchFamily="1" charset="-122"/>
                </a:rPr>
                <a:t>营业现金流量</a:t>
              </a:r>
              <a:endParaRPr lang="zh-CN" altLang="en-US" sz="2000" dirty="0">
                <a:solidFill>
                  <a:schemeClr val="tx2"/>
                </a:solidFill>
                <a:latin typeface="黑体" panose="02010609060101010101" pitchFamily="1" charset="-122"/>
                <a:ea typeface="黑体" panose="02010609060101010101" pitchFamily="1" charset="-122"/>
              </a:endParaRPr>
            </a:p>
          </p:txBody>
        </p:sp>
        <p:sp>
          <p:nvSpPr>
            <p:cNvPr id="36870" name="矩形 26630"/>
            <p:cNvSpPr/>
            <p:nvPr/>
          </p:nvSpPr>
          <p:spPr>
            <a:xfrm>
              <a:off x="2675" y="3041"/>
              <a:ext cx="1076" cy="250"/>
            </a:xfrm>
            <a:prstGeom prst="rect">
              <a:avLst/>
            </a:prstGeom>
            <a:gradFill rotWithShape="0">
              <a:gsLst>
                <a:gs pos="0">
                  <a:srgbClr val="CCFF99"/>
                </a:gs>
                <a:gs pos="50000">
                  <a:schemeClr val="bg1"/>
                </a:gs>
                <a:gs pos="100000">
                  <a:srgbClr val="CCFF99"/>
                </a:gs>
              </a:gsLst>
              <a:lin ang="18900000" scaled="1"/>
              <a:tileRect/>
            </a:gradFill>
            <a:ln w="9525">
              <a:noFill/>
            </a:ln>
          </p:spPr>
          <p:txBody>
            <a:bodyPr wrap="none" anchor="t">
              <a:spAutoFit/>
            </a:bodyPr>
            <a:p>
              <a:r>
                <a:rPr lang="zh-CN" altLang="en-US" sz="2000" dirty="0">
                  <a:latin typeface="黑体" panose="02010609060101010101" pitchFamily="1" charset="-122"/>
                  <a:ea typeface="黑体" panose="02010609060101010101" pitchFamily="1" charset="-122"/>
                </a:rPr>
                <a:t>终结现金流量</a:t>
              </a:r>
              <a:endParaRPr lang="zh-CN" altLang="en-US" sz="2000" dirty="0">
                <a:latin typeface="黑体" panose="02010609060101010101" pitchFamily="1" charset="-122"/>
                <a:ea typeface="黑体" panose="02010609060101010101" pitchFamily="1" charset="-122"/>
              </a:endParaRPr>
            </a:p>
          </p:txBody>
        </p:sp>
        <p:grpSp>
          <p:nvGrpSpPr>
            <p:cNvPr id="36871" name="组合 26631"/>
            <p:cNvGrpSpPr/>
            <p:nvPr/>
          </p:nvGrpSpPr>
          <p:grpSpPr>
            <a:xfrm>
              <a:off x="2016" y="1943"/>
              <a:ext cx="668" cy="1225"/>
              <a:chOff x="1968" y="1609"/>
              <a:chExt cx="668" cy="1225"/>
            </a:xfrm>
          </p:grpSpPr>
          <p:sp>
            <p:nvSpPr>
              <p:cNvPr id="36872" name="直接连接符 26632"/>
              <p:cNvSpPr/>
              <p:nvPr/>
            </p:nvSpPr>
            <p:spPr>
              <a:xfrm>
                <a:off x="1968" y="2208"/>
                <a:ext cx="668" cy="0"/>
              </a:xfrm>
              <a:prstGeom prst="line">
                <a:avLst/>
              </a:prstGeom>
              <a:ln w="19050" cap="flat" cmpd="sng">
                <a:solidFill>
                  <a:schemeClr val="tx1"/>
                </a:solidFill>
                <a:prstDash val="solid"/>
                <a:round/>
                <a:headEnd type="none" w="med" len="med"/>
                <a:tailEnd type="none" w="med" len="med"/>
              </a:ln>
            </p:spPr>
          </p:sp>
          <p:sp>
            <p:nvSpPr>
              <p:cNvPr id="36873" name="直接连接符 26633"/>
              <p:cNvSpPr/>
              <p:nvPr/>
            </p:nvSpPr>
            <p:spPr>
              <a:xfrm>
                <a:off x="2269" y="1618"/>
                <a:ext cx="0" cy="1214"/>
              </a:xfrm>
              <a:prstGeom prst="line">
                <a:avLst/>
              </a:prstGeom>
              <a:ln w="19050" cap="flat" cmpd="sng">
                <a:solidFill>
                  <a:schemeClr val="tx1"/>
                </a:solidFill>
                <a:prstDash val="solid"/>
                <a:round/>
                <a:headEnd type="none" w="med" len="med"/>
                <a:tailEnd type="none" w="med" len="med"/>
              </a:ln>
            </p:spPr>
          </p:sp>
          <p:sp>
            <p:nvSpPr>
              <p:cNvPr id="36874" name="直接连接符 26634"/>
              <p:cNvSpPr/>
              <p:nvPr/>
            </p:nvSpPr>
            <p:spPr>
              <a:xfrm>
                <a:off x="2279" y="1609"/>
                <a:ext cx="336" cy="0"/>
              </a:xfrm>
              <a:prstGeom prst="line">
                <a:avLst/>
              </a:prstGeom>
              <a:ln w="19050" cap="flat" cmpd="sng">
                <a:solidFill>
                  <a:schemeClr val="tx1"/>
                </a:solidFill>
                <a:prstDash val="solid"/>
                <a:round/>
                <a:headEnd type="none" w="med" len="med"/>
                <a:tailEnd type="none" w="med" len="med"/>
              </a:ln>
            </p:spPr>
          </p:sp>
          <p:sp>
            <p:nvSpPr>
              <p:cNvPr id="36875" name="直接连接符 26635"/>
              <p:cNvSpPr/>
              <p:nvPr/>
            </p:nvSpPr>
            <p:spPr>
              <a:xfrm>
                <a:off x="2283" y="2834"/>
                <a:ext cx="336" cy="0"/>
              </a:xfrm>
              <a:prstGeom prst="line">
                <a:avLst/>
              </a:prstGeom>
              <a:ln w="19050" cap="flat" cmpd="sng">
                <a:solidFill>
                  <a:schemeClr val="tx1"/>
                </a:solidFill>
                <a:prstDash val="solid"/>
                <a:round/>
                <a:headEnd type="none" w="med" len="med"/>
                <a:tailEnd type="none" w="med" len="med"/>
              </a:ln>
            </p:spPr>
          </p:sp>
        </p:grpSp>
        <p:sp>
          <p:nvSpPr>
            <p:cNvPr id="36876" name="矩形 26636"/>
            <p:cNvSpPr/>
            <p:nvPr/>
          </p:nvSpPr>
          <p:spPr>
            <a:xfrm>
              <a:off x="672" y="2398"/>
              <a:ext cx="1396" cy="250"/>
            </a:xfrm>
            <a:prstGeom prst="rect">
              <a:avLst/>
            </a:prstGeom>
            <a:gradFill rotWithShape="0">
              <a:gsLst>
                <a:gs pos="0">
                  <a:srgbClr val="CCFF99"/>
                </a:gs>
                <a:gs pos="50000">
                  <a:schemeClr val="bg1"/>
                </a:gs>
                <a:gs pos="100000">
                  <a:srgbClr val="CCFF99"/>
                </a:gs>
              </a:gsLst>
              <a:lin ang="0" scaled="1"/>
              <a:tileRect/>
            </a:gradFill>
            <a:ln w="9525">
              <a:noFill/>
            </a:ln>
          </p:spPr>
          <p:txBody>
            <a:bodyPr wrap="none" anchor="t">
              <a:spAutoFit/>
            </a:bodyPr>
            <a:p>
              <a:r>
                <a:rPr lang="zh-CN" altLang="en-US" sz="2000" dirty="0">
                  <a:latin typeface="黑体" panose="02010609060101010101" pitchFamily="1" charset="-122"/>
                  <a:ea typeface="黑体" panose="02010609060101010101" pitchFamily="1" charset="-122"/>
                </a:rPr>
                <a:t>投资项目现金流量</a:t>
              </a:r>
              <a:endParaRPr lang="zh-CN" altLang="en-US" sz="2000" dirty="0">
                <a:latin typeface="黑体" panose="02010609060101010101" pitchFamily="1" charset="-122"/>
                <a:ea typeface="黑体" panose="02010609060101010101" pitchFamily="1" charset="-122"/>
              </a:endParaRPr>
            </a:p>
          </p:txBody>
        </p:sp>
      </p:grpSp>
      <p:grpSp>
        <p:nvGrpSpPr>
          <p:cNvPr id="26639" name="组合 26638"/>
          <p:cNvGrpSpPr/>
          <p:nvPr/>
        </p:nvGrpSpPr>
        <p:grpSpPr>
          <a:xfrm>
            <a:off x="700088" y="4403725"/>
            <a:ext cx="7339012" cy="660400"/>
            <a:chOff x="567" y="2013"/>
            <a:chExt cx="4623" cy="416"/>
          </a:xfrm>
        </p:grpSpPr>
        <p:sp>
          <p:nvSpPr>
            <p:cNvPr id="36878" name="矩形 26639"/>
            <p:cNvSpPr/>
            <p:nvPr/>
          </p:nvSpPr>
          <p:spPr>
            <a:xfrm>
              <a:off x="567" y="2169"/>
              <a:ext cx="375" cy="224"/>
            </a:xfrm>
            <a:prstGeom prst="rect">
              <a:avLst/>
            </a:prstGeom>
            <a:noFill/>
            <a:ln w="9525">
              <a:noFill/>
            </a:ln>
          </p:spPr>
          <p:txBody>
            <a:bodyPr wrap="none" anchor="ctr"/>
            <a:p>
              <a:r>
                <a:rPr lang="en-US" altLang="zh-CN" sz="2000" dirty="0">
                  <a:latin typeface="黑体" panose="02010609060101010101" pitchFamily="1" charset="-122"/>
                  <a:ea typeface="黑体" panose="02010609060101010101" pitchFamily="1" charset="-122"/>
                </a:rPr>
                <a:t> </a:t>
              </a:r>
              <a:r>
                <a:rPr lang="en-US" altLang="zh-CN" sz="2000">
                  <a:latin typeface="黑体" panose="02010609060101010101" pitchFamily="1" charset="-122"/>
                  <a:ea typeface="黑体" panose="02010609060101010101" pitchFamily="1" charset="-122"/>
                </a:rPr>
                <a:t> 0</a:t>
              </a:r>
              <a:endParaRPr lang="en-US" altLang="zh-CN" sz="2000">
                <a:latin typeface="黑体" panose="02010609060101010101" pitchFamily="1" charset="-122"/>
                <a:ea typeface="黑体" panose="02010609060101010101" pitchFamily="1" charset="-122"/>
              </a:endParaRPr>
            </a:p>
          </p:txBody>
        </p:sp>
        <p:sp>
          <p:nvSpPr>
            <p:cNvPr id="36879" name="矩形 26640"/>
            <p:cNvSpPr/>
            <p:nvPr/>
          </p:nvSpPr>
          <p:spPr>
            <a:xfrm>
              <a:off x="1591" y="2185"/>
              <a:ext cx="375" cy="224"/>
            </a:xfrm>
            <a:prstGeom prst="rect">
              <a:avLst/>
            </a:prstGeom>
            <a:noFill/>
            <a:ln w="9525">
              <a:noFill/>
            </a:ln>
          </p:spPr>
          <p:txBody>
            <a:bodyPr wrap="none" anchor="ctr"/>
            <a:p>
              <a:r>
                <a:rPr lang="en-US" altLang="zh-CN" sz="2000" dirty="0">
                  <a:latin typeface="黑体" panose="02010609060101010101" pitchFamily="1" charset="-122"/>
                  <a:ea typeface="黑体" panose="02010609060101010101" pitchFamily="1" charset="-122"/>
                </a:rPr>
                <a:t>  </a:t>
              </a:r>
              <a:r>
                <a:rPr lang="en-US" altLang="zh-CN" sz="2000">
                  <a:latin typeface="黑体" panose="02010609060101010101" pitchFamily="1" charset="-122"/>
                  <a:ea typeface="黑体" panose="02010609060101010101" pitchFamily="1" charset="-122"/>
                </a:rPr>
                <a:t>1</a:t>
              </a:r>
              <a:endParaRPr lang="en-US" altLang="zh-CN" sz="2000">
                <a:latin typeface="黑体" panose="02010609060101010101" pitchFamily="1" charset="-122"/>
                <a:ea typeface="黑体" panose="02010609060101010101" pitchFamily="1" charset="-122"/>
              </a:endParaRPr>
            </a:p>
          </p:txBody>
        </p:sp>
        <p:sp>
          <p:nvSpPr>
            <p:cNvPr id="36880" name="矩形 26641"/>
            <p:cNvSpPr/>
            <p:nvPr/>
          </p:nvSpPr>
          <p:spPr>
            <a:xfrm>
              <a:off x="2620" y="2185"/>
              <a:ext cx="375" cy="224"/>
            </a:xfrm>
            <a:prstGeom prst="rect">
              <a:avLst/>
            </a:prstGeom>
            <a:noFill/>
            <a:ln w="9525">
              <a:noFill/>
            </a:ln>
          </p:spPr>
          <p:txBody>
            <a:bodyPr wrap="none" anchor="ctr"/>
            <a:p>
              <a:r>
                <a:rPr lang="en-US" altLang="zh-CN" sz="2000" dirty="0">
                  <a:latin typeface="黑体" panose="02010609060101010101" pitchFamily="1" charset="-122"/>
                  <a:ea typeface="黑体" panose="02010609060101010101" pitchFamily="1" charset="-122"/>
                </a:rPr>
                <a:t>  </a:t>
              </a:r>
              <a:r>
                <a:rPr lang="en-US" altLang="zh-CN" sz="2000">
                  <a:latin typeface="黑体" panose="02010609060101010101" pitchFamily="1" charset="-122"/>
                  <a:ea typeface="黑体" panose="02010609060101010101" pitchFamily="1" charset="-122"/>
                </a:rPr>
                <a:t>2</a:t>
              </a:r>
              <a:endParaRPr lang="en-US" altLang="zh-CN" sz="2000">
                <a:latin typeface="黑体" panose="02010609060101010101" pitchFamily="1" charset="-122"/>
                <a:ea typeface="黑体" panose="02010609060101010101" pitchFamily="1" charset="-122"/>
              </a:endParaRPr>
            </a:p>
          </p:txBody>
        </p:sp>
        <p:sp>
          <p:nvSpPr>
            <p:cNvPr id="36881" name="矩形 26642"/>
            <p:cNvSpPr/>
            <p:nvPr/>
          </p:nvSpPr>
          <p:spPr>
            <a:xfrm>
              <a:off x="4656" y="2205"/>
              <a:ext cx="375" cy="224"/>
            </a:xfrm>
            <a:prstGeom prst="rect">
              <a:avLst/>
            </a:prstGeom>
            <a:noFill/>
            <a:ln w="9525">
              <a:noFill/>
            </a:ln>
          </p:spPr>
          <p:txBody>
            <a:bodyPr wrap="none" anchor="ctr"/>
            <a:p>
              <a:r>
                <a:rPr lang="en-US" altLang="zh-CN" sz="2000" dirty="0">
                  <a:latin typeface="黑体" panose="02010609060101010101" pitchFamily="1" charset="-122"/>
                  <a:ea typeface="黑体" panose="02010609060101010101" pitchFamily="1" charset="-122"/>
                </a:rPr>
                <a:t>  </a:t>
              </a:r>
              <a:r>
                <a:rPr lang="en-US" altLang="zh-CN" sz="2000">
                  <a:latin typeface="黑体" panose="02010609060101010101" pitchFamily="1" charset="-122"/>
                  <a:ea typeface="黑体" panose="02010609060101010101" pitchFamily="1" charset="-122"/>
                </a:rPr>
                <a:t>n</a:t>
              </a:r>
              <a:endParaRPr lang="en-US" altLang="zh-CN" sz="2000">
                <a:latin typeface="黑体" panose="02010609060101010101" pitchFamily="1" charset="-122"/>
                <a:ea typeface="黑体" panose="02010609060101010101" pitchFamily="1" charset="-122"/>
              </a:endParaRPr>
            </a:p>
          </p:txBody>
        </p:sp>
        <p:sp>
          <p:nvSpPr>
            <p:cNvPr id="36882" name="直接连接符 26643"/>
            <p:cNvSpPr/>
            <p:nvPr/>
          </p:nvSpPr>
          <p:spPr>
            <a:xfrm>
              <a:off x="3372" y="2311"/>
              <a:ext cx="895" cy="14"/>
            </a:xfrm>
            <a:prstGeom prst="line">
              <a:avLst/>
            </a:prstGeom>
            <a:ln w="57150" cap="flat" cmpd="sng">
              <a:solidFill>
                <a:schemeClr val="accent2"/>
              </a:solidFill>
              <a:prstDash val="sysDot"/>
              <a:round/>
              <a:headEnd type="none" w="med" len="med"/>
              <a:tailEnd type="none" w="med" len="med"/>
            </a:ln>
          </p:spPr>
        </p:sp>
        <p:sp>
          <p:nvSpPr>
            <p:cNvPr id="36883" name="直接连接符 26644"/>
            <p:cNvSpPr/>
            <p:nvPr/>
          </p:nvSpPr>
          <p:spPr>
            <a:xfrm>
              <a:off x="784" y="2148"/>
              <a:ext cx="4406" cy="4"/>
            </a:xfrm>
            <a:prstGeom prst="line">
              <a:avLst/>
            </a:prstGeom>
            <a:ln w="57150" cap="flat" cmpd="sng">
              <a:solidFill>
                <a:srgbClr val="0000FF"/>
              </a:solidFill>
              <a:prstDash val="solid"/>
              <a:round/>
              <a:headEnd type="none" w="med" len="med"/>
              <a:tailEnd type="triangle" w="med" len="med"/>
            </a:ln>
          </p:spPr>
        </p:sp>
        <p:sp>
          <p:nvSpPr>
            <p:cNvPr id="36884" name="直接连接符 26645"/>
            <p:cNvSpPr/>
            <p:nvPr/>
          </p:nvSpPr>
          <p:spPr>
            <a:xfrm>
              <a:off x="784" y="2036"/>
              <a:ext cx="0" cy="112"/>
            </a:xfrm>
            <a:prstGeom prst="line">
              <a:avLst/>
            </a:prstGeom>
            <a:ln w="57150" cap="flat" cmpd="sng">
              <a:solidFill>
                <a:srgbClr val="FF3300"/>
              </a:solidFill>
              <a:prstDash val="solid"/>
              <a:round/>
              <a:headEnd type="none" w="med" len="med"/>
              <a:tailEnd type="none" w="med" len="med"/>
            </a:ln>
          </p:spPr>
        </p:sp>
        <p:sp>
          <p:nvSpPr>
            <p:cNvPr id="36885" name="直接连接符 26646"/>
            <p:cNvSpPr/>
            <p:nvPr/>
          </p:nvSpPr>
          <p:spPr>
            <a:xfrm>
              <a:off x="1792" y="2016"/>
              <a:ext cx="0" cy="112"/>
            </a:xfrm>
            <a:prstGeom prst="line">
              <a:avLst/>
            </a:prstGeom>
            <a:ln w="57150" cap="flat" cmpd="sng">
              <a:solidFill>
                <a:srgbClr val="FF3300"/>
              </a:solidFill>
              <a:prstDash val="solid"/>
              <a:round/>
              <a:headEnd type="none" w="med" len="med"/>
              <a:tailEnd type="none" w="med" len="med"/>
            </a:ln>
          </p:spPr>
        </p:sp>
        <p:sp>
          <p:nvSpPr>
            <p:cNvPr id="36886" name="直接连接符 26647"/>
            <p:cNvSpPr/>
            <p:nvPr/>
          </p:nvSpPr>
          <p:spPr>
            <a:xfrm>
              <a:off x="2819" y="2013"/>
              <a:ext cx="0" cy="112"/>
            </a:xfrm>
            <a:prstGeom prst="line">
              <a:avLst/>
            </a:prstGeom>
            <a:ln w="57150" cap="flat" cmpd="sng">
              <a:solidFill>
                <a:srgbClr val="FF3300"/>
              </a:solidFill>
              <a:prstDash val="solid"/>
              <a:round/>
              <a:headEnd type="none" w="med" len="med"/>
              <a:tailEnd type="none" w="med" len="med"/>
            </a:ln>
          </p:spPr>
        </p:sp>
        <p:sp>
          <p:nvSpPr>
            <p:cNvPr id="36887" name="直接连接符 26648"/>
            <p:cNvSpPr/>
            <p:nvPr/>
          </p:nvSpPr>
          <p:spPr>
            <a:xfrm>
              <a:off x="4844" y="2036"/>
              <a:ext cx="0" cy="112"/>
            </a:xfrm>
            <a:prstGeom prst="line">
              <a:avLst/>
            </a:prstGeom>
            <a:ln w="57150" cap="flat" cmpd="sng">
              <a:solidFill>
                <a:srgbClr val="FF3300"/>
              </a:solidFill>
              <a:prstDash val="solid"/>
              <a:round/>
              <a:headEnd type="none" w="med" len="med"/>
              <a:tailEnd type="none" w="med" len="med"/>
            </a:ln>
          </p:spPr>
        </p:sp>
      </p:grpSp>
      <p:grpSp>
        <p:nvGrpSpPr>
          <p:cNvPr id="26650" name="组合 26649"/>
          <p:cNvGrpSpPr/>
          <p:nvPr/>
        </p:nvGrpSpPr>
        <p:grpSpPr>
          <a:xfrm>
            <a:off x="188913" y="4992688"/>
            <a:ext cx="1708150" cy="922337"/>
            <a:chOff x="165" y="3539"/>
            <a:chExt cx="1076" cy="581"/>
          </a:xfrm>
        </p:grpSpPr>
        <p:sp>
          <p:nvSpPr>
            <p:cNvPr id="36889" name="矩形 26650"/>
            <p:cNvSpPr/>
            <p:nvPr/>
          </p:nvSpPr>
          <p:spPr>
            <a:xfrm>
              <a:off x="165" y="3870"/>
              <a:ext cx="1076" cy="250"/>
            </a:xfrm>
            <a:prstGeom prst="rect">
              <a:avLst/>
            </a:prstGeom>
            <a:noFill/>
            <a:ln w="9525">
              <a:noFill/>
            </a:ln>
          </p:spPr>
          <p:txBody>
            <a:bodyPr wrap="none" anchor="t">
              <a:spAutoFit/>
            </a:bodyPr>
            <a:p>
              <a:r>
                <a:rPr lang="zh-CN" altLang="en-US" sz="2000" dirty="0">
                  <a:latin typeface="黑体" panose="02010609060101010101" pitchFamily="1" charset="-122"/>
                  <a:ea typeface="黑体" panose="02010609060101010101" pitchFamily="1" charset="-122"/>
                </a:rPr>
                <a:t>初始现金流量</a:t>
              </a:r>
              <a:endParaRPr lang="zh-CN" altLang="en-US" sz="2000" dirty="0">
                <a:latin typeface="黑体" panose="02010609060101010101" pitchFamily="1" charset="-122"/>
                <a:ea typeface="黑体" panose="02010609060101010101" pitchFamily="1" charset="-122"/>
              </a:endParaRPr>
            </a:p>
          </p:txBody>
        </p:sp>
        <p:sp>
          <p:nvSpPr>
            <p:cNvPr id="36890" name="直接连接符 26651"/>
            <p:cNvSpPr/>
            <p:nvPr/>
          </p:nvSpPr>
          <p:spPr>
            <a:xfrm>
              <a:off x="695" y="3539"/>
              <a:ext cx="0" cy="288"/>
            </a:xfrm>
            <a:prstGeom prst="line">
              <a:avLst/>
            </a:prstGeom>
            <a:ln w="57150" cap="flat" cmpd="sng">
              <a:solidFill>
                <a:srgbClr val="009900"/>
              </a:solidFill>
              <a:prstDash val="solid"/>
              <a:round/>
              <a:headEnd type="none" w="med" len="med"/>
              <a:tailEnd type="triangle" w="med" len="med"/>
            </a:ln>
          </p:spPr>
        </p:sp>
      </p:grpSp>
      <p:grpSp>
        <p:nvGrpSpPr>
          <p:cNvPr id="26653" name="组合 26652"/>
          <p:cNvGrpSpPr/>
          <p:nvPr/>
        </p:nvGrpSpPr>
        <p:grpSpPr>
          <a:xfrm>
            <a:off x="2600325" y="5029200"/>
            <a:ext cx="4867275" cy="927100"/>
            <a:chOff x="1695" y="3548"/>
            <a:chExt cx="3018" cy="598"/>
          </a:xfrm>
        </p:grpSpPr>
        <p:sp>
          <p:nvSpPr>
            <p:cNvPr id="36892" name="矩形 26653"/>
            <p:cNvSpPr/>
            <p:nvPr/>
          </p:nvSpPr>
          <p:spPr>
            <a:xfrm>
              <a:off x="2582" y="3890"/>
              <a:ext cx="1059" cy="256"/>
            </a:xfrm>
            <a:prstGeom prst="rect">
              <a:avLst/>
            </a:prstGeom>
            <a:noFill/>
            <a:ln w="9525">
              <a:noFill/>
            </a:ln>
          </p:spPr>
          <p:txBody>
            <a:bodyPr wrap="none" anchor="t">
              <a:spAutoFit/>
            </a:bodyPr>
            <a:p>
              <a:r>
                <a:rPr lang="zh-CN" altLang="en-US" sz="2000" dirty="0">
                  <a:latin typeface="黑体" panose="02010609060101010101" pitchFamily="1" charset="-122"/>
                  <a:ea typeface="黑体" panose="02010609060101010101" pitchFamily="1" charset="-122"/>
                </a:rPr>
                <a:t>经营现金流量</a:t>
              </a:r>
              <a:endParaRPr lang="zh-CN" altLang="en-US" sz="2000" dirty="0">
                <a:latin typeface="黑体" panose="02010609060101010101" pitchFamily="1" charset="-122"/>
                <a:ea typeface="黑体" panose="02010609060101010101" pitchFamily="1" charset="-122"/>
              </a:endParaRPr>
            </a:p>
          </p:txBody>
        </p:sp>
        <p:sp>
          <p:nvSpPr>
            <p:cNvPr id="36893" name="右大括号 26654"/>
            <p:cNvSpPr/>
            <p:nvPr/>
          </p:nvSpPr>
          <p:spPr>
            <a:xfrm rot="5400000">
              <a:off x="3036" y="2207"/>
              <a:ext cx="336" cy="3018"/>
            </a:xfrm>
            <a:prstGeom prst="rightBrace">
              <a:avLst>
                <a:gd name="adj1" fmla="val 74393"/>
                <a:gd name="adj2" fmla="val 50000"/>
              </a:avLst>
            </a:prstGeom>
            <a:noFill/>
            <a:ln w="57150" cap="flat" cmpd="sng">
              <a:solidFill>
                <a:srgbClr val="009900"/>
              </a:solidFill>
              <a:prstDash val="solid"/>
              <a:round/>
              <a:headEnd type="none" w="med" len="med"/>
              <a:tailEnd type="none" w="med" len="med"/>
            </a:ln>
          </p:spPr>
          <p:txBody>
            <a:bodyPr anchor="t"/>
            <a:p>
              <a:endParaRPr lang="zh-CN" altLang="en-US">
                <a:latin typeface="黑体" panose="02010609060101010101" pitchFamily="1" charset="-122"/>
                <a:ea typeface="黑体" panose="02010609060101010101" pitchFamily="1" charset="-122"/>
              </a:endParaRPr>
            </a:p>
          </p:txBody>
        </p:sp>
      </p:grpSp>
      <p:grpSp>
        <p:nvGrpSpPr>
          <p:cNvPr id="26656" name="组合 26655"/>
          <p:cNvGrpSpPr/>
          <p:nvPr/>
        </p:nvGrpSpPr>
        <p:grpSpPr>
          <a:xfrm>
            <a:off x="6529388" y="5167313"/>
            <a:ext cx="2590800" cy="833437"/>
            <a:chOff x="4152" y="3601"/>
            <a:chExt cx="1632" cy="525"/>
          </a:xfrm>
        </p:grpSpPr>
        <p:sp>
          <p:nvSpPr>
            <p:cNvPr id="36895" name="矩形 26656"/>
            <p:cNvSpPr/>
            <p:nvPr/>
          </p:nvSpPr>
          <p:spPr>
            <a:xfrm>
              <a:off x="4152" y="3876"/>
              <a:ext cx="1632" cy="250"/>
            </a:xfrm>
            <a:prstGeom prst="rect">
              <a:avLst/>
            </a:prstGeom>
            <a:noFill/>
            <a:ln w="9525">
              <a:noFill/>
            </a:ln>
          </p:spPr>
          <p:txBody>
            <a:bodyPr anchor="t">
              <a:spAutoFit/>
            </a:bodyPr>
            <a:p>
              <a:r>
                <a:rPr lang="zh-CN" altLang="en-US" sz="2000" dirty="0">
                  <a:latin typeface="黑体" panose="02010609060101010101" pitchFamily="1" charset="-122"/>
                  <a:ea typeface="黑体" panose="02010609060101010101" pitchFamily="1" charset="-122"/>
                </a:rPr>
                <a:t>终结点现金流量</a:t>
              </a:r>
              <a:endParaRPr lang="zh-CN" altLang="en-US" sz="2000" dirty="0">
                <a:latin typeface="黑体" panose="02010609060101010101" pitchFamily="1" charset="-122"/>
                <a:ea typeface="黑体" panose="02010609060101010101" pitchFamily="1" charset="-122"/>
              </a:endParaRPr>
            </a:p>
          </p:txBody>
        </p:sp>
        <p:sp>
          <p:nvSpPr>
            <p:cNvPr id="36896" name="直接连接符 26657"/>
            <p:cNvSpPr/>
            <p:nvPr/>
          </p:nvSpPr>
          <p:spPr>
            <a:xfrm>
              <a:off x="4755" y="3601"/>
              <a:ext cx="0" cy="288"/>
            </a:xfrm>
            <a:prstGeom prst="line">
              <a:avLst/>
            </a:prstGeom>
            <a:ln w="57150" cap="flat" cmpd="sng">
              <a:solidFill>
                <a:srgbClr val="009900"/>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charRg st="0" end="12"/>
                                            </p:txEl>
                                          </p:spTgt>
                                        </p:tgtEl>
                                        <p:attrNameLst>
                                          <p:attrName>style.visibility</p:attrName>
                                        </p:attrNameLst>
                                      </p:cBhvr>
                                      <p:to>
                                        <p:strVal val="visible"/>
                                      </p:to>
                                    </p:set>
                                    <p:animEffect transition="in" filter="wipe(left)">
                                      <p:cBhvr>
                                        <p:cTn id="7" dur="1000"/>
                                        <p:tgtEl>
                                          <p:spTgt spid="2662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wipe(left)">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66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650"/>
                                        </p:tgtEl>
                                        <p:attrNameLst>
                                          <p:attrName>style.visibility</p:attrName>
                                        </p:attrNameLst>
                                      </p:cBhvr>
                                      <p:to>
                                        <p:strVal val="visible"/>
                                      </p:to>
                                    </p:set>
                                    <p:anim calcmode="lin" valueType="num">
                                      <p:cBhvr>
                                        <p:cTn id="21" dur="500" fill="hold"/>
                                        <p:tgtEl>
                                          <p:spTgt spid="26650"/>
                                        </p:tgtEl>
                                        <p:attrNameLst>
                                          <p:attrName>ppt_x</p:attrName>
                                        </p:attrNameLst>
                                      </p:cBhvr>
                                      <p:tavLst>
                                        <p:tav tm="0">
                                          <p:val>
                                            <p:strVal val="#ppt_x"/>
                                          </p:val>
                                        </p:tav>
                                        <p:tav tm="100000">
                                          <p:val>
                                            <p:strVal val="#ppt_x"/>
                                          </p:val>
                                        </p:tav>
                                      </p:tavLst>
                                    </p:anim>
                                    <p:anim calcmode="lin" valueType="num">
                                      <p:cBhvr>
                                        <p:cTn id="22" dur="500" fill="hold"/>
                                        <p:tgtEl>
                                          <p:spTgt spid="2665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653"/>
                                        </p:tgtEl>
                                        <p:attrNameLst>
                                          <p:attrName>style.visibility</p:attrName>
                                        </p:attrNameLst>
                                      </p:cBhvr>
                                      <p:to>
                                        <p:strVal val="visible"/>
                                      </p:to>
                                    </p:set>
                                    <p:animEffect transition="in" filter="slide(fromBottom)">
                                      <p:cBhvr>
                                        <p:cTn id="27" dur="500"/>
                                        <p:tgtEl>
                                          <p:spTgt spid="2665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656"/>
                                        </p:tgtEl>
                                        <p:attrNameLst>
                                          <p:attrName>style.visibility</p:attrName>
                                        </p:attrNameLst>
                                      </p:cBhvr>
                                      <p:to>
                                        <p:strVal val="visible"/>
                                      </p:to>
                                    </p:set>
                                    <p:anim calcmode="lin" valueType="num">
                                      <p:cBhvr>
                                        <p:cTn id="32" dur="500" fill="hold"/>
                                        <p:tgtEl>
                                          <p:spTgt spid="26656"/>
                                        </p:tgtEl>
                                        <p:attrNameLst>
                                          <p:attrName>ppt_x</p:attrName>
                                        </p:attrNameLst>
                                      </p:cBhvr>
                                      <p:tavLst>
                                        <p:tav tm="0">
                                          <p:val>
                                            <p:strVal val="#ppt_x"/>
                                          </p:val>
                                        </p:tav>
                                        <p:tav tm="100000">
                                          <p:val>
                                            <p:strVal val="#ppt_x"/>
                                          </p:val>
                                        </p:tav>
                                      </p:tavLst>
                                    </p:anim>
                                    <p:anim calcmode="lin" valueType="num">
                                      <p:cBhvr>
                                        <p:cTn id="33" dur="500" fill="hold"/>
                                        <p:tgtEl>
                                          <p:spTgt spid="26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idx="4294967295"/>
          </p:nvPr>
        </p:nvSpPr>
        <p:spPr>
          <a:xfrm>
            <a:off x="457200" y="333375"/>
            <a:ext cx="7543800" cy="1871663"/>
          </a:xfrm>
        </p:spPr>
        <p:txBody>
          <a:bodyPr wrap="square" anchor="b"/>
          <a:p>
            <a:r>
              <a:rPr lang="en-US" altLang="zh-CN" b="0"/>
              <a:t>1.</a:t>
            </a:r>
            <a:r>
              <a:rPr lang="zh-CN" altLang="en-US" b="0"/>
              <a:t>初始现金流量</a:t>
            </a:r>
            <a:r>
              <a:rPr lang="zh-CN" altLang="en-US"/>
              <a:t> </a:t>
            </a:r>
            <a:br>
              <a:rPr lang="zh-CN" altLang="en-US"/>
            </a:br>
            <a:endParaRPr lang="zh-CN" altLang="en-US"/>
          </a:p>
        </p:txBody>
      </p:sp>
      <p:sp>
        <p:nvSpPr>
          <p:cNvPr id="27650" name="Rectangle 3"/>
          <p:cNvSpPr>
            <a:spLocks noGrp="1"/>
          </p:cNvSpPr>
          <p:nvPr>
            <p:ph type="body" idx="4294967295"/>
          </p:nvPr>
        </p:nvSpPr>
        <p:spPr>
          <a:xfrm>
            <a:off x="457200" y="1663700"/>
            <a:ext cx="8351838" cy="4933950"/>
          </a:xfrm>
        </p:spPr>
        <p:txBody>
          <a:bodyPr wrap="square" anchor="t"/>
          <a:p>
            <a:pPr marL="342900" marR="0" lvl="0" indent="-342900" algn="just"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l"/>
            </a:pP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mn-ea"/>
              </a:rPr>
              <a:t>项目建设过程中发生的现金流量，或项目投资总额。</a:t>
            </a:r>
            <a:endParaRPr kumimoji="0" lang="zh-CN" altLang="en-US" sz="24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342900" marR="0" lvl="0" indent="-342900" algn="just"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l"/>
            </a:pPr>
            <a:r>
              <a:rPr kumimoji="0" lang="zh-CN" altLang="en-US" sz="24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主要内容：</a:t>
            </a:r>
            <a:endParaRPr kumimoji="0" lang="zh-CN" altLang="en-US" sz="24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投资前费用</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设备购置费用 </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设备安装费用 </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建筑工程费 </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有关机会成本</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营运资金的垫支</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1200150" marR="0" lvl="2" indent="-285750" algn="just" defTabSz="914400" rtl="0" eaLnBrk="0" fontAlgn="base" latinLnBrk="0" hangingPunct="0">
              <a:lnSpc>
                <a:spcPct val="90000"/>
              </a:lnSpc>
              <a:spcBef>
                <a:spcPct val="20000"/>
              </a:spcBef>
              <a:spcAft>
                <a:spcPct val="0"/>
              </a:spcAft>
              <a:buClr>
                <a:schemeClr val="accent2"/>
              </a:buClr>
              <a:buSzPct val="70000"/>
            </a:pPr>
            <a:r>
              <a:rPr kumimoji="0" lang="zh-CN" altLang="en-US" sz="176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投资项目建成后，必须垫支营运资本才能运营。新项目实施后，增加原材料和存货；增加保留资金；发生赊销增加应收账款。</a:t>
            </a:r>
            <a:endParaRPr kumimoji="0" lang="zh-CN" altLang="en-US" sz="176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1200150" marR="0" lvl="2" indent="-285750" algn="just"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Char char="l"/>
            </a:pPr>
            <a:r>
              <a:rPr kumimoji="0" lang="zh-CN" altLang="en-US" sz="176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当项目终止时，有关存货将出售；应收账款变为现金；投入的营运资本可以收回。。 </a:t>
            </a:r>
            <a:endParaRPr kumimoji="0" lang="zh-CN" altLang="en-US" sz="1765"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mj-lt"/>
              <a:buAutoNum type="arabicPeriod"/>
            </a:pPr>
            <a:r>
              <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原有固定资产的变价收入扣除相关税金后的净收益</a:t>
            </a:r>
            <a:endParaRPr kumimoji="0" lang="zh-CN" altLang="en-US" sz="208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806450" marR="0" lvl="1" indent="-457200" algn="just" defTabSz="914400" rtl="0" eaLnBrk="0" fontAlgn="base" latinLnBrk="0" hangingPunct="0">
              <a:lnSpc>
                <a:spcPct val="90000"/>
              </a:lnSpc>
              <a:spcBef>
                <a:spcPct val="20000"/>
              </a:spcBef>
              <a:spcAft>
                <a:spcPct val="0"/>
              </a:spcAft>
              <a:buClr>
                <a:schemeClr val="accent2"/>
              </a:buClr>
              <a:buSzPct val="70000"/>
              <a:buFont typeface="+mj-lt"/>
              <a:buAutoNum type="arabicPeriod"/>
            </a:pPr>
            <a:r>
              <a:rPr kumimoji="0" lang="zh-CN" altLang="en-US" sz="24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不可预见费</a:t>
            </a:r>
            <a:r>
              <a:rPr kumimoji="0" lang="zh-CN" altLang="en-US" sz="26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 </a:t>
            </a:r>
            <a:endParaRPr kumimoji="0" lang="zh-CN" altLang="en-US" sz="26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Char char="l"/>
            </a:pPr>
            <a:endParaRPr kumimoji="0" lang="zh-CN" altLang="en-US" sz="26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p:nvPr/>
        </p:nvSpPr>
        <p:spPr>
          <a:xfrm>
            <a:off x="203200" y="144463"/>
            <a:ext cx="7162800" cy="768350"/>
          </a:xfrm>
          <a:prstGeom prst="rect">
            <a:avLst/>
          </a:prstGeom>
          <a:noFill/>
          <a:ln w="9525">
            <a:noFill/>
          </a:ln>
        </p:spPr>
        <p:txBody>
          <a:bodyPr anchor="t">
            <a:spAutoFit/>
          </a:bodyPr>
          <a:p>
            <a:r>
              <a:rPr lang="en-US" altLang="zh-CN" sz="4400" dirty="0">
                <a:solidFill>
                  <a:srgbClr val="000000"/>
                </a:solidFill>
                <a:latin typeface="黑体" panose="02010609060101010101" pitchFamily="1" charset="-122"/>
                <a:ea typeface="黑体" panose="02010609060101010101" pitchFamily="1" charset="-122"/>
              </a:rPr>
              <a:t>2.</a:t>
            </a:r>
            <a:r>
              <a:rPr lang="zh-CN" altLang="en-US" sz="4400" dirty="0">
                <a:solidFill>
                  <a:srgbClr val="000000"/>
                </a:solidFill>
                <a:latin typeface="黑体" panose="02010609060101010101" pitchFamily="1" charset="-122"/>
                <a:ea typeface="黑体" panose="02010609060101010101" pitchFamily="1" charset="-122"/>
              </a:rPr>
              <a:t>营业现金流量</a:t>
            </a:r>
            <a:r>
              <a:rPr lang="zh-CN" altLang="en-US" sz="2800" dirty="0">
                <a:latin typeface="黑体" panose="02010609060101010101" pitchFamily="1" charset="-122"/>
                <a:ea typeface="黑体" panose="02010609060101010101" pitchFamily="1" charset="-122"/>
              </a:rPr>
              <a:t> </a:t>
            </a:r>
            <a:r>
              <a:rPr lang="zh-CN" altLang="en-US" dirty="0">
                <a:latin typeface="黑体" panose="02010609060101010101" pitchFamily="1" charset="-122"/>
                <a:ea typeface="黑体" panose="02010609060101010101" pitchFamily="1" charset="-122"/>
              </a:rPr>
              <a:t> </a:t>
            </a:r>
            <a:endParaRPr lang="zh-CN" altLang="en-US" dirty="0">
              <a:latin typeface="黑体" panose="02010609060101010101" pitchFamily="1" charset="-122"/>
              <a:ea typeface="黑体" panose="02010609060101010101" pitchFamily="1" charset="-122"/>
            </a:endParaRPr>
          </a:p>
        </p:txBody>
      </p:sp>
      <p:sp>
        <p:nvSpPr>
          <p:cNvPr id="38914" name="Rectangle 12"/>
          <p:cNvSpPr/>
          <p:nvPr/>
        </p:nvSpPr>
        <p:spPr>
          <a:xfrm>
            <a:off x="539750" y="3309938"/>
            <a:ext cx="8604250" cy="427037"/>
          </a:xfrm>
          <a:prstGeom prst="rect">
            <a:avLst/>
          </a:prstGeom>
          <a:noFill/>
          <a:ln w="9525">
            <a:noFill/>
          </a:ln>
        </p:spPr>
        <p:txBody>
          <a:bodyPr wrap="square" anchor="t">
            <a:spAutoFit/>
          </a:bodyPr>
          <a:p>
            <a:pPr algn="just">
              <a:lnSpc>
                <a:spcPct val="90000"/>
              </a:lnSpc>
              <a:spcBef>
                <a:spcPct val="20000"/>
              </a:spcBef>
            </a:pPr>
            <a:endParaRPr lang="zh-CN" altLang="en-US" sz="2400" dirty="0">
              <a:solidFill>
                <a:srgbClr val="000000"/>
              </a:solidFill>
              <a:latin typeface="黑体" panose="02010609060101010101" pitchFamily="1" charset="-122"/>
              <a:ea typeface="黑体" panose="02010609060101010101" pitchFamily="1" charset="-122"/>
            </a:endParaRPr>
          </a:p>
        </p:txBody>
      </p:sp>
      <p:sp>
        <p:nvSpPr>
          <p:cNvPr id="29699" name="Rectangle 14"/>
          <p:cNvSpPr/>
          <p:nvPr/>
        </p:nvSpPr>
        <p:spPr>
          <a:xfrm>
            <a:off x="203200" y="912813"/>
            <a:ext cx="8820150" cy="5651500"/>
          </a:xfrm>
          <a:prstGeom prst="rect">
            <a:avLst/>
          </a:prstGeom>
          <a:noFill/>
          <a:ln w="9525">
            <a:noFill/>
          </a:ln>
        </p:spPr>
        <p:txBody>
          <a:bodyPr wrap="square" anchor="t">
            <a:spAutoFit/>
          </a:bodyPr>
          <a:p>
            <a:pPr marL="457200" lvl="0" indent="-457200" fontAlgn="base">
              <a:buFont typeface="Arial" panose="020B0604020202020204" pitchFamily="34" charset="0"/>
              <a:buChar char="•"/>
            </a:pPr>
            <a:r>
              <a:rPr lang="zh-CN" altLang="en-US" sz="2800" strike="noStrike" noProof="1" dirty="0">
                <a:solidFill>
                  <a:srgbClr val="000000"/>
                </a:solidFill>
                <a:latin typeface="黑体" panose="02010609060101010101" pitchFamily="1" charset="-122"/>
                <a:ea typeface="黑体" panose="02010609060101010101" pitchFamily="1" charset="-122"/>
                <a:cs typeface="+mn-ea"/>
              </a:rPr>
              <a:t>营业现金流量是指项目投入运行后，在整个经营寿命期间内因生产经营活动而产生的现金流量。这些现金流量通常是按照会计年度计算。</a:t>
            </a:r>
            <a:endParaRPr lang="zh-CN" altLang="en-US" sz="2800" strike="noStrike" noProof="1" dirty="0">
              <a:solidFill>
                <a:srgbClr val="000000"/>
              </a:solidFill>
              <a:latin typeface="黑体" panose="02010609060101010101" pitchFamily="1" charset="-122"/>
              <a:ea typeface="黑体" panose="02010609060101010101" pitchFamily="1" charset="-122"/>
            </a:endParaRPr>
          </a:p>
          <a:p>
            <a:pPr marL="457200" lvl="0" indent="-457200" algn="just" fontAlgn="base">
              <a:lnSpc>
                <a:spcPct val="90000"/>
              </a:lnSpc>
              <a:spcBef>
                <a:spcPct val="20000"/>
              </a:spcBef>
              <a:buFont typeface="Arial" panose="020B0604020202020204" pitchFamily="34" charset="0"/>
              <a:buChar char="•"/>
            </a:pPr>
            <a:r>
              <a:rPr lang="zh-CN" altLang="en-US" sz="2800" strike="noStrike" noProof="1" dirty="0">
                <a:solidFill>
                  <a:srgbClr val="000000"/>
                </a:solidFill>
                <a:latin typeface="黑体" panose="02010609060101010101" pitchFamily="1" charset="-122"/>
                <a:ea typeface="黑体" panose="02010609060101010101" pitchFamily="1" charset="-122"/>
                <a:cs typeface="+mn-ea"/>
                <a:sym typeface="+mn-ea"/>
              </a:rPr>
              <a:t>内容：</a:t>
            </a:r>
            <a:endParaRPr lang="zh-CN" altLang="en-US" sz="28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a:t>
            </a:r>
            <a:r>
              <a:rPr lang="en-US" altLang="x-none" sz="2400" strike="noStrike" noProof="1" dirty="0">
                <a:solidFill>
                  <a:srgbClr val="000000"/>
                </a:solidFill>
                <a:latin typeface="黑体" panose="02010609060101010101" pitchFamily="1" charset="-122"/>
                <a:ea typeface="黑体" panose="02010609060101010101" pitchFamily="1" charset="-122"/>
                <a:cs typeface="+mn-ea"/>
                <a:sym typeface="+mn-ea"/>
              </a:rPr>
              <a:t>1</a:t>
            </a: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）产品或服务销售所得到的现金流入量。</a:t>
            </a:r>
            <a:endParaRPr lang="zh-CN" altLang="en-US" sz="24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a:t>
            </a:r>
            <a:r>
              <a:rPr lang="en-US" altLang="x-none" sz="2400" strike="noStrike" noProof="1" dirty="0">
                <a:solidFill>
                  <a:srgbClr val="000000"/>
                </a:solidFill>
                <a:latin typeface="黑体" panose="02010609060101010101" pitchFamily="1" charset="-122"/>
                <a:ea typeface="黑体" panose="02010609060101010101" pitchFamily="1" charset="-122"/>
                <a:cs typeface="+mn-ea"/>
                <a:sym typeface="+mn-ea"/>
              </a:rPr>
              <a:t>2</a:t>
            </a: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）各项营业现金支出。</a:t>
            </a:r>
            <a:endParaRPr lang="zh-CN" altLang="en-US" sz="24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a:t>
            </a:r>
            <a:r>
              <a:rPr lang="en-US" altLang="x-none" sz="2400" strike="noStrike" noProof="1" dirty="0">
                <a:solidFill>
                  <a:srgbClr val="000000"/>
                </a:solidFill>
                <a:latin typeface="黑体" panose="02010609060101010101" pitchFamily="1" charset="-122"/>
                <a:ea typeface="黑体" panose="02010609060101010101" pitchFamily="1" charset="-122"/>
                <a:cs typeface="+mn-ea"/>
                <a:sym typeface="+mn-ea"/>
              </a:rPr>
              <a:t>3</a:t>
            </a: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）人工及材料费用。</a:t>
            </a:r>
            <a:endParaRPr lang="zh-CN" altLang="en-US" sz="24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a:t>
            </a:r>
            <a:r>
              <a:rPr lang="en-US" altLang="x-none" sz="2400" strike="noStrike" noProof="1" dirty="0">
                <a:solidFill>
                  <a:srgbClr val="000000"/>
                </a:solidFill>
                <a:latin typeface="黑体" panose="02010609060101010101" pitchFamily="1" charset="-122"/>
                <a:ea typeface="黑体" panose="02010609060101010101" pitchFamily="1" charset="-122"/>
                <a:cs typeface="+mn-ea"/>
                <a:sym typeface="+mn-ea"/>
              </a:rPr>
              <a:t>4</a:t>
            </a: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）税金支出。</a:t>
            </a:r>
            <a:endParaRPr lang="zh-CN" altLang="en-US" sz="24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a:t>
            </a:r>
            <a:r>
              <a:rPr lang="en-US" altLang="x-none" sz="2400" strike="noStrike" noProof="1" dirty="0">
                <a:solidFill>
                  <a:srgbClr val="000000"/>
                </a:solidFill>
                <a:latin typeface="黑体" panose="02010609060101010101" pitchFamily="1" charset="-122"/>
                <a:ea typeface="黑体" panose="02010609060101010101" pitchFamily="1" charset="-122"/>
                <a:cs typeface="+mn-ea"/>
                <a:sym typeface="+mn-ea"/>
              </a:rPr>
              <a:t>5</a:t>
            </a:r>
            <a:r>
              <a:rPr lang="zh-CN" altLang="en-US" sz="2400" strike="noStrike" noProof="1" dirty="0">
                <a:solidFill>
                  <a:srgbClr val="000000"/>
                </a:solidFill>
                <a:latin typeface="黑体" panose="02010609060101010101" pitchFamily="1" charset="-122"/>
                <a:ea typeface="黑体" panose="02010609060101010101" pitchFamily="1" charset="-122"/>
                <a:cs typeface="+mn-ea"/>
                <a:sym typeface="+mn-ea"/>
              </a:rPr>
              <a:t>）增加折旧带来的节税额。</a:t>
            </a:r>
            <a:endParaRPr lang="en-US" altLang="x-none" sz="24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800" strike="noStrike" noProof="1" dirty="0">
                <a:solidFill>
                  <a:srgbClr val="000000"/>
                </a:solidFill>
                <a:latin typeface="黑体" panose="02010609060101010101" pitchFamily="1" charset="-122"/>
                <a:ea typeface="黑体" panose="02010609060101010101" pitchFamily="1" charset="-122"/>
                <a:cs typeface="+mn-ea"/>
                <a:sym typeface="+mn-ea"/>
              </a:rPr>
              <a:t>注意：如果经营期间有营运资本的增加。</a:t>
            </a:r>
            <a:endParaRPr lang="zh-CN" altLang="en-US" sz="2800" strike="noStrike" noProof="1" dirty="0">
              <a:solidFill>
                <a:srgbClr val="000000"/>
              </a:solidFill>
              <a:latin typeface="黑体" panose="02010609060101010101" pitchFamily="1" charset="-122"/>
              <a:ea typeface="黑体" panose="02010609060101010101" pitchFamily="1" charset="-122"/>
            </a:endParaRPr>
          </a:p>
          <a:p>
            <a:pPr lvl="0" indent="0" algn="just" fontAlgn="base">
              <a:lnSpc>
                <a:spcPct val="90000"/>
              </a:lnSpc>
              <a:spcBef>
                <a:spcPct val="20000"/>
              </a:spcBef>
            </a:pPr>
            <a:r>
              <a:rPr lang="zh-CN" altLang="en-US" sz="2800" strike="noStrike" noProof="1" dirty="0">
                <a:solidFill>
                  <a:srgbClr val="000000"/>
                </a:solidFill>
                <a:latin typeface="黑体" panose="02010609060101010101" pitchFamily="1" charset="-122"/>
                <a:ea typeface="黑体" panose="02010609060101010101" pitchFamily="1" charset="-122"/>
                <a:cs typeface="+mn-ea"/>
                <a:sym typeface="+mn-ea"/>
              </a:rPr>
              <a:t>年营运资本增加额＝本年流动资本需用额 </a:t>
            </a:r>
            <a:r>
              <a:rPr lang="en-US" altLang="x-none" sz="2800" strike="noStrike" noProof="1" dirty="0">
                <a:solidFill>
                  <a:srgbClr val="000000"/>
                </a:solidFill>
                <a:latin typeface="黑体" panose="02010609060101010101" pitchFamily="1" charset="-122"/>
                <a:ea typeface="黑体" panose="02010609060101010101" pitchFamily="1" charset="-122"/>
                <a:cs typeface="+mn-ea"/>
                <a:sym typeface="+mn-ea"/>
              </a:rPr>
              <a:t>-</a:t>
            </a:r>
            <a:r>
              <a:rPr lang="zh-CN" altLang="en-US" sz="2800" strike="noStrike" noProof="1" dirty="0">
                <a:solidFill>
                  <a:srgbClr val="000000"/>
                </a:solidFill>
                <a:latin typeface="黑体" panose="02010609060101010101" pitchFamily="1" charset="-122"/>
                <a:ea typeface="黑体" panose="02010609060101010101" pitchFamily="1" charset="-122"/>
                <a:cs typeface="+mn-ea"/>
                <a:sym typeface="+mn-ea"/>
              </a:rPr>
              <a:t>上年流动资本</a:t>
            </a:r>
            <a:endParaRPr lang="zh-CN" altLang="en-US" sz="2800" strike="noStrike" noProof="1" dirty="0">
              <a:solidFill>
                <a:srgbClr val="000000"/>
              </a:solidFill>
              <a:latin typeface="黑体" panose="02010609060101010101" pitchFamily="1" charset="-122"/>
              <a:ea typeface="黑体" panose="02010609060101010101" pitchFamily="1" charset="-122"/>
            </a:endParaRPr>
          </a:p>
          <a:p>
            <a:pPr lvl="0" indent="0" fontAlgn="base"/>
            <a:endParaRPr lang="zh-CN" altLang="en-US" sz="2800" strike="noStrike" noProof="1" dirty="0">
              <a:solidFill>
                <a:srgbClr val="000000"/>
              </a:solidFill>
              <a:latin typeface="黑体" panose="02010609060101010101" pitchFamily="1" charset="-122"/>
              <a:ea typeface="黑体" panose="02010609060101010101" pitchFamily="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ppt_x</p:attrName>
                                        </p:attrNameLst>
                                      </p:cBhvr>
                                      <p:tavLst>
                                        <p:tav tm="0">
                                          <p:val>
                                            <p:strVal val="0-#ppt_w/2"/>
                                          </p:val>
                                        </p:tav>
                                        <p:tav tm="100000">
                                          <p:val>
                                            <p:strVal val="#ppt_x"/>
                                          </p:val>
                                        </p:tav>
                                      </p:tavLst>
                                    </p:anim>
                                    <p:anim calcmode="lin" valueType="num">
                                      <p:cBhvr>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idx="4294967295"/>
          </p:nvPr>
        </p:nvSpPr>
        <p:spPr>
          <a:xfrm>
            <a:off x="457200" y="333375"/>
            <a:ext cx="7543800" cy="488950"/>
          </a:xfrm>
        </p:spPr>
        <p:txBody>
          <a:bodyPr wrap="square" anchor="b"/>
          <a:p>
            <a:r>
              <a:rPr lang="zh-CN" altLang="en-US">
                <a:latin typeface="黑体" panose="02010609060101010101" pitchFamily="1" charset="-122"/>
                <a:ea typeface="黑体" panose="02010609060101010101" pitchFamily="1" charset="-122"/>
              </a:rPr>
              <a:t>营业现金流量</a:t>
            </a:r>
            <a:endParaRPr lang="zh-CN" altLang="en-US">
              <a:latin typeface="黑体" panose="02010609060101010101" pitchFamily="1" charset="-122"/>
              <a:ea typeface="黑体" panose="02010609060101010101" pitchFamily="1" charset="-122"/>
            </a:endParaRPr>
          </a:p>
        </p:txBody>
      </p:sp>
      <p:sp>
        <p:nvSpPr>
          <p:cNvPr id="30722" name="内容占位符 1"/>
          <p:cNvSpPr>
            <a:spLocks noGrp="1"/>
          </p:cNvSpPr>
          <p:nvPr>
            <p:ph idx="4294967295"/>
          </p:nvPr>
        </p:nvSpPr>
        <p:spPr>
          <a:xfrm>
            <a:off x="466725" y="892175"/>
            <a:ext cx="8229600" cy="5003800"/>
          </a:xfrm>
        </p:spPr>
        <p:txBody>
          <a:bodyPr wrap="square" anchor="t"/>
          <a:p>
            <a:pPr marL="8255" marR="0" lvl="0" indent="-219075"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Ø"/>
            </a:pPr>
            <a:r>
              <a:rPr kumimoji="0" lang="zh-CN" altLang="en-US" sz="2215"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方法：</a:t>
            </a:r>
            <a:endParaRPr kumimoji="0" lang="zh-CN" altLang="en-US" sz="2215"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703580" marR="0" lvl="1" indent="-45720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AutoNum type="arabicPeriod"/>
            </a:pP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每年净现金流量</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每年营业收入</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付现成本</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不含折旧，已包括流转税）</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所得税</a:t>
            </a:r>
            <a:endPar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None/>
            </a:pP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每年营业净现金流量</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收现销售收入－经营付现成本－所得税 </a:t>
            </a:r>
            <a:endPar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en-US" altLang="x-none"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None/>
            </a:pPr>
            <a:endParaRPr kumimoji="0" lang="en-US" altLang="zh-CN" sz="192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465455" marR="0" lvl="1" indent="-219075"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Ø"/>
            </a:pPr>
            <a:endPar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342900" marR="0" lvl="0" indent="-342900" algn="l" defTabSz="914400" rtl="0" eaLnBrk="0" fontAlgn="base" latinLnBrk="0" hangingPunct="0">
              <a:lnSpc>
                <a:spcPct val="80000"/>
              </a:lnSpc>
              <a:spcBef>
                <a:spcPct val="20000"/>
              </a:spcBef>
              <a:spcAft>
                <a:spcPct val="0"/>
              </a:spcAft>
              <a:buClr>
                <a:schemeClr val="tx2"/>
              </a:buClr>
              <a:buSzPct val="70000"/>
              <a:buFont typeface="Wingdings" panose="05000000000000000000" pitchFamily="2" charset="2"/>
              <a:buChar char="l"/>
            </a:pPr>
            <a:endParaRPr kumimoji="0" lang="zh-CN" altLang="en-US" sz="2200" b="1"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p:txBody>
      </p:sp>
      <p:sp>
        <p:nvSpPr>
          <p:cNvPr id="39939" name="Rectangle 5"/>
          <p:cNvSpPr/>
          <p:nvPr/>
        </p:nvSpPr>
        <p:spPr>
          <a:xfrm>
            <a:off x="0" y="-182562"/>
            <a:ext cx="309563" cy="365125"/>
          </a:xfrm>
          <a:prstGeom prst="rect">
            <a:avLst/>
          </a:prstGeom>
          <a:noFill/>
          <a:ln w="9525">
            <a:noFill/>
          </a:ln>
        </p:spPr>
        <p:txBody>
          <a:bodyPr wrap="none" anchor="ctr">
            <a:spAutoFit/>
          </a:bodyPr>
          <a:p>
            <a:endParaRPr lang="zh-CN" altLang="en-US" b="1" dirty="0">
              <a:latin typeface="黑体" panose="02010609060101010101" pitchFamily="1" charset="-122"/>
              <a:ea typeface="黑体" panose="02010609060101010101" pitchFamily="1" charset="-122"/>
            </a:endParaRPr>
          </a:p>
        </p:txBody>
      </p:sp>
      <p:sp>
        <p:nvSpPr>
          <p:cNvPr id="39940" name="Rectangle 6"/>
          <p:cNvSpPr/>
          <p:nvPr/>
        </p:nvSpPr>
        <p:spPr>
          <a:xfrm>
            <a:off x="0" y="180975"/>
            <a:ext cx="309563" cy="274638"/>
          </a:xfrm>
          <a:prstGeom prst="rect">
            <a:avLst/>
          </a:prstGeom>
          <a:noFill/>
          <a:ln w="9525">
            <a:noFill/>
          </a:ln>
        </p:spPr>
        <p:txBody>
          <a:bodyPr wrap="none" anchor="ctr">
            <a:spAutoFit/>
          </a:bodyPr>
          <a:p>
            <a:pPr eaLnBrk="0" hangingPunct="0"/>
            <a:r>
              <a:rPr lang="zh-CN" altLang="en-US" sz="1200" b="1" dirty="0">
                <a:latin typeface="黑体" panose="02010609060101010101" pitchFamily="1" charset="-122"/>
                <a:ea typeface="黑体" panose="02010609060101010101" pitchFamily="1" charset="-122"/>
              </a:rPr>
              <a:t>   </a:t>
            </a:r>
            <a:endParaRPr lang="zh-CN" altLang="en-US" sz="1200" b="1" dirty="0">
              <a:latin typeface="黑体" panose="02010609060101010101" pitchFamily="1" charset="-122"/>
              <a:ea typeface="黑体" panose="02010609060101010101" pitchFamily="1" charset="-122"/>
            </a:endParaRPr>
          </a:p>
        </p:txBody>
      </p:sp>
      <p:sp>
        <p:nvSpPr>
          <p:cNvPr id="39941" name="Rectangle 8"/>
          <p:cNvSpPr/>
          <p:nvPr/>
        </p:nvSpPr>
        <p:spPr>
          <a:xfrm>
            <a:off x="0" y="-182562"/>
            <a:ext cx="309563" cy="365125"/>
          </a:xfrm>
          <a:prstGeom prst="rect">
            <a:avLst/>
          </a:prstGeom>
          <a:noFill/>
          <a:ln w="9525">
            <a:noFill/>
          </a:ln>
        </p:spPr>
        <p:txBody>
          <a:bodyPr wrap="none" anchor="ctr">
            <a:spAutoFit/>
          </a:bodyPr>
          <a:p>
            <a:endParaRPr lang="zh-CN" altLang="en-US" b="1" dirty="0">
              <a:latin typeface="黑体" panose="02010609060101010101" pitchFamily="1" charset="-122"/>
              <a:ea typeface="黑体" panose="02010609060101010101" pitchFamily="1" charset="-122"/>
            </a:endParaRPr>
          </a:p>
        </p:txBody>
      </p:sp>
      <p:sp>
        <p:nvSpPr>
          <p:cNvPr id="39942" name="Rectangle 9"/>
          <p:cNvSpPr/>
          <p:nvPr/>
        </p:nvSpPr>
        <p:spPr>
          <a:xfrm>
            <a:off x="0" y="180975"/>
            <a:ext cx="309563" cy="274638"/>
          </a:xfrm>
          <a:prstGeom prst="rect">
            <a:avLst/>
          </a:prstGeom>
          <a:noFill/>
          <a:ln w="9525">
            <a:noFill/>
          </a:ln>
        </p:spPr>
        <p:txBody>
          <a:bodyPr wrap="none" anchor="ctr">
            <a:spAutoFit/>
          </a:bodyPr>
          <a:p>
            <a:pPr eaLnBrk="0" hangingPunct="0"/>
            <a:r>
              <a:rPr lang="zh-CN" altLang="en-US" sz="1200" b="1" dirty="0">
                <a:latin typeface="黑体" panose="02010609060101010101" pitchFamily="1" charset="-122"/>
                <a:ea typeface="黑体" panose="02010609060101010101" pitchFamily="1" charset="-122"/>
              </a:rPr>
              <a:t>   </a:t>
            </a:r>
            <a:endParaRPr lang="zh-CN" altLang="en-US" sz="1200" b="1" dirty="0">
              <a:latin typeface="黑体" panose="02010609060101010101" pitchFamily="1" charset="-122"/>
              <a:ea typeface="黑体" panose="02010609060101010101" pitchFamily="1" charset="-122"/>
            </a:endParaRPr>
          </a:p>
        </p:txBody>
      </p:sp>
      <p:grpSp>
        <p:nvGrpSpPr>
          <p:cNvPr id="29711" name="组合 29710"/>
          <p:cNvGrpSpPr/>
          <p:nvPr/>
        </p:nvGrpSpPr>
        <p:grpSpPr>
          <a:xfrm>
            <a:off x="5370513" y="2860675"/>
            <a:ext cx="3756025" cy="1017588"/>
            <a:chOff x="3003" y="1680"/>
            <a:chExt cx="2366" cy="641"/>
          </a:xfrm>
        </p:grpSpPr>
        <p:sp>
          <p:nvSpPr>
            <p:cNvPr id="39944" name="矩形 29704"/>
            <p:cNvSpPr/>
            <p:nvPr/>
          </p:nvSpPr>
          <p:spPr>
            <a:xfrm>
              <a:off x="3003" y="1876"/>
              <a:ext cx="2366" cy="445"/>
            </a:xfrm>
            <a:prstGeom prst="rect">
              <a:avLst/>
            </a:prstGeom>
            <a:gradFill rotWithShape="0">
              <a:gsLst>
                <a:gs pos="0">
                  <a:srgbClr val="CCECFF"/>
                </a:gs>
                <a:gs pos="50000">
                  <a:schemeClr val="bg1"/>
                </a:gs>
                <a:gs pos="100000">
                  <a:srgbClr val="CCECFF"/>
                </a:gs>
              </a:gsLst>
              <a:lin ang="2700000" scaled="1"/>
              <a:tileRect/>
            </a:gradFill>
            <a:ln w="9525">
              <a:noFill/>
            </a:ln>
          </p:spPr>
          <p:txBody>
            <a:bodyPr wrap="none" anchor="t">
              <a:spAutoFit/>
            </a:bodyPr>
            <a:p>
              <a:pPr algn="ctr"/>
              <a:r>
                <a:rPr lang="zh-CN" altLang="en-US" sz="2000" b="1" dirty="0">
                  <a:latin typeface="宋体" panose="02010600030101010101" pitchFamily="2" charset="-122"/>
                  <a:ea typeface="宋体" panose="02010600030101010101" pitchFamily="2" charset="-122"/>
                </a:rPr>
                <a:t>经营付现成本＋折旧</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（假设非付现成本只考虑折旧）</a:t>
              </a:r>
              <a:endParaRPr lang="zh-CN" altLang="en-US" sz="2000" b="1" dirty="0">
                <a:latin typeface="宋体" panose="02010600030101010101" pitchFamily="2" charset="-122"/>
                <a:ea typeface="宋体" panose="02010600030101010101" pitchFamily="2" charset="-122"/>
              </a:endParaRPr>
            </a:p>
          </p:txBody>
        </p:sp>
        <p:sp>
          <p:nvSpPr>
            <p:cNvPr id="39945" name="下箭头 29703"/>
            <p:cNvSpPr/>
            <p:nvPr/>
          </p:nvSpPr>
          <p:spPr>
            <a:xfrm>
              <a:off x="3972" y="1680"/>
              <a:ext cx="179" cy="167"/>
            </a:xfrm>
            <a:prstGeom prst="downArrow">
              <a:avLst>
                <a:gd name="adj1" fmla="val 50000"/>
                <a:gd name="adj2" fmla="val 25000"/>
              </a:avLst>
            </a:prstGeom>
            <a:solidFill>
              <a:srgbClr val="33CC33"/>
            </a:solidFill>
            <a:ln w="9525" cap="flat" cmpd="sng">
              <a:solidFill>
                <a:schemeClr val="tx1"/>
              </a:solidFill>
              <a:prstDash val="solid"/>
              <a:miter/>
              <a:headEnd type="none" w="med" len="med"/>
              <a:tailEnd type="none" w="med" len="med"/>
            </a:ln>
          </p:spPr>
          <p:txBody>
            <a:bodyPr anchor="t"/>
            <a:p>
              <a:endParaRPr lang="zh-CN" altLang="en-US" b="1">
                <a:latin typeface="Arial" panose="020B0604020202020204" pitchFamily="34" charset="0"/>
                <a:ea typeface="宋体" panose="02010600030101010101" pitchFamily="2" charset="-122"/>
              </a:endParaRPr>
            </a:p>
          </p:txBody>
        </p:sp>
      </p:grpSp>
      <p:grpSp>
        <p:nvGrpSpPr>
          <p:cNvPr id="29710" name="组合 29709"/>
          <p:cNvGrpSpPr/>
          <p:nvPr/>
        </p:nvGrpSpPr>
        <p:grpSpPr>
          <a:xfrm>
            <a:off x="4149725" y="2130425"/>
            <a:ext cx="5287963" cy="731838"/>
            <a:chOff x="2321" y="1218"/>
            <a:chExt cx="3331" cy="461"/>
          </a:xfrm>
        </p:grpSpPr>
        <p:sp>
          <p:nvSpPr>
            <p:cNvPr id="39947" name="矩形 29700"/>
            <p:cNvSpPr/>
            <p:nvPr/>
          </p:nvSpPr>
          <p:spPr>
            <a:xfrm>
              <a:off x="2321" y="1369"/>
              <a:ext cx="3331" cy="310"/>
            </a:xfrm>
            <a:prstGeom prst="rect">
              <a:avLst/>
            </a:prstGeom>
            <a:gradFill rotWithShape="0">
              <a:gsLst>
                <a:gs pos="0">
                  <a:srgbClr val="CCECFF"/>
                </a:gs>
                <a:gs pos="50000">
                  <a:schemeClr val="bg1"/>
                </a:gs>
                <a:gs pos="100000">
                  <a:srgbClr val="CCECFF"/>
                </a:gs>
              </a:gsLst>
              <a:lin ang="18900000" scaled="1"/>
              <a:tileRect/>
            </a:gradFill>
            <a:ln w="9525">
              <a:noFill/>
            </a:ln>
          </p:spPr>
          <p:txBody>
            <a:bodyPr wrap="none" anchor="t">
              <a:spAutoFit/>
            </a:bodyPr>
            <a:p>
              <a:pPr>
                <a:lnSpc>
                  <a:spcPct val="130000"/>
                </a:lnSpc>
                <a:spcBef>
                  <a:spcPct val="20000"/>
                </a:spcBef>
                <a:spcAft>
                  <a:spcPct val="20000"/>
                </a:spcAft>
              </a:pPr>
              <a:r>
                <a:rPr lang="zh-CN" altLang="en-US" sz="2000" b="1" dirty="0">
                  <a:latin typeface="宋体" panose="02010600030101010101" pitchFamily="2" charset="-122"/>
                  <a:ea typeface="宋体" panose="02010600030101010101" pitchFamily="2" charset="-122"/>
                </a:rPr>
                <a:t>（收现销售收入－经营总成本）</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所得税税率 </a:t>
              </a:r>
              <a:endParaRPr lang="zh-CN" altLang="en-US" sz="2000" b="1" dirty="0">
                <a:latin typeface="宋体" panose="02010600030101010101" pitchFamily="2" charset="-122"/>
                <a:ea typeface="宋体" panose="02010600030101010101" pitchFamily="2" charset="-122"/>
              </a:endParaRPr>
            </a:p>
          </p:txBody>
        </p:sp>
        <p:sp>
          <p:nvSpPr>
            <p:cNvPr id="39948" name="下箭头 29702"/>
            <p:cNvSpPr/>
            <p:nvPr/>
          </p:nvSpPr>
          <p:spPr>
            <a:xfrm>
              <a:off x="4369" y="1218"/>
              <a:ext cx="179" cy="168"/>
            </a:xfrm>
            <a:prstGeom prst="downArrow">
              <a:avLst>
                <a:gd name="adj1" fmla="val 50000"/>
                <a:gd name="adj2" fmla="val 25000"/>
              </a:avLst>
            </a:prstGeom>
            <a:solidFill>
              <a:srgbClr val="33CC33"/>
            </a:solidFill>
            <a:ln w="9525" cap="flat" cmpd="sng">
              <a:solidFill>
                <a:schemeClr val="tx1"/>
              </a:solidFill>
              <a:prstDash val="solid"/>
              <a:miter/>
              <a:headEnd type="none" w="med" len="med"/>
              <a:tailEnd type="none" w="med" len="med"/>
            </a:ln>
          </p:spPr>
          <p:txBody>
            <a:bodyPr anchor="t"/>
            <a:p>
              <a:endParaRPr lang="zh-CN" altLang="en-US" b="1">
                <a:latin typeface="Arial" panose="020B0604020202020204" pitchFamily="34" charset="0"/>
                <a:ea typeface="宋体" panose="02010600030101010101" pitchFamily="2" charset="-122"/>
              </a:endParaRPr>
            </a:p>
          </p:txBody>
        </p:sp>
        <p:sp>
          <p:nvSpPr>
            <p:cNvPr id="39949" name="直接连接符 29705"/>
            <p:cNvSpPr/>
            <p:nvPr/>
          </p:nvSpPr>
          <p:spPr>
            <a:xfrm>
              <a:off x="4164" y="1218"/>
              <a:ext cx="576" cy="0"/>
            </a:xfrm>
            <a:prstGeom prst="line">
              <a:avLst/>
            </a:prstGeom>
            <a:ln w="28575" cap="flat" cmpd="sng">
              <a:solidFill>
                <a:srgbClr val="CC00FF"/>
              </a:solidFill>
              <a:prstDash val="solid"/>
              <a:round/>
              <a:headEnd type="none" w="med" len="med"/>
              <a:tailEnd type="none" w="med" len="med"/>
            </a:ln>
          </p:spPr>
        </p:sp>
      </p:grpSp>
      <p:grpSp>
        <p:nvGrpSpPr>
          <p:cNvPr id="29713" name="组合 29712"/>
          <p:cNvGrpSpPr/>
          <p:nvPr/>
        </p:nvGrpSpPr>
        <p:grpSpPr>
          <a:xfrm>
            <a:off x="485775" y="2019300"/>
            <a:ext cx="8210550" cy="4965700"/>
            <a:chOff x="306" y="1272"/>
            <a:chExt cx="5172" cy="3128"/>
          </a:xfrm>
        </p:grpSpPr>
        <p:sp>
          <p:nvSpPr>
            <p:cNvPr id="39951" name="矩形 29706"/>
            <p:cNvSpPr/>
            <p:nvPr/>
          </p:nvSpPr>
          <p:spPr>
            <a:xfrm>
              <a:off x="306" y="2184"/>
              <a:ext cx="5172" cy="2216"/>
            </a:xfrm>
            <a:prstGeom prst="rect">
              <a:avLst/>
            </a:prstGeom>
            <a:noFill/>
            <a:ln w="9525">
              <a:noFill/>
            </a:ln>
          </p:spPr>
          <p:txBody>
            <a:bodyPr wrap="square" anchor="t">
              <a:spAutoFit/>
            </a:bodyPr>
            <a:p>
              <a:pPr>
                <a:lnSpc>
                  <a:spcPct val="130000"/>
                </a:lnSpc>
                <a:spcBef>
                  <a:spcPct val="20000"/>
                </a:spcBef>
                <a:spcAft>
                  <a:spcPct val="20000"/>
                </a:spcAft>
              </a:pPr>
              <a:r>
                <a:rPr lang="zh-CN" altLang="en-US" sz="2000" b="1" dirty="0">
                  <a:solidFill>
                    <a:srgbClr val="FF3300"/>
                  </a:solidFill>
                  <a:latin typeface="宋体" panose="02010600030101010101" pitchFamily="2" charset="-122"/>
                  <a:ea typeface="宋体" panose="02010600030101010101" pitchFamily="2" charset="-122"/>
                </a:rPr>
                <a:t>现金净流量</a:t>
              </a:r>
              <a:endParaRPr lang="zh-CN" altLang="en-US" sz="2000" b="1" dirty="0">
                <a:solidFill>
                  <a:srgbClr val="FF3300"/>
                </a:solidFill>
                <a:latin typeface="宋体" panose="02010600030101010101" pitchFamily="2" charset="-122"/>
                <a:ea typeface="宋体" panose="02010600030101010101" pitchFamily="2" charset="-122"/>
              </a:endParaRPr>
            </a:p>
            <a:p>
              <a:pPr>
                <a:lnSpc>
                  <a:spcPct val="130000"/>
                </a:lnSpc>
                <a:spcBef>
                  <a:spcPct val="20000"/>
                </a:spcBef>
                <a:spcAft>
                  <a:spcPct val="20000"/>
                </a:spcAft>
              </a:pPr>
              <a:r>
                <a:rPr lang="zh-CN" altLang="en-US" sz="2000" b="1" dirty="0">
                  <a:latin typeface="宋体" panose="02010600030101010101" pitchFamily="2" charset="-122"/>
                  <a:ea typeface="宋体" panose="02010600030101010101" pitchFamily="2" charset="-122"/>
                </a:rPr>
                <a:t>＝ 收现销售收入</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经营付现成本</a:t>
              </a:r>
              <a:endParaRPr lang="zh-CN" altLang="en-US" sz="2000" b="1" dirty="0">
                <a:latin typeface="宋体" panose="02010600030101010101" pitchFamily="2" charset="-122"/>
                <a:ea typeface="宋体" panose="02010600030101010101" pitchFamily="2" charset="-122"/>
              </a:endParaRPr>
            </a:p>
            <a:p>
              <a:pPr>
                <a:lnSpc>
                  <a:spcPct val="130000"/>
                </a:lnSpc>
                <a:spcBef>
                  <a:spcPct val="20000"/>
                </a:spcBef>
                <a:spcAft>
                  <a:spcPct val="20000"/>
                </a:spcAft>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（收现销售收入－经营付现成本－折旧）</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所得税税率 </a:t>
              </a:r>
              <a:endParaRPr lang="zh-CN" altLang="en-US" sz="2000" b="1" dirty="0">
                <a:latin typeface="宋体" panose="02010600030101010101" pitchFamily="2" charset="-122"/>
                <a:ea typeface="宋体" panose="02010600030101010101" pitchFamily="2" charset="-122"/>
              </a:endParaRPr>
            </a:p>
            <a:p>
              <a:pPr>
                <a:lnSpc>
                  <a:spcPct val="130000"/>
                </a:lnSpc>
                <a:spcBef>
                  <a:spcPct val="20000"/>
                </a:spcBef>
                <a:spcAft>
                  <a:spcPct val="20000"/>
                </a:spcAft>
              </a:pPr>
              <a:r>
                <a:rPr lang="zh-CN" altLang="en-US" sz="2000" b="1" dirty="0">
                  <a:latin typeface="宋体" panose="02010600030101010101" pitchFamily="2" charset="-122"/>
                  <a:ea typeface="宋体" panose="02010600030101010101" pitchFamily="2" charset="-122"/>
                </a:rPr>
                <a:t>＝ 收现销售收入</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经营付现成本</a:t>
              </a:r>
              <a:endParaRPr lang="zh-CN" altLang="en-US" sz="2000" b="1" dirty="0">
                <a:latin typeface="宋体" panose="02010600030101010101" pitchFamily="2" charset="-122"/>
                <a:ea typeface="宋体" panose="02010600030101010101" pitchFamily="2" charset="-122"/>
              </a:endParaRPr>
            </a:p>
            <a:p>
              <a:pPr>
                <a:lnSpc>
                  <a:spcPct val="130000"/>
                </a:lnSpc>
                <a:spcBef>
                  <a:spcPct val="20000"/>
                </a:spcBef>
                <a:spcAft>
                  <a:spcPct val="20000"/>
                </a:spcAft>
              </a:pPr>
              <a:r>
                <a:rPr lang="zh-CN" altLang="en-US" sz="2000" b="1" dirty="0">
                  <a:latin typeface="宋体" panose="02010600030101010101" pitchFamily="2" charset="-122"/>
                  <a:ea typeface="宋体" panose="02010600030101010101" pitchFamily="2" charset="-122"/>
                </a:rPr>
                <a:t>   －（收现销售收入－经营付现成本）</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所得税率＋折旧</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所得税</a:t>
              </a:r>
              <a:r>
                <a:rPr lang="zh-CN" altLang="en-US" b="1" dirty="0">
                  <a:latin typeface="Arial" panose="020B0604020202020204" pitchFamily="34" charset="0"/>
                  <a:ea typeface="宋体" panose="02010600030101010101" pitchFamily="2" charset="-122"/>
                </a:rPr>
                <a:t>税</a:t>
              </a:r>
              <a:r>
                <a:rPr lang="zh-CN" altLang="en-US" sz="2000" b="1" dirty="0">
                  <a:latin typeface="宋体" panose="02010600030101010101" pitchFamily="2" charset="-122"/>
                  <a:ea typeface="宋体" panose="02010600030101010101" pitchFamily="2" charset="-122"/>
                </a:rPr>
                <a:t>率</a:t>
              </a:r>
              <a:endParaRPr lang="zh-CN" altLang="en-US" sz="2000" b="1" dirty="0">
                <a:latin typeface="宋体" panose="02010600030101010101" pitchFamily="2" charset="-122"/>
                <a:ea typeface="宋体" panose="02010600030101010101" pitchFamily="2" charset="-122"/>
              </a:endParaRPr>
            </a:p>
            <a:p>
              <a:pPr>
                <a:lnSpc>
                  <a:spcPct val="130000"/>
                </a:lnSpc>
                <a:spcBef>
                  <a:spcPct val="20000"/>
                </a:spcBef>
                <a:spcAft>
                  <a:spcPct val="20000"/>
                </a:spcAft>
              </a:pPr>
              <a:r>
                <a:rPr lang="zh-CN" altLang="en-US" sz="2000" b="1" dirty="0">
                  <a:solidFill>
                    <a:srgbClr val="FF3300"/>
                  </a:solidFill>
                  <a:latin typeface="宋体" panose="02010600030101010101" pitchFamily="2" charset="-122"/>
                  <a:ea typeface="宋体" panose="02010600030101010101" pitchFamily="2" charset="-122"/>
                </a:rPr>
                <a:t>＝</a:t>
              </a:r>
              <a:r>
                <a:rPr lang="zh-CN" altLang="en-US" sz="2000" b="1" dirty="0">
                  <a:solidFill>
                    <a:srgbClr val="FF3300"/>
                  </a:solidFill>
                  <a:latin typeface="黑体" panose="02010609060101010101" pitchFamily="1" charset="-122"/>
                  <a:ea typeface="黑体" panose="02010609060101010101" pitchFamily="1" charset="-122"/>
                </a:rPr>
                <a:t>（收现销售收入</a:t>
              </a:r>
              <a:r>
                <a:rPr lang="en-US" altLang="zh-CN" sz="2000" b="1" dirty="0">
                  <a:solidFill>
                    <a:srgbClr val="FF3300"/>
                  </a:solidFill>
                  <a:latin typeface="黑体" panose="02010609060101010101" pitchFamily="1" charset="-122"/>
                  <a:ea typeface="黑体" panose="02010609060101010101" pitchFamily="1" charset="-122"/>
                </a:rPr>
                <a:t>-</a:t>
              </a:r>
              <a:r>
                <a:rPr lang="zh-CN" altLang="en-US" sz="2000" b="1" dirty="0">
                  <a:solidFill>
                    <a:srgbClr val="FF3300"/>
                  </a:solidFill>
                  <a:latin typeface="黑体" panose="02010609060101010101" pitchFamily="1" charset="-122"/>
                  <a:ea typeface="黑体" panose="02010609060101010101" pitchFamily="1" charset="-122"/>
                </a:rPr>
                <a:t>经营付现成本）</a:t>
              </a:r>
              <a:r>
                <a:rPr lang="en-US" altLang="zh-CN" sz="2000" b="1" dirty="0">
                  <a:solidFill>
                    <a:srgbClr val="FF3300"/>
                  </a:solidFill>
                  <a:latin typeface="黑体" panose="02010609060101010101" pitchFamily="1" charset="-122"/>
                  <a:ea typeface="黑体" panose="02010609060101010101" pitchFamily="1" charset="-122"/>
                </a:rPr>
                <a:t>×</a:t>
              </a:r>
              <a:r>
                <a:rPr lang="zh-CN" altLang="en-US" sz="2000" b="1" dirty="0">
                  <a:solidFill>
                    <a:srgbClr val="FF3300"/>
                  </a:solidFill>
                  <a:latin typeface="黑体" panose="02010609060101010101" pitchFamily="1" charset="-122"/>
                  <a:ea typeface="黑体" panose="02010609060101010101" pitchFamily="1" charset="-122"/>
                </a:rPr>
                <a:t>（</a:t>
              </a:r>
              <a:r>
                <a:rPr lang="en-US" altLang="zh-CN" sz="2000" b="1" dirty="0">
                  <a:solidFill>
                    <a:srgbClr val="FF3300"/>
                  </a:solidFill>
                  <a:latin typeface="黑体" panose="02010609060101010101" pitchFamily="1" charset="-122"/>
                  <a:ea typeface="黑体" panose="02010609060101010101" pitchFamily="1" charset="-122"/>
                </a:rPr>
                <a:t>1-</a:t>
              </a:r>
              <a:r>
                <a:rPr lang="zh-CN" altLang="en-US" sz="2000" b="1" dirty="0">
                  <a:solidFill>
                    <a:srgbClr val="FF3300"/>
                  </a:solidFill>
                  <a:latin typeface="黑体" panose="02010609060101010101" pitchFamily="1" charset="-122"/>
                  <a:ea typeface="黑体" panose="02010609060101010101" pitchFamily="1" charset="-122"/>
                </a:rPr>
                <a:t>所得税税率）＋折旧</a:t>
              </a:r>
              <a:r>
                <a:rPr lang="en-US" altLang="zh-CN" sz="2000" b="1" dirty="0">
                  <a:solidFill>
                    <a:srgbClr val="FF3300"/>
                  </a:solidFill>
                  <a:latin typeface="黑体" panose="02010609060101010101" pitchFamily="1" charset="-122"/>
                  <a:ea typeface="黑体" panose="02010609060101010101" pitchFamily="1" charset="-122"/>
                </a:rPr>
                <a:t>×</a:t>
              </a:r>
              <a:r>
                <a:rPr lang="zh-CN" altLang="en-US" sz="2000" b="1" dirty="0">
                  <a:solidFill>
                    <a:srgbClr val="FF3300"/>
                  </a:solidFill>
                  <a:latin typeface="黑体" panose="02010609060101010101" pitchFamily="1" charset="-122"/>
                  <a:ea typeface="黑体" panose="02010609060101010101" pitchFamily="1" charset="-122"/>
                </a:rPr>
                <a:t>所得税税率 </a:t>
              </a:r>
              <a:endParaRPr lang="zh-CN" altLang="en-US" sz="2000" b="1" dirty="0">
                <a:solidFill>
                  <a:srgbClr val="FF3300"/>
                </a:solidFill>
                <a:latin typeface="黑体" panose="02010609060101010101" pitchFamily="1" charset="-122"/>
                <a:ea typeface="黑体" panose="02010609060101010101" pitchFamily="1" charset="-122"/>
              </a:endParaRPr>
            </a:p>
          </p:txBody>
        </p:sp>
        <p:sp>
          <p:nvSpPr>
            <p:cNvPr id="39952" name="任意多边形 29708"/>
            <p:cNvSpPr/>
            <p:nvPr/>
          </p:nvSpPr>
          <p:spPr>
            <a:xfrm rot="5400000">
              <a:off x="336" y="1608"/>
              <a:ext cx="912" cy="240"/>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CC33"/>
            </a:solid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11"/>
                                        </p:tgtEl>
                                        <p:attrNameLst>
                                          <p:attrName>style.visibility</p:attrName>
                                        </p:attrNameLst>
                                      </p:cBhvr>
                                      <p:to>
                                        <p:strVal val="visible"/>
                                      </p:to>
                                    </p:set>
                                    <p:animEffect transition="in" filter="wipe(up)">
                                      <p:cBhvr>
                                        <p:cTn id="7" dur="500"/>
                                        <p:tgtEl>
                                          <p:spTgt spid="29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710"/>
                                        </p:tgtEl>
                                        <p:attrNameLst>
                                          <p:attrName>style.visibility</p:attrName>
                                        </p:attrNameLst>
                                      </p:cBhvr>
                                      <p:to>
                                        <p:strVal val="visible"/>
                                      </p:to>
                                    </p:set>
                                    <p:animEffect transition="in" filter="wipe(up)">
                                      <p:cBhvr>
                                        <p:cTn id="12" dur="500"/>
                                        <p:tgtEl>
                                          <p:spTgt spid="29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713"/>
                                        </p:tgtEl>
                                        <p:attrNameLst>
                                          <p:attrName>style.visibility</p:attrName>
                                        </p:attrNameLst>
                                      </p:cBhvr>
                                      <p:to>
                                        <p:strVal val="visible"/>
                                      </p:to>
                                    </p:set>
                                    <p:animEffect transition="in" filter="wipe(up)">
                                      <p:cBhvr>
                                        <p:cTn id="17"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idx="4294967295"/>
          </p:nvPr>
        </p:nvSpPr>
        <p:spPr>
          <a:xfrm>
            <a:off x="457200" y="333375"/>
            <a:ext cx="7543800" cy="488950"/>
          </a:xfrm>
        </p:spPr>
        <p:txBody>
          <a:bodyPr wrap="square" anchor="b"/>
          <a:p>
            <a:r>
              <a:rPr lang="zh-CN" altLang="en-US" b="0">
                <a:latin typeface="黑体" panose="02010609060101010101" pitchFamily="1" charset="-122"/>
                <a:ea typeface="黑体" panose="02010609060101010101" pitchFamily="1" charset="-122"/>
              </a:rPr>
              <a:t>营业现金流量</a:t>
            </a:r>
            <a:endParaRPr lang="zh-CN" altLang="en-US" b="0">
              <a:latin typeface="黑体" panose="02010609060101010101" pitchFamily="1" charset="-122"/>
              <a:ea typeface="黑体" panose="02010609060101010101" pitchFamily="1" charset="-122"/>
            </a:endParaRPr>
          </a:p>
        </p:txBody>
      </p:sp>
      <p:sp>
        <p:nvSpPr>
          <p:cNvPr id="30722" name="内容占位符 1"/>
          <p:cNvSpPr>
            <a:spLocks noGrp="1"/>
          </p:cNvSpPr>
          <p:nvPr>
            <p:ph idx="4294967295"/>
          </p:nvPr>
        </p:nvSpPr>
        <p:spPr>
          <a:xfrm>
            <a:off x="466725" y="892175"/>
            <a:ext cx="8229600" cy="5003800"/>
          </a:xfrm>
        </p:spPr>
        <p:txBody>
          <a:bodyPr wrap="square" anchor="t"/>
          <a:p>
            <a:pPr marL="8255" marR="0" lvl="0" indent="-219075"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Ø"/>
            </a:pPr>
            <a:r>
              <a:rPr kumimoji="0" lang="zh-CN" altLang="en-US" sz="2215"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方法：</a:t>
            </a:r>
            <a:endParaRPr kumimoji="0" lang="zh-CN" altLang="en-US" sz="2215"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703580" marR="0" lvl="1" indent="-457200" algn="l" defTabSz="914400" rtl="0" eaLnBrk="1" fontAlgn="base" latinLnBrk="0" hangingPunct="1">
              <a:lnSpc>
                <a:spcPct val="80000"/>
              </a:lnSpc>
              <a:spcBef>
                <a:spcPct val="20000"/>
              </a:spcBef>
              <a:spcAft>
                <a:spcPct val="0"/>
              </a:spcAft>
              <a:buClr>
                <a:schemeClr val="accent2"/>
              </a:buClr>
              <a:buSzPct val="70000"/>
              <a:buFont typeface="+mj-lt"/>
              <a:buAutoNum type="arabicPeriod" startAt="2"/>
            </a:pP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每年营业净现金流量</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收现销售收入－经营付现成本－所得税</a:t>
            </a:r>
            <a:endPar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收现销售收入</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（营业成本</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折旧）</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所得税</a:t>
            </a:r>
            <a:endPar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pP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税前利润</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折旧</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所得税</a:t>
            </a:r>
            <a:endPar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pP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税后利润</a:t>
            </a:r>
            <a:r>
              <a:rPr kumimoji="0" lang="en-US" altLang="zh-CN"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折旧</a:t>
            </a:r>
            <a:endPar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None/>
            </a:pPr>
            <a:endPar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None/>
            </a:pPr>
            <a:r>
              <a:rPr kumimoji="0" lang="en-US" altLang="zh-CN" sz="192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3.</a:t>
            </a:r>
            <a:endParaRPr kumimoji="0" lang="zh-CN" altLang="en-US" sz="192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en-US" altLang="x-none"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246380" marR="0" lvl="1" indent="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None/>
            </a:pPr>
            <a:endParaRPr kumimoji="0" lang="zh-CN" altLang="en-US" sz="192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zh-CN" altLang="en-US"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en-US" altLang="x-none"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Ø"/>
            </a:pPr>
            <a:endParaRPr kumimoji="0" lang="en-US" altLang="x-none" sz="17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Ø"/>
            </a:pP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付现成本</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需要每年支付现金的成本；成本中不需要每年支付现金的部分称为非付现成本，其中主要是折旧费。所以:</a:t>
            </a:r>
            <a:endPar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Ø"/>
            </a:pP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 付现成本＝总成本费用－折旧  </a:t>
            </a:r>
            <a:endPar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922655" marR="0" lvl="2" indent="-21907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Ø"/>
            </a:pP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“折旧</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a:t>
            </a:r>
            <a:r>
              <a:rPr kumimoji="0" lang="zh-CN" altLang="en-US"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所得税率”称作税赋挡板</a:t>
            </a:r>
            <a:r>
              <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rPr>
              <a:t>(tax shield) </a:t>
            </a:r>
            <a:endParaRPr kumimoji="0" lang="en-US" altLang="x-none" sz="2000" b="1" i="0" u="none" strike="noStrike" kern="1200" cap="none" spc="0" normalizeH="0" baseline="0" noProof="1" dirty="0">
              <a:solidFill>
                <a:srgbClr val="000000"/>
              </a:solidFill>
              <a:latin typeface="黑体" panose="02010609060101010101" pitchFamily="1" charset="-122"/>
              <a:ea typeface="黑体" panose="02010609060101010101" pitchFamily="1" charset="-122"/>
              <a:cs typeface="+mn-cs"/>
            </a:endParaRPr>
          </a:p>
          <a:p>
            <a:pPr marL="342900" marR="0" lvl="0" indent="-342900" algn="l" defTabSz="914400" rtl="0" eaLnBrk="0" fontAlgn="base" latinLnBrk="0" hangingPunct="0">
              <a:lnSpc>
                <a:spcPct val="80000"/>
              </a:lnSpc>
              <a:spcBef>
                <a:spcPct val="20000"/>
              </a:spcBef>
              <a:spcAft>
                <a:spcPct val="0"/>
              </a:spcAft>
              <a:buClr>
                <a:schemeClr val="tx2"/>
              </a:buClr>
              <a:buSzPct val="70000"/>
              <a:buFont typeface="Wingdings" panose="05000000000000000000" pitchFamily="2" charset="2"/>
              <a:buChar char="l"/>
            </a:pPr>
            <a:endParaRPr kumimoji="0" lang="zh-CN" altLang="en-US" sz="2200" b="1"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p:txBody>
      </p:sp>
      <p:sp>
        <p:nvSpPr>
          <p:cNvPr id="40963" name="Rectangle 5"/>
          <p:cNvSpPr/>
          <p:nvPr/>
        </p:nvSpPr>
        <p:spPr>
          <a:xfrm>
            <a:off x="0" y="-182562"/>
            <a:ext cx="309563" cy="365125"/>
          </a:xfrm>
          <a:prstGeom prst="rect">
            <a:avLst/>
          </a:prstGeom>
          <a:noFill/>
          <a:ln w="9525">
            <a:noFill/>
          </a:ln>
        </p:spPr>
        <p:txBody>
          <a:bodyPr wrap="none" anchor="ctr">
            <a:spAutoFit/>
          </a:bodyPr>
          <a:p>
            <a:endParaRPr lang="zh-CN" altLang="en-US" dirty="0">
              <a:latin typeface="黑体" panose="02010609060101010101" pitchFamily="1" charset="-122"/>
              <a:ea typeface="黑体" panose="02010609060101010101" pitchFamily="1" charset="-122"/>
            </a:endParaRPr>
          </a:p>
        </p:txBody>
      </p:sp>
      <p:sp>
        <p:nvSpPr>
          <p:cNvPr id="40964" name="Rectangle 6"/>
          <p:cNvSpPr/>
          <p:nvPr/>
        </p:nvSpPr>
        <p:spPr>
          <a:xfrm>
            <a:off x="0" y="180975"/>
            <a:ext cx="311150" cy="274638"/>
          </a:xfrm>
          <a:prstGeom prst="rect">
            <a:avLst/>
          </a:prstGeom>
          <a:noFill/>
          <a:ln w="9525">
            <a:noFill/>
          </a:ln>
        </p:spPr>
        <p:txBody>
          <a:bodyPr wrap="none" anchor="ctr">
            <a:spAutoFit/>
          </a:bodyPr>
          <a:p>
            <a:pPr eaLnBrk="0" hangingPunct="0"/>
            <a:r>
              <a:rPr lang="zh-CN" altLang="en-US" sz="1200" dirty="0">
                <a:latin typeface="黑体" panose="02010609060101010101" pitchFamily="1" charset="-122"/>
                <a:ea typeface="黑体" panose="02010609060101010101" pitchFamily="1" charset="-122"/>
              </a:rPr>
              <a:t>   </a:t>
            </a:r>
            <a:endParaRPr lang="zh-CN" altLang="en-US" sz="1200" dirty="0">
              <a:latin typeface="黑体" panose="02010609060101010101" pitchFamily="1" charset="-122"/>
              <a:ea typeface="黑体" panose="02010609060101010101" pitchFamily="1" charset="-122"/>
            </a:endParaRPr>
          </a:p>
        </p:txBody>
      </p:sp>
      <p:sp>
        <p:nvSpPr>
          <p:cNvPr id="40965" name="Rectangle 8"/>
          <p:cNvSpPr/>
          <p:nvPr/>
        </p:nvSpPr>
        <p:spPr>
          <a:xfrm>
            <a:off x="0" y="-182562"/>
            <a:ext cx="309563" cy="365125"/>
          </a:xfrm>
          <a:prstGeom prst="rect">
            <a:avLst/>
          </a:prstGeom>
          <a:noFill/>
          <a:ln w="9525">
            <a:noFill/>
          </a:ln>
        </p:spPr>
        <p:txBody>
          <a:bodyPr wrap="none" anchor="ctr">
            <a:spAutoFit/>
          </a:bodyPr>
          <a:p>
            <a:endParaRPr lang="zh-CN" altLang="en-US" dirty="0">
              <a:latin typeface="黑体" panose="02010609060101010101" pitchFamily="1" charset="-122"/>
              <a:ea typeface="黑体" panose="02010609060101010101" pitchFamily="1" charset="-122"/>
            </a:endParaRPr>
          </a:p>
        </p:txBody>
      </p:sp>
      <p:sp>
        <p:nvSpPr>
          <p:cNvPr id="40966" name="Rectangle 9"/>
          <p:cNvSpPr/>
          <p:nvPr/>
        </p:nvSpPr>
        <p:spPr>
          <a:xfrm>
            <a:off x="0" y="180975"/>
            <a:ext cx="311150" cy="274638"/>
          </a:xfrm>
          <a:prstGeom prst="rect">
            <a:avLst/>
          </a:prstGeom>
          <a:noFill/>
          <a:ln w="9525">
            <a:noFill/>
          </a:ln>
        </p:spPr>
        <p:txBody>
          <a:bodyPr wrap="none" anchor="ctr">
            <a:spAutoFit/>
          </a:bodyPr>
          <a:p>
            <a:pPr eaLnBrk="0" hangingPunct="0"/>
            <a:r>
              <a:rPr lang="zh-CN" altLang="en-US" sz="1200" dirty="0">
                <a:latin typeface="黑体" panose="02010609060101010101" pitchFamily="1" charset="-122"/>
                <a:ea typeface="黑体" panose="02010609060101010101" pitchFamily="1" charset="-122"/>
              </a:rPr>
              <a:t>   </a:t>
            </a:r>
            <a:endParaRPr lang="zh-CN" altLang="en-US" sz="1200" dirty="0">
              <a:latin typeface="黑体" panose="02010609060101010101" pitchFamily="1" charset="-122"/>
              <a:ea typeface="黑体" panose="02010609060101010101" pitchFamily="1" charset="-122"/>
            </a:endParaRPr>
          </a:p>
        </p:txBody>
      </p:sp>
      <p:graphicFrame>
        <p:nvGraphicFramePr>
          <p:cNvPr id="30729" name="对象 30728"/>
          <p:cNvGraphicFramePr>
            <a:graphicFrameLocks noChangeAspect="1"/>
          </p:cNvGraphicFramePr>
          <p:nvPr/>
        </p:nvGraphicFramePr>
        <p:xfrm>
          <a:off x="981075" y="2913063"/>
          <a:ext cx="8140700" cy="749300"/>
        </p:xfrm>
        <a:graphic>
          <a:graphicData uri="http://schemas.openxmlformats.org/presentationml/2006/ole">
            <mc:AlternateContent xmlns:mc="http://schemas.openxmlformats.org/markup-compatibility/2006">
              <mc:Choice xmlns:v="urn:schemas-microsoft-com:vml" Requires="v">
                <p:oleObj spid="_x0000_s3077" name="" r:id="rId1" imgW="4660900" imgH="431800" progId="">
                  <p:embed/>
                </p:oleObj>
              </mc:Choice>
              <mc:Fallback>
                <p:oleObj name="" r:id="rId1" imgW="4660900" imgH="431800" progId="">
                  <p:embed/>
                  <p:pic>
                    <p:nvPicPr>
                      <p:cNvPr id="0" name="图片 3076"/>
                      <p:cNvPicPr/>
                      <p:nvPr/>
                    </p:nvPicPr>
                    <p:blipFill>
                      <a:blip r:embed="rId2"/>
                      <a:stretch>
                        <a:fillRect/>
                      </a:stretch>
                    </p:blipFill>
                    <p:spPr>
                      <a:xfrm>
                        <a:off x="981075" y="2913063"/>
                        <a:ext cx="8140700" cy="749300"/>
                      </a:xfrm>
                      <a:prstGeom prst="rect">
                        <a:avLst/>
                      </a:prstGeom>
                      <a:noFill/>
                      <a:ln w="38100">
                        <a:noFill/>
                        <a:miter/>
                      </a:ln>
                    </p:spPr>
                  </p:pic>
                </p:oleObj>
              </mc:Fallback>
            </mc:AlternateContent>
          </a:graphicData>
        </a:graphic>
      </p:graphicFrame>
      <p:grpSp>
        <p:nvGrpSpPr>
          <p:cNvPr id="30730" name="Group 23"/>
          <p:cNvGrpSpPr/>
          <p:nvPr/>
        </p:nvGrpSpPr>
        <p:grpSpPr>
          <a:xfrm>
            <a:off x="5737225" y="3990975"/>
            <a:ext cx="3384550" cy="1079500"/>
            <a:chOff x="0" y="0"/>
            <a:chExt cx="2132" cy="680"/>
          </a:xfrm>
        </p:grpSpPr>
        <p:sp>
          <p:nvSpPr>
            <p:cNvPr id="40969" name="AutoShape 17"/>
            <p:cNvSpPr/>
            <p:nvPr/>
          </p:nvSpPr>
          <p:spPr>
            <a:xfrm>
              <a:off x="0" y="0"/>
              <a:ext cx="2132" cy="680"/>
            </a:xfrm>
            <a:prstGeom prst="wedgeRoundRectCallout">
              <a:avLst>
                <a:gd name="adj1" fmla="val -38977"/>
                <a:gd name="adj2" fmla="val -82060"/>
                <a:gd name="adj3" fmla="val 16667"/>
              </a:avLst>
            </a:prstGeom>
            <a:solidFill>
              <a:schemeClr val="folHlink"/>
            </a:solidFill>
            <a:ln w="9525" cap="flat" cmpd="sng">
              <a:solidFill>
                <a:schemeClr val="tx1"/>
              </a:solidFill>
              <a:prstDash val="solid"/>
              <a:miter/>
              <a:headEnd type="none" w="med" len="med"/>
              <a:tailEnd type="none" w="med" len="med"/>
            </a:ln>
          </p:spPr>
          <p:txBody>
            <a:bodyPr wrap="square" anchor="t"/>
            <a:p>
              <a:pPr algn="ctr"/>
              <a:endParaRPr lang="zh-CN" altLang="en-US" dirty="0">
                <a:latin typeface="黑体" panose="02010609060101010101" pitchFamily="1" charset="-122"/>
                <a:ea typeface="黑体" panose="02010609060101010101" pitchFamily="1" charset="-122"/>
              </a:endParaRPr>
            </a:p>
          </p:txBody>
        </p:sp>
        <p:sp>
          <p:nvSpPr>
            <p:cNvPr id="40970" name="Text Box 18"/>
            <p:cNvSpPr txBox="1"/>
            <p:nvPr/>
          </p:nvSpPr>
          <p:spPr>
            <a:xfrm>
              <a:off x="90" y="108"/>
              <a:ext cx="1951" cy="442"/>
            </a:xfrm>
            <a:prstGeom prst="rect">
              <a:avLst/>
            </a:prstGeom>
            <a:noFill/>
            <a:ln w="9525">
              <a:noFill/>
            </a:ln>
          </p:spPr>
          <p:txBody>
            <a:bodyPr wrap="square" anchor="t">
              <a:spAutoFit/>
            </a:bodyPr>
            <a:p>
              <a:pPr>
                <a:spcBef>
                  <a:spcPct val="50000"/>
                </a:spcBef>
              </a:pPr>
              <a:r>
                <a:rPr lang="zh-CN" altLang="en-US" sz="2000" b="1" dirty="0">
                  <a:latin typeface="黑体" panose="02010609060101010101" pitchFamily="1" charset="-122"/>
                  <a:ea typeface="黑体" panose="02010609060101010101" pitchFamily="1" charset="-122"/>
                </a:rPr>
                <a:t>不需要知道利润是多少，使用起来比较方便 </a:t>
              </a:r>
              <a:endParaRPr lang="zh-CN" altLang="en-US" sz="2000" b="1" dirty="0">
                <a:latin typeface="黑体" panose="02010609060101010101" pitchFamily="1" charset="-122"/>
                <a:ea typeface="黑体" panose="02010609060101010101" pitchFamily="1" charset="-122"/>
              </a:endParaRPr>
            </a:p>
          </p:txBody>
        </p:sp>
      </p:grpSp>
      <p:grpSp>
        <p:nvGrpSpPr>
          <p:cNvPr id="6" name="组合 5"/>
          <p:cNvGrpSpPr/>
          <p:nvPr/>
        </p:nvGrpSpPr>
        <p:grpSpPr>
          <a:xfrm>
            <a:off x="4311650" y="455613"/>
            <a:ext cx="3740150" cy="1189037"/>
            <a:chOff x="7927" y="700"/>
            <a:chExt cx="5888" cy="1873"/>
          </a:xfrm>
        </p:grpSpPr>
        <p:sp>
          <p:nvSpPr>
            <p:cNvPr id="40972" name="矩形 2"/>
            <p:cNvSpPr/>
            <p:nvPr/>
          </p:nvSpPr>
          <p:spPr>
            <a:xfrm>
              <a:off x="7927" y="700"/>
              <a:ext cx="5888" cy="1104"/>
            </a:xfrm>
            <a:prstGeom prst="rect">
              <a:avLst/>
            </a:prstGeom>
            <a:gradFill rotWithShape="0">
              <a:gsLst>
                <a:gs pos="0">
                  <a:srgbClr val="CCECFF"/>
                </a:gs>
                <a:gs pos="50000">
                  <a:schemeClr val="bg1"/>
                </a:gs>
                <a:gs pos="100000">
                  <a:srgbClr val="CCECFF"/>
                </a:gs>
              </a:gsLst>
              <a:lin ang="2700000" scaled="1"/>
              <a:tileRect/>
            </a:gradFill>
            <a:ln w="9525">
              <a:noFill/>
            </a:ln>
          </p:spPr>
          <p:txBody>
            <a:bodyPr wrap="none" anchor="t">
              <a:spAutoFit/>
            </a:bodyPr>
            <a:p>
              <a:pPr algn="ctr"/>
              <a:r>
                <a:rPr lang="zh-CN" altLang="en-US" sz="2000" dirty="0">
                  <a:latin typeface="黑体" panose="02010609060101010101" pitchFamily="1" charset="-122"/>
                  <a:ea typeface="黑体" panose="02010609060101010101" pitchFamily="1" charset="-122"/>
                </a:rPr>
                <a:t>经营付现成本＋折旧</a:t>
              </a:r>
              <a:endParaRPr lang="zh-CN" altLang="en-US" sz="2000" dirty="0">
                <a:latin typeface="黑体" panose="02010609060101010101" pitchFamily="1" charset="-122"/>
                <a:ea typeface="黑体" panose="02010609060101010101" pitchFamily="1" charset="-122"/>
              </a:endParaRPr>
            </a:p>
            <a:p>
              <a:pPr algn="ctr"/>
              <a:r>
                <a:rPr lang="zh-CN" altLang="en-US" sz="2000" dirty="0">
                  <a:latin typeface="黑体" panose="02010609060101010101" pitchFamily="1" charset="-122"/>
                  <a:ea typeface="黑体" panose="02010609060101010101" pitchFamily="1" charset="-122"/>
                </a:rPr>
                <a:t>（假设非付现成本只考虑折旧）</a:t>
              </a:r>
              <a:endParaRPr lang="zh-CN" altLang="en-US" sz="2000" dirty="0">
                <a:latin typeface="黑体" panose="02010609060101010101" pitchFamily="1" charset="-122"/>
                <a:ea typeface="黑体" panose="02010609060101010101" pitchFamily="1" charset="-122"/>
              </a:endParaRPr>
            </a:p>
          </p:txBody>
        </p:sp>
        <p:sp>
          <p:nvSpPr>
            <p:cNvPr id="5" name="上箭头 4"/>
            <p:cNvSpPr/>
            <p:nvPr/>
          </p:nvSpPr>
          <p:spPr>
            <a:xfrm>
              <a:off x="10715" y="2119"/>
              <a:ext cx="312"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7" name="直接连接符 6"/>
          <p:cNvCxnSpPr/>
          <p:nvPr/>
        </p:nvCxnSpPr>
        <p:spPr>
          <a:xfrm flipV="1">
            <a:off x="5383213" y="1844675"/>
            <a:ext cx="1060450" cy="6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charRg st="4" end="3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charRg st="33" end="7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p:cTn id="18" dur="500"/>
                                        <p:tgtEl>
                                          <p:spTgt spid="6"/>
                                        </p:tgtEl>
                                        <p:attrNameLst>
                                          <p:attrName>ppt_x</p:attrName>
                                        </p:attrNameLst>
                                      </p:cBhvr>
                                      <p:tavLst>
                                        <p:tav tm="0">
                                          <p:val>
                                            <p:strVal val="ppt_x"/>
                                          </p:val>
                                        </p:tav>
                                        <p:tav tm="100000">
                                          <p:val>
                                            <p:strVal val="ppt_x"/>
                                          </p:val>
                                        </p:tav>
                                      </p:tavLst>
                                    </p:anim>
                                    <p:anim calcmode="lin" valueType="num">
                                      <p:cBhvr>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22">
                                            <p:txEl>
                                              <p:charRg st="75" end="10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22">
                                            <p:txEl>
                                              <p:charRg st="108" end="13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22">
                                            <p:txEl>
                                              <p:charRg st="138" end="14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7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idx="4294967295"/>
          </p:nvPr>
        </p:nvSpPr>
        <p:spPr/>
        <p:txBody>
          <a:bodyPr wrap="square" anchor="b"/>
          <a:p>
            <a:endParaRPr lang="zh-CN" altLang="en-US">
              <a:latin typeface="黑体" panose="02010609060101010101" pitchFamily="1" charset="-122"/>
              <a:ea typeface="黑体" panose="02010609060101010101" pitchFamily="1" charset="-122"/>
            </a:endParaRPr>
          </a:p>
        </p:txBody>
      </p:sp>
      <p:sp>
        <p:nvSpPr>
          <p:cNvPr id="41986" name="内容占位符 2"/>
          <p:cNvSpPr>
            <a:spLocks noGrp="1"/>
          </p:cNvSpPr>
          <p:nvPr>
            <p:ph idx="4294967295"/>
          </p:nvPr>
        </p:nvSpPr>
        <p:spPr>
          <a:xfrm>
            <a:off x="0" y="1989138"/>
            <a:ext cx="7815263" cy="4411662"/>
          </a:xfrm>
        </p:spPr>
        <p:txBody>
          <a:bodyPr wrap="square" anchor="t"/>
          <a:p>
            <a:r>
              <a:rPr lang="zh-CN" altLang="en-US">
                <a:latin typeface="黑体" panose="02010609060101010101" pitchFamily="1" charset="-122"/>
                <a:ea typeface="黑体" panose="02010609060101010101" pitchFamily="1" charset="-122"/>
              </a:rPr>
              <a:t>如果项目在经营期内追加流动资产和固定资产投资，其增量投资额应从当年现金流量中扣除。</a:t>
            </a:r>
            <a:endParaRPr lang="zh-CN" altLang="en-US">
              <a:latin typeface="黑体" panose="02010609060101010101" pitchFamily="1" charset="-122"/>
              <a:ea typeface="黑体" panose="02010609060101010101" pitchFamily="1" charset="-122"/>
            </a:endParaRPr>
          </a:p>
          <a:p>
            <a:endParaRPr lang="zh-CN" altLang="en-US">
              <a:latin typeface="黑体" panose="02010609060101010101" pitchFamily="1" charset="-122"/>
              <a:ea typeface="黑体" panose="02010609060101010101" pitchFamily="1" charset="-122"/>
            </a:endParaRPr>
          </a:p>
        </p:txBody>
      </p:sp>
      <p:graphicFrame>
        <p:nvGraphicFramePr>
          <p:cNvPr id="41987" name="对象 31747"/>
          <p:cNvGraphicFramePr>
            <a:graphicFrameLocks noChangeAspect="1"/>
          </p:cNvGraphicFramePr>
          <p:nvPr/>
        </p:nvGraphicFramePr>
        <p:xfrm>
          <a:off x="325438" y="3933825"/>
          <a:ext cx="8135937" cy="1068388"/>
        </p:xfrm>
        <a:graphic>
          <a:graphicData uri="http://schemas.openxmlformats.org/presentationml/2006/ole">
            <mc:AlternateContent xmlns:mc="http://schemas.openxmlformats.org/markup-compatibility/2006">
              <mc:Choice xmlns:v="urn:schemas-microsoft-com:vml" Requires="v">
                <p:oleObj spid="_x0000_s3078" name="" r:id="rId1" imgW="3594100" imgH="457200" progId="Equation.3">
                  <p:embed/>
                </p:oleObj>
              </mc:Choice>
              <mc:Fallback>
                <p:oleObj name="" r:id="rId1" imgW="3594100" imgH="457200" progId="Equation.3">
                  <p:embed/>
                  <p:pic>
                    <p:nvPicPr>
                      <p:cNvPr id="0" name="图片 3077"/>
                      <p:cNvPicPr/>
                      <p:nvPr/>
                    </p:nvPicPr>
                    <p:blipFill>
                      <a:blip r:embed="rId2"/>
                      <a:stretch>
                        <a:fillRect/>
                      </a:stretch>
                    </p:blipFill>
                    <p:spPr>
                      <a:xfrm>
                        <a:off x="325438" y="3933825"/>
                        <a:ext cx="8135937" cy="1068388"/>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8174038" y="1588"/>
            <a:ext cx="762000" cy="366712"/>
          </a:xfrm>
          <a:prstGeom prst="rect">
            <a:avLst/>
          </a:prstGeom>
          <a:noFill/>
          <a:ln w="9525">
            <a:noFill/>
          </a:ln>
        </p:spPr>
        <p:txBody>
          <a:bodyPr anchor="t"/>
          <a:p>
            <a:pPr algn="r"/>
            <a:fld id="{9A0DB2DC-4C9A-4742-B13C-FB6460FD3503}" type="slidenum">
              <a:rPr lang="zh-CN" altLang="en-US" dirty="0">
                <a:latin typeface="黑体" panose="02010609060101010101" pitchFamily="1" charset="-122"/>
                <a:ea typeface="黑体" panose="02010609060101010101" pitchFamily="1" charset="-122"/>
              </a:rPr>
            </a:fld>
            <a:endParaRPr lang="zh-CN" altLang="en-US" dirty="0">
              <a:latin typeface="黑体" panose="02010609060101010101" pitchFamily="1" charset="-122"/>
              <a:ea typeface="黑体" panose="02010609060101010101" pitchFamily="1" charset="-122"/>
            </a:endParaRPr>
          </a:p>
        </p:txBody>
      </p:sp>
      <p:sp>
        <p:nvSpPr>
          <p:cNvPr id="43010" name="Rectangle 2"/>
          <p:cNvSpPr>
            <a:spLocks noGrp="1"/>
          </p:cNvSpPr>
          <p:nvPr>
            <p:ph type="title" idx="4294967295"/>
          </p:nvPr>
        </p:nvSpPr>
        <p:spPr>
          <a:xfrm>
            <a:off x="496888" y="746125"/>
            <a:ext cx="7772400" cy="1143000"/>
          </a:xfrm>
        </p:spPr>
        <p:txBody>
          <a:bodyPr wrap="square" anchor="b"/>
          <a:p>
            <a:r>
              <a:rPr lang="en-US" altLang="zh-CN" sz="3600">
                <a:solidFill>
                  <a:schemeClr val="tx1"/>
                </a:solidFill>
                <a:latin typeface="黑体" panose="02010609060101010101" pitchFamily="1" charset="-122"/>
                <a:ea typeface="黑体" panose="02010609060101010101" pitchFamily="1" charset="-122"/>
              </a:rPr>
              <a:t>3.</a:t>
            </a:r>
            <a:r>
              <a:rPr lang="zh-CN" altLang="en-US" sz="3600">
                <a:solidFill>
                  <a:schemeClr val="tx1"/>
                </a:solidFill>
                <a:latin typeface="黑体" panose="02010609060101010101" pitchFamily="1" charset="-122"/>
                <a:ea typeface="黑体" panose="02010609060101010101" pitchFamily="1" charset="-122"/>
              </a:rPr>
              <a:t>终结现金流量</a:t>
            </a:r>
            <a:br>
              <a:rPr lang="zh-CN" altLang="en-US" sz="3600">
                <a:solidFill>
                  <a:schemeClr val="tx1"/>
                </a:solidFill>
                <a:latin typeface="黑体" panose="02010609060101010101" pitchFamily="1" charset="-122"/>
                <a:ea typeface="黑体" panose="02010609060101010101" pitchFamily="1" charset="-122"/>
              </a:rPr>
            </a:br>
            <a:r>
              <a:rPr lang="zh-CN" altLang="en-US" sz="2800">
                <a:solidFill>
                  <a:schemeClr val="tx1"/>
                </a:solidFill>
                <a:latin typeface="黑体" panose="02010609060101010101" pitchFamily="1" charset="-122"/>
                <a:ea typeface="黑体" panose="02010609060101010101" pitchFamily="1" charset="-122"/>
              </a:rPr>
              <a:t>项目经济寿命终了时发生的现金流量。</a:t>
            </a:r>
            <a:endParaRPr lang="zh-CN" altLang="en-US" sz="2800">
              <a:solidFill>
                <a:schemeClr val="tx1"/>
              </a:solidFill>
              <a:latin typeface="黑体" panose="02010609060101010101" pitchFamily="1" charset="-122"/>
              <a:ea typeface="黑体" panose="02010609060101010101" pitchFamily="1" charset="-122"/>
            </a:endParaRPr>
          </a:p>
        </p:txBody>
      </p:sp>
      <p:grpSp>
        <p:nvGrpSpPr>
          <p:cNvPr id="43011" name="Group 11"/>
          <p:cNvGrpSpPr/>
          <p:nvPr/>
        </p:nvGrpSpPr>
        <p:grpSpPr>
          <a:xfrm>
            <a:off x="173038" y="2578100"/>
            <a:ext cx="1600200" cy="2057400"/>
            <a:chOff x="0" y="144"/>
            <a:chExt cx="1008" cy="1296"/>
          </a:xfrm>
        </p:grpSpPr>
        <p:sp>
          <p:nvSpPr>
            <p:cNvPr id="43012" name="Text Box 4"/>
            <p:cNvSpPr txBox="1"/>
            <p:nvPr/>
          </p:nvSpPr>
          <p:spPr>
            <a:xfrm>
              <a:off x="0" y="480"/>
              <a:ext cx="912" cy="595"/>
            </a:xfrm>
            <a:prstGeom prst="rect">
              <a:avLst/>
            </a:prstGeom>
            <a:noFill/>
            <a:ln w="9525">
              <a:noFill/>
            </a:ln>
          </p:spPr>
          <p:txBody>
            <a:bodyPr anchor="t">
              <a:spAutoFit/>
            </a:bodyPr>
            <a:p>
              <a:r>
                <a:rPr lang="zh-CN" altLang="en-US" sz="2800" dirty="0">
                  <a:latin typeface="黑体" panose="02010609060101010101" pitchFamily="1" charset="-122"/>
                  <a:ea typeface="黑体" panose="02010609060101010101" pitchFamily="1" charset="-122"/>
                </a:rPr>
                <a:t>终结现金流量</a:t>
              </a:r>
              <a:endParaRPr lang="zh-CN" altLang="en-US" sz="2800" dirty="0">
                <a:latin typeface="黑体" panose="02010609060101010101" pitchFamily="1" charset="-122"/>
                <a:ea typeface="黑体" panose="02010609060101010101" pitchFamily="1" charset="-122"/>
              </a:endParaRPr>
            </a:p>
          </p:txBody>
        </p:sp>
        <p:sp>
          <p:nvSpPr>
            <p:cNvPr id="43013" name="AutoShape 5"/>
            <p:cNvSpPr/>
            <p:nvPr/>
          </p:nvSpPr>
          <p:spPr>
            <a:xfrm>
              <a:off x="816" y="144"/>
              <a:ext cx="192" cy="1296"/>
            </a:xfrm>
            <a:prstGeom prst="leftBrace">
              <a:avLst>
                <a:gd name="adj1" fmla="val 56250"/>
                <a:gd name="adj2" fmla="val 50000"/>
              </a:avLst>
            </a:prstGeom>
            <a:noFill/>
            <a:ln w="38100" cap="flat" cmpd="sng">
              <a:solidFill>
                <a:schemeClr val="tx1"/>
              </a:solidFill>
              <a:prstDash val="solid"/>
              <a:round/>
              <a:headEnd type="none" w="med" len="med"/>
              <a:tailEnd type="none" w="med" len="med"/>
            </a:ln>
            <a:effectLst>
              <a:outerShdw dist="23000" dir="5400000" algn="ctr" rotWithShape="0">
                <a:srgbClr val="000000">
                  <a:alpha val="29999"/>
                </a:srgbClr>
              </a:outerShdw>
            </a:effectLst>
          </p:spPr>
          <p:txBody>
            <a:bodyPr wrap="none" anchor="ctr"/>
            <a:p>
              <a:endParaRPr lang="zh-CN" altLang="en-US" dirty="0">
                <a:latin typeface="黑体" panose="02010609060101010101" pitchFamily="1" charset="-122"/>
                <a:ea typeface="黑体" panose="02010609060101010101" pitchFamily="1" charset="-122"/>
              </a:endParaRPr>
            </a:p>
          </p:txBody>
        </p:sp>
      </p:grpSp>
      <p:sp>
        <p:nvSpPr>
          <p:cNvPr id="43017" name="Rectangle 3"/>
          <p:cNvSpPr txBox="1"/>
          <p:nvPr/>
        </p:nvSpPr>
        <p:spPr>
          <a:xfrm>
            <a:off x="1851343" y="2484438"/>
            <a:ext cx="4110037" cy="2414587"/>
          </a:xfrm>
          <a:prstGeom prst="rect">
            <a:avLst/>
          </a:prstGeom>
          <a:noFill/>
          <a:ln w="9525">
            <a:noFill/>
          </a:ln>
        </p:spPr>
        <p:txBody>
          <a:bodyPr anchor="t"/>
          <a:p>
            <a:pPr marL="692150" lvl="1" indent="-347345" eaLnBrk="0" hangingPunct="0">
              <a:spcBef>
                <a:spcPct val="20000"/>
              </a:spcBef>
              <a:buClr>
                <a:schemeClr val="hlink"/>
              </a:buClr>
              <a:buSzPct val="70000"/>
              <a:buFont typeface="Wingdings" panose="05000000000000000000" pitchFamily="2" charset="2"/>
            </a:pPr>
            <a:r>
              <a:rPr lang="zh-CN" altLang="en-US" sz="2100" dirty="0">
                <a:latin typeface="黑体" panose="02010609060101010101" pitchFamily="1" charset="-122"/>
                <a:ea typeface="黑体" panose="02010609060101010101" pitchFamily="1" charset="-122"/>
              </a:rPr>
              <a:t>固定资产残值收入或变价收入</a:t>
            </a:r>
            <a:endParaRPr lang="zh-CN" altLang="en-US" sz="2100" dirty="0">
              <a:latin typeface="黑体" panose="02010609060101010101" pitchFamily="1" charset="-122"/>
              <a:ea typeface="黑体" panose="02010609060101010101" pitchFamily="1" charset="-122"/>
            </a:endParaRPr>
          </a:p>
          <a:p>
            <a:pPr marL="692150" lvl="1" indent="-347345" eaLnBrk="0" hangingPunct="0">
              <a:spcBef>
                <a:spcPct val="20000"/>
              </a:spcBef>
              <a:buClr>
                <a:schemeClr val="hlink"/>
              </a:buClr>
              <a:buSzPct val="70000"/>
              <a:buFont typeface="Wingdings" panose="05000000000000000000" pitchFamily="2" charset="2"/>
            </a:pPr>
            <a:endParaRPr lang="zh-CN" altLang="en-US" sz="2100" dirty="0">
              <a:latin typeface="黑体" panose="02010609060101010101" pitchFamily="1" charset="-122"/>
              <a:ea typeface="黑体" panose="02010609060101010101" pitchFamily="1" charset="-122"/>
            </a:endParaRPr>
          </a:p>
          <a:p>
            <a:pPr marL="692150" lvl="1" indent="-347345" eaLnBrk="0" hangingPunct="0">
              <a:spcBef>
                <a:spcPct val="20000"/>
              </a:spcBef>
              <a:buClr>
                <a:schemeClr val="hlink"/>
              </a:buClr>
              <a:buSzPct val="70000"/>
              <a:buFont typeface="Wingdings" panose="05000000000000000000" pitchFamily="2" charset="2"/>
            </a:pPr>
            <a:r>
              <a:rPr lang="zh-CN" altLang="en-US" sz="2100" dirty="0">
                <a:latin typeface="黑体" panose="02010609060101010101" pitchFamily="1" charset="-122"/>
                <a:ea typeface="黑体" panose="02010609060101010101" pitchFamily="1" charset="-122"/>
              </a:rPr>
              <a:t>收回垫支在流动资产上的资金</a:t>
            </a:r>
            <a:endParaRPr lang="zh-CN" altLang="en-US" sz="2100" dirty="0">
              <a:latin typeface="黑体" panose="02010609060101010101" pitchFamily="1" charset="-122"/>
              <a:ea typeface="黑体" panose="02010609060101010101" pitchFamily="1" charset="-122"/>
            </a:endParaRPr>
          </a:p>
          <a:p>
            <a:pPr marL="692150" lvl="1" indent="-347345" eaLnBrk="0" hangingPunct="0">
              <a:spcBef>
                <a:spcPct val="20000"/>
              </a:spcBef>
              <a:buClr>
                <a:schemeClr val="hlink"/>
              </a:buClr>
              <a:buSzPct val="70000"/>
              <a:buFont typeface="Wingdings" panose="05000000000000000000" pitchFamily="2" charset="2"/>
            </a:pPr>
            <a:endParaRPr lang="zh-CN" altLang="en-US" sz="2100" dirty="0">
              <a:latin typeface="黑体" panose="02010609060101010101" pitchFamily="1" charset="-122"/>
              <a:ea typeface="黑体" panose="02010609060101010101" pitchFamily="1" charset="-122"/>
            </a:endParaRPr>
          </a:p>
          <a:p>
            <a:pPr marL="692150" lvl="1" indent="-347345" eaLnBrk="0" hangingPunct="0">
              <a:spcBef>
                <a:spcPct val="20000"/>
              </a:spcBef>
              <a:buClr>
                <a:schemeClr val="hlink"/>
              </a:buClr>
              <a:buSzPct val="70000"/>
              <a:buFont typeface="Wingdings" panose="05000000000000000000" pitchFamily="2" charset="2"/>
            </a:pPr>
            <a:r>
              <a:rPr lang="zh-CN" altLang="en-US" sz="2100" dirty="0">
                <a:latin typeface="黑体" panose="02010609060101010101" pitchFamily="1" charset="-122"/>
                <a:ea typeface="黑体" panose="02010609060101010101" pitchFamily="1" charset="-122"/>
              </a:rPr>
              <a:t>停止使用的土地的变价收入</a:t>
            </a:r>
            <a:endParaRPr lang="zh-CN" altLang="en-US" sz="2100" dirty="0">
              <a:latin typeface="黑体" panose="02010609060101010101" pitchFamily="1" charset="-122"/>
              <a:ea typeface="黑体" panose="02010609060101010101" pitchFamily="1" charset="-122"/>
            </a:endParaRPr>
          </a:p>
          <a:p>
            <a:pPr marL="692150" lvl="1" indent="-347345" eaLnBrk="0" hangingPunct="0">
              <a:spcBef>
                <a:spcPct val="20000"/>
              </a:spcBef>
              <a:buClr>
                <a:schemeClr val="hlink"/>
              </a:buClr>
              <a:buSzPct val="70000"/>
              <a:buFont typeface="Wingdings" panose="05000000000000000000" pitchFamily="2" charset="2"/>
            </a:pPr>
            <a:endParaRPr lang="zh-CN" altLang="en-US" sz="2100" dirty="0">
              <a:latin typeface="黑体" panose="02010609060101010101" pitchFamily="1" charset="-122"/>
              <a:ea typeface="黑体" panose="02010609060101010101" pitchFamily="1" charset="-122"/>
            </a:endParaRPr>
          </a:p>
        </p:txBody>
      </p:sp>
      <p:sp>
        <p:nvSpPr>
          <p:cNvPr id="43018" name="AutoShape 4"/>
          <p:cNvSpPr/>
          <p:nvPr/>
        </p:nvSpPr>
        <p:spPr>
          <a:xfrm>
            <a:off x="7088188" y="2484438"/>
            <a:ext cx="2700337" cy="1008062"/>
          </a:xfrm>
          <a:prstGeom prst="cloudCallout">
            <a:avLst>
              <a:gd name="adj1" fmla="val -99935"/>
              <a:gd name="adj2" fmla="val -30692"/>
            </a:avLst>
          </a:prstGeom>
          <a:noFill/>
          <a:ln w="9525" cap="flat" cmpd="sng">
            <a:solidFill>
              <a:srgbClr val="FF0000"/>
            </a:solidFill>
            <a:prstDash val="solid"/>
            <a:round/>
            <a:headEnd type="none" w="med" len="med"/>
            <a:tailEnd type="none" w="med" len="med"/>
          </a:ln>
        </p:spPr>
        <p:txBody>
          <a:bodyPr anchor="t"/>
          <a:p>
            <a:r>
              <a:rPr lang="zh-CN" altLang="en-US" sz="1600" b="1" dirty="0">
                <a:solidFill>
                  <a:srgbClr val="0000FF"/>
                </a:solidFill>
                <a:latin typeface="黑体" panose="02010609060101010101" pitchFamily="1" charset="-122"/>
                <a:ea typeface="黑体" panose="02010609060101010101" pitchFamily="1" charset="-122"/>
              </a:rPr>
              <a:t>指扣除了所需要上缴的税金等支出后的净收入</a:t>
            </a:r>
            <a:r>
              <a:rPr lang="zh-CN" altLang="en-US" dirty="0">
                <a:latin typeface="黑体" panose="02010609060101010101" pitchFamily="1" charset="-122"/>
                <a:ea typeface="黑体" panose="02010609060101010101" pitchFamily="1" charset="-122"/>
              </a:rPr>
              <a:t> </a:t>
            </a:r>
            <a:endParaRPr lang="zh-CN" altLang="en-US" dirty="0">
              <a:latin typeface="黑体" panose="02010609060101010101" pitchFamily="1" charset="-122"/>
              <a:ea typeface="黑体" panose="02010609060101010101" pitchFamily="1" charset="-122"/>
            </a:endParaRPr>
          </a:p>
        </p:txBody>
      </p:sp>
      <p:sp>
        <p:nvSpPr>
          <p:cNvPr id="32773" name="矩形 32772"/>
          <p:cNvSpPr/>
          <p:nvPr/>
        </p:nvSpPr>
        <p:spPr>
          <a:xfrm>
            <a:off x="333375" y="5105400"/>
            <a:ext cx="8574088" cy="1447800"/>
          </a:xfrm>
          <a:prstGeom prst="rect">
            <a:avLst/>
          </a:prstGeom>
          <a:noFill/>
          <a:ln w="9525">
            <a:noFill/>
          </a:ln>
        </p:spPr>
        <p:txBody>
          <a:bodyPr anchor="t"/>
          <a:p>
            <a:pPr>
              <a:lnSpc>
                <a:spcPct val="130000"/>
              </a:lnSpc>
              <a:spcBef>
                <a:spcPct val="20000"/>
              </a:spcBef>
              <a:spcAft>
                <a:spcPct val="20000"/>
              </a:spcAft>
              <a:buClr>
                <a:schemeClr val="folHlink"/>
              </a:buClr>
              <a:buSzPct val="60000"/>
              <a:buFont typeface="Wingdings" panose="05000000000000000000" pitchFamily="2" charset="2"/>
            </a:pPr>
            <a:r>
              <a:rPr lang="en-US" altLang="zh-CN" sz="2000" b="1" dirty="0">
                <a:solidFill>
                  <a:srgbClr val="FF9900"/>
                </a:solidFill>
                <a:latin typeface="宋体" panose="02010600030101010101" pitchFamily="2" charset="-122"/>
                <a:ea typeface="宋体" panose="02010600030101010101" pitchFamily="2" charset="-122"/>
              </a:rPr>
              <a:t> ●</a:t>
            </a:r>
            <a:r>
              <a:rPr lang="en-US" altLang="zh-CN" sz="2000" dirty="0">
                <a:solidFill>
                  <a:srgbClr val="FF9900"/>
                </a:solidFill>
                <a:latin typeface="宋体" panose="02010600030101010101" pitchFamily="2" charset="-122"/>
                <a:ea typeface="宋体" panose="02010600030101010101" pitchFamily="2" charset="-122"/>
              </a:rPr>
              <a:t> </a:t>
            </a:r>
            <a:r>
              <a:rPr lang="zh-CN" altLang="en-US" sz="2000" dirty="0">
                <a:latin typeface="黑体" panose="02010609060101010101" pitchFamily="1" charset="-122"/>
                <a:ea typeface="黑体" panose="02010609060101010101" pitchFamily="1" charset="-122"/>
              </a:rPr>
              <a:t>计算公式：</a:t>
            </a:r>
            <a:endParaRPr lang="zh-CN" altLang="en-US" sz="2000" dirty="0">
              <a:latin typeface="黑体" panose="02010609060101010101" pitchFamily="1" charset="-122"/>
              <a:ea typeface="黑体" panose="02010609060101010101" pitchFamily="1" charset="-122"/>
            </a:endParaRPr>
          </a:p>
          <a:p>
            <a:pPr>
              <a:lnSpc>
                <a:spcPct val="130000"/>
              </a:lnSpc>
              <a:spcBef>
                <a:spcPct val="5000"/>
              </a:spcBef>
              <a:spcAft>
                <a:spcPct val="5000"/>
              </a:spcAft>
              <a:buClr>
                <a:schemeClr val="folHlink"/>
              </a:buClr>
              <a:buSzPct val="60000"/>
              <a:buFont typeface="Wingdings" panose="05000000000000000000" pitchFamily="2" charset="2"/>
            </a:pPr>
            <a:r>
              <a:rPr lang="zh-CN" altLang="en-US" sz="2000" b="1" dirty="0">
                <a:solidFill>
                  <a:srgbClr val="FF3300"/>
                </a:solidFill>
                <a:latin typeface="黑体" panose="02010609060101010101" pitchFamily="1" charset="-122"/>
                <a:ea typeface="黑体" panose="02010609060101010101" pitchFamily="1" charset="-122"/>
              </a:rPr>
              <a:t>终结现金流量＝固定资产的残值变价收入（含税赋损益）＋收回垫支的营运资本</a:t>
            </a:r>
            <a:endParaRPr lang="zh-CN" altLang="en-US" sz="2000" b="1" dirty="0">
              <a:solidFill>
                <a:srgbClr val="FF3300"/>
              </a:solidFill>
              <a:latin typeface="黑体" panose="02010609060101010101" pitchFamily="1" charset="-122"/>
              <a:ea typeface="黑体" panose="02010609060101010101" pitchFamily="1" charset="-122"/>
            </a:endParaRPr>
          </a:p>
          <a:p>
            <a:pPr>
              <a:lnSpc>
                <a:spcPct val="130000"/>
              </a:lnSpc>
              <a:spcBef>
                <a:spcPct val="5000"/>
              </a:spcBef>
              <a:spcAft>
                <a:spcPct val="5000"/>
              </a:spcAft>
              <a:buClr>
                <a:schemeClr val="folHlink"/>
              </a:buClr>
              <a:buSzPct val="60000"/>
              <a:buFont typeface="Wingdings" panose="05000000000000000000" pitchFamily="2" charset="2"/>
            </a:pPr>
            <a:r>
              <a:rPr lang="zh-CN" altLang="en-US" sz="2000" b="1" dirty="0">
                <a:solidFill>
                  <a:srgbClr val="FF3300"/>
                </a:solidFill>
                <a:latin typeface="黑体" panose="02010609060101010101" pitchFamily="1" charset="-122"/>
                <a:ea typeface="黑体" panose="02010609060101010101" pitchFamily="1" charset="-122"/>
              </a:rPr>
              <a:t>注意：最后一年除了终结现金流量外还有当年的营业现金流量</a:t>
            </a:r>
            <a:endParaRPr lang="zh-CN" altLang="en-US" sz="2000" b="1" dirty="0">
              <a:solidFill>
                <a:srgbClr val="FF3300"/>
              </a:solidFill>
              <a:latin typeface="黑体" panose="02010609060101010101" pitchFamily="1" charset="-122"/>
              <a:ea typeface="黑体" panose="02010609060101010101" pitchFamily="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4294967295"/>
          </p:nvPr>
        </p:nvSpPr>
        <p:spPr>
          <a:xfrm>
            <a:off x="457200" y="333375"/>
            <a:ext cx="7543800" cy="649288"/>
          </a:xfrm>
        </p:spPr>
        <p:txBody>
          <a:bodyPr wrap="square" anchor="b"/>
          <a:p>
            <a:pPr eaLnBrk="1" hangingPunct="1"/>
            <a:r>
              <a:rPr lang="zh-CN" altLang="en-US"/>
              <a:t>注意：</a:t>
            </a:r>
            <a:endParaRPr lang="zh-CN" altLang="en-US"/>
          </a:p>
        </p:txBody>
      </p:sp>
      <p:sp>
        <p:nvSpPr>
          <p:cNvPr id="34819" name="Rectangle 3"/>
          <p:cNvSpPr>
            <a:spLocks noGrp="1"/>
          </p:cNvSpPr>
          <p:nvPr>
            <p:ph type="body" idx="4294967295"/>
          </p:nvPr>
        </p:nvSpPr>
        <p:spPr>
          <a:xfrm>
            <a:off x="457200" y="836613"/>
            <a:ext cx="8229600" cy="4411663"/>
          </a:xfrm>
        </p:spPr>
        <p:txBody>
          <a:bodyPr wrap="square" anchor="t"/>
          <a:p>
            <a:pPr marL="514350" marR="0" lvl="0" indent="-514350" algn="l" defTabSz="914400" rtl="0" eaLnBrk="1" fontAlgn="base" latinLnBrk="0" hangingPunct="1">
              <a:lnSpc>
                <a:spcPct val="100000"/>
              </a:lnSpc>
              <a:spcBef>
                <a:spcPct val="20000"/>
              </a:spcBef>
              <a:spcAft>
                <a:spcPct val="0"/>
              </a:spcAft>
              <a:buClr>
                <a:schemeClr val="tx2"/>
              </a:buClr>
              <a:buSzPct val="70000"/>
              <a:buFont typeface="+mj-ea"/>
              <a:buAutoNum type="ea1JpnChsDbPeriod"/>
            </a:pPr>
            <a:r>
              <a:rPr kumimoji="0" lang="zh-CN" altLang="en-US" sz="2765"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估计现金流量：</a:t>
            </a:r>
            <a:endPar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692150" marR="0" lvl="1"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pP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经营性现金流量（</a:t>
            </a:r>
            <a:r>
              <a:rPr kumimoji="0" lang="en-US" altLang="x-none"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OCF</a:t>
            </a: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a:t>
            </a:r>
            <a:endPar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692150" marR="0" lvl="1"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pP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净资本性支出</a:t>
            </a:r>
            <a:endPar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987425" marR="0" lvl="2" indent="-34734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pPr>
            <a:r>
              <a:rPr kumimoji="0" lang="zh-CN" altLang="en-US" sz="18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不要忘记残值（税后）</a:t>
            </a:r>
            <a:endParaRPr kumimoji="0" lang="zh-CN" altLang="en-US" sz="18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692150" marR="0" lvl="1"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pP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净营运资本的变动</a:t>
            </a:r>
            <a:endPar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987425" marR="0" lvl="2" indent="-347345"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pPr>
            <a:r>
              <a:rPr kumimoji="0" lang="zh-CN" altLang="en-US" sz="18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当项目收缩，净营运资本回收</a:t>
            </a:r>
            <a:r>
              <a:rPr kumimoji="0" lang="zh-CN" altLang="en-US" sz="212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a:t>
            </a:r>
            <a:endParaRPr kumimoji="0" lang="zh-CN" altLang="en-US" sz="212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567055" marR="0" lvl="0" indent="-571500" algn="l" defTabSz="914400" rtl="0" eaLnBrk="1" fontAlgn="base" latinLnBrk="0" hangingPunct="1">
              <a:lnSpc>
                <a:spcPct val="100000"/>
              </a:lnSpc>
              <a:spcBef>
                <a:spcPct val="20000"/>
              </a:spcBef>
              <a:spcAft>
                <a:spcPct val="0"/>
              </a:spcAft>
              <a:buClr>
                <a:schemeClr val="tx2"/>
              </a:buClr>
              <a:buSzPct val="70000"/>
              <a:buFont typeface="+mj-ea"/>
              <a:buAutoNum type="ea1JpnChsDbPeriod" startAt="2"/>
            </a:pPr>
            <a:r>
              <a:rPr kumimoji="0" lang="zh-CN" altLang="en-US" sz="2765"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折旧模式</a:t>
            </a:r>
            <a:endParaRPr kumimoji="0" lang="zh-CN" altLang="en-US" sz="2765"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1024255" marR="0" lvl="1" indent="-5715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pPr>
            <a:r>
              <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不考虑所得税：折旧额变化对现金流量没有影响。 </a:t>
            </a:r>
            <a:endPar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1024255" marR="0" lvl="1" indent="-5715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pPr>
            <a:r>
              <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考虑所得税：折旧抵税作用直接影响投资现金流量的大小。</a:t>
            </a:r>
            <a:endPar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567055" marR="0" lvl="0" indent="-571500" algn="l" defTabSz="914400" rtl="0" eaLnBrk="1" fontAlgn="base" latinLnBrk="0" hangingPunct="1">
              <a:lnSpc>
                <a:spcPct val="100000"/>
              </a:lnSpc>
              <a:spcBef>
                <a:spcPct val="20000"/>
              </a:spcBef>
              <a:spcAft>
                <a:spcPct val="0"/>
              </a:spcAft>
              <a:buClr>
                <a:schemeClr val="tx2"/>
              </a:buClr>
              <a:buSzPct val="70000"/>
              <a:buFont typeface="+mj-ea"/>
              <a:buAutoNum type="ea1JpnChsDbPeriod" startAt="3"/>
            </a:pPr>
            <a:r>
              <a:rPr kumimoji="0" lang="zh-CN" altLang="en-US" sz="276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利息费用</a:t>
            </a:r>
            <a:endParaRPr kumimoji="0" lang="zh-CN" altLang="en-US" sz="276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1024255" marR="0" lvl="1" indent="-5715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pPr>
            <a:r>
              <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在项目现金流量预测时不包括与项目举债筹资有关的现金流量（借入时的现金流入量，支付利息时的现金流出量），项目的筹资成本在项目的资本成本中考虑。</a:t>
            </a:r>
            <a:r>
              <a:rPr kumimoji="0" lang="zh-CN" altLang="en-US" sz="239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 </a:t>
            </a:r>
            <a:endParaRPr kumimoji="0" lang="zh-CN" altLang="en-US" sz="239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567055" marR="0" lvl="0" indent="-571500" algn="l" defTabSz="914400" rtl="0" eaLnBrk="1" fontAlgn="base" latinLnBrk="0" hangingPunct="1">
              <a:lnSpc>
                <a:spcPct val="100000"/>
              </a:lnSpc>
              <a:spcBef>
                <a:spcPct val="20000"/>
              </a:spcBef>
              <a:spcAft>
                <a:spcPct val="0"/>
              </a:spcAft>
              <a:buClr>
                <a:schemeClr val="tx2"/>
              </a:buClr>
              <a:buSzPct val="70000"/>
              <a:buFont typeface="+mj-ea"/>
              <a:buAutoNum type="ea1JpnChsDbPeriod" startAt="4"/>
            </a:pPr>
            <a:r>
              <a:rPr kumimoji="0" lang="zh-CN" altLang="en-US" sz="2755"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通货膨胀</a:t>
            </a:r>
            <a:endParaRPr kumimoji="0" lang="zh-CN" altLang="en-US" sz="2755"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1024255" marR="0" lvl="1" indent="-5715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pPr>
            <a:r>
              <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估计通货膨胀对项目的影响应遵循一致性的原则 </a:t>
            </a:r>
            <a:endParaRPr kumimoji="0" lang="zh-CN" altLang="en-US" sz="20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charRg st="0"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19">
                                            <p:txEl>
                                              <p:charRg st="8" end="2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4819">
                                            <p:txEl>
                                              <p:charRg st="166" end="17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819">
                                            <p:txEl>
                                              <p:charRg st="173" end="18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819">
                                            <p:txEl>
                                              <p:charRg st="184" end="19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819">
                                            <p:txEl>
                                              <p:charRg st="193" end="20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4819">
                                            <p:txEl>
                                              <p:charRg st="63" end="6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819">
                                            <p:txEl>
                                              <p:charRg st="68" end="9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4819">
                                            <p:txEl>
                                              <p:charRg st="92" end="11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4819">
                                            <p:txEl>
                                              <p:charRg st="119" end="12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4819">
                                            <p:txEl>
                                              <p:charRg st="124" end="19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4819">
                                            <p:txEl>
                                              <p:charRg st="196" end="20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34819">
                                            <p:txEl>
                                              <p:charRg st="201" end="2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7" name="Group 2"/>
          <p:cNvGrpSpPr/>
          <p:nvPr/>
        </p:nvGrpSpPr>
        <p:grpSpPr>
          <a:xfrm>
            <a:off x="4140200" y="3573463"/>
            <a:ext cx="5003800" cy="857250"/>
            <a:chOff x="0" y="0"/>
            <a:chExt cx="3198" cy="318"/>
          </a:xfrm>
        </p:grpSpPr>
        <p:sp>
          <p:nvSpPr>
            <p:cNvPr id="45058" name="Rectangle 3"/>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5059" name="AutoShape 4"/>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45060" name="Rectangle 5"/>
          <p:cNvSpPr>
            <a:spLocks noGrp="1"/>
          </p:cNvSpPr>
          <p:nvPr>
            <p:ph type="title" idx="4294967295"/>
          </p:nvPr>
        </p:nvSpPr>
        <p:spPr>
          <a:xfrm>
            <a:off x="457200" y="908050"/>
            <a:ext cx="7543800" cy="1368425"/>
          </a:xfrm>
        </p:spPr>
        <p:txBody>
          <a:bodyPr wrap="square" anchor="b"/>
          <a:p>
            <a:r>
              <a:rPr lang="en-US" altLang="zh-CN" sz="5400" dirty="0">
                <a:latin typeface="华文细黑" panose="02010600040101010101" pitchFamily="2" charset="-122"/>
                <a:ea typeface="华文细黑" panose="02010600040101010101" pitchFamily="2" charset="-122"/>
              </a:rPr>
              <a:t>                                                        </a:t>
            </a:r>
            <a:br>
              <a:rPr lang="en-US" altLang="zh-CN" sz="5400" dirty="0">
                <a:latin typeface="华文细黑" panose="02010600040101010101" pitchFamily="2" charset="-122"/>
                <a:ea typeface="华文细黑" panose="02010600040101010101" pitchFamily="2" charset="-122"/>
              </a:rPr>
            </a:br>
            <a:br>
              <a:rPr lang="en-US" altLang="zh-CN" sz="5400" dirty="0">
                <a:latin typeface="华文细黑" panose="02010600040101010101" pitchFamily="2" charset="-122"/>
                <a:ea typeface="华文细黑" panose="02010600040101010101" pitchFamily="2" charset="-122"/>
              </a:rPr>
            </a:br>
            <a:r>
              <a:rPr lang="en-US" altLang="zh-CN" sz="4800" dirty="0">
                <a:latin typeface="华文细黑" panose="02010600040101010101" pitchFamily="2" charset="-122"/>
                <a:ea typeface="华文细黑" panose="02010600040101010101" pitchFamily="2" charset="-122"/>
              </a:rPr>
              <a:t>7.2 </a:t>
            </a:r>
            <a:r>
              <a:rPr lang="zh-CN" altLang="en-US" sz="4800" dirty="0">
                <a:latin typeface="华文细黑" panose="02010600040101010101" pitchFamily="2" charset="-122"/>
                <a:ea typeface="华文细黑" panose="02010600040101010101" pitchFamily="2" charset="-122"/>
              </a:rPr>
              <a:t>投资现金流量的分析</a:t>
            </a:r>
            <a:br>
              <a:rPr lang="zh-CN" altLang="en-US" sz="4800" dirty="0">
                <a:latin typeface="华文细黑" panose="02010600040101010101" pitchFamily="2" charset="-122"/>
                <a:ea typeface="华文细黑" panose="02010600040101010101" pitchFamily="2" charset="-122"/>
              </a:rPr>
            </a:br>
            <a:endParaRPr lang="zh-CN" altLang="en-US" sz="4800" dirty="0">
              <a:latin typeface="华文细黑" panose="02010600040101010101" pitchFamily="2" charset="-122"/>
              <a:ea typeface="华文细黑" panose="02010600040101010101" pitchFamily="2" charset="-122"/>
            </a:endParaRPr>
          </a:p>
        </p:txBody>
      </p:sp>
      <p:sp>
        <p:nvSpPr>
          <p:cNvPr id="45061" name="Rectangle 6"/>
          <p:cNvSpPr>
            <a:spLocks noGrp="1"/>
          </p:cNvSpPr>
          <p:nvPr>
            <p:ph type="body" idx="4294967295"/>
          </p:nvPr>
        </p:nvSpPr>
        <p:spPr>
          <a:xfrm>
            <a:off x="3419475" y="2565400"/>
            <a:ext cx="8229600"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45062" name="Rectangle 7"/>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45063" name="Rectangle 8"/>
          <p:cNvSpPr/>
          <p:nvPr/>
        </p:nvSpPr>
        <p:spPr>
          <a:xfrm>
            <a:off x="1331913" y="3284538"/>
            <a:ext cx="1944687" cy="136842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solidFill>
                  <a:srgbClr val="663300"/>
                </a:solidFill>
                <a:latin typeface="宋体" panose="02010600030101010101" pitchFamily="2" charset="-122"/>
                <a:ea typeface="楷体_GB2312" pitchFamily="1" charset="-122"/>
              </a:rPr>
              <a:t>　现金流量是指与投资决策有关的现金流入、流出的数量。</a:t>
            </a:r>
            <a:endParaRPr lang="zh-CN" altLang="en-US" b="1" dirty="0">
              <a:solidFill>
                <a:srgbClr val="663300"/>
              </a:solidFill>
              <a:latin typeface="Arial" panose="020B0604020202020204" pitchFamily="34" charset="0"/>
              <a:ea typeface="楷体_GB2312" pitchFamily="1" charset="-122"/>
            </a:endParaRPr>
          </a:p>
        </p:txBody>
      </p:sp>
      <p:sp>
        <p:nvSpPr>
          <p:cNvPr id="45064" name="Rectangle 9"/>
          <p:cNvSpPr/>
          <p:nvPr/>
        </p:nvSpPr>
        <p:spPr>
          <a:xfrm>
            <a:off x="4140200" y="1917700"/>
            <a:ext cx="5330825" cy="2263775"/>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投资决策中使用现金流量的原因</a:t>
            </a: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现金流量的原则</a:t>
            </a: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dirty="0">
                <a:latin typeface="楷体_GB2312" pitchFamily="1" charset="-122"/>
                <a:ea typeface="楷体_GB2312" pitchFamily="1" charset="-122"/>
              </a:rPr>
              <a:t> </a:t>
            </a:r>
            <a:r>
              <a:rPr lang="zh-CN" altLang="en-US" sz="2200" b="1" dirty="0">
                <a:latin typeface="楷体_GB2312" pitchFamily="1" charset="-122"/>
                <a:ea typeface="楷体_GB2312" pitchFamily="1" charset="-122"/>
              </a:rPr>
              <a:t>现金流量的构成</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rPr>
              <a:t>现金流量的计算</a:t>
            </a:r>
            <a:r>
              <a:rPr lang="zh-CN" altLang="en-US" sz="2200" dirty="0">
                <a:latin typeface="楷体_GB2312" pitchFamily="1" charset="-122"/>
                <a:ea typeface="楷体_GB2312" pitchFamily="1"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200" b="1" dirty="0">
                <a:latin typeface="楷体_GB2312" pitchFamily="1" charset="-122"/>
                <a:ea typeface="楷体_GB2312" pitchFamily="1" charset="-122"/>
                <a:hlinkClick r:id="rId1" action="ppaction://hlinksldjump"/>
              </a:rPr>
              <a:t>例</a:t>
            </a: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dirty="0">
              <a:latin typeface="楷体_GB2312" pitchFamily="1" charset="-122"/>
              <a:ea typeface="楷体_GB2312" pitchFamily="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idx="4294967295"/>
          </p:nvPr>
        </p:nvSpPr>
        <p:spPr/>
        <p:txBody>
          <a:bodyPr wrap="square" anchor="b"/>
          <a:p>
            <a:r>
              <a:rPr lang="en-US" altLang="zh-CN" b="0" dirty="0">
                <a:latin typeface="宋体" panose="02010600030101010101" pitchFamily="2" charset="-122"/>
              </a:rPr>
              <a:t>7.1.1 </a:t>
            </a:r>
            <a:r>
              <a:rPr lang="zh-CN" altLang="en-US" b="0" dirty="0">
                <a:latin typeface="宋体" panose="02010600030101010101" pitchFamily="2" charset="-122"/>
              </a:rPr>
              <a:t>企业投资的意义</a:t>
            </a:r>
            <a:endParaRPr lang="zh-CN" altLang="en-US" b="0" dirty="0">
              <a:latin typeface="宋体" panose="02010600030101010101" pitchFamily="2" charset="-122"/>
            </a:endParaRPr>
          </a:p>
        </p:txBody>
      </p:sp>
      <p:sp>
        <p:nvSpPr>
          <p:cNvPr id="9218" name="Rectangle 3"/>
          <p:cNvSpPr>
            <a:spLocks noGrp="1"/>
          </p:cNvSpPr>
          <p:nvPr>
            <p:ph type="body" idx="4294967295"/>
          </p:nvPr>
        </p:nvSpPr>
        <p:spPr>
          <a:xfrm>
            <a:off x="468313" y="2924175"/>
            <a:ext cx="8229600" cy="4411663"/>
          </a:xfrm>
        </p:spPr>
        <p:txBody>
          <a:bodyPr wrap="square" anchor="t"/>
          <a:p>
            <a:pPr algn="just"/>
            <a:r>
              <a:rPr lang="en-US" altLang="zh-CN" b="1" dirty="0"/>
              <a:t>1</a:t>
            </a:r>
            <a:r>
              <a:rPr lang="zh-CN" altLang="en-US" b="1" dirty="0"/>
              <a:t>．企业投资是实现财务管理目标的基本前提</a:t>
            </a:r>
            <a:endParaRPr lang="zh-CN" altLang="en-US" b="1" dirty="0"/>
          </a:p>
          <a:p>
            <a:pPr algn="just"/>
            <a:endParaRPr lang="zh-CN" altLang="en-US" b="1" dirty="0"/>
          </a:p>
          <a:p>
            <a:pPr algn="just"/>
            <a:r>
              <a:rPr lang="en-US" altLang="zh-CN" b="1" dirty="0"/>
              <a:t>2</a:t>
            </a:r>
            <a:r>
              <a:rPr lang="zh-CN" altLang="en-US" b="1" dirty="0"/>
              <a:t>．企业投资是公司发展生产的必要手段</a:t>
            </a:r>
            <a:endParaRPr lang="zh-CN" altLang="en-US" b="1" dirty="0"/>
          </a:p>
          <a:p>
            <a:pPr algn="just"/>
            <a:endParaRPr lang="zh-CN" altLang="en-US" b="1" dirty="0"/>
          </a:p>
          <a:p>
            <a:pPr algn="just"/>
            <a:r>
              <a:rPr lang="en-US" altLang="zh-CN" b="1" dirty="0"/>
              <a:t>3</a:t>
            </a:r>
            <a:r>
              <a:rPr lang="zh-CN" altLang="en-US" b="1" dirty="0"/>
              <a:t>．企业投资是公司降低经营风险的重要方法</a:t>
            </a:r>
            <a:endParaRPr lang="zh-CN" altLang="en-US" b="1" dirty="0"/>
          </a:p>
          <a:p>
            <a:pPr algn="just"/>
            <a:endParaRPr lang="zh-CN" altLang="en-US" b="1"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idx="4294967295"/>
          </p:nvPr>
        </p:nvSpPr>
        <p:spPr/>
        <p:txBody>
          <a:bodyPr wrap="square" anchor="b"/>
          <a:p>
            <a:r>
              <a:rPr lang="zh-CN" altLang="en-US"/>
              <a:t>全部现金流量的计算 </a:t>
            </a:r>
            <a:endParaRPr lang="zh-CN" altLang="en-US"/>
          </a:p>
        </p:txBody>
      </p:sp>
      <p:sp>
        <p:nvSpPr>
          <p:cNvPr id="51202" name="Rectangle 3"/>
          <p:cNvSpPr>
            <a:spLocks noGrp="1"/>
          </p:cNvSpPr>
          <p:nvPr>
            <p:ph type="body" idx="4294967295"/>
          </p:nvPr>
        </p:nvSpPr>
        <p:spPr/>
        <p:txBody>
          <a:bodyPr wrap="square" anchor="t"/>
          <a:p>
            <a:pPr>
              <a:buNone/>
            </a:pPr>
            <a:r>
              <a:rPr lang="en-US" altLang="zh-CN" sz="2600" dirty="0"/>
              <a:t>  【</a:t>
            </a:r>
            <a:r>
              <a:rPr lang="zh-CN" altLang="en-US" sz="2600" dirty="0"/>
              <a:t>例</a:t>
            </a:r>
            <a:r>
              <a:rPr lang="en-US" altLang="zh-CN" sz="2600" dirty="0"/>
              <a:t>7-3】</a:t>
            </a:r>
            <a:r>
              <a:rPr lang="zh-CN" altLang="en-US" sz="2600" dirty="0"/>
              <a:t>大华公司准备购入一设备以扩充生产能力。现有甲、乙两个方案可供选择，甲方案需投资</a:t>
            </a:r>
            <a:r>
              <a:rPr lang="en-US" altLang="zh-CN" sz="2600" dirty="0"/>
              <a:t>10000</a:t>
            </a:r>
            <a:r>
              <a:rPr lang="zh-CN" altLang="en-US" sz="2600" dirty="0"/>
              <a:t>元，使用寿命为</a:t>
            </a:r>
            <a:r>
              <a:rPr lang="en-US" altLang="zh-CN" sz="2600" dirty="0"/>
              <a:t>5</a:t>
            </a:r>
            <a:r>
              <a:rPr lang="zh-CN" altLang="en-US" sz="2600" dirty="0"/>
              <a:t>年，采用直线法计提折旧，</a:t>
            </a:r>
            <a:r>
              <a:rPr lang="en-US" altLang="zh-CN" sz="2600" dirty="0"/>
              <a:t>5</a:t>
            </a:r>
            <a:r>
              <a:rPr lang="zh-CN" altLang="en-US" sz="2600" dirty="0"/>
              <a:t>年后设备无残值。</a:t>
            </a:r>
            <a:r>
              <a:rPr lang="en-US" altLang="zh-CN" sz="2600" dirty="0"/>
              <a:t>5</a:t>
            </a:r>
            <a:r>
              <a:rPr lang="zh-CN" altLang="en-US" sz="2600" dirty="0"/>
              <a:t>年中每年销售收入为</a:t>
            </a:r>
            <a:r>
              <a:rPr lang="en-US" altLang="zh-CN" sz="2600" dirty="0"/>
              <a:t>6 000</a:t>
            </a:r>
            <a:r>
              <a:rPr lang="zh-CN" altLang="en-US" sz="2600" dirty="0"/>
              <a:t>元，每年的付现成本为</a:t>
            </a:r>
            <a:r>
              <a:rPr lang="en-US" altLang="zh-CN" sz="2600" dirty="0"/>
              <a:t>2 000</a:t>
            </a:r>
            <a:r>
              <a:rPr lang="zh-CN" altLang="en-US" sz="2600" dirty="0"/>
              <a:t>元。乙方案需投资</a:t>
            </a:r>
            <a:r>
              <a:rPr lang="en-US" altLang="zh-CN" sz="2600" dirty="0"/>
              <a:t>12 000</a:t>
            </a:r>
            <a:r>
              <a:rPr lang="zh-CN" altLang="en-US" sz="2600" dirty="0"/>
              <a:t>元，采用直线折旧法计提折旧，使用寿命也为</a:t>
            </a:r>
            <a:r>
              <a:rPr lang="en-US" altLang="zh-CN" sz="2600" dirty="0"/>
              <a:t>5</a:t>
            </a:r>
            <a:r>
              <a:rPr lang="zh-CN" altLang="en-US" sz="2600" dirty="0"/>
              <a:t>年，</a:t>
            </a:r>
            <a:r>
              <a:rPr lang="en-US" altLang="zh-CN" sz="2600" dirty="0"/>
              <a:t>5</a:t>
            </a:r>
            <a:r>
              <a:rPr lang="zh-CN" altLang="en-US" sz="2600" dirty="0"/>
              <a:t>年后有残值收入</a:t>
            </a:r>
            <a:r>
              <a:rPr lang="en-US" altLang="zh-CN" sz="2600" dirty="0"/>
              <a:t>2 000</a:t>
            </a:r>
            <a:r>
              <a:rPr lang="zh-CN" altLang="en-US" sz="2600" dirty="0"/>
              <a:t>元。</a:t>
            </a:r>
            <a:r>
              <a:rPr lang="en-US" altLang="zh-CN" sz="2600" dirty="0"/>
              <a:t>5</a:t>
            </a:r>
            <a:r>
              <a:rPr lang="zh-CN" altLang="en-US" sz="2600" dirty="0"/>
              <a:t>年中每年的销售收入为</a:t>
            </a:r>
            <a:r>
              <a:rPr lang="en-US" altLang="zh-CN" sz="2600" dirty="0"/>
              <a:t>8 000</a:t>
            </a:r>
            <a:r>
              <a:rPr lang="zh-CN" altLang="en-US" sz="2600" dirty="0"/>
              <a:t>元，付现成本第</a:t>
            </a:r>
            <a:r>
              <a:rPr lang="en-US" altLang="zh-CN" sz="2600" dirty="0"/>
              <a:t>1</a:t>
            </a:r>
            <a:r>
              <a:rPr lang="zh-CN" altLang="en-US" sz="2600" dirty="0"/>
              <a:t>年为</a:t>
            </a:r>
            <a:r>
              <a:rPr lang="en-US" altLang="zh-CN" sz="2600" dirty="0"/>
              <a:t>3 000</a:t>
            </a:r>
            <a:r>
              <a:rPr lang="zh-CN" altLang="en-US" sz="2600" dirty="0"/>
              <a:t>元，以后随着设备陈旧，逐年将增加修理费</a:t>
            </a:r>
            <a:r>
              <a:rPr lang="en-US" altLang="zh-CN" sz="2600" dirty="0"/>
              <a:t>400</a:t>
            </a:r>
            <a:r>
              <a:rPr lang="zh-CN" altLang="en-US" sz="2600" dirty="0"/>
              <a:t>元，另需垫支营运资金</a:t>
            </a:r>
            <a:r>
              <a:rPr lang="en-US" altLang="zh-CN" sz="2600" dirty="0"/>
              <a:t>3 000</a:t>
            </a:r>
            <a:r>
              <a:rPr lang="zh-CN" altLang="en-US" sz="2600" dirty="0"/>
              <a:t>元，假设所得税税率为</a:t>
            </a:r>
            <a:r>
              <a:rPr lang="en-US" altLang="zh-CN" sz="2600" dirty="0"/>
              <a:t>25%</a:t>
            </a:r>
            <a:r>
              <a:rPr lang="zh-CN" altLang="en-US" sz="2600" dirty="0"/>
              <a:t>，试计算两个方案的现金流量。</a:t>
            </a:r>
            <a:endParaRPr lang="zh-CN" altLang="en-US" sz="2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idx="4294967295"/>
          </p:nvPr>
        </p:nvSpPr>
        <p:spPr/>
        <p:txBody>
          <a:bodyPr wrap="square" anchor="b"/>
          <a:p>
            <a:r>
              <a:rPr lang="zh-CN" altLang="en-US"/>
              <a:t>全部现金流量的计算</a:t>
            </a:r>
            <a:endParaRPr lang="zh-CN" altLang="en-US"/>
          </a:p>
        </p:txBody>
      </p:sp>
      <p:sp>
        <p:nvSpPr>
          <p:cNvPr id="52226" name="Rectangle 3"/>
          <p:cNvSpPr>
            <a:spLocks noGrp="1"/>
          </p:cNvSpPr>
          <p:nvPr>
            <p:ph type="body" idx="4294967295"/>
          </p:nvPr>
        </p:nvSpPr>
        <p:spPr/>
        <p:txBody>
          <a:bodyPr wrap="square" anchor="t"/>
          <a:p>
            <a:pPr>
              <a:buNone/>
            </a:pPr>
            <a:endParaRPr lang="zh-CN" altLang="en-US" dirty="0"/>
          </a:p>
          <a:p>
            <a:pPr>
              <a:buNone/>
            </a:pPr>
            <a:r>
              <a:rPr lang="en-US" altLang="zh-CN" dirty="0"/>
              <a:t>1.</a:t>
            </a:r>
            <a:r>
              <a:rPr lang="zh-CN" altLang="en-US" dirty="0"/>
              <a:t>为计算现金流量，必须先计算两个方案每年的折旧额：</a:t>
            </a:r>
            <a:endParaRPr lang="zh-CN" altLang="en-US" dirty="0"/>
          </a:p>
          <a:p>
            <a:pPr>
              <a:buNone/>
            </a:pPr>
            <a:endParaRPr lang="zh-CN" altLang="en-US" dirty="0"/>
          </a:p>
          <a:p>
            <a:pPr>
              <a:buNone/>
            </a:pPr>
            <a:r>
              <a:rPr lang="zh-CN" altLang="en-US" dirty="0"/>
              <a:t>甲方案每年折旧额</a:t>
            </a:r>
            <a:r>
              <a:rPr lang="en-US" altLang="zh-CN" dirty="0"/>
              <a:t>=10 000/5=2 000(</a:t>
            </a:r>
            <a:r>
              <a:rPr lang="zh-CN" altLang="en-US" dirty="0"/>
              <a:t>元</a:t>
            </a:r>
            <a:r>
              <a:rPr lang="en-US" altLang="zh-CN" dirty="0"/>
              <a:t>)</a:t>
            </a:r>
            <a:endParaRPr lang="en-US" altLang="zh-CN" dirty="0"/>
          </a:p>
          <a:p>
            <a:pPr>
              <a:buNone/>
            </a:pPr>
            <a:endParaRPr lang="zh-CN" altLang="en-US" dirty="0"/>
          </a:p>
          <a:p>
            <a:pPr>
              <a:buNone/>
            </a:pPr>
            <a:r>
              <a:rPr lang="zh-CN" altLang="en-US" dirty="0"/>
              <a:t>乙方案每年折旧额</a:t>
            </a:r>
            <a:r>
              <a:rPr lang="en-US" altLang="zh-CN" dirty="0"/>
              <a:t>=(12 000-2 000)/5=2 000(</a:t>
            </a:r>
            <a:r>
              <a:rPr lang="zh-CN" altLang="en-US" dirty="0"/>
              <a:t>元</a:t>
            </a:r>
            <a:r>
              <a:rPr lang="en-US" altLang="zh-CN" dirty="0"/>
              <a:t>)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457200" y="333375"/>
            <a:ext cx="7543800" cy="835025"/>
          </a:xfrm>
        </p:spPr>
        <p:txBody>
          <a:bodyPr wrap="square" anchor="b"/>
          <a:p>
            <a:r>
              <a:rPr lang="zh-CN" altLang="en-US" sz="3200"/>
              <a:t>全部现金流量的计算</a:t>
            </a:r>
            <a:br>
              <a:rPr lang="zh-CN" altLang="en-US" sz="3200"/>
            </a:br>
            <a:r>
              <a:rPr lang="en-US" altLang="zh-CN" sz="2000"/>
              <a:t>2.</a:t>
            </a:r>
            <a:r>
              <a:rPr lang="zh-CN" altLang="en-US" sz="2000"/>
              <a:t>计算两方案营业现金流</a:t>
            </a:r>
            <a:endParaRPr lang="zh-CN" altLang="en-US" sz="2000"/>
          </a:p>
        </p:txBody>
      </p:sp>
      <p:graphicFrame>
        <p:nvGraphicFramePr>
          <p:cNvPr id="44035" name="内容占位符 44034"/>
          <p:cNvGraphicFramePr/>
          <p:nvPr>
            <p:ph idx="1"/>
          </p:nvPr>
        </p:nvGraphicFramePr>
        <p:xfrm>
          <a:off x="457200" y="1168400"/>
          <a:ext cx="8229600" cy="5567363"/>
        </p:xfrm>
        <a:graphic>
          <a:graphicData uri="http://schemas.openxmlformats.org/drawingml/2006/table">
            <a:tbl>
              <a:tblPr/>
              <a:tblGrid>
                <a:gridCol w="3667125"/>
                <a:gridCol w="838835"/>
                <a:gridCol w="652780"/>
                <a:gridCol w="1022985"/>
                <a:gridCol w="1024255"/>
                <a:gridCol w="1023620"/>
              </a:tblGrid>
              <a:tr h="414020">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2000" b="1" dirty="0">
                          <a:latin typeface="宋体" panose="02010600030101010101" pitchFamily="2" charset="-122"/>
                        </a:rPr>
                        <a:t>表</a:t>
                      </a:r>
                      <a:r>
                        <a:rPr lang="en-US" altLang="x-none" sz="2000" b="1" dirty="0">
                          <a:latin typeface="宋体" panose="02010600030101010101" pitchFamily="2" charset="-122"/>
                        </a:rPr>
                        <a:t>7-1 </a:t>
                      </a:r>
                      <a:r>
                        <a:rPr lang="zh-CN" altLang="en-US" sz="2000" b="1" dirty="0">
                          <a:latin typeface="宋体" panose="02010600030101010101" pitchFamily="2" charset="-122"/>
                        </a:rPr>
                        <a:t>投资项目的营业现金流量 单位：元</a:t>
                      </a:r>
                      <a:endParaRPr lang="zh-CN" altLang="en-US" sz="2000" b="1" dirty="0"/>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6576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800" b="1">
                          <a:latin typeface="宋体" panose="02010600030101010101" pitchFamily="2" charset="-122"/>
                        </a:rPr>
                        <a:t>年份</a:t>
                      </a:r>
                      <a:endParaRPr lang="zh-CN" altLang="en-US" sz="18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zh-CN" altLang="en-US" sz="1800" b="1" dirty="0">
                          <a:latin typeface="宋体" panose="02010600030101010101" pitchFamily="2" charset="-122"/>
                        </a:rPr>
                        <a:t>第</a:t>
                      </a:r>
                      <a:r>
                        <a:rPr lang="en-US" altLang="x-none" sz="1800" b="1" dirty="0">
                          <a:latin typeface="宋体" panose="02010600030101010101" pitchFamily="2" charset="-122"/>
                        </a:rPr>
                        <a:t>1</a:t>
                      </a:r>
                      <a:r>
                        <a:rPr lang="zh-CN" altLang="en-US" sz="1800" b="1" dirty="0">
                          <a:latin typeface="宋体" panose="02010600030101010101" pitchFamily="2" charset="-122"/>
                        </a:rPr>
                        <a:t>年</a:t>
                      </a:r>
                      <a:endParaRPr lang="zh-CN" altLang="en-US" sz="18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800" b="1" dirty="0">
                          <a:latin typeface="宋体" panose="02010600030101010101" pitchFamily="2" charset="-122"/>
                        </a:rPr>
                        <a:t>2</a:t>
                      </a:r>
                      <a:endParaRPr lang="en-US" altLang="x-none" sz="18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800" b="1" dirty="0">
                          <a:latin typeface="宋体" panose="02010600030101010101" pitchFamily="2" charset="-122"/>
                        </a:rPr>
                        <a:t>3</a:t>
                      </a:r>
                      <a:endParaRPr lang="en-US" altLang="x-none" sz="18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800" b="1" dirty="0">
                          <a:latin typeface="宋体" panose="02010600030101010101" pitchFamily="2" charset="-122"/>
                        </a:rPr>
                        <a:t>4</a:t>
                      </a:r>
                      <a:endParaRPr lang="en-US" altLang="x-none" sz="18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800" b="1" dirty="0">
                          <a:latin typeface="宋体" panose="02010600030101010101" pitchFamily="2" charset="-122"/>
                        </a:rPr>
                        <a:t>5</a:t>
                      </a:r>
                      <a:endParaRPr lang="en-US" altLang="x-none" sz="18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717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a:solidFill>
                            <a:srgbClr val="FF0000"/>
                          </a:solidFill>
                          <a:latin typeface="宋体" panose="02010600030101010101" pitchFamily="2" charset="-122"/>
                        </a:rPr>
                        <a:t>甲方案：</a:t>
                      </a:r>
                      <a:endParaRPr lang="zh-CN" altLang="en-US" sz="1200" b="1">
                        <a:solidFill>
                          <a:srgbClr val="FF0000"/>
                        </a:solidFill>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226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销售收入（</a:t>
                      </a:r>
                      <a:r>
                        <a:rPr lang="en-US" altLang="x-none" sz="1200" b="1" dirty="0">
                          <a:latin typeface="宋体" panose="02010600030101010101" pitchFamily="2" charset="-122"/>
                        </a:rPr>
                        <a:t>1</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6000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6000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6000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6000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6000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431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付现成本（</a:t>
                      </a:r>
                      <a:r>
                        <a:rPr lang="en-US" altLang="x-none" sz="1200" b="1" dirty="0">
                          <a:latin typeface="宋体" panose="02010600030101010101" pitchFamily="2" charset="-122"/>
                        </a:rPr>
                        <a:t>2</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415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折旧（</a:t>
                      </a:r>
                      <a:r>
                        <a:rPr lang="en-US" altLang="x-none" sz="1200" b="1" dirty="0">
                          <a:latin typeface="宋体" panose="02010600030101010101" pitchFamily="2" charset="-122"/>
                        </a:rPr>
                        <a:t>3</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税前利润（</a:t>
                      </a:r>
                      <a:r>
                        <a:rPr lang="en-US" altLang="x-none" sz="1200" b="1" dirty="0">
                          <a:latin typeface="宋体" panose="02010600030101010101" pitchFamily="2" charset="-122"/>
                        </a:rPr>
                        <a:t>4</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1</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2</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3</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74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所得税（</a:t>
                      </a:r>
                      <a:r>
                        <a:rPr lang="en-US" altLang="x-none" sz="1200" b="1" dirty="0">
                          <a:latin typeface="宋体" panose="02010600030101010101" pitchFamily="2" charset="-122"/>
                        </a:rPr>
                        <a:t>5</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4</a:t>
                      </a:r>
                      <a:r>
                        <a:rPr lang="zh-CN" altLang="en-US" sz="1200" b="1" dirty="0">
                          <a:latin typeface="宋体" panose="02010600030101010101" pitchFamily="2" charset="-122"/>
                        </a:rPr>
                        <a:t>）</a:t>
                      </a:r>
                      <a:r>
                        <a:rPr lang="en-US" altLang="x-none" sz="1200" b="1" dirty="0">
                          <a:latin typeface="宋体" panose="02010600030101010101" pitchFamily="2" charset="-122"/>
                        </a:rPr>
                        <a:t>×25%</a:t>
                      </a:r>
                      <a:endParaRPr lang="en-US" altLang="x-none"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54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税后净利（</a:t>
                      </a:r>
                      <a:r>
                        <a:rPr lang="en-US" altLang="x-none" sz="1200" b="1" dirty="0">
                          <a:latin typeface="宋体" panose="02010600030101010101" pitchFamily="2" charset="-122"/>
                        </a:rPr>
                        <a:t>6</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4</a:t>
                      </a:r>
                      <a:r>
                        <a:rPr lang="zh-CN" altLang="en-US" sz="1200" b="1" dirty="0">
                          <a:latin typeface="宋体" panose="02010600030101010101" pitchFamily="2" charset="-122"/>
                        </a:rPr>
                        <a:t>）－（</a:t>
                      </a:r>
                      <a:r>
                        <a:rPr lang="en-US" altLang="x-none" sz="1200" b="1" dirty="0">
                          <a:latin typeface="宋体" panose="02010600030101010101" pitchFamily="2" charset="-122"/>
                        </a:rPr>
                        <a:t>5</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营业净现金流量（</a:t>
                      </a:r>
                      <a:r>
                        <a:rPr lang="en-US" altLang="x-none" sz="1200" b="1" dirty="0">
                          <a:latin typeface="宋体" panose="02010600030101010101" pitchFamily="2" charset="-122"/>
                        </a:rPr>
                        <a:t>7</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1</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2</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5</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3500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653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a:solidFill>
                            <a:srgbClr val="FF0000"/>
                          </a:solidFill>
                          <a:latin typeface="宋体" panose="02010600030101010101" pitchFamily="2" charset="-122"/>
                        </a:rPr>
                        <a:t>乙方案：</a:t>
                      </a:r>
                      <a:endParaRPr lang="zh-CN" altLang="en-US" sz="1200" b="1">
                        <a:solidFill>
                          <a:srgbClr val="FF0000"/>
                        </a:solidFill>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fontAlgn="ctr">
                        <a:spcBef>
                          <a:spcPct val="0"/>
                        </a:spcBef>
                        <a:buClr>
                          <a:srgbClr val="000000"/>
                        </a:buClr>
                        <a:buFont typeface="Arial" panose="020B0604020202020204" pitchFamily="34" charset="0"/>
                        <a:buNone/>
                      </a:pPr>
                      <a:r>
                        <a:rPr lang="zh-CN" altLang="en-US" sz="1200" b="1">
                          <a:latin typeface="宋体" panose="02010600030101010101" pitchFamily="2" charset="-122"/>
                        </a:rPr>
                        <a:t>　</a:t>
                      </a:r>
                      <a:endParaRPr lang="zh-CN" altLang="en-US" sz="1200" b="1">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05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销售收入（</a:t>
                      </a:r>
                      <a:r>
                        <a:rPr lang="en-US" altLang="x-none" sz="1200" b="1" dirty="0">
                          <a:latin typeface="宋体" panose="02010600030101010101" pitchFamily="2" charset="-122"/>
                        </a:rPr>
                        <a:t>1</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8000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8000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8000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8000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8000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066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付现成本（</a:t>
                      </a:r>
                      <a:r>
                        <a:rPr lang="en-US" altLang="x-none" sz="1200" b="1" dirty="0">
                          <a:latin typeface="宋体" panose="02010600030101010101" pitchFamily="2" charset="-122"/>
                        </a:rPr>
                        <a:t>2</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3400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3800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4200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4600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163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折旧（</a:t>
                      </a:r>
                      <a:r>
                        <a:rPr lang="en-US" altLang="x-none" sz="1200" b="1" dirty="0">
                          <a:latin typeface="宋体" panose="02010600030101010101" pitchFamily="2" charset="-122"/>
                        </a:rPr>
                        <a:t>3</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2000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2000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2000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2000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2000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163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税前利润（</a:t>
                      </a:r>
                      <a:r>
                        <a:rPr lang="en-US" altLang="x-none" sz="1200" b="1" dirty="0">
                          <a:latin typeface="宋体" panose="02010600030101010101" pitchFamily="2" charset="-122"/>
                        </a:rPr>
                        <a:t>4</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1</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2</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3</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3000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2600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2200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1800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1400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226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所得税（</a:t>
                      </a:r>
                      <a:r>
                        <a:rPr lang="en-US" altLang="x-none" sz="1200" b="1" dirty="0">
                          <a:latin typeface="宋体" panose="02010600030101010101" pitchFamily="2" charset="-122"/>
                        </a:rPr>
                        <a:t>5</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4</a:t>
                      </a:r>
                      <a:r>
                        <a:rPr lang="zh-CN" altLang="en-US" sz="1200" b="1" dirty="0">
                          <a:latin typeface="宋体" panose="02010600030101010101" pitchFamily="2" charset="-122"/>
                        </a:rPr>
                        <a:t>）</a:t>
                      </a:r>
                      <a:r>
                        <a:rPr lang="en-US" altLang="x-none" sz="1200" b="1" dirty="0">
                          <a:latin typeface="宋体" panose="02010600030101010101" pitchFamily="2" charset="-122"/>
                        </a:rPr>
                        <a:t>×25%</a:t>
                      </a:r>
                      <a:endParaRPr lang="en-US" altLang="x-none"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t>750</a:t>
                      </a:r>
                      <a:endParaRPr lang="en-US" altLang="x-none" sz="1200" b="1" u="sng" dirty="0"/>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t>650</a:t>
                      </a:r>
                      <a:endParaRPr lang="en-US" altLang="x-none" sz="1200" b="1" u="sng" dirty="0"/>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550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450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u="sng" dirty="0">
                          <a:latin typeface="宋体" panose="02010600030101010101" pitchFamily="2" charset="-122"/>
                        </a:rPr>
                        <a:t>350</a:t>
                      </a:r>
                      <a:endParaRPr lang="en-US" altLang="x-none" sz="1200" b="1" u="sng"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163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税后净利（</a:t>
                      </a:r>
                      <a:r>
                        <a:rPr lang="en-US" altLang="x-none" sz="1200" b="1" dirty="0">
                          <a:latin typeface="宋体" panose="02010600030101010101" pitchFamily="2" charset="-122"/>
                        </a:rPr>
                        <a:t>6</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4</a:t>
                      </a:r>
                      <a:r>
                        <a:rPr lang="zh-CN" altLang="en-US" sz="1200" b="1" dirty="0">
                          <a:latin typeface="宋体" panose="02010600030101010101" pitchFamily="2" charset="-122"/>
                        </a:rPr>
                        <a:t>）－（</a:t>
                      </a:r>
                      <a:r>
                        <a:rPr lang="en-US" altLang="x-none" sz="1200" b="1" dirty="0">
                          <a:latin typeface="宋体" panose="02010600030101010101" pitchFamily="2" charset="-122"/>
                        </a:rPr>
                        <a:t>5</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2250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1950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1650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1350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1050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zh-CN" altLang="en-US" sz="1200" b="1" dirty="0">
                          <a:latin typeface="宋体" panose="02010600030101010101" pitchFamily="2" charset="-122"/>
                        </a:rPr>
                        <a:t>营业净现金流量（</a:t>
                      </a:r>
                      <a:r>
                        <a:rPr lang="en-US" altLang="x-none" sz="1200" b="1" dirty="0">
                          <a:latin typeface="宋体" panose="02010600030101010101" pitchFamily="2" charset="-122"/>
                        </a:rPr>
                        <a:t>7</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1</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2</a:t>
                      </a:r>
                      <a:r>
                        <a:rPr lang="zh-CN" altLang="en-US" sz="1200" b="1" dirty="0">
                          <a:latin typeface="宋体" panose="02010600030101010101" pitchFamily="2" charset="-122"/>
                        </a:rPr>
                        <a:t>）</a:t>
                      </a:r>
                      <a:r>
                        <a:rPr lang="en-US" altLang="x-none" sz="1200" b="1" dirty="0">
                          <a:latin typeface="宋体" panose="02010600030101010101" pitchFamily="2" charset="-122"/>
                        </a:rPr>
                        <a:t>―</a:t>
                      </a:r>
                      <a:r>
                        <a:rPr lang="zh-CN" altLang="en-US" sz="1200" b="1" dirty="0">
                          <a:latin typeface="宋体" panose="02010600030101010101" pitchFamily="2" charset="-122"/>
                        </a:rPr>
                        <a:t>（</a:t>
                      </a:r>
                      <a:r>
                        <a:rPr lang="en-US" altLang="x-none" sz="1200" b="1" dirty="0">
                          <a:latin typeface="宋体" panose="02010600030101010101" pitchFamily="2" charset="-122"/>
                        </a:rPr>
                        <a:t>5</a:t>
                      </a:r>
                      <a:r>
                        <a:rPr lang="zh-CN" altLang="en-US" sz="1200" b="1" dirty="0">
                          <a:latin typeface="宋体" panose="02010600030101010101" pitchFamily="2" charset="-122"/>
                        </a:rPr>
                        <a:t>）</a:t>
                      </a:r>
                      <a:endParaRPr lang="zh-CN" altLang="en-US" sz="1200" b="1" dirty="0">
                        <a:latin typeface="宋体" panose="02010600030101010101" pitchFamily="2" charset="-122"/>
                      </a:endParaRPr>
                    </a:p>
                  </a:txBody>
                  <a:tcPr marT="45717" marB="4571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4250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3950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3650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3350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r" fontAlgn="ctr">
                        <a:spcBef>
                          <a:spcPct val="0"/>
                        </a:spcBef>
                        <a:buClr>
                          <a:srgbClr val="000000"/>
                        </a:buClr>
                        <a:buFont typeface="Arial" panose="020B0604020202020204" pitchFamily="34" charset="0"/>
                        <a:buNone/>
                      </a:pPr>
                      <a:r>
                        <a:rPr lang="en-US" altLang="x-none" sz="1200" b="1" dirty="0">
                          <a:latin typeface="宋体" panose="02010600030101010101" pitchFamily="2" charset="-122"/>
                        </a:rPr>
                        <a:t>3050</a:t>
                      </a:r>
                      <a:endParaRPr lang="en-US" altLang="x-none" sz="1200" b="1" dirty="0">
                        <a:latin typeface="宋体" panose="02010600030101010101" pitchFamily="2" charset="-122"/>
                      </a:endParaRPr>
                    </a:p>
                  </a:txBody>
                  <a:tcPr marT="45717" marB="4571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idx="4294967295"/>
          </p:nvPr>
        </p:nvSpPr>
        <p:spPr/>
        <p:txBody>
          <a:bodyPr wrap="square" anchor="b"/>
          <a:p>
            <a:r>
              <a:rPr lang="zh-CN" altLang="en-US"/>
              <a:t>全部现金流量的计算</a:t>
            </a:r>
            <a:br>
              <a:rPr lang="zh-CN" altLang="en-US"/>
            </a:br>
            <a:r>
              <a:rPr lang="en-US" altLang="zh-CN" sz="2000"/>
              <a:t>3.</a:t>
            </a:r>
            <a:r>
              <a:rPr lang="zh-CN" altLang="en-US" sz="2000"/>
              <a:t>投资项目全部现金流量</a:t>
            </a:r>
            <a:endParaRPr lang="zh-CN" altLang="en-US" sz="2000"/>
          </a:p>
        </p:txBody>
      </p:sp>
      <p:graphicFrame>
        <p:nvGraphicFramePr>
          <p:cNvPr id="45059" name="内容占位符 45058"/>
          <p:cNvGraphicFramePr/>
          <p:nvPr>
            <p:ph idx="1"/>
          </p:nvPr>
        </p:nvGraphicFramePr>
        <p:xfrm>
          <a:off x="457200" y="1719263"/>
          <a:ext cx="8229600" cy="4462463"/>
        </p:xfrm>
        <a:graphic>
          <a:graphicData uri="http://schemas.openxmlformats.org/drawingml/2006/table">
            <a:tbl>
              <a:tblPr/>
              <a:tblGrid>
                <a:gridCol w="2675255"/>
                <a:gridCol w="1153795"/>
                <a:gridCol w="879475"/>
                <a:gridCol w="881380"/>
                <a:gridCol w="879475"/>
                <a:gridCol w="880745"/>
                <a:gridCol w="879475"/>
              </a:tblGrid>
              <a:tr h="335280">
                <a:tc gridSpan="7">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600" b="1" dirty="0">
                          <a:latin typeface="宋体" panose="02010600030101010101" pitchFamily="2" charset="-122"/>
                        </a:rPr>
                        <a:t>表</a:t>
                      </a:r>
                      <a:r>
                        <a:rPr lang="en-US" altLang="x-none" sz="1600" b="1" dirty="0">
                          <a:latin typeface="宋体" panose="02010600030101010101" pitchFamily="2" charset="-122"/>
                        </a:rPr>
                        <a:t>7-2 </a:t>
                      </a:r>
                      <a:r>
                        <a:rPr lang="zh-CN" altLang="en-US" sz="1600" b="1" dirty="0">
                          <a:latin typeface="宋体" panose="02010600030101010101" pitchFamily="2" charset="-122"/>
                        </a:rPr>
                        <a:t>投资项目的现金流量 单位：元</a:t>
                      </a:r>
                      <a:endParaRPr lang="zh-CN" altLang="en-US" sz="1600" b="1" dirty="0">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448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600" b="1" dirty="0">
                          <a:latin typeface="宋体" panose="02010600030101010101" pitchFamily="2" charset="-122"/>
                        </a:rPr>
                        <a:t>年份  </a:t>
                      </a:r>
                      <a:r>
                        <a:rPr lang="en-US" altLang="x-none" sz="1600" b="1" dirty="0">
                          <a:latin typeface="宋体" panose="02010600030101010101" pitchFamily="2" charset="-122"/>
                        </a:rPr>
                        <a:t>t</a:t>
                      </a:r>
                      <a:endParaRPr lang="en-US" altLang="x-none" sz="1600" b="1" dirty="0">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1</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2</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4</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5</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29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600" b="1">
                          <a:solidFill>
                            <a:srgbClr val="FF0000"/>
                          </a:solidFill>
                          <a:latin typeface="宋体" panose="02010600030101010101" pitchFamily="2" charset="-122"/>
                        </a:rPr>
                        <a:t>甲方案：</a:t>
                      </a:r>
                      <a:endParaRPr lang="zh-CN" altLang="en-US" sz="1600" b="1">
                        <a:solidFill>
                          <a:srgbClr val="FF0000"/>
                        </a:solidFill>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17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固定资产投资</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-10000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8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营业现金流量</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29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现金流量合计</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-10000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3500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353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600" b="1">
                          <a:solidFill>
                            <a:srgbClr val="FF0000"/>
                          </a:solidFill>
                          <a:latin typeface="宋体" panose="02010600030101010101" pitchFamily="2" charset="-122"/>
                        </a:rPr>
                        <a:t>乙方案：</a:t>
                      </a:r>
                      <a:endParaRPr lang="zh-CN" altLang="en-US" sz="1600" b="1">
                        <a:solidFill>
                          <a:srgbClr val="FF0000"/>
                        </a:solidFill>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8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固定资产投资</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-12000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29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营运资金垫支</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17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营业现金流量</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4250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3950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3650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3350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3050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8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固定资产残值</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2000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29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营运资金回收</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zh-CN" altLang="en-US" sz="1600" b="1">
                          <a:latin typeface="宋体" panose="02010600030101010101" pitchFamily="2" charset="-122"/>
                        </a:rPr>
                        <a:t>　</a:t>
                      </a:r>
                      <a:endParaRPr lang="zh-CN" altLang="en-US" sz="1600" b="1">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17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zh-CN" sz="1600" b="1">
                          <a:latin typeface="宋体" panose="02010600030101010101" pitchFamily="2" charset="-122"/>
                        </a:rPr>
                        <a:t>  </a:t>
                      </a:r>
                      <a:r>
                        <a:rPr lang="zh-CN" altLang="en-US" sz="1600" b="1">
                          <a:latin typeface="宋体" panose="02010600030101010101" pitchFamily="2" charset="-122"/>
                        </a:rPr>
                        <a:t>现金流量合计</a:t>
                      </a:r>
                      <a:endParaRPr lang="zh-CN" altLang="en-US" sz="1600" b="1">
                        <a:latin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-15000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4250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3950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3650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3350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ctr">
                        <a:spcBef>
                          <a:spcPct val="0"/>
                        </a:spcBef>
                        <a:buClr>
                          <a:srgbClr val="000000"/>
                        </a:buClr>
                        <a:buFont typeface="Arial" panose="020B0604020202020204" pitchFamily="34" charset="0"/>
                        <a:buNone/>
                      </a:pPr>
                      <a:r>
                        <a:rPr lang="en-US" altLang="x-none" sz="1600" b="1" dirty="0">
                          <a:latin typeface="宋体" panose="02010600030101010101" pitchFamily="2" charset="-122"/>
                        </a:rPr>
                        <a:t>8050</a:t>
                      </a:r>
                      <a:endParaRPr lang="en-US" altLang="x-none" sz="1600" b="1" dirty="0">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297" name="Group 2"/>
          <p:cNvGrpSpPr/>
          <p:nvPr/>
        </p:nvGrpSpPr>
        <p:grpSpPr>
          <a:xfrm>
            <a:off x="4140200" y="2781300"/>
            <a:ext cx="5003800" cy="576263"/>
            <a:chOff x="0" y="0"/>
            <a:chExt cx="3198" cy="318"/>
          </a:xfrm>
        </p:grpSpPr>
        <p:sp>
          <p:nvSpPr>
            <p:cNvPr id="55298" name="Rectangle 3"/>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55299" name="AutoShape 4"/>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55300" name="Rectangle 5"/>
          <p:cNvSpPr>
            <a:spLocks noGrp="1"/>
          </p:cNvSpPr>
          <p:nvPr>
            <p:ph type="title" idx="4294967295"/>
          </p:nvPr>
        </p:nvSpPr>
        <p:spPr>
          <a:xfrm>
            <a:off x="457200" y="908050"/>
            <a:ext cx="7543800" cy="1368425"/>
          </a:xfrm>
        </p:spPr>
        <p:txBody>
          <a:bodyPr wrap="square" anchor="b"/>
          <a:p>
            <a:r>
              <a:rPr lang="en-US" altLang="zh-CN" sz="5400" dirty="0">
                <a:latin typeface="华文细黑" panose="02010600040101010101" pitchFamily="2" charset="-122"/>
                <a:ea typeface="华文细黑" panose="02010600040101010101" pitchFamily="2" charset="-122"/>
              </a:rPr>
              <a:t>                                                        </a:t>
            </a:r>
            <a:br>
              <a:rPr lang="en-US" altLang="zh-CN" sz="5400" dirty="0">
                <a:latin typeface="华文细黑" panose="02010600040101010101" pitchFamily="2" charset="-122"/>
                <a:ea typeface="华文细黑" panose="02010600040101010101" pitchFamily="2" charset="-122"/>
              </a:rPr>
            </a:br>
            <a:br>
              <a:rPr lang="en-US" altLang="zh-CN" sz="5400" dirty="0">
                <a:latin typeface="华文细黑" panose="02010600040101010101" pitchFamily="2" charset="-122"/>
                <a:ea typeface="华文细黑" panose="02010600040101010101" pitchFamily="2" charset="-122"/>
              </a:rPr>
            </a:br>
            <a:r>
              <a:rPr lang="en-US" altLang="zh-CN" sz="5400" dirty="0">
                <a:latin typeface="华文细黑" panose="02010600040101010101" pitchFamily="2" charset="-122"/>
                <a:ea typeface="华文细黑" panose="02010600040101010101" pitchFamily="2" charset="-122"/>
              </a:rPr>
              <a:t> 7.3 </a:t>
            </a:r>
            <a:r>
              <a:rPr lang="zh-CN" altLang="en-US" sz="5400" dirty="0">
                <a:latin typeface="华文细黑" panose="02010600040101010101" pitchFamily="2" charset="-122"/>
                <a:ea typeface="华文细黑" panose="02010600040101010101" pitchFamily="2" charset="-122"/>
              </a:rPr>
              <a:t>折现现金流量方法</a:t>
            </a:r>
            <a:br>
              <a:rPr lang="zh-CN" altLang="en-US" sz="4800" dirty="0">
                <a:latin typeface="华文细黑" panose="02010600040101010101" pitchFamily="2" charset="-122"/>
                <a:ea typeface="华文细黑" panose="02010600040101010101" pitchFamily="2" charset="-122"/>
              </a:rPr>
            </a:br>
            <a:endParaRPr lang="zh-CN" altLang="en-US" sz="4800" dirty="0">
              <a:latin typeface="华文细黑" panose="02010600040101010101" pitchFamily="2" charset="-122"/>
              <a:ea typeface="华文细黑" panose="02010600040101010101" pitchFamily="2" charset="-122"/>
            </a:endParaRPr>
          </a:p>
        </p:txBody>
      </p:sp>
      <p:sp>
        <p:nvSpPr>
          <p:cNvPr id="55301" name="Rectangle 6"/>
          <p:cNvSpPr>
            <a:spLocks noGrp="1"/>
          </p:cNvSpPr>
          <p:nvPr>
            <p:ph type="body" idx="4294967295"/>
          </p:nvPr>
        </p:nvSpPr>
        <p:spPr>
          <a:xfrm>
            <a:off x="3419475" y="2565400"/>
            <a:ext cx="8229600"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55302" name="Rectangle 7"/>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55303" name="Rectangle 8"/>
          <p:cNvSpPr/>
          <p:nvPr/>
        </p:nvSpPr>
        <p:spPr>
          <a:xfrm>
            <a:off x="1403350" y="2133600"/>
            <a:ext cx="2016125" cy="4032250"/>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latin typeface="Arial" panose="020B0604020202020204" pitchFamily="34" charset="0"/>
                <a:ea typeface="宋体" panose="02010600030101010101" pitchFamily="2" charset="-122"/>
              </a:rPr>
              <a:t>折现现金流量指标主要有净现值、内含报酬率、获利指数等。对于这类指标的使用，体现了贴现现金流量的思想，即把未来现金流量贴现，使用现金流量的现值计算各种指标，并据以进行决策</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55304" name="Rectangle 9"/>
          <p:cNvSpPr/>
          <p:nvPr/>
        </p:nvSpPr>
        <p:spPr>
          <a:xfrm>
            <a:off x="4140200" y="2781300"/>
            <a:ext cx="5329238" cy="2735263"/>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净现值</a:t>
            </a:r>
            <a:r>
              <a:rPr lang="zh-CN" altLang="en-US" sz="3000" dirty="0">
                <a:latin typeface="Arial" panose="020B0604020202020204" pitchFamily="34" charset="0"/>
                <a:ea typeface="宋体" panose="02010600030101010101" pitchFamily="2"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内含报酬率</a:t>
            </a:r>
            <a:r>
              <a:rPr lang="zh-CN" altLang="en-US" sz="3000" dirty="0">
                <a:latin typeface="Arial" panose="020B0604020202020204" pitchFamily="34" charset="0"/>
                <a:ea typeface="宋体" panose="02010600030101010101" pitchFamily="2"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获利指数</a:t>
            </a:r>
            <a:r>
              <a:rPr lang="zh-CN" altLang="en-US" sz="3000" dirty="0">
                <a:latin typeface="Arial" panose="020B0604020202020204" pitchFamily="34" charset="0"/>
                <a:ea typeface="宋体" panose="02010600030101010101" pitchFamily="2" charset="-122"/>
              </a:rPr>
              <a:t> </a:t>
            </a:r>
            <a:endParaRPr lang="zh-CN" altLang="en-US" sz="300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idx="4294967295"/>
          </p:nvPr>
        </p:nvSpPr>
        <p:spPr>
          <a:xfrm>
            <a:off x="457200" y="333375"/>
            <a:ext cx="7543800" cy="569913"/>
          </a:xfrm>
        </p:spPr>
        <p:txBody>
          <a:bodyPr wrap="square" anchor="b"/>
          <a:p>
            <a:r>
              <a:rPr lang="zh-CN" altLang="en-US"/>
              <a:t>净现值</a:t>
            </a:r>
            <a:endParaRPr lang="zh-CN" altLang="en-US"/>
          </a:p>
        </p:txBody>
      </p:sp>
      <p:sp>
        <p:nvSpPr>
          <p:cNvPr id="56322" name="Rectangle 4"/>
          <p:cNvSpPr>
            <a:spLocks noGrp="1"/>
          </p:cNvSpPr>
          <p:nvPr>
            <p:ph type="body" sz="half" idx="4294967295"/>
          </p:nvPr>
        </p:nvSpPr>
        <p:spPr>
          <a:xfrm>
            <a:off x="323850" y="1784350"/>
            <a:ext cx="5060950" cy="4897438"/>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a:r>
              <a:rPr lang="zh-CN" altLang="en-US" sz="2000" b="1" dirty="0"/>
              <a:t>计算公式</a:t>
            </a:r>
            <a:endParaRPr lang="zh-CN" altLang="en-US" sz="2000" b="1" dirty="0"/>
          </a:p>
          <a:p>
            <a:pPr lvl="0"/>
            <a:endParaRPr lang="zh-CN" altLang="en-US" sz="2000" b="1" dirty="0"/>
          </a:p>
          <a:p>
            <a:pPr lvl="0"/>
            <a:endParaRPr lang="zh-CN" altLang="en-US" sz="2000" b="1" dirty="0"/>
          </a:p>
          <a:p>
            <a:pPr lvl="0"/>
            <a:endParaRPr lang="zh-CN" altLang="en-US" sz="2000" b="1" dirty="0"/>
          </a:p>
          <a:p>
            <a:pPr lvl="0"/>
            <a:endParaRPr lang="zh-CN" altLang="en-US" sz="2000" b="1" dirty="0"/>
          </a:p>
          <a:p>
            <a:pPr lvl="0"/>
            <a:r>
              <a:rPr lang="zh-CN" altLang="en-US" sz="2000" b="1" dirty="0"/>
              <a:t>决策规则</a:t>
            </a:r>
            <a:endParaRPr lang="zh-CN" altLang="en-US" sz="2000" b="1" dirty="0"/>
          </a:p>
          <a:p>
            <a:pPr lvl="1" indent="-347345">
              <a:lnSpc>
                <a:spcPct val="100000"/>
              </a:lnSpc>
              <a:buClr>
                <a:schemeClr val="tx2"/>
              </a:buClr>
              <a:buSzPct val="70000"/>
              <a:buFont typeface="Wingdings" panose="05000000000000000000" pitchFamily="2" charset="2"/>
              <a:buChar char="l"/>
            </a:pPr>
            <a:r>
              <a:rPr lang="zh-CN" altLang="en-US" sz="2000" b="1" dirty="0"/>
              <a:t>一个备选方案：</a:t>
            </a:r>
            <a:r>
              <a:rPr lang="en-US" altLang="zh-CN" sz="2000" b="1" dirty="0"/>
              <a:t>NPV&gt;0</a:t>
            </a:r>
            <a:endParaRPr lang="en-US" altLang="zh-CN" sz="2000" b="1" dirty="0"/>
          </a:p>
          <a:p>
            <a:pPr marL="1143000" lvl="2" indent="-228600">
              <a:lnSpc>
                <a:spcPct val="100000"/>
              </a:lnSpc>
              <a:buClr>
                <a:schemeClr val="accent2"/>
              </a:buClr>
              <a:buSzPct val="70000"/>
              <a:buFont typeface="Wingdings" panose="05000000000000000000" pitchFamily="2" charset="2"/>
              <a:buChar char="l"/>
            </a:pPr>
            <a:endParaRPr lang="en-US" altLang="zh-CN" sz="2000" b="1" dirty="0"/>
          </a:p>
          <a:p>
            <a:pPr lvl="1" indent="-347345">
              <a:lnSpc>
                <a:spcPct val="100000"/>
              </a:lnSpc>
              <a:buClr>
                <a:schemeClr val="tx2"/>
              </a:buClr>
              <a:buSzPct val="70000"/>
              <a:buFont typeface="Wingdings" panose="05000000000000000000" pitchFamily="2" charset="2"/>
              <a:buChar char="l"/>
            </a:pPr>
            <a:r>
              <a:rPr lang="zh-CN" altLang="en-US" sz="2000" b="1" dirty="0"/>
              <a:t>多个互斥方案：选择正值中最大者。</a:t>
            </a:r>
            <a:endParaRPr lang="zh-CN" altLang="en-US" sz="2000" b="1" dirty="0"/>
          </a:p>
          <a:p>
            <a:pPr lvl="0"/>
            <a:endParaRPr lang="zh-CN" altLang="en-US" sz="2000" b="1" dirty="0"/>
          </a:p>
          <a:p>
            <a:pPr lvl="0"/>
            <a:endParaRPr lang="zh-CN" altLang="en-US" sz="2000" b="1" dirty="0">
              <a:ea typeface="楷体_GB2312" pitchFamily="1" charset="-122"/>
            </a:endParaRPr>
          </a:p>
        </p:txBody>
      </p:sp>
      <p:sp>
        <p:nvSpPr>
          <p:cNvPr id="56323" name="Rectangle 5"/>
          <p:cNvSpPr/>
          <p:nvPr/>
        </p:nvSpPr>
        <p:spPr>
          <a:xfrm>
            <a:off x="604838" y="790575"/>
            <a:ext cx="7129462" cy="838200"/>
          </a:xfrm>
          <a:prstGeom prst="rect">
            <a:avLst/>
          </a:prstGeom>
          <a:solidFill>
            <a:schemeClr val="bg1"/>
          </a:solidFill>
          <a:ln w="9525">
            <a:noFill/>
          </a:ln>
        </p:spPr>
        <p:txBody>
          <a:bodyPr anchor="t"/>
          <a:p>
            <a:pPr algn="just"/>
            <a:r>
              <a:rPr lang="zh-CN" altLang="en-US" sz="2000" b="1" dirty="0">
                <a:latin typeface="Arial" panose="020B0604020202020204" pitchFamily="34" charset="0"/>
                <a:ea typeface="宋体" panose="02010600030101010101" pitchFamily="2" charset="-122"/>
              </a:rPr>
              <a:t>投资项目投入使用后的净现金流量，按资本成本或企业要求达到的报酬率折算为现值，减去初始投资以后的余额，叫作净现值。 </a:t>
            </a:r>
            <a:endParaRPr lang="zh-CN" altLang="en-US" sz="2000" b="1" dirty="0">
              <a:latin typeface="Arial" panose="020B0604020202020204" pitchFamily="34" charset="0"/>
              <a:ea typeface="宋体" panose="02010600030101010101" pitchFamily="2" charset="-122"/>
            </a:endParaRPr>
          </a:p>
        </p:txBody>
      </p:sp>
      <p:graphicFrame>
        <p:nvGraphicFramePr>
          <p:cNvPr id="56324" name="内容占位符 47108"/>
          <p:cNvGraphicFramePr>
            <a:graphicFrameLocks noGrp="1" noChangeAspect="1"/>
          </p:cNvGraphicFramePr>
          <p:nvPr>
            <p:ph sz="half" idx="4294967295"/>
          </p:nvPr>
        </p:nvGraphicFramePr>
        <p:xfrm>
          <a:off x="1303338" y="2051050"/>
          <a:ext cx="4824412" cy="1381125"/>
        </p:xfrm>
        <a:graphic>
          <a:graphicData uri="http://schemas.openxmlformats.org/presentationml/2006/ole">
            <mc:AlternateContent xmlns:mc="http://schemas.openxmlformats.org/markup-compatibility/2006">
              <mc:Choice xmlns:v="urn:schemas-microsoft-com:vml" Requires="v">
                <p:oleObj spid="_x0000_s3082" name="" r:id="rId1" imgW="2755900" imgH="914400" progId="">
                  <p:embed/>
                </p:oleObj>
              </mc:Choice>
              <mc:Fallback>
                <p:oleObj name="" r:id="rId1" imgW="2755900" imgH="914400" progId="">
                  <p:embed/>
                  <p:pic>
                    <p:nvPicPr>
                      <p:cNvPr id="0" name="图片 3081"/>
                      <p:cNvPicPr/>
                      <p:nvPr/>
                    </p:nvPicPr>
                    <p:blipFill>
                      <a:blip r:embed="rId2"/>
                      <a:stretch>
                        <a:fillRect/>
                      </a:stretch>
                    </p:blipFill>
                    <p:spPr>
                      <a:xfrm>
                        <a:off x="1303338" y="2051050"/>
                        <a:ext cx="4824412" cy="1381125"/>
                      </a:xfrm>
                      <a:prstGeom prst="rect">
                        <a:avLst/>
                      </a:prstGeom>
                      <a:noFill/>
                      <a:ln w="38100">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idx="4294967295"/>
          </p:nvPr>
        </p:nvSpPr>
        <p:spPr/>
        <p:txBody>
          <a:bodyPr wrap="square" anchor="b"/>
          <a:p>
            <a:r>
              <a:rPr lang="zh-CN" altLang="en-US"/>
              <a:t>净现值的计算 </a:t>
            </a:r>
            <a:endParaRPr lang="zh-CN" altLang="en-US"/>
          </a:p>
        </p:txBody>
      </p:sp>
      <p:sp>
        <p:nvSpPr>
          <p:cNvPr id="57346" name="Rectangle 4"/>
          <p:cNvSpPr>
            <a:spLocks noGrp="1"/>
          </p:cNvSpPr>
          <p:nvPr>
            <p:ph type="body" idx="4294967295"/>
          </p:nvPr>
        </p:nvSpPr>
        <p:spPr>
          <a:xfrm>
            <a:off x="457200" y="1719263"/>
            <a:ext cx="1090613" cy="557212"/>
          </a:xfrm>
          <a:solidFill>
            <a:schemeClr val="accent1"/>
          </a:solidFill>
          <a:ln>
            <a:solidFill>
              <a:schemeClr val="tx1"/>
            </a:solidFill>
            <a:miter/>
          </a:ln>
        </p:spPr>
        <p:txBody>
          <a:bodyPr wrap="square" anchor="t"/>
          <a:p>
            <a:pPr eaLnBrk="1" hangingPunct="1">
              <a:spcBef>
                <a:spcPct val="0"/>
              </a:spcBef>
              <a:buNone/>
            </a:pPr>
            <a:r>
              <a:rPr lang="zh-CN" altLang="en-US" sz="2600" b="1" dirty="0"/>
              <a:t>例</a:t>
            </a:r>
            <a:r>
              <a:rPr lang="en-US" altLang="zh-CN" sz="2600" b="1" dirty="0"/>
              <a:t>7-4</a:t>
            </a:r>
            <a:r>
              <a:rPr lang="en-US" altLang="zh-CN" sz="2600" dirty="0"/>
              <a:t> </a:t>
            </a:r>
            <a:endParaRPr lang="zh-CN" altLang="en-US" sz="2600" dirty="0"/>
          </a:p>
        </p:txBody>
      </p:sp>
      <p:sp>
        <p:nvSpPr>
          <p:cNvPr id="57347" name="Rectangle 5"/>
          <p:cNvSpPr/>
          <p:nvPr/>
        </p:nvSpPr>
        <p:spPr>
          <a:xfrm>
            <a:off x="1908175" y="1600200"/>
            <a:ext cx="7056438" cy="965200"/>
          </a:xfrm>
          <a:prstGeom prst="rect">
            <a:avLst/>
          </a:prstGeom>
          <a:noFill/>
          <a:ln w="9525">
            <a:noFill/>
          </a:ln>
        </p:spPr>
        <p:txBody>
          <a:bodyPr anchor="t"/>
          <a:p>
            <a:pPr marL="342900" indent="-342900" eaLnBrk="0" hangingPunct="0">
              <a:spcBef>
                <a:spcPct val="20000"/>
              </a:spcBef>
              <a:buClr>
                <a:schemeClr val="tx2"/>
              </a:buClr>
              <a:buSzPct val="70000"/>
              <a:buFont typeface="Wingdings" panose="05000000000000000000" pitchFamily="2" charset="2"/>
            </a:pPr>
            <a:r>
              <a:rPr lang="zh-CN" altLang="en-US" sz="1900" b="1" dirty="0">
                <a:latin typeface="楷体_GB2312" pitchFamily="1" charset="-122"/>
                <a:ea typeface="楷体_GB2312" pitchFamily="1" charset="-122"/>
              </a:rPr>
              <a:t>   现仍以前面所举大华公司的资料为例（详见表</a:t>
            </a:r>
            <a:r>
              <a:rPr lang="en-US" altLang="zh-CN" sz="1900" b="1" dirty="0">
                <a:latin typeface="楷体_GB2312" pitchFamily="1" charset="-122"/>
                <a:ea typeface="楷体_GB2312" pitchFamily="1" charset="-122"/>
              </a:rPr>
              <a:t>7-1</a:t>
            </a:r>
            <a:r>
              <a:rPr lang="zh-CN" altLang="en-US" sz="1900" b="1" dirty="0">
                <a:latin typeface="楷体_GB2312" pitchFamily="1" charset="-122"/>
                <a:ea typeface="楷体_GB2312" pitchFamily="1" charset="-122"/>
              </a:rPr>
              <a:t>和表</a:t>
            </a:r>
            <a:r>
              <a:rPr lang="en-US" altLang="zh-CN" sz="1900" b="1" dirty="0">
                <a:latin typeface="楷体_GB2312" pitchFamily="1" charset="-122"/>
                <a:ea typeface="楷体_GB2312" pitchFamily="1" charset="-122"/>
              </a:rPr>
              <a:t>7-2</a:t>
            </a:r>
            <a:r>
              <a:rPr lang="zh-CN" altLang="en-US" sz="1900" b="1" dirty="0">
                <a:latin typeface="楷体_GB2312" pitchFamily="1" charset="-122"/>
                <a:ea typeface="楷体_GB2312" pitchFamily="1" charset="-122"/>
              </a:rPr>
              <a:t>）</a:t>
            </a:r>
            <a:r>
              <a:rPr lang="en-US" altLang="zh-CN" sz="1900" b="1" dirty="0">
                <a:latin typeface="楷体_GB2312" pitchFamily="1" charset="-122"/>
                <a:ea typeface="楷体_GB2312" pitchFamily="1" charset="-122"/>
              </a:rPr>
              <a:t>,</a:t>
            </a:r>
            <a:r>
              <a:rPr lang="zh-CN" altLang="en-US" sz="1900" b="1" dirty="0">
                <a:latin typeface="楷体_GB2312" pitchFamily="1" charset="-122"/>
                <a:ea typeface="楷体_GB2312" pitchFamily="1" charset="-122"/>
              </a:rPr>
              <a:t>来说明净现值的计算。假设资本成本为</a:t>
            </a:r>
            <a:r>
              <a:rPr lang="en-US" altLang="zh-CN" sz="1900" b="1" dirty="0">
                <a:latin typeface="楷体_GB2312" pitchFamily="1" charset="-122"/>
                <a:ea typeface="楷体_GB2312" pitchFamily="1" charset="-122"/>
              </a:rPr>
              <a:t>10%</a:t>
            </a:r>
            <a:r>
              <a:rPr lang="zh-CN" altLang="en-US" sz="1900" b="1" dirty="0">
                <a:latin typeface="楷体_GB2312" pitchFamily="1" charset="-122"/>
                <a:ea typeface="楷体_GB2312" pitchFamily="1" charset="-122"/>
              </a:rPr>
              <a:t>。</a:t>
            </a:r>
            <a:endParaRPr lang="zh-CN" altLang="en-US" sz="1900" b="1" dirty="0">
              <a:latin typeface="楷体_GB2312" pitchFamily="1" charset="-122"/>
              <a:ea typeface="楷体_GB2312" pitchFamily="1" charset="-122"/>
            </a:endParaRPr>
          </a:p>
          <a:p>
            <a:pPr marL="342900" indent="-342900" eaLnBrk="0" hangingPunct="0">
              <a:spcBef>
                <a:spcPct val="20000"/>
              </a:spcBef>
              <a:buClr>
                <a:schemeClr val="tx2"/>
              </a:buClr>
              <a:buSzPct val="70000"/>
              <a:buFont typeface="Wingdings" panose="05000000000000000000" pitchFamily="2" charset="2"/>
            </a:pPr>
            <a:endParaRPr lang="zh-CN" altLang="en-US" sz="1900" b="1" dirty="0">
              <a:latin typeface="楷体_GB2312" pitchFamily="1" charset="-122"/>
              <a:ea typeface="楷体_GB2312" pitchFamily="1" charset="-122"/>
            </a:endParaRPr>
          </a:p>
        </p:txBody>
      </p:sp>
      <p:sp>
        <p:nvSpPr>
          <p:cNvPr id="57348" name="Rectangle 8"/>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57349" name="Rectangle 10"/>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57350" name="Rectangle 12"/>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57351" name="Rectangle 14"/>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57352" name="Rectangle 16"/>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57353" name="Rectangle 18"/>
          <p:cNvSpPr/>
          <p:nvPr/>
        </p:nvSpPr>
        <p:spPr>
          <a:xfrm>
            <a:off x="0" y="26606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57354" name="对象 48138"/>
          <p:cNvGraphicFramePr>
            <a:graphicFrameLocks noChangeAspect="1"/>
          </p:cNvGraphicFramePr>
          <p:nvPr/>
        </p:nvGraphicFramePr>
        <p:xfrm>
          <a:off x="1346200" y="3933825"/>
          <a:ext cx="6629400" cy="2303463"/>
        </p:xfrm>
        <a:graphic>
          <a:graphicData uri="http://schemas.openxmlformats.org/presentationml/2006/ole">
            <mc:AlternateContent xmlns:mc="http://schemas.openxmlformats.org/markup-compatibility/2006">
              <mc:Choice xmlns:v="urn:schemas-microsoft-com:vml" Requires="v">
                <p:oleObj spid="_x0000_s3084" name="" r:id="rId1" imgW="2743200" imgH="1168400" progId="">
                  <p:embed/>
                </p:oleObj>
              </mc:Choice>
              <mc:Fallback>
                <p:oleObj name="" r:id="rId1" imgW="2743200" imgH="1168400" progId="">
                  <p:embed/>
                  <p:pic>
                    <p:nvPicPr>
                      <p:cNvPr id="0" name="图片 3083"/>
                      <p:cNvPicPr/>
                      <p:nvPr/>
                    </p:nvPicPr>
                    <p:blipFill>
                      <a:blip r:embed="rId2"/>
                      <a:stretch>
                        <a:fillRect/>
                      </a:stretch>
                    </p:blipFill>
                    <p:spPr>
                      <a:xfrm>
                        <a:off x="1346200" y="3933825"/>
                        <a:ext cx="6629400" cy="2303463"/>
                      </a:xfrm>
                      <a:prstGeom prst="rect">
                        <a:avLst/>
                      </a:prstGeom>
                      <a:noFill/>
                      <a:ln w="38100">
                        <a:noFill/>
                        <a:miter/>
                      </a:ln>
                    </p:spPr>
                  </p:pic>
                </p:oleObj>
              </mc:Fallback>
            </mc:AlternateContent>
          </a:graphicData>
        </a:graphic>
      </p:graphicFrame>
      <p:sp>
        <p:nvSpPr>
          <p:cNvPr id="57355" name="Rectangle 19"/>
          <p:cNvSpPr/>
          <p:nvPr/>
        </p:nvSpPr>
        <p:spPr>
          <a:xfrm>
            <a:off x="1346200" y="2759075"/>
            <a:ext cx="6840538" cy="366713"/>
          </a:xfrm>
          <a:prstGeom prst="rect">
            <a:avLst/>
          </a:prstGeom>
          <a:noFill/>
          <a:ln w="9525">
            <a:noFill/>
          </a:ln>
        </p:spPr>
        <p:txBody>
          <a:bodyPr anchor="ctr">
            <a:spAutoFit/>
          </a:bodyPr>
          <a:p>
            <a:pPr eaLnBrk="0" hangingPunct="0"/>
            <a:r>
              <a:rPr lang="zh-CN" altLang="en-US" dirty="0">
                <a:latin typeface="Arial" panose="020B0604020202020204" pitchFamily="34" charset="0"/>
                <a:ea typeface="宋体" panose="02010600030101010101" pitchFamily="2" charset="-122"/>
              </a:rPr>
              <a:t>甲方案的</a:t>
            </a:r>
            <a:r>
              <a:rPr lang="en-US" altLang="zh-CN" dirty="0">
                <a:latin typeface="Arial" panose="020B0604020202020204" pitchFamily="34" charset="0"/>
                <a:ea typeface="宋体" panose="02010600030101010101" pitchFamily="2" charset="-122"/>
              </a:rPr>
              <a:t>NCF</a:t>
            </a:r>
            <a:r>
              <a:rPr lang="zh-CN" altLang="en-US" dirty="0">
                <a:latin typeface="Arial" panose="020B0604020202020204" pitchFamily="34" charset="0"/>
                <a:ea typeface="宋体" panose="02010600030101010101" pitchFamily="2" charset="-122"/>
              </a:rPr>
              <a:t>相等，故计算如下：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idx="4294967295"/>
          </p:nvPr>
        </p:nvSpPr>
        <p:spPr/>
        <p:txBody>
          <a:bodyPr wrap="square" anchor="b"/>
          <a:p>
            <a:r>
              <a:rPr lang="zh-CN" altLang="en-US"/>
              <a:t>净现值的计算</a:t>
            </a:r>
            <a:endParaRPr lang="zh-CN" altLang="en-US"/>
          </a:p>
        </p:txBody>
      </p:sp>
      <p:sp>
        <p:nvSpPr>
          <p:cNvPr id="58370" name="Rectangle 3"/>
          <p:cNvSpPr>
            <a:spLocks noGrp="1"/>
          </p:cNvSpPr>
          <p:nvPr>
            <p:ph type="body" idx="4294967295"/>
          </p:nvPr>
        </p:nvSpPr>
        <p:spPr/>
        <p:txBody>
          <a:bodyPr wrap="square" anchor="t"/>
          <a:p>
            <a:r>
              <a:rPr lang="zh-CN" altLang="en-US" dirty="0"/>
              <a:t>乙方案的</a:t>
            </a:r>
            <a:r>
              <a:rPr lang="en-US" altLang="zh-CN" dirty="0"/>
              <a:t>NCF</a:t>
            </a:r>
            <a:r>
              <a:rPr lang="zh-CN" altLang="en-US" dirty="0"/>
              <a:t>不相等，故列表</a:t>
            </a:r>
            <a:r>
              <a:rPr lang="en-US" altLang="zh-CN" dirty="0"/>
              <a:t>7-3</a:t>
            </a:r>
            <a:r>
              <a:rPr lang="zh-CN" altLang="en-US" dirty="0"/>
              <a:t>计算如下 </a:t>
            </a:r>
            <a:r>
              <a:rPr lang="en-US" altLang="zh-CN" dirty="0"/>
              <a:t>:</a:t>
            </a:r>
            <a:endParaRPr lang="en-US" altLang="zh-CN" dirty="0"/>
          </a:p>
        </p:txBody>
      </p:sp>
      <p:graphicFrame>
        <p:nvGraphicFramePr>
          <p:cNvPr id="49156" name="表格 49155"/>
          <p:cNvGraphicFramePr/>
          <p:nvPr/>
        </p:nvGraphicFramePr>
        <p:xfrm>
          <a:off x="395288" y="2420938"/>
          <a:ext cx="8280400" cy="4056063"/>
        </p:xfrm>
        <a:graphic>
          <a:graphicData uri="http://schemas.openxmlformats.org/drawingml/2006/table">
            <a:tbl>
              <a:tblPr/>
              <a:tblGrid>
                <a:gridCol w="1081405"/>
                <a:gridCol w="1871345"/>
                <a:gridCol w="2447925"/>
                <a:gridCol w="2879725"/>
              </a:tblGrid>
              <a:tr h="8001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600" b="1" dirty="0">
                          <a:latin typeface="宋体" panose="02010600030101010101" pitchFamily="2" charset="-122"/>
                          <a:ea typeface="Times New Roman" panose="02020603050405020304" pitchFamily="2" charset="0"/>
                        </a:rPr>
                        <a:t>年份</a:t>
                      </a:r>
                      <a:r>
                        <a:rPr lang="en-US" altLang="x-none" sz="1600" b="1" dirty="0">
                          <a:latin typeface="宋体" panose="02010600030101010101" pitchFamily="2" charset="-122"/>
                          <a:ea typeface="Times New Roman" panose="02020603050405020304" pitchFamily="2" charset="0"/>
                        </a:rPr>
                        <a:t>t</a:t>
                      </a:r>
                      <a:endParaRPr lang="en-US" altLang="x-none" sz="1600" b="1" dirty="0"/>
                    </a:p>
                  </a:txBody>
                  <a:tcPr marT="45716" marB="457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zh-CN" altLang="en-US" sz="1600" b="1" dirty="0">
                          <a:latin typeface="宋体" panose="02010600030101010101" pitchFamily="2" charset="-122"/>
                          <a:ea typeface="Times New Roman" panose="02020603050405020304" pitchFamily="2" charset="0"/>
                        </a:rPr>
                        <a:t>各年的</a:t>
                      </a:r>
                      <a:r>
                        <a:rPr lang="en-US" altLang="x-none" sz="1600" b="1" dirty="0">
                          <a:latin typeface="宋体" panose="02010600030101010101" pitchFamily="2" charset="-122"/>
                          <a:ea typeface="Times New Roman" panose="02020603050405020304" pitchFamily="2" charset="0"/>
                        </a:rPr>
                        <a:t>NCF</a:t>
                      </a:r>
                      <a:r>
                        <a:rPr lang="zh-CN" altLang="en-US" sz="1600" b="1" dirty="0">
                          <a:latin typeface="宋体" panose="02010600030101010101" pitchFamily="2" charset="-122"/>
                          <a:ea typeface="Times New Roman" panose="02020603050405020304" pitchFamily="2" charset="0"/>
                        </a:rPr>
                        <a:t>（</a:t>
                      </a:r>
                      <a:r>
                        <a:rPr lang="en-US" altLang="x-none" sz="1600" b="1" dirty="0">
                          <a:latin typeface="宋体" panose="02010600030101010101" pitchFamily="2" charset="-122"/>
                          <a:ea typeface="Times New Roman" panose="02020603050405020304" pitchFamily="2" charset="0"/>
                        </a:rPr>
                        <a:t>1</a:t>
                      </a:r>
                      <a:r>
                        <a:rPr lang="zh-CN" altLang="en-US" sz="1600" b="1" dirty="0">
                          <a:latin typeface="宋体" panose="02010600030101010101" pitchFamily="2" charset="-122"/>
                          <a:ea typeface="Times New Roman" panose="02020603050405020304" pitchFamily="2" charset="0"/>
                        </a:rPr>
                        <a:t>）</a:t>
                      </a:r>
                      <a:endParaRPr lang="zh-CN" altLang="en-US" sz="1600" b="1" dirty="0"/>
                    </a:p>
                  </a:txBody>
                  <a:tcPr marT="45716" marB="457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zh-CN" altLang="en-US" sz="1600" b="1" dirty="0">
                          <a:latin typeface="宋体" panose="02010600030101010101" pitchFamily="2" charset="-122"/>
                          <a:ea typeface="Times New Roman" panose="02020603050405020304" pitchFamily="2" charset="0"/>
                        </a:rPr>
                        <a:t>现值系</a:t>
                      </a:r>
                      <a:r>
                        <a:rPr lang="en-US" altLang="x-none" sz="1600" b="1" dirty="0">
                          <a:latin typeface="宋体" panose="02010600030101010101" pitchFamily="2" charset="-122"/>
                          <a:ea typeface="Times New Roman" panose="02020603050405020304" pitchFamily="2" charset="0"/>
                        </a:rPr>
                        <a:t>PVIF10%,t</a:t>
                      </a:r>
                      <a:r>
                        <a:rPr lang="zh-CN" altLang="en-US" sz="1600" b="1" dirty="0">
                          <a:latin typeface="宋体" panose="02010600030101010101" pitchFamily="2" charset="-122"/>
                          <a:ea typeface="Times New Roman" panose="02020603050405020304" pitchFamily="2" charset="0"/>
                        </a:rPr>
                        <a:t>（</a:t>
                      </a:r>
                      <a:r>
                        <a:rPr lang="en-US" altLang="x-none" sz="1600" b="1" dirty="0">
                          <a:latin typeface="宋体" panose="02010600030101010101" pitchFamily="2" charset="-122"/>
                          <a:ea typeface="Times New Roman" panose="02020603050405020304" pitchFamily="2" charset="0"/>
                        </a:rPr>
                        <a:t>2</a:t>
                      </a:r>
                      <a:r>
                        <a:rPr lang="zh-CN" altLang="en-US" sz="1600" b="1" dirty="0">
                          <a:latin typeface="宋体" panose="02010600030101010101" pitchFamily="2" charset="-122"/>
                          <a:ea typeface="Times New Roman" panose="02020603050405020304" pitchFamily="2" charset="0"/>
                        </a:rPr>
                        <a:t>）</a:t>
                      </a:r>
                      <a:endParaRPr lang="zh-CN" altLang="en-US" sz="1600" b="1" dirty="0"/>
                    </a:p>
                  </a:txBody>
                  <a:tcPr marT="45716" marB="457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zh-CN" altLang="en-US" sz="1600" b="1" dirty="0">
                          <a:latin typeface="宋体" panose="02010600030101010101" pitchFamily="2" charset="-122"/>
                          <a:ea typeface="Times New Roman" panose="02020603050405020304" pitchFamily="2" charset="0"/>
                        </a:rPr>
                        <a:t>现值（</a:t>
                      </a:r>
                      <a:r>
                        <a:rPr lang="en-US" altLang="x-none" sz="1600" b="1" dirty="0">
                          <a:latin typeface="宋体" panose="02010600030101010101" pitchFamily="2" charset="-122"/>
                          <a:ea typeface="Times New Roman" panose="02020603050405020304" pitchFamily="2" charset="0"/>
                        </a:rPr>
                        <a:t>3</a:t>
                      </a:r>
                      <a:r>
                        <a:rPr lang="zh-CN" altLang="en-US" sz="1600" b="1" dirty="0">
                          <a:latin typeface="宋体" panose="02010600030101010101" pitchFamily="2" charset="-122"/>
                          <a:ea typeface="Times New Roman" panose="02020603050405020304" pitchFamily="2" charset="0"/>
                        </a:rPr>
                        <a:t>）</a:t>
                      </a:r>
                      <a:r>
                        <a:rPr lang="en-US" altLang="x-none" sz="1600" b="1" dirty="0">
                          <a:latin typeface="宋体" panose="02010600030101010101" pitchFamily="2" charset="-122"/>
                          <a:ea typeface="Times New Roman" panose="02020603050405020304" pitchFamily="2" charset="0"/>
                        </a:rPr>
                        <a:t>=</a:t>
                      </a:r>
                      <a:r>
                        <a:rPr lang="zh-CN" altLang="en-US" sz="1600" b="1" dirty="0">
                          <a:latin typeface="宋体" panose="02010600030101010101" pitchFamily="2" charset="-122"/>
                          <a:ea typeface="Times New Roman" panose="02020603050405020304" pitchFamily="2" charset="0"/>
                        </a:rPr>
                        <a:t>（</a:t>
                      </a:r>
                      <a:r>
                        <a:rPr lang="en-US" altLang="x-none" sz="1600" b="1" dirty="0">
                          <a:latin typeface="宋体" panose="02010600030101010101" pitchFamily="2" charset="-122"/>
                          <a:ea typeface="Times New Roman" panose="02020603050405020304" pitchFamily="2" charset="0"/>
                        </a:rPr>
                        <a:t>1</a:t>
                      </a:r>
                      <a:r>
                        <a:rPr lang="zh-CN" altLang="en-US" sz="1600" b="1" dirty="0">
                          <a:latin typeface="宋体" panose="02010600030101010101" pitchFamily="2" charset="-122"/>
                          <a:ea typeface="Times New Roman" panose="02020603050405020304" pitchFamily="2" charset="0"/>
                        </a:rPr>
                        <a:t>）</a:t>
                      </a:r>
                      <a:r>
                        <a:rPr lang="en-US" altLang="x-none" sz="1600" b="1" dirty="0">
                          <a:latin typeface="宋体" panose="02010600030101010101" pitchFamily="2" charset="-122"/>
                          <a:ea typeface="Times New Roman" panose="02020603050405020304" pitchFamily="2" charset="0"/>
                        </a:rPr>
                        <a:t>×</a:t>
                      </a:r>
                      <a:r>
                        <a:rPr lang="zh-CN" altLang="en-US" sz="1600" b="1" dirty="0">
                          <a:latin typeface="宋体" panose="02010600030101010101" pitchFamily="2" charset="-122"/>
                          <a:ea typeface="Times New Roman" panose="02020603050405020304" pitchFamily="2" charset="0"/>
                        </a:rPr>
                        <a:t>（</a:t>
                      </a:r>
                      <a:r>
                        <a:rPr lang="en-US" altLang="x-none" sz="1600" b="1" dirty="0">
                          <a:latin typeface="宋体" panose="02010600030101010101" pitchFamily="2" charset="-122"/>
                          <a:ea typeface="Times New Roman" panose="02020603050405020304" pitchFamily="2" charset="0"/>
                        </a:rPr>
                        <a:t>2</a:t>
                      </a:r>
                      <a:r>
                        <a:rPr lang="zh-CN" altLang="en-US" sz="1600" b="1" dirty="0">
                          <a:latin typeface="宋体" panose="02010600030101010101" pitchFamily="2" charset="-122"/>
                          <a:ea typeface="Times New Roman" panose="02020603050405020304" pitchFamily="2" charset="0"/>
                        </a:rPr>
                        <a:t>）</a:t>
                      </a:r>
                      <a:endParaRPr lang="zh-CN" altLang="en-US" sz="1600" b="1" dirty="0"/>
                    </a:p>
                  </a:txBody>
                  <a:tcPr marT="45716" marB="45716"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0116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1</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2</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3</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4</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5</a:t>
                      </a:r>
                      <a:endParaRPr lang="en-US" altLang="x-none" sz="1600" b="1" dirty="0"/>
                    </a:p>
                  </a:txBody>
                  <a:tcPr marT="45716" marB="45716"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4250</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3950</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3650</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3350</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8050</a:t>
                      </a:r>
                      <a:endParaRPr lang="en-US" altLang="x-none" sz="1600" b="1" dirty="0"/>
                    </a:p>
                  </a:txBody>
                  <a:tcPr marT="45716" marB="457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0.909</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0.826</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0.751</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0.683</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0.621</a:t>
                      </a:r>
                      <a:endParaRPr lang="en-US" altLang="x-none" sz="1600" b="1" dirty="0"/>
                    </a:p>
                  </a:txBody>
                  <a:tcPr marT="45716" marB="45716"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3863.25</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3262.70</a:t>
                      </a:r>
                      <a:endParaRPr lang="en-US" altLang="x-none" sz="1600" b="1" dirty="0">
                        <a:latin typeface="宋体" panose="02010600030101010101" pitchFamily="2" charset="-122"/>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2741.15</a:t>
                      </a:r>
                      <a:endParaRPr lang="en-US" altLang="x-none" sz="1600" b="1"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2288.05</a:t>
                      </a:r>
                      <a:endParaRPr lang="en-US" altLang="x-none" sz="1600" b="1" dirty="0">
                        <a:latin typeface="宋体" panose="02010600030101010101" pitchFamily="2" charset="-122"/>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4999.05</a:t>
                      </a:r>
                      <a:endParaRPr lang="en-US" altLang="x-none" sz="1600" b="1" dirty="0"/>
                    </a:p>
                  </a:txBody>
                  <a:tcPr marT="45716" marB="45716"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54480">
                <a:tc gridSpan="4">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nSpc>
                          <a:spcPct val="200000"/>
                        </a:lnSpc>
                        <a:spcBef>
                          <a:spcPct val="0"/>
                        </a:spcBef>
                        <a:buClr>
                          <a:srgbClr val="000000"/>
                        </a:buClr>
                        <a:buFont typeface="Arial" panose="020B0604020202020204" pitchFamily="34" charset="0"/>
                        <a:buNone/>
                      </a:pPr>
                      <a:r>
                        <a:rPr lang="zh-CN" altLang="en-US" sz="1600" b="1" dirty="0">
                          <a:latin typeface="宋体" panose="02010600030101010101" pitchFamily="2" charset="-122"/>
                          <a:ea typeface="Times New Roman" panose="02020603050405020304" pitchFamily="2" charset="0"/>
                        </a:rPr>
                        <a:t>未来现金流量的总现值                                        </a:t>
                      </a:r>
                      <a:r>
                        <a:rPr lang="en-US" altLang="x-none" sz="1600" b="1" dirty="0">
                          <a:latin typeface="宋体" panose="02010600030101010101" pitchFamily="2" charset="-122"/>
                          <a:ea typeface="Times New Roman" panose="02020603050405020304" pitchFamily="2" charset="0"/>
                        </a:rPr>
                        <a:t>17154.20</a:t>
                      </a:r>
                      <a:endParaRPr lang="en-US" altLang="x-none" sz="1600" b="1" dirty="0">
                        <a:ea typeface="Times New Roman" panose="02020603050405020304" pitchFamily="2" charset="0"/>
                      </a:endParaRPr>
                    </a:p>
                    <a:p>
                      <a:pPr marL="0" lvl="0" indent="228600">
                        <a:lnSpc>
                          <a:spcPct val="200000"/>
                        </a:lnSpc>
                        <a:spcBef>
                          <a:spcPct val="0"/>
                        </a:spcBef>
                        <a:buClr>
                          <a:srgbClr val="000000"/>
                        </a:buClr>
                        <a:buFont typeface="Arial" panose="020B0604020202020204" pitchFamily="34" charset="0"/>
                        <a:buNone/>
                      </a:pPr>
                      <a:r>
                        <a:rPr lang="zh-CN" altLang="en-US" sz="1600" b="1" dirty="0">
                          <a:latin typeface="宋体" panose="02010600030101010101" pitchFamily="2" charset="-122"/>
                          <a:ea typeface="Times New Roman" panose="02020603050405020304" pitchFamily="2" charset="0"/>
                        </a:rPr>
                        <a:t>减：初始投资                                              </a:t>
                      </a:r>
                      <a:r>
                        <a:rPr lang="en-US" altLang="x-none" sz="1600" b="1" dirty="0">
                          <a:latin typeface="宋体" panose="02010600030101010101" pitchFamily="2" charset="-122"/>
                          <a:ea typeface="Times New Roman" panose="02020603050405020304" pitchFamily="2" charset="0"/>
                        </a:rPr>
                        <a:t>- 15000</a:t>
                      </a:r>
                      <a:endParaRPr lang="en-US" altLang="x-none" sz="1600" b="1" dirty="0">
                        <a:ea typeface="Times New Roman" panose="02020603050405020304" pitchFamily="2" charset="0"/>
                      </a:endParaRPr>
                    </a:p>
                    <a:p>
                      <a:pPr marL="0" lvl="0" indent="228600">
                        <a:lnSpc>
                          <a:spcPct val="200000"/>
                        </a:lnSpc>
                        <a:spcBef>
                          <a:spcPct val="0"/>
                        </a:spcBef>
                        <a:buClr>
                          <a:srgbClr val="000000"/>
                        </a:buClr>
                        <a:buFont typeface="Arial" panose="020B0604020202020204" pitchFamily="34" charset="0"/>
                        <a:buNone/>
                      </a:pPr>
                      <a:r>
                        <a:rPr lang="en-US" altLang="x-none" sz="1600" b="1" dirty="0">
                          <a:latin typeface="宋体" panose="02010600030101010101" pitchFamily="2" charset="-122"/>
                          <a:ea typeface="Times New Roman" panose="02020603050405020304" pitchFamily="2" charset="0"/>
                        </a:rPr>
                        <a:t>     </a:t>
                      </a:r>
                      <a:r>
                        <a:rPr lang="zh-CN" altLang="en-US" sz="1600" b="1" dirty="0">
                          <a:latin typeface="宋体" panose="02010600030101010101" pitchFamily="2" charset="-122"/>
                          <a:ea typeface="Times New Roman" panose="02020603050405020304" pitchFamily="2" charset="0"/>
                        </a:rPr>
                        <a:t>净现值                                                </a:t>
                      </a:r>
                      <a:r>
                        <a:rPr lang="en-US" altLang="x-none" sz="1600" b="1" dirty="0">
                          <a:latin typeface="宋体" panose="02010600030101010101" pitchFamily="2" charset="-122"/>
                          <a:ea typeface="Times New Roman" panose="02020603050405020304" pitchFamily="2" charset="0"/>
                        </a:rPr>
                        <a:t>NPV=2154.20</a:t>
                      </a:r>
                      <a:endParaRPr lang="en-US" altLang="x-none" sz="1600" b="1" dirty="0"/>
                    </a:p>
                  </a:txBody>
                  <a:tcPr marT="45716" marB="45716"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idx="4294967295"/>
          </p:nvPr>
        </p:nvSpPr>
        <p:spPr/>
        <p:txBody>
          <a:bodyPr wrap="square" anchor="b"/>
          <a:p>
            <a:r>
              <a:rPr lang="zh-CN" altLang="en-US"/>
              <a:t>净现值法的优缺点 </a:t>
            </a:r>
            <a:endParaRPr lang="zh-CN" altLang="en-US"/>
          </a:p>
        </p:txBody>
      </p:sp>
      <p:sp>
        <p:nvSpPr>
          <p:cNvPr id="59394" name="Rectangle 3"/>
          <p:cNvSpPr>
            <a:spLocks noGrp="1"/>
          </p:cNvSpPr>
          <p:nvPr>
            <p:ph type="body" idx="4294967295"/>
          </p:nvPr>
        </p:nvSpPr>
        <p:spPr>
          <a:xfrm>
            <a:off x="457200" y="2349500"/>
            <a:ext cx="8229600" cy="4175125"/>
          </a:xfrm>
        </p:spPr>
        <p:txBody>
          <a:bodyPr wrap="square" anchor="t"/>
          <a:p>
            <a:pPr>
              <a:lnSpc>
                <a:spcPct val="90000"/>
              </a:lnSpc>
            </a:pPr>
            <a:r>
              <a:rPr lang="zh-CN" altLang="en-US" b="1"/>
              <a:t>净现值法的优点是：此法考虑了货币的时间价值，能够反映各种投资方案的净收益，是一种较好的方法。 </a:t>
            </a:r>
            <a:endParaRPr lang="zh-CN" altLang="en-US" b="1"/>
          </a:p>
          <a:p>
            <a:pPr>
              <a:lnSpc>
                <a:spcPct val="90000"/>
              </a:lnSpc>
            </a:pPr>
            <a:r>
              <a:rPr lang="zh-CN" altLang="en-US" b="1"/>
              <a:t>净现值法的缺点是：净现值法并不能揭示各个投资方案本身可能达到的实际报酬率是多少，而内含报酬率则弥补了这一缺陷。</a:t>
            </a:r>
            <a:endParaRPr lang="zh-CN" alt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Group 2"/>
          <p:cNvGrpSpPr/>
          <p:nvPr/>
        </p:nvGrpSpPr>
        <p:grpSpPr>
          <a:xfrm>
            <a:off x="4140200" y="3789363"/>
            <a:ext cx="5003800" cy="576262"/>
            <a:chOff x="0" y="0"/>
            <a:chExt cx="3198" cy="318"/>
          </a:xfrm>
        </p:grpSpPr>
        <p:sp>
          <p:nvSpPr>
            <p:cNvPr id="60418" name="Rectangle 3"/>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0419" name="AutoShape 4"/>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60420" name="Rectangle 5"/>
          <p:cNvSpPr>
            <a:spLocks noGrp="1"/>
          </p:cNvSpPr>
          <p:nvPr>
            <p:ph type="title" idx="4294967295"/>
          </p:nvPr>
        </p:nvSpPr>
        <p:spPr>
          <a:xfrm>
            <a:off x="457200" y="908050"/>
            <a:ext cx="7543800" cy="1368425"/>
          </a:xfrm>
        </p:spPr>
        <p:txBody>
          <a:bodyPr wrap="square" anchor="b"/>
          <a:p>
            <a:r>
              <a:rPr lang="en-US" altLang="zh-CN" sz="5400" dirty="0">
                <a:latin typeface="华文细黑" panose="02010600040101010101" pitchFamily="2" charset="-122"/>
                <a:ea typeface="华文细黑" panose="02010600040101010101" pitchFamily="2" charset="-122"/>
              </a:rPr>
              <a:t>                                                        </a:t>
            </a:r>
            <a:br>
              <a:rPr lang="en-US" altLang="zh-CN" sz="5400" dirty="0">
                <a:latin typeface="华文细黑" panose="02010600040101010101" pitchFamily="2" charset="-122"/>
                <a:ea typeface="华文细黑" panose="02010600040101010101" pitchFamily="2" charset="-122"/>
              </a:rPr>
            </a:br>
            <a:br>
              <a:rPr lang="en-US" altLang="zh-CN" sz="5400" dirty="0">
                <a:latin typeface="华文细黑" panose="02010600040101010101" pitchFamily="2" charset="-122"/>
                <a:ea typeface="华文细黑" panose="02010600040101010101" pitchFamily="2" charset="-122"/>
              </a:rPr>
            </a:br>
            <a:r>
              <a:rPr lang="en-US" altLang="zh-CN" sz="5400" dirty="0">
                <a:latin typeface="华文细黑" panose="02010600040101010101" pitchFamily="2" charset="-122"/>
                <a:ea typeface="华文细黑" panose="02010600040101010101" pitchFamily="2" charset="-122"/>
              </a:rPr>
              <a:t> 7.3 </a:t>
            </a:r>
            <a:r>
              <a:rPr lang="zh-CN" altLang="en-US" sz="5400" dirty="0">
                <a:latin typeface="华文细黑" panose="02010600040101010101" pitchFamily="2" charset="-122"/>
                <a:ea typeface="华文细黑" panose="02010600040101010101" pitchFamily="2" charset="-122"/>
              </a:rPr>
              <a:t>折现现金流量方法</a:t>
            </a:r>
            <a:br>
              <a:rPr lang="zh-CN" altLang="en-US" sz="4800" dirty="0">
                <a:latin typeface="华文细黑" panose="02010600040101010101" pitchFamily="2" charset="-122"/>
                <a:ea typeface="华文细黑" panose="02010600040101010101" pitchFamily="2" charset="-122"/>
              </a:rPr>
            </a:br>
            <a:endParaRPr lang="zh-CN" altLang="en-US" sz="4800" dirty="0">
              <a:latin typeface="华文细黑" panose="02010600040101010101" pitchFamily="2" charset="-122"/>
              <a:ea typeface="华文细黑" panose="02010600040101010101" pitchFamily="2" charset="-122"/>
            </a:endParaRPr>
          </a:p>
        </p:txBody>
      </p:sp>
      <p:sp>
        <p:nvSpPr>
          <p:cNvPr id="60421" name="Rectangle 6"/>
          <p:cNvSpPr>
            <a:spLocks noGrp="1"/>
          </p:cNvSpPr>
          <p:nvPr>
            <p:ph type="body" idx="4294967295"/>
          </p:nvPr>
        </p:nvSpPr>
        <p:spPr>
          <a:xfrm>
            <a:off x="3419475" y="2565400"/>
            <a:ext cx="5724525"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60422" name="Rectangle 7"/>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0423" name="Rectangle 9"/>
          <p:cNvSpPr/>
          <p:nvPr/>
        </p:nvSpPr>
        <p:spPr>
          <a:xfrm>
            <a:off x="4140200" y="2781300"/>
            <a:ext cx="5329238" cy="2735263"/>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净现值</a:t>
            </a:r>
            <a:r>
              <a:rPr lang="zh-CN" altLang="en-US" sz="3000" dirty="0">
                <a:latin typeface="Arial" panose="020B0604020202020204" pitchFamily="34" charset="0"/>
                <a:ea typeface="宋体" panose="02010600030101010101" pitchFamily="2"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内含报酬率</a:t>
            </a:r>
            <a:r>
              <a:rPr lang="zh-CN" altLang="en-US" sz="3000" dirty="0">
                <a:latin typeface="Arial" panose="020B0604020202020204" pitchFamily="34" charset="0"/>
                <a:ea typeface="宋体" panose="02010600030101010101" pitchFamily="2"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获利指数</a:t>
            </a:r>
            <a:r>
              <a:rPr lang="zh-CN" altLang="en-US" sz="3000" dirty="0">
                <a:latin typeface="Arial" panose="020B0604020202020204" pitchFamily="34" charset="0"/>
                <a:ea typeface="宋体" panose="02010600030101010101" pitchFamily="2" charset="-122"/>
              </a:rPr>
              <a:t> </a:t>
            </a:r>
            <a:endParaRPr lang="zh-CN" altLang="en-US" sz="30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12"/>
          <p:cNvSpPr/>
          <p:nvPr/>
        </p:nvSpPr>
        <p:spPr>
          <a:xfrm>
            <a:off x="517525" y="544513"/>
            <a:ext cx="6704013" cy="692150"/>
          </a:xfrm>
          <a:prstGeom prst="rect">
            <a:avLst/>
          </a:prstGeom>
          <a:noFill/>
          <a:ln w="9525">
            <a:noFill/>
          </a:ln>
        </p:spPr>
        <p:txBody>
          <a:bodyPr wrap="square" anchor="t">
            <a:spAutoFit/>
          </a:bodyPr>
          <a:p>
            <a:pPr>
              <a:buSzTx/>
            </a:pPr>
            <a:r>
              <a:rPr lang="en-US" altLang="zh-CN" sz="3900" b="1" dirty="0">
                <a:solidFill>
                  <a:schemeClr val="tx2"/>
                </a:solidFill>
                <a:latin typeface="宋体" panose="02010600030101010101" pitchFamily="2" charset="-122"/>
                <a:ea typeface="宋体" panose="02010600030101010101" pitchFamily="2" charset="-122"/>
              </a:rPr>
              <a:t>7.1.2 企业投资的分类</a:t>
            </a:r>
            <a:endParaRPr lang="en-US" altLang="zh-CN" sz="3900" b="1" dirty="0">
              <a:solidFill>
                <a:schemeClr val="tx2"/>
              </a:solidFill>
              <a:latin typeface="宋体" panose="02010600030101010101" pitchFamily="2" charset="-122"/>
              <a:ea typeface="宋体" panose="02010600030101010101" pitchFamily="2" charset="-122"/>
            </a:endParaRPr>
          </a:p>
        </p:txBody>
      </p:sp>
      <p:grpSp>
        <p:nvGrpSpPr>
          <p:cNvPr id="4" name="组合 6"/>
          <p:cNvGrpSpPr/>
          <p:nvPr/>
        </p:nvGrpSpPr>
        <p:grpSpPr>
          <a:xfrm>
            <a:off x="1212850" y="3581400"/>
            <a:ext cx="3206750" cy="1827213"/>
            <a:chOff x="1039813" y="2650553"/>
            <a:chExt cx="3338513" cy="1954213"/>
          </a:xfrm>
        </p:grpSpPr>
        <p:sp>
          <p:nvSpPr>
            <p:cNvPr id="10243" name="任意多边形 24"/>
            <p:cNvSpPr/>
            <p:nvPr/>
          </p:nvSpPr>
          <p:spPr>
            <a:xfrm>
              <a:off x="1039813" y="2650553"/>
              <a:ext cx="3338513" cy="1954213"/>
            </a:xfrm>
            <a:custGeom>
              <a:avLst/>
              <a:gdLst/>
              <a:ahLst/>
              <a:cxnLst>
                <a:cxn ang="0">
                  <a:pos x="0" y="0"/>
                </a:cxn>
                <a:cxn ang="0">
                  <a:pos x="20859896" y="0"/>
                </a:cxn>
                <a:cxn ang="0">
                  <a:pos x="20859896" y="12207055"/>
                </a:cxn>
                <a:cxn ang="0">
                  <a:pos x="0" y="12207055"/>
                </a:cxn>
                <a:cxn ang="0">
                  <a:pos x="0" y="0"/>
                </a:cxn>
              </a:cxnLst>
              <a:pathLst>
                <a:path w="2928958" h="1714512">
                  <a:moveTo>
                    <a:pt x="0" y="0"/>
                  </a:moveTo>
                  <a:lnTo>
                    <a:pt x="2928958" y="0"/>
                  </a:lnTo>
                  <a:lnTo>
                    <a:pt x="2928958" y="1714512"/>
                  </a:lnTo>
                  <a:lnTo>
                    <a:pt x="0" y="1714512"/>
                  </a:lnTo>
                  <a:lnTo>
                    <a:pt x="0" y="0"/>
                  </a:lnTo>
                  <a:close/>
                </a:path>
              </a:pathLst>
            </a:custGeom>
            <a:solidFill>
              <a:schemeClr val="bg1"/>
            </a:solidFill>
            <a:ln w="25400">
              <a:noFill/>
            </a:ln>
          </p:spPr>
          <p:txBody>
            <a:bodyPr/>
            <a:p>
              <a:endParaRPr lang="zh-CN" altLang="en-US"/>
            </a:p>
          </p:txBody>
        </p:sp>
        <p:sp>
          <p:nvSpPr>
            <p:cNvPr id="10244" name="任意多边形 31"/>
            <p:cNvSpPr/>
            <p:nvPr/>
          </p:nvSpPr>
          <p:spPr>
            <a:xfrm>
              <a:off x="1201738" y="2812478"/>
              <a:ext cx="3013075" cy="1647825"/>
            </a:xfrm>
            <a:custGeom>
              <a:avLst/>
              <a:gdLst/>
              <a:ahLst/>
              <a:cxnLst>
                <a:cxn ang="0">
                  <a:pos x="0" y="0"/>
                </a:cxn>
                <a:cxn ang="0">
                  <a:pos x="4478834" y="0"/>
                </a:cxn>
                <a:cxn ang="0">
                  <a:pos x="4478834" y="945584"/>
                </a:cxn>
                <a:cxn ang="0">
                  <a:pos x="0" y="945584"/>
                </a:cxn>
                <a:cxn ang="0">
                  <a:pos x="0" y="0"/>
                </a:cxn>
              </a:cxnLst>
              <a:pathLst>
                <a:path w="2928958" h="1714512">
                  <a:moveTo>
                    <a:pt x="0" y="0"/>
                  </a:moveTo>
                  <a:lnTo>
                    <a:pt x="2928958" y="0"/>
                  </a:lnTo>
                  <a:lnTo>
                    <a:pt x="2928958" y="1714512"/>
                  </a:lnTo>
                  <a:lnTo>
                    <a:pt x="0" y="1714512"/>
                  </a:lnTo>
                  <a:lnTo>
                    <a:pt x="0" y="0"/>
                  </a:lnTo>
                  <a:close/>
                </a:path>
              </a:pathLst>
            </a:custGeom>
            <a:solidFill>
              <a:srgbClr val="FBCE45"/>
            </a:solidFill>
            <a:ln w="9525">
              <a:noFill/>
            </a:ln>
          </p:spPr>
          <p:txBody>
            <a:bodyPr/>
            <a:p>
              <a:endParaRPr lang="zh-CN" altLang="en-US"/>
            </a:p>
          </p:txBody>
        </p:sp>
      </p:grpSp>
      <p:grpSp>
        <p:nvGrpSpPr>
          <p:cNvPr id="7" name="组合 5"/>
          <p:cNvGrpSpPr/>
          <p:nvPr/>
        </p:nvGrpSpPr>
        <p:grpSpPr>
          <a:xfrm>
            <a:off x="1212850" y="1601788"/>
            <a:ext cx="3206750" cy="1827212"/>
            <a:chOff x="1039813" y="532828"/>
            <a:chExt cx="3338513" cy="1954213"/>
          </a:xfrm>
        </p:grpSpPr>
        <p:sp>
          <p:nvSpPr>
            <p:cNvPr id="10246" name="任意多边形 22"/>
            <p:cNvSpPr/>
            <p:nvPr/>
          </p:nvSpPr>
          <p:spPr>
            <a:xfrm>
              <a:off x="1039813" y="532828"/>
              <a:ext cx="3338513" cy="1954213"/>
            </a:xfrm>
            <a:custGeom>
              <a:avLst/>
              <a:gdLst/>
              <a:ahLst/>
              <a:cxnLst>
                <a:cxn ang="0">
                  <a:pos x="0" y="0"/>
                </a:cxn>
                <a:cxn ang="0">
                  <a:pos x="20859896" y="0"/>
                </a:cxn>
                <a:cxn ang="0">
                  <a:pos x="20859896" y="12207055"/>
                </a:cxn>
                <a:cxn ang="0">
                  <a:pos x="0" y="12207055"/>
                </a:cxn>
                <a:cxn ang="0">
                  <a:pos x="0" y="0"/>
                </a:cxn>
              </a:cxnLst>
              <a:pathLst>
                <a:path w="2928958" h="1714512">
                  <a:moveTo>
                    <a:pt x="0" y="0"/>
                  </a:moveTo>
                  <a:lnTo>
                    <a:pt x="2928958" y="0"/>
                  </a:lnTo>
                  <a:lnTo>
                    <a:pt x="2928958" y="1714512"/>
                  </a:lnTo>
                  <a:lnTo>
                    <a:pt x="0" y="1714512"/>
                  </a:lnTo>
                  <a:lnTo>
                    <a:pt x="0" y="0"/>
                  </a:lnTo>
                  <a:close/>
                </a:path>
              </a:pathLst>
            </a:custGeom>
            <a:solidFill>
              <a:schemeClr val="bg1"/>
            </a:solidFill>
            <a:ln w="25400">
              <a:noFill/>
            </a:ln>
          </p:spPr>
          <p:txBody>
            <a:bodyPr/>
            <a:p>
              <a:endParaRPr lang="zh-CN" altLang="en-US"/>
            </a:p>
          </p:txBody>
        </p:sp>
        <p:sp>
          <p:nvSpPr>
            <p:cNvPr id="10247" name="任意多边形 30"/>
            <p:cNvSpPr/>
            <p:nvPr/>
          </p:nvSpPr>
          <p:spPr>
            <a:xfrm>
              <a:off x="1201738" y="694753"/>
              <a:ext cx="3013075" cy="1647825"/>
            </a:xfrm>
            <a:custGeom>
              <a:avLst/>
              <a:gdLst/>
              <a:ahLst/>
              <a:cxnLst>
                <a:cxn ang="0">
                  <a:pos x="0" y="0"/>
                </a:cxn>
                <a:cxn ang="0">
                  <a:pos x="4478834" y="0"/>
                </a:cxn>
                <a:cxn ang="0">
                  <a:pos x="4478834" y="945584"/>
                </a:cxn>
                <a:cxn ang="0">
                  <a:pos x="0" y="945584"/>
                </a:cxn>
                <a:cxn ang="0">
                  <a:pos x="0" y="0"/>
                </a:cxn>
              </a:cxnLst>
              <a:pathLst>
                <a:path w="2928958" h="1714512">
                  <a:moveTo>
                    <a:pt x="0" y="0"/>
                  </a:moveTo>
                  <a:lnTo>
                    <a:pt x="2928958" y="0"/>
                  </a:lnTo>
                  <a:lnTo>
                    <a:pt x="2928958" y="1714512"/>
                  </a:lnTo>
                  <a:lnTo>
                    <a:pt x="0" y="1714512"/>
                  </a:lnTo>
                  <a:lnTo>
                    <a:pt x="0" y="0"/>
                  </a:lnTo>
                  <a:close/>
                </a:path>
              </a:pathLst>
            </a:custGeom>
            <a:solidFill>
              <a:srgbClr val="3C8C93"/>
            </a:solidFill>
            <a:ln w="9525">
              <a:noFill/>
            </a:ln>
          </p:spPr>
          <p:txBody>
            <a:bodyPr/>
            <a:p>
              <a:endParaRPr lang="zh-CN" altLang="en-US"/>
            </a:p>
          </p:txBody>
        </p:sp>
      </p:grpSp>
      <p:grpSp>
        <p:nvGrpSpPr>
          <p:cNvPr id="10" name="组合 7"/>
          <p:cNvGrpSpPr/>
          <p:nvPr/>
        </p:nvGrpSpPr>
        <p:grpSpPr>
          <a:xfrm>
            <a:off x="4572000" y="1601788"/>
            <a:ext cx="3265488" cy="1827212"/>
            <a:chOff x="4541838" y="532828"/>
            <a:chExt cx="3338513" cy="1954213"/>
          </a:xfrm>
        </p:grpSpPr>
        <p:sp>
          <p:nvSpPr>
            <p:cNvPr id="10249" name="任意多边形 23"/>
            <p:cNvSpPr/>
            <p:nvPr/>
          </p:nvSpPr>
          <p:spPr>
            <a:xfrm>
              <a:off x="4541838" y="532828"/>
              <a:ext cx="3338513" cy="1954213"/>
            </a:xfrm>
            <a:custGeom>
              <a:avLst/>
              <a:gdLst/>
              <a:ahLst/>
              <a:cxnLst>
                <a:cxn ang="0">
                  <a:pos x="0" y="0"/>
                </a:cxn>
                <a:cxn ang="0">
                  <a:pos x="20859896" y="0"/>
                </a:cxn>
                <a:cxn ang="0">
                  <a:pos x="20859896" y="12207055"/>
                </a:cxn>
                <a:cxn ang="0">
                  <a:pos x="0" y="12207055"/>
                </a:cxn>
                <a:cxn ang="0">
                  <a:pos x="0" y="0"/>
                </a:cxn>
              </a:cxnLst>
              <a:pathLst>
                <a:path w="2928958" h="1714512">
                  <a:moveTo>
                    <a:pt x="0" y="0"/>
                  </a:moveTo>
                  <a:lnTo>
                    <a:pt x="2928958" y="0"/>
                  </a:lnTo>
                  <a:lnTo>
                    <a:pt x="2928958" y="1714512"/>
                  </a:lnTo>
                  <a:lnTo>
                    <a:pt x="0" y="1714512"/>
                  </a:lnTo>
                  <a:lnTo>
                    <a:pt x="0" y="0"/>
                  </a:lnTo>
                  <a:close/>
                </a:path>
              </a:pathLst>
            </a:custGeom>
            <a:solidFill>
              <a:schemeClr val="bg1"/>
            </a:solidFill>
            <a:ln w="25400">
              <a:noFill/>
            </a:ln>
          </p:spPr>
          <p:txBody>
            <a:bodyPr/>
            <a:p>
              <a:endParaRPr lang="zh-CN" altLang="en-US"/>
            </a:p>
          </p:txBody>
        </p:sp>
        <p:sp>
          <p:nvSpPr>
            <p:cNvPr id="10250" name="任意多边形 28"/>
            <p:cNvSpPr/>
            <p:nvPr/>
          </p:nvSpPr>
          <p:spPr>
            <a:xfrm>
              <a:off x="4703763" y="694753"/>
              <a:ext cx="3013075" cy="1647825"/>
            </a:xfrm>
            <a:custGeom>
              <a:avLst/>
              <a:gdLst/>
              <a:ahLst/>
              <a:cxnLst>
                <a:cxn ang="0">
                  <a:pos x="0" y="0"/>
                </a:cxn>
                <a:cxn ang="0">
                  <a:pos x="4478834" y="0"/>
                </a:cxn>
                <a:cxn ang="0">
                  <a:pos x="4478834" y="945584"/>
                </a:cxn>
                <a:cxn ang="0">
                  <a:pos x="0" y="945584"/>
                </a:cxn>
                <a:cxn ang="0">
                  <a:pos x="0" y="0"/>
                </a:cxn>
              </a:cxnLst>
              <a:pathLst>
                <a:path w="2928958" h="1714512">
                  <a:moveTo>
                    <a:pt x="0" y="0"/>
                  </a:moveTo>
                  <a:lnTo>
                    <a:pt x="2928958" y="0"/>
                  </a:lnTo>
                  <a:lnTo>
                    <a:pt x="2928958" y="1714512"/>
                  </a:lnTo>
                  <a:lnTo>
                    <a:pt x="0" y="1714512"/>
                  </a:lnTo>
                  <a:lnTo>
                    <a:pt x="0" y="0"/>
                  </a:lnTo>
                  <a:close/>
                </a:path>
              </a:pathLst>
            </a:custGeom>
            <a:solidFill>
              <a:srgbClr val="FBCE45"/>
            </a:solidFill>
            <a:ln w="9525">
              <a:noFill/>
            </a:ln>
          </p:spPr>
          <p:txBody>
            <a:bodyPr/>
            <a:p>
              <a:endParaRPr lang="zh-CN" altLang="en-US"/>
            </a:p>
          </p:txBody>
        </p:sp>
      </p:grpSp>
      <p:grpSp>
        <p:nvGrpSpPr>
          <p:cNvPr id="13" name="组合 8"/>
          <p:cNvGrpSpPr/>
          <p:nvPr/>
        </p:nvGrpSpPr>
        <p:grpSpPr>
          <a:xfrm>
            <a:off x="4572000" y="3581400"/>
            <a:ext cx="3265488" cy="1827213"/>
            <a:chOff x="4541838" y="2650553"/>
            <a:chExt cx="3338513" cy="1954213"/>
          </a:xfrm>
        </p:grpSpPr>
        <p:sp>
          <p:nvSpPr>
            <p:cNvPr id="10252" name="任意多边形 25"/>
            <p:cNvSpPr/>
            <p:nvPr/>
          </p:nvSpPr>
          <p:spPr>
            <a:xfrm>
              <a:off x="4541838" y="2650553"/>
              <a:ext cx="3338513" cy="1954213"/>
            </a:xfrm>
            <a:custGeom>
              <a:avLst/>
              <a:gdLst/>
              <a:ahLst/>
              <a:cxnLst>
                <a:cxn ang="0">
                  <a:pos x="0" y="0"/>
                </a:cxn>
                <a:cxn ang="0">
                  <a:pos x="20859896" y="0"/>
                </a:cxn>
                <a:cxn ang="0">
                  <a:pos x="20859896" y="12207055"/>
                </a:cxn>
                <a:cxn ang="0">
                  <a:pos x="0" y="12207055"/>
                </a:cxn>
                <a:cxn ang="0">
                  <a:pos x="0" y="0"/>
                </a:cxn>
              </a:cxnLst>
              <a:pathLst>
                <a:path w="2928958" h="1714512">
                  <a:moveTo>
                    <a:pt x="0" y="0"/>
                  </a:moveTo>
                  <a:lnTo>
                    <a:pt x="2928958" y="0"/>
                  </a:lnTo>
                  <a:lnTo>
                    <a:pt x="2928958" y="1714512"/>
                  </a:lnTo>
                  <a:lnTo>
                    <a:pt x="0" y="1714512"/>
                  </a:lnTo>
                  <a:lnTo>
                    <a:pt x="0" y="0"/>
                  </a:lnTo>
                  <a:close/>
                </a:path>
              </a:pathLst>
            </a:custGeom>
            <a:solidFill>
              <a:schemeClr val="bg1"/>
            </a:solidFill>
            <a:ln w="25400">
              <a:noFill/>
            </a:ln>
          </p:spPr>
          <p:txBody>
            <a:bodyPr/>
            <a:p>
              <a:endParaRPr lang="zh-CN" altLang="en-US"/>
            </a:p>
          </p:txBody>
        </p:sp>
        <p:sp>
          <p:nvSpPr>
            <p:cNvPr id="10253" name="任意多边形 29"/>
            <p:cNvSpPr/>
            <p:nvPr/>
          </p:nvSpPr>
          <p:spPr>
            <a:xfrm>
              <a:off x="4703763" y="2812478"/>
              <a:ext cx="3013075" cy="1647825"/>
            </a:xfrm>
            <a:custGeom>
              <a:avLst/>
              <a:gdLst/>
              <a:ahLst/>
              <a:cxnLst>
                <a:cxn ang="0">
                  <a:pos x="0" y="0"/>
                </a:cxn>
                <a:cxn ang="0">
                  <a:pos x="4478834" y="0"/>
                </a:cxn>
                <a:cxn ang="0">
                  <a:pos x="4478834" y="945584"/>
                </a:cxn>
                <a:cxn ang="0">
                  <a:pos x="0" y="945584"/>
                </a:cxn>
                <a:cxn ang="0">
                  <a:pos x="0" y="0"/>
                </a:cxn>
              </a:cxnLst>
              <a:pathLst>
                <a:path w="2928958" h="1714512">
                  <a:moveTo>
                    <a:pt x="0" y="0"/>
                  </a:moveTo>
                  <a:lnTo>
                    <a:pt x="2928958" y="0"/>
                  </a:lnTo>
                  <a:lnTo>
                    <a:pt x="2928958" y="1714512"/>
                  </a:lnTo>
                  <a:lnTo>
                    <a:pt x="0" y="1714512"/>
                  </a:lnTo>
                  <a:lnTo>
                    <a:pt x="0" y="0"/>
                  </a:lnTo>
                  <a:close/>
                </a:path>
              </a:pathLst>
            </a:custGeom>
            <a:solidFill>
              <a:srgbClr val="3C8C93"/>
            </a:solidFill>
            <a:ln w="9525">
              <a:noFill/>
            </a:ln>
          </p:spPr>
          <p:txBody>
            <a:bodyPr/>
            <a:p>
              <a:endParaRPr lang="zh-CN" altLang="en-US"/>
            </a:p>
          </p:txBody>
        </p:sp>
      </p:grpSp>
      <p:sp>
        <p:nvSpPr>
          <p:cNvPr id="17" name="直角三角形 4"/>
          <p:cNvSpPr/>
          <p:nvPr/>
        </p:nvSpPr>
        <p:spPr>
          <a:xfrm rot="5400000">
            <a:off x="4564063" y="3532188"/>
            <a:ext cx="574675" cy="574675"/>
          </a:xfrm>
          <a:custGeom>
            <a:avLst/>
            <a:gdLst/>
            <a:ahLst/>
            <a:cxnLst>
              <a:cxn ang="0">
                <a:pos x="0" y="241467"/>
              </a:cxn>
              <a:cxn ang="0">
                <a:pos x="0" y="0"/>
              </a:cxn>
              <a:cxn ang="0">
                <a:pos x="29993" y="241467"/>
              </a:cxn>
              <a:cxn ang="0">
                <a:pos x="0" y="241467"/>
              </a:cxn>
            </a:cxnLst>
            <a:pathLst>
              <a:path w="721195" h="614289">
                <a:moveTo>
                  <a:pt x="0" y="614289"/>
                </a:moveTo>
                <a:lnTo>
                  <a:pt x="0" y="0"/>
                </a:lnTo>
                <a:cubicBezTo>
                  <a:pt x="659498" y="61888"/>
                  <a:pt x="699872" y="485726"/>
                  <a:pt x="721195" y="614289"/>
                </a:cubicBezTo>
                <a:lnTo>
                  <a:pt x="0" y="614289"/>
                </a:lnTo>
                <a:close/>
              </a:path>
            </a:pathLst>
          </a:custGeom>
          <a:solidFill>
            <a:srgbClr val="3C8C93"/>
          </a:solidFill>
          <a:ln w="25400">
            <a:noFill/>
          </a:ln>
        </p:spPr>
        <p:txBody>
          <a:bodyPr/>
          <a:p>
            <a:endParaRPr lang="zh-CN" altLang="en-US"/>
          </a:p>
        </p:txBody>
      </p:sp>
      <p:sp>
        <p:nvSpPr>
          <p:cNvPr id="18" name="直角三角形 4"/>
          <p:cNvSpPr/>
          <p:nvPr/>
        </p:nvSpPr>
        <p:spPr>
          <a:xfrm>
            <a:off x="4570413" y="2762250"/>
            <a:ext cx="663575" cy="681038"/>
          </a:xfrm>
          <a:custGeom>
            <a:avLst/>
            <a:gdLst/>
            <a:ahLst/>
            <a:cxnLst>
              <a:cxn ang="0">
                <a:pos x="0" y="2599578"/>
              </a:cxn>
              <a:cxn ang="0">
                <a:pos x="0" y="0"/>
              </a:cxn>
              <a:cxn ang="0">
                <a:pos x="224803" y="2599578"/>
              </a:cxn>
              <a:cxn ang="0">
                <a:pos x="0" y="2599578"/>
              </a:cxn>
            </a:cxnLst>
            <a:pathLst>
              <a:path w="721195" h="614289">
                <a:moveTo>
                  <a:pt x="0" y="614289"/>
                </a:moveTo>
                <a:lnTo>
                  <a:pt x="0" y="0"/>
                </a:lnTo>
                <a:cubicBezTo>
                  <a:pt x="659498" y="61888"/>
                  <a:pt x="699872" y="485726"/>
                  <a:pt x="721195" y="614289"/>
                </a:cubicBezTo>
                <a:lnTo>
                  <a:pt x="0" y="614289"/>
                </a:lnTo>
                <a:close/>
              </a:path>
            </a:pathLst>
          </a:custGeom>
          <a:solidFill>
            <a:srgbClr val="FBCE45"/>
          </a:solidFill>
          <a:ln w="25400">
            <a:noFill/>
          </a:ln>
        </p:spPr>
        <p:txBody>
          <a:bodyPr/>
          <a:p>
            <a:endParaRPr lang="zh-CN" altLang="en-US"/>
          </a:p>
        </p:txBody>
      </p:sp>
      <p:sp>
        <p:nvSpPr>
          <p:cNvPr id="19" name="直角三角形 4"/>
          <p:cNvSpPr/>
          <p:nvPr/>
        </p:nvSpPr>
        <p:spPr>
          <a:xfrm rot="10800000">
            <a:off x="3846513" y="3532188"/>
            <a:ext cx="571500" cy="574675"/>
          </a:xfrm>
          <a:custGeom>
            <a:avLst/>
            <a:gdLst/>
            <a:ahLst/>
            <a:cxnLst>
              <a:cxn ang="0">
                <a:pos x="0" y="241467"/>
              </a:cxn>
              <a:cxn ang="0">
                <a:pos x="0" y="0"/>
              </a:cxn>
              <a:cxn ang="0">
                <a:pos x="27761" y="241467"/>
              </a:cxn>
              <a:cxn ang="0">
                <a:pos x="0" y="241467"/>
              </a:cxn>
            </a:cxnLst>
            <a:pathLst>
              <a:path w="721195" h="614289">
                <a:moveTo>
                  <a:pt x="0" y="614289"/>
                </a:moveTo>
                <a:lnTo>
                  <a:pt x="0" y="0"/>
                </a:lnTo>
                <a:cubicBezTo>
                  <a:pt x="659498" y="61888"/>
                  <a:pt x="699872" y="485726"/>
                  <a:pt x="721195" y="614289"/>
                </a:cubicBezTo>
                <a:lnTo>
                  <a:pt x="0" y="614289"/>
                </a:lnTo>
                <a:close/>
              </a:path>
            </a:pathLst>
          </a:custGeom>
          <a:solidFill>
            <a:srgbClr val="FBCE45"/>
          </a:solidFill>
          <a:ln w="25400">
            <a:noFill/>
          </a:ln>
        </p:spPr>
        <p:txBody>
          <a:bodyPr/>
          <a:p>
            <a:endParaRPr lang="zh-CN" altLang="en-US"/>
          </a:p>
        </p:txBody>
      </p:sp>
      <p:sp>
        <p:nvSpPr>
          <p:cNvPr id="20" name="直角三角形 4"/>
          <p:cNvSpPr/>
          <p:nvPr/>
        </p:nvSpPr>
        <p:spPr>
          <a:xfrm rot="-5400000">
            <a:off x="3789363" y="2811463"/>
            <a:ext cx="674687" cy="574675"/>
          </a:xfrm>
          <a:custGeom>
            <a:avLst/>
            <a:gdLst/>
            <a:ahLst/>
            <a:cxnLst>
              <a:cxn ang="0">
                <a:pos x="0" y="241467"/>
              </a:cxn>
              <a:cxn ang="0">
                <a:pos x="0" y="0"/>
              </a:cxn>
              <a:cxn ang="0">
                <a:pos x="283491" y="241467"/>
              </a:cxn>
              <a:cxn ang="0">
                <a:pos x="0" y="241467"/>
              </a:cxn>
            </a:cxnLst>
            <a:pathLst>
              <a:path w="721195" h="614289">
                <a:moveTo>
                  <a:pt x="0" y="614289"/>
                </a:moveTo>
                <a:lnTo>
                  <a:pt x="0" y="0"/>
                </a:lnTo>
                <a:cubicBezTo>
                  <a:pt x="659498" y="61888"/>
                  <a:pt x="699872" y="485726"/>
                  <a:pt x="721195" y="614289"/>
                </a:cubicBezTo>
                <a:lnTo>
                  <a:pt x="0" y="614289"/>
                </a:lnTo>
                <a:close/>
              </a:path>
            </a:pathLst>
          </a:custGeom>
          <a:solidFill>
            <a:srgbClr val="3C8C93"/>
          </a:solidFill>
          <a:ln w="25400">
            <a:noFill/>
          </a:ln>
        </p:spPr>
        <p:txBody>
          <a:bodyPr/>
          <a:p>
            <a:endParaRPr lang="zh-CN" altLang="en-US"/>
          </a:p>
        </p:txBody>
      </p:sp>
      <p:sp>
        <p:nvSpPr>
          <p:cNvPr id="21" name="矩形 34"/>
          <p:cNvSpPr/>
          <p:nvPr/>
        </p:nvSpPr>
        <p:spPr>
          <a:xfrm>
            <a:off x="4022725" y="3059113"/>
            <a:ext cx="439738" cy="398462"/>
          </a:xfrm>
          <a:prstGeom prst="rect">
            <a:avLst/>
          </a:prstGeom>
          <a:noFill/>
          <a:ln w="9525">
            <a:noFill/>
          </a:ln>
        </p:spPr>
        <p:txBody>
          <a:bodyPr wrap="none" anchor="t">
            <a:spAutoFit/>
          </a:bodyPr>
          <a:p>
            <a:pPr algn="ctr"/>
            <a:r>
              <a:rPr lang="en-US" altLang="zh-CN" sz="2000" b="1" dirty="0">
                <a:latin typeface="宋体" panose="02010600030101010101" pitchFamily="2" charset="-122"/>
                <a:ea typeface="宋体" panose="02010600030101010101" pitchFamily="2" charset="-122"/>
                <a:sym typeface="Arial" panose="020B0604020202020204" pitchFamily="34" charset="0"/>
              </a:rPr>
              <a:t>01</a:t>
            </a:r>
            <a:endParaRPr lang="en-US" altLang="zh-CN" sz="2000" b="1" dirty="0">
              <a:latin typeface="宋体" panose="02010600030101010101" pitchFamily="2" charset="-122"/>
              <a:ea typeface="宋体" panose="02010600030101010101" pitchFamily="2" charset="-122"/>
              <a:sym typeface="Arial" panose="020B0604020202020204" pitchFamily="34" charset="0"/>
            </a:endParaRPr>
          </a:p>
        </p:txBody>
      </p:sp>
      <p:sp>
        <p:nvSpPr>
          <p:cNvPr id="22" name="矩形 35"/>
          <p:cNvSpPr/>
          <p:nvPr/>
        </p:nvSpPr>
        <p:spPr>
          <a:xfrm>
            <a:off x="4611688" y="3062288"/>
            <a:ext cx="511175" cy="398462"/>
          </a:xfrm>
          <a:prstGeom prst="rect">
            <a:avLst/>
          </a:prstGeom>
          <a:noFill/>
          <a:ln w="9525">
            <a:noFill/>
          </a:ln>
        </p:spPr>
        <p:txBody>
          <a:bodyPr anchor="t">
            <a:spAutoFit/>
          </a:bodyPr>
          <a:p>
            <a:pPr algn="ctr"/>
            <a:r>
              <a:rPr lang="en-US" altLang="zh-CN" sz="2000" b="1" dirty="0">
                <a:latin typeface="宋体" panose="02010600030101010101" pitchFamily="2" charset="-122"/>
                <a:ea typeface="宋体" panose="02010600030101010101" pitchFamily="2" charset="-122"/>
                <a:sym typeface="Arial" panose="020B0604020202020204" pitchFamily="34" charset="0"/>
              </a:rPr>
              <a:t>02</a:t>
            </a:r>
            <a:endParaRPr lang="en-US" altLang="zh-CN" sz="2000" b="1" dirty="0">
              <a:latin typeface="宋体" panose="02010600030101010101" pitchFamily="2" charset="-122"/>
              <a:ea typeface="宋体" panose="02010600030101010101" pitchFamily="2" charset="-122"/>
              <a:sym typeface="Arial" panose="020B0604020202020204" pitchFamily="34" charset="0"/>
            </a:endParaRPr>
          </a:p>
        </p:txBody>
      </p:sp>
      <p:sp>
        <p:nvSpPr>
          <p:cNvPr id="23" name="矩形 36"/>
          <p:cNvSpPr/>
          <p:nvPr/>
        </p:nvSpPr>
        <p:spPr>
          <a:xfrm>
            <a:off x="4022725" y="3605213"/>
            <a:ext cx="439738" cy="398462"/>
          </a:xfrm>
          <a:prstGeom prst="rect">
            <a:avLst/>
          </a:prstGeom>
          <a:noFill/>
          <a:ln w="9525">
            <a:noFill/>
          </a:ln>
        </p:spPr>
        <p:txBody>
          <a:bodyPr wrap="none" anchor="t">
            <a:spAutoFit/>
          </a:bodyPr>
          <a:p>
            <a:pPr algn="ctr"/>
            <a:r>
              <a:rPr lang="en-US" altLang="zh-CN" sz="2000" b="1" dirty="0">
                <a:latin typeface="宋体" panose="02010600030101010101" pitchFamily="2" charset="-122"/>
                <a:ea typeface="宋体" panose="02010600030101010101" pitchFamily="2" charset="-122"/>
                <a:sym typeface="Arial" panose="020B0604020202020204" pitchFamily="34" charset="0"/>
              </a:rPr>
              <a:t>04</a:t>
            </a:r>
            <a:endParaRPr lang="en-US" altLang="zh-CN" sz="2000" b="1" dirty="0">
              <a:latin typeface="宋体" panose="02010600030101010101" pitchFamily="2" charset="-122"/>
              <a:ea typeface="宋体" panose="02010600030101010101" pitchFamily="2" charset="-122"/>
              <a:sym typeface="Arial" panose="020B0604020202020204" pitchFamily="34" charset="0"/>
            </a:endParaRPr>
          </a:p>
        </p:txBody>
      </p:sp>
      <p:sp>
        <p:nvSpPr>
          <p:cNvPr id="24" name="矩形 38"/>
          <p:cNvSpPr/>
          <p:nvPr/>
        </p:nvSpPr>
        <p:spPr>
          <a:xfrm>
            <a:off x="4611688" y="3605213"/>
            <a:ext cx="439737" cy="398462"/>
          </a:xfrm>
          <a:prstGeom prst="rect">
            <a:avLst/>
          </a:prstGeom>
          <a:noFill/>
          <a:ln w="9525">
            <a:noFill/>
          </a:ln>
        </p:spPr>
        <p:txBody>
          <a:bodyPr wrap="none" anchor="t">
            <a:spAutoFit/>
          </a:bodyPr>
          <a:p>
            <a:pPr algn="ctr"/>
            <a:r>
              <a:rPr lang="en-US" altLang="zh-CN" sz="2000" b="1" dirty="0">
                <a:latin typeface="宋体" panose="02010600030101010101" pitchFamily="2" charset="-122"/>
                <a:ea typeface="宋体" panose="02010600030101010101" pitchFamily="2" charset="-122"/>
                <a:sym typeface="Arial" panose="020B0604020202020204" pitchFamily="34" charset="0"/>
              </a:rPr>
              <a:t>03</a:t>
            </a:r>
            <a:endParaRPr lang="en-US" altLang="zh-CN" sz="2000" b="1" dirty="0">
              <a:latin typeface="宋体" panose="02010600030101010101" pitchFamily="2" charset="-122"/>
              <a:ea typeface="宋体" panose="02010600030101010101" pitchFamily="2" charset="-122"/>
              <a:sym typeface="Arial" panose="020B0604020202020204" pitchFamily="34" charset="0"/>
            </a:endParaRPr>
          </a:p>
        </p:txBody>
      </p:sp>
      <p:sp>
        <p:nvSpPr>
          <p:cNvPr id="25" name="文本框 31"/>
          <p:cNvSpPr/>
          <p:nvPr/>
        </p:nvSpPr>
        <p:spPr>
          <a:xfrm>
            <a:off x="1689100" y="2001838"/>
            <a:ext cx="2343150" cy="1014412"/>
          </a:xfrm>
          <a:prstGeom prst="rect">
            <a:avLst/>
          </a:prstGeom>
          <a:noFill/>
          <a:ln w="9525">
            <a:noFill/>
          </a:ln>
        </p:spPr>
        <p:txBody>
          <a:bodyPr anchor="t">
            <a:spAutoFit/>
          </a:bodyPr>
          <a:p>
            <a:r>
              <a:rPr lang="zh-CN" altLang="zh-CN" sz="2000" b="1" dirty="0">
                <a:latin typeface="宋体" panose="02010600030101010101" pitchFamily="2" charset="-122"/>
                <a:ea typeface="宋体" panose="02010600030101010101" pitchFamily="2" charset="-122"/>
              </a:rPr>
              <a:t>按投资与企业生产经营的关系</a:t>
            </a:r>
            <a:r>
              <a:rPr lang="zh-CN" altLang="en-US" sz="2000" b="1" dirty="0">
                <a:latin typeface="宋体" panose="02010600030101010101" pitchFamily="2" charset="-122"/>
                <a:ea typeface="宋体" panose="02010600030101010101" pitchFamily="2" charset="-122"/>
              </a:rPr>
              <a:t>：直接投资与间接投资</a:t>
            </a:r>
            <a:endParaRPr lang="zh-CN" altLang="en-US" sz="2000" b="1" dirty="0">
              <a:latin typeface="宋体" panose="02010600030101010101" pitchFamily="2" charset="-122"/>
              <a:ea typeface="宋体" panose="02010600030101010101" pitchFamily="2" charset="-122"/>
            </a:endParaRPr>
          </a:p>
        </p:txBody>
      </p:sp>
      <p:sp>
        <p:nvSpPr>
          <p:cNvPr id="26" name="文本框 34"/>
          <p:cNvSpPr/>
          <p:nvPr/>
        </p:nvSpPr>
        <p:spPr>
          <a:xfrm>
            <a:off x="5138738" y="1963738"/>
            <a:ext cx="2268537" cy="1014412"/>
          </a:xfrm>
          <a:prstGeom prst="rect">
            <a:avLst/>
          </a:prstGeom>
          <a:noFill/>
          <a:ln w="9525">
            <a:noFill/>
          </a:ln>
        </p:spPr>
        <p:txBody>
          <a:bodyPr anchor="t">
            <a:spAutoFit/>
          </a:bodyPr>
          <a:p>
            <a:r>
              <a:rPr lang="zh-CN" altLang="zh-CN" sz="2000" b="1" dirty="0">
                <a:latin typeface="宋体" panose="02010600030101010101" pitchFamily="2" charset="-122"/>
                <a:ea typeface="宋体" panose="02010600030101010101" pitchFamily="2" charset="-122"/>
              </a:rPr>
              <a:t>按投资回收时间的长短</a:t>
            </a:r>
            <a:r>
              <a:rPr lang="zh-CN" altLang="en-US" sz="2000" b="1" dirty="0">
                <a:latin typeface="宋体" panose="02010600030101010101" pitchFamily="2" charset="-122"/>
                <a:ea typeface="宋体" panose="02010600030101010101" pitchFamily="2" charset="-122"/>
              </a:rPr>
              <a:t>：长期投资与短期投资</a:t>
            </a:r>
            <a:endParaRPr lang="zh-CN" altLang="en-US" sz="2000" b="1" dirty="0">
              <a:latin typeface="宋体" panose="02010600030101010101" pitchFamily="2" charset="-122"/>
              <a:ea typeface="宋体" panose="02010600030101010101" pitchFamily="2" charset="-122"/>
              <a:sym typeface="微软雅黑" panose="020B0503020204020204" charset="-122"/>
            </a:endParaRPr>
          </a:p>
        </p:txBody>
      </p:sp>
      <p:sp>
        <p:nvSpPr>
          <p:cNvPr id="27" name="文本框 37"/>
          <p:cNvSpPr/>
          <p:nvPr/>
        </p:nvSpPr>
        <p:spPr>
          <a:xfrm>
            <a:off x="1689100" y="3952875"/>
            <a:ext cx="2259013" cy="1322388"/>
          </a:xfrm>
          <a:prstGeom prst="rect">
            <a:avLst/>
          </a:prstGeom>
          <a:noFill/>
          <a:ln w="9525">
            <a:noFill/>
          </a:ln>
        </p:spPr>
        <p:txBody>
          <a:bodyPr anchor="t">
            <a:spAutoFit/>
          </a:bodyPr>
          <a:p>
            <a:r>
              <a:rPr lang="zh-CN" altLang="zh-CN" sz="2000" b="1" dirty="0">
                <a:latin typeface="宋体" panose="02010600030101010101" pitchFamily="2" charset="-122"/>
                <a:ea typeface="宋体" panose="02010600030101010101" pitchFamily="2" charset="-122"/>
              </a:rPr>
              <a:t>根据投资在生产过程中的作用</a:t>
            </a:r>
            <a:r>
              <a:rPr lang="zh-CN" altLang="en-US" sz="2000" b="1" dirty="0">
                <a:latin typeface="宋体" panose="02010600030101010101" pitchFamily="2" charset="-122"/>
                <a:ea typeface="宋体" panose="02010600030101010101" pitchFamily="2" charset="-122"/>
              </a:rPr>
              <a:t>：初创投资与后续投资</a:t>
            </a:r>
            <a:endParaRPr lang="zh-CN" altLang="en-US" sz="2000" b="1" dirty="0">
              <a:latin typeface="宋体" panose="02010600030101010101" pitchFamily="2" charset="-122"/>
              <a:ea typeface="宋体" panose="02010600030101010101" pitchFamily="2" charset="-122"/>
            </a:endParaRPr>
          </a:p>
          <a:p>
            <a:endParaRPr lang="zh-CN" altLang="en-US" sz="2000" b="1" dirty="0">
              <a:latin typeface="宋体" panose="02010600030101010101" pitchFamily="2" charset="-122"/>
              <a:ea typeface="宋体" panose="02010600030101010101" pitchFamily="2" charset="-122"/>
            </a:endParaRPr>
          </a:p>
        </p:txBody>
      </p:sp>
      <p:sp>
        <p:nvSpPr>
          <p:cNvPr id="28" name="文本框 40"/>
          <p:cNvSpPr/>
          <p:nvPr/>
        </p:nvSpPr>
        <p:spPr>
          <a:xfrm>
            <a:off x="5116513" y="3841750"/>
            <a:ext cx="2290762" cy="1014413"/>
          </a:xfrm>
          <a:prstGeom prst="rect">
            <a:avLst/>
          </a:prstGeom>
          <a:noFill/>
          <a:ln w="9525">
            <a:noFill/>
          </a:ln>
        </p:spPr>
        <p:txBody>
          <a:bodyPr anchor="t">
            <a:spAutoFit/>
          </a:bodyPr>
          <a:p>
            <a:r>
              <a:rPr lang="zh-CN" altLang="zh-CN" sz="2000" b="1" dirty="0">
                <a:latin typeface="宋体" panose="02010600030101010101" pitchFamily="2" charset="-122"/>
                <a:ea typeface="宋体" panose="02010600030101010101" pitchFamily="2" charset="-122"/>
              </a:rPr>
              <a:t>根据投资的方向</a:t>
            </a:r>
            <a:r>
              <a:rPr lang="zh-CN" altLang="en-US" sz="2000" b="1" dirty="0">
                <a:latin typeface="宋体" panose="02010600030101010101" pitchFamily="2" charset="-122"/>
                <a:ea typeface="宋体" panose="02010600030101010101" pitchFamily="2" charset="-122"/>
              </a:rPr>
              <a:t>：对内投资与对外投资</a:t>
            </a:r>
            <a:endParaRPr lang="zh-CN" altLang="en-US" sz="2000" b="1" dirty="0">
              <a:latin typeface="宋体" panose="02010600030101010101" pitchFamily="2" charset="-122"/>
              <a:ea typeface="宋体" panose="02010600030101010101" pitchFamily="2" charset="-122"/>
            </a:endParaRPr>
          </a:p>
        </p:txBody>
      </p:sp>
      <p:sp>
        <p:nvSpPr>
          <p:cNvPr id="2" name="矩形 1"/>
          <p:cNvSpPr/>
          <p:nvPr/>
        </p:nvSpPr>
        <p:spPr>
          <a:xfrm>
            <a:off x="142875" y="5399088"/>
            <a:ext cx="8959850" cy="1338263"/>
          </a:xfrm>
          <a:prstGeom prst="rect">
            <a:avLst/>
          </a:prstGeom>
          <a:noFill/>
          <a:ln w="9525">
            <a:noFill/>
          </a:ln>
        </p:spPr>
        <p:txBody>
          <a:bodyPr wrap="square">
            <a:spAutoFit/>
          </a:bodyPr>
          <a:p>
            <a:pPr fontAlgn="base">
              <a:lnSpc>
                <a:spcPct val="150000"/>
              </a:lnSpc>
            </a:pPr>
            <a:r>
              <a:rPr lang="zh-CN" altLang="zh-CN" b="1" strike="noStrike" noProof="1" dirty="0">
                <a:solidFill>
                  <a:schemeClr val="tx1"/>
                </a:solidFill>
                <a:latin typeface="+mn-ea"/>
                <a:ea typeface="+mn-ea"/>
                <a:cs typeface="+mn-cs"/>
              </a:rPr>
              <a:t>其他分类方法</a:t>
            </a:r>
            <a:r>
              <a:rPr lang="zh-CN" altLang="en-US" b="1" strike="noStrike" noProof="1" dirty="0">
                <a:solidFill>
                  <a:schemeClr val="tx1"/>
                </a:solidFill>
                <a:latin typeface="+mn-ea"/>
                <a:ea typeface="+mn-ea"/>
                <a:cs typeface="+mn-cs"/>
              </a:rPr>
              <a:t>：</a:t>
            </a:r>
            <a:endParaRPr lang="en-US" altLang="zh-CN" b="1" strike="noStrike" noProof="1" dirty="0">
              <a:solidFill>
                <a:schemeClr val="tx1"/>
              </a:solidFill>
              <a:latin typeface="+mn-ea"/>
              <a:ea typeface="+mn-ea"/>
            </a:endParaRPr>
          </a:p>
          <a:p>
            <a:pPr marL="285750" indent="-285750" fontAlgn="base">
              <a:lnSpc>
                <a:spcPct val="150000"/>
              </a:lnSpc>
              <a:buFont typeface="Arial" panose="020B0604020202020204" pitchFamily="34" charset="0"/>
              <a:buChar char="•"/>
            </a:pPr>
            <a:r>
              <a:rPr lang="zh-CN" altLang="zh-CN" b="1" strike="noStrike" noProof="1" dirty="0">
                <a:solidFill>
                  <a:schemeClr val="tx1"/>
                </a:solidFill>
                <a:latin typeface="+mn-ea"/>
                <a:ea typeface="+mn-ea"/>
                <a:cs typeface="+mn-cs"/>
              </a:rPr>
              <a:t>根据不同投资项目之间的相互关系</a:t>
            </a:r>
            <a:r>
              <a:rPr lang="zh-CN" altLang="en-US" b="1" strike="noStrike" noProof="1" dirty="0">
                <a:solidFill>
                  <a:schemeClr val="tx1"/>
                </a:solidFill>
                <a:latin typeface="+mn-ea"/>
                <a:ea typeface="+mn-ea"/>
                <a:cs typeface="+mn-cs"/>
              </a:rPr>
              <a:t>：</a:t>
            </a:r>
            <a:r>
              <a:rPr lang="zh-CN" altLang="zh-CN" b="1" strike="noStrike" noProof="1" dirty="0">
                <a:solidFill>
                  <a:schemeClr val="tx1"/>
                </a:solidFill>
                <a:latin typeface="+mn-ea"/>
                <a:ea typeface="+mn-ea"/>
                <a:cs typeface="+mn-cs"/>
              </a:rPr>
              <a:t>独立项目投资、相关项目投资和互斥项目投资</a:t>
            </a:r>
            <a:endParaRPr lang="en-US" altLang="zh-CN" b="1" strike="noStrike" noProof="1" dirty="0">
              <a:solidFill>
                <a:schemeClr val="tx1"/>
              </a:solidFill>
              <a:latin typeface="+mn-ea"/>
              <a:ea typeface="+mn-ea"/>
            </a:endParaRPr>
          </a:p>
          <a:p>
            <a:pPr marL="285750" indent="-285750" fontAlgn="base">
              <a:lnSpc>
                <a:spcPct val="150000"/>
              </a:lnSpc>
              <a:buFont typeface="Arial" panose="020B0604020202020204" pitchFamily="34" charset="0"/>
              <a:buChar char="•"/>
            </a:pPr>
            <a:r>
              <a:rPr lang="zh-CN" altLang="zh-CN" b="1" strike="noStrike" noProof="1" dirty="0">
                <a:solidFill>
                  <a:schemeClr val="tx1"/>
                </a:solidFill>
                <a:latin typeface="+mn-ea"/>
                <a:ea typeface="+mn-ea"/>
                <a:cs typeface="+mn-cs"/>
              </a:rPr>
              <a:t>根据投资项目现金流入与流出的时间</a:t>
            </a:r>
            <a:r>
              <a:rPr lang="zh-CN" altLang="en-US" b="1" strike="noStrike" noProof="1" dirty="0">
                <a:solidFill>
                  <a:schemeClr val="tx1"/>
                </a:solidFill>
                <a:latin typeface="+mn-ea"/>
                <a:ea typeface="+mn-ea"/>
                <a:cs typeface="+mn-cs"/>
              </a:rPr>
              <a:t>：</a:t>
            </a:r>
            <a:r>
              <a:rPr lang="zh-CN" altLang="zh-CN" b="1" strike="noStrike" noProof="1" dirty="0">
                <a:solidFill>
                  <a:schemeClr val="tx1"/>
                </a:solidFill>
                <a:latin typeface="+mn-ea"/>
                <a:ea typeface="+mn-ea"/>
                <a:cs typeface="+mn-cs"/>
              </a:rPr>
              <a:t>常规项目投资和非常规项目投资。</a:t>
            </a:r>
            <a:endParaRPr lang="zh-CN" altLang="zh-CN" b="1" strike="noStrike" noProof="1" dirty="0">
              <a:solidFill>
                <a:schemeClr val="tx1"/>
              </a:solidFill>
              <a:latin typeface="+mn-ea"/>
              <a:ea typeface="+mn-ea"/>
            </a:endParaRPr>
          </a:p>
        </p:txBody>
      </p:sp>
    </p:spTree>
  </p:cSld>
  <p:clrMapOvr>
    <a:masterClrMapping/>
  </p:clrMapOvr>
  <p:transition advTm="1314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a:spLocks noGrp="1"/>
          </p:cNvSpPr>
          <p:nvPr>
            <p:ph type="title" idx="4294967295"/>
          </p:nvPr>
        </p:nvSpPr>
        <p:spPr/>
        <p:txBody>
          <a:bodyPr wrap="square" anchor="b"/>
          <a:p>
            <a:r>
              <a:rPr lang="zh-CN" altLang="en-US" b="0"/>
              <a:t>内含报酬率</a:t>
            </a:r>
            <a:endParaRPr lang="zh-CN" altLang="en-US" b="0"/>
          </a:p>
        </p:txBody>
      </p:sp>
      <p:sp>
        <p:nvSpPr>
          <p:cNvPr id="61442" name="Rectangle 5"/>
          <p:cNvSpPr>
            <a:spLocks noGrp="1"/>
          </p:cNvSpPr>
          <p:nvPr>
            <p:ph type="body" sz="half" idx="4294967295"/>
          </p:nvPr>
        </p:nvSpPr>
        <p:spPr>
          <a:xfrm>
            <a:off x="457200" y="1452563"/>
            <a:ext cx="7840663" cy="4678362"/>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a:r>
              <a:rPr lang="zh-CN" altLang="en-US" sz="2400" b="1" dirty="0"/>
              <a:t>内含报酬率(Internal Rate of Return，IRR）指能够使未来现金流入量现值等于未来现金流出量的贴现率，或者是说使投资方案净现值为零的贴现率，实际上反映了投资项目的真实报酬，目前越来越多的企业使用该项指标对投资项目进行评价。</a:t>
            </a:r>
            <a:endParaRPr lang="zh-CN" altLang="en-US" sz="2400" b="1" dirty="0"/>
          </a:p>
          <a:p>
            <a:pPr lvl="0"/>
            <a:r>
              <a:rPr lang="zh-CN" altLang="en-US" sz="2400" b="1" dirty="0"/>
              <a:t>计算方法：</a:t>
            </a:r>
            <a:endParaRPr lang="zh-CN" altLang="en-US" sz="2400" b="1" dirty="0"/>
          </a:p>
          <a:p>
            <a:pPr lvl="0"/>
            <a:endParaRPr lang="zh-CN" altLang="en-US" sz="2600" b="1" dirty="0"/>
          </a:p>
          <a:p>
            <a:pPr lvl="0"/>
            <a:endParaRPr lang="zh-CN" altLang="en-US" sz="2600" b="1" dirty="0"/>
          </a:p>
          <a:p>
            <a:pPr lvl="0"/>
            <a:r>
              <a:rPr lang="zh-CN" altLang="en-US" sz="2600" b="1" dirty="0"/>
              <a:t>决策规则</a:t>
            </a:r>
            <a:endParaRPr lang="zh-CN" altLang="en-US" sz="2600" b="1" dirty="0"/>
          </a:p>
          <a:p>
            <a:pPr lvl="1" indent="-347345">
              <a:buClr>
                <a:schemeClr val="tx2"/>
              </a:buClr>
              <a:buSzPct val="70000"/>
              <a:buFont typeface="Wingdings" panose="05000000000000000000" pitchFamily="2" charset="2"/>
              <a:buChar char="l"/>
            </a:pPr>
            <a:r>
              <a:rPr lang="zh-CN" altLang="en-US" sz="2200" b="1" dirty="0"/>
              <a:t>一个备选方案：</a:t>
            </a:r>
            <a:r>
              <a:rPr lang="en-US" altLang="zh-CN" sz="2200" b="1" dirty="0"/>
              <a:t>IRR&gt;其资本成本或预定报酬率</a:t>
            </a:r>
            <a:endParaRPr lang="zh-CN" altLang="en-US" sz="2200" b="1" dirty="0"/>
          </a:p>
          <a:p>
            <a:pPr lvl="1" indent="-347345">
              <a:buClr>
                <a:schemeClr val="tx2"/>
              </a:buClr>
              <a:buSzPct val="70000"/>
              <a:buFont typeface="Wingdings" panose="05000000000000000000" pitchFamily="2" charset="2"/>
              <a:buChar char="l"/>
            </a:pPr>
            <a:r>
              <a:rPr lang="zh-CN" altLang="en-US" sz="2200" b="1" dirty="0"/>
              <a:t>多个互斥方案：选择超过资金成本或必要报酬率最多者</a:t>
            </a:r>
            <a:endParaRPr lang="zh-CN" altLang="en-US" sz="2200" b="1" dirty="0"/>
          </a:p>
          <a:p>
            <a:pPr lvl="0"/>
            <a:endParaRPr lang="zh-CN" altLang="en-US" sz="2000" b="1" dirty="0"/>
          </a:p>
        </p:txBody>
      </p:sp>
      <p:graphicFrame>
        <p:nvGraphicFramePr>
          <p:cNvPr id="61443" name="内容占位符 52227"/>
          <p:cNvGraphicFramePr>
            <a:graphicFrameLocks noGrp="1" noChangeAspect="1"/>
          </p:cNvGraphicFramePr>
          <p:nvPr>
            <p:ph sz="half" idx="4294967295"/>
          </p:nvPr>
        </p:nvGraphicFramePr>
        <p:xfrm>
          <a:off x="1874838" y="3811588"/>
          <a:ext cx="4083050" cy="765175"/>
        </p:xfrm>
        <a:graphic>
          <a:graphicData uri="http://schemas.openxmlformats.org/presentationml/2006/ole">
            <mc:AlternateContent xmlns:mc="http://schemas.openxmlformats.org/markup-compatibility/2006">
              <mc:Choice xmlns:v="urn:schemas-microsoft-com:vml" Requires="v">
                <p:oleObj spid="_x0000_s3086" name="" r:id="rId1" imgW="1168400" imgH="444500" progId="Equation.3">
                  <p:embed/>
                </p:oleObj>
              </mc:Choice>
              <mc:Fallback>
                <p:oleObj name="" r:id="rId1" imgW="1168400" imgH="444500" progId="Equation.3">
                  <p:embed/>
                  <p:pic>
                    <p:nvPicPr>
                      <p:cNvPr id="0" name="图片 3085"/>
                      <p:cNvPicPr/>
                      <p:nvPr/>
                    </p:nvPicPr>
                    <p:blipFill>
                      <a:blip r:embed="rId2"/>
                      <a:stretch>
                        <a:fillRect/>
                      </a:stretch>
                    </p:blipFill>
                    <p:spPr>
                      <a:xfrm>
                        <a:off x="1874838" y="3811588"/>
                        <a:ext cx="4083050" cy="765175"/>
                      </a:xfrm>
                      <a:prstGeom prst="rect">
                        <a:avLst/>
                      </a:prstGeom>
                      <a:noFill/>
                      <a:ln>
                        <a:solidFill>
                          <a:srgbClr val="0000FF"/>
                        </a:solid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idx="4294967295"/>
          </p:nvPr>
        </p:nvSpPr>
        <p:spPr/>
        <p:txBody>
          <a:bodyPr wrap="square" anchor="b"/>
          <a:p>
            <a:r>
              <a:rPr lang="zh-CN" altLang="en-US" sz="3500" b="0"/>
              <a:t>内含报酬率</a:t>
            </a:r>
            <a:endParaRPr lang="zh-CN" altLang="en-US" sz="3500" b="0"/>
          </a:p>
        </p:txBody>
      </p:sp>
      <p:sp>
        <p:nvSpPr>
          <p:cNvPr id="62466" name="Rectangle 3"/>
          <p:cNvSpPr>
            <a:spLocks noGrp="1"/>
          </p:cNvSpPr>
          <p:nvPr>
            <p:ph type="body" idx="4294967295"/>
          </p:nvPr>
        </p:nvSpPr>
        <p:spPr>
          <a:xfrm>
            <a:off x="1331913" y="1844675"/>
            <a:ext cx="7364412" cy="4525963"/>
          </a:xfrm>
        </p:spPr>
        <p:txBody>
          <a:bodyPr wrap="square" anchor="t"/>
          <a:p>
            <a:pPr>
              <a:buNone/>
            </a:pPr>
            <a:r>
              <a:rPr lang="en-US" altLang="zh-CN" sz="2600" b="1" dirty="0">
                <a:solidFill>
                  <a:srgbClr val="0000FF"/>
                </a:solidFill>
                <a:latin typeface="楷体_GB2312" pitchFamily="1" charset="-122"/>
                <a:ea typeface="楷体_GB2312" pitchFamily="1" charset="-122"/>
              </a:rPr>
              <a:t>IRR</a:t>
            </a:r>
            <a:r>
              <a:rPr lang="zh-CN" altLang="en-US" sz="2600" b="1" dirty="0">
                <a:solidFill>
                  <a:srgbClr val="0000FF"/>
                </a:solidFill>
                <a:latin typeface="楷体_GB2312" pitchFamily="1" charset="-122"/>
                <a:ea typeface="楷体_GB2312" pitchFamily="1" charset="-122"/>
              </a:rPr>
              <a:t>的计算步骤：</a:t>
            </a:r>
            <a:endParaRPr lang="zh-CN" altLang="en-US" sz="2600" b="1" dirty="0">
              <a:solidFill>
                <a:srgbClr val="0000FF"/>
              </a:solidFill>
              <a:latin typeface="楷体_GB2312" pitchFamily="1" charset="-122"/>
              <a:ea typeface="楷体_GB2312" pitchFamily="1" charset="-122"/>
            </a:endParaRPr>
          </a:p>
          <a:p>
            <a:pPr lvl="1">
              <a:buClr>
                <a:schemeClr val="hlink"/>
              </a:buClr>
              <a:buChar char="Ø"/>
            </a:pPr>
            <a:r>
              <a:rPr lang="zh-CN" altLang="en-US" sz="2200" dirty="0">
                <a:latin typeface="楷体_GB2312" pitchFamily="1" charset="-122"/>
                <a:ea typeface="楷体_GB2312" pitchFamily="1" charset="-122"/>
              </a:rPr>
              <a:t>每年的</a:t>
            </a:r>
            <a:r>
              <a:rPr lang="en-US" altLang="zh-CN" sz="2200" dirty="0">
                <a:latin typeface="楷体_GB2312" pitchFamily="1" charset="-122"/>
                <a:ea typeface="楷体_GB2312" pitchFamily="1" charset="-122"/>
              </a:rPr>
              <a:t>NCF</a:t>
            </a:r>
            <a:r>
              <a:rPr lang="zh-CN" altLang="en-US" sz="2200" dirty="0">
                <a:latin typeface="楷体_GB2312" pitchFamily="1" charset="-122"/>
                <a:ea typeface="楷体_GB2312" pitchFamily="1" charset="-122"/>
              </a:rPr>
              <a:t>相等</a:t>
            </a:r>
            <a:endParaRPr lang="zh-CN" altLang="en-US" sz="2200" dirty="0">
              <a:latin typeface="楷体_GB2312" pitchFamily="1" charset="-122"/>
              <a:ea typeface="楷体_GB2312" pitchFamily="1" charset="-122"/>
            </a:endParaRPr>
          </a:p>
          <a:p>
            <a:pPr lvl="2">
              <a:buClr>
                <a:srgbClr val="0000FF"/>
              </a:buClr>
              <a:buChar char="ü"/>
            </a:pPr>
            <a:r>
              <a:rPr lang="zh-CN" altLang="en-US" sz="2100" dirty="0">
                <a:latin typeface="楷体_GB2312" pitchFamily="1" charset="-122"/>
                <a:ea typeface="楷体_GB2312" pitchFamily="1" charset="-122"/>
              </a:rPr>
              <a:t>计算年金现值系数 </a:t>
            </a:r>
            <a:endParaRPr lang="zh-CN" altLang="en-US" sz="2100" dirty="0">
              <a:latin typeface="楷体_GB2312" pitchFamily="1" charset="-122"/>
              <a:ea typeface="楷体_GB2312" pitchFamily="1" charset="-122"/>
            </a:endParaRPr>
          </a:p>
          <a:p>
            <a:pPr lvl="2">
              <a:buClr>
                <a:srgbClr val="0000FF"/>
              </a:buClr>
              <a:buChar char="ü"/>
            </a:pPr>
            <a:endParaRPr lang="zh-CN" altLang="en-US" sz="2100" dirty="0">
              <a:latin typeface="楷体_GB2312" pitchFamily="1" charset="-122"/>
              <a:ea typeface="楷体_GB2312" pitchFamily="1" charset="-122"/>
            </a:endParaRPr>
          </a:p>
          <a:p>
            <a:pPr lvl="2">
              <a:buClr>
                <a:srgbClr val="0000FF"/>
              </a:buClr>
              <a:buChar char="ü"/>
            </a:pPr>
            <a:endParaRPr lang="zh-CN" altLang="en-US" sz="2100" dirty="0">
              <a:latin typeface="楷体_GB2312" pitchFamily="1" charset="-122"/>
              <a:ea typeface="楷体_GB2312" pitchFamily="1" charset="-122"/>
            </a:endParaRPr>
          </a:p>
          <a:p>
            <a:pPr lvl="2">
              <a:buClr>
                <a:srgbClr val="0000FF"/>
              </a:buClr>
              <a:buChar char="ü"/>
            </a:pPr>
            <a:r>
              <a:rPr lang="zh-CN" altLang="en-US" sz="2100" dirty="0">
                <a:latin typeface="楷体_GB2312" pitchFamily="1" charset="-122"/>
                <a:ea typeface="楷体_GB2312" pitchFamily="1" charset="-122"/>
              </a:rPr>
              <a:t>查年金现值系数表 </a:t>
            </a:r>
            <a:endParaRPr lang="zh-CN" altLang="en-US" sz="2100" dirty="0">
              <a:latin typeface="楷体_GB2312" pitchFamily="1" charset="-122"/>
              <a:ea typeface="楷体_GB2312" pitchFamily="1" charset="-122"/>
            </a:endParaRPr>
          </a:p>
          <a:p>
            <a:pPr lvl="2">
              <a:buClr>
                <a:srgbClr val="0000FF"/>
              </a:buClr>
              <a:buChar char="ü"/>
            </a:pPr>
            <a:r>
              <a:rPr lang="zh-CN" altLang="en-US" sz="2100" dirty="0">
                <a:latin typeface="楷体_GB2312" pitchFamily="1" charset="-122"/>
                <a:ea typeface="楷体_GB2312" pitchFamily="1" charset="-122"/>
              </a:rPr>
              <a:t>采用插值法计算出</a:t>
            </a:r>
            <a:r>
              <a:rPr lang="en-US" altLang="zh-CN" sz="2100" dirty="0">
                <a:latin typeface="楷体_GB2312" pitchFamily="1" charset="-122"/>
                <a:ea typeface="楷体_GB2312" pitchFamily="1" charset="-122"/>
              </a:rPr>
              <a:t>IRR</a:t>
            </a:r>
            <a:r>
              <a:rPr lang="en-US" altLang="zh-CN" dirty="0">
                <a:latin typeface="楷体_GB2312" pitchFamily="1" charset="-122"/>
                <a:ea typeface="楷体_GB2312" pitchFamily="1" charset="-122"/>
              </a:rPr>
              <a:t> </a:t>
            </a:r>
            <a:endParaRPr lang="en-US" altLang="zh-CN" dirty="0">
              <a:latin typeface="楷体_GB2312" pitchFamily="1" charset="-122"/>
              <a:ea typeface="楷体_GB2312" pitchFamily="1" charset="-122"/>
            </a:endParaRPr>
          </a:p>
          <a:p>
            <a:pPr lvl="1">
              <a:buClr>
                <a:schemeClr val="hlink"/>
              </a:buClr>
              <a:buChar char="Ø"/>
            </a:pPr>
            <a:r>
              <a:rPr lang="zh-CN" altLang="en-US" sz="2200" dirty="0">
                <a:latin typeface="楷体_GB2312" pitchFamily="1" charset="-122"/>
                <a:ea typeface="楷体_GB2312" pitchFamily="1" charset="-122"/>
              </a:rPr>
              <a:t>每年的</a:t>
            </a:r>
            <a:r>
              <a:rPr lang="en-US" altLang="zh-CN" sz="2200" dirty="0">
                <a:latin typeface="楷体_GB2312" pitchFamily="1" charset="-122"/>
                <a:ea typeface="楷体_GB2312" pitchFamily="1" charset="-122"/>
              </a:rPr>
              <a:t>NCF</a:t>
            </a:r>
            <a:r>
              <a:rPr lang="zh-CN" altLang="en-US" sz="2200" dirty="0">
                <a:latin typeface="楷体_GB2312" pitchFamily="1" charset="-122"/>
                <a:ea typeface="楷体_GB2312" pitchFamily="1" charset="-122"/>
              </a:rPr>
              <a:t>不相等</a:t>
            </a:r>
            <a:r>
              <a:rPr lang="zh-CN" altLang="en-US" dirty="0">
                <a:latin typeface="楷体_GB2312" pitchFamily="1" charset="-122"/>
                <a:ea typeface="楷体_GB2312" pitchFamily="1" charset="-122"/>
              </a:rPr>
              <a:t> </a:t>
            </a:r>
            <a:endParaRPr lang="zh-CN" altLang="en-US" dirty="0">
              <a:latin typeface="楷体_GB2312" pitchFamily="1" charset="-122"/>
              <a:ea typeface="楷体_GB2312" pitchFamily="1" charset="-122"/>
            </a:endParaRPr>
          </a:p>
          <a:p>
            <a:pPr lvl="2">
              <a:buClr>
                <a:srgbClr val="0000FF"/>
              </a:buClr>
              <a:buChar char="ü"/>
            </a:pPr>
            <a:r>
              <a:rPr lang="zh-CN" altLang="en-US" sz="2100" dirty="0">
                <a:latin typeface="楷体_GB2312" pitchFamily="1" charset="-122"/>
                <a:ea typeface="楷体_GB2312" pitchFamily="1" charset="-122"/>
              </a:rPr>
              <a:t>先预估一个贴现率，计算净现值</a:t>
            </a:r>
            <a:endParaRPr lang="zh-CN" altLang="en-US" sz="2100" dirty="0">
              <a:latin typeface="楷体_GB2312" pitchFamily="1" charset="-122"/>
              <a:ea typeface="楷体_GB2312" pitchFamily="1" charset="-122"/>
            </a:endParaRPr>
          </a:p>
          <a:p>
            <a:pPr lvl="2">
              <a:buClr>
                <a:srgbClr val="0000FF"/>
              </a:buClr>
              <a:buChar char="ü"/>
            </a:pPr>
            <a:r>
              <a:rPr lang="zh-CN" altLang="en-US" sz="2100" dirty="0">
                <a:latin typeface="楷体_GB2312" pitchFamily="1" charset="-122"/>
                <a:ea typeface="楷体_GB2312" pitchFamily="1" charset="-122"/>
              </a:rPr>
              <a:t>采用插值法计算出</a:t>
            </a:r>
            <a:r>
              <a:rPr lang="en-US" altLang="zh-CN" sz="2100" dirty="0">
                <a:latin typeface="楷体_GB2312" pitchFamily="1" charset="-122"/>
                <a:ea typeface="楷体_GB2312" pitchFamily="1" charset="-122"/>
              </a:rPr>
              <a:t>IRR</a:t>
            </a:r>
            <a:endParaRPr lang="en-US" altLang="zh-CN" sz="2100" dirty="0">
              <a:latin typeface="楷体_GB2312" pitchFamily="1" charset="-122"/>
              <a:ea typeface="楷体_GB2312" pitchFamily="1" charset="-122"/>
            </a:endParaRPr>
          </a:p>
        </p:txBody>
      </p:sp>
      <p:sp>
        <p:nvSpPr>
          <p:cNvPr id="62467" name="Rectangle 4"/>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62468" name="对象 53252"/>
          <p:cNvGraphicFramePr>
            <a:graphicFrameLocks noChangeAspect="1"/>
          </p:cNvGraphicFramePr>
          <p:nvPr/>
        </p:nvGraphicFramePr>
        <p:xfrm>
          <a:off x="2339975" y="3141663"/>
          <a:ext cx="4032250" cy="719137"/>
        </p:xfrm>
        <a:graphic>
          <a:graphicData uri="http://schemas.openxmlformats.org/presentationml/2006/ole">
            <mc:AlternateContent xmlns:mc="http://schemas.openxmlformats.org/markup-compatibility/2006">
              <mc:Choice xmlns:v="urn:schemas-microsoft-com:vml" Requires="v">
                <p:oleObj spid="_x0000_s3087" name="" r:id="rId1" imgW="1752600" imgH="406400" progId="">
                  <p:embed/>
                </p:oleObj>
              </mc:Choice>
              <mc:Fallback>
                <p:oleObj name="" r:id="rId1" imgW="1752600" imgH="406400" progId="">
                  <p:embed/>
                  <p:pic>
                    <p:nvPicPr>
                      <p:cNvPr id="0" name="图片 3086"/>
                      <p:cNvPicPr/>
                      <p:nvPr/>
                    </p:nvPicPr>
                    <p:blipFill>
                      <a:blip r:embed="rId2"/>
                      <a:stretch>
                        <a:fillRect/>
                      </a:stretch>
                    </p:blipFill>
                    <p:spPr>
                      <a:xfrm>
                        <a:off x="2339975" y="3141663"/>
                        <a:ext cx="4032250" cy="719137"/>
                      </a:xfrm>
                      <a:prstGeom prst="rect">
                        <a:avLst/>
                      </a:prstGeom>
                      <a:noFill/>
                      <a:ln w="9525" cap="flat" cmpd="sng">
                        <a:solidFill>
                          <a:schemeClr val="hlink"/>
                        </a:solidFill>
                        <a:prstDash val="solid"/>
                        <a:miter/>
                        <a:headEnd type="none" w="med" len="med"/>
                        <a:tailEnd type="none" w="med" len="med"/>
                      </a:ln>
                    </p:spPr>
                  </p:pic>
                </p:oleObj>
              </mc:Fallback>
            </mc:AlternateContent>
          </a:graphicData>
        </a:graphic>
      </p:graphicFrame>
      <p:sp>
        <p:nvSpPr>
          <p:cNvPr id="62469" name="AutoShape 6"/>
          <p:cNvSpPr/>
          <p:nvPr/>
        </p:nvSpPr>
        <p:spPr>
          <a:xfrm>
            <a:off x="6300788" y="3284538"/>
            <a:ext cx="2495550" cy="1584325"/>
          </a:xfrm>
          <a:prstGeom prst="cloudCallout">
            <a:avLst>
              <a:gd name="adj1" fmla="val -56616"/>
              <a:gd name="adj2" fmla="val 79958"/>
            </a:avLst>
          </a:prstGeom>
          <a:noFill/>
          <a:ln w="9525" cap="flat" cmpd="sng">
            <a:solidFill>
              <a:srgbClr val="FF0000"/>
            </a:solidFill>
            <a:prstDash val="solid"/>
            <a:round/>
            <a:headEnd type="none" w="med" len="med"/>
            <a:tailEnd type="none" w="med" len="med"/>
          </a:ln>
        </p:spPr>
        <p:txBody>
          <a:bodyPr anchor="t"/>
          <a:p>
            <a:r>
              <a:rPr lang="zh-CN" altLang="en-US" sz="1600" b="1" dirty="0">
                <a:latin typeface="Times New Roman" panose="02020603050405020304" pitchFamily="2" charset="0"/>
                <a:ea typeface="楷体_GB2312" pitchFamily="1" charset="-122"/>
              </a:rPr>
              <a:t>找到净现值由正到负并且比较接近于零的两个贴现率</a:t>
            </a:r>
            <a:endParaRPr lang="zh-CN" altLang="en-US" sz="1600" b="1" dirty="0">
              <a:latin typeface="Times New Roman" panose="02020603050405020304" pitchFamily="2" charset="0"/>
              <a:ea typeface="楷体_GB2312" pitchFamily="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idx="4294967295"/>
          </p:nvPr>
        </p:nvSpPr>
        <p:spPr/>
        <p:txBody>
          <a:bodyPr wrap="square" anchor="b"/>
          <a:p>
            <a:r>
              <a:rPr lang="zh-CN" altLang="en-US" sz="3500" b="0"/>
              <a:t>内含报酬率</a:t>
            </a:r>
            <a:endParaRPr lang="zh-CN" altLang="en-US" sz="3500" b="0"/>
          </a:p>
        </p:txBody>
      </p:sp>
      <p:sp>
        <p:nvSpPr>
          <p:cNvPr id="63490" name="Rectangle 3"/>
          <p:cNvSpPr>
            <a:spLocks noGrp="1"/>
          </p:cNvSpPr>
          <p:nvPr>
            <p:ph type="body" idx="4294967295"/>
          </p:nvPr>
        </p:nvSpPr>
        <p:spPr>
          <a:xfrm>
            <a:off x="1908175" y="1600200"/>
            <a:ext cx="7056438" cy="1397000"/>
          </a:xfrm>
        </p:spPr>
        <p:txBody>
          <a:bodyPr wrap="square" anchor="t"/>
          <a:p>
            <a:pPr>
              <a:buNone/>
            </a:pPr>
            <a:r>
              <a:rPr lang="zh-CN" altLang="en-US" sz="1900" b="1" dirty="0">
                <a:latin typeface="楷体_GB2312" pitchFamily="1" charset="-122"/>
                <a:ea typeface="楷体_GB2312" pitchFamily="1" charset="-122"/>
              </a:rPr>
              <a:t>   现仍以前面所举大华公司的资料为例（见表</a:t>
            </a:r>
            <a:r>
              <a:rPr lang="en-US" altLang="zh-CN" sz="1900" b="1" dirty="0">
                <a:latin typeface="楷体_GB2312" pitchFamily="1" charset="-122"/>
                <a:ea typeface="楷体_GB2312" pitchFamily="1" charset="-122"/>
              </a:rPr>
              <a:t>7</a:t>
            </a:r>
            <a:r>
              <a:rPr lang="zh-CN" altLang="en-US" sz="1900" b="1" dirty="0">
                <a:latin typeface="楷体_GB2312" pitchFamily="1" charset="-122"/>
                <a:ea typeface="楷体_GB2312" pitchFamily="1" charset="-122"/>
              </a:rPr>
              <a:t>－</a:t>
            </a:r>
            <a:r>
              <a:rPr lang="en-US" altLang="zh-CN" sz="1900" b="1" dirty="0">
                <a:latin typeface="楷体_GB2312" pitchFamily="1" charset="-122"/>
                <a:ea typeface="楷体_GB2312" pitchFamily="1" charset="-122"/>
              </a:rPr>
              <a:t>1</a:t>
            </a:r>
            <a:r>
              <a:rPr lang="zh-CN" altLang="en-US" sz="1900" b="1" dirty="0">
                <a:latin typeface="楷体_GB2312" pitchFamily="1" charset="-122"/>
                <a:ea typeface="楷体_GB2312" pitchFamily="1" charset="-122"/>
              </a:rPr>
              <a:t>和表</a:t>
            </a:r>
            <a:r>
              <a:rPr lang="en-US" altLang="zh-CN" sz="1900" b="1" dirty="0">
                <a:latin typeface="楷体_GB2312" pitchFamily="1" charset="-122"/>
                <a:ea typeface="楷体_GB2312" pitchFamily="1" charset="-122"/>
              </a:rPr>
              <a:t>7</a:t>
            </a:r>
            <a:r>
              <a:rPr lang="zh-CN" altLang="en-US" sz="1900" b="1" dirty="0">
                <a:latin typeface="楷体_GB2312" pitchFamily="1" charset="-122"/>
                <a:ea typeface="楷体_GB2312" pitchFamily="1" charset="-122"/>
              </a:rPr>
              <a:t>－</a:t>
            </a:r>
            <a:r>
              <a:rPr lang="en-US" altLang="zh-CN" sz="1900" b="1" dirty="0">
                <a:latin typeface="楷体_GB2312" pitchFamily="1" charset="-122"/>
                <a:ea typeface="楷体_GB2312" pitchFamily="1" charset="-122"/>
              </a:rPr>
              <a:t>2</a:t>
            </a:r>
            <a:r>
              <a:rPr lang="zh-CN" altLang="en-US" sz="1900" b="1" dirty="0">
                <a:latin typeface="楷体_GB2312" pitchFamily="1" charset="-122"/>
                <a:ea typeface="楷体_GB2312" pitchFamily="1" charset="-122"/>
              </a:rPr>
              <a:t>）来说明内含报酬率的计算方法。</a:t>
            </a:r>
            <a:endParaRPr lang="zh-CN" altLang="en-US" sz="1900" b="1" dirty="0">
              <a:latin typeface="楷体_GB2312" pitchFamily="1" charset="-122"/>
              <a:ea typeface="楷体_GB2312" pitchFamily="1" charset="-122"/>
            </a:endParaRPr>
          </a:p>
        </p:txBody>
      </p:sp>
      <p:sp>
        <p:nvSpPr>
          <p:cNvPr id="63491" name="Rectangle 4"/>
          <p:cNvSpPr/>
          <p:nvPr/>
        </p:nvSpPr>
        <p:spPr>
          <a:xfrm>
            <a:off x="971550" y="2060575"/>
            <a:ext cx="863600" cy="365125"/>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r>
              <a:rPr lang="zh-CN" altLang="en-US" b="1" dirty="0">
                <a:latin typeface="Arial" panose="020B0604020202020204" pitchFamily="34" charset="0"/>
                <a:ea typeface="宋体" panose="02010600030101010101" pitchFamily="2" charset="-122"/>
              </a:rPr>
              <a:t>例</a:t>
            </a:r>
            <a:r>
              <a:rPr lang="en-US" altLang="zh-CN" b="1" dirty="0">
                <a:latin typeface="Arial" panose="020B0604020202020204" pitchFamily="34" charset="0"/>
                <a:ea typeface="宋体" panose="02010600030101010101" pitchFamily="2" charset="-122"/>
              </a:rPr>
              <a:t>7-5</a:t>
            </a:r>
            <a:r>
              <a:rPr lang="en-US"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63492" name="Rectangle 6"/>
          <p:cNvSpPr/>
          <p:nvPr/>
        </p:nvSpPr>
        <p:spPr>
          <a:xfrm>
            <a:off x="1547813" y="2565400"/>
            <a:ext cx="7180262" cy="366713"/>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由于甲方案的每年</a:t>
            </a:r>
            <a:r>
              <a:rPr lang="en-US" altLang="zh-CN" dirty="0">
                <a:latin typeface="Arial" panose="020B0604020202020204" pitchFamily="34" charset="0"/>
                <a:ea typeface="宋体" panose="02010600030101010101" pitchFamily="2" charset="-122"/>
              </a:rPr>
              <a:t>NCF</a:t>
            </a:r>
            <a:r>
              <a:rPr lang="zh-CN" altLang="en-US" dirty="0">
                <a:latin typeface="Arial" panose="020B0604020202020204" pitchFamily="34" charset="0"/>
                <a:ea typeface="宋体" panose="02010600030101010101" pitchFamily="2" charset="-122"/>
              </a:rPr>
              <a:t>相等，因而，可采用如下方法计算内含报酬率</a:t>
            </a:r>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63493" name="Rectangle 8"/>
          <p:cNvSpPr/>
          <p:nvPr/>
        </p:nvSpPr>
        <p:spPr>
          <a:xfrm>
            <a:off x="0" y="27368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63494" name="对象 54278"/>
          <p:cNvGraphicFramePr>
            <a:graphicFrameLocks noChangeAspect="1"/>
          </p:cNvGraphicFramePr>
          <p:nvPr/>
        </p:nvGraphicFramePr>
        <p:xfrm>
          <a:off x="1692275" y="3078163"/>
          <a:ext cx="3241675" cy="1641475"/>
        </p:xfrm>
        <a:graphic>
          <a:graphicData uri="http://schemas.openxmlformats.org/presentationml/2006/ole">
            <mc:AlternateContent xmlns:mc="http://schemas.openxmlformats.org/markup-compatibility/2006">
              <mc:Choice xmlns:v="urn:schemas-microsoft-com:vml" Requires="v">
                <p:oleObj spid="_x0000_s3088" name="" r:id="rId1" imgW="1752600" imgH="1003300" progId="">
                  <p:embed/>
                </p:oleObj>
              </mc:Choice>
              <mc:Fallback>
                <p:oleObj name="" r:id="rId1" imgW="1752600" imgH="1003300" progId="">
                  <p:embed/>
                  <p:pic>
                    <p:nvPicPr>
                      <p:cNvPr id="0" name="图片 3087"/>
                      <p:cNvPicPr/>
                      <p:nvPr/>
                    </p:nvPicPr>
                    <p:blipFill>
                      <a:blip r:embed="rId2"/>
                      <a:stretch>
                        <a:fillRect/>
                      </a:stretch>
                    </p:blipFill>
                    <p:spPr>
                      <a:xfrm>
                        <a:off x="1692275" y="3078163"/>
                        <a:ext cx="3241675" cy="1641475"/>
                      </a:xfrm>
                      <a:prstGeom prst="rect">
                        <a:avLst/>
                      </a:prstGeom>
                      <a:noFill/>
                      <a:ln w="38100">
                        <a:noFill/>
                        <a:miter/>
                      </a:ln>
                    </p:spPr>
                  </p:pic>
                </p:oleObj>
              </mc:Fallback>
            </mc:AlternateContent>
          </a:graphicData>
        </a:graphic>
      </p:graphicFrame>
      <p:sp>
        <p:nvSpPr>
          <p:cNvPr id="63495" name="Rectangle 16"/>
          <p:cNvSpPr/>
          <p:nvPr/>
        </p:nvSpPr>
        <p:spPr>
          <a:xfrm>
            <a:off x="1258888" y="5087938"/>
            <a:ext cx="6583362" cy="639762"/>
          </a:xfrm>
          <a:prstGeom prst="rect">
            <a:avLst/>
          </a:prstGeom>
          <a:noFill/>
          <a:ln w="9525">
            <a:noFill/>
          </a:ln>
        </p:spPr>
        <p:txBody>
          <a:bodyPr wrap="none" anchor="ctr">
            <a:spAutoFit/>
          </a:bodyPr>
          <a:p>
            <a:pPr eaLnBrk="0" hangingPunct="0"/>
            <a:r>
              <a:rPr lang="zh-CN" altLang="en-US" dirty="0">
                <a:latin typeface="Arial" panose="020B0604020202020204" pitchFamily="34" charset="0"/>
                <a:ea typeface="宋体" panose="02010600030101010101" pitchFamily="2" charset="-122"/>
              </a:rPr>
              <a:t>查年金现值系数表甲方案的内含报酬率应该在</a:t>
            </a:r>
            <a:r>
              <a:rPr lang="en-US" altLang="zh-CN" dirty="0">
                <a:latin typeface="Arial" panose="020B0604020202020204" pitchFamily="34" charset="0"/>
                <a:ea typeface="宋体" panose="02010600030101010101" pitchFamily="2" charset="-122"/>
              </a:rPr>
              <a:t>20%</a:t>
            </a:r>
            <a:r>
              <a:rPr lang="zh-CN" altLang="en-US" dirty="0">
                <a:latin typeface="Arial" panose="020B0604020202020204" pitchFamily="34" charset="0"/>
                <a:ea typeface="宋体" panose="02010600030101010101" pitchFamily="2" charset="-122"/>
              </a:rPr>
              <a:t>和</a:t>
            </a:r>
            <a:r>
              <a:rPr lang="en-US" altLang="zh-CN" dirty="0">
                <a:latin typeface="Arial" panose="020B0604020202020204" pitchFamily="34" charset="0"/>
                <a:ea typeface="宋体" panose="02010600030101010101" pitchFamily="2" charset="-122"/>
              </a:rPr>
              <a:t>25%</a:t>
            </a:r>
            <a:r>
              <a:rPr lang="zh-CN" altLang="en-US" dirty="0">
                <a:latin typeface="Arial" panose="020B0604020202020204" pitchFamily="34" charset="0"/>
                <a:ea typeface="宋体" panose="02010600030101010101" pitchFamily="2" charset="-122"/>
              </a:rPr>
              <a:t>之间，</a:t>
            </a:r>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现用插值法计算如下：</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idx="4294967295"/>
          </p:nvPr>
        </p:nvSpPr>
        <p:spPr/>
        <p:txBody>
          <a:bodyPr wrap="square" anchor="b"/>
          <a:p>
            <a:r>
              <a:rPr lang="zh-CN" altLang="en-US" b="0"/>
              <a:t>内含报酬率</a:t>
            </a:r>
            <a:endParaRPr lang="zh-CN" altLang="en-US" b="0"/>
          </a:p>
        </p:txBody>
      </p:sp>
      <p:sp>
        <p:nvSpPr>
          <p:cNvPr id="64514" name="Rectangle 3"/>
          <p:cNvSpPr>
            <a:spLocks noGrp="1"/>
          </p:cNvSpPr>
          <p:nvPr>
            <p:ph type="body" idx="4294967295"/>
          </p:nvPr>
        </p:nvSpPr>
        <p:spPr/>
        <p:txBody>
          <a:bodyPr wrap="square" anchor="t"/>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pPr>
              <a:buNone/>
            </a:pPr>
            <a:r>
              <a:rPr lang="zh-CN" altLang="en-US" dirty="0"/>
              <a:t>甲方案的内含报酬率＝</a:t>
            </a:r>
            <a:r>
              <a:rPr lang="en-US" altLang="zh-CN" dirty="0"/>
              <a:t>20%+2.22%</a:t>
            </a:r>
            <a:r>
              <a:rPr lang="zh-CN" altLang="en-US" dirty="0"/>
              <a:t>＝</a:t>
            </a:r>
            <a:r>
              <a:rPr lang="en-US" altLang="zh-CN" dirty="0"/>
              <a:t>22.22%</a:t>
            </a:r>
            <a:endParaRPr lang="zh-CN" altLang="en-US" dirty="0"/>
          </a:p>
        </p:txBody>
      </p:sp>
      <p:graphicFrame>
        <p:nvGraphicFramePr>
          <p:cNvPr id="64515" name="对象 55299"/>
          <p:cNvGraphicFramePr>
            <a:graphicFrameLocks noChangeAspect="1"/>
          </p:cNvGraphicFramePr>
          <p:nvPr/>
        </p:nvGraphicFramePr>
        <p:xfrm>
          <a:off x="1295400" y="2349500"/>
          <a:ext cx="2595563" cy="1458913"/>
        </p:xfrm>
        <a:graphic>
          <a:graphicData uri="http://schemas.openxmlformats.org/presentationml/2006/ole">
            <mc:AlternateContent xmlns:mc="http://schemas.openxmlformats.org/markup-compatibility/2006">
              <mc:Choice xmlns:v="urn:schemas-microsoft-com:vml" Requires="v">
                <p:oleObj spid="_x0000_s3089" name="" r:id="rId1" imgW="828040" imgH="891540" progId="">
                  <p:embed/>
                </p:oleObj>
              </mc:Choice>
              <mc:Fallback>
                <p:oleObj name="" r:id="rId1" imgW="828040" imgH="891540" progId="">
                  <p:embed/>
                  <p:pic>
                    <p:nvPicPr>
                      <p:cNvPr id="0" name="图片 3088"/>
                      <p:cNvPicPr/>
                      <p:nvPr/>
                    </p:nvPicPr>
                    <p:blipFill>
                      <a:blip r:embed="rId2"/>
                      <a:stretch>
                        <a:fillRect/>
                      </a:stretch>
                    </p:blipFill>
                    <p:spPr>
                      <a:xfrm>
                        <a:off x="1295400" y="2349500"/>
                        <a:ext cx="2595563" cy="1458913"/>
                      </a:xfrm>
                      <a:prstGeom prst="rect">
                        <a:avLst/>
                      </a:prstGeom>
                      <a:noFill/>
                      <a:ln w="38100">
                        <a:noFill/>
                        <a:miter/>
                      </a:ln>
                    </p:spPr>
                  </p:pic>
                </p:oleObj>
              </mc:Fallback>
            </mc:AlternateContent>
          </a:graphicData>
        </a:graphic>
      </p:graphicFrame>
      <p:graphicFrame>
        <p:nvGraphicFramePr>
          <p:cNvPr id="64516" name="对象 55300"/>
          <p:cNvGraphicFramePr>
            <a:graphicFrameLocks noChangeAspect="1"/>
          </p:cNvGraphicFramePr>
          <p:nvPr/>
        </p:nvGraphicFramePr>
        <p:xfrm>
          <a:off x="4860925" y="2370138"/>
          <a:ext cx="2660650" cy="1417637"/>
        </p:xfrm>
        <a:graphic>
          <a:graphicData uri="http://schemas.openxmlformats.org/presentationml/2006/ole">
            <mc:AlternateContent xmlns:mc="http://schemas.openxmlformats.org/markup-compatibility/2006">
              <mc:Choice xmlns:v="urn:schemas-microsoft-com:vml" Requires="v">
                <p:oleObj spid="_x0000_s3090" name="" r:id="rId3" imgW="1184910" imgH="916940" progId="">
                  <p:embed/>
                </p:oleObj>
              </mc:Choice>
              <mc:Fallback>
                <p:oleObj name="" r:id="rId3" imgW="1184910" imgH="916940" progId="">
                  <p:embed/>
                  <p:pic>
                    <p:nvPicPr>
                      <p:cNvPr id="0" name="图片 3089"/>
                      <p:cNvPicPr/>
                      <p:nvPr/>
                    </p:nvPicPr>
                    <p:blipFill>
                      <a:blip r:embed="rId4"/>
                      <a:stretch>
                        <a:fillRect/>
                      </a:stretch>
                    </p:blipFill>
                    <p:spPr>
                      <a:xfrm>
                        <a:off x="4860925" y="2370138"/>
                        <a:ext cx="2660650" cy="1417637"/>
                      </a:xfrm>
                      <a:prstGeom prst="rect">
                        <a:avLst/>
                      </a:prstGeom>
                      <a:noFill/>
                      <a:ln w="38100">
                        <a:noFill/>
                        <a:miter/>
                      </a:ln>
                    </p:spPr>
                  </p:pic>
                </p:oleObj>
              </mc:Fallback>
            </mc:AlternateContent>
          </a:graphicData>
        </a:graphic>
      </p:graphicFrame>
      <p:graphicFrame>
        <p:nvGraphicFramePr>
          <p:cNvPr id="64517" name="对象 55301"/>
          <p:cNvGraphicFramePr>
            <a:graphicFrameLocks noChangeAspect="1"/>
          </p:cNvGraphicFramePr>
          <p:nvPr/>
        </p:nvGraphicFramePr>
        <p:xfrm>
          <a:off x="1333500" y="4076700"/>
          <a:ext cx="1095375" cy="935038"/>
        </p:xfrm>
        <a:graphic>
          <a:graphicData uri="http://schemas.openxmlformats.org/presentationml/2006/ole">
            <mc:AlternateContent xmlns:mc="http://schemas.openxmlformats.org/markup-compatibility/2006">
              <mc:Choice xmlns:v="urn:schemas-microsoft-com:vml" Requires="v">
                <p:oleObj spid="_x0000_s3091" name="" r:id="rId5" imgW="662305" imgH="585470" progId="">
                  <p:embed/>
                </p:oleObj>
              </mc:Choice>
              <mc:Fallback>
                <p:oleObj name="" r:id="rId5" imgW="662305" imgH="585470" progId="">
                  <p:embed/>
                  <p:pic>
                    <p:nvPicPr>
                      <p:cNvPr id="0" name="图片 3090"/>
                      <p:cNvPicPr/>
                      <p:nvPr/>
                    </p:nvPicPr>
                    <p:blipFill>
                      <a:blip r:embed="rId6"/>
                      <a:stretch>
                        <a:fillRect/>
                      </a:stretch>
                    </p:blipFill>
                    <p:spPr>
                      <a:xfrm>
                        <a:off x="1333500" y="4076700"/>
                        <a:ext cx="1095375" cy="935038"/>
                      </a:xfrm>
                      <a:prstGeom prst="rect">
                        <a:avLst/>
                      </a:prstGeom>
                      <a:noFill/>
                      <a:ln w="38100">
                        <a:noFill/>
                        <a:miter/>
                      </a:ln>
                    </p:spPr>
                  </p:pic>
                </p:oleObj>
              </mc:Fallback>
            </mc:AlternateContent>
          </a:graphicData>
        </a:graphic>
      </p:graphicFrame>
      <p:sp>
        <p:nvSpPr>
          <p:cNvPr id="64518" name="Rectangle 7"/>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64519" name="Rectangle 8"/>
          <p:cNvSpPr/>
          <p:nvPr/>
        </p:nvSpPr>
        <p:spPr>
          <a:xfrm>
            <a:off x="762000" y="885825"/>
            <a:ext cx="487363" cy="274638"/>
          </a:xfrm>
          <a:prstGeom prst="rect">
            <a:avLst/>
          </a:prstGeom>
          <a:noFill/>
          <a:ln w="9525">
            <a:noFill/>
          </a:ln>
        </p:spPr>
        <p:txBody>
          <a:bodyPr wrap="none" anchor="ctr">
            <a:spAutoFit/>
          </a:bodyPr>
          <a:p>
            <a:pPr eaLnBrk="0" hangingPunct="0"/>
            <a:r>
              <a:rPr lang="zh-CN" altLang="en-US" sz="1200" dirty="0">
                <a:latin typeface="宋体" panose="02010600030101010101" pitchFamily="2" charset="-122"/>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64520" name="Rectangle 9"/>
          <p:cNvSpPr/>
          <p:nvPr/>
        </p:nvSpPr>
        <p:spPr>
          <a:xfrm>
            <a:off x="0" y="189230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64521" name="Rectangle 10"/>
          <p:cNvSpPr/>
          <p:nvPr/>
        </p:nvSpPr>
        <p:spPr>
          <a:xfrm>
            <a:off x="684213" y="2166938"/>
            <a:ext cx="309562" cy="366712"/>
          </a:xfrm>
          <a:prstGeom prst="rect">
            <a:avLst/>
          </a:prstGeom>
          <a:noFill/>
          <a:ln w="9525">
            <a:noFill/>
          </a:ln>
        </p:spPr>
        <p:txBody>
          <a:bodyPr wrap="none" anchor="ctr">
            <a:spAutoFit/>
          </a:bodyPr>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idx="4294967295"/>
          </p:nvPr>
        </p:nvSpPr>
        <p:spPr/>
        <p:txBody>
          <a:bodyPr wrap="square" anchor="b"/>
          <a:p>
            <a:r>
              <a:rPr lang="zh-CN" altLang="en-US" b="0"/>
              <a:t>内含报酬率</a:t>
            </a:r>
            <a:endParaRPr lang="zh-CN" altLang="en-US" b="0"/>
          </a:p>
        </p:txBody>
      </p:sp>
      <p:sp>
        <p:nvSpPr>
          <p:cNvPr id="65538" name="Rectangle 3"/>
          <p:cNvSpPr>
            <a:spLocks noGrp="1"/>
          </p:cNvSpPr>
          <p:nvPr>
            <p:ph type="body" idx="4294967295"/>
          </p:nvPr>
        </p:nvSpPr>
        <p:spPr/>
        <p:txBody>
          <a:bodyPr wrap="square" anchor="t"/>
          <a:p>
            <a:pPr>
              <a:buNone/>
            </a:pPr>
            <a:r>
              <a:rPr lang="zh-CN" altLang="en-US" dirty="0"/>
              <a:t>   乙方案的每年</a:t>
            </a:r>
            <a:r>
              <a:rPr lang="en-US" altLang="zh-CN" dirty="0"/>
              <a:t>NCF</a:t>
            </a:r>
            <a:r>
              <a:rPr lang="zh-CN" altLang="en-US" dirty="0"/>
              <a:t>不相等，因而，必须逐次进行测算，测算过程见表</a:t>
            </a:r>
            <a:r>
              <a:rPr lang="en-US" altLang="zh-CN" dirty="0"/>
              <a:t>7-4 :</a:t>
            </a:r>
            <a:endParaRPr lang="zh-CN" altLang="en-US" dirty="0"/>
          </a:p>
        </p:txBody>
      </p:sp>
      <p:sp>
        <p:nvSpPr>
          <p:cNvPr id="65539" name="Rectangle 5"/>
          <p:cNvSpPr/>
          <p:nvPr/>
        </p:nvSpPr>
        <p:spPr>
          <a:xfrm>
            <a:off x="0" y="1898650"/>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65540" name="对象 56324"/>
          <p:cNvGraphicFramePr>
            <a:graphicFrameLocks noChangeAspect="1"/>
          </p:cNvGraphicFramePr>
          <p:nvPr/>
        </p:nvGraphicFramePr>
        <p:xfrm>
          <a:off x="0" y="2081213"/>
          <a:ext cx="114300" cy="215900"/>
        </p:xfrm>
        <a:graphic>
          <a:graphicData uri="http://schemas.openxmlformats.org/presentationml/2006/ole">
            <mc:AlternateContent xmlns:mc="http://schemas.openxmlformats.org/markup-compatibility/2006">
              <mc:Choice xmlns:v="urn:schemas-microsoft-com:vml" Requires="v">
                <p:oleObj spid="_x0000_s3092" name="" r:id="rId1" imgW="115570" imgH="218440" progId="">
                  <p:embed/>
                </p:oleObj>
              </mc:Choice>
              <mc:Fallback>
                <p:oleObj name="" r:id="rId1" imgW="115570" imgH="218440" progId="">
                  <p:embed/>
                  <p:pic>
                    <p:nvPicPr>
                      <p:cNvPr id="0" name="图片 3091"/>
                      <p:cNvPicPr/>
                      <p:nvPr/>
                    </p:nvPicPr>
                    <p:blipFill>
                      <a:blip r:embed="rId2"/>
                      <a:stretch>
                        <a:fillRect/>
                      </a:stretch>
                    </p:blipFill>
                    <p:spPr>
                      <a:xfrm>
                        <a:off x="0" y="2081213"/>
                        <a:ext cx="114300" cy="215900"/>
                      </a:xfrm>
                      <a:prstGeom prst="rect">
                        <a:avLst/>
                      </a:prstGeom>
                      <a:noFill/>
                      <a:ln w="38100">
                        <a:noFill/>
                        <a:miter/>
                      </a:ln>
                    </p:spPr>
                  </p:pic>
                </p:oleObj>
              </mc:Fallback>
            </mc:AlternateContent>
          </a:graphicData>
        </a:graphic>
      </p:graphicFrame>
      <p:sp>
        <p:nvSpPr>
          <p:cNvPr id="65541" name="Rectangle 6"/>
          <p:cNvSpPr/>
          <p:nvPr/>
        </p:nvSpPr>
        <p:spPr>
          <a:xfrm>
            <a:off x="1692275" y="2574925"/>
            <a:ext cx="7056438" cy="822325"/>
          </a:xfrm>
          <a:prstGeom prst="rect">
            <a:avLst/>
          </a:prstGeom>
          <a:noFill/>
          <a:ln w="9525">
            <a:noFill/>
          </a:ln>
        </p:spPr>
        <p:txBody>
          <a:bodyPr anchor="ctr">
            <a:spAutoFit/>
          </a:bodyPr>
          <a:p>
            <a:pPr eaLnBrk="0" hangingPunct="0"/>
            <a:br>
              <a:rPr lang="zh-CN" altLang="en-US" sz="1600" dirty="0">
                <a:latin typeface="Arial" panose="020B0604020202020204" pitchFamily="34" charset="0"/>
                <a:ea typeface="宋体" panose="02010600030101010101" pitchFamily="2" charset="-122"/>
              </a:rPr>
            </a:br>
            <a:r>
              <a:rPr lang="zh-CN" altLang="en-US" sz="1600" b="1" dirty="0">
                <a:latin typeface="Arial" panose="020B0604020202020204" pitchFamily="34" charset="0"/>
                <a:ea typeface="宋体" panose="02010600030101010101" pitchFamily="2" charset="-122"/>
              </a:rPr>
              <a:t>表</a:t>
            </a:r>
            <a:r>
              <a:rPr lang="en-US" altLang="zh-CN" sz="1600" b="1" dirty="0">
                <a:latin typeface="Arial" panose="020B0604020202020204" pitchFamily="34" charset="0"/>
                <a:ea typeface="宋体" panose="02010600030101010101" pitchFamily="2" charset="-122"/>
              </a:rPr>
              <a:t>7-4 </a:t>
            </a:r>
            <a:r>
              <a:rPr lang="en-US" altLang="zh-CN" sz="1600" dirty="0">
                <a:latin typeface="Arial" panose="020B0604020202020204" pitchFamily="34" charset="0"/>
                <a:ea typeface="宋体" panose="02010600030101010101" pitchFamily="2" charset="-122"/>
              </a:rPr>
              <a:t>             </a:t>
            </a:r>
            <a:r>
              <a:rPr lang="zh-CN" altLang="en-US" sz="1600" b="1" dirty="0">
                <a:latin typeface="Arial" panose="020B0604020202020204" pitchFamily="34" charset="0"/>
                <a:ea typeface="宋体" panose="02010600030101010101" pitchFamily="2" charset="-122"/>
              </a:rPr>
              <a:t>乙方案内含报酬率的测算过程 </a:t>
            </a:r>
            <a:r>
              <a:rPr lang="zh-CN" altLang="en-US" sz="1600" dirty="0">
                <a:latin typeface="Arial" panose="020B0604020202020204" pitchFamily="34" charset="0"/>
                <a:ea typeface="宋体" panose="02010600030101010101" pitchFamily="2" charset="-122"/>
              </a:rPr>
              <a:t>                            单位：元</a:t>
            </a:r>
            <a:endParaRPr lang="zh-CN" altLang="en-US" sz="1600" dirty="0">
              <a:latin typeface="Arial" panose="020B0604020202020204" pitchFamily="34" charset="0"/>
              <a:ea typeface="宋体" panose="02010600030101010101" pitchFamily="2" charset="-122"/>
            </a:endParaRPr>
          </a:p>
          <a:p>
            <a:pPr eaLnBrk="0" hangingPunct="0"/>
            <a:endParaRPr lang="zh-CN" altLang="en-US" sz="1600" dirty="0">
              <a:latin typeface="Arial" panose="020B0604020202020204" pitchFamily="34" charset="0"/>
              <a:ea typeface="宋体" panose="02010600030101010101" pitchFamily="2" charset="-122"/>
            </a:endParaRPr>
          </a:p>
        </p:txBody>
      </p:sp>
      <p:graphicFrame>
        <p:nvGraphicFramePr>
          <p:cNvPr id="56327" name="表格 56326"/>
          <p:cNvGraphicFramePr/>
          <p:nvPr/>
        </p:nvGraphicFramePr>
        <p:xfrm>
          <a:off x="1042988" y="3429000"/>
          <a:ext cx="7200900" cy="2611755"/>
        </p:xfrm>
        <a:graphic>
          <a:graphicData uri="http://schemas.openxmlformats.org/drawingml/2006/table">
            <a:tbl>
              <a:tblPr/>
              <a:tblGrid>
                <a:gridCol w="990600"/>
                <a:gridCol w="895350"/>
                <a:gridCol w="1282700"/>
                <a:gridCol w="1059180"/>
                <a:gridCol w="1487170"/>
                <a:gridCol w="1485900"/>
              </a:tblGrid>
              <a:tr h="304800">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时间（</a:t>
                      </a:r>
                      <a:r>
                        <a:rPr lang="en-US" altLang="x-none" sz="1400" dirty="0">
                          <a:latin typeface="宋体" panose="02010600030101010101" pitchFamily="2" charset="-122"/>
                          <a:ea typeface="Times New Roman" panose="02020603050405020304" pitchFamily="2" charset="0"/>
                        </a:rPr>
                        <a:t>t</a:t>
                      </a:r>
                      <a:r>
                        <a:rPr lang="zh-CN" altLang="en-US" sz="1400" dirty="0">
                          <a:latin typeface="宋体" panose="02010600030101010101" pitchFamily="2" charset="-122"/>
                          <a:ea typeface="Times New Roman" panose="02020603050405020304" pitchFamily="2" charset="0"/>
                        </a:rPr>
                        <a:t>）</a:t>
                      </a:r>
                      <a:endParaRPr lang="zh-CN" altLang="en-US" sz="1400" dirty="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NCF</a:t>
                      </a:r>
                      <a:r>
                        <a:rPr lang="en-US" altLang="x-none" sz="1400" baseline="-30000" dirty="0">
                          <a:latin typeface="宋体" panose="02010600030101010101" pitchFamily="2" charset="-122"/>
                          <a:ea typeface="Times New Roman" panose="02020603050405020304" pitchFamily="2" charset="0"/>
                        </a:rPr>
                        <a:t>t</a:t>
                      </a:r>
                      <a:endParaRPr lang="en-US" altLang="x-none" sz="1400" dirty="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测试</a:t>
                      </a:r>
                      <a:r>
                        <a:rPr lang="en-US" altLang="x-none" sz="1400" dirty="0">
                          <a:latin typeface="宋体" panose="02010600030101010101" pitchFamily="2" charset="-122"/>
                          <a:ea typeface="Times New Roman" panose="02020603050405020304" pitchFamily="2" charset="0"/>
                        </a:rPr>
                        <a:t>11%</a:t>
                      </a:r>
                      <a:endParaRPr lang="en-US" altLang="x-none" sz="1400" dirty="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测试</a:t>
                      </a:r>
                      <a:r>
                        <a:rPr lang="en-US" altLang="x-none" sz="1400" dirty="0">
                          <a:latin typeface="宋体" panose="02010600030101010101" pitchFamily="2" charset="-122"/>
                          <a:ea typeface="Times New Roman" panose="02020603050405020304" pitchFamily="2" charset="0"/>
                        </a:rPr>
                        <a:t>12%</a:t>
                      </a:r>
                      <a:endParaRPr lang="en-US" altLang="x-none" sz="1400" dirty="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63055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复利现值系数</a:t>
                      </a:r>
                      <a:endParaRPr lang="zh-CN" altLang="en-US"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PVIF</a:t>
                      </a:r>
                      <a:r>
                        <a:rPr lang="en-US" altLang="x-none" sz="1400" baseline="-30000" dirty="0">
                          <a:latin typeface="宋体" panose="02010600030101010101" pitchFamily="2" charset="-122"/>
                          <a:ea typeface="Times New Roman" panose="02020603050405020304" pitchFamily="2" charset="0"/>
                        </a:rPr>
                        <a:t>11</a:t>
                      </a:r>
                      <a:r>
                        <a:rPr lang="zh-CN" altLang="en-US" sz="1400" baseline="-30000" dirty="0">
                          <a:latin typeface="宋体" panose="02010600030101010101" pitchFamily="2" charset="-122"/>
                          <a:ea typeface="Times New Roman" panose="02020603050405020304" pitchFamily="2" charset="0"/>
                        </a:rPr>
                        <a:t>％，</a:t>
                      </a:r>
                      <a:r>
                        <a:rPr lang="en-US" altLang="x-none" sz="1400" baseline="-30000" dirty="0">
                          <a:latin typeface="宋体" panose="02010600030101010101" pitchFamily="2" charset="-122"/>
                          <a:ea typeface="Times New Roman" panose="02020603050405020304" pitchFamily="2" charset="0"/>
                        </a:rPr>
                        <a:t>t</a:t>
                      </a:r>
                      <a:endParaRPr lang="en-US" altLang="x-none" sz="1400" dirty="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现值</a:t>
                      </a:r>
                      <a:endParaRPr lang="zh-CN" altLang="en-US" sz="140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127000">
                        <a:spcBef>
                          <a:spcPct val="0"/>
                        </a:spcBef>
                        <a:buClr>
                          <a:srgbClr val="000000"/>
                        </a:buClr>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复利现值系数</a:t>
                      </a:r>
                      <a:endParaRPr lang="zh-CN" altLang="en-US" sz="1400" dirty="0">
                        <a:ea typeface="Times New Roman" panose="02020603050405020304" pitchFamily="2" charset="0"/>
                      </a:endParaRPr>
                    </a:p>
                    <a:p>
                      <a:pPr marL="0" lvl="0" indent="1270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PVIF</a:t>
                      </a:r>
                      <a:r>
                        <a:rPr lang="en-US" altLang="x-none" sz="1400" baseline="-30000" dirty="0">
                          <a:latin typeface="宋体" panose="02010600030101010101" pitchFamily="2" charset="-122"/>
                          <a:ea typeface="Times New Roman" panose="02020603050405020304" pitchFamily="2" charset="0"/>
                        </a:rPr>
                        <a:t>16%,t</a:t>
                      </a:r>
                      <a:endParaRPr lang="en-US" altLang="x-none" sz="1400" dirty="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400">
                          <a:latin typeface="宋体" panose="02010600030101010101" pitchFamily="2" charset="-122"/>
                          <a:ea typeface="Times New Roman" panose="02020603050405020304" pitchFamily="2" charset="0"/>
                        </a:rPr>
                        <a:t>现值</a:t>
                      </a:r>
                      <a:endParaRPr lang="zh-CN" altLang="en-US" sz="140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716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2</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4</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5</a:t>
                      </a:r>
                      <a:endParaRPr lang="en-US" altLang="x-none" sz="1400" dirty="0"/>
                    </a:p>
                  </a:txBody>
                  <a:tcPr vert="horz" anchor="t">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1143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-15000</a:t>
                      </a:r>
                      <a:endParaRPr lang="en-US" altLang="x-none" sz="1400" dirty="0">
                        <a:ea typeface="Times New Roman" panose="02020603050405020304" pitchFamily="2" charset="0"/>
                      </a:endParaRPr>
                    </a:p>
                    <a:p>
                      <a:pPr marL="0" lvl="0" indent="1143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4250</a:t>
                      </a:r>
                      <a:endParaRPr lang="en-US" altLang="x-none" sz="1400" dirty="0">
                        <a:ea typeface="Times New Roman" panose="02020603050405020304" pitchFamily="2" charset="0"/>
                      </a:endParaRPr>
                    </a:p>
                    <a:p>
                      <a:pPr marL="0" lvl="0" indent="1143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3950</a:t>
                      </a:r>
                      <a:endParaRPr lang="en-US" altLang="x-none" sz="1400" dirty="0">
                        <a:ea typeface="Times New Roman" panose="02020603050405020304" pitchFamily="2" charset="0"/>
                      </a:endParaRPr>
                    </a:p>
                    <a:p>
                      <a:pPr marL="0" lvl="0" indent="1143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3650</a:t>
                      </a:r>
                      <a:endParaRPr lang="en-US" altLang="x-none" sz="1400" dirty="0">
                        <a:ea typeface="Times New Roman" panose="02020603050405020304" pitchFamily="2" charset="0"/>
                      </a:endParaRPr>
                    </a:p>
                    <a:p>
                      <a:pPr marL="0" lvl="0" indent="1143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3350</a:t>
                      </a:r>
                      <a:endParaRPr lang="en-US" altLang="x-none" sz="1400" dirty="0">
                        <a:ea typeface="Times New Roman" panose="02020603050405020304" pitchFamily="2" charset="0"/>
                      </a:endParaRPr>
                    </a:p>
                    <a:p>
                      <a:pPr marL="0" lvl="0" indent="11430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8050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1.00</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0.901</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0.812</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0.731</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0.659</a:t>
                      </a:r>
                      <a:endParaRPr lang="en-US" altLang="x-none" sz="1400" dirty="0">
                        <a:ea typeface="Times New Roman" panose="02020603050405020304" pitchFamily="2" charset="0"/>
                      </a:endParaRPr>
                    </a:p>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0.593</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-15000</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3829</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3207</a:t>
                      </a:r>
                      <a:endParaRPr lang="en-US" altLang="x-none" sz="1400" dirty="0">
                        <a:latin typeface="宋体" panose="02010600030101010101" pitchFamily="2" charset="-122"/>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2668</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2208</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4774</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1.00</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0.862</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0.743</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0.641</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0.552</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0.476</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-15000</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3664</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2935</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2340</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1849</a:t>
                      </a:r>
                      <a:endParaRPr lang="en-US" altLang="x-none" sz="14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3832</a:t>
                      </a:r>
                      <a:endParaRPr lang="en-US" altLang="x-none" sz="1400" dirty="0">
                        <a:latin typeface="宋体" panose="02010600030101010101" pitchFamily="2" charset="-122"/>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NPV</a:t>
                      </a:r>
                      <a:endParaRPr lang="en-US" altLang="x-none" sz="1400" dirty="0"/>
                    </a:p>
                  </a:txBody>
                  <a:tcPr vert="horz" anchor="t">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1686</a:t>
                      </a:r>
                      <a:endParaRPr lang="en-US" altLang="x-none" sz="1400" dirty="0">
                        <a:latin typeface="宋体" panose="02010600030101010101" pitchFamily="2" charset="-122"/>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en-US" altLang="x-none" sz="1400" dirty="0">
                          <a:latin typeface="宋体" panose="02010600030101010101" pitchFamily="2" charset="-122"/>
                          <a:ea typeface="Times New Roman" panose="02020603050405020304" pitchFamily="2" charset="0"/>
                        </a:rPr>
                        <a:t>-380</a:t>
                      </a:r>
                      <a:endParaRPr lang="en-US" altLang="x-none" sz="1400" dirty="0"/>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idx="4294967295"/>
          </p:nvPr>
        </p:nvSpPr>
        <p:spPr/>
        <p:txBody>
          <a:bodyPr wrap="square" anchor="b"/>
          <a:p>
            <a:r>
              <a:rPr lang="zh-CN" altLang="en-US" b="0"/>
              <a:t>内含报酬率</a:t>
            </a:r>
            <a:endParaRPr lang="zh-CN" altLang="en-US" b="0"/>
          </a:p>
        </p:txBody>
      </p:sp>
      <p:sp>
        <p:nvSpPr>
          <p:cNvPr id="66562" name="Rectangle 3"/>
          <p:cNvSpPr>
            <a:spLocks noGrp="1"/>
          </p:cNvSpPr>
          <p:nvPr>
            <p:ph type="body" idx="4294967295"/>
          </p:nvPr>
        </p:nvSpPr>
        <p:spPr/>
        <p:txBody>
          <a:bodyPr wrap="square" anchor="t"/>
          <a:p>
            <a:pPr>
              <a:buNone/>
            </a:pPr>
            <a:endParaRPr lang="zh-CN" altLang="en-US" b="1" dirty="0"/>
          </a:p>
          <a:p>
            <a:pPr>
              <a:buNone/>
            </a:pPr>
            <a:endParaRPr lang="zh-CN" altLang="en-US" b="1" dirty="0"/>
          </a:p>
          <a:p>
            <a:pPr>
              <a:buNone/>
            </a:pPr>
            <a:endParaRPr lang="zh-CN" altLang="en-US" b="1" dirty="0"/>
          </a:p>
          <a:p>
            <a:pPr>
              <a:buNone/>
            </a:pPr>
            <a:endParaRPr lang="zh-CN" altLang="en-US" b="1" dirty="0"/>
          </a:p>
          <a:p>
            <a:pPr>
              <a:buNone/>
            </a:pPr>
            <a:endParaRPr lang="zh-CN" altLang="en-US" b="1" dirty="0"/>
          </a:p>
          <a:p>
            <a:pPr>
              <a:buNone/>
            </a:pPr>
            <a:endParaRPr lang="zh-CN" altLang="en-US" b="1" dirty="0"/>
          </a:p>
          <a:p>
            <a:pPr>
              <a:buNone/>
            </a:pPr>
            <a:endParaRPr lang="zh-CN" altLang="en-US" b="1" dirty="0"/>
          </a:p>
          <a:p>
            <a:pPr>
              <a:buNone/>
            </a:pPr>
            <a:r>
              <a:rPr lang="zh-CN" altLang="en-US" b="1" dirty="0"/>
              <a:t>乙方案的内含报酬率＝</a:t>
            </a:r>
            <a:r>
              <a:rPr lang="en-US" altLang="zh-CN" b="1" dirty="0"/>
              <a:t>11%+4.08%</a:t>
            </a:r>
            <a:r>
              <a:rPr lang="zh-CN" altLang="en-US" b="1" dirty="0"/>
              <a:t>＝</a:t>
            </a:r>
            <a:r>
              <a:rPr lang="en-US" altLang="zh-CN" b="1" dirty="0"/>
              <a:t>15.08%</a:t>
            </a:r>
            <a:endParaRPr lang="zh-CN" altLang="en-US" b="1" dirty="0"/>
          </a:p>
        </p:txBody>
      </p:sp>
      <p:sp>
        <p:nvSpPr>
          <p:cNvPr id="66563" name="Rectangle 5"/>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66564" name="对象 57348"/>
          <p:cNvGraphicFramePr>
            <a:graphicFrameLocks noChangeAspect="1"/>
          </p:cNvGraphicFramePr>
          <p:nvPr/>
        </p:nvGraphicFramePr>
        <p:xfrm>
          <a:off x="931863" y="2565400"/>
          <a:ext cx="7208837" cy="2447925"/>
        </p:xfrm>
        <a:graphic>
          <a:graphicData uri="http://schemas.openxmlformats.org/presentationml/2006/ole">
            <mc:AlternateContent xmlns:mc="http://schemas.openxmlformats.org/markup-compatibility/2006">
              <mc:Choice xmlns:v="urn:schemas-microsoft-com:vml" Requires="v">
                <p:oleObj spid="_x0000_s3093" name="" r:id="rId1" imgW="2514600" imgH="1524000" progId="">
                  <p:embed/>
                </p:oleObj>
              </mc:Choice>
              <mc:Fallback>
                <p:oleObj name="" r:id="rId1" imgW="2514600" imgH="1524000" progId="">
                  <p:embed/>
                  <p:pic>
                    <p:nvPicPr>
                      <p:cNvPr id="0" name="图片 3092"/>
                      <p:cNvPicPr/>
                      <p:nvPr/>
                    </p:nvPicPr>
                    <p:blipFill>
                      <a:blip r:embed="rId2"/>
                      <a:stretch>
                        <a:fillRect/>
                      </a:stretch>
                    </p:blipFill>
                    <p:spPr>
                      <a:xfrm>
                        <a:off x="931863" y="2565400"/>
                        <a:ext cx="7208837" cy="2447925"/>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idx="4294967295"/>
          </p:nvPr>
        </p:nvSpPr>
        <p:spPr/>
        <p:txBody>
          <a:bodyPr wrap="square" anchor="b"/>
          <a:p>
            <a:r>
              <a:rPr lang="zh-CN" altLang="en-US" b="0"/>
              <a:t>内含报酬率法的优缺点</a:t>
            </a:r>
            <a:r>
              <a:rPr lang="zh-CN" altLang="en-US"/>
              <a:t> </a:t>
            </a:r>
            <a:endParaRPr lang="zh-CN" altLang="en-US"/>
          </a:p>
        </p:txBody>
      </p:sp>
      <p:sp>
        <p:nvSpPr>
          <p:cNvPr id="67586" name="Rectangle 3"/>
          <p:cNvSpPr>
            <a:spLocks noGrp="1"/>
          </p:cNvSpPr>
          <p:nvPr>
            <p:ph type="body" idx="4294967295"/>
          </p:nvPr>
        </p:nvSpPr>
        <p:spPr>
          <a:xfrm>
            <a:off x="539750" y="2446338"/>
            <a:ext cx="8229600" cy="4411662"/>
          </a:xfrm>
        </p:spPr>
        <p:txBody>
          <a:bodyPr wrap="square" anchor="t"/>
          <a:p>
            <a:pPr>
              <a:buNone/>
            </a:pPr>
            <a:r>
              <a:rPr lang="zh-CN" altLang="en-US" dirty="0"/>
              <a:t>    优点：内含报酬率法考虑了资金的时间价值，反映了投资项目的真实报酬率，概念也易于理解。 </a:t>
            </a:r>
            <a:endParaRPr lang="zh-CN" altLang="en-US" dirty="0"/>
          </a:p>
          <a:p>
            <a:pPr>
              <a:buNone/>
            </a:pPr>
            <a:r>
              <a:rPr lang="zh-CN" altLang="en-US" dirty="0"/>
              <a:t>    缺点：但这种方法的计算过程比较复杂。特别是对于每年</a:t>
            </a:r>
            <a:r>
              <a:rPr lang="en-US" altLang="zh-CN" dirty="0"/>
              <a:t>NCF</a:t>
            </a:r>
            <a:r>
              <a:rPr lang="zh-CN" altLang="en-US" dirty="0"/>
              <a:t>不相等的投资项目，一般要经过多次测算才能算出 </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09" name="Group 2"/>
          <p:cNvGrpSpPr/>
          <p:nvPr/>
        </p:nvGrpSpPr>
        <p:grpSpPr>
          <a:xfrm>
            <a:off x="4140200" y="4724400"/>
            <a:ext cx="5003800" cy="576263"/>
            <a:chOff x="0" y="0"/>
            <a:chExt cx="3198" cy="318"/>
          </a:xfrm>
        </p:grpSpPr>
        <p:sp>
          <p:nvSpPr>
            <p:cNvPr id="68610" name="Rectangle 3"/>
            <p:cNvSpPr/>
            <p:nvPr/>
          </p:nvSpPr>
          <p:spPr>
            <a:xfrm>
              <a:off x="0" y="0"/>
              <a:ext cx="3198" cy="3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8611" name="AutoShape 4"/>
            <p:cNvSpPr/>
            <p:nvPr/>
          </p:nvSpPr>
          <p:spPr>
            <a:xfrm>
              <a:off x="0" y="0"/>
              <a:ext cx="227" cy="318"/>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68612" name="Rectangle 5"/>
          <p:cNvSpPr>
            <a:spLocks noGrp="1"/>
          </p:cNvSpPr>
          <p:nvPr>
            <p:ph type="title" idx="4294967295"/>
          </p:nvPr>
        </p:nvSpPr>
        <p:spPr>
          <a:xfrm>
            <a:off x="457200" y="908050"/>
            <a:ext cx="7543800" cy="1368425"/>
          </a:xfrm>
        </p:spPr>
        <p:txBody>
          <a:bodyPr wrap="square" anchor="b"/>
          <a:p>
            <a:r>
              <a:rPr lang="en-US" altLang="zh-CN" sz="5400" dirty="0">
                <a:latin typeface="华文细黑" panose="02010600040101010101" pitchFamily="2" charset="-122"/>
                <a:ea typeface="华文细黑" panose="02010600040101010101" pitchFamily="2" charset="-122"/>
              </a:rPr>
              <a:t>                                                        </a:t>
            </a:r>
            <a:br>
              <a:rPr lang="en-US" altLang="zh-CN" sz="5400" dirty="0">
                <a:latin typeface="华文细黑" panose="02010600040101010101" pitchFamily="2" charset="-122"/>
                <a:ea typeface="华文细黑" panose="02010600040101010101" pitchFamily="2" charset="-122"/>
              </a:rPr>
            </a:br>
            <a:br>
              <a:rPr lang="en-US" altLang="zh-CN" sz="5400" dirty="0">
                <a:latin typeface="华文细黑" panose="02010600040101010101" pitchFamily="2" charset="-122"/>
                <a:ea typeface="华文细黑" panose="02010600040101010101" pitchFamily="2" charset="-122"/>
              </a:rPr>
            </a:br>
            <a:r>
              <a:rPr lang="en-US" altLang="zh-CN" sz="5400" dirty="0">
                <a:latin typeface="华文细黑" panose="02010600040101010101" pitchFamily="2" charset="-122"/>
                <a:ea typeface="华文细黑" panose="02010600040101010101" pitchFamily="2" charset="-122"/>
              </a:rPr>
              <a:t> 7.3 </a:t>
            </a:r>
            <a:r>
              <a:rPr lang="zh-CN" altLang="en-US" sz="5400" dirty="0">
                <a:latin typeface="华文细黑" panose="02010600040101010101" pitchFamily="2" charset="-122"/>
                <a:ea typeface="华文细黑" panose="02010600040101010101" pitchFamily="2" charset="-122"/>
              </a:rPr>
              <a:t>折现现金流量方法</a:t>
            </a:r>
            <a:br>
              <a:rPr lang="zh-CN" altLang="en-US" sz="4800" dirty="0">
                <a:latin typeface="华文细黑" panose="02010600040101010101" pitchFamily="2" charset="-122"/>
                <a:ea typeface="华文细黑" panose="02010600040101010101" pitchFamily="2" charset="-122"/>
              </a:rPr>
            </a:br>
            <a:endParaRPr lang="zh-CN" altLang="en-US" sz="4800" dirty="0">
              <a:latin typeface="华文细黑" panose="02010600040101010101" pitchFamily="2" charset="-122"/>
              <a:ea typeface="华文细黑" panose="02010600040101010101" pitchFamily="2" charset="-122"/>
            </a:endParaRPr>
          </a:p>
        </p:txBody>
      </p:sp>
      <p:sp>
        <p:nvSpPr>
          <p:cNvPr id="68613" name="Rectangle 6"/>
          <p:cNvSpPr>
            <a:spLocks noGrp="1"/>
          </p:cNvSpPr>
          <p:nvPr>
            <p:ph type="body" idx="4294967295"/>
          </p:nvPr>
        </p:nvSpPr>
        <p:spPr>
          <a:xfrm>
            <a:off x="3419475" y="2565400"/>
            <a:ext cx="8229600" cy="3638550"/>
          </a:xfrm>
        </p:spPr>
        <p:txBody>
          <a:bodyPr wrap="square" anchor="t"/>
          <a:p>
            <a:pPr algn="just">
              <a:buNone/>
            </a:pPr>
            <a:endParaRPr lang="zh-CN" altLang="en-US" b="1" dirty="0"/>
          </a:p>
          <a:p>
            <a:pPr lvl="1">
              <a:buNone/>
            </a:pPr>
            <a:endParaRPr lang="zh-CN" altLang="en-US" dirty="0">
              <a:latin typeface="楷体_GB2312" pitchFamily="1" charset="-122"/>
              <a:ea typeface="楷体_GB2312" pitchFamily="1" charset="-122"/>
            </a:endParaRPr>
          </a:p>
          <a:p>
            <a:endParaRPr lang="zh-CN" altLang="en-US" dirty="0"/>
          </a:p>
          <a:p>
            <a:endParaRPr lang="zh-CN" altLang="en-US" dirty="0"/>
          </a:p>
        </p:txBody>
      </p:sp>
      <p:sp>
        <p:nvSpPr>
          <p:cNvPr id="68614" name="Rectangle 7"/>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8615" name="Rectangle 9"/>
          <p:cNvSpPr/>
          <p:nvPr/>
        </p:nvSpPr>
        <p:spPr>
          <a:xfrm>
            <a:off x="4140200" y="2781300"/>
            <a:ext cx="5329238" cy="2735263"/>
          </a:xfrm>
          <a:prstGeom prst="rect">
            <a:avLst/>
          </a:prstGeom>
          <a:noFill/>
          <a:ln w="9525">
            <a:noFill/>
          </a:ln>
        </p:spPr>
        <p:txBody>
          <a:bodyPr anchor="t"/>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净现值</a:t>
            </a:r>
            <a:r>
              <a:rPr lang="zh-CN" altLang="en-US" sz="3000" dirty="0">
                <a:latin typeface="Arial" panose="020B0604020202020204" pitchFamily="34" charset="0"/>
                <a:ea typeface="宋体" panose="02010600030101010101" pitchFamily="2"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内含报酬率</a:t>
            </a:r>
            <a:r>
              <a:rPr lang="zh-CN" altLang="en-US" sz="3000" dirty="0">
                <a:latin typeface="Arial" panose="020B0604020202020204" pitchFamily="34" charset="0"/>
                <a:ea typeface="宋体" panose="02010600030101010101" pitchFamily="2" charset="-122"/>
              </a:rPr>
              <a:t> </a:t>
            </a:r>
            <a:endParaRPr lang="zh-CN" altLang="en-US" sz="2200"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endParaRPr lang="zh-CN" altLang="en-US" sz="2200" b="1" dirty="0">
              <a:latin typeface="楷体_GB2312" pitchFamily="1" charset="-122"/>
              <a:ea typeface="楷体_GB2312" pitchFamily="1" charset="-122"/>
            </a:endParaRPr>
          </a:p>
          <a:p>
            <a:pPr marL="692150" lvl="1" indent="-347345" eaLnBrk="0" hangingPunct="0">
              <a:spcBef>
                <a:spcPct val="20000"/>
              </a:spcBef>
              <a:buClr>
                <a:schemeClr val="accent2"/>
              </a:buClr>
              <a:buSzPct val="70000"/>
              <a:buFont typeface="Wingdings" panose="05000000000000000000" pitchFamily="2" charset="2"/>
              <a:buChar char="l"/>
            </a:pPr>
            <a:r>
              <a:rPr lang="zh-CN" altLang="en-US" sz="2600" b="1" dirty="0">
                <a:latin typeface="Arial" panose="020B0604020202020204" pitchFamily="34" charset="0"/>
                <a:ea typeface="宋体" panose="02010600030101010101" pitchFamily="2" charset="-122"/>
              </a:rPr>
              <a:t>获利指数</a:t>
            </a:r>
            <a:r>
              <a:rPr lang="zh-CN" altLang="en-US" sz="3000" dirty="0">
                <a:latin typeface="Arial" panose="020B0604020202020204" pitchFamily="34" charset="0"/>
                <a:ea typeface="宋体" panose="02010600030101010101" pitchFamily="2" charset="-122"/>
              </a:rPr>
              <a:t> </a:t>
            </a:r>
            <a:endParaRPr lang="zh-CN" altLang="en-US" sz="300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idx="4294967295"/>
          </p:nvPr>
        </p:nvSpPr>
        <p:spPr/>
        <p:txBody>
          <a:bodyPr wrap="square" anchor="b"/>
          <a:p>
            <a:br>
              <a:rPr lang="en-US" altLang="zh-CN"/>
            </a:br>
            <a:r>
              <a:rPr lang="zh-CN" altLang="en-US" sz="3500" b="0"/>
              <a:t>获利指数</a:t>
            </a:r>
            <a:r>
              <a:rPr lang="zh-CN" altLang="en-US"/>
              <a:t> </a:t>
            </a:r>
            <a:endParaRPr lang="zh-CN" altLang="en-US"/>
          </a:p>
        </p:txBody>
      </p:sp>
      <p:sp>
        <p:nvSpPr>
          <p:cNvPr id="69634" name="Rectangle 3"/>
          <p:cNvSpPr>
            <a:spLocks noGrp="1"/>
          </p:cNvSpPr>
          <p:nvPr>
            <p:ph type="body" sz="half" idx="4294967295"/>
          </p:nvPr>
        </p:nvSpPr>
        <p:spPr>
          <a:xfrm>
            <a:off x="1093788" y="2638425"/>
            <a:ext cx="6624637" cy="4525963"/>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a:buClr>
                <a:schemeClr val="hlink"/>
              </a:buClr>
            </a:pPr>
            <a:r>
              <a:rPr lang="zh-CN" altLang="en-US" sz="2300" b="1" dirty="0">
                <a:latin typeface="楷体_GB2312" pitchFamily="1" charset="-122"/>
                <a:ea typeface="楷体_GB2312" pitchFamily="1" charset="-122"/>
              </a:rPr>
              <a:t>计算公式</a:t>
            </a:r>
            <a:endParaRPr lang="zh-CN" altLang="en-US" sz="2300" b="1" dirty="0">
              <a:latin typeface="楷体_GB2312" pitchFamily="1" charset="-122"/>
              <a:ea typeface="楷体_GB2312" pitchFamily="1" charset="-122"/>
            </a:endParaRPr>
          </a:p>
          <a:p>
            <a:pPr lvl="0">
              <a:buClr>
                <a:schemeClr val="hlink"/>
              </a:buClr>
            </a:pPr>
            <a:endParaRPr lang="zh-CN" altLang="en-US" sz="2600" dirty="0">
              <a:latin typeface="楷体_GB2312" pitchFamily="1" charset="-122"/>
              <a:ea typeface="楷体_GB2312" pitchFamily="1" charset="-122"/>
            </a:endParaRPr>
          </a:p>
          <a:p>
            <a:pPr lvl="0">
              <a:buClr>
                <a:schemeClr val="hlink"/>
              </a:buClr>
            </a:pPr>
            <a:endParaRPr lang="zh-CN" altLang="en-US" sz="2600" dirty="0">
              <a:latin typeface="楷体_GB2312" pitchFamily="1" charset="-122"/>
              <a:ea typeface="楷体_GB2312" pitchFamily="1" charset="-122"/>
            </a:endParaRPr>
          </a:p>
          <a:p>
            <a:pPr lvl="0">
              <a:buClr>
                <a:schemeClr val="hlink"/>
              </a:buClr>
            </a:pPr>
            <a:endParaRPr lang="zh-CN" altLang="en-US" sz="2600" dirty="0">
              <a:latin typeface="楷体_GB2312" pitchFamily="1" charset="-122"/>
              <a:ea typeface="楷体_GB2312" pitchFamily="1" charset="-122"/>
            </a:endParaRPr>
          </a:p>
          <a:p>
            <a:pPr lvl="0">
              <a:buClr>
                <a:schemeClr val="hlink"/>
              </a:buClr>
            </a:pPr>
            <a:r>
              <a:rPr lang="zh-CN" altLang="en-US" sz="2300" b="1" dirty="0">
                <a:latin typeface="楷体_GB2312" pitchFamily="1" charset="-122"/>
                <a:ea typeface="楷体_GB2312" pitchFamily="1" charset="-122"/>
              </a:rPr>
              <a:t>决策规则</a:t>
            </a:r>
            <a:endParaRPr lang="zh-CN" altLang="en-US" sz="2300" b="1" dirty="0">
              <a:latin typeface="楷体_GB2312" pitchFamily="1" charset="-122"/>
              <a:ea typeface="楷体_GB2312" pitchFamily="1" charset="-122"/>
            </a:endParaRPr>
          </a:p>
          <a:p>
            <a:pPr lvl="1" indent="-347345">
              <a:buClr>
                <a:schemeClr val="tx2"/>
              </a:buClr>
              <a:buSzPct val="70000"/>
              <a:buFont typeface="Wingdings" panose="05000000000000000000" pitchFamily="2" charset="2"/>
              <a:buChar char="l"/>
            </a:pPr>
            <a:r>
              <a:rPr lang="zh-CN" altLang="en-US" sz="2100" dirty="0">
                <a:latin typeface="楷体_GB2312" pitchFamily="1" charset="-122"/>
                <a:ea typeface="楷体_GB2312" pitchFamily="1" charset="-122"/>
              </a:rPr>
              <a:t>一个备选方案：大于</a:t>
            </a:r>
            <a:r>
              <a:rPr lang="en-US" altLang="zh-CN" sz="2100" dirty="0">
                <a:latin typeface="楷体_GB2312" pitchFamily="1" charset="-122"/>
                <a:ea typeface="楷体_GB2312" pitchFamily="1" charset="-122"/>
              </a:rPr>
              <a:t>1</a:t>
            </a:r>
            <a:r>
              <a:rPr lang="zh-CN" altLang="en-US" sz="2100" dirty="0">
                <a:latin typeface="楷体_GB2312" pitchFamily="1" charset="-122"/>
                <a:ea typeface="楷体_GB2312" pitchFamily="1" charset="-122"/>
              </a:rPr>
              <a:t>采纳，小于</a:t>
            </a:r>
            <a:r>
              <a:rPr lang="en-US" altLang="zh-CN" sz="2100" dirty="0">
                <a:latin typeface="楷体_GB2312" pitchFamily="1" charset="-122"/>
                <a:ea typeface="楷体_GB2312" pitchFamily="1" charset="-122"/>
              </a:rPr>
              <a:t>1</a:t>
            </a:r>
            <a:r>
              <a:rPr lang="zh-CN" altLang="en-US" sz="2100" dirty="0">
                <a:latin typeface="楷体_GB2312" pitchFamily="1" charset="-122"/>
                <a:ea typeface="楷体_GB2312" pitchFamily="1" charset="-122"/>
              </a:rPr>
              <a:t>拒绝。</a:t>
            </a:r>
            <a:endParaRPr lang="zh-CN" altLang="en-US" sz="2100" dirty="0">
              <a:latin typeface="楷体_GB2312" pitchFamily="1" charset="-122"/>
              <a:ea typeface="楷体_GB2312" pitchFamily="1" charset="-122"/>
            </a:endParaRPr>
          </a:p>
          <a:p>
            <a:pPr marL="1143000" lvl="2" indent="-228600">
              <a:buClr>
                <a:schemeClr val="accent2"/>
              </a:buClr>
              <a:buSzPct val="70000"/>
              <a:buFont typeface="Wingdings" panose="05000000000000000000" pitchFamily="2" charset="2"/>
              <a:buChar char="l"/>
            </a:pPr>
            <a:endParaRPr lang="zh-CN" altLang="en-US" sz="2000" dirty="0">
              <a:latin typeface="楷体_GB2312" pitchFamily="1" charset="-122"/>
              <a:ea typeface="楷体_GB2312" pitchFamily="1" charset="-122"/>
            </a:endParaRPr>
          </a:p>
          <a:p>
            <a:pPr lvl="1" indent="-347345">
              <a:buClr>
                <a:schemeClr val="tx2"/>
              </a:buClr>
              <a:buSzPct val="70000"/>
              <a:buFont typeface="Wingdings" panose="05000000000000000000" pitchFamily="2" charset="2"/>
              <a:buChar char="l"/>
            </a:pPr>
            <a:r>
              <a:rPr lang="zh-CN" altLang="en-US" sz="2100" dirty="0">
                <a:latin typeface="楷体_GB2312" pitchFamily="1" charset="-122"/>
                <a:ea typeface="楷体_GB2312" pitchFamily="1" charset="-122"/>
              </a:rPr>
              <a:t> 多个互斥方案：选择超过</a:t>
            </a:r>
            <a:r>
              <a:rPr lang="en-US" altLang="zh-CN" sz="2100" dirty="0">
                <a:latin typeface="楷体_GB2312" pitchFamily="1" charset="-122"/>
                <a:ea typeface="楷体_GB2312" pitchFamily="1" charset="-122"/>
              </a:rPr>
              <a:t>1</a:t>
            </a:r>
            <a:r>
              <a:rPr lang="zh-CN" altLang="en-US" sz="2100" dirty="0">
                <a:latin typeface="楷体_GB2312" pitchFamily="1" charset="-122"/>
                <a:ea typeface="楷体_GB2312" pitchFamily="1" charset="-122"/>
              </a:rPr>
              <a:t>最多者。</a:t>
            </a:r>
            <a:endParaRPr lang="zh-CN" altLang="en-US" sz="2600" dirty="0"/>
          </a:p>
        </p:txBody>
      </p:sp>
      <p:graphicFrame>
        <p:nvGraphicFramePr>
          <p:cNvPr id="69635" name="内容占位符 61443"/>
          <p:cNvGraphicFramePr>
            <a:graphicFrameLocks noGrp="1" noChangeAspect="1"/>
          </p:cNvGraphicFramePr>
          <p:nvPr>
            <p:ph sz="half" idx="4294967295"/>
          </p:nvPr>
        </p:nvGraphicFramePr>
        <p:xfrm>
          <a:off x="2678113" y="3165475"/>
          <a:ext cx="3455987" cy="803275"/>
        </p:xfrm>
        <a:graphic>
          <a:graphicData uri="http://schemas.openxmlformats.org/presentationml/2006/ole">
            <mc:AlternateContent xmlns:mc="http://schemas.openxmlformats.org/markup-compatibility/2006">
              <mc:Choice xmlns:v="urn:schemas-microsoft-com:vml" Requires="v">
                <p:oleObj spid="_x0000_s3094" name="" r:id="rId1" imgW="1324610" imgH="458470" progId="Equation.3">
                  <p:embed/>
                </p:oleObj>
              </mc:Choice>
              <mc:Fallback>
                <p:oleObj name="" r:id="rId1" imgW="1324610" imgH="458470" progId="Equation.3">
                  <p:embed/>
                  <p:pic>
                    <p:nvPicPr>
                      <p:cNvPr id="0" name="图片 3093"/>
                      <p:cNvPicPr/>
                      <p:nvPr/>
                    </p:nvPicPr>
                    <p:blipFill>
                      <a:blip r:embed="rId2"/>
                      <a:stretch>
                        <a:fillRect/>
                      </a:stretch>
                    </p:blipFill>
                    <p:spPr>
                      <a:xfrm>
                        <a:off x="2678113" y="3165475"/>
                        <a:ext cx="3455987" cy="803275"/>
                      </a:xfrm>
                      <a:prstGeom prst="rect">
                        <a:avLst/>
                      </a:prstGeom>
                      <a:noFill/>
                      <a:ln>
                        <a:solidFill>
                          <a:srgbClr val="0000FF"/>
                        </a:solidFill>
                        <a:miter/>
                      </a:ln>
                    </p:spPr>
                  </p:pic>
                </p:oleObj>
              </mc:Fallback>
            </mc:AlternateContent>
          </a:graphicData>
        </a:graphic>
      </p:graphicFrame>
      <p:sp>
        <p:nvSpPr>
          <p:cNvPr id="69636" name="Rectangle 8"/>
          <p:cNvSpPr/>
          <p:nvPr/>
        </p:nvSpPr>
        <p:spPr>
          <a:xfrm>
            <a:off x="1000125" y="1422400"/>
            <a:ext cx="6956425" cy="665163"/>
          </a:xfrm>
          <a:prstGeom prst="rect">
            <a:avLst/>
          </a:prstGeom>
          <a:noFill/>
          <a:ln w="9525">
            <a:noFill/>
          </a:ln>
        </p:spPr>
        <p:txBody>
          <a:bodyPr anchor="t"/>
          <a:p>
            <a:pPr algn="just"/>
            <a:r>
              <a:rPr lang="zh-CN" altLang="en-US" sz="2400" dirty="0">
                <a:latin typeface="Arial" panose="020B0604020202020204" pitchFamily="34" charset="0"/>
                <a:ea typeface="宋体" panose="02010600030101010101" pitchFamily="2" charset="-122"/>
              </a:rPr>
              <a:t>获利指数又称利润指数或现值指数</a:t>
            </a:r>
            <a:r>
              <a:rPr lang="en-US" altLang="zh-CN" sz="2400" dirty="0">
                <a:latin typeface="Arial" panose="020B0604020202020204" pitchFamily="34" charset="0"/>
                <a:ea typeface="宋体" panose="02010600030101010101" pitchFamily="2" charset="-122"/>
              </a:rPr>
              <a:t>(profitability index</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PI)</a:t>
            </a:r>
            <a:r>
              <a:rPr lang="zh-CN" altLang="en-US" sz="2400" dirty="0">
                <a:latin typeface="Arial" panose="020B0604020202020204" pitchFamily="34" charset="0"/>
                <a:ea typeface="宋体" panose="02010600030101010101" pitchFamily="2" charset="-122"/>
              </a:rPr>
              <a:t>，是投资项目未来报酬的总现值与初始投资额的现值之比。</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idx="4294967295"/>
          </p:nvPr>
        </p:nvSpPr>
        <p:spPr/>
        <p:txBody>
          <a:bodyPr wrap="square" anchor="b"/>
          <a:p>
            <a:r>
              <a:rPr lang="zh-CN" altLang="en-US"/>
              <a:t>获利指数的计算</a:t>
            </a:r>
            <a:endParaRPr lang="zh-CN" altLang="en-US"/>
          </a:p>
        </p:txBody>
      </p:sp>
      <p:sp>
        <p:nvSpPr>
          <p:cNvPr id="70658" name="Rectangle 3"/>
          <p:cNvSpPr>
            <a:spLocks noGrp="1"/>
          </p:cNvSpPr>
          <p:nvPr>
            <p:ph type="body" idx="4294967295"/>
          </p:nvPr>
        </p:nvSpPr>
        <p:spPr/>
        <p:txBody>
          <a:bodyPr wrap="square" anchor="t"/>
          <a:p>
            <a:r>
              <a:rPr lang="zh-CN" altLang="en-US"/>
              <a:t>依前例</a:t>
            </a:r>
            <a:endParaRPr lang="zh-CN" altLang="en-US"/>
          </a:p>
        </p:txBody>
      </p:sp>
      <p:sp>
        <p:nvSpPr>
          <p:cNvPr id="70659" name="Rectangle 5"/>
          <p:cNvSpPr/>
          <p:nvPr/>
        </p:nvSpPr>
        <p:spPr>
          <a:xfrm>
            <a:off x="0" y="2827338"/>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70660" name="对象 62468"/>
          <p:cNvGraphicFramePr>
            <a:graphicFrameLocks noChangeAspect="1"/>
          </p:cNvGraphicFramePr>
          <p:nvPr/>
        </p:nvGraphicFramePr>
        <p:xfrm>
          <a:off x="323850" y="3000375"/>
          <a:ext cx="8272463" cy="2228850"/>
        </p:xfrm>
        <a:graphic>
          <a:graphicData uri="http://schemas.openxmlformats.org/presentationml/2006/ole">
            <mc:AlternateContent xmlns:mc="http://schemas.openxmlformats.org/markup-compatibility/2006">
              <mc:Choice xmlns:v="urn:schemas-microsoft-com:vml" Requires="v">
                <p:oleObj spid="_x0000_s3085" name="" r:id="rId1" imgW="3594100" imgH="838200" progId="">
                  <p:embed/>
                </p:oleObj>
              </mc:Choice>
              <mc:Fallback>
                <p:oleObj name="" r:id="rId1" imgW="3594100" imgH="838200" progId="">
                  <p:embed/>
                  <p:pic>
                    <p:nvPicPr>
                      <p:cNvPr id="0" name="图片 3084"/>
                      <p:cNvPicPr/>
                      <p:nvPr/>
                    </p:nvPicPr>
                    <p:blipFill>
                      <a:blip r:embed="rId2"/>
                      <a:stretch>
                        <a:fillRect/>
                      </a:stretch>
                    </p:blipFill>
                    <p:spPr>
                      <a:xfrm>
                        <a:off x="323850" y="3000375"/>
                        <a:ext cx="8272463" cy="222885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a:xfrm>
            <a:off x="468313" y="836613"/>
            <a:ext cx="7543800" cy="1223962"/>
          </a:xfrm>
        </p:spPr>
        <p:txBody>
          <a:bodyPr wrap="square" anchor="b"/>
          <a:p>
            <a:r>
              <a:rPr lang="en-US" altLang="zh-CN" dirty="0"/>
              <a:t>7.1.3 </a:t>
            </a:r>
            <a:r>
              <a:rPr lang="zh-CN" altLang="en-US" dirty="0"/>
              <a:t>企业投资管理的原则</a:t>
            </a:r>
            <a:br>
              <a:rPr lang="zh-CN" altLang="en-US" dirty="0"/>
            </a:br>
            <a:endParaRPr lang="zh-CN" altLang="en-US" dirty="0"/>
          </a:p>
        </p:txBody>
      </p:sp>
      <p:sp>
        <p:nvSpPr>
          <p:cNvPr id="12290" name="Rectangle 3"/>
          <p:cNvSpPr>
            <a:spLocks noGrp="1"/>
          </p:cNvSpPr>
          <p:nvPr>
            <p:ph type="body" idx="4294967295"/>
          </p:nvPr>
        </p:nvSpPr>
        <p:spPr>
          <a:xfrm>
            <a:off x="457200" y="2276475"/>
            <a:ext cx="8229600" cy="3854450"/>
          </a:xfrm>
        </p:spPr>
        <p:txBody>
          <a:bodyPr wrap="square" anchor="t"/>
          <a:p>
            <a:pPr algn="just"/>
            <a:r>
              <a:rPr lang="zh-CN" altLang="en-US" b="1"/>
              <a:t>认真进行市场调查，及时捕捉投资机会</a:t>
            </a:r>
            <a:endParaRPr lang="zh-CN" altLang="en-US" b="1"/>
          </a:p>
          <a:p>
            <a:pPr algn="just"/>
            <a:r>
              <a:rPr lang="zh-CN" altLang="en-US" b="1"/>
              <a:t>建立科学的投资决策程序，认真进行投资项目的可行性分析</a:t>
            </a:r>
            <a:endParaRPr lang="zh-CN" altLang="en-US" b="1"/>
          </a:p>
          <a:p>
            <a:pPr algn="just"/>
            <a:r>
              <a:rPr lang="zh-CN" altLang="en-US" b="1"/>
              <a:t>及时足额地筹集资金，保证投资项目的资金供应</a:t>
            </a:r>
            <a:endParaRPr lang="zh-CN" altLang="en-US" b="1"/>
          </a:p>
          <a:p>
            <a:pPr algn="just"/>
            <a:r>
              <a:rPr lang="zh-CN" altLang="en-US" b="1"/>
              <a:t>认真分析风险和报酬的关系，适当控制企业的投资风险</a:t>
            </a:r>
            <a:endParaRPr lang="zh-CN" altLang="en-US" b="1"/>
          </a:p>
          <a:p>
            <a:pPr algn="just"/>
            <a:endParaRPr lang="zh-CN" altLang="en-US" b="1"/>
          </a:p>
          <a:p>
            <a:pPr>
              <a:buNone/>
            </a:pPr>
            <a:endParaRPr lang="zh-CN" altLang="en-US"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idx="4294967295"/>
          </p:nvPr>
        </p:nvSpPr>
        <p:spPr/>
        <p:txBody>
          <a:bodyPr wrap="square" anchor="b"/>
          <a:p>
            <a:r>
              <a:rPr lang="zh-CN" altLang="en-US"/>
              <a:t>获利指数的优缺点</a:t>
            </a:r>
            <a:endParaRPr lang="zh-CN" altLang="en-US"/>
          </a:p>
        </p:txBody>
      </p:sp>
      <p:sp>
        <p:nvSpPr>
          <p:cNvPr id="71682" name="Rectangle 3"/>
          <p:cNvSpPr>
            <a:spLocks noGrp="1"/>
          </p:cNvSpPr>
          <p:nvPr>
            <p:ph type="body" idx="4294967295"/>
          </p:nvPr>
        </p:nvSpPr>
        <p:spPr/>
        <p:txBody>
          <a:bodyPr wrap="square" anchor="t"/>
          <a:p>
            <a:pPr>
              <a:lnSpc>
                <a:spcPct val="90000"/>
              </a:lnSpc>
            </a:pPr>
            <a:r>
              <a:rPr lang="zh-CN" altLang="en-US"/>
              <a:t>优点：考虑了资金的时间价值，能够真实地反映投资项目的盈利能力，由于获利指数是用相对数来表示，所以，有利于在</a:t>
            </a:r>
            <a:r>
              <a:rPr lang="zh-CN" altLang="en-US" sz="3400"/>
              <a:t>初始投资额不同</a:t>
            </a:r>
            <a:r>
              <a:rPr lang="zh-CN" altLang="en-US"/>
              <a:t>的投资方案之间进行对比。获利指数反映投资的效率；而净现值是绝对数，反映投资的效益。 </a:t>
            </a:r>
            <a:endParaRPr lang="zh-CN" altLang="en-US"/>
          </a:p>
          <a:p>
            <a:pPr>
              <a:lnSpc>
                <a:spcPct val="90000"/>
              </a:lnSpc>
            </a:pPr>
            <a:r>
              <a:rPr lang="zh-CN" altLang="en-US"/>
              <a:t>缺点：获利指数只代表获得报酬的能力而不代表实际可能获得的财富，它忽略了互斥项目之间投资规模上的差异，所以在多个互斥项目的选择中，可能会得到错误的答案。 </a:t>
            </a:r>
            <a:endParaRPr lang="zh-CN" altLang="en-US"/>
          </a:p>
        </p:txBody>
      </p:sp>
      <p:sp>
        <p:nvSpPr>
          <p:cNvPr id="71683" name="AutoShape 4">
            <a:hlinkClick r:id="rId1" action="ppaction://hlinksldjump"/>
          </p:cNvPr>
          <p:cNvSpPr/>
          <p:nvPr/>
        </p:nvSpPr>
        <p:spPr>
          <a:xfrm>
            <a:off x="7092950" y="5949950"/>
            <a:ext cx="1439863" cy="647700"/>
          </a:xfrm>
          <a:prstGeom prst="actionButtonBackPrevious">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05" name="Group 2"/>
          <p:cNvGrpSpPr/>
          <p:nvPr/>
        </p:nvGrpSpPr>
        <p:grpSpPr>
          <a:xfrm>
            <a:off x="4067175" y="2708275"/>
            <a:ext cx="5076825" cy="504825"/>
            <a:chOff x="0" y="0"/>
            <a:chExt cx="3243" cy="363"/>
          </a:xfrm>
        </p:grpSpPr>
        <p:sp>
          <p:nvSpPr>
            <p:cNvPr id="72706" name="Rectangle 3"/>
            <p:cNvSpPr/>
            <p:nvPr/>
          </p:nvSpPr>
          <p:spPr>
            <a:xfrm>
              <a:off x="0" y="0"/>
              <a:ext cx="3243"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2707" name="AutoShape 4"/>
            <p:cNvSpPr/>
            <p:nvPr/>
          </p:nvSpPr>
          <p:spPr>
            <a:xfrm>
              <a:off x="0" y="0"/>
              <a:ext cx="182" cy="363"/>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72708" name="Rectangle 5"/>
          <p:cNvSpPr>
            <a:spLocks noGrp="1"/>
          </p:cNvSpPr>
          <p:nvPr>
            <p:ph type="title" idx="4294967295"/>
          </p:nvPr>
        </p:nvSpPr>
        <p:spPr/>
        <p:txBody>
          <a:bodyPr wrap="square" anchor="b"/>
          <a:p>
            <a:r>
              <a:rPr lang="en-US" altLang="zh-CN" sz="3500" dirty="0"/>
              <a:t>7.4 </a:t>
            </a:r>
            <a:r>
              <a:rPr lang="zh-CN" altLang="en-US" sz="3500" dirty="0"/>
              <a:t>非折现现金流量方法</a:t>
            </a:r>
            <a:endParaRPr lang="zh-CN" altLang="en-US" sz="3500" dirty="0"/>
          </a:p>
        </p:txBody>
      </p:sp>
      <p:sp>
        <p:nvSpPr>
          <p:cNvPr id="72709" name="Rectangle 6"/>
          <p:cNvSpPr>
            <a:spLocks noGrp="1"/>
          </p:cNvSpPr>
          <p:nvPr>
            <p:ph type="body" idx="4294967295"/>
          </p:nvPr>
        </p:nvSpPr>
        <p:spPr>
          <a:xfrm>
            <a:off x="3563938" y="2636838"/>
            <a:ext cx="5276850" cy="3689350"/>
          </a:xfrm>
        </p:spPr>
        <p:txBody>
          <a:bodyPr wrap="square" anchor="t"/>
          <a:p>
            <a:pPr lvl="1">
              <a:lnSpc>
                <a:spcPct val="140000"/>
              </a:lnSpc>
            </a:pPr>
            <a:r>
              <a:rPr lang="zh-CN" altLang="en-US" sz="2000" b="1">
                <a:latin typeface="楷体_GB2312" pitchFamily="1" charset="-122"/>
                <a:ea typeface="楷体_GB2312" pitchFamily="1" charset="-122"/>
              </a:rPr>
              <a:t>投资回收期</a:t>
            </a:r>
            <a:endParaRPr lang="zh-CN" altLang="en-US" sz="2000" b="1">
              <a:latin typeface="楷体_GB2312" pitchFamily="1" charset="-122"/>
              <a:ea typeface="楷体_GB2312" pitchFamily="1" charset="-122"/>
            </a:endParaRPr>
          </a:p>
          <a:p>
            <a:pPr lvl="1">
              <a:lnSpc>
                <a:spcPct val="140000"/>
              </a:lnSpc>
            </a:pPr>
            <a:r>
              <a:rPr lang="zh-CN" altLang="en-US" sz="2000" b="1">
                <a:latin typeface="楷体_GB2312" pitchFamily="1" charset="-122"/>
                <a:ea typeface="楷体_GB2312" pitchFamily="1" charset="-122"/>
              </a:rPr>
              <a:t>平均报酬率</a:t>
            </a:r>
            <a:endParaRPr lang="zh-CN" altLang="en-US" sz="2000" b="1">
              <a:latin typeface="楷体_GB2312" pitchFamily="1" charset="-122"/>
              <a:ea typeface="楷体_GB2312" pitchFamily="1" charset="-122"/>
            </a:endParaRPr>
          </a:p>
        </p:txBody>
      </p:sp>
      <p:sp>
        <p:nvSpPr>
          <p:cNvPr id="72710" name="Rectangle 7"/>
          <p:cNvSpPr/>
          <p:nvPr/>
        </p:nvSpPr>
        <p:spPr>
          <a:xfrm>
            <a:off x="1331913" y="3357563"/>
            <a:ext cx="1800225" cy="1441450"/>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solidFill>
                  <a:srgbClr val="663300"/>
                </a:solidFill>
                <a:latin typeface="宋体" panose="02010600030101010101" pitchFamily="2" charset="-122"/>
                <a:ea typeface="楷体_GB2312" pitchFamily="1" charset="-122"/>
              </a:rPr>
              <a:t>　非贴现现金流量指标是指不考虑货币时间价值的各种指标。</a:t>
            </a:r>
            <a:endParaRPr lang="zh-CN" altLang="en-US" b="1" dirty="0">
              <a:solidFill>
                <a:srgbClr val="663300"/>
              </a:solidFill>
              <a:latin typeface="Arial" panose="020B0604020202020204" pitchFamily="34" charset="0"/>
              <a:ea typeface="楷体_GB2312" pitchFamily="1" charset="-122"/>
            </a:endParaRPr>
          </a:p>
        </p:txBody>
      </p:sp>
      <p:sp>
        <p:nvSpPr>
          <p:cNvPr id="72711" name="Rectangle 8"/>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p:nvPr/>
        </p:nvSpPr>
        <p:spPr>
          <a:xfrm>
            <a:off x="4211638" y="3716338"/>
            <a:ext cx="4681537" cy="647700"/>
          </a:xfrm>
          <a:prstGeom prst="rect">
            <a:avLst/>
          </a:prstGeom>
          <a:solidFill>
            <a:schemeClr val="bg1"/>
          </a:solidFill>
          <a:ln w="9525" cap="flat" cmpd="sng">
            <a:solidFill>
              <a:srgbClr val="0000FF"/>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3730" name="Rectangle 3"/>
          <p:cNvSpPr>
            <a:spLocks noGrp="1"/>
          </p:cNvSpPr>
          <p:nvPr>
            <p:ph type="title" idx="4294967295"/>
          </p:nvPr>
        </p:nvSpPr>
        <p:spPr/>
        <p:txBody>
          <a:bodyPr wrap="square" anchor="b"/>
          <a:p>
            <a:br>
              <a:rPr lang="zh-CN" altLang="en-US" sz="3600" b="0" dirty="0">
                <a:latin typeface="楷体_GB2312" pitchFamily="1" charset="-122"/>
                <a:ea typeface="楷体_GB2312" pitchFamily="1" charset="-122"/>
              </a:rPr>
            </a:br>
            <a:r>
              <a:rPr lang="zh-CN" altLang="en-US" sz="3600" b="0" dirty="0">
                <a:latin typeface="楷体_GB2312" pitchFamily="1" charset="-122"/>
                <a:ea typeface="楷体_GB2312" pitchFamily="1" charset="-122"/>
              </a:rPr>
              <a:t>投资回收期</a:t>
            </a:r>
            <a:endParaRPr lang="en-US" altLang="zh-CN" sz="3600" b="0" dirty="0">
              <a:latin typeface="楷体_GB2312" pitchFamily="1" charset="-122"/>
              <a:ea typeface="楷体_GB2312" pitchFamily="1" charset="-122"/>
            </a:endParaRPr>
          </a:p>
        </p:txBody>
      </p:sp>
      <p:sp>
        <p:nvSpPr>
          <p:cNvPr id="73731" name="Rectangle 4"/>
          <p:cNvSpPr>
            <a:spLocks noGrp="1"/>
          </p:cNvSpPr>
          <p:nvPr>
            <p:ph type="body" sz="half" idx="4294967295"/>
          </p:nvPr>
        </p:nvSpPr>
        <p:spPr>
          <a:xfrm>
            <a:off x="3419475" y="2638425"/>
            <a:ext cx="5545138" cy="3671888"/>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a:buNone/>
            </a:pPr>
            <a:r>
              <a:rPr lang="zh-CN" altLang="en-US" sz="1800" b="1" dirty="0">
                <a:latin typeface="楷体_GB2312" pitchFamily="1" charset="-122"/>
                <a:ea typeface="楷体_GB2312" pitchFamily="1" charset="-122"/>
              </a:rPr>
              <a:t>计算方法</a:t>
            </a:r>
            <a:endParaRPr lang="zh-CN" altLang="en-US" sz="1800" b="1" dirty="0">
              <a:latin typeface="楷体_GB2312" pitchFamily="1" charset="-122"/>
              <a:ea typeface="楷体_GB2312" pitchFamily="1" charset="-122"/>
            </a:endParaRPr>
          </a:p>
          <a:p>
            <a:pPr lvl="1" indent="-347345">
              <a:lnSpc>
                <a:spcPct val="100000"/>
              </a:lnSpc>
              <a:buClr>
                <a:srgbClr val="0000FF"/>
              </a:buClr>
              <a:buSzPct val="70000"/>
              <a:buFont typeface="Wingdings" panose="05000000000000000000" pitchFamily="2" charset="2"/>
              <a:buChar char="ü"/>
            </a:pPr>
            <a:r>
              <a:rPr lang="zh-CN" altLang="en-US" sz="1600" dirty="0">
                <a:latin typeface="楷体_GB2312" pitchFamily="1" charset="-122"/>
                <a:ea typeface="楷体_GB2312" pitchFamily="1" charset="-122"/>
              </a:rPr>
              <a:t>如果每年现金流入量相等，且原始投资一次性发生：</a:t>
            </a:r>
            <a:endParaRPr lang="zh-CN" altLang="en-US" sz="1600" dirty="0">
              <a:latin typeface="楷体_GB2312" pitchFamily="1" charset="-122"/>
              <a:ea typeface="楷体_GB2312" pitchFamily="1" charset="-122"/>
            </a:endParaRPr>
          </a:p>
          <a:p>
            <a:pPr marL="1905" lvl="2" indent="692150">
              <a:lnSpc>
                <a:spcPct val="100000"/>
              </a:lnSpc>
              <a:buClr>
                <a:schemeClr val="accent2"/>
              </a:buClr>
              <a:buSzPct val="70000"/>
              <a:buFont typeface="Wingdings" panose="05000000000000000000" pitchFamily="2" charset="2"/>
              <a:buNone/>
            </a:pPr>
            <a:endParaRPr lang="zh-CN" altLang="en-US" sz="1700" dirty="0">
              <a:latin typeface="楷体_GB2312" pitchFamily="1" charset="-122"/>
              <a:ea typeface="楷体_GB2312" pitchFamily="1" charset="-122"/>
            </a:endParaRPr>
          </a:p>
          <a:p>
            <a:pPr marL="1905" lvl="2" indent="692150">
              <a:lnSpc>
                <a:spcPct val="100000"/>
              </a:lnSpc>
              <a:buClr>
                <a:schemeClr val="accent2"/>
              </a:buClr>
              <a:buSzPct val="70000"/>
              <a:buFont typeface="Wingdings" panose="05000000000000000000" pitchFamily="2" charset="2"/>
              <a:buNone/>
            </a:pPr>
            <a:r>
              <a:rPr lang="zh-CN" altLang="en-US" sz="1700" dirty="0">
                <a:latin typeface="楷体_GB2312" pitchFamily="1" charset="-122"/>
                <a:ea typeface="楷体_GB2312" pitchFamily="1" charset="-122"/>
              </a:rPr>
              <a:t>投资回收期</a:t>
            </a:r>
            <a:r>
              <a:rPr lang="en-US" altLang="zh-CN" sz="1700" dirty="0">
                <a:latin typeface="楷体_GB2312" pitchFamily="1" charset="-122"/>
                <a:ea typeface="楷体_GB2312" pitchFamily="1" charset="-122"/>
              </a:rPr>
              <a:t>=</a:t>
            </a:r>
            <a:r>
              <a:rPr lang="zh-CN" altLang="en-US" sz="1700" dirty="0">
                <a:latin typeface="楷体_GB2312" pitchFamily="1" charset="-122"/>
                <a:ea typeface="楷体_GB2312" pitchFamily="1" charset="-122"/>
              </a:rPr>
              <a:t>原始投资额</a:t>
            </a:r>
            <a:r>
              <a:rPr lang="en-US" altLang="zh-CN" sz="1700" dirty="0">
                <a:latin typeface="楷体_GB2312" pitchFamily="1" charset="-122"/>
                <a:ea typeface="楷体_GB2312" pitchFamily="1" charset="-122"/>
              </a:rPr>
              <a:t>/</a:t>
            </a:r>
            <a:r>
              <a:rPr lang="zh-CN" altLang="en-US" sz="1700" dirty="0">
                <a:latin typeface="楷体_GB2312" pitchFamily="1" charset="-122"/>
                <a:ea typeface="楷体_GB2312" pitchFamily="1" charset="-122"/>
              </a:rPr>
              <a:t>每年</a:t>
            </a:r>
            <a:r>
              <a:rPr lang="en-US" altLang="zh-CN" sz="1700" dirty="0">
                <a:latin typeface="楷体_GB2312" pitchFamily="1" charset="-122"/>
                <a:ea typeface="楷体_GB2312" pitchFamily="1" charset="-122"/>
              </a:rPr>
              <a:t>NCF</a:t>
            </a:r>
            <a:endParaRPr lang="en-US" altLang="zh-CN" sz="1700" dirty="0">
              <a:latin typeface="楷体_GB2312" pitchFamily="1" charset="-122"/>
              <a:ea typeface="楷体_GB2312" pitchFamily="1" charset="-122"/>
            </a:endParaRPr>
          </a:p>
          <a:p>
            <a:pPr marL="1905" lvl="2" indent="692150">
              <a:lnSpc>
                <a:spcPct val="100000"/>
              </a:lnSpc>
              <a:buClr>
                <a:schemeClr val="accent2"/>
              </a:buClr>
              <a:buSzPct val="70000"/>
              <a:buFont typeface="Wingdings" panose="05000000000000000000" pitchFamily="2" charset="2"/>
              <a:buChar char="l"/>
            </a:pPr>
            <a:endParaRPr lang="en-US" altLang="zh-CN" sz="1500" dirty="0">
              <a:latin typeface="楷体_GB2312" pitchFamily="1" charset="-122"/>
              <a:ea typeface="楷体_GB2312" pitchFamily="1" charset="-122"/>
            </a:endParaRPr>
          </a:p>
          <a:p>
            <a:pPr lvl="1" indent="-347345">
              <a:lnSpc>
                <a:spcPct val="100000"/>
              </a:lnSpc>
              <a:buClr>
                <a:srgbClr val="0000FF"/>
              </a:buClr>
              <a:buSzPct val="70000"/>
              <a:buFont typeface="Wingdings" panose="05000000000000000000" pitchFamily="2" charset="2"/>
              <a:buChar char="ü"/>
            </a:pPr>
            <a:r>
              <a:rPr lang="zh-CN" altLang="en-US" sz="1600" dirty="0">
                <a:latin typeface="楷体_GB2312" pitchFamily="1" charset="-122"/>
                <a:ea typeface="楷体_GB2312" pitchFamily="1" charset="-122"/>
              </a:rPr>
              <a:t>如果每年营业现金流量不相等：根据每年年末尚未收回的投资额来确定。</a:t>
            </a:r>
            <a:endParaRPr lang="zh-CN" altLang="en-US" sz="1600" dirty="0">
              <a:latin typeface="楷体_GB2312" pitchFamily="1" charset="-122"/>
              <a:ea typeface="楷体_GB2312" pitchFamily="1" charset="-122"/>
            </a:endParaRPr>
          </a:p>
          <a:p>
            <a:pPr marL="1905" lvl="2" indent="692150">
              <a:lnSpc>
                <a:spcPct val="100000"/>
              </a:lnSpc>
              <a:buClr>
                <a:srgbClr val="0000FF"/>
              </a:buClr>
              <a:buSzPct val="70000"/>
              <a:buFont typeface="Wingdings" panose="05000000000000000000" pitchFamily="2" charset="2"/>
              <a:buChar char="ü"/>
            </a:pPr>
            <a:r>
              <a:rPr lang="zh-CN" altLang="en-US" sz="1500" dirty="0">
                <a:latin typeface="楷体_GB2312" pitchFamily="1" charset="-122"/>
                <a:ea typeface="楷体_GB2312" pitchFamily="1" charset="-122"/>
              </a:rPr>
              <a:t>回收期应在已回收期限的基础上，加上（下一年的净现金流量/下一年尚未回收的原始投资额）</a:t>
            </a:r>
            <a:endParaRPr lang="zh-CN" altLang="en-US" sz="1500" dirty="0">
              <a:latin typeface="楷体_GB2312" pitchFamily="1" charset="-122"/>
              <a:ea typeface="楷体_GB2312" pitchFamily="1" charset="-122"/>
            </a:endParaRPr>
          </a:p>
          <a:p>
            <a:pPr lvl="0">
              <a:buNone/>
            </a:pPr>
            <a:r>
              <a:rPr lang="zh-CN" altLang="en-US" sz="1600" b="1" dirty="0">
                <a:latin typeface="楷体_GB2312" pitchFamily="1" charset="-122"/>
                <a:ea typeface="楷体_GB2312" pitchFamily="1" charset="-122"/>
              </a:rPr>
              <a:t>　　　　　</a:t>
            </a:r>
            <a:endParaRPr lang="zh-CN" altLang="en-US" sz="1600" b="1" dirty="0">
              <a:latin typeface="楷体_GB2312" pitchFamily="1" charset="-122"/>
              <a:ea typeface="楷体_GB2312" pitchFamily="1" charset="-122"/>
            </a:endParaRPr>
          </a:p>
        </p:txBody>
      </p:sp>
      <p:sp>
        <p:nvSpPr>
          <p:cNvPr id="73732" name="Rectangle 8"/>
          <p:cNvSpPr/>
          <p:nvPr/>
        </p:nvSpPr>
        <p:spPr>
          <a:xfrm>
            <a:off x="973138" y="3068638"/>
            <a:ext cx="1800225" cy="3241675"/>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solidFill>
                  <a:srgbClr val="663300"/>
                </a:solidFill>
                <a:latin typeface="宋体" panose="02010600030101010101" pitchFamily="2" charset="-122"/>
                <a:ea typeface="楷体_GB2312" pitchFamily="1" charset="-122"/>
              </a:rPr>
              <a:t>　</a:t>
            </a:r>
            <a:r>
              <a:rPr lang="zh-CN" altLang="en-US" dirty="0">
                <a:latin typeface="Arial" panose="020B0604020202020204" pitchFamily="34" charset="0"/>
                <a:ea typeface="宋体" panose="02010600030101010101" pitchFamily="2" charset="-122"/>
              </a:rPr>
              <a:t>投资回收期</a:t>
            </a:r>
            <a:r>
              <a:rPr lang="en-US" altLang="zh-CN" b="1" dirty="0">
                <a:latin typeface="Arial" panose="020B0604020202020204" pitchFamily="34" charset="0"/>
                <a:ea typeface="宋体" panose="02010600030101010101" pitchFamily="2" charset="-122"/>
              </a:rPr>
              <a:t>(PP,Payback Period)指投资引起的现金流入累计达到投资额相等所需要的时间，回收的年限越短越好。它主要是用来测试项目的流动性而非盈利性。</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67585"/>
          <p:cNvSpPr txBox="1"/>
          <p:nvPr/>
        </p:nvSpPr>
        <p:spPr>
          <a:xfrm>
            <a:off x="468313" y="909638"/>
            <a:ext cx="7675562" cy="517525"/>
          </a:xfrm>
          <a:prstGeom prst="rect">
            <a:avLst/>
          </a:prstGeom>
          <a:noFill/>
          <a:ln w="9525">
            <a:noFill/>
          </a:ln>
        </p:spPr>
        <p:txBody>
          <a:bodyPr anchor="t">
            <a:spAutoFit/>
          </a:bodyPr>
          <a:p>
            <a:r>
              <a:rPr lang="zh-CN" altLang="en-US" sz="2800" dirty="0">
                <a:latin typeface="Arial" panose="020B0604020202020204" pitchFamily="34" charset="0"/>
                <a:ea typeface="宋体" panose="02010600030101010101" pitchFamily="2" charset="-122"/>
              </a:rPr>
              <a:t>大华公司例子</a:t>
            </a:r>
            <a:endParaRPr lang="zh-CN" altLang="en-US" sz="2800" dirty="0">
              <a:latin typeface="Arial" panose="020B0604020202020204" pitchFamily="34" charset="0"/>
              <a:ea typeface="宋体" panose="02010600030101010101" pitchFamily="2" charset="-122"/>
            </a:endParaRPr>
          </a:p>
        </p:txBody>
      </p:sp>
      <p:sp>
        <p:nvSpPr>
          <p:cNvPr id="74754" name="文本框 67586"/>
          <p:cNvSpPr txBox="1"/>
          <p:nvPr/>
        </p:nvSpPr>
        <p:spPr>
          <a:xfrm>
            <a:off x="395288" y="1557338"/>
            <a:ext cx="8239125" cy="822325"/>
          </a:xfrm>
          <a:prstGeom prst="rect">
            <a:avLst/>
          </a:prstGeom>
          <a:noFill/>
          <a:ln w="9525">
            <a:noFill/>
          </a:ln>
        </p:spPr>
        <p:txBody>
          <a:bodyPr anchor="t">
            <a:spAutoFit/>
          </a:bodyPr>
          <a:p>
            <a:r>
              <a:rPr lang="zh-CN" altLang="en-US" sz="2400" dirty="0">
                <a:latin typeface="Arial" panose="020B0604020202020204" pitchFamily="34" charset="0"/>
                <a:ea typeface="宋体" panose="02010600030101010101" pitchFamily="2" charset="-122"/>
              </a:rPr>
              <a:t>甲方案的每年的NCF相等，所以为：10000/3500=2.85年</a:t>
            </a:r>
            <a:endParaRPr lang="zh-CN" altLang="en-US"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乙方案每年的NCF不等，</a:t>
            </a:r>
            <a:endParaRPr lang="zh-CN" altLang="en-US" sz="2400" dirty="0">
              <a:latin typeface="Arial" panose="020B0604020202020204" pitchFamily="34" charset="0"/>
              <a:ea typeface="宋体" panose="02010600030101010101" pitchFamily="2" charset="-122"/>
            </a:endParaRPr>
          </a:p>
        </p:txBody>
      </p:sp>
      <p:graphicFrame>
        <p:nvGraphicFramePr>
          <p:cNvPr id="66567" name="表格 66566"/>
          <p:cNvGraphicFramePr/>
          <p:nvPr/>
        </p:nvGraphicFramePr>
        <p:xfrm>
          <a:off x="1258888" y="2565400"/>
          <a:ext cx="5448300" cy="1704975"/>
        </p:xfrm>
        <a:graphic>
          <a:graphicData uri="http://schemas.openxmlformats.org/drawingml/2006/table">
            <a:tbl>
              <a:tblPr/>
              <a:tblGrid>
                <a:gridCol w="900430"/>
                <a:gridCol w="2153920"/>
                <a:gridCol w="2393950"/>
              </a:tblGrid>
              <a:tr h="3937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年份</a:t>
                      </a:r>
                      <a:endParaRPr lang="zh-CN" altLang="en-US" sz="1600"/>
                    </a:p>
                  </a:txBody>
                  <a:tcPr marT="45737" marB="4573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600">
                          <a:latin typeface="宋体" panose="02010600030101010101" pitchFamily="2" charset="-122"/>
                          <a:ea typeface="Times New Roman" panose="02020603050405020304" pitchFamily="2" charset="0"/>
                        </a:rPr>
                        <a:t>每年净现金流量</a:t>
                      </a:r>
                      <a:endParaRPr lang="zh-CN" altLang="en-US" sz="1600"/>
                    </a:p>
                  </a:txBody>
                  <a:tcPr marT="45737" marB="4573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spcBef>
                          <a:spcPct val="0"/>
                        </a:spcBef>
                        <a:buClr>
                          <a:srgbClr val="000000"/>
                        </a:buClr>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年末尚未回收的投资额</a:t>
                      </a:r>
                      <a:endParaRPr lang="zh-CN" altLang="en-US" sz="1600"/>
                    </a:p>
                  </a:txBody>
                  <a:tcPr marT="45737" marB="45737"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112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1</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2</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3</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4</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5</a:t>
                      </a:r>
                      <a:endParaRPr lang="en-US" altLang="x-none" sz="1600" dirty="0"/>
                    </a:p>
                  </a:txBody>
                  <a:tcPr marT="45737" marB="45737" vert="horz" anchor="t">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4250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3950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3650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3350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8050</a:t>
                      </a:r>
                      <a:endParaRPr lang="en-US" altLang="x-none" sz="1600" dirty="0"/>
                    </a:p>
                  </a:txBody>
                  <a:tcPr marT="45737" marB="45737"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10750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6800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3150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0</a:t>
                      </a:r>
                      <a:endParaRPr lang="en-US" altLang="x-none" sz="1600" dirty="0">
                        <a:ea typeface="Times New Roman" panose="02020603050405020304" pitchFamily="2" charset="0"/>
                      </a:endParaRPr>
                    </a:p>
                    <a:p>
                      <a:pPr marL="0" lvl="0" indent="228600" algn="ctr">
                        <a:spcBef>
                          <a:spcPct val="0"/>
                        </a:spcBef>
                        <a:buClr>
                          <a:srgbClr val="000000"/>
                        </a:buClr>
                        <a:buFont typeface="Arial" panose="020B0604020202020204" pitchFamily="34" charset="0"/>
                        <a:buNone/>
                      </a:pPr>
                      <a:r>
                        <a:rPr lang="en-US" altLang="x-none" sz="1600" dirty="0">
                          <a:latin typeface="宋体" panose="02010600030101010101" pitchFamily="2" charset="-122"/>
                          <a:ea typeface="Times New Roman" panose="02020603050405020304" pitchFamily="2" charset="0"/>
                        </a:rPr>
                        <a:t>/</a:t>
                      </a:r>
                      <a:endParaRPr lang="en-US" altLang="x-none" sz="1600" dirty="0"/>
                    </a:p>
                  </a:txBody>
                  <a:tcPr marT="45737" marB="45737" vert="horz" anchor="t">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4770" name="文本框 68611"/>
          <p:cNvSpPr txBox="1"/>
          <p:nvPr/>
        </p:nvSpPr>
        <p:spPr>
          <a:xfrm>
            <a:off x="539750" y="4725988"/>
            <a:ext cx="8074025" cy="365125"/>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所以为乙方案回收期：</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315</a:t>
            </a:r>
            <a:r>
              <a:rPr lang="zh-CN" altLang="en-US" dirty="0">
                <a:latin typeface="Arial" panose="020B0604020202020204" pitchFamily="34" charset="0"/>
                <a:ea typeface="宋体" panose="02010600030101010101" pitchFamily="2" charset="-122"/>
              </a:rPr>
              <a:t>0/</a:t>
            </a:r>
            <a:r>
              <a:rPr lang="en-US" altLang="zh-CN" dirty="0">
                <a:latin typeface="Arial" panose="020B0604020202020204" pitchFamily="34" charset="0"/>
                <a:ea typeface="宋体" panose="02010600030101010101" pitchFamily="2" charset="-122"/>
              </a:rPr>
              <a:t>3350</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3.94</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idx="4294967295"/>
          </p:nvPr>
        </p:nvSpPr>
        <p:spPr/>
        <p:txBody>
          <a:bodyPr wrap="square" anchor="b"/>
          <a:p>
            <a:r>
              <a:rPr lang="zh-CN" altLang="en-US"/>
              <a:t>投资回收期法的优缺点 </a:t>
            </a:r>
            <a:endParaRPr lang="zh-CN" altLang="en-US"/>
          </a:p>
        </p:txBody>
      </p:sp>
      <p:sp>
        <p:nvSpPr>
          <p:cNvPr id="75778" name="Rectangle 3"/>
          <p:cNvSpPr>
            <a:spLocks noGrp="1"/>
          </p:cNvSpPr>
          <p:nvPr>
            <p:ph type="body" idx="4294967295"/>
          </p:nvPr>
        </p:nvSpPr>
        <p:spPr>
          <a:xfrm>
            <a:off x="457200" y="2000250"/>
            <a:ext cx="8229600" cy="4411663"/>
          </a:xfrm>
        </p:spPr>
        <p:txBody>
          <a:bodyPr wrap="square" anchor="t"/>
          <a:p>
            <a:pPr>
              <a:lnSpc>
                <a:spcPct val="114000"/>
              </a:lnSpc>
            </a:pPr>
            <a:r>
              <a:rPr lang="zh-CN" altLang="en-US" sz="2400"/>
              <a:t>优点：投资回收期法的概念容易理解，计算也比较简便 </a:t>
            </a:r>
            <a:endParaRPr lang="zh-CN" altLang="en-US" sz="2400"/>
          </a:p>
          <a:p>
            <a:pPr>
              <a:lnSpc>
                <a:spcPct val="114000"/>
              </a:lnSpc>
            </a:pPr>
            <a:r>
              <a:rPr lang="zh-CN" altLang="en-US" sz="2400"/>
              <a:t>缺点：它不仅忽视了货币的时间价值，而且没有考虑回收期满后的现金流量状况。</a:t>
            </a:r>
            <a:endParaRPr lang="zh-CN" altLang="en-US" sz="2400"/>
          </a:p>
          <a:p>
            <a:pPr>
              <a:lnSpc>
                <a:spcPct val="114000"/>
              </a:lnSpc>
            </a:pPr>
            <a:r>
              <a:rPr lang="zh-CN" altLang="en-US" sz="2400"/>
              <a:t>事实上，有战略意义的长期投资往往早期报酬较低，而中后期报酬较高。回收期法优先考虑急功近利的项目，它是过去评价投资方案最常用的方法，</a:t>
            </a:r>
            <a:r>
              <a:rPr lang="zh-CN" altLang="en-US" sz="2400" b="1"/>
              <a:t>目前作为辅助方法使用，主要用来测定投资方案的流动性而非盈利性</a:t>
            </a:r>
            <a:r>
              <a:rPr lang="zh-CN" altLang="en-US" sz="2400"/>
              <a:t>。现以下例说明投资回收期法的缺陷 。</a:t>
            </a:r>
            <a:endParaRPr lang="zh-CN"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1" name="图片 4"/>
          <p:cNvPicPr>
            <a:picLocks noChangeAspect="1"/>
          </p:cNvPicPr>
          <p:nvPr/>
        </p:nvPicPr>
        <p:blipFill>
          <a:blip r:embed="rId1"/>
          <a:stretch>
            <a:fillRect/>
          </a:stretch>
        </p:blipFill>
        <p:spPr>
          <a:xfrm>
            <a:off x="900113" y="692150"/>
            <a:ext cx="6283325" cy="1009650"/>
          </a:xfrm>
          <a:prstGeom prst="rect">
            <a:avLst/>
          </a:prstGeom>
          <a:noFill/>
          <a:ln w="9525">
            <a:noFill/>
          </a:ln>
        </p:spPr>
      </p:pic>
      <p:sp>
        <p:nvSpPr>
          <p:cNvPr id="6" name="矩形 5"/>
          <p:cNvSpPr/>
          <p:nvPr/>
        </p:nvSpPr>
        <p:spPr>
          <a:xfrm>
            <a:off x="971550" y="2078038"/>
            <a:ext cx="5670550" cy="584200"/>
          </a:xfrm>
          <a:prstGeom prst="rect">
            <a:avLst/>
          </a:prstGeom>
          <a:noFill/>
          <a:ln w="9525">
            <a:noFill/>
          </a:ln>
        </p:spPr>
        <p:txBody>
          <a:bodyPr anchor="t">
            <a:spAutoFit/>
          </a:bodyPr>
          <a:p>
            <a:r>
              <a:rPr lang="zh-CN" altLang="zh-CN" dirty="0">
                <a:solidFill>
                  <a:srgbClr val="000000"/>
                </a:solidFill>
                <a:latin typeface="NEU-BZ-S92"/>
                <a:ea typeface="方正楷体_GBK"/>
              </a:rPr>
              <a:t>两个方案的投资回收期相同</a:t>
            </a:r>
            <a:r>
              <a:rPr lang="zh-CN" altLang="en-US" dirty="0">
                <a:solidFill>
                  <a:srgbClr val="000000"/>
                </a:solidFill>
                <a:latin typeface="方正楷体_GBK"/>
                <a:ea typeface="方正书宋_GBK"/>
              </a:rPr>
              <a:t>，</a:t>
            </a:r>
            <a:r>
              <a:rPr lang="zh-CN" altLang="zh-CN" dirty="0">
                <a:solidFill>
                  <a:srgbClr val="000000"/>
                </a:solidFill>
                <a:latin typeface="NEU-BZ-S92"/>
                <a:ea typeface="方正楷体_GBK"/>
              </a:rPr>
              <a:t>都是</a:t>
            </a:r>
            <a:r>
              <a:rPr lang="en-US" altLang="zh-CN" dirty="0">
                <a:solidFill>
                  <a:srgbClr val="000000"/>
                </a:solidFill>
                <a:latin typeface="NEU-BZ-S92"/>
                <a:ea typeface="方正书宋_GBK"/>
              </a:rPr>
              <a:t>2</a:t>
            </a:r>
            <a:r>
              <a:rPr lang="zh-CN" altLang="zh-CN" dirty="0">
                <a:solidFill>
                  <a:srgbClr val="000000"/>
                </a:solidFill>
                <a:latin typeface="NEU-BZ-S92"/>
                <a:ea typeface="方正楷体_GBK"/>
              </a:rPr>
              <a:t>年</a:t>
            </a:r>
            <a:r>
              <a:rPr lang="zh-CN" altLang="en-US" dirty="0">
                <a:solidFill>
                  <a:srgbClr val="000000"/>
                </a:solidFill>
                <a:latin typeface="方正楷体_GBK"/>
                <a:ea typeface="方正书宋_GBK"/>
              </a:rPr>
              <a:t>，</a:t>
            </a:r>
            <a:r>
              <a:rPr lang="zh-CN" altLang="zh-CN" dirty="0">
                <a:solidFill>
                  <a:srgbClr val="000000"/>
                </a:solidFill>
                <a:latin typeface="NEU-BZ-S92"/>
                <a:ea typeface="方正楷体_GBK"/>
              </a:rPr>
              <a:t>如果用投资回收期指标进行评价</a:t>
            </a:r>
            <a:r>
              <a:rPr lang="zh-CN" altLang="en-US" dirty="0">
                <a:solidFill>
                  <a:srgbClr val="000000"/>
                </a:solidFill>
                <a:latin typeface="方正楷体_GBK"/>
                <a:ea typeface="方正书宋_GBK"/>
              </a:rPr>
              <a:t>，</a:t>
            </a:r>
            <a:r>
              <a:rPr lang="zh-CN" altLang="zh-CN" dirty="0">
                <a:solidFill>
                  <a:srgbClr val="000000"/>
                </a:solidFill>
                <a:latin typeface="NEU-BZ-S92"/>
                <a:ea typeface="方正楷体_GBK"/>
              </a:rPr>
              <a:t>两者相当</a:t>
            </a:r>
            <a:r>
              <a:rPr lang="zh-CN" altLang="en-US" dirty="0">
                <a:solidFill>
                  <a:srgbClr val="000000"/>
                </a:solidFill>
                <a:latin typeface="方正楷体_GBK"/>
                <a:ea typeface="方正书宋_GBK"/>
              </a:rPr>
              <a:t>，</a:t>
            </a:r>
            <a:r>
              <a:rPr lang="zh-CN" altLang="zh-CN" dirty="0">
                <a:solidFill>
                  <a:srgbClr val="000000"/>
                </a:solidFill>
                <a:latin typeface="NEU-BZ-S92"/>
                <a:ea typeface="方正楷体_GBK"/>
              </a:rPr>
              <a:t>但实际上</a:t>
            </a:r>
            <a:r>
              <a:rPr lang="en-US" altLang="zh-CN" dirty="0">
                <a:solidFill>
                  <a:srgbClr val="000000"/>
                </a:solidFill>
                <a:latin typeface="NEU-BZ-S92"/>
                <a:ea typeface="方正书宋_GBK"/>
              </a:rPr>
              <a:t>B</a:t>
            </a:r>
            <a:r>
              <a:rPr lang="zh-CN" altLang="zh-CN" dirty="0">
                <a:solidFill>
                  <a:srgbClr val="000000"/>
                </a:solidFill>
                <a:latin typeface="NEU-BZ-S92"/>
                <a:ea typeface="方正楷体_GBK"/>
              </a:rPr>
              <a:t>方案明显优于</a:t>
            </a:r>
            <a:r>
              <a:rPr lang="en-US" altLang="zh-CN" dirty="0">
                <a:solidFill>
                  <a:srgbClr val="000000"/>
                </a:solidFill>
                <a:latin typeface="NEU-BZ-S92"/>
                <a:ea typeface="方正书宋_GBK"/>
              </a:rPr>
              <a:t>A</a:t>
            </a:r>
            <a:r>
              <a:rPr lang="zh-CN" altLang="zh-CN" dirty="0">
                <a:solidFill>
                  <a:srgbClr val="000000"/>
                </a:solidFill>
                <a:latin typeface="NEU-BZ-S92"/>
                <a:ea typeface="方正楷体_GBK"/>
              </a:rPr>
              <a:t>方案。</a:t>
            </a:r>
            <a:endParaRPr lang="zh-CN" altLang="en-US" dirty="0">
              <a:latin typeface="Arial" panose="020B0604020202020204" pitchFamily="34" charset="0"/>
              <a:ea typeface="宋体" panose="02010600030101010101" pitchFamily="2" charset="-122"/>
            </a:endParaRPr>
          </a:p>
        </p:txBody>
      </p:sp>
      <p:sp>
        <p:nvSpPr>
          <p:cNvPr id="7" name="矩形 6"/>
          <p:cNvSpPr/>
          <p:nvPr/>
        </p:nvSpPr>
        <p:spPr>
          <a:xfrm>
            <a:off x="2940050" y="3527425"/>
            <a:ext cx="1416050" cy="339725"/>
          </a:xfrm>
          <a:prstGeom prst="rect">
            <a:avLst/>
          </a:prstGeom>
          <a:noFill/>
          <a:ln w="9525">
            <a:noFill/>
          </a:ln>
        </p:spPr>
        <p:txBody>
          <a:bodyPr wrap="none" anchor="t">
            <a:spAutoFit/>
          </a:bodyPr>
          <a:p>
            <a:r>
              <a:rPr lang="zh-CN" altLang="zh-CN" dirty="0">
                <a:solidFill>
                  <a:srgbClr val="000000"/>
                </a:solidFill>
                <a:latin typeface="NEU-BZ-S92"/>
                <a:ea typeface="方正书宋_GBK"/>
              </a:rPr>
              <a:t>折现回收期法</a:t>
            </a:r>
            <a:endParaRPr lang="zh-CN" altLang="en-US" dirty="0">
              <a:latin typeface="Arial" panose="020B0604020202020204" pitchFamily="34" charset="0"/>
              <a:ea typeface="Times New Roman" panose="02020603050405020304" pitchFamily="2" charset="0"/>
            </a:endParaRPr>
          </a:p>
        </p:txBody>
      </p:sp>
      <p:sp>
        <p:nvSpPr>
          <p:cNvPr id="8" name="矩形 7"/>
          <p:cNvSpPr/>
          <p:nvPr/>
        </p:nvSpPr>
        <p:spPr>
          <a:xfrm>
            <a:off x="1616075" y="3951288"/>
            <a:ext cx="4287838" cy="338137"/>
          </a:xfrm>
          <a:prstGeom prst="rect">
            <a:avLst/>
          </a:prstGeom>
          <a:noFill/>
          <a:ln w="9525">
            <a:noFill/>
          </a:ln>
        </p:spPr>
        <p:txBody>
          <a:bodyPr wrap="none" anchor="t">
            <a:spAutoFit/>
          </a:bodyPr>
          <a:p>
            <a:r>
              <a:rPr lang="zh-CN" altLang="zh-CN" dirty="0">
                <a:solidFill>
                  <a:srgbClr val="000000"/>
                </a:solidFill>
                <a:latin typeface="NEU-BZ-S92"/>
                <a:ea typeface="方正书宋_GBK"/>
              </a:rPr>
              <a:t>在考虑货币时间价值的情况下计算投资回收期</a:t>
            </a:r>
            <a:endParaRPr lang="zh-CN" altLang="en-US" dirty="0">
              <a:latin typeface="Arial" panose="020B0604020202020204" pitchFamily="34" charset="0"/>
              <a:ea typeface="Times New Roman" panose="02020603050405020304" pitchFamily="2" charset="0"/>
            </a:endParaRPr>
          </a:p>
        </p:txBody>
      </p:sp>
      <p:sp>
        <p:nvSpPr>
          <p:cNvPr id="9" name="箭头: 下 8"/>
          <p:cNvSpPr/>
          <p:nvPr/>
        </p:nvSpPr>
        <p:spPr>
          <a:xfrm>
            <a:off x="3348038" y="2662238"/>
            <a:ext cx="431800" cy="766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lt1"/>
              </a:solidFill>
              <a:effectLst/>
              <a:uLnTx/>
              <a:uFillTx/>
              <a:latin typeface="+mn-lt"/>
              <a:ea typeface="+mn-ea"/>
              <a:cs typeface="+mn-cs"/>
            </a:endParaRPr>
          </a:p>
        </p:txBody>
      </p:sp>
      <p:pic>
        <p:nvPicPr>
          <p:cNvPr id="10" name="图片 9"/>
          <p:cNvPicPr>
            <a:picLocks noChangeAspect="1"/>
          </p:cNvPicPr>
          <p:nvPr/>
        </p:nvPicPr>
        <p:blipFill>
          <a:blip r:embed="rId2"/>
          <a:stretch>
            <a:fillRect/>
          </a:stretch>
        </p:blipFill>
        <p:spPr>
          <a:xfrm>
            <a:off x="971550" y="4508500"/>
            <a:ext cx="6283325" cy="1296988"/>
          </a:xfrm>
          <a:prstGeom prst="rect">
            <a:avLst/>
          </a:prstGeom>
          <a:noFill/>
          <a:ln w="9525">
            <a:noFill/>
          </a:ln>
        </p:spPr>
      </p:pic>
      <p:sp>
        <p:nvSpPr>
          <p:cNvPr id="11" name="矩形 10"/>
          <p:cNvSpPr/>
          <p:nvPr/>
        </p:nvSpPr>
        <p:spPr>
          <a:xfrm>
            <a:off x="2508250" y="5995988"/>
            <a:ext cx="2043113" cy="338137"/>
          </a:xfrm>
          <a:prstGeom prst="rect">
            <a:avLst/>
          </a:prstGeom>
          <a:noFill/>
          <a:ln w="9525">
            <a:noFill/>
          </a:ln>
        </p:spPr>
        <p:txBody>
          <a:bodyPr wrap="none" anchor="t">
            <a:spAutoFit/>
          </a:bodyPr>
          <a:p>
            <a:r>
              <a:rPr lang="en-US" altLang="zh-CN" dirty="0">
                <a:solidFill>
                  <a:srgbClr val="000000"/>
                </a:solidFill>
                <a:latin typeface="NEU-BZ-S92"/>
                <a:ea typeface="方正书宋_GBK"/>
              </a:rPr>
              <a:t>4+493/1863=4.26</a:t>
            </a:r>
            <a:r>
              <a:rPr lang="en-US" altLang="zh-CN" dirty="0">
                <a:solidFill>
                  <a:srgbClr val="000000"/>
                </a:solidFill>
                <a:latin typeface="方正仿宋_GBK"/>
                <a:ea typeface="方正书宋_GBK"/>
              </a:rPr>
              <a:t>(</a:t>
            </a:r>
            <a:r>
              <a:rPr lang="zh-CN" altLang="zh-CN" dirty="0">
                <a:solidFill>
                  <a:srgbClr val="000000"/>
                </a:solidFill>
                <a:latin typeface="NEU-BZ-S92"/>
                <a:ea typeface="方正仿宋_GBK"/>
              </a:rPr>
              <a:t>年</a:t>
            </a:r>
            <a:r>
              <a:rPr lang="en-US" altLang="zh-CN" dirty="0">
                <a:solidFill>
                  <a:srgbClr val="000000"/>
                </a:solidFill>
                <a:latin typeface="方正仿宋_GBK"/>
                <a:ea typeface="方正书宋_GBK"/>
              </a:rPr>
              <a:t>)</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bldLvl="0" animBg="1"/>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825" name="Group 2"/>
          <p:cNvGrpSpPr/>
          <p:nvPr/>
        </p:nvGrpSpPr>
        <p:grpSpPr>
          <a:xfrm>
            <a:off x="4067175" y="3213100"/>
            <a:ext cx="5076825" cy="504825"/>
            <a:chOff x="0" y="0"/>
            <a:chExt cx="3243" cy="363"/>
          </a:xfrm>
        </p:grpSpPr>
        <p:sp>
          <p:nvSpPr>
            <p:cNvPr id="77826" name="Rectangle 3"/>
            <p:cNvSpPr/>
            <p:nvPr/>
          </p:nvSpPr>
          <p:spPr>
            <a:xfrm>
              <a:off x="0" y="0"/>
              <a:ext cx="3243"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7827" name="AutoShape 4"/>
            <p:cNvSpPr/>
            <p:nvPr/>
          </p:nvSpPr>
          <p:spPr>
            <a:xfrm>
              <a:off x="0" y="0"/>
              <a:ext cx="182" cy="363"/>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77828" name="Rectangle 5"/>
          <p:cNvSpPr>
            <a:spLocks noGrp="1"/>
          </p:cNvSpPr>
          <p:nvPr>
            <p:ph type="title" idx="4294967295"/>
          </p:nvPr>
        </p:nvSpPr>
        <p:spPr/>
        <p:txBody>
          <a:bodyPr wrap="square" anchor="b"/>
          <a:p>
            <a:r>
              <a:rPr lang="en-US" altLang="zh-CN" dirty="0"/>
              <a:t>7.4 </a:t>
            </a:r>
            <a:r>
              <a:rPr lang="zh-CN" altLang="en-US" dirty="0"/>
              <a:t>非折现现金流量方法</a:t>
            </a:r>
            <a:endParaRPr lang="zh-CN" altLang="en-US" dirty="0"/>
          </a:p>
        </p:txBody>
      </p:sp>
      <p:sp>
        <p:nvSpPr>
          <p:cNvPr id="77829" name="Rectangle 6"/>
          <p:cNvSpPr>
            <a:spLocks noGrp="1"/>
          </p:cNvSpPr>
          <p:nvPr>
            <p:ph type="body" idx="4294967295"/>
          </p:nvPr>
        </p:nvSpPr>
        <p:spPr>
          <a:xfrm>
            <a:off x="3563938" y="2636838"/>
            <a:ext cx="5276850" cy="3689350"/>
          </a:xfrm>
        </p:spPr>
        <p:txBody>
          <a:bodyPr wrap="square" anchor="t"/>
          <a:p>
            <a:pPr lvl="1">
              <a:lnSpc>
                <a:spcPct val="140000"/>
              </a:lnSpc>
            </a:pPr>
            <a:r>
              <a:rPr lang="zh-CN" altLang="en-US" sz="2000" b="1">
                <a:latin typeface="楷体_GB2312" pitchFamily="1" charset="-122"/>
                <a:ea typeface="楷体_GB2312" pitchFamily="1" charset="-122"/>
              </a:rPr>
              <a:t>投资回收期</a:t>
            </a:r>
            <a:endParaRPr lang="zh-CN" altLang="en-US" sz="2000" b="1">
              <a:latin typeface="楷体_GB2312" pitchFamily="1" charset="-122"/>
              <a:ea typeface="楷体_GB2312" pitchFamily="1" charset="-122"/>
            </a:endParaRPr>
          </a:p>
          <a:p>
            <a:pPr lvl="1">
              <a:lnSpc>
                <a:spcPct val="140000"/>
              </a:lnSpc>
            </a:pPr>
            <a:r>
              <a:rPr lang="zh-CN" altLang="en-US" sz="2000" b="1">
                <a:latin typeface="楷体_GB2312" pitchFamily="1" charset="-122"/>
                <a:ea typeface="楷体_GB2312" pitchFamily="1" charset="-122"/>
              </a:rPr>
              <a:t>平均报酬率</a:t>
            </a:r>
            <a:endParaRPr lang="zh-CN" altLang="en-US" sz="2000" b="1">
              <a:latin typeface="楷体_GB2312" pitchFamily="1" charset="-122"/>
              <a:ea typeface="楷体_GB2312" pitchFamily="1" charset="-122"/>
            </a:endParaRPr>
          </a:p>
          <a:p>
            <a:pPr lvl="1">
              <a:lnSpc>
                <a:spcPct val="140000"/>
              </a:lnSpc>
            </a:pPr>
            <a:endParaRPr lang="zh-CN" altLang="en-US" sz="2000" b="1">
              <a:latin typeface="楷体_GB2312" pitchFamily="1" charset="-122"/>
              <a:ea typeface="楷体_GB2312" pitchFamily="1" charset="-122"/>
            </a:endParaRPr>
          </a:p>
        </p:txBody>
      </p:sp>
      <p:sp>
        <p:nvSpPr>
          <p:cNvPr id="77830" name="Rectangle 7"/>
          <p:cNvSpPr/>
          <p:nvPr/>
        </p:nvSpPr>
        <p:spPr>
          <a:xfrm>
            <a:off x="1331913" y="2636838"/>
            <a:ext cx="1800225" cy="2736850"/>
          </a:xfrm>
          <a:prstGeom prst="rect">
            <a:avLst/>
          </a:prstGeom>
          <a:solidFill>
            <a:schemeClr val="accent1"/>
          </a:solidFill>
          <a:ln w="9525" cap="flat" cmpd="sng">
            <a:solidFill>
              <a:srgbClr val="000000"/>
            </a:solidFill>
            <a:prstDash val="solid"/>
            <a:miter/>
            <a:headEnd type="none" w="med" len="med"/>
            <a:tailEnd type="none" w="med" len="med"/>
          </a:ln>
        </p:spPr>
        <p:txBody>
          <a:bodyPr anchor="t"/>
          <a:p>
            <a:pPr algn="just"/>
            <a:r>
              <a:rPr lang="zh-CN" altLang="en-US" b="1" dirty="0">
                <a:solidFill>
                  <a:srgbClr val="663300"/>
                </a:solidFill>
                <a:latin typeface="宋体" panose="02010600030101010101" pitchFamily="2" charset="-122"/>
                <a:ea typeface="楷体_GB2312" pitchFamily="1" charset="-122"/>
              </a:rPr>
              <a:t>　</a:t>
            </a:r>
            <a:r>
              <a:rPr lang="zh-CN" altLang="en-US" b="1" dirty="0">
                <a:latin typeface="Arial" panose="020B0604020202020204" pitchFamily="34" charset="0"/>
                <a:ea typeface="宋体" panose="02010600030101010101" pitchFamily="2" charset="-122"/>
              </a:rPr>
              <a:t>平均报酬率</a:t>
            </a:r>
            <a:r>
              <a:rPr lang="en-US" altLang="zh-CN" b="1" dirty="0">
                <a:latin typeface="Arial" panose="020B0604020202020204" pitchFamily="34" charset="0"/>
                <a:ea typeface="宋体" panose="02010600030101010101" pitchFamily="2" charset="-122"/>
              </a:rPr>
              <a:t>(average rate of return</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ARR)</a:t>
            </a:r>
            <a:r>
              <a:rPr lang="zh-CN" altLang="en-US" b="1" dirty="0">
                <a:latin typeface="Arial" panose="020B0604020202020204" pitchFamily="34" charset="0"/>
                <a:ea typeface="宋体" panose="02010600030101010101" pitchFamily="2" charset="-122"/>
              </a:rPr>
              <a:t>是投资项目寿命周期内平均的年投资报酬率，也称平均投资报酬率。</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77831" name="Rectangle 8"/>
          <p:cNvSpPr/>
          <p:nvPr/>
        </p:nvSpPr>
        <p:spPr>
          <a:xfrm flipV="1">
            <a:off x="3563938" y="1844675"/>
            <a:ext cx="71437"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5"/>
          <p:cNvSpPr>
            <a:spLocks noGrp="1"/>
          </p:cNvSpPr>
          <p:nvPr>
            <p:ph type="title" idx="4294967295"/>
          </p:nvPr>
        </p:nvSpPr>
        <p:spPr/>
        <p:txBody>
          <a:bodyPr wrap="square" anchor="b"/>
          <a:p>
            <a:r>
              <a:rPr lang="zh-CN" altLang="en-US" sz="3000" b="0">
                <a:latin typeface="楷体_GB2312" pitchFamily="1" charset="-122"/>
                <a:ea typeface="楷体_GB2312" pitchFamily="1" charset="-122"/>
              </a:rPr>
              <a:t>平均报酬率</a:t>
            </a:r>
            <a:endParaRPr lang="zh-CN" altLang="en-US" sz="3000" b="0">
              <a:latin typeface="楷体_GB2312" pitchFamily="1" charset="-122"/>
              <a:ea typeface="楷体_GB2312" pitchFamily="1" charset="-122"/>
            </a:endParaRPr>
          </a:p>
        </p:txBody>
      </p:sp>
      <p:sp>
        <p:nvSpPr>
          <p:cNvPr id="78850" name="Rectangle 4"/>
          <p:cNvSpPr>
            <a:spLocks noGrp="1"/>
          </p:cNvSpPr>
          <p:nvPr>
            <p:ph type="body" sz="half" idx="4294967295"/>
          </p:nvPr>
        </p:nvSpPr>
        <p:spPr>
          <a:xfrm>
            <a:off x="457200" y="1719263"/>
            <a:ext cx="8075613" cy="4411662"/>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marL="1905" lvl="0" indent="-1905">
              <a:lnSpc>
                <a:spcPct val="80000"/>
              </a:lnSpc>
              <a:buClr>
                <a:srgbClr val="0000FF"/>
              </a:buClr>
              <a:buChar char="ü"/>
            </a:pPr>
            <a:r>
              <a:rPr lang="zh-CN" altLang="en-US" sz="2600" b="1" dirty="0">
                <a:latin typeface="楷体_GB2312" pitchFamily="1" charset="-122"/>
                <a:ea typeface="楷体_GB2312" pitchFamily="1" charset="-122"/>
              </a:rPr>
              <a:t>计算方法</a:t>
            </a:r>
            <a:endParaRPr lang="zh-CN" altLang="en-US" sz="2200" b="1" dirty="0">
              <a:latin typeface="楷体_GB2312" pitchFamily="1" charset="-122"/>
              <a:ea typeface="楷体_GB2312" pitchFamily="1" charset="-122"/>
            </a:endParaRPr>
          </a:p>
          <a:p>
            <a:pPr lvl="1" indent="-347345">
              <a:lnSpc>
                <a:spcPct val="80000"/>
              </a:lnSpc>
              <a:buClr>
                <a:srgbClr val="0000FF"/>
              </a:buClr>
              <a:buSzPct val="70000"/>
              <a:buFont typeface="Wingdings" panose="05000000000000000000" pitchFamily="2" charset="2"/>
              <a:buChar char="ü"/>
            </a:pPr>
            <a:endParaRPr lang="zh-CN" altLang="en-US" sz="2200" b="1" dirty="0">
              <a:latin typeface="楷体_GB2312" pitchFamily="1" charset="-122"/>
              <a:ea typeface="楷体_GB2312" pitchFamily="1" charset="-122"/>
            </a:endParaRPr>
          </a:p>
          <a:p>
            <a:pPr marL="1905" lvl="0" indent="-1905">
              <a:lnSpc>
                <a:spcPct val="80000"/>
              </a:lnSpc>
              <a:buNone/>
            </a:pPr>
            <a:endParaRPr lang="zh-CN" altLang="en-US" sz="2600" b="1" dirty="0">
              <a:latin typeface="楷体_GB2312" pitchFamily="1" charset="-122"/>
              <a:ea typeface="楷体_GB2312" pitchFamily="1" charset="-122"/>
            </a:endParaRPr>
          </a:p>
          <a:p>
            <a:pPr marL="1905" lvl="0" indent="-1905">
              <a:lnSpc>
                <a:spcPct val="80000"/>
              </a:lnSpc>
              <a:buClr>
                <a:srgbClr val="0000FF"/>
              </a:buClr>
              <a:buChar char="ü"/>
            </a:pPr>
            <a:endParaRPr lang="zh-CN" altLang="en-US" sz="2600" b="1" dirty="0">
              <a:latin typeface="楷体_GB2312" pitchFamily="1" charset="-122"/>
              <a:ea typeface="楷体_GB2312" pitchFamily="1" charset="-122"/>
            </a:endParaRPr>
          </a:p>
          <a:p>
            <a:pPr marL="1905" lvl="0" indent="-1905">
              <a:lnSpc>
                <a:spcPct val="80000"/>
              </a:lnSpc>
              <a:buClr>
                <a:srgbClr val="0000FF"/>
              </a:buClr>
              <a:buChar char="ü"/>
            </a:pPr>
            <a:r>
              <a:rPr lang="zh-CN" altLang="en-US" sz="2600" b="1" dirty="0">
                <a:latin typeface="楷体_GB2312" pitchFamily="1" charset="-122"/>
                <a:ea typeface="楷体_GB2312" pitchFamily="1" charset="-122"/>
              </a:rPr>
              <a:t>决策规则</a:t>
            </a:r>
            <a:endParaRPr lang="zh-CN" altLang="en-US" sz="2600" b="1" dirty="0">
              <a:latin typeface="楷体_GB2312" pitchFamily="1" charset="-122"/>
              <a:ea typeface="楷体_GB2312" pitchFamily="1" charset="-122"/>
            </a:endParaRPr>
          </a:p>
          <a:p>
            <a:pPr marL="1905" lvl="0" indent="-1905">
              <a:lnSpc>
                <a:spcPct val="100000"/>
              </a:lnSpc>
              <a:buNone/>
            </a:pPr>
            <a:r>
              <a:rPr lang="zh-CN" altLang="en-US" sz="2000" b="1" dirty="0">
                <a:latin typeface="楷体_GB2312" pitchFamily="1" charset="-122"/>
                <a:ea typeface="楷体_GB2312" pitchFamily="1" charset="-122"/>
              </a:rPr>
              <a:t>事先确定一个企业要求达到的平均报酬率，或称必要平均报酬率。在进行决策时，只有高于必要的平均报酬率的方案才能入选。而在有多个互斥方案的选择中，则选用平均报酬率最高的方案。 </a:t>
            </a:r>
            <a:endParaRPr lang="zh-CN" altLang="en-US" sz="2000" b="1" dirty="0">
              <a:latin typeface="楷体_GB2312" pitchFamily="1" charset="-122"/>
              <a:ea typeface="楷体_GB2312" pitchFamily="1" charset="-122"/>
            </a:endParaRPr>
          </a:p>
          <a:p>
            <a:pPr marL="1905" lvl="0" indent="-1905">
              <a:lnSpc>
                <a:spcPct val="100000"/>
              </a:lnSpc>
              <a:buNone/>
            </a:pPr>
            <a:endParaRPr lang="zh-CN" altLang="en-US" sz="2000" b="1" dirty="0">
              <a:latin typeface="楷体_GB2312" pitchFamily="1" charset="-122"/>
              <a:ea typeface="楷体_GB2312" pitchFamily="1" charset="-122"/>
            </a:endParaRPr>
          </a:p>
          <a:p>
            <a:pPr marL="1905" lvl="0" indent="-1905">
              <a:lnSpc>
                <a:spcPct val="80000"/>
              </a:lnSpc>
              <a:buChar char="ü"/>
            </a:pPr>
            <a:r>
              <a:rPr lang="zh-CN" altLang="en-US" sz="2000" b="1" dirty="0">
                <a:latin typeface="楷体_GB2312" pitchFamily="1" charset="-122"/>
                <a:ea typeface="楷体_GB2312" pitchFamily="1" charset="-122"/>
                <a:hlinkClick r:id="" action="ppaction://hlinkshowjump?jump=nextslide"/>
              </a:rPr>
              <a:t>例子</a:t>
            </a:r>
            <a:endParaRPr lang="zh-CN" altLang="en-US" sz="2600" dirty="0">
              <a:latin typeface="楷体_GB2312" pitchFamily="1" charset="-122"/>
              <a:ea typeface="楷体_GB2312" pitchFamily="1" charset="-122"/>
            </a:endParaRPr>
          </a:p>
        </p:txBody>
      </p:sp>
      <p:sp>
        <p:nvSpPr>
          <p:cNvPr id="78851" name="Rectangle 7"/>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78852" name="Rectangle 8"/>
          <p:cNvSpPr/>
          <p:nvPr/>
        </p:nvSpPr>
        <p:spPr>
          <a:xfrm>
            <a:off x="0" y="409575"/>
            <a:ext cx="268288" cy="274638"/>
          </a:xfrm>
          <a:prstGeom prst="rect">
            <a:avLst/>
          </a:prstGeom>
          <a:noFill/>
          <a:ln w="9525">
            <a:noFill/>
          </a:ln>
        </p:spPr>
        <p:txBody>
          <a:bodyPr wrap="none" anchor="ctr">
            <a:spAutoFit/>
          </a:bodyPr>
          <a:p>
            <a:pPr eaLnBrk="0" hangingPunct="0"/>
            <a:r>
              <a:rPr lang="zh-CN" altLang="en-US" sz="1200"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78853" name="Rectangle 10"/>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78854" name="Rectangle 11"/>
          <p:cNvSpPr/>
          <p:nvPr/>
        </p:nvSpPr>
        <p:spPr>
          <a:xfrm>
            <a:off x="0" y="409575"/>
            <a:ext cx="268288" cy="274638"/>
          </a:xfrm>
          <a:prstGeom prst="rect">
            <a:avLst/>
          </a:prstGeom>
          <a:noFill/>
          <a:ln w="9525">
            <a:noFill/>
          </a:ln>
        </p:spPr>
        <p:txBody>
          <a:bodyPr wrap="none" anchor="ctr">
            <a:spAutoFit/>
          </a:bodyPr>
          <a:p>
            <a:pPr eaLnBrk="0" hangingPunct="0"/>
            <a:r>
              <a:rPr lang="zh-CN" altLang="en-US" sz="1200"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pic>
        <p:nvPicPr>
          <p:cNvPr id="78855" name="Picture 12"/>
          <p:cNvPicPr>
            <a:picLocks noChangeAspect="1"/>
          </p:cNvPicPr>
          <p:nvPr/>
        </p:nvPicPr>
        <p:blipFill>
          <a:blip r:embed="rId1"/>
          <a:stretch>
            <a:fillRect/>
          </a:stretch>
        </p:blipFill>
        <p:spPr>
          <a:xfrm>
            <a:off x="1476375" y="2060575"/>
            <a:ext cx="6048375" cy="10922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5"/>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79874" name="Rectangle 7"/>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79875" name="Rectangle 9"/>
          <p:cNvSpPr/>
          <p:nvPr/>
        </p:nvSpPr>
        <p:spPr>
          <a:xfrm>
            <a:off x="827088" y="3213100"/>
            <a:ext cx="7529512" cy="366713"/>
          </a:xfrm>
          <a:prstGeom prst="rect">
            <a:avLst/>
          </a:prstGeom>
          <a:noFill/>
          <a:ln w="9525">
            <a:noFill/>
          </a:ln>
        </p:spPr>
        <p:txBody>
          <a:bodyPr anchor="ctr">
            <a:spAutoFit/>
          </a:bodyPr>
          <a:p>
            <a:pPr eaLnBrk="0" hangingPunct="0"/>
            <a:r>
              <a:rPr lang="zh-CN" altLang="en-US" dirty="0">
                <a:latin typeface="Arial" panose="020B0604020202020204" pitchFamily="34" charset="0"/>
                <a:ea typeface="宋体" panose="02010600030101010101" pitchFamily="2" charset="-122"/>
              </a:rPr>
              <a:t>如前面大华公司的例子中，两个方案的平均报酬率分别为：</a:t>
            </a:r>
            <a:endParaRPr lang="zh-CN" altLang="en-US" dirty="0">
              <a:latin typeface="Arial" panose="020B0604020202020204" pitchFamily="34" charset="0"/>
              <a:ea typeface="宋体" panose="02010600030101010101" pitchFamily="2" charset="-122"/>
            </a:endParaRPr>
          </a:p>
        </p:txBody>
      </p:sp>
      <p:sp>
        <p:nvSpPr>
          <p:cNvPr id="79876" name="Rectangle 16"/>
          <p:cNvSpPr/>
          <p:nvPr/>
        </p:nvSpPr>
        <p:spPr>
          <a:xfrm>
            <a:off x="685800" y="5948363"/>
            <a:ext cx="6767513" cy="644525"/>
          </a:xfrm>
          <a:prstGeom prst="rect">
            <a:avLst/>
          </a:prstGeom>
          <a:noFill/>
          <a:ln w="9525">
            <a:noFill/>
          </a:ln>
        </p:spPr>
        <p:txBody>
          <a:bodyPr wrap="square" anchor="ctr">
            <a:spAutoFit/>
          </a:bodyPr>
          <a:p>
            <a:pPr eaLnBrk="0" hangingPunct="0"/>
            <a:r>
              <a:rPr lang="zh-CN" altLang="en-US" dirty="0">
                <a:latin typeface="Arial" panose="020B0604020202020204" pitchFamily="34" charset="0"/>
                <a:ea typeface="宋体" panose="02010600030101010101" pitchFamily="2" charset="-122"/>
              </a:rPr>
              <a:t>平均报酬率计算简单，但是它未考虑货币的时间价值，所以只能作为投资方案评价的一种辅助指标。</a:t>
            </a:r>
            <a:endParaRPr lang="zh-CN" altLang="en-US" dirty="0">
              <a:latin typeface="Arial" panose="020B0604020202020204" pitchFamily="34" charset="0"/>
              <a:ea typeface="宋体" panose="02010600030101010101" pitchFamily="2" charset="-122"/>
            </a:endParaRPr>
          </a:p>
        </p:txBody>
      </p:sp>
      <p:sp>
        <p:nvSpPr>
          <p:cNvPr id="79877" name="AutoShape 17">
            <a:hlinkClick r:id="rId1" action="ppaction://hlinksldjump"/>
          </p:cNvPr>
          <p:cNvSpPr/>
          <p:nvPr/>
        </p:nvSpPr>
        <p:spPr>
          <a:xfrm>
            <a:off x="7812088" y="6524625"/>
            <a:ext cx="863600" cy="333375"/>
          </a:xfrm>
          <a:prstGeom prst="actionButtonBackPrevious">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79878" name="Rectangle 15"/>
          <p:cNvSpPr/>
          <p:nvPr/>
        </p:nvSpPr>
        <p:spPr>
          <a:xfrm>
            <a:off x="0" y="284162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79879" name="对象 74759"/>
          <p:cNvGraphicFramePr>
            <a:graphicFrameLocks noChangeAspect="1"/>
          </p:cNvGraphicFramePr>
          <p:nvPr/>
        </p:nvGraphicFramePr>
        <p:xfrm>
          <a:off x="1033463" y="3716338"/>
          <a:ext cx="7437437" cy="1920875"/>
        </p:xfrm>
        <a:graphic>
          <a:graphicData uri="http://schemas.openxmlformats.org/presentationml/2006/ole">
            <mc:AlternateContent xmlns:mc="http://schemas.openxmlformats.org/markup-compatibility/2006">
              <mc:Choice xmlns:v="urn:schemas-microsoft-com:vml" Requires="v">
                <p:oleObj spid="_x0000_s3083" name="" r:id="rId2" imgW="3136900" imgH="812800" progId="">
                  <p:embed/>
                </p:oleObj>
              </mc:Choice>
              <mc:Fallback>
                <p:oleObj name="" r:id="rId2" imgW="3136900" imgH="812800" progId="">
                  <p:embed/>
                  <p:pic>
                    <p:nvPicPr>
                      <p:cNvPr id="0" name="图片 3082"/>
                      <p:cNvPicPr/>
                      <p:nvPr/>
                    </p:nvPicPr>
                    <p:blipFill>
                      <a:blip r:embed="rId3"/>
                      <a:stretch>
                        <a:fillRect/>
                      </a:stretch>
                    </p:blipFill>
                    <p:spPr>
                      <a:xfrm>
                        <a:off x="1033463" y="3716338"/>
                        <a:ext cx="7437437" cy="1920875"/>
                      </a:xfrm>
                      <a:prstGeom prst="rect">
                        <a:avLst/>
                      </a:prstGeom>
                      <a:noFill/>
                      <a:ln w="38100">
                        <a:noFill/>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idx="4294967295"/>
          </p:nvPr>
        </p:nvSpPr>
        <p:spPr/>
        <p:txBody>
          <a:bodyPr wrap="square" anchor="b"/>
          <a:p>
            <a:r>
              <a:rPr lang="zh-CN" altLang="en-US" sz="3800" b="0">
                <a:latin typeface="楷体_GB2312" pitchFamily="1" charset="-122"/>
                <a:ea typeface="楷体_GB2312" pitchFamily="1" charset="-122"/>
              </a:rPr>
              <a:t>平均报酬率的优缺点</a:t>
            </a:r>
            <a:endParaRPr lang="zh-CN" altLang="en-US" sz="3800" b="0">
              <a:latin typeface="楷体_GB2312" pitchFamily="1" charset="-122"/>
              <a:ea typeface="楷体_GB2312" pitchFamily="1" charset="-122"/>
            </a:endParaRPr>
          </a:p>
        </p:txBody>
      </p:sp>
      <p:sp>
        <p:nvSpPr>
          <p:cNvPr id="80898" name="Rectangle 3"/>
          <p:cNvSpPr>
            <a:spLocks noGrp="1"/>
          </p:cNvSpPr>
          <p:nvPr>
            <p:ph type="body" idx="4294967295"/>
          </p:nvPr>
        </p:nvSpPr>
        <p:spPr/>
        <p:txBody>
          <a:bodyPr wrap="square" anchor="t"/>
          <a:p>
            <a:r>
              <a:rPr lang="zh-CN" altLang="en-US" dirty="0"/>
              <a:t>优点：简明、易算、易懂 </a:t>
            </a:r>
            <a:endParaRPr lang="zh-CN" altLang="en-US" dirty="0"/>
          </a:p>
          <a:p>
            <a:r>
              <a:rPr lang="zh-CN" altLang="en-US" dirty="0"/>
              <a:t>缺点：</a:t>
            </a:r>
            <a:endParaRPr lang="zh-CN" altLang="en-US" dirty="0"/>
          </a:p>
          <a:p>
            <a:pPr>
              <a:buNone/>
            </a:pPr>
            <a:r>
              <a:rPr lang="zh-CN" altLang="en-US" dirty="0"/>
              <a:t>     （</a:t>
            </a:r>
            <a:r>
              <a:rPr lang="en-US" altLang="zh-CN" dirty="0"/>
              <a:t>1</a:t>
            </a:r>
            <a:r>
              <a:rPr lang="zh-CN" altLang="en-US" dirty="0"/>
              <a:t>）没有考虑资金的时间价值，第一年的现金流量与最后一年的现金流量被看作具有相同的价值，所以，有时会做出错误的决策；</a:t>
            </a:r>
            <a:endParaRPr lang="zh-CN" altLang="en-US" dirty="0"/>
          </a:p>
          <a:p>
            <a:pPr>
              <a:buNone/>
            </a:pPr>
            <a:r>
              <a:rPr lang="zh-CN" altLang="en-US" dirty="0"/>
              <a:t>     （</a:t>
            </a:r>
            <a:r>
              <a:rPr lang="en-US" altLang="zh-CN" dirty="0"/>
              <a:t>2</a:t>
            </a:r>
            <a:r>
              <a:rPr lang="zh-CN" altLang="en-US" dirty="0"/>
              <a:t>）必要平均报酬率的确定具有很大的主观性。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12"/>
          <p:cNvSpPr>
            <a:spLocks noChangeArrowheads="1"/>
          </p:cNvSpPr>
          <p:nvPr/>
        </p:nvSpPr>
        <p:spPr bwMode="auto">
          <a:xfrm>
            <a:off x="827403" y="796925"/>
            <a:ext cx="62204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宋体" panose="02010600030101010101" pitchFamily="2" charset="-122"/>
                <a:ea typeface="宋体" panose="02010600030101010101" pitchFamily="2" charset="-122"/>
                <a:cs typeface="宋体" panose="02010600030101010101" pitchFamily="2" charset="-122"/>
              </a:rPr>
              <a:t>7.1.4 </a:t>
            </a:r>
            <a:r>
              <a:rPr kumimoji="0" lang="zh-CN" altLang="en-US" sz="36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宋体" panose="02010600030101010101" pitchFamily="2" charset="-122"/>
                <a:ea typeface="宋体" panose="02010600030101010101" pitchFamily="2" charset="-122"/>
                <a:cs typeface="宋体" panose="02010600030101010101" pitchFamily="2" charset="-122"/>
              </a:rPr>
              <a:t>企业投资过程分析</a:t>
            </a:r>
            <a:endParaRPr kumimoji="0" lang="zh-CN" altLang="en-US" sz="36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宋体" panose="02010600030101010101" pitchFamily="2" charset="-122"/>
              <a:cs typeface="宋体" panose="02010600030101010101" pitchFamily="2" charset="-122"/>
            </a:endParaRPr>
          </a:p>
        </p:txBody>
      </p:sp>
      <p:sp>
        <p:nvSpPr>
          <p:cNvPr id="15363" name="矩形 1"/>
          <p:cNvSpPr/>
          <p:nvPr/>
        </p:nvSpPr>
        <p:spPr>
          <a:xfrm>
            <a:off x="827088" y="1660525"/>
            <a:ext cx="7739063" cy="4030663"/>
          </a:xfrm>
          <a:prstGeom prst="rect">
            <a:avLst/>
          </a:prstGeom>
          <a:noFill/>
          <a:ln w="9525">
            <a:noFill/>
          </a:ln>
        </p:spPr>
        <p:txBody>
          <a:bodyPr wrap="square">
            <a:spAutoFit/>
          </a:bodyPr>
          <a:p>
            <a:pPr algn="just" fontAlgn="base">
              <a:lnSpc>
                <a:spcPct val="100000"/>
              </a:lnSpc>
            </a:pPr>
            <a:r>
              <a:rPr lang="zh-CN" altLang="zh-CN" sz="2800" b="1" strike="noStrike" noProof="1" dirty="0">
                <a:solidFill>
                  <a:schemeClr val="tx1"/>
                </a:solidFill>
                <a:latin typeface="+mn-ea"/>
                <a:ea typeface="+mn-ea"/>
                <a:cs typeface="+mn-cs"/>
              </a:rPr>
              <a:t>投资能为企业带来报酬</a:t>
            </a:r>
            <a:r>
              <a:rPr lang="zh-CN" altLang="en-US" sz="2800" b="1" strike="noStrike" noProof="1" dirty="0">
                <a:solidFill>
                  <a:schemeClr val="tx1"/>
                </a:solidFill>
                <a:latin typeface="+mn-ea"/>
                <a:ea typeface="+mn-ea"/>
                <a:cs typeface="+mn-cs"/>
              </a:rPr>
              <a:t>，</a:t>
            </a:r>
            <a:r>
              <a:rPr lang="zh-CN" altLang="zh-CN" sz="2800" b="1" strike="noStrike" noProof="1" dirty="0">
                <a:solidFill>
                  <a:schemeClr val="tx1"/>
                </a:solidFill>
                <a:latin typeface="+mn-ea"/>
                <a:ea typeface="+mn-ea"/>
                <a:cs typeface="+mn-cs"/>
              </a:rPr>
              <a:t>但投资是一项具体而复杂的系统工程</a:t>
            </a:r>
            <a:r>
              <a:rPr lang="zh-CN" altLang="en-US" sz="2800" b="1" strike="noStrike" noProof="1" dirty="0">
                <a:solidFill>
                  <a:schemeClr val="tx1"/>
                </a:solidFill>
                <a:latin typeface="+mn-ea"/>
                <a:ea typeface="+mn-ea"/>
                <a:cs typeface="+mn-cs"/>
              </a:rPr>
              <a:t>，</a:t>
            </a:r>
            <a:r>
              <a:rPr lang="zh-CN" altLang="zh-CN" sz="2800" b="1" strike="noStrike" noProof="1" dirty="0">
                <a:solidFill>
                  <a:schemeClr val="tx1"/>
                </a:solidFill>
                <a:latin typeface="+mn-ea"/>
                <a:ea typeface="+mn-ea"/>
                <a:cs typeface="+mn-cs"/>
              </a:rPr>
              <a:t>按照时序的方法</a:t>
            </a:r>
            <a:r>
              <a:rPr lang="zh-CN" altLang="en-US" sz="2800" b="1" strike="noStrike" noProof="1" dirty="0">
                <a:solidFill>
                  <a:schemeClr val="tx1"/>
                </a:solidFill>
                <a:latin typeface="+mn-ea"/>
                <a:ea typeface="+mn-ea"/>
                <a:cs typeface="+mn-cs"/>
              </a:rPr>
              <a:t>，</a:t>
            </a:r>
            <a:r>
              <a:rPr lang="zh-CN" altLang="zh-CN" sz="2800" b="1" strike="noStrike" noProof="1" dirty="0">
                <a:solidFill>
                  <a:schemeClr val="tx1"/>
                </a:solidFill>
                <a:latin typeface="+mn-ea"/>
                <a:ea typeface="+mn-ea"/>
                <a:cs typeface="+mn-cs"/>
              </a:rPr>
              <a:t>可以将投资过程分为</a:t>
            </a:r>
            <a:r>
              <a:rPr lang="zh-CN" altLang="zh-CN" sz="3200" b="1" strike="noStrike" noProof="1" dirty="0">
                <a:solidFill>
                  <a:schemeClr val="tx1"/>
                </a:solidFill>
                <a:latin typeface="+mn-ea"/>
                <a:ea typeface="+mn-ea"/>
                <a:cs typeface="+mn-cs"/>
              </a:rPr>
              <a:t>事前</a:t>
            </a:r>
            <a:r>
              <a:rPr lang="zh-CN" altLang="zh-CN" sz="2800" b="1" strike="noStrike" noProof="1" dirty="0">
                <a:solidFill>
                  <a:schemeClr val="tx1"/>
                </a:solidFill>
                <a:latin typeface="+mn-ea"/>
                <a:ea typeface="+mn-ea"/>
                <a:cs typeface="+mn-cs"/>
              </a:rPr>
              <a:t>、</a:t>
            </a:r>
            <a:r>
              <a:rPr lang="zh-CN" altLang="zh-CN" sz="3200" b="1" strike="noStrike" noProof="1" dirty="0">
                <a:solidFill>
                  <a:schemeClr val="tx1"/>
                </a:solidFill>
                <a:latin typeface="+mn-ea"/>
                <a:ea typeface="+mn-ea"/>
                <a:cs typeface="+mn-cs"/>
              </a:rPr>
              <a:t>事中</a:t>
            </a:r>
            <a:r>
              <a:rPr lang="zh-CN" altLang="zh-CN" sz="2800" b="1" strike="noStrike" noProof="1" dirty="0">
                <a:solidFill>
                  <a:schemeClr val="tx1"/>
                </a:solidFill>
                <a:latin typeface="+mn-ea"/>
                <a:ea typeface="+mn-ea"/>
                <a:cs typeface="+mn-cs"/>
              </a:rPr>
              <a:t>和</a:t>
            </a:r>
            <a:r>
              <a:rPr lang="zh-CN" altLang="zh-CN" sz="3200" b="1" strike="noStrike" noProof="1" dirty="0">
                <a:solidFill>
                  <a:schemeClr val="tx1"/>
                </a:solidFill>
                <a:latin typeface="+mn-ea"/>
                <a:ea typeface="+mn-ea"/>
                <a:cs typeface="+mn-cs"/>
              </a:rPr>
              <a:t>事后</a:t>
            </a:r>
            <a:r>
              <a:rPr lang="zh-CN" altLang="zh-CN" sz="2800" b="1" strike="noStrike" noProof="1" dirty="0">
                <a:solidFill>
                  <a:schemeClr val="tx1"/>
                </a:solidFill>
                <a:latin typeface="+mn-ea"/>
                <a:ea typeface="+mn-ea"/>
                <a:cs typeface="+mn-cs"/>
              </a:rPr>
              <a:t>三个阶段：</a:t>
            </a:r>
            <a:endParaRPr lang="zh-CN" altLang="zh-CN" sz="2800" b="1" strike="noStrike" noProof="1" dirty="0">
              <a:solidFill>
                <a:schemeClr val="tx1"/>
              </a:solidFill>
              <a:latin typeface="+mn-ea"/>
              <a:ea typeface="+mn-ea"/>
            </a:endParaRPr>
          </a:p>
          <a:p>
            <a:pPr marL="514350" indent="-514350" algn="just" fontAlgn="base">
              <a:lnSpc>
                <a:spcPct val="100000"/>
              </a:lnSpc>
              <a:buAutoNum type="arabicPeriod"/>
            </a:pPr>
            <a:r>
              <a:rPr lang="zh-CN" altLang="zh-CN" sz="2800" b="1" strike="noStrike" noProof="1" dirty="0">
                <a:solidFill>
                  <a:schemeClr val="tx1"/>
                </a:solidFill>
                <a:latin typeface="+mn-ea"/>
                <a:ea typeface="+mn-ea"/>
                <a:cs typeface="+mn-cs"/>
              </a:rPr>
              <a:t>事前阶段也称投资决策阶段</a:t>
            </a:r>
            <a:r>
              <a:rPr lang="zh-CN" altLang="en-US" sz="2800" b="1" strike="noStrike" noProof="1" dirty="0">
                <a:solidFill>
                  <a:schemeClr val="tx1"/>
                </a:solidFill>
                <a:latin typeface="+mn-ea"/>
                <a:ea typeface="+mn-ea"/>
                <a:cs typeface="+mn-cs"/>
              </a:rPr>
              <a:t>，</a:t>
            </a:r>
            <a:r>
              <a:rPr lang="zh-CN" altLang="zh-CN" sz="2800" b="1" strike="noStrike" noProof="1" dirty="0">
                <a:solidFill>
                  <a:schemeClr val="tx1"/>
                </a:solidFill>
                <a:latin typeface="+mn-ea"/>
                <a:ea typeface="+mn-ea"/>
                <a:cs typeface="+mn-cs"/>
              </a:rPr>
              <a:t>主要包括投资项目的提出、评价与决策</a:t>
            </a:r>
            <a:r>
              <a:rPr lang="zh-CN" altLang="en-US" sz="2800" b="1" strike="noStrike" noProof="1" dirty="0">
                <a:solidFill>
                  <a:schemeClr val="tx1"/>
                </a:solidFill>
                <a:latin typeface="+mn-ea"/>
                <a:ea typeface="+mn-ea"/>
                <a:cs typeface="+mn-cs"/>
              </a:rPr>
              <a:t>；</a:t>
            </a:r>
            <a:endParaRPr lang="zh-CN" altLang="en-US" sz="2800" b="1" strike="noStrike" noProof="1" dirty="0">
              <a:solidFill>
                <a:schemeClr val="tx1"/>
              </a:solidFill>
              <a:latin typeface="+mn-ea"/>
              <a:ea typeface="+mn-ea"/>
            </a:endParaRPr>
          </a:p>
          <a:p>
            <a:pPr marL="514350" indent="-514350" algn="just" fontAlgn="base">
              <a:lnSpc>
                <a:spcPct val="100000"/>
              </a:lnSpc>
              <a:buAutoNum type="arabicPeriod"/>
            </a:pPr>
            <a:r>
              <a:rPr lang="zh-CN" altLang="zh-CN" sz="2800" b="1" strike="noStrike" noProof="1" dirty="0">
                <a:solidFill>
                  <a:schemeClr val="tx1"/>
                </a:solidFill>
                <a:latin typeface="+mn-ea"/>
                <a:ea typeface="+mn-ea"/>
                <a:cs typeface="+mn-cs"/>
              </a:rPr>
              <a:t>事中阶段的主要工作是实施投资方案并对其进行监督与控制</a:t>
            </a:r>
            <a:r>
              <a:rPr lang="zh-CN" altLang="en-US" sz="2800" b="1" strike="noStrike" noProof="1" dirty="0">
                <a:solidFill>
                  <a:schemeClr val="tx1"/>
                </a:solidFill>
                <a:latin typeface="+mn-ea"/>
                <a:ea typeface="+mn-ea"/>
                <a:cs typeface="+mn-cs"/>
              </a:rPr>
              <a:t>；</a:t>
            </a:r>
            <a:endParaRPr lang="zh-CN" altLang="en-US" sz="2800" b="1" strike="noStrike" noProof="1" dirty="0">
              <a:solidFill>
                <a:schemeClr val="tx1"/>
              </a:solidFill>
              <a:latin typeface="+mn-ea"/>
              <a:ea typeface="+mn-ea"/>
            </a:endParaRPr>
          </a:p>
          <a:p>
            <a:pPr marL="514350" indent="-514350" algn="just" fontAlgn="base">
              <a:lnSpc>
                <a:spcPct val="100000"/>
              </a:lnSpc>
              <a:buAutoNum type="arabicPeriod"/>
            </a:pPr>
            <a:r>
              <a:rPr lang="zh-CN" altLang="zh-CN" sz="2800" b="1" strike="noStrike" noProof="1" dirty="0">
                <a:solidFill>
                  <a:schemeClr val="tx1"/>
                </a:solidFill>
                <a:latin typeface="+mn-ea"/>
                <a:ea typeface="+mn-ea"/>
                <a:cs typeface="+mn-cs"/>
              </a:rPr>
              <a:t>事后阶段是指在投资项目结束后对投资效果进行事后审计与评价。</a:t>
            </a:r>
            <a:endParaRPr lang="zh-CN" altLang="zh-CN" sz="2800" b="1" strike="noStrike" noProof="1" dirty="0">
              <a:solidFill>
                <a:schemeClr val="tx1"/>
              </a:solidFill>
              <a:latin typeface="+mn-ea"/>
              <a:ea typeface="+mn-ea"/>
            </a:endParaRPr>
          </a:p>
        </p:txBody>
      </p:sp>
    </p:spTree>
  </p:cSld>
  <p:clrMapOvr>
    <a:masterClrMapping/>
  </p:clrMapOvr>
  <p:transition advTm="131463"/>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21" name="Group 2"/>
          <p:cNvGrpSpPr/>
          <p:nvPr/>
        </p:nvGrpSpPr>
        <p:grpSpPr>
          <a:xfrm>
            <a:off x="4500563" y="3141663"/>
            <a:ext cx="4643437" cy="503237"/>
            <a:chOff x="0" y="0"/>
            <a:chExt cx="2925" cy="317"/>
          </a:xfrm>
        </p:grpSpPr>
        <p:sp>
          <p:nvSpPr>
            <p:cNvPr id="81922" name="Rectangle 3"/>
            <p:cNvSpPr/>
            <p:nvPr/>
          </p:nvSpPr>
          <p:spPr>
            <a:xfrm>
              <a:off x="0" y="0"/>
              <a:ext cx="2925"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1923" name="AutoShape 4"/>
            <p:cNvSpPr/>
            <p:nvPr/>
          </p:nvSpPr>
          <p:spPr>
            <a:xfrm>
              <a:off x="0" y="0"/>
              <a:ext cx="181" cy="317"/>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81924" name="Rectangle 5"/>
          <p:cNvSpPr>
            <a:spLocks noGrp="1"/>
          </p:cNvSpPr>
          <p:nvPr>
            <p:ph type="title" idx="4294967295"/>
          </p:nvPr>
        </p:nvSpPr>
        <p:spPr/>
        <p:txBody>
          <a:bodyPr wrap="square" anchor="b"/>
          <a:p>
            <a:r>
              <a:rPr lang="en-US" altLang="zh-CN" sz="3500" dirty="0"/>
              <a:t>7.5</a:t>
            </a:r>
            <a:r>
              <a:rPr lang="zh-CN" altLang="en-US" sz="3500" dirty="0"/>
              <a:t>投资决策指标的比较</a:t>
            </a:r>
            <a:endParaRPr lang="zh-CN" altLang="en-US" sz="3500" dirty="0"/>
          </a:p>
        </p:txBody>
      </p:sp>
      <p:sp>
        <p:nvSpPr>
          <p:cNvPr id="81925" name="Rectangle 6"/>
          <p:cNvSpPr>
            <a:spLocks noGrp="1"/>
          </p:cNvSpPr>
          <p:nvPr>
            <p:ph type="body" idx="4294967295"/>
          </p:nvPr>
        </p:nvSpPr>
        <p:spPr>
          <a:xfrm>
            <a:off x="3995738" y="3213100"/>
            <a:ext cx="4835525" cy="3302000"/>
          </a:xfrm>
        </p:spPr>
        <p:txBody>
          <a:bodyPr wrap="square" anchor="t"/>
          <a:p>
            <a:pPr lvl="1"/>
            <a:r>
              <a:rPr lang="zh-CN" altLang="en-US" sz="2000" b="1">
                <a:latin typeface="楷体_GB2312" pitchFamily="1" charset="-122"/>
                <a:ea typeface="楷体_GB2312" pitchFamily="1" charset="-122"/>
              </a:rPr>
              <a:t>两类指标在投资决策应用中的比较</a:t>
            </a:r>
            <a:r>
              <a:rPr lang="zh-CN" altLang="en-US" sz="2000">
                <a:latin typeface="楷体_GB2312" pitchFamily="1" charset="-122"/>
                <a:ea typeface="楷体_GB2312" pitchFamily="1" charset="-122"/>
              </a:rPr>
              <a:t> </a:t>
            </a:r>
            <a:endParaRPr lang="zh-CN" altLang="en-US" sz="2000">
              <a:latin typeface="楷体_GB2312" pitchFamily="1" charset="-122"/>
              <a:ea typeface="楷体_GB2312" pitchFamily="1" charset="-122"/>
            </a:endParaRPr>
          </a:p>
          <a:p>
            <a:pPr lvl="1"/>
            <a:r>
              <a:rPr lang="zh-CN" altLang="en-US" sz="2000" b="1">
                <a:latin typeface="楷体_GB2312" pitchFamily="1" charset="-122"/>
                <a:ea typeface="楷体_GB2312" pitchFamily="1" charset="-122"/>
              </a:rPr>
              <a:t>贴现现金流量指标广泛应用的原因</a:t>
            </a:r>
            <a:endParaRPr lang="zh-CN" altLang="en-US" sz="2000" b="1">
              <a:latin typeface="楷体_GB2312" pitchFamily="1" charset="-122"/>
              <a:ea typeface="楷体_GB2312" pitchFamily="1" charset="-122"/>
            </a:endParaRPr>
          </a:p>
          <a:p>
            <a:pPr lvl="1"/>
            <a:r>
              <a:rPr lang="zh-CN" altLang="en-US" sz="2000" b="1">
                <a:latin typeface="楷体_GB2312" pitchFamily="1" charset="-122"/>
                <a:ea typeface="楷体_GB2312" pitchFamily="1" charset="-122"/>
              </a:rPr>
              <a:t>贴现现金流量指标的比较</a:t>
            </a:r>
            <a:r>
              <a:rPr lang="zh-CN" altLang="en-US" sz="2000">
                <a:latin typeface="楷体_GB2312" pitchFamily="1" charset="-122"/>
                <a:ea typeface="楷体_GB2312" pitchFamily="1" charset="-122"/>
              </a:rPr>
              <a:t> </a:t>
            </a:r>
            <a:endParaRPr lang="zh-CN" altLang="en-US" sz="2000">
              <a:latin typeface="楷体_GB2312" pitchFamily="1" charset="-122"/>
              <a:ea typeface="楷体_GB2312" pitchFamily="1" charset="-122"/>
            </a:endParaRPr>
          </a:p>
          <a:p>
            <a:pPr lvl="1"/>
            <a:endParaRPr lang="zh-CN" altLang="en-US" sz="2000">
              <a:latin typeface="楷体_GB2312" pitchFamily="1" charset="-122"/>
              <a:ea typeface="楷体_GB2312" pitchFamily="1" charset="-122"/>
            </a:endParaRPr>
          </a:p>
        </p:txBody>
      </p:sp>
      <p:pic>
        <p:nvPicPr>
          <p:cNvPr id="81926" name="Picture 7" descr="small905729002b"/>
          <p:cNvPicPr>
            <a:picLocks noChangeAspect="1"/>
          </p:cNvPicPr>
          <p:nvPr/>
        </p:nvPicPr>
        <p:blipFill>
          <a:blip r:embed="rId1"/>
          <a:stretch>
            <a:fillRect/>
          </a:stretch>
        </p:blipFill>
        <p:spPr>
          <a:xfrm>
            <a:off x="1187450" y="3068638"/>
            <a:ext cx="1901825" cy="2376487"/>
          </a:xfrm>
          <a:prstGeom prst="rect">
            <a:avLst/>
          </a:prstGeom>
          <a:noFill/>
          <a:ln w="9525">
            <a:noFill/>
          </a:ln>
        </p:spPr>
      </p:pic>
      <p:sp>
        <p:nvSpPr>
          <p:cNvPr id="81927" name="Rectangle 8"/>
          <p:cNvSpPr/>
          <p:nvPr/>
        </p:nvSpPr>
        <p:spPr>
          <a:xfrm flipV="1">
            <a:off x="3492500" y="1844675"/>
            <a:ext cx="71438"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idx="4294967295"/>
          </p:nvPr>
        </p:nvSpPr>
        <p:spPr/>
        <p:txBody>
          <a:bodyPr wrap="square" anchor="b"/>
          <a:p>
            <a:r>
              <a:rPr lang="zh-CN" altLang="en-US" sz="3400" b="0">
                <a:latin typeface="楷体_GB2312" pitchFamily="1" charset="-122"/>
                <a:ea typeface="楷体_GB2312" pitchFamily="1" charset="-122"/>
              </a:rPr>
              <a:t>两类指标在投资决策应用中的比较</a:t>
            </a:r>
            <a:endParaRPr lang="zh-CN" altLang="en-US" sz="3400" b="0">
              <a:latin typeface="楷体_GB2312" pitchFamily="1" charset="-122"/>
              <a:ea typeface="楷体_GB2312" pitchFamily="1" charset="-122"/>
            </a:endParaRPr>
          </a:p>
        </p:txBody>
      </p:sp>
      <p:sp>
        <p:nvSpPr>
          <p:cNvPr id="82946" name="Rectangle 3"/>
          <p:cNvSpPr>
            <a:spLocks noGrp="1"/>
          </p:cNvSpPr>
          <p:nvPr>
            <p:ph type="body" sz="half" idx="4294967295"/>
          </p:nvPr>
        </p:nvSpPr>
        <p:spPr>
          <a:xfrm>
            <a:off x="1116013" y="1889125"/>
            <a:ext cx="7416800" cy="3990975"/>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a:lnSpc>
                <a:spcPct val="80000"/>
              </a:lnSpc>
            </a:pPr>
            <a:r>
              <a:rPr lang="en-US" altLang="zh-CN" sz="1600" b="1" dirty="0">
                <a:solidFill>
                  <a:srgbClr val="0000FF"/>
                </a:solidFill>
                <a:latin typeface="楷体_GB2312" pitchFamily="1" charset="-122"/>
                <a:ea typeface="楷体_GB2312" pitchFamily="1" charset="-122"/>
              </a:rPr>
              <a:t>20</a:t>
            </a:r>
            <a:r>
              <a:rPr lang="zh-CN" altLang="en-US" sz="1600" b="1" dirty="0">
                <a:solidFill>
                  <a:srgbClr val="0000FF"/>
                </a:solidFill>
                <a:latin typeface="楷体_GB2312" pitchFamily="1" charset="-122"/>
                <a:ea typeface="楷体_GB2312" pitchFamily="1" charset="-122"/>
              </a:rPr>
              <a:t>世纪</a:t>
            </a:r>
            <a:r>
              <a:rPr lang="en-US" altLang="zh-CN" sz="1600" b="1" dirty="0">
                <a:solidFill>
                  <a:srgbClr val="0000FF"/>
                </a:solidFill>
                <a:latin typeface="楷体_GB2312" pitchFamily="1" charset="-122"/>
                <a:ea typeface="楷体_GB2312" pitchFamily="1" charset="-122"/>
              </a:rPr>
              <a:t>50</a:t>
            </a:r>
            <a:r>
              <a:rPr lang="zh-CN" altLang="en-US" sz="1600" b="1" dirty="0">
                <a:solidFill>
                  <a:srgbClr val="0000FF"/>
                </a:solidFill>
                <a:latin typeface="楷体_GB2312" pitchFamily="1" charset="-122"/>
                <a:ea typeface="楷体_GB2312" pitchFamily="1" charset="-122"/>
              </a:rPr>
              <a:t>年代——一般以非贴现的现金流量评价方法为主。</a:t>
            </a:r>
            <a:endParaRPr lang="zh-CN" altLang="en-US" sz="1600" b="1" dirty="0">
              <a:solidFill>
                <a:srgbClr val="0000FF"/>
              </a:solidFill>
              <a:latin typeface="楷体_GB2312" pitchFamily="1" charset="-122"/>
              <a:ea typeface="楷体_GB2312" pitchFamily="1" charset="-122"/>
            </a:endParaRPr>
          </a:p>
          <a:p>
            <a:pPr lvl="0">
              <a:lnSpc>
                <a:spcPct val="80000"/>
              </a:lnSpc>
            </a:pPr>
            <a:endParaRPr lang="zh-CN" altLang="en-US" sz="1600" b="1" dirty="0">
              <a:solidFill>
                <a:srgbClr val="0000FF"/>
              </a:solidFill>
              <a:latin typeface="楷体_GB2312" pitchFamily="1" charset="-122"/>
              <a:ea typeface="楷体_GB2312" pitchFamily="1" charset="-122"/>
            </a:endParaRPr>
          </a:p>
          <a:p>
            <a:pPr lvl="0">
              <a:lnSpc>
                <a:spcPct val="80000"/>
              </a:lnSpc>
            </a:pPr>
            <a:endParaRPr lang="zh-CN" altLang="en-US" sz="1600" b="1" dirty="0">
              <a:solidFill>
                <a:srgbClr val="0000FF"/>
              </a:solidFill>
              <a:latin typeface="楷体_GB2312" pitchFamily="1" charset="-122"/>
              <a:ea typeface="楷体_GB2312" pitchFamily="1" charset="-122"/>
            </a:endParaRPr>
          </a:p>
          <a:p>
            <a:pPr lvl="0">
              <a:lnSpc>
                <a:spcPct val="80000"/>
              </a:lnSpc>
            </a:pPr>
            <a:endParaRPr lang="zh-CN" altLang="en-US" sz="1600" b="1" dirty="0">
              <a:solidFill>
                <a:srgbClr val="0000FF"/>
              </a:solidFill>
              <a:latin typeface="楷体_GB2312" pitchFamily="1" charset="-122"/>
              <a:ea typeface="楷体_GB2312" pitchFamily="1" charset="-122"/>
            </a:endParaRPr>
          </a:p>
          <a:p>
            <a:pPr lvl="0">
              <a:lnSpc>
                <a:spcPct val="80000"/>
              </a:lnSpc>
            </a:pPr>
            <a:endParaRPr lang="zh-CN" altLang="en-US" sz="1600" b="1" dirty="0">
              <a:solidFill>
                <a:srgbClr val="0000FF"/>
              </a:solidFill>
              <a:latin typeface="楷体_GB2312" pitchFamily="1" charset="-122"/>
              <a:ea typeface="楷体_GB2312" pitchFamily="1" charset="-122"/>
            </a:endParaRPr>
          </a:p>
          <a:p>
            <a:pPr lvl="0">
              <a:lnSpc>
                <a:spcPct val="80000"/>
              </a:lnSpc>
            </a:pPr>
            <a:r>
              <a:rPr lang="en-US" altLang="zh-CN" sz="1600" b="1" dirty="0">
                <a:solidFill>
                  <a:srgbClr val="0000FF"/>
                </a:solidFill>
                <a:latin typeface="楷体_GB2312" pitchFamily="1" charset="-122"/>
                <a:ea typeface="楷体_GB2312" pitchFamily="1" charset="-122"/>
              </a:rPr>
              <a:t>20</a:t>
            </a:r>
            <a:r>
              <a:rPr lang="zh-CN" altLang="en-US" sz="1600" b="1" dirty="0">
                <a:solidFill>
                  <a:srgbClr val="0000FF"/>
                </a:solidFill>
                <a:latin typeface="楷体_GB2312" pitchFamily="1" charset="-122"/>
                <a:ea typeface="楷体_GB2312" pitchFamily="1" charset="-122"/>
              </a:rPr>
              <a:t>世纪六、七十年代——重视贴现现金流量评价方法 </a:t>
            </a:r>
            <a:endParaRPr lang="zh-CN" altLang="en-US" sz="1600" b="1" dirty="0">
              <a:solidFill>
                <a:srgbClr val="0000FF"/>
              </a:solidFill>
              <a:latin typeface="楷体_GB2312" pitchFamily="1" charset="-122"/>
              <a:ea typeface="楷体_GB2312" pitchFamily="1" charset="-122"/>
            </a:endParaRPr>
          </a:p>
        </p:txBody>
      </p:sp>
      <p:sp>
        <p:nvSpPr>
          <p:cNvPr id="82947" name="Rectangle 4"/>
          <p:cNvSpPr/>
          <p:nvPr/>
        </p:nvSpPr>
        <p:spPr>
          <a:xfrm>
            <a:off x="1187450" y="2133600"/>
            <a:ext cx="7388225" cy="914400"/>
          </a:xfrm>
          <a:prstGeom prst="rect">
            <a:avLst/>
          </a:prstGeom>
          <a:noFill/>
          <a:ln w="9525">
            <a:noFill/>
          </a:ln>
        </p:spPr>
        <p:txBody>
          <a:bodyPr anchor="t">
            <a:spAutoFit/>
          </a:bodyPr>
          <a:p>
            <a:r>
              <a:rPr lang="en-US" altLang="zh-CN" b="1" dirty="0">
                <a:latin typeface="楷体_GB2312" pitchFamily="1" charset="-122"/>
                <a:ea typeface="楷体_GB2312" pitchFamily="1" charset="-122"/>
              </a:rPr>
              <a:t>1950</a:t>
            </a:r>
            <a:r>
              <a:rPr lang="zh-CN" altLang="en-US" b="1" dirty="0">
                <a:latin typeface="楷体_GB2312" pitchFamily="1" charset="-122"/>
                <a:ea typeface="楷体_GB2312" pitchFamily="1" charset="-122"/>
              </a:rPr>
              <a:t>年，</a:t>
            </a:r>
            <a:r>
              <a:rPr lang="en-US" altLang="zh-CN" b="1" dirty="0">
                <a:latin typeface="楷体_GB2312" pitchFamily="1" charset="-122"/>
                <a:ea typeface="楷体_GB2312" pitchFamily="1" charset="-122"/>
              </a:rPr>
              <a:t>Michrel Gort</a:t>
            </a:r>
            <a:r>
              <a:rPr lang="zh-CN" altLang="en-US" b="1" dirty="0">
                <a:latin typeface="楷体_GB2312" pitchFamily="1" charset="-122"/>
                <a:ea typeface="楷体_GB2312" pitchFamily="1" charset="-122"/>
              </a:rPr>
              <a:t>教授对美国</a:t>
            </a:r>
            <a:r>
              <a:rPr lang="en-US" altLang="zh-CN" b="1" dirty="0">
                <a:latin typeface="楷体_GB2312" pitchFamily="1" charset="-122"/>
                <a:ea typeface="楷体_GB2312" pitchFamily="1" charset="-122"/>
              </a:rPr>
              <a:t>25</a:t>
            </a:r>
            <a:r>
              <a:rPr lang="zh-CN" altLang="en-US" b="1" dirty="0">
                <a:latin typeface="楷体_GB2312" pitchFamily="1" charset="-122"/>
                <a:ea typeface="楷体_GB2312" pitchFamily="1" charset="-122"/>
              </a:rPr>
              <a:t>家大型公司调查的资料表明，被调查的公司全部使用投资回收期法等非贴现的现金流量指标，而没有一家使用贴现的现金流量指标</a:t>
            </a:r>
            <a:endParaRPr lang="zh-CN" altLang="en-US" b="1" dirty="0">
              <a:latin typeface="楷体_GB2312" pitchFamily="1" charset="-122"/>
              <a:ea typeface="楷体_GB2312" pitchFamily="1" charset="-122"/>
            </a:endParaRPr>
          </a:p>
        </p:txBody>
      </p:sp>
      <p:sp>
        <p:nvSpPr>
          <p:cNvPr id="82948" name="Rectangle 5"/>
          <p:cNvSpPr/>
          <p:nvPr/>
        </p:nvSpPr>
        <p:spPr>
          <a:xfrm>
            <a:off x="1258888" y="3463925"/>
            <a:ext cx="7634287" cy="366713"/>
          </a:xfrm>
          <a:prstGeom prst="rect">
            <a:avLst/>
          </a:prstGeom>
          <a:noFill/>
          <a:ln w="9525">
            <a:noFill/>
          </a:ln>
        </p:spPr>
        <p:txBody>
          <a:bodyPr anchor="ctr">
            <a:spAutoFit/>
          </a:bodyPr>
          <a:p>
            <a:r>
              <a:rPr lang="en-US" altLang="zh-CN" b="1" dirty="0">
                <a:latin typeface="楷体_GB2312" pitchFamily="1" charset="-122"/>
                <a:ea typeface="楷体_GB2312" pitchFamily="1" charset="-122"/>
              </a:rPr>
              <a:t>Tomes Klammer</a:t>
            </a:r>
            <a:r>
              <a:rPr lang="zh-CN" altLang="en-US" b="1" dirty="0">
                <a:latin typeface="楷体_GB2312" pitchFamily="1" charset="-122"/>
                <a:ea typeface="楷体_GB2312" pitchFamily="1" charset="-122"/>
              </a:rPr>
              <a:t>教授对美国</a:t>
            </a:r>
            <a:r>
              <a:rPr lang="en-US" altLang="zh-CN" b="1" dirty="0">
                <a:latin typeface="楷体_GB2312" pitchFamily="1" charset="-122"/>
                <a:ea typeface="楷体_GB2312" pitchFamily="1" charset="-122"/>
              </a:rPr>
              <a:t>184</a:t>
            </a:r>
            <a:r>
              <a:rPr lang="zh-CN" altLang="en-US" b="1" dirty="0">
                <a:latin typeface="楷体_GB2312" pitchFamily="1" charset="-122"/>
                <a:ea typeface="楷体_GB2312" pitchFamily="1" charset="-122"/>
              </a:rPr>
              <a:t>家大型生产企业进行了调查，资料详见下表</a:t>
            </a:r>
            <a:endParaRPr lang="zh-CN" altLang="en-US" b="1" dirty="0">
              <a:latin typeface="楷体_GB2312" pitchFamily="1" charset="-122"/>
              <a:ea typeface="楷体_GB2312" pitchFamily="1" charset="-122"/>
            </a:endParaRPr>
          </a:p>
        </p:txBody>
      </p:sp>
      <p:graphicFrame>
        <p:nvGraphicFramePr>
          <p:cNvPr id="77830" name="内容占位符 77829"/>
          <p:cNvGraphicFramePr/>
          <p:nvPr>
            <p:ph sz="half" idx="1"/>
          </p:nvPr>
        </p:nvGraphicFramePr>
        <p:xfrm>
          <a:off x="1403350" y="3933825"/>
          <a:ext cx="6624638" cy="1943100"/>
        </p:xfrm>
        <a:graphic>
          <a:graphicData uri="http://schemas.openxmlformats.org/drawingml/2006/table">
            <a:tbl>
              <a:tblPr/>
              <a:tblGrid>
                <a:gridCol w="2089150"/>
                <a:gridCol w="1583690"/>
                <a:gridCol w="1440180"/>
                <a:gridCol w="1511300"/>
              </a:tblGrid>
              <a:tr h="334963">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投资决策指标</a:t>
                      </a:r>
                      <a:endParaRPr lang="zh-CN" altLang="en-US" sz="160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defTabSz="0">
                        <a:spcBef>
                          <a:spcPct val="0"/>
                        </a:spcBef>
                        <a:buClr>
                          <a:schemeClr val="tx2"/>
                        </a:buClr>
                        <a:buSzPct val="70000"/>
                        <a:buFont typeface="Wingdings" panose="05000000000000000000" pitchFamily="2" charset="2"/>
                        <a:buNone/>
                        <a:tabLst>
                          <a:tab pos="5526405" algn="r"/>
                        </a:tabLst>
                      </a:pPr>
                      <a:r>
                        <a:rPr lang="zh-CN" altLang="en-US" sz="1600" b="1">
                          <a:latin typeface="Times New Roman" panose="02020603050405020304" pitchFamily="2" charset="0"/>
                          <a:ea typeface="Times New Roman" panose="02020603050405020304" pitchFamily="2" charset="0"/>
                        </a:rPr>
                        <a:t>作为主要方法使用的公司所占的比例（％）</a:t>
                      </a:r>
                      <a:endParaRPr lang="zh-CN" altLang="en-US" sz="1600"/>
                    </a:p>
                  </a:txBody>
                  <a:tcPr marT="45727" marB="45727"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63537">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1959</a:t>
                      </a:r>
                      <a:r>
                        <a:rPr lang="zh-CN" altLang="en-US" sz="1600" dirty="0">
                          <a:latin typeface="宋体" panose="02010600030101010101" pitchFamily="2" charset="-122"/>
                          <a:ea typeface="Times New Roman" panose="02020603050405020304" pitchFamily="2" charset="0"/>
                        </a:rPr>
                        <a:t>年</a:t>
                      </a:r>
                      <a:endParaRPr lang="zh-CN" altLang="en-US" sz="1600" dirty="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1964</a:t>
                      </a:r>
                      <a:r>
                        <a:rPr lang="zh-CN" altLang="en-US" sz="1600" dirty="0">
                          <a:latin typeface="宋体" panose="02010600030101010101" pitchFamily="2" charset="-122"/>
                          <a:ea typeface="Times New Roman" panose="02020603050405020304" pitchFamily="2" charset="0"/>
                        </a:rPr>
                        <a:t>年</a:t>
                      </a:r>
                      <a:endParaRPr lang="zh-CN" altLang="en-US" sz="1600" dirty="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1970</a:t>
                      </a:r>
                      <a:r>
                        <a:rPr lang="zh-CN" altLang="en-US" sz="1600" dirty="0">
                          <a:latin typeface="宋体" panose="02010600030101010101" pitchFamily="2" charset="-122"/>
                          <a:ea typeface="Times New Roman" panose="02020603050405020304" pitchFamily="2" charset="0"/>
                        </a:rPr>
                        <a:t>年</a:t>
                      </a:r>
                      <a:endParaRPr lang="zh-CN" altLang="en-US" sz="1600" dirty="0"/>
                    </a:p>
                  </a:txBody>
                  <a:tcPr marT="45727" marB="45727"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r>
              <a:tr h="7016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贴现现金流量指标</a:t>
                      </a:r>
                      <a:endParaRPr lang="zh-CN" altLang="en-US" sz="1600">
                        <a:latin typeface="Times New Roman" panose="02020603050405020304" pitchFamily="2" charset="0"/>
                        <a:ea typeface="Times New Roman" panose="02020603050405020304" pitchFamily="2" charset="0"/>
                      </a:endParaRPr>
                    </a:p>
                    <a:p>
                      <a:pPr marL="342900" lvl="0" indent="-34290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非贴现现金流量指标</a:t>
                      </a:r>
                      <a:endParaRPr lang="zh-CN" altLang="en-US" sz="1600"/>
                    </a:p>
                  </a:txBody>
                  <a:tcPr marT="45727" marB="45727"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19</a:t>
                      </a:r>
                      <a:endParaRPr lang="en-US" altLang="x-none" sz="1600" dirty="0">
                        <a:latin typeface="Times New Roman" panose="02020603050405020304" pitchFamily="2" charset="0"/>
                        <a:ea typeface="Times New Roman" panose="02020603050405020304" pitchFamily="2" charset="0"/>
                      </a:endParaRPr>
                    </a:p>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81</a:t>
                      </a:r>
                      <a:endParaRPr lang="en-US" altLang="x-none" sz="1600" dirty="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38</a:t>
                      </a:r>
                      <a:endParaRPr lang="en-US" altLang="x-none" sz="1600" dirty="0">
                        <a:latin typeface="Times New Roman" panose="02020603050405020304" pitchFamily="2" charset="0"/>
                        <a:ea typeface="Times New Roman" panose="02020603050405020304" pitchFamily="2" charset="0"/>
                      </a:endParaRPr>
                    </a:p>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62</a:t>
                      </a:r>
                      <a:endParaRPr lang="en-US" altLang="x-none" sz="1600" dirty="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57</a:t>
                      </a:r>
                      <a:endParaRPr lang="en-US" altLang="x-none" sz="1600" dirty="0">
                        <a:latin typeface="Times New Roman" panose="02020603050405020304" pitchFamily="2" charset="0"/>
                        <a:ea typeface="Times New Roman" panose="02020603050405020304" pitchFamily="2" charset="0"/>
                      </a:endParaRPr>
                    </a:p>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43</a:t>
                      </a:r>
                      <a:endParaRPr lang="en-US" altLang="x-none" sz="1600" dirty="0"/>
                    </a:p>
                  </a:txBody>
                  <a:tcPr marT="45727" marB="45727"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r>
              <a:tr h="54292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合计</a:t>
                      </a:r>
                      <a:endParaRPr lang="zh-CN" altLang="en-US" sz="1600"/>
                    </a:p>
                  </a:txBody>
                  <a:tcPr marT="45727" marB="45727"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100</a:t>
                      </a:r>
                      <a:endParaRPr lang="en-US" altLang="x-none" sz="1600" dirty="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100</a:t>
                      </a:r>
                      <a:endParaRPr lang="en-US" altLang="x-none" sz="1600" dirty="0"/>
                    </a:p>
                  </a:txBody>
                  <a:tcPr marT="45727" marB="45727"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100</a:t>
                      </a:r>
                      <a:endParaRPr lang="en-US" altLang="x-none" sz="1600" dirty="0"/>
                    </a:p>
                  </a:txBody>
                  <a:tcPr marT="45727" marB="45727"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r>
            </a:tbl>
          </a:graphicData>
        </a:graphic>
      </p:graphicFrame>
      <p:sp>
        <p:nvSpPr>
          <p:cNvPr id="82974" name="Rectangle 31"/>
          <p:cNvSpPr/>
          <p:nvPr/>
        </p:nvSpPr>
        <p:spPr>
          <a:xfrm>
            <a:off x="2195513" y="6092825"/>
            <a:ext cx="5113337" cy="304800"/>
          </a:xfrm>
          <a:prstGeom prst="rect">
            <a:avLst/>
          </a:prstGeom>
          <a:noFill/>
          <a:ln w="9525">
            <a:noFill/>
          </a:ln>
        </p:spPr>
        <p:txBody>
          <a:bodyPr anchor="ctr">
            <a:spAutoFit/>
          </a:bodyPr>
          <a:p>
            <a:r>
              <a:rPr lang="zh-CN" altLang="en-US" sz="1400" dirty="0">
                <a:latin typeface="楷体_GB2312" pitchFamily="1" charset="-122"/>
                <a:ea typeface="楷体_GB2312" pitchFamily="1" charset="-122"/>
              </a:rPr>
              <a:t>资料来源：</a:t>
            </a:r>
            <a:r>
              <a:rPr lang="en-US" altLang="zh-CN" sz="1400" dirty="0">
                <a:latin typeface="楷体_GB2312" pitchFamily="1" charset="-122"/>
                <a:ea typeface="楷体_GB2312" pitchFamily="1" charset="-122"/>
              </a:rPr>
              <a:t>Journal of Bussiness  1972</a:t>
            </a:r>
            <a:r>
              <a:rPr lang="zh-CN" altLang="en-US" sz="1400" dirty="0">
                <a:latin typeface="楷体_GB2312" pitchFamily="1" charset="-122"/>
                <a:ea typeface="楷体_GB2312" pitchFamily="1" charset="-122"/>
              </a:rPr>
              <a:t>年</a:t>
            </a:r>
            <a:r>
              <a:rPr lang="en-US" altLang="zh-CN" sz="1400" dirty="0">
                <a:latin typeface="楷体_GB2312" pitchFamily="1" charset="-122"/>
                <a:ea typeface="楷体_GB2312" pitchFamily="1" charset="-122"/>
              </a:rPr>
              <a:t>7</a:t>
            </a:r>
            <a:r>
              <a:rPr lang="zh-CN" altLang="en-US" sz="1400" dirty="0">
                <a:latin typeface="楷体_GB2312" pitchFamily="1" charset="-122"/>
                <a:ea typeface="楷体_GB2312" pitchFamily="1" charset="-122"/>
              </a:rPr>
              <a:t>月号</a:t>
            </a:r>
            <a:endParaRPr lang="zh-CN" altLang="en-US" sz="1400" dirty="0">
              <a:latin typeface="楷体_GB2312" pitchFamily="1" charset="-122"/>
              <a:ea typeface="楷体_GB2312" pitchFamily="1"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idx="4294967295"/>
          </p:nvPr>
        </p:nvSpPr>
        <p:spPr/>
        <p:txBody>
          <a:bodyPr wrap="square" anchor="b"/>
          <a:p>
            <a:r>
              <a:rPr lang="zh-CN" altLang="en-US" sz="3400" b="0">
                <a:latin typeface="楷体_GB2312" pitchFamily="1" charset="-122"/>
                <a:ea typeface="楷体_GB2312" pitchFamily="1" charset="-122"/>
              </a:rPr>
              <a:t>两类指标在投资决策应用中的比较</a:t>
            </a:r>
            <a:endParaRPr lang="zh-CN" altLang="en-US" sz="3400" b="0">
              <a:latin typeface="楷体_GB2312" pitchFamily="1" charset="-122"/>
              <a:ea typeface="楷体_GB2312" pitchFamily="1" charset="-122"/>
            </a:endParaRPr>
          </a:p>
        </p:txBody>
      </p:sp>
      <p:sp>
        <p:nvSpPr>
          <p:cNvPr id="83970" name="Rectangle 3"/>
          <p:cNvSpPr>
            <a:spLocks noGrp="1"/>
          </p:cNvSpPr>
          <p:nvPr>
            <p:ph type="body" idx="4294967295"/>
          </p:nvPr>
        </p:nvSpPr>
        <p:spPr>
          <a:xfrm>
            <a:off x="1116013" y="1719263"/>
            <a:ext cx="7570787" cy="4411662"/>
          </a:xfrm>
        </p:spPr>
        <p:txBody>
          <a:bodyPr wrap="square" anchor="t"/>
          <a:p>
            <a:r>
              <a:rPr lang="en-US" altLang="zh-CN" sz="1600" b="1" dirty="0">
                <a:solidFill>
                  <a:srgbClr val="0000FF"/>
                </a:solidFill>
                <a:latin typeface="楷体_GB2312" pitchFamily="1" charset="-122"/>
                <a:ea typeface="楷体_GB2312" pitchFamily="1" charset="-122"/>
              </a:rPr>
              <a:t>20</a:t>
            </a:r>
            <a:r>
              <a:rPr lang="zh-CN" altLang="en-US" sz="1600" b="1" dirty="0">
                <a:solidFill>
                  <a:srgbClr val="0000FF"/>
                </a:solidFill>
                <a:latin typeface="楷体_GB2312" pitchFamily="1" charset="-122"/>
                <a:ea typeface="楷体_GB2312" pitchFamily="1" charset="-122"/>
              </a:rPr>
              <a:t>世纪</a:t>
            </a:r>
            <a:r>
              <a:rPr lang="en-US" altLang="zh-CN" sz="1600" b="1" dirty="0">
                <a:solidFill>
                  <a:srgbClr val="0000FF"/>
                </a:solidFill>
                <a:latin typeface="楷体_GB2312" pitchFamily="1" charset="-122"/>
                <a:ea typeface="楷体_GB2312" pitchFamily="1" charset="-122"/>
              </a:rPr>
              <a:t>80</a:t>
            </a:r>
            <a:r>
              <a:rPr lang="zh-CN" altLang="en-US" sz="1600" b="1" dirty="0">
                <a:solidFill>
                  <a:srgbClr val="0000FF"/>
                </a:solidFill>
                <a:latin typeface="楷体_GB2312" pitchFamily="1" charset="-122"/>
                <a:ea typeface="楷体_GB2312" pitchFamily="1" charset="-122"/>
              </a:rPr>
              <a:t>年代的情况——贴现现金流量评价方法主导</a:t>
            </a:r>
            <a:r>
              <a:rPr lang="zh-CN" altLang="en-US" sz="1500" dirty="0">
                <a:solidFill>
                  <a:srgbClr val="0000FF"/>
                </a:solidFill>
                <a:latin typeface="楷体_GB2312" pitchFamily="1" charset="-122"/>
                <a:ea typeface="楷体_GB2312" pitchFamily="1" charset="-122"/>
              </a:rPr>
              <a:t> </a:t>
            </a:r>
            <a:endParaRPr lang="zh-CN" altLang="en-US" sz="1500" dirty="0">
              <a:solidFill>
                <a:srgbClr val="0000FF"/>
              </a:solidFill>
              <a:latin typeface="楷体_GB2312" pitchFamily="1" charset="-122"/>
              <a:ea typeface="楷体_GB2312" pitchFamily="1" charset="-122"/>
            </a:endParaRPr>
          </a:p>
        </p:txBody>
      </p:sp>
      <p:sp>
        <p:nvSpPr>
          <p:cNvPr id="83971" name="Rectangle 4"/>
          <p:cNvSpPr/>
          <p:nvPr/>
        </p:nvSpPr>
        <p:spPr>
          <a:xfrm>
            <a:off x="1187450" y="2133600"/>
            <a:ext cx="6840538" cy="641350"/>
          </a:xfrm>
          <a:prstGeom prst="rect">
            <a:avLst/>
          </a:prstGeom>
          <a:noFill/>
          <a:ln w="9525">
            <a:noFill/>
          </a:ln>
        </p:spPr>
        <p:txBody>
          <a:bodyPr anchor="ctr">
            <a:spAutoFit/>
          </a:bodyPr>
          <a:p>
            <a:r>
              <a:rPr lang="en-US" altLang="zh-CN" b="1" dirty="0">
                <a:latin typeface="楷体_GB2312" pitchFamily="1" charset="-122"/>
                <a:ea typeface="楷体_GB2312" pitchFamily="1" charset="-122"/>
              </a:rPr>
              <a:t>1980</a:t>
            </a:r>
            <a:r>
              <a:rPr lang="zh-CN" altLang="en-US" b="1" dirty="0">
                <a:latin typeface="楷体_GB2312" pitchFamily="1" charset="-122"/>
                <a:ea typeface="楷体_GB2312" pitchFamily="1" charset="-122"/>
              </a:rPr>
              <a:t>年，</a:t>
            </a:r>
            <a:r>
              <a:rPr lang="en-US" altLang="zh-CN" b="1" dirty="0">
                <a:latin typeface="楷体_GB2312" pitchFamily="1" charset="-122"/>
                <a:ea typeface="楷体_GB2312" pitchFamily="1" charset="-122"/>
              </a:rPr>
              <a:t>Dauid J. Oblack</a:t>
            </a:r>
            <a:r>
              <a:rPr lang="zh-CN" altLang="en-US" b="1" dirty="0">
                <a:latin typeface="楷体_GB2312" pitchFamily="1" charset="-122"/>
                <a:ea typeface="楷体_GB2312" pitchFamily="1" charset="-122"/>
              </a:rPr>
              <a:t>教授对</a:t>
            </a:r>
            <a:r>
              <a:rPr lang="en-US" altLang="zh-CN" b="1" dirty="0">
                <a:latin typeface="楷体_GB2312" pitchFamily="1" charset="-122"/>
                <a:ea typeface="楷体_GB2312" pitchFamily="1" charset="-122"/>
              </a:rPr>
              <a:t>58</a:t>
            </a:r>
            <a:r>
              <a:rPr lang="zh-CN" altLang="en-US" b="1" dirty="0">
                <a:latin typeface="楷体_GB2312" pitchFamily="1" charset="-122"/>
                <a:ea typeface="楷体_GB2312" pitchFamily="1" charset="-122"/>
              </a:rPr>
              <a:t>家大型跨国公司进行了调查，资料详见下表： </a:t>
            </a:r>
            <a:endParaRPr lang="zh-CN" altLang="en-US" b="1" dirty="0">
              <a:latin typeface="楷体_GB2312" pitchFamily="1" charset="-122"/>
              <a:ea typeface="楷体_GB2312" pitchFamily="1" charset="-122"/>
            </a:endParaRPr>
          </a:p>
        </p:txBody>
      </p:sp>
      <p:sp>
        <p:nvSpPr>
          <p:cNvPr id="83972" name="Rectangle 5"/>
          <p:cNvSpPr/>
          <p:nvPr/>
        </p:nvSpPr>
        <p:spPr>
          <a:xfrm>
            <a:off x="2987675" y="2663825"/>
            <a:ext cx="4105275" cy="304800"/>
          </a:xfrm>
          <a:prstGeom prst="rect">
            <a:avLst/>
          </a:prstGeom>
          <a:noFill/>
          <a:ln w="9525">
            <a:noFill/>
          </a:ln>
        </p:spPr>
        <p:txBody>
          <a:bodyPr anchor="ctr">
            <a:spAutoFit/>
          </a:bodyPr>
          <a:p>
            <a:pPr algn="ctr"/>
            <a:r>
              <a:rPr lang="zh-CN" altLang="en-US" sz="1400" b="1" dirty="0">
                <a:latin typeface="宋体" panose="02010600030101010101" pitchFamily="2" charset="-122"/>
                <a:ea typeface="宋体" panose="02010600030101010101" pitchFamily="2" charset="-122"/>
              </a:rPr>
              <a:t>投资决策指标使用情况调查表</a:t>
            </a:r>
            <a:endParaRPr lang="zh-CN" altLang="en-US" sz="1400" dirty="0">
              <a:latin typeface="Arial" panose="020B0604020202020204" pitchFamily="34" charset="0"/>
              <a:ea typeface="宋体" panose="02010600030101010101" pitchFamily="2" charset="-122"/>
            </a:endParaRPr>
          </a:p>
        </p:txBody>
      </p:sp>
      <p:graphicFrame>
        <p:nvGraphicFramePr>
          <p:cNvPr id="78854" name="表格 78853"/>
          <p:cNvGraphicFramePr/>
          <p:nvPr/>
        </p:nvGraphicFramePr>
        <p:xfrm>
          <a:off x="1331913" y="3079750"/>
          <a:ext cx="7200900" cy="1717675"/>
        </p:xfrm>
        <a:graphic>
          <a:graphicData uri="http://schemas.openxmlformats.org/drawingml/2006/table">
            <a:tbl>
              <a:tblPr/>
              <a:tblGrid>
                <a:gridCol w="2160905"/>
                <a:gridCol w="5039995"/>
              </a:tblGrid>
              <a:tr h="5651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投资决策指标</a:t>
                      </a:r>
                      <a:endParaRPr lang="zh-CN" altLang="en-US" sz="1600"/>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defTabSz="0">
                        <a:lnSpc>
                          <a:spcPct val="125000"/>
                        </a:lnSpc>
                        <a:spcBef>
                          <a:spcPct val="0"/>
                        </a:spcBef>
                        <a:buClr>
                          <a:schemeClr val="tx2"/>
                        </a:buClr>
                        <a:buSzPct val="70000"/>
                        <a:buFont typeface="Wingdings" panose="05000000000000000000" pitchFamily="2" charset="2"/>
                        <a:buNone/>
                        <a:tabLst>
                          <a:tab pos="5526405" algn="r"/>
                        </a:tabLst>
                      </a:pPr>
                      <a:r>
                        <a:rPr lang="zh-CN" altLang="en-US" sz="1600" b="1">
                          <a:latin typeface="Times New Roman" panose="02020603050405020304" pitchFamily="2" charset="0"/>
                          <a:ea typeface="Times New Roman" panose="02020603050405020304" pitchFamily="2" charset="0"/>
                        </a:rPr>
                        <a:t>作为主要方法使用的公司所占的比例（％）</a:t>
                      </a:r>
                      <a:endParaRPr lang="zh-CN" altLang="en-US" sz="1600"/>
                    </a:p>
                  </a:txBody>
                  <a:tcPr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r>
              <a:tr h="709613">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贴现现金流量指标</a:t>
                      </a:r>
                      <a:endParaRPr lang="zh-CN" altLang="en-US" sz="1600">
                        <a:ea typeface="Times New Roman" panose="02020603050405020304" pitchFamily="2" charset="0"/>
                      </a:endParaRPr>
                    </a:p>
                    <a:p>
                      <a:pPr marL="0" lvl="0" indent="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非贴现现金流量指标</a:t>
                      </a:r>
                      <a:endParaRPr lang="zh-CN" altLang="en-US" sz="1600"/>
                    </a:p>
                  </a:txBody>
                  <a:tcPr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76</a:t>
                      </a:r>
                      <a:endParaRPr lang="en-US" altLang="x-none" sz="1600" dirty="0">
                        <a:ea typeface="Times New Roman" panose="02020603050405020304" pitchFamily="2" charset="0"/>
                      </a:endParaRPr>
                    </a:p>
                    <a:p>
                      <a:pPr marL="0" lvl="0" indent="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24</a:t>
                      </a:r>
                      <a:endParaRPr lang="en-US" altLang="x-none" sz="1600" dirty="0"/>
                    </a:p>
                  </a:txBody>
                  <a:tcPr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r>
              <a:tr h="442912">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lnSpc>
                          <a:spcPct val="125000"/>
                        </a:lnSpc>
                        <a:spcBef>
                          <a:spcPct val="0"/>
                        </a:spcBef>
                        <a:buClr>
                          <a:schemeClr val="tx2"/>
                        </a:buClr>
                        <a:buSzPct val="70000"/>
                        <a:buFont typeface="Wingdings" panose="05000000000000000000" pitchFamily="2" charset="2"/>
                        <a:buNone/>
                      </a:pPr>
                      <a:r>
                        <a:rPr lang="zh-CN" altLang="en-US" sz="1600">
                          <a:latin typeface="宋体" panose="02010600030101010101" pitchFamily="2" charset="-122"/>
                          <a:ea typeface="Times New Roman" panose="02020603050405020304" pitchFamily="2" charset="0"/>
                        </a:rPr>
                        <a:t>合计</a:t>
                      </a:r>
                      <a:endParaRPr lang="zh-CN" altLang="en-US" sz="1600"/>
                    </a:p>
                  </a:txBody>
                  <a:tcPr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a:lnSpc>
                          <a:spcPct val="125000"/>
                        </a:lnSpc>
                        <a:spcBef>
                          <a:spcPct val="0"/>
                        </a:spcBef>
                        <a:buClr>
                          <a:schemeClr val="tx2"/>
                        </a:buClr>
                        <a:buSzPct val="70000"/>
                        <a:buFont typeface="Wingdings" panose="05000000000000000000" pitchFamily="2" charset="2"/>
                        <a:buNone/>
                      </a:pPr>
                      <a:r>
                        <a:rPr lang="en-US" altLang="x-none" sz="1600" dirty="0">
                          <a:latin typeface="宋体" panose="02010600030101010101" pitchFamily="2" charset="-122"/>
                          <a:ea typeface="Times New Roman" panose="02020603050405020304" pitchFamily="2" charset="0"/>
                        </a:rPr>
                        <a:t>100</a:t>
                      </a:r>
                      <a:endParaRPr lang="en-US" altLang="x-none" sz="1600" dirty="0"/>
                    </a:p>
                  </a:txBody>
                  <a:tcPr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alpha val="100000"/>
                      </a:schemeClr>
                    </a:solidFill>
                  </a:tcPr>
                </a:tc>
              </a:tr>
            </a:tbl>
          </a:graphicData>
        </a:graphic>
      </p:graphicFrame>
      <p:sp>
        <p:nvSpPr>
          <p:cNvPr id="83988" name="Rectangle 21"/>
          <p:cNvSpPr/>
          <p:nvPr/>
        </p:nvSpPr>
        <p:spPr>
          <a:xfrm>
            <a:off x="1116013" y="5086350"/>
            <a:ext cx="8027987" cy="577850"/>
          </a:xfrm>
          <a:prstGeom prst="rect">
            <a:avLst/>
          </a:prstGeom>
          <a:noFill/>
          <a:ln w="9525">
            <a:noFill/>
          </a:ln>
        </p:spPr>
        <p:txBody>
          <a:bodyPr anchor="ctr">
            <a:spAutoFit/>
          </a:bodyPr>
          <a:p>
            <a:pPr indent="338455" eaLnBrk="0" hangingPunct="0"/>
            <a:r>
              <a:rPr lang="zh-CN" altLang="en-US" sz="1600" dirty="0">
                <a:latin typeface="楷体_GB2312" pitchFamily="1" charset="-122"/>
                <a:ea typeface="楷体_GB2312" pitchFamily="1" charset="-122"/>
              </a:rPr>
              <a:t>资料来源：</a:t>
            </a:r>
            <a:r>
              <a:rPr lang="en-US" altLang="zh-CN" sz="1600" dirty="0">
                <a:latin typeface="楷体_GB2312" pitchFamily="1" charset="-122"/>
                <a:ea typeface="楷体_GB2312" pitchFamily="1" charset="-122"/>
              </a:rPr>
              <a:t>Financial management  1980</a:t>
            </a:r>
            <a:r>
              <a:rPr lang="zh-CN" altLang="en-US" sz="1600" dirty="0">
                <a:latin typeface="楷体_GB2312" pitchFamily="1" charset="-122"/>
                <a:ea typeface="楷体_GB2312" pitchFamily="1" charset="-122"/>
              </a:rPr>
              <a:t>年冬季季刊</a:t>
            </a:r>
            <a:endParaRPr lang="zh-CN" altLang="en-US" sz="1600" dirty="0">
              <a:latin typeface="楷体_GB2312" pitchFamily="1" charset="-122"/>
              <a:ea typeface="楷体_GB2312" pitchFamily="1" charset="-122"/>
            </a:endParaRPr>
          </a:p>
          <a:p>
            <a:pPr indent="338455" algn="ctr"/>
            <a:r>
              <a:rPr lang="zh-CN" altLang="en-US" sz="1600" dirty="0">
                <a:latin typeface="宋体" panose="02010600030101010101" pitchFamily="2" charset="-122"/>
                <a:ea typeface="楷体_GB2312" pitchFamily="1" charset="-122"/>
              </a:rPr>
              <a:t>*</a:t>
            </a:r>
            <a:r>
              <a:rPr lang="zh-CN" altLang="en-US" sz="1600" b="1" dirty="0">
                <a:latin typeface="楷体_GB2312" pitchFamily="1" charset="-122"/>
                <a:ea typeface="楷体_GB2312" pitchFamily="1" charset="-122"/>
              </a:rPr>
              <a:t>若不考虑使用中的主次地位，则被调查的公司使用贴现现金流量指标的已达</a:t>
            </a:r>
            <a:r>
              <a:rPr lang="en-US" altLang="zh-CN" sz="1600" b="1" dirty="0">
                <a:latin typeface="楷体_GB2312" pitchFamily="1" charset="-122"/>
                <a:ea typeface="楷体_GB2312" pitchFamily="1" charset="-122"/>
              </a:rPr>
              <a:t>90</a:t>
            </a:r>
            <a:r>
              <a:rPr lang="zh-CN" altLang="en-US" sz="1600" b="1" dirty="0">
                <a:latin typeface="楷体_GB2312" pitchFamily="1" charset="-122"/>
                <a:ea typeface="楷体_GB2312" pitchFamily="1" charset="-122"/>
              </a:rPr>
              <a:t>％。</a:t>
            </a:r>
            <a:endParaRPr lang="zh-CN" altLang="en-US" sz="1600" b="1" dirty="0">
              <a:latin typeface="楷体_GB2312" pitchFamily="1" charset="-122"/>
              <a:ea typeface="楷体_GB2312" pitchFamily="1"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idx="4294967295"/>
          </p:nvPr>
        </p:nvSpPr>
        <p:spPr/>
        <p:txBody>
          <a:bodyPr wrap="square" anchor="b"/>
          <a:p>
            <a:r>
              <a:rPr lang="zh-CN" altLang="en-US" sz="3400" b="0">
                <a:latin typeface="楷体_GB2312" pitchFamily="1" charset="-122"/>
                <a:ea typeface="楷体_GB2312" pitchFamily="1" charset="-122"/>
              </a:rPr>
              <a:t>两类指标在投资决策应用中的比较</a:t>
            </a:r>
            <a:endParaRPr lang="zh-CN" altLang="en-US" sz="3400" b="0">
              <a:latin typeface="楷体_GB2312" pitchFamily="1" charset="-122"/>
              <a:ea typeface="楷体_GB2312" pitchFamily="1" charset="-122"/>
            </a:endParaRPr>
          </a:p>
        </p:txBody>
      </p:sp>
      <p:sp>
        <p:nvSpPr>
          <p:cNvPr id="84994" name="Rectangle 3"/>
          <p:cNvSpPr>
            <a:spLocks noGrp="1"/>
          </p:cNvSpPr>
          <p:nvPr>
            <p:ph type="body" idx="4294967295"/>
          </p:nvPr>
        </p:nvSpPr>
        <p:spPr>
          <a:xfrm>
            <a:off x="1042988" y="1957388"/>
            <a:ext cx="7632700" cy="2947987"/>
          </a:xfrm>
        </p:spPr>
        <p:txBody>
          <a:bodyPr wrap="square" anchor="t"/>
          <a:p>
            <a:r>
              <a:rPr lang="en-US" altLang="zh-CN" sz="1600" b="1" dirty="0">
                <a:solidFill>
                  <a:srgbClr val="0000FF"/>
                </a:solidFill>
                <a:latin typeface="楷体_GB2312" pitchFamily="1" charset="-122"/>
                <a:ea typeface="楷体_GB2312" pitchFamily="1" charset="-122"/>
              </a:rPr>
              <a:t>20</a:t>
            </a:r>
            <a:r>
              <a:rPr lang="zh-CN" altLang="en-US" sz="1600" b="1" dirty="0">
                <a:solidFill>
                  <a:srgbClr val="0000FF"/>
                </a:solidFill>
                <a:latin typeface="楷体_GB2312" pitchFamily="1" charset="-122"/>
                <a:ea typeface="楷体_GB2312" pitchFamily="1" charset="-122"/>
              </a:rPr>
              <a:t>世纪末至</a:t>
            </a:r>
            <a:r>
              <a:rPr lang="en-US" altLang="zh-CN" sz="1600" b="1" dirty="0">
                <a:solidFill>
                  <a:srgbClr val="0000FF"/>
                </a:solidFill>
                <a:latin typeface="楷体_GB2312" pitchFamily="1" charset="-122"/>
                <a:ea typeface="楷体_GB2312" pitchFamily="1" charset="-122"/>
              </a:rPr>
              <a:t>21</a:t>
            </a:r>
            <a:r>
              <a:rPr lang="zh-CN" altLang="en-US" sz="1600" b="1" dirty="0">
                <a:solidFill>
                  <a:srgbClr val="0000FF"/>
                </a:solidFill>
                <a:latin typeface="楷体_GB2312" pitchFamily="1" charset="-122"/>
                <a:ea typeface="楷体_GB2312" pitchFamily="1" charset="-122"/>
              </a:rPr>
              <a:t>世纪初的情况</a:t>
            </a:r>
            <a:r>
              <a:rPr lang="zh-CN" altLang="en-US" sz="1600" dirty="0">
                <a:solidFill>
                  <a:srgbClr val="0000FF"/>
                </a:solidFill>
                <a:latin typeface="楷体_GB2312" pitchFamily="1" charset="-122"/>
                <a:ea typeface="楷体_GB2312" pitchFamily="1" charset="-122"/>
              </a:rPr>
              <a:t> </a:t>
            </a:r>
            <a:endParaRPr lang="zh-CN" altLang="en-US" sz="1600" dirty="0">
              <a:solidFill>
                <a:srgbClr val="0000FF"/>
              </a:solidFill>
              <a:latin typeface="楷体_GB2312" pitchFamily="1" charset="-122"/>
              <a:ea typeface="楷体_GB2312" pitchFamily="1" charset="-122"/>
            </a:endParaRPr>
          </a:p>
          <a:p>
            <a:endParaRPr lang="zh-CN" altLang="en-US" sz="1600" dirty="0">
              <a:solidFill>
                <a:srgbClr val="0000FF"/>
              </a:solidFill>
              <a:latin typeface="楷体_GB2312" pitchFamily="1" charset="-122"/>
              <a:ea typeface="楷体_GB2312" pitchFamily="1" charset="-122"/>
            </a:endParaRPr>
          </a:p>
          <a:p>
            <a:pPr>
              <a:lnSpc>
                <a:spcPct val="140000"/>
              </a:lnSpc>
              <a:buNone/>
            </a:pPr>
            <a:r>
              <a:rPr lang="zh-CN" altLang="en-US" sz="1700" dirty="0">
                <a:latin typeface="楷体_GB2312" pitchFamily="1" charset="-122"/>
                <a:ea typeface="楷体_GB2312" pitchFamily="1" charset="-122"/>
              </a:rPr>
              <a:t>   　　</a:t>
            </a:r>
            <a:r>
              <a:rPr lang="en-US" altLang="zh-CN" sz="1700" b="1" dirty="0">
                <a:latin typeface="楷体_GB2312" pitchFamily="1" charset="-122"/>
                <a:ea typeface="楷体_GB2312" pitchFamily="1" charset="-122"/>
              </a:rPr>
              <a:t>2001</a:t>
            </a:r>
            <a:r>
              <a:rPr lang="zh-CN" altLang="en-US" sz="1700" b="1" dirty="0">
                <a:latin typeface="楷体_GB2312" pitchFamily="1" charset="-122"/>
                <a:ea typeface="楷体_GB2312" pitchFamily="1" charset="-122"/>
              </a:rPr>
              <a:t>年美国</a:t>
            </a:r>
            <a:r>
              <a:rPr lang="en-US" altLang="zh-CN" sz="1700" b="1" dirty="0">
                <a:latin typeface="楷体_GB2312" pitchFamily="1" charset="-122"/>
                <a:ea typeface="楷体_GB2312" pitchFamily="1" charset="-122"/>
              </a:rPr>
              <a:t>Duke</a:t>
            </a:r>
            <a:r>
              <a:rPr lang="zh-CN" altLang="en-US" sz="1700" b="1" dirty="0">
                <a:latin typeface="楷体_GB2312" pitchFamily="1" charset="-122"/>
                <a:ea typeface="楷体_GB2312" pitchFamily="1" charset="-122"/>
              </a:rPr>
              <a:t>大学的</a:t>
            </a:r>
            <a:r>
              <a:rPr lang="en-US" altLang="zh-CN" sz="1700" b="1" dirty="0">
                <a:latin typeface="楷体_GB2312" pitchFamily="1" charset="-122"/>
                <a:ea typeface="楷体_GB2312" pitchFamily="1" charset="-122"/>
              </a:rPr>
              <a:t>John Graham </a:t>
            </a:r>
            <a:r>
              <a:rPr lang="zh-CN" altLang="en-US" sz="1700" b="1" dirty="0">
                <a:latin typeface="楷体_GB2312" pitchFamily="1" charset="-122"/>
                <a:ea typeface="楷体_GB2312" pitchFamily="1" charset="-122"/>
              </a:rPr>
              <a:t>和 </a:t>
            </a:r>
            <a:r>
              <a:rPr lang="en-US" altLang="zh-CN" sz="1700" b="1" dirty="0">
                <a:latin typeface="楷体_GB2312" pitchFamily="1" charset="-122"/>
                <a:ea typeface="楷体_GB2312" pitchFamily="1" charset="-122"/>
              </a:rPr>
              <a:t>Campbell Havey</a:t>
            </a:r>
            <a:r>
              <a:rPr lang="zh-CN" altLang="en-US" sz="1700" b="1" dirty="0">
                <a:latin typeface="楷体_GB2312" pitchFamily="1" charset="-122"/>
                <a:ea typeface="楷体_GB2312" pitchFamily="1" charset="-122"/>
              </a:rPr>
              <a:t>教授调查了</a:t>
            </a:r>
            <a:r>
              <a:rPr lang="en-US" altLang="zh-CN" sz="1700" b="1" dirty="0">
                <a:latin typeface="楷体_GB2312" pitchFamily="1" charset="-122"/>
                <a:ea typeface="楷体_GB2312" pitchFamily="1" charset="-122"/>
              </a:rPr>
              <a:t>392</a:t>
            </a:r>
            <a:r>
              <a:rPr lang="zh-CN" altLang="en-US" sz="1700" b="1" dirty="0">
                <a:latin typeface="楷体_GB2312" pitchFamily="1" charset="-122"/>
                <a:ea typeface="楷体_GB2312" pitchFamily="1" charset="-122"/>
              </a:rPr>
              <a:t>家公司的财务主管，其中</a:t>
            </a:r>
            <a:r>
              <a:rPr lang="en-US" altLang="zh-CN" sz="1700" b="1" dirty="0">
                <a:latin typeface="楷体_GB2312" pitchFamily="1" charset="-122"/>
                <a:ea typeface="楷体_GB2312" pitchFamily="1" charset="-122"/>
              </a:rPr>
              <a:t>74.9%</a:t>
            </a:r>
            <a:r>
              <a:rPr lang="zh-CN" altLang="en-US" sz="1700" b="1" dirty="0">
                <a:latin typeface="楷体_GB2312" pitchFamily="1" charset="-122"/>
                <a:ea typeface="楷体_GB2312" pitchFamily="1" charset="-122"/>
              </a:rPr>
              <a:t>的公司在投资决策时使用</a:t>
            </a:r>
            <a:r>
              <a:rPr lang="en-US" altLang="zh-CN" sz="1700" b="1" dirty="0">
                <a:latin typeface="楷体_GB2312" pitchFamily="1" charset="-122"/>
                <a:ea typeface="楷体_GB2312" pitchFamily="1" charset="-122"/>
              </a:rPr>
              <a:t>NPV</a:t>
            </a:r>
            <a:r>
              <a:rPr lang="zh-CN" altLang="en-US" sz="1700" b="1" dirty="0">
                <a:latin typeface="楷体_GB2312" pitchFamily="1" charset="-122"/>
                <a:ea typeface="楷体_GB2312" pitchFamily="1" charset="-122"/>
              </a:rPr>
              <a:t>指标，</a:t>
            </a:r>
            <a:r>
              <a:rPr lang="en-US" altLang="zh-CN" sz="1700" b="1" dirty="0">
                <a:latin typeface="楷体_GB2312" pitchFamily="1" charset="-122"/>
                <a:ea typeface="楷体_GB2312" pitchFamily="1" charset="-122"/>
              </a:rPr>
              <a:t>75.7%</a:t>
            </a:r>
            <a:r>
              <a:rPr lang="zh-CN" altLang="en-US" sz="1700" b="1" dirty="0">
                <a:latin typeface="楷体_GB2312" pitchFamily="1" charset="-122"/>
                <a:ea typeface="楷体_GB2312" pitchFamily="1" charset="-122"/>
              </a:rPr>
              <a:t>的公司使用</a:t>
            </a:r>
            <a:r>
              <a:rPr lang="en-US" altLang="zh-CN" sz="1700" b="1" dirty="0">
                <a:latin typeface="楷体_GB2312" pitchFamily="1" charset="-122"/>
                <a:ea typeface="楷体_GB2312" pitchFamily="1" charset="-122"/>
              </a:rPr>
              <a:t>IRR</a:t>
            </a:r>
            <a:r>
              <a:rPr lang="zh-CN" altLang="en-US" sz="1700" b="1" dirty="0">
                <a:latin typeface="楷体_GB2312" pitchFamily="1" charset="-122"/>
                <a:ea typeface="楷体_GB2312" pitchFamily="1" charset="-122"/>
              </a:rPr>
              <a:t>指标，</a:t>
            </a:r>
            <a:r>
              <a:rPr lang="en-US" altLang="zh-CN" sz="1700" b="1" dirty="0">
                <a:latin typeface="楷体_GB2312" pitchFamily="1" charset="-122"/>
                <a:ea typeface="楷体_GB2312" pitchFamily="1" charset="-122"/>
              </a:rPr>
              <a:t>56.7%</a:t>
            </a:r>
            <a:r>
              <a:rPr lang="zh-CN" altLang="en-US" sz="1700" b="1" dirty="0">
                <a:latin typeface="楷体_GB2312" pitchFamily="1" charset="-122"/>
                <a:ea typeface="楷体_GB2312" pitchFamily="1" charset="-122"/>
              </a:rPr>
              <a:t>的公司同时使用投资回收期指标。同时调查发现，年销售额大于</a:t>
            </a:r>
            <a:r>
              <a:rPr lang="en-US" altLang="zh-CN" sz="1700" b="1" dirty="0">
                <a:latin typeface="楷体_GB2312" pitchFamily="1" charset="-122"/>
                <a:ea typeface="楷体_GB2312" pitchFamily="1" charset="-122"/>
              </a:rPr>
              <a:t>10</a:t>
            </a:r>
            <a:r>
              <a:rPr lang="zh-CN" altLang="en-US" sz="1700" b="1" dirty="0">
                <a:latin typeface="楷体_GB2312" pitchFamily="1" charset="-122"/>
                <a:ea typeface="楷体_GB2312" pitchFamily="1" charset="-122"/>
              </a:rPr>
              <a:t>亿美元的公司更多地依赖于</a:t>
            </a:r>
            <a:r>
              <a:rPr lang="en-US" altLang="zh-CN" sz="1700" b="1" dirty="0">
                <a:latin typeface="楷体_GB2312" pitchFamily="1" charset="-122"/>
                <a:ea typeface="楷体_GB2312" pitchFamily="1" charset="-122"/>
              </a:rPr>
              <a:t>NPV</a:t>
            </a:r>
            <a:r>
              <a:rPr lang="zh-CN" altLang="en-US" sz="1700" b="1" dirty="0">
                <a:latin typeface="楷体_GB2312" pitchFamily="1" charset="-122"/>
                <a:ea typeface="楷体_GB2312" pitchFamily="1" charset="-122"/>
              </a:rPr>
              <a:t>或</a:t>
            </a:r>
            <a:r>
              <a:rPr lang="en-US" altLang="zh-CN" sz="1700" b="1" dirty="0">
                <a:latin typeface="楷体_GB2312" pitchFamily="1" charset="-122"/>
                <a:ea typeface="楷体_GB2312" pitchFamily="1" charset="-122"/>
              </a:rPr>
              <a:t>IRR</a:t>
            </a:r>
            <a:r>
              <a:rPr lang="zh-CN" altLang="en-US" sz="1700" b="1" dirty="0">
                <a:latin typeface="楷体_GB2312" pitchFamily="1" charset="-122"/>
                <a:ea typeface="楷体_GB2312" pitchFamily="1" charset="-122"/>
              </a:rPr>
              <a:t>指标，而年销售额小于</a:t>
            </a:r>
            <a:r>
              <a:rPr lang="en-US" altLang="zh-CN" sz="1700" b="1" dirty="0">
                <a:latin typeface="楷体_GB2312" pitchFamily="1" charset="-122"/>
                <a:ea typeface="楷体_GB2312" pitchFamily="1" charset="-122"/>
              </a:rPr>
              <a:t>10</a:t>
            </a:r>
            <a:r>
              <a:rPr lang="zh-CN" altLang="en-US" sz="1700" b="1" dirty="0">
                <a:latin typeface="楷体_GB2312" pitchFamily="1" charset="-122"/>
                <a:ea typeface="楷体_GB2312" pitchFamily="1" charset="-122"/>
              </a:rPr>
              <a:t>亿美元的公司则更多地依赖于投资回收期等非贴现的指标。</a:t>
            </a:r>
            <a:r>
              <a:rPr lang="zh-CN" altLang="en-US" sz="1700" dirty="0">
                <a:latin typeface="楷体_GB2312" pitchFamily="1" charset="-122"/>
                <a:ea typeface="楷体_GB2312" pitchFamily="1" charset="-122"/>
              </a:rPr>
              <a:t> </a:t>
            </a:r>
            <a:endParaRPr lang="zh-CN" altLang="en-US" sz="1700" dirty="0">
              <a:latin typeface="楷体_GB2312" pitchFamily="1" charset="-122"/>
              <a:ea typeface="楷体_GB2312" pitchFamily="1" charset="-122"/>
            </a:endParaRPr>
          </a:p>
        </p:txBody>
      </p:sp>
      <p:sp>
        <p:nvSpPr>
          <p:cNvPr id="84995" name="Rectangle 4"/>
          <p:cNvSpPr/>
          <p:nvPr/>
        </p:nvSpPr>
        <p:spPr>
          <a:xfrm>
            <a:off x="1187450" y="4652963"/>
            <a:ext cx="7608888" cy="762000"/>
          </a:xfrm>
          <a:prstGeom prst="rect">
            <a:avLst/>
          </a:prstGeom>
          <a:noFill/>
          <a:ln w="9525">
            <a:noFill/>
          </a:ln>
        </p:spPr>
        <p:txBody>
          <a:bodyPr anchor="ctr">
            <a:spAutoFit/>
          </a:bodyPr>
          <a:p>
            <a:r>
              <a:rPr lang="zh-CN" altLang="en-US" sz="1400" dirty="0">
                <a:latin typeface="楷体_GB2312" pitchFamily="1" charset="-122"/>
                <a:ea typeface="楷体_GB2312" pitchFamily="1" charset="-122"/>
              </a:rPr>
              <a:t>资料来源：</a:t>
            </a:r>
            <a:r>
              <a:rPr lang="en-US" altLang="zh-CN" sz="1400" dirty="0">
                <a:latin typeface="楷体_GB2312" pitchFamily="1" charset="-122"/>
                <a:ea typeface="楷体_GB2312" pitchFamily="1" charset="-122"/>
              </a:rPr>
              <a:t>John.R.Gramham, Campbell R. Harvey.  The Theory and Practice of Corporate Finance: Evidence from the Field. </a:t>
            </a:r>
            <a:r>
              <a:rPr lang="en-US" altLang="zh-CN" sz="1400" i="1" dirty="0">
                <a:latin typeface="楷体_GB2312" pitchFamily="1" charset="-122"/>
                <a:ea typeface="楷体_GB2312" pitchFamily="1" charset="-122"/>
              </a:rPr>
              <a:t>Journal of Financial</a:t>
            </a:r>
            <a:r>
              <a:rPr lang="zh-CN" altLang="en-US" sz="1400" i="1" dirty="0">
                <a:latin typeface="楷体_GB2312" pitchFamily="1" charset="-122"/>
                <a:ea typeface="楷体_GB2312" pitchFamily="1" charset="-122"/>
              </a:rPr>
              <a:t>　</a:t>
            </a:r>
            <a:r>
              <a:rPr lang="en-US" altLang="zh-CN" sz="1400" i="1" dirty="0">
                <a:latin typeface="楷体_GB2312" pitchFamily="1" charset="-122"/>
                <a:ea typeface="楷体_GB2312" pitchFamily="1" charset="-122"/>
              </a:rPr>
              <a:t>Economics</a:t>
            </a:r>
            <a:r>
              <a:rPr lang="en-US" altLang="zh-CN" sz="1400" dirty="0">
                <a:latin typeface="楷体_GB2312" pitchFamily="1" charset="-122"/>
                <a:ea typeface="楷体_GB2312" pitchFamily="1" charset="-122"/>
              </a:rPr>
              <a:t>, Vol. 60, no. 2</a:t>
            </a:r>
            <a:r>
              <a:rPr lang="en-US" altLang="zh-CN" sz="1400" dirty="0">
                <a:latin typeface="Arial" panose="020B0604020202020204" pitchFamily="34" charset="0"/>
                <a:ea typeface="楷体_GB2312" pitchFamily="1" charset="-122"/>
              </a:rPr>
              <a:t>–</a:t>
            </a:r>
            <a:r>
              <a:rPr lang="en-US" altLang="zh-CN" sz="1400" dirty="0">
                <a:latin typeface="楷体_GB2312" pitchFamily="1" charset="-122"/>
                <a:ea typeface="楷体_GB2312" pitchFamily="1" charset="-122"/>
              </a:rPr>
              <a:t>3, 2001, 187</a:t>
            </a:r>
            <a:r>
              <a:rPr lang="en-US" altLang="zh-CN" sz="1400" dirty="0">
                <a:latin typeface="Arial" panose="020B0604020202020204" pitchFamily="34" charset="0"/>
                <a:ea typeface="楷体_GB2312" pitchFamily="1" charset="-122"/>
              </a:rPr>
              <a:t>–</a:t>
            </a:r>
            <a:r>
              <a:rPr lang="en-US" altLang="zh-CN" sz="1400" dirty="0">
                <a:latin typeface="楷体_GB2312" pitchFamily="1" charset="-122"/>
                <a:ea typeface="楷体_GB2312" pitchFamily="1" charset="-122"/>
              </a:rPr>
              <a:t>243</a:t>
            </a:r>
            <a:r>
              <a:rPr lang="en-US" altLang="zh-CN" sz="1600" dirty="0">
                <a:latin typeface="楷体_GB2312" pitchFamily="1" charset="-122"/>
                <a:ea typeface="楷体_GB2312" pitchFamily="1" charset="-122"/>
              </a:rPr>
              <a:t>.</a:t>
            </a:r>
            <a:endParaRPr lang="en-US" altLang="zh-CN" sz="1600" dirty="0">
              <a:latin typeface="楷体_GB2312" pitchFamily="1" charset="-122"/>
              <a:ea typeface="楷体_GB2312" pitchFamily="1"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6017" name="Group 2"/>
          <p:cNvGrpSpPr/>
          <p:nvPr/>
        </p:nvGrpSpPr>
        <p:grpSpPr>
          <a:xfrm>
            <a:off x="4500563" y="3500438"/>
            <a:ext cx="4643437" cy="503237"/>
            <a:chOff x="0" y="0"/>
            <a:chExt cx="2925" cy="317"/>
          </a:xfrm>
        </p:grpSpPr>
        <p:sp>
          <p:nvSpPr>
            <p:cNvPr id="86018" name="Rectangle 3"/>
            <p:cNvSpPr/>
            <p:nvPr/>
          </p:nvSpPr>
          <p:spPr>
            <a:xfrm>
              <a:off x="0" y="0"/>
              <a:ext cx="2925"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6019" name="AutoShape 4"/>
            <p:cNvSpPr/>
            <p:nvPr/>
          </p:nvSpPr>
          <p:spPr>
            <a:xfrm>
              <a:off x="0" y="0"/>
              <a:ext cx="181" cy="317"/>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86020" name="Rectangle 5"/>
          <p:cNvSpPr>
            <a:spLocks noGrp="1"/>
          </p:cNvSpPr>
          <p:nvPr>
            <p:ph type="title" idx="4294967295"/>
          </p:nvPr>
        </p:nvSpPr>
        <p:spPr/>
        <p:txBody>
          <a:bodyPr wrap="square" anchor="b"/>
          <a:p>
            <a:r>
              <a:rPr lang="en-US" altLang="zh-CN" sz="3500" dirty="0"/>
              <a:t>7.5</a:t>
            </a:r>
            <a:r>
              <a:rPr lang="zh-CN" altLang="en-US" sz="3500" dirty="0"/>
              <a:t>投资决策指标的比较</a:t>
            </a:r>
            <a:endParaRPr lang="zh-CN" altLang="en-US" sz="3500" dirty="0"/>
          </a:p>
        </p:txBody>
      </p:sp>
      <p:sp>
        <p:nvSpPr>
          <p:cNvPr id="86021" name="Rectangle 6"/>
          <p:cNvSpPr>
            <a:spLocks noGrp="1"/>
          </p:cNvSpPr>
          <p:nvPr>
            <p:ph type="body" idx="4294967295"/>
          </p:nvPr>
        </p:nvSpPr>
        <p:spPr>
          <a:xfrm>
            <a:off x="3995738" y="3213100"/>
            <a:ext cx="4835525" cy="3302000"/>
          </a:xfrm>
        </p:spPr>
        <p:txBody>
          <a:bodyPr wrap="square" anchor="t"/>
          <a:p>
            <a:pPr lvl="1"/>
            <a:r>
              <a:rPr lang="zh-CN" altLang="en-US" sz="2000" b="1">
                <a:latin typeface="楷体_GB2312" pitchFamily="1" charset="-122"/>
                <a:ea typeface="楷体_GB2312" pitchFamily="1" charset="-122"/>
              </a:rPr>
              <a:t>两类指标在投资决策应用中的比较</a:t>
            </a:r>
            <a:r>
              <a:rPr lang="zh-CN" altLang="en-US" sz="2000">
                <a:latin typeface="楷体_GB2312" pitchFamily="1" charset="-122"/>
                <a:ea typeface="楷体_GB2312" pitchFamily="1" charset="-122"/>
              </a:rPr>
              <a:t> </a:t>
            </a:r>
            <a:endParaRPr lang="zh-CN" altLang="en-US" sz="2000">
              <a:latin typeface="楷体_GB2312" pitchFamily="1" charset="-122"/>
              <a:ea typeface="楷体_GB2312" pitchFamily="1" charset="-122"/>
            </a:endParaRPr>
          </a:p>
          <a:p>
            <a:pPr lvl="1"/>
            <a:r>
              <a:rPr lang="zh-CN" altLang="en-US" sz="2000" b="1">
                <a:latin typeface="楷体_GB2312" pitchFamily="1" charset="-122"/>
                <a:ea typeface="楷体_GB2312" pitchFamily="1" charset="-122"/>
              </a:rPr>
              <a:t>贴现现金流量指标广泛应用的原因</a:t>
            </a:r>
            <a:endParaRPr lang="zh-CN" altLang="en-US" sz="2000" b="1">
              <a:latin typeface="楷体_GB2312" pitchFamily="1" charset="-122"/>
              <a:ea typeface="楷体_GB2312" pitchFamily="1" charset="-122"/>
            </a:endParaRPr>
          </a:p>
          <a:p>
            <a:pPr lvl="1"/>
            <a:r>
              <a:rPr lang="zh-CN" altLang="en-US" sz="2000" b="1">
                <a:latin typeface="楷体_GB2312" pitchFamily="1" charset="-122"/>
                <a:ea typeface="楷体_GB2312" pitchFamily="1" charset="-122"/>
              </a:rPr>
              <a:t>贴现现金流量指标的比较</a:t>
            </a:r>
            <a:r>
              <a:rPr lang="zh-CN" altLang="en-US" sz="2000">
                <a:latin typeface="楷体_GB2312" pitchFamily="1" charset="-122"/>
                <a:ea typeface="楷体_GB2312" pitchFamily="1" charset="-122"/>
              </a:rPr>
              <a:t> </a:t>
            </a:r>
            <a:endParaRPr lang="zh-CN" altLang="en-US" sz="2000">
              <a:latin typeface="楷体_GB2312" pitchFamily="1" charset="-122"/>
              <a:ea typeface="楷体_GB2312" pitchFamily="1" charset="-122"/>
            </a:endParaRPr>
          </a:p>
          <a:p>
            <a:pPr lvl="1"/>
            <a:endParaRPr lang="zh-CN" altLang="en-US" sz="2000">
              <a:latin typeface="楷体_GB2312" pitchFamily="1" charset="-122"/>
              <a:ea typeface="楷体_GB2312" pitchFamily="1" charset="-122"/>
            </a:endParaRPr>
          </a:p>
        </p:txBody>
      </p:sp>
      <p:pic>
        <p:nvPicPr>
          <p:cNvPr id="86022" name="Picture 7" descr="small905729002b"/>
          <p:cNvPicPr>
            <a:picLocks noChangeAspect="1"/>
          </p:cNvPicPr>
          <p:nvPr/>
        </p:nvPicPr>
        <p:blipFill>
          <a:blip r:embed="rId1"/>
          <a:stretch>
            <a:fillRect/>
          </a:stretch>
        </p:blipFill>
        <p:spPr>
          <a:xfrm>
            <a:off x="1187450" y="3068638"/>
            <a:ext cx="1901825" cy="2376487"/>
          </a:xfrm>
          <a:prstGeom prst="rect">
            <a:avLst/>
          </a:prstGeom>
          <a:noFill/>
          <a:ln w="9525">
            <a:noFill/>
          </a:ln>
        </p:spPr>
      </p:pic>
      <p:sp>
        <p:nvSpPr>
          <p:cNvPr id="86023" name="Rectangle 8"/>
          <p:cNvSpPr/>
          <p:nvPr/>
        </p:nvSpPr>
        <p:spPr>
          <a:xfrm flipV="1">
            <a:off x="3492500" y="1844675"/>
            <a:ext cx="71438"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idx="4294967295"/>
          </p:nvPr>
        </p:nvSpPr>
        <p:spPr/>
        <p:txBody>
          <a:bodyPr wrap="square" anchor="b"/>
          <a:p>
            <a:r>
              <a:rPr lang="zh-CN" altLang="en-US" sz="3400" b="0">
                <a:latin typeface="楷体_GB2312" pitchFamily="1" charset="-122"/>
                <a:ea typeface="楷体_GB2312" pitchFamily="1" charset="-122"/>
              </a:rPr>
              <a:t>贴现现金流量指标广泛应用的原因</a:t>
            </a:r>
            <a:endParaRPr lang="zh-CN" altLang="en-US" sz="3400" b="0">
              <a:latin typeface="楷体_GB2312" pitchFamily="1" charset="-122"/>
              <a:ea typeface="楷体_GB2312" pitchFamily="1" charset="-122"/>
            </a:endParaRPr>
          </a:p>
        </p:txBody>
      </p:sp>
      <p:sp>
        <p:nvSpPr>
          <p:cNvPr id="87042" name="Rectangle 3"/>
          <p:cNvSpPr>
            <a:spLocks noGrp="1"/>
          </p:cNvSpPr>
          <p:nvPr>
            <p:ph type="body" idx="4294967295"/>
          </p:nvPr>
        </p:nvSpPr>
        <p:spPr>
          <a:xfrm>
            <a:off x="3419475" y="1773238"/>
            <a:ext cx="5292725" cy="4751387"/>
          </a:xfrm>
        </p:spPr>
        <p:txBody>
          <a:bodyPr wrap="square" anchor="t"/>
          <a:p>
            <a:pPr>
              <a:lnSpc>
                <a:spcPct val="90000"/>
              </a:lnSpc>
              <a:buClr>
                <a:schemeClr val="hlink"/>
              </a:buClr>
            </a:pPr>
            <a:r>
              <a:rPr lang="zh-CN" altLang="en-US" sz="1700" b="1" dirty="0">
                <a:latin typeface="楷体_GB2312" pitchFamily="1" charset="-122"/>
                <a:ea typeface="楷体_GB2312" pitchFamily="1" charset="-122"/>
              </a:rPr>
              <a:t>非贴现指标忽略了资金的时间价值</a:t>
            </a:r>
            <a:endParaRPr lang="zh-CN" altLang="en-US" sz="1700" b="1" dirty="0">
              <a:latin typeface="楷体_GB2312" pitchFamily="1" charset="-122"/>
              <a:ea typeface="楷体_GB2312" pitchFamily="1" charset="-122"/>
            </a:endParaRPr>
          </a:p>
          <a:p>
            <a:pPr>
              <a:lnSpc>
                <a:spcPct val="90000"/>
              </a:lnSpc>
              <a:buClr>
                <a:schemeClr val="hlink"/>
              </a:buClr>
            </a:pPr>
            <a:endParaRPr lang="zh-CN" altLang="en-US" sz="1700" b="1" dirty="0">
              <a:latin typeface="楷体_GB2312" pitchFamily="1" charset="-122"/>
              <a:ea typeface="楷体_GB2312" pitchFamily="1" charset="-122"/>
            </a:endParaRPr>
          </a:p>
          <a:p>
            <a:pPr>
              <a:lnSpc>
                <a:spcPct val="90000"/>
              </a:lnSpc>
              <a:buClr>
                <a:schemeClr val="hlink"/>
              </a:buClr>
            </a:pPr>
            <a:r>
              <a:rPr lang="zh-CN" altLang="en-US" sz="1700" b="1" dirty="0">
                <a:latin typeface="楷体_GB2312" pitchFamily="1" charset="-122"/>
                <a:ea typeface="楷体_GB2312" pitchFamily="1" charset="-122"/>
              </a:rPr>
              <a:t>投资回收期法只能反映投资的回收速度，不能反映投资的主要目标</a:t>
            </a:r>
            <a:r>
              <a:rPr lang="en-US" altLang="zh-CN" sz="1700" b="1" dirty="0">
                <a:ea typeface="楷体_GB2312" pitchFamily="1" charset="-122"/>
              </a:rPr>
              <a:t>—</a:t>
            </a:r>
            <a:r>
              <a:rPr lang="zh-CN" altLang="en-US" sz="1700" b="1" dirty="0">
                <a:latin typeface="楷体_GB2312" pitchFamily="1" charset="-122"/>
                <a:ea typeface="楷体_GB2312" pitchFamily="1" charset="-122"/>
              </a:rPr>
              <a:t>净现值的多少 </a:t>
            </a:r>
            <a:endParaRPr lang="zh-CN" altLang="en-US" sz="1700" b="1" dirty="0">
              <a:latin typeface="楷体_GB2312" pitchFamily="1" charset="-122"/>
              <a:ea typeface="楷体_GB2312" pitchFamily="1" charset="-122"/>
            </a:endParaRPr>
          </a:p>
          <a:p>
            <a:pPr>
              <a:lnSpc>
                <a:spcPct val="90000"/>
              </a:lnSpc>
              <a:buClr>
                <a:schemeClr val="hlink"/>
              </a:buClr>
            </a:pPr>
            <a:r>
              <a:rPr lang="zh-CN" altLang="en-US" sz="1700" b="1" dirty="0">
                <a:latin typeface="楷体_GB2312" pitchFamily="1" charset="-122"/>
                <a:ea typeface="楷体_GB2312" pitchFamily="1" charset="-122"/>
              </a:rPr>
              <a:t>非贴现指标对寿命不同、资金投入的时间和提供报酬的时间不同的投资方案缺乏鉴别能力 </a:t>
            </a:r>
            <a:endParaRPr lang="zh-CN" altLang="en-US" sz="1700" b="1" dirty="0">
              <a:latin typeface="楷体_GB2312" pitchFamily="1" charset="-122"/>
              <a:ea typeface="楷体_GB2312" pitchFamily="1" charset="-122"/>
            </a:endParaRPr>
          </a:p>
          <a:p>
            <a:pPr>
              <a:lnSpc>
                <a:spcPct val="90000"/>
              </a:lnSpc>
              <a:buClr>
                <a:schemeClr val="hlink"/>
              </a:buClr>
            </a:pPr>
            <a:r>
              <a:rPr lang="zh-CN" altLang="en-US" sz="1700" b="1" dirty="0">
                <a:latin typeface="楷体_GB2312" pitchFamily="1" charset="-122"/>
                <a:ea typeface="楷体_GB2312" pitchFamily="1" charset="-122"/>
              </a:rPr>
              <a:t>平均报酬率、平均报酬率等指标，由于没有考虑资金的时间价值，实际上是夸大了项目的盈利水平 </a:t>
            </a:r>
            <a:endParaRPr lang="zh-CN" altLang="en-US" sz="1700" b="1" dirty="0">
              <a:latin typeface="楷体_GB2312" pitchFamily="1" charset="-122"/>
              <a:ea typeface="楷体_GB2312" pitchFamily="1" charset="-122"/>
            </a:endParaRPr>
          </a:p>
          <a:p>
            <a:pPr>
              <a:lnSpc>
                <a:spcPct val="90000"/>
              </a:lnSpc>
              <a:buClr>
                <a:schemeClr val="hlink"/>
              </a:buClr>
            </a:pPr>
            <a:r>
              <a:rPr lang="zh-CN" altLang="en-US" sz="1700" b="1" dirty="0">
                <a:latin typeface="楷体_GB2312" pitchFamily="1" charset="-122"/>
                <a:ea typeface="楷体_GB2312" pitchFamily="1" charset="-122"/>
              </a:rPr>
              <a:t>投资回收期是以标准回收期为方案取舍的依据，但标准回收期一般都是以经验或主观判断为基础来确定的，缺乏客观依据。而贴现指标中的净现值和内含报酬率等指标实际上都是以企业的资金成本为取舍依据的，任何企业的资金成本都可以通过计算得到，因此，这一取舍标准符合客观实际。 </a:t>
            </a:r>
            <a:endParaRPr lang="zh-CN" altLang="en-US" sz="1700" b="1" dirty="0">
              <a:latin typeface="楷体_GB2312" pitchFamily="1" charset="-122"/>
              <a:ea typeface="楷体_GB2312" pitchFamily="1" charset="-122"/>
            </a:endParaRPr>
          </a:p>
          <a:p>
            <a:pPr>
              <a:lnSpc>
                <a:spcPct val="90000"/>
              </a:lnSpc>
              <a:buClr>
                <a:schemeClr val="hlink"/>
              </a:buClr>
            </a:pPr>
            <a:r>
              <a:rPr lang="zh-CN" altLang="en-US" sz="1700" b="1" dirty="0">
                <a:latin typeface="楷体_GB2312" pitchFamily="1" charset="-122"/>
                <a:ea typeface="楷体_GB2312" pitchFamily="1" charset="-122"/>
              </a:rPr>
              <a:t>管理人员水平的不断提高和电子计算机的广泛应用，加速了贴现指标的使用。</a:t>
            </a:r>
            <a:endParaRPr lang="zh-CN" altLang="en-US" sz="1700" b="1" dirty="0">
              <a:latin typeface="楷体_GB2312" pitchFamily="1" charset="-122"/>
              <a:ea typeface="楷体_GB2312" pitchFamily="1" charset="-122"/>
            </a:endParaRPr>
          </a:p>
        </p:txBody>
      </p:sp>
      <p:sp>
        <p:nvSpPr>
          <p:cNvPr id="87043" name="AutoShape 4"/>
          <p:cNvSpPr/>
          <p:nvPr/>
        </p:nvSpPr>
        <p:spPr>
          <a:xfrm>
            <a:off x="1187450" y="4581525"/>
            <a:ext cx="1511300" cy="1511300"/>
          </a:xfrm>
          <a:prstGeom prst="flowChartMultidocument">
            <a:avLst/>
          </a:prstGeom>
          <a:noFill/>
          <a:ln w="9525" cap="flat" cmpd="sng">
            <a:solidFill>
              <a:schemeClr val="hlink"/>
            </a:solidFill>
            <a:prstDash val="solid"/>
            <a:miter/>
            <a:headEnd type="none" w="med" len="med"/>
            <a:tailEnd type="none" w="med" len="med"/>
          </a:ln>
        </p:spPr>
        <p:txBody>
          <a:bodyPr wrap="none" anchor="ctr"/>
          <a:p>
            <a:pPr algn="ctr"/>
            <a:r>
              <a:rPr lang="zh-CN" altLang="en-US" b="1" dirty="0">
                <a:solidFill>
                  <a:srgbClr val="663300"/>
                </a:solidFill>
                <a:latin typeface="Arial" panose="020B0604020202020204" pitchFamily="34" charset="0"/>
                <a:ea typeface="楷体_GB2312" pitchFamily="1" charset="-122"/>
              </a:rPr>
              <a:t>再老生常谈一把</a:t>
            </a:r>
            <a:endParaRPr lang="zh-CN" altLang="en-US" b="1" dirty="0">
              <a:solidFill>
                <a:srgbClr val="663300"/>
              </a:solidFill>
              <a:latin typeface="Arial" panose="020B0604020202020204" pitchFamily="34" charset="0"/>
              <a:ea typeface="楷体_GB2312" pitchFamily="1" charset="-122"/>
            </a:endParaRPr>
          </a:p>
        </p:txBody>
      </p:sp>
      <p:sp>
        <p:nvSpPr>
          <p:cNvPr id="87044" name="AutoShape 5"/>
          <p:cNvSpPr/>
          <p:nvPr/>
        </p:nvSpPr>
        <p:spPr>
          <a:xfrm>
            <a:off x="3348038" y="2565400"/>
            <a:ext cx="144462" cy="2087563"/>
          </a:xfrm>
          <a:prstGeom prst="leftBrace">
            <a:avLst>
              <a:gd name="adj1" fmla="val 119485"/>
              <a:gd name="adj2" fmla="val 50000"/>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7045" name="AutoShape 6"/>
          <p:cNvSpPr/>
          <p:nvPr/>
        </p:nvSpPr>
        <p:spPr>
          <a:xfrm flipV="1">
            <a:off x="2268538" y="1557338"/>
            <a:ext cx="1008062" cy="2087562"/>
          </a:xfrm>
          <a:prstGeom prst="curvedRightArrow">
            <a:avLst>
              <a:gd name="adj1" fmla="val 21400"/>
              <a:gd name="adj2" fmla="val 82834"/>
              <a:gd name="adj3" fmla="val 33268"/>
            </a:avLst>
          </a:prstGeom>
          <a:gradFill rotWithShape="1">
            <a:gsLst>
              <a:gs pos="0">
                <a:srgbClr val="64646D"/>
              </a:gs>
              <a:gs pos="50000">
                <a:schemeClr val="folHlink"/>
              </a:gs>
              <a:gs pos="100000">
                <a:srgbClr val="64646D"/>
              </a:gs>
            </a:gsLst>
            <a:lin ang="5400000" scaled="1"/>
            <a:tileRect/>
          </a:gradFill>
          <a:ln w="9525" cap="flat" cmpd="sng">
            <a:solidFill>
              <a:schemeClr val="tx2"/>
            </a:solidFill>
            <a:prstDash val="solid"/>
            <a:miter/>
            <a:headEnd type="none" w="med" len="med"/>
            <a:tailEnd type="none" w="med" len="med"/>
          </a:ln>
        </p:spPr>
        <p:txBody>
          <a:bodyPr rot="10800000" wrap="none" anchor="ctr"/>
          <a:p>
            <a:pPr algn="ctr"/>
            <a:r>
              <a:rPr lang="zh-CN" altLang="en-US" b="1" dirty="0">
                <a:solidFill>
                  <a:srgbClr val="0000FF"/>
                </a:solidFill>
                <a:latin typeface="Arial" panose="020B0604020202020204" pitchFamily="34" charset="0"/>
                <a:ea typeface="楷体_GB2312" pitchFamily="1" charset="-122"/>
              </a:rPr>
              <a:t>归根结底都是</a:t>
            </a:r>
            <a:endParaRPr lang="zh-CN" altLang="en-US" b="1" dirty="0">
              <a:solidFill>
                <a:srgbClr val="0000FF"/>
              </a:solidFill>
              <a:latin typeface="Arial" panose="020B0604020202020204" pitchFamily="34" charset="0"/>
              <a:ea typeface="楷体_GB2312" pitchFamily="1" charset="-122"/>
            </a:endParaRPr>
          </a:p>
          <a:p>
            <a:pPr algn="ctr"/>
            <a:r>
              <a:rPr lang="zh-CN" altLang="en-US" b="1" dirty="0">
                <a:solidFill>
                  <a:srgbClr val="0000FF"/>
                </a:solidFill>
                <a:latin typeface="Arial" panose="020B0604020202020204" pitchFamily="34" charset="0"/>
                <a:ea typeface="楷体_GB2312" pitchFamily="1" charset="-122"/>
              </a:rPr>
              <a:t>时间价值惹的祸</a:t>
            </a:r>
            <a:endParaRPr lang="zh-CN" altLang="en-US" b="1" dirty="0">
              <a:solidFill>
                <a:srgbClr val="0000FF"/>
              </a:solidFill>
              <a:latin typeface="Arial" panose="020B0604020202020204" pitchFamily="34" charset="0"/>
              <a:ea typeface="楷体_GB2312" pitchFamily="1"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8065" name="Group 2"/>
          <p:cNvGrpSpPr/>
          <p:nvPr/>
        </p:nvGrpSpPr>
        <p:grpSpPr>
          <a:xfrm>
            <a:off x="4500563" y="3860800"/>
            <a:ext cx="4643437" cy="503238"/>
            <a:chOff x="0" y="0"/>
            <a:chExt cx="2925" cy="317"/>
          </a:xfrm>
        </p:grpSpPr>
        <p:sp>
          <p:nvSpPr>
            <p:cNvPr id="88066" name="Rectangle 3"/>
            <p:cNvSpPr/>
            <p:nvPr/>
          </p:nvSpPr>
          <p:spPr>
            <a:xfrm>
              <a:off x="0" y="0"/>
              <a:ext cx="2925"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8067" name="AutoShape 4"/>
            <p:cNvSpPr/>
            <p:nvPr/>
          </p:nvSpPr>
          <p:spPr>
            <a:xfrm>
              <a:off x="0" y="0"/>
              <a:ext cx="181" cy="317"/>
            </a:xfrm>
            <a:prstGeom prst="homePlate">
              <a:avLst>
                <a:gd name="adj" fmla="val 25000"/>
              </a:avLst>
            </a:prstGeom>
            <a:solidFill>
              <a:schemeClr val="bg2"/>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88068" name="Rectangle 5"/>
          <p:cNvSpPr>
            <a:spLocks noGrp="1"/>
          </p:cNvSpPr>
          <p:nvPr>
            <p:ph type="title" idx="4294967295"/>
          </p:nvPr>
        </p:nvSpPr>
        <p:spPr/>
        <p:txBody>
          <a:bodyPr wrap="square" anchor="b"/>
          <a:p>
            <a:r>
              <a:rPr lang="en-US" altLang="zh-CN" sz="3500" dirty="0"/>
              <a:t>7.5</a:t>
            </a:r>
            <a:r>
              <a:rPr lang="zh-CN" altLang="en-US" sz="3500" dirty="0"/>
              <a:t>投资决策指标的比较</a:t>
            </a:r>
            <a:endParaRPr lang="zh-CN" altLang="en-US" sz="3500" dirty="0"/>
          </a:p>
        </p:txBody>
      </p:sp>
      <p:sp>
        <p:nvSpPr>
          <p:cNvPr id="88069" name="Rectangle 6"/>
          <p:cNvSpPr>
            <a:spLocks noGrp="1"/>
          </p:cNvSpPr>
          <p:nvPr>
            <p:ph type="body" idx="4294967295"/>
          </p:nvPr>
        </p:nvSpPr>
        <p:spPr>
          <a:xfrm>
            <a:off x="3995738" y="3213100"/>
            <a:ext cx="4835525" cy="3302000"/>
          </a:xfrm>
        </p:spPr>
        <p:txBody>
          <a:bodyPr wrap="square" anchor="t"/>
          <a:p>
            <a:pPr lvl="1"/>
            <a:r>
              <a:rPr lang="zh-CN" altLang="en-US" sz="2000" b="1">
                <a:latin typeface="楷体_GB2312" pitchFamily="1" charset="-122"/>
                <a:ea typeface="楷体_GB2312" pitchFamily="1" charset="-122"/>
              </a:rPr>
              <a:t>两类指标在投资决策应用中的比较</a:t>
            </a:r>
            <a:r>
              <a:rPr lang="zh-CN" altLang="en-US" sz="2000">
                <a:latin typeface="楷体_GB2312" pitchFamily="1" charset="-122"/>
                <a:ea typeface="楷体_GB2312" pitchFamily="1" charset="-122"/>
              </a:rPr>
              <a:t> </a:t>
            </a:r>
            <a:endParaRPr lang="zh-CN" altLang="en-US" sz="2000">
              <a:latin typeface="楷体_GB2312" pitchFamily="1" charset="-122"/>
              <a:ea typeface="楷体_GB2312" pitchFamily="1" charset="-122"/>
            </a:endParaRPr>
          </a:p>
          <a:p>
            <a:pPr lvl="1"/>
            <a:r>
              <a:rPr lang="zh-CN" altLang="en-US" sz="2000" b="1">
                <a:latin typeface="楷体_GB2312" pitchFamily="1" charset="-122"/>
                <a:ea typeface="楷体_GB2312" pitchFamily="1" charset="-122"/>
              </a:rPr>
              <a:t>贴现现金流量指标广泛应用的原因</a:t>
            </a:r>
            <a:endParaRPr lang="zh-CN" altLang="en-US" sz="2000" b="1">
              <a:latin typeface="楷体_GB2312" pitchFamily="1" charset="-122"/>
              <a:ea typeface="楷体_GB2312" pitchFamily="1" charset="-122"/>
            </a:endParaRPr>
          </a:p>
          <a:p>
            <a:pPr lvl="1"/>
            <a:r>
              <a:rPr lang="zh-CN" altLang="en-US" sz="2000" b="1">
                <a:latin typeface="楷体_GB2312" pitchFamily="1" charset="-122"/>
                <a:ea typeface="楷体_GB2312" pitchFamily="1" charset="-122"/>
              </a:rPr>
              <a:t>贴现现金流量指标的比较</a:t>
            </a:r>
            <a:r>
              <a:rPr lang="zh-CN" altLang="en-US" sz="2000">
                <a:latin typeface="楷体_GB2312" pitchFamily="1" charset="-122"/>
                <a:ea typeface="楷体_GB2312" pitchFamily="1" charset="-122"/>
              </a:rPr>
              <a:t> </a:t>
            </a:r>
            <a:endParaRPr lang="zh-CN" altLang="en-US" sz="2000">
              <a:latin typeface="楷体_GB2312" pitchFamily="1" charset="-122"/>
              <a:ea typeface="楷体_GB2312" pitchFamily="1" charset="-122"/>
            </a:endParaRPr>
          </a:p>
          <a:p>
            <a:pPr lvl="1"/>
            <a:endParaRPr lang="zh-CN" altLang="en-US" sz="2000">
              <a:latin typeface="楷体_GB2312" pitchFamily="1" charset="-122"/>
              <a:ea typeface="楷体_GB2312" pitchFamily="1" charset="-122"/>
            </a:endParaRPr>
          </a:p>
        </p:txBody>
      </p:sp>
      <p:pic>
        <p:nvPicPr>
          <p:cNvPr id="88070" name="Picture 7" descr="small905729002b"/>
          <p:cNvPicPr>
            <a:picLocks noChangeAspect="1"/>
          </p:cNvPicPr>
          <p:nvPr/>
        </p:nvPicPr>
        <p:blipFill>
          <a:blip r:embed="rId1"/>
          <a:stretch>
            <a:fillRect/>
          </a:stretch>
        </p:blipFill>
        <p:spPr>
          <a:xfrm>
            <a:off x="1187450" y="3068638"/>
            <a:ext cx="1901825" cy="2376487"/>
          </a:xfrm>
          <a:prstGeom prst="rect">
            <a:avLst/>
          </a:prstGeom>
          <a:noFill/>
          <a:ln w="9525">
            <a:noFill/>
          </a:ln>
        </p:spPr>
      </p:pic>
      <p:sp>
        <p:nvSpPr>
          <p:cNvPr id="88071" name="Rectangle 8"/>
          <p:cNvSpPr/>
          <p:nvPr/>
        </p:nvSpPr>
        <p:spPr>
          <a:xfrm flipV="1">
            <a:off x="3492500" y="1844675"/>
            <a:ext cx="71438" cy="472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idx="4294967295"/>
          </p:nvPr>
        </p:nvSpPr>
        <p:spPr>
          <a:xfrm>
            <a:off x="457200" y="333375"/>
            <a:ext cx="7543800" cy="692150"/>
          </a:xfrm>
        </p:spPr>
        <p:txBody>
          <a:bodyPr wrap="square" anchor="b"/>
          <a:p>
            <a:r>
              <a:rPr lang="zh-CN" altLang="en-US" sz="3400" b="0">
                <a:latin typeface="楷体_GB2312" pitchFamily="1" charset="-122"/>
                <a:ea typeface="楷体_GB2312" pitchFamily="1" charset="-122"/>
              </a:rPr>
              <a:t>贴现现金流量指标的比较</a:t>
            </a:r>
            <a:endParaRPr lang="zh-CN" altLang="en-US" sz="3400" b="0">
              <a:latin typeface="楷体_GB2312" pitchFamily="1" charset="-122"/>
              <a:ea typeface="楷体_GB2312" pitchFamily="1" charset="-122"/>
            </a:endParaRPr>
          </a:p>
        </p:txBody>
      </p:sp>
      <p:sp>
        <p:nvSpPr>
          <p:cNvPr id="84994" name="Rectangle 3"/>
          <p:cNvSpPr>
            <a:spLocks noGrp="1"/>
          </p:cNvSpPr>
          <p:nvPr>
            <p:ph type="body" idx="4294967295"/>
          </p:nvPr>
        </p:nvSpPr>
        <p:spPr>
          <a:xfrm>
            <a:off x="1042988" y="1025525"/>
            <a:ext cx="7812088" cy="2547938"/>
          </a:xfrm>
          <a:ln>
            <a:miter/>
          </a:ln>
        </p:spPr>
        <p:txBody>
          <a:bodyPr wrap="square" anchor="t"/>
          <a:p>
            <a:pPr marL="342900" marR="0" lvl="0" indent="-347345"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0" i="0" u="none" strike="noStrike" kern="1200" cap="none" spc="0" normalizeH="0" baseline="0" noProof="1" dirty="0">
                <a:solidFill>
                  <a:srgbClr val="0000FF"/>
                </a:solidFill>
                <a:latin typeface="黑体" panose="02010609060101010101" pitchFamily="1" charset="-122"/>
                <a:ea typeface="黑体" panose="02010609060101010101" pitchFamily="1" charset="-122"/>
                <a:cs typeface="+mn-cs"/>
              </a:rPr>
              <a:t>－</a:t>
            </a:r>
            <a:r>
              <a:rPr kumimoji="0" lang="zh-CN" altLang="en-US" sz="2400" b="0" i="0" u="none" strike="noStrike" kern="1200" cap="none" spc="0" normalizeH="0" baseline="0" noProof="1" dirty="0">
                <a:solidFill>
                  <a:srgbClr val="0000FF"/>
                </a:solidFill>
                <a:latin typeface="黑体" panose="02010609060101010101" pitchFamily="1" charset="-122"/>
                <a:ea typeface="黑体" panose="02010609060101010101" pitchFamily="1" charset="-122"/>
                <a:cs typeface="+mn-cs"/>
                <a:hlinkClick r:id="" action="ppaction://hlinkshowjump?jump=nextslide"/>
              </a:rPr>
              <a:t>净现值与内含报酬率的比较</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    </a:t>
            </a:r>
            <a:endPar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692150" marR="0" lvl="1" indent="-347345" algn="l" defTabSz="914400" rtl="0" eaLnBrk="0" fontAlgn="base" latinLnBrk="0" hangingPunct="0">
              <a:lnSpc>
                <a:spcPct val="95000"/>
              </a:lnSpc>
              <a:spcBef>
                <a:spcPts val="25"/>
              </a:spcBef>
              <a:spcAft>
                <a:spcPct val="0"/>
              </a:spcAft>
              <a:buClr>
                <a:schemeClr val="accent2"/>
              </a:buClr>
              <a:buSzPct val="70000"/>
              <a:buFont typeface="Wingdings" panose="05000000000000000000" pitchFamily="2" charset="2"/>
              <a:buChar char="l"/>
            </a:pP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在多数情况下，运用净现值和内含报酬率这两种方法得出的结论是相同的。</a:t>
            </a:r>
            <a:endPar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692150" marR="0" lvl="1" indent="-347345" algn="l" defTabSz="914400" rtl="0" eaLnBrk="0" fontAlgn="base" latinLnBrk="0" hangingPunct="0">
              <a:lnSpc>
                <a:spcPct val="95000"/>
              </a:lnSpc>
              <a:spcBef>
                <a:spcPts val="25"/>
              </a:spcBef>
              <a:spcAft>
                <a:spcPct val="0"/>
              </a:spcAft>
              <a:buClr>
                <a:schemeClr val="accent2"/>
              </a:buClr>
              <a:buSzPct val="70000"/>
              <a:buFont typeface="Wingdings" panose="05000000000000000000" pitchFamily="2" charset="2"/>
              <a:buChar char="l"/>
            </a:pP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差异的两种情况：互斥项目；非常规项目</a:t>
            </a:r>
            <a:endPar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pPr>
            <a:r>
              <a:rPr kumimoji="0" lang="zh-CN" altLang="en-US" sz="2400" b="0" i="0" u="none" strike="noStrike" kern="1200" cap="none" spc="0" normalizeH="0" baseline="0" noProof="1" dirty="0">
                <a:solidFill>
                  <a:srgbClr val="0000FF"/>
                </a:solidFill>
                <a:latin typeface="黑体" panose="02010609060101010101" pitchFamily="1" charset="-122"/>
                <a:ea typeface="黑体" panose="02010609060101010101" pitchFamily="1" charset="-122"/>
                <a:cs typeface="+mn-cs"/>
              </a:rPr>
              <a:t>－净现值与获利指数的比较</a:t>
            </a:r>
            <a:endParaRPr kumimoji="0" lang="zh-CN" altLang="en-US" sz="2400" b="0" i="0" u="none" strike="noStrike" kern="1200" cap="none" spc="0" normalizeH="0" baseline="0" noProof="1" dirty="0">
              <a:solidFill>
                <a:srgbClr val="0000FF"/>
              </a:solidFill>
              <a:latin typeface="黑体" panose="02010609060101010101" pitchFamily="1" charset="-122"/>
              <a:ea typeface="黑体" panose="02010609060101010101" pitchFamily="1" charset="-122"/>
              <a:cs typeface="+mn-cs"/>
            </a:endParaRPr>
          </a:p>
          <a:p>
            <a:pPr marL="692150" marR="0" lvl="1" indent="-34290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pPr>
            <a:r>
              <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rPr>
              <a:t>只有当初始投资不同时，净现值和获利指数才会产生差异。</a:t>
            </a:r>
            <a:endParaRPr kumimoji="0" lang="zh-CN" altLang="en-US" sz="208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endParaRPr>
          </a:p>
          <a:p>
            <a:pPr marL="342900" marR="0" lvl="0" indent="-342900" algn="l" defTabSz="914400" rtl="0" eaLnBrk="0" fontAlgn="base" latinLnBrk="0" hangingPunct="0">
              <a:lnSpc>
                <a:spcPct val="90000"/>
              </a:lnSpc>
              <a:spcBef>
                <a:spcPct val="20000"/>
              </a:spcBef>
              <a:spcAft>
                <a:spcPct val="0"/>
              </a:spcAft>
              <a:buClr>
                <a:schemeClr val="tx2"/>
              </a:buClr>
              <a:buSzPct val="70000"/>
              <a:buFont typeface="Wingdings" panose="05000000000000000000" pitchFamily="2" charset="2"/>
              <a:buNone/>
            </a:pPr>
            <a:endParaRPr kumimoji="0" lang="zh-CN" altLang="en-US" sz="1700" b="0" i="0" u="none" strike="noStrike" kern="1200" cap="none" spc="0" normalizeH="0" baseline="0" noProof="1" dirty="0">
              <a:solidFill>
                <a:srgbClr val="0000FF"/>
              </a:solidFill>
              <a:latin typeface="+mn-lt"/>
              <a:ea typeface="+mn-ea"/>
              <a:cs typeface="+mn-cs"/>
            </a:endParaRPr>
          </a:p>
        </p:txBody>
      </p:sp>
      <p:sp>
        <p:nvSpPr>
          <p:cNvPr id="89091" name="AutoShape 4"/>
          <p:cNvSpPr/>
          <p:nvPr/>
        </p:nvSpPr>
        <p:spPr>
          <a:xfrm>
            <a:off x="3419475" y="4810125"/>
            <a:ext cx="215900" cy="1822450"/>
          </a:xfrm>
          <a:prstGeom prst="leftBrace">
            <a:avLst>
              <a:gd name="adj1" fmla="val 74212"/>
              <a:gd name="adj2" fmla="val 50000"/>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9092" name="Rectangle 5"/>
          <p:cNvSpPr/>
          <p:nvPr/>
        </p:nvSpPr>
        <p:spPr>
          <a:xfrm>
            <a:off x="3635375" y="3644900"/>
            <a:ext cx="1795463" cy="365125"/>
          </a:xfrm>
          <a:prstGeom prst="rect">
            <a:avLst/>
          </a:prstGeom>
          <a:noFill/>
          <a:ln w="9525">
            <a:noFill/>
          </a:ln>
        </p:spPr>
        <p:txBody>
          <a:bodyPr anchor="t">
            <a:spAutoFit/>
          </a:bodyPr>
          <a:p>
            <a:r>
              <a:rPr lang="en-US" altLang="zh-CN" b="1" dirty="0">
                <a:solidFill>
                  <a:srgbClr val="000000"/>
                </a:solidFill>
                <a:latin typeface="Arial" panose="020B0604020202020204" pitchFamily="34" charset="0"/>
                <a:ea typeface="楷体_GB2312" pitchFamily="1" charset="-122"/>
                <a:hlinkClick r:id="rId1" action="ppaction://hlinksldjump"/>
              </a:rPr>
              <a:t>1</a:t>
            </a:r>
            <a:r>
              <a:rPr lang="zh-CN" altLang="en-US" b="1" dirty="0">
                <a:solidFill>
                  <a:srgbClr val="000000"/>
                </a:solidFill>
                <a:latin typeface="Arial" panose="020B0604020202020204" pitchFamily="34" charset="0"/>
                <a:ea typeface="楷体_GB2312" pitchFamily="1" charset="-122"/>
                <a:hlinkClick r:id="rId1" action="ppaction://hlinksldjump"/>
              </a:rPr>
              <a:t>投资规模不同</a:t>
            </a:r>
            <a:endParaRPr lang="zh-CN" altLang="en-US" b="1" dirty="0">
              <a:solidFill>
                <a:srgbClr val="000000"/>
              </a:solidFill>
              <a:latin typeface="Arial" panose="020B0604020202020204" pitchFamily="34" charset="0"/>
              <a:ea typeface="楷体_GB2312" pitchFamily="1" charset="-122"/>
            </a:endParaRPr>
          </a:p>
        </p:txBody>
      </p:sp>
      <p:sp>
        <p:nvSpPr>
          <p:cNvPr id="89093" name="Rectangle 6"/>
          <p:cNvSpPr/>
          <p:nvPr/>
        </p:nvSpPr>
        <p:spPr>
          <a:xfrm>
            <a:off x="3492500" y="4292600"/>
            <a:ext cx="3311525" cy="366713"/>
          </a:xfrm>
          <a:prstGeom prst="rect">
            <a:avLst/>
          </a:prstGeom>
          <a:noFill/>
          <a:ln w="9525">
            <a:noFill/>
          </a:ln>
        </p:spPr>
        <p:txBody>
          <a:bodyPr anchor="ctr">
            <a:spAutoFit/>
          </a:bodyPr>
          <a:p>
            <a:r>
              <a:rPr lang="en-US" altLang="zh-CN" b="1" dirty="0">
                <a:latin typeface="Arial" panose="020B0604020202020204" pitchFamily="34" charset="0"/>
                <a:ea typeface="楷体_GB2312" pitchFamily="1" charset="-122"/>
              </a:rPr>
              <a:t>2</a:t>
            </a:r>
            <a:r>
              <a:rPr lang="zh-CN" altLang="en-US" b="1" dirty="0">
                <a:latin typeface="Arial" panose="020B0604020202020204" pitchFamily="34" charset="0"/>
                <a:ea typeface="楷体_GB2312" pitchFamily="1" charset="-122"/>
              </a:rPr>
              <a:t>现金流量发生的时间不同</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89094" name="Rectangle 7"/>
          <p:cNvSpPr/>
          <p:nvPr/>
        </p:nvSpPr>
        <p:spPr>
          <a:xfrm>
            <a:off x="1692275" y="4005263"/>
            <a:ext cx="1401763" cy="457200"/>
          </a:xfrm>
          <a:prstGeom prst="rect">
            <a:avLst/>
          </a:prstGeom>
          <a:noFill/>
          <a:ln w="9525">
            <a:noFill/>
          </a:ln>
        </p:spPr>
        <p:txBody>
          <a:bodyPr wrap="none" anchor="t">
            <a:spAutoFit/>
          </a:bodyPr>
          <a:p>
            <a:r>
              <a:rPr lang="zh-CN" altLang="en-US" sz="2400" dirty="0">
                <a:latin typeface="Arial" panose="020B0604020202020204" pitchFamily="34" charset="0"/>
                <a:ea typeface="楷体_GB2312" pitchFamily="1" charset="-122"/>
              </a:rPr>
              <a:t>互斥项目</a:t>
            </a:r>
            <a:endParaRPr lang="zh-CN" altLang="en-US" sz="2400" dirty="0">
              <a:latin typeface="Arial" panose="020B0604020202020204" pitchFamily="34" charset="0"/>
              <a:ea typeface="楷体_GB2312" pitchFamily="1" charset="-122"/>
            </a:endParaRPr>
          </a:p>
        </p:txBody>
      </p:sp>
      <p:sp>
        <p:nvSpPr>
          <p:cNvPr id="89095" name="Rectangle 8"/>
          <p:cNvSpPr/>
          <p:nvPr/>
        </p:nvSpPr>
        <p:spPr>
          <a:xfrm>
            <a:off x="1547813" y="5229225"/>
            <a:ext cx="1706562" cy="457200"/>
          </a:xfrm>
          <a:prstGeom prst="rect">
            <a:avLst/>
          </a:prstGeom>
          <a:noFill/>
          <a:ln w="9525">
            <a:noFill/>
          </a:ln>
        </p:spPr>
        <p:txBody>
          <a:bodyPr wrap="none" anchor="t">
            <a:spAutoFit/>
          </a:bodyPr>
          <a:p>
            <a:r>
              <a:rPr lang="zh-CN" altLang="en-US" sz="2400" dirty="0">
                <a:latin typeface="Arial" panose="020B0604020202020204" pitchFamily="34" charset="0"/>
                <a:ea typeface="楷体_GB2312" pitchFamily="1" charset="-122"/>
              </a:rPr>
              <a:t>非常规项目</a:t>
            </a:r>
            <a:endParaRPr lang="zh-CN" altLang="en-US" sz="2400" dirty="0">
              <a:latin typeface="Arial" panose="020B0604020202020204" pitchFamily="34" charset="0"/>
              <a:ea typeface="楷体_GB2312" pitchFamily="1" charset="-122"/>
            </a:endParaRPr>
          </a:p>
        </p:txBody>
      </p:sp>
      <p:sp>
        <p:nvSpPr>
          <p:cNvPr id="89096" name="AutoShape 9"/>
          <p:cNvSpPr/>
          <p:nvPr/>
        </p:nvSpPr>
        <p:spPr>
          <a:xfrm>
            <a:off x="3419475" y="3789363"/>
            <a:ext cx="144463" cy="792162"/>
          </a:xfrm>
          <a:prstGeom prst="leftBrace">
            <a:avLst>
              <a:gd name="adj1" fmla="val 45340"/>
              <a:gd name="adj2" fmla="val 50000"/>
            </a:avLst>
          </a:prstGeom>
          <a:solidFill>
            <a:srgbClr val="FF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89097" name="Rectangle 10"/>
          <p:cNvSpPr/>
          <p:nvPr/>
        </p:nvSpPr>
        <p:spPr>
          <a:xfrm>
            <a:off x="3635375" y="5876925"/>
            <a:ext cx="4859338" cy="914400"/>
          </a:xfrm>
          <a:prstGeom prst="rect">
            <a:avLst/>
          </a:prstGeom>
          <a:noFill/>
          <a:ln w="9525">
            <a:noFill/>
          </a:ln>
        </p:spPr>
        <p:txBody>
          <a:bodyPr anchor="t">
            <a:spAutoFit/>
          </a:bodyPr>
          <a:p>
            <a:r>
              <a:rPr lang="en-US" altLang="zh-CN" b="1" dirty="0">
                <a:latin typeface="楷体_GB2312" pitchFamily="1" charset="-122"/>
                <a:ea typeface="楷体_GB2312" pitchFamily="1" charset="-122"/>
              </a:rPr>
              <a:t>2</a:t>
            </a:r>
            <a:r>
              <a:rPr lang="zh-CN" altLang="en-US" b="1" dirty="0">
                <a:latin typeface="楷体_GB2312" pitchFamily="1" charset="-122"/>
                <a:ea typeface="楷体_GB2312" pitchFamily="1" charset="-122"/>
              </a:rPr>
              <a:t>当现金流量的符号不只改变一次，则为非常规型现金流量，此时，就可能会有不止一个</a:t>
            </a:r>
            <a:r>
              <a:rPr lang="en-US" altLang="zh-CN" b="1" dirty="0">
                <a:latin typeface="楷体_GB2312" pitchFamily="1" charset="-122"/>
                <a:ea typeface="楷体_GB2312" pitchFamily="1" charset="-122"/>
              </a:rPr>
              <a:t>IRR</a:t>
            </a:r>
            <a:endParaRPr lang="en-US" altLang="zh-CN" b="1" dirty="0">
              <a:latin typeface="楷体_GB2312" pitchFamily="1" charset="-122"/>
              <a:ea typeface="楷体_GB2312" pitchFamily="1" charset="-122"/>
            </a:endParaRPr>
          </a:p>
        </p:txBody>
      </p:sp>
      <p:sp>
        <p:nvSpPr>
          <p:cNvPr id="89098" name="Rectangle 11"/>
          <p:cNvSpPr/>
          <p:nvPr/>
        </p:nvSpPr>
        <p:spPr>
          <a:xfrm>
            <a:off x="3635375" y="4797425"/>
            <a:ext cx="4824413" cy="914400"/>
          </a:xfrm>
          <a:prstGeom prst="rect">
            <a:avLst/>
          </a:prstGeom>
          <a:noFill/>
          <a:ln w="9525">
            <a:noFill/>
          </a:ln>
        </p:spPr>
        <p:txBody>
          <a:bodyPr anchor="t">
            <a:spAutoFit/>
          </a:bodyPr>
          <a:p>
            <a:pPr>
              <a:spcBef>
                <a:spcPct val="20000"/>
              </a:spcBef>
            </a:pPr>
            <a:r>
              <a:rPr lang="en-US" altLang="zh-CN" b="1" dirty="0">
                <a:latin typeface="楷体_GB2312" pitchFamily="1" charset="-122"/>
                <a:ea typeface="楷体_GB2312" pitchFamily="1" charset="-122"/>
              </a:rPr>
              <a:t>1</a:t>
            </a:r>
            <a:r>
              <a:rPr lang="zh-CN" altLang="en-US" b="1" dirty="0">
                <a:latin typeface="楷体_GB2312" pitchFamily="1" charset="-122"/>
                <a:ea typeface="楷体_GB2312" pitchFamily="1" charset="-122"/>
              </a:rPr>
              <a:t>当现金流量只改变一次符号的常规型，则</a:t>
            </a:r>
            <a:r>
              <a:rPr lang="en-US" altLang="zh-CN" b="1" dirty="0">
                <a:latin typeface="楷体_GB2312" pitchFamily="1" charset="-122"/>
                <a:ea typeface="楷体_GB2312" pitchFamily="1" charset="-122"/>
              </a:rPr>
              <a:t>NPV</a:t>
            </a:r>
            <a:r>
              <a:rPr lang="zh-CN" altLang="en-US" b="1" dirty="0">
                <a:latin typeface="楷体_GB2312" pitchFamily="1" charset="-122"/>
                <a:ea typeface="楷体_GB2312" pitchFamily="1" charset="-122"/>
              </a:rPr>
              <a:t>是贴现率的单调减函数，随着贴现率的上升，</a:t>
            </a:r>
            <a:r>
              <a:rPr lang="en-US" altLang="zh-CN" b="1" dirty="0">
                <a:latin typeface="楷体_GB2312" pitchFamily="1" charset="-122"/>
                <a:ea typeface="楷体_GB2312" pitchFamily="1" charset="-122"/>
              </a:rPr>
              <a:t>NPV</a:t>
            </a:r>
            <a:r>
              <a:rPr lang="zh-CN" altLang="en-US" b="1" dirty="0">
                <a:latin typeface="楷体_GB2312" pitchFamily="1" charset="-122"/>
                <a:ea typeface="楷体_GB2312" pitchFamily="1" charset="-122"/>
              </a:rPr>
              <a:t>将单调减少</a:t>
            </a:r>
            <a:endParaRPr lang="zh-CN" altLang="en-US" b="1" dirty="0">
              <a:latin typeface="楷体_GB2312" pitchFamily="1" charset="-122"/>
              <a:ea typeface="楷体_GB2312" pitchFamily="1"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灯片编号占位符 6"/>
          <p:cNvSpPr txBox="1">
            <a:spLocks noGrp="1"/>
          </p:cNvSpPr>
          <p:nvPr/>
        </p:nvSpPr>
        <p:spPr>
          <a:xfrm>
            <a:off x="6553200" y="6245225"/>
            <a:ext cx="2133600" cy="476250"/>
          </a:xfrm>
          <a:prstGeom prst="rect">
            <a:avLst/>
          </a:prstGeom>
          <a:noFill/>
          <a:ln w="9525">
            <a:noFill/>
          </a:ln>
        </p:spPr>
        <p:txBody>
          <a:bodyPr anchor="t"/>
          <a:p>
            <a:pPr algn="r"/>
            <a:fld id="{9A0DB2DC-4C9A-4742-B13C-FB6460FD3503}" type="slidenum">
              <a:rPr lang="zh-CN" altLang="en-US" dirty="0">
                <a:solidFill>
                  <a:srgbClr val="FFFFFF"/>
                </a:solidFill>
                <a:latin typeface="Tahoma" panose="020B0604030504040204" pitchFamily="2" charset="0"/>
                <a:ea typeface="宋体" panose="02010600030101010101" pitchFamily="2" charset="-122"/>
              </a:rPr>
            </a:fld>
            <a:endParaRPr lang="zh-CN" altLang="en-US" dirty="0">
              <a:solidFill>
                <a:srgbClr val="FFFFFF"/>
              </a:solidFill>
              <a:latin typeface="Tahoma" panose="020B0604030504040204" pitchFamily="2" charset="0"/>
              <a:ea typeface="宋体" panose="02010600030101010101" pitchFamily="2" charset="-122"/>
            </a:endParaRPr>
          </a:p>
        </p:txBody>
      </p:sp>
      <p:sp>
        <p:nvSpPr>
          <p:cNvPr id="90114" name="Rectangle 3"/>
          <p:cNvSpPr>
            <a:spLocks noGrp="1"/>
          </p:cNvSpPr>
          <p:nvPr>
            <p:ph type="body" sz="half" idx="4294967295"/>
          </p:nvPr>
        </p:nvSpPr>
        <p:spPr>
          <a:xfrm>
            <a:off x="685800" y="1520825"/>
            <a:ext cx="7415213" cy="1231900"/>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a:buFont typeface="Monotype Sorts" pitchFamily="2" charset="2"/>
              <a:buNone/>
            </a:pPr>
            <a:r>
              <a:rPr lang="zh-CN" altLang="en-US" sz="2200" b="1" dirty="0">
                <a:latin typeface="宋体" panose="02010600030101010101" pitchFamily="2" charset="-122"/>
              </a:rPr>
              <a:t>净现值与内部收益率：</a:t>
            </a:r>
            <a:endParaRPr lang="zh-CN" altLang="en-US" sz="2200" b="1" dirty="0">
              <a:latin typeface="宋体" panose="02010600030101010101" pitchFamily="2" charset="-122"/>
            </a:endParaRPr>
          </a:p>
          <a:p>
            <a:pPr lvl="0"/>
            <a:r>
              <a:rPr lang="zh-CN" altLang="en-US" sz="2200" b="1" dirty="0">
                <a:latin typeface="宋体" panose="02010600030101010101" pitchFamily="2" charset="-122"/>
              </a:rPr>
              <a:t>净现值曲线</a:t>
            </a:r>
            <a:r>
              <a:rPr lang="en-US" altLang="zh-CN" sz="2200" b="1" dirty="0">
                <a:latin typeface="宋体" panose="02010600030101010101" pitchFamily="2" charset="-122"/>
              </a:rPr>
              <a:t>(NPV Profile)  </a:t>
            </a:r>
            <a:r>
              <a:rPr lang="zh-CN" altLang="en-US" sz="2200" b="1" dirty="0">
                <a:latin typeface="宋体" panose="02010600030101010101" pitchFamily="2" charset="-122"/>
              </a:rPr>
              <a:t>净现值曲线描绘的是项目净现值与折现率之间的关系 </a:t>
            </a:r>
            <a:endParaRPr lang="zh-CN" altLang="en-US" sz="2200" b="1" dirty="0">
              <a:latin typeface="宋体" panose="02010600030101010101" pitchFamily="2" charset="-122"/>
            </a:endParaRPr>
          </a:p>
          <a:p>
            <a:pPr lvl="0"/>
            <a:r>
              <a:rPr lang="en-US" altLang="zh-CN" sz="2200" b="1" dirty="0">
                <a:latin typeface="宋体" panose="02010600030101010101" pitchFamily="2" charset="-122"/>
              </a:rPr>
              <a:t>IRR</a:t>
            </a:r>
            <a:r>
              <a:rPr lang="zh-CN" altLang="en-US" sz="2200" b="1" dirty="0">
                <a:latin typeface="宋体" panose="02010600030101010101" pitchFamily="2" charset="-122"/>
              </a:rPr>
              <a:t>是与横轴交点</a:t>
            </a:r>
            <a:endParaRPr lang="zh-CN" altLang="en-US" sz="2200" b="1" dirty="0">
              <a:latin typeface="宋体" panose="02010600030101010101" pitchFamily="2" charset="-122"/>
            </a:endParaRPr>
          </a:p>
          <a:p>
            <a:pPr lvl="0">
              <a:buFont typeface="Monotype Sorts" pitchFamily="2" charset="2"/>
              <a:buNone/>
            </a:pPr>
            <a:endParaRPr lang="en-US" altLang="zh-CN" sz="3000" dirty="0"/>
          </a:p>
          <a:p>
            <a:pPr lvl="0"/>
            <a:endParaRPr lang="en-US" altLang="zh-CN" sz="3000" dirty="0"/>
          </a:p>
          <a:p>
            <a:pPr lvl="0"/>
            <a:endParaRPr lang="en-US" altLang="zh-CN" sz="3000" dirty="0"/>
          </a:p>
          <a:p>
            <a:pPr lvl="0"/>
            <a:endParaRPr lang="en-US" altLang="zh-CN" sz="3000" dirty="0"/>
          </a:p>
          <a:p>
            <a:pPr lvl="0">
              <a:buFont typeface="Monotype Sorts" pitchFamily="2" charset="2"/>
              <a:buNone/>
            </a:pPr>
            <a:r>
              <a:rPr lang="en-US" altLang="zh-CN" sz="3000" dirty="0"/>
              <a:t>                </a:t>
            </a:r>
            <a:endParaRPr lang="en-US" altLang="zh-CN" sz="3000" dirty="0"/>
          </a:p>
          <a:p>
            <a:pPr lvl="0">
              <a:buFont typeface="Monotype Sorts" pitchFamily="2" charset="2"/>
              <a:buNone/>
            </a:pPr>
            <a:r>
              <a:rPr lang="zh-CN" altLang="en-US" sz="3000" dirty="0"/>
              <a:t>                  </a:t>
            </a:r>
            <a:endParaRPr lang="en-US" altLang="zh-CN" sz="3000" dirty="0"/>
          </a:p>
        </p:txBody>
      </p:sp>
      <p:pic>
        <p:nvPicPr>
          <p:cNvPr id="90115" name="Picture 6" descr="1 拷贝"/>
          <p:cNvPicPr>
            <a:picLocks noGrp="1" noChangeAspect="1"/>
          </p:cNvPicPr>
          <p:nvPr>
            <p:ph sz="half" idx="4294967295"/>
          </p:nvPr>
        </p:nvPicPr>
        <p:blipFill>
          <a:blip r:embed="rId1">
            <a:clrChange>
              <a:clrFrom>
                <a:srgbClr val="010101"/>
              </a:clrFrom>
              <a:clrTo>
                <a:srgbClr val="010101">
                  <a:alpha val="0"/>
                </a:srgbClr>
              </a:clrTo>
            </a:clrChange>
            <a:lum bright="12000"/>
          </a:blip>
          <a:stretch>
            <a:fillRect/>
          </a:stretch>
        </p:blipFill>
        <p:spPr>
          <a:xfrm>
            <a:off x="1835150" y="3068638"/>
            <a:ext cx="5473700" cy="2970212"/>
          </a:xfrm>
          <a:solidFill>
            <a:srgbClr val="008080"/>
          </a:solidFill>
        </p:spPr>
      </p:pic>
      <p:sp>
        <p:nvSpPr>
          <p:cNvPr id="2" name="椭圆 1"/>
          <p:cNvSpPr/>
          <p:nvPr/>
        </p:nvSpPr>
        <p:spPr>
          <a:xfrm>
            <a:off x="4067175" y="4581525"/>
            <a:ext cx="76200"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idx="4294967295"/>
          </p:nvPr>
        </p:nvSpPr>
        <p:spPr>
          <a:xfrm>
            <a:off x="457200" y="333375"/>
            <a:ext cx="7543800" cy="873125"/>
          </a:xfrm>
        </p:spPr>
        <p:txBody>
          <a:bodyPr wrap="square" anchor="b"/>
          <a:p>
            <a:r>
              <a:rPr lang="zh-CN" altLang="en-US" sz="3400" b="0">
                <a:latin typeface="黑体" panose="02010609060101010101" pitchFamily="1" charset="-122"/>
                <a:ea typeface="黑体" panose="02010609060101010101" pitchFamily="1" charset="-122"/>
              </a:rPr>
              <a:t>贴现现金流量指标的比较</a:t>
            </a:r>
            <a:endParaRPr lang="zh-CN" altLang="en-US" sz="3400" b="0">
              <a:latin typeface="黑体" panose="02010609060101010101" pitchFamily="1" charset="-122"/>
              <a:ea typeface="黑体" panose="02010609060101010101" pitchFamily="1" charset="-122"/>
            </a:endParaRPr>
          </a:p>
        </p:txBody>
      </p:sp>
      <p:sp>
        <p:nvSpPr>
          <p:cNvPr id="91138" name="Rectangle 6"/>
          <p:cNvSpPr/>
          <p:nvPr/>
        </p:nvSpPr>
        <p:spPr>
          <a:xfrm>
            <a:off x="827088" y="1725613"/>
            <a:ext cx="1706562" cy="457200"/>
          </a:xfrm>
          <a:prstGeom prst="rect">
            <a:avLst/>
          </a:prstGeom>
          <a:noFill/>
          <a:ln w="9525">
            <a:noFill/>
          </a:ln>
        </p:spPr>
        <p:txBody>
          <a:bodyPr wrap="none" anchor="t">
            <a:spAutoFit/>
          </a:bodyPr>
          <a:p>
            <a:r>
              <a:rPr lang="en-US" altLang="zh-CN" sz="2400" dirty="0">
                <a:latin typeface="黑体" panose="02010609060101010101" pitchFamily="1" charset="-122"/>
                <a:ea typeface="黑体" panose="02010609060101010101" pitchFamily="1" charset="-122"/>
              </a:rPr>
              <a:t>1.</a:t>
            </a:r>
            <a:r>
              <a:rPr lang="zh-CN" altLang="en-US" sz="2400" dirty="0">
                <a:latin typeface="黑体" panose="02010609060101010101" pitchFamily="1" charset="-122"/>
                <a:ea typeface="黑体" panose="02010609060101010101" pitchFamily="1" charset="-122"/>
              </a:rPr>
              <a:t>互斥项目</a:t>
            </a:r>
            <a:endParaRPr lang="zh-CN" altLang="en-US" sz="2400" dirty="0">
              <a:latin typeface="黑体" panose="02010609060101010101" pitchFamily="1" charset="-122"/>
              <a:ea typeface="黑体" panose="02010609060101010101" pitchFamily="1" charset="-122"/>
            </a:endParaRPr>
          </a:p>
        </p:txBody>
      </p:sp>
      <p:sp>
        <p:nvSpPr>
          <p:cNvPr id="91139" name="Rectangle 7"/>
          <p:cNvSpPr/>
          <p:nvPr/>
        </p:nvSpPr>
        <p:spPr>
          <a:xfrm>
            <a:off x="935038" y="2179638"/>
            <a:ext cx="2987675" cy="457200"/>
          </a:xfrm>
          <a:prstGeom prst="rect">
            <a:avLst/>
          </a:prstGeom>
          <a:noFill/>
          <a:ln w="9525">
            <a:noFill/>
          </a:ln>
        </p:spPr>
        <p:txBody>
          <a:bodyPr wrap="square" anchor="t">
            <a:spAutoFit/>
          </a:bodyPr>
          <a:p>
            <a:r>
              <a:rPr lang="zh-CN" altLang="en-US" sz="2400" b="1" dirty="0">
                <a:latin typeface="黑体" panose="02010609060101010101" pitchFamily="1" charset="-122"/>
                <a:ea typeface="黑体" panose="02010609060101010101" pitchFamily="1" charset="-122"/>
              </a:rPr>
              <a:t>（</a:t>
            </a:r>
            <a:r>
              <a:rPr lang="en-US" altLang="zh-CN" sz="2400" b="1" dirty="0">
                <a:latin typeface="黑体" panose="02010609060101010101" pitchFamily="1" charset="-122"/>
                <a:ea typeface="黑体" panose="02010609060101010101" pitchFamily="1" charset="-122"/>
              </a:rPr>
              <a:t>1</a:t>
            </a:r>
            <a:r>
              <a:rPr lang="zh-CN" altLang="en-US" sz="2400" b="1" dirty="0">
                <a:latin typeface="黑体" panose="02010609060101010101" pitchFamily="1" charset="-122"/>
                <a:ea typeface="黑体" panose="02010609060101010101" pitchFamily="1" charset="-122"/>
              </a:rPr>
              <a:t>）投资规模不同</a:t>
            </a:r>
            <a:endParaRPr lang="zh-CN" altLang="en-US" sz="2400" b="1" dirty="0">
              <a:latin typeface="黑体" panose="02010609060101010101" pitchFamily="1" charset="-122"/>
              <a:ea typeface="黑体" panose="02010609060101010101" pitchFamily="1" charset="-122"/>
            </a:endParaRPr>
          </a:p>
        </p:txBody>
      </p:sp>
      <p:sp>
        <p:nvSpPr>
          <p:cNvPr id="91140" name="Rectangle 9"/>
          <p:cNvSpPr/>
          <p:nvPr/>
        </p:nvSpPr>
        <p:spPr>
          <a:xfrm>
            <a:off x="827088" y="1206500"/>
            <a:ext cx="4830762" cy="519113"/>
          </a:xfrm>
          <a:prstGeom prst="rect">
            <a:avLst/>
          </a:prstGeom>
          <a:noFill/>
          <a:ln w="9525">
            <a:noFill/>
          </a:ln>
        </p:spPr>
        <p:txBody>
          <a:bodyPr wrap="none" anchor="t">
            <a:spAutoFit/>
          </a:bodyPr>
          <a:p>
            <a:r>
              <a:rPr lang="zh-CN" altLang="en-US" sz="2800" b="1" dirty="0">
                <a:latin typeface="黑体" panose="02010609060101010101" pitchFamily="1" charset="-122"/>
                <a:ea typeface="黑体" panose="02010609060101010101" pitchFamily="1" charset="-122"/>
              </a:rPr>
              <a:t>－净现值与内含报酬率的比较</a:t>
            </a:r>
            <a:endParaRPr lang="zh-CN" altLang="en-US" sz="2800" b="1" dirty="0">
              <a:latin typeface="黑体" panose="02010609060101010101" pitchFamily="1" charset="-122"/>
              <a:ea typeface="黑体" panose="02010609060101010101" pitchFamily="1" charset="-122"/>
            </a:endParaRPr>
          </a:p>
        </p:txBody>
      </p:sp>
      <p:sp>
        <p:nvSpPr>
          <p:cNvPr id="91141" name="TextBox 1"/>
          <p:cNvSpPr txBox="1"/>
          <p:nvPr/>
        </p:nvSpPr>
        <p:spPr>
          <a:xfrm>
            <a:off x="611188" y="2636838"/>
            <a:ext cx="7847012" cy="1584325"/>
          </a:xfrm>
          <a:prstGeom prst="rect">
            <a:avLst/>
          </a:prstGeom>
          <a:noFill/>
          <a:ln w="9525">
            <a:noFill/>
          </a:ln>
        </p:spPr>
        <p:txBody>
          <a:bodyPr anchor="t">
            <a:spAutoFit/>
          </a:bodyPr>
          <a:p>
            <a:r>
              <a:rPr lang="zh-CN" altLang="en-US" sz="2000" dirty="0">
                <a:solidFill>
                  <a:srgbClr val="000000"/>
                </a:solidFill>
                <a:latin typeface="黑体" panose="02010609060101010101" pitchFamily="1" charset="-122"/>
                <a:ea typeface="黑体" panose="02010609060101010101" pitchFamily="1" charset="-122"/>
              </a:rPr>
              <a:t>内部收益率以比百分表示，没有反应投资规模的影响。净现值是绝对值指标，受项目规模大小的影响。以内部收益率和净现值法进行选择，实际就是在更多的财富和更高的内涵报酬率选择。现实中，人们更加关注财富</a:t>
            </a:r>
            <a:endParaRPr lang="zh-CN" altLang="en-US" sz="2000" dirty="0">
              <a:solidFill>
                <a:srgbClr val="000000"/>
              </a:solidFill>
              <a:latin typeface="黑体" panose="02010609060101010101" pitchFamily="1" charset="-122"/>
              <a:ea typeface="黑体" panose="02010609060101010101" pitchFamily="1" charset="-122"/>
            </a:endParaRPr>
          </a:p>
          <a:p>
            <a:endParaRPr lang="zh-CN" altLang="en-US" dirty="0">
              <a:solidFill>
                <a:srgbClr val="000000"/>
              </a:solidFill>
              <a:latin typeface="黑体" panose="02010609060101010101" pitchFamily="1" charset="-122"/>
              <a:ea typeface="黑体" panose="02010609060101010101" pitchFamily="1" charset="-122"/>
            </a:endParaRPr>
          </a:p>
        </p:txBody>
      </p:sp>
      <p:graphicFrame>
        <p:nvGraphicFramePr>
          <p:cNvPr id="86023" name="内容占位符 86022"/>
          <p:cNvGraphicFramePr/>
          <p:nvPr>
            <p:ph sz="half" idx="1"/>
          </p:nvPr>
        </p:nvGraphicFramePr>
        <p:xfrm>
          <a:off x="612775" y="4222750"/>
          <a:ext cx="8066088" cy="1920875"/>
        </p:xfrm>
        <a:graphic>
          <a:graphicData uri="http://schemas.openxmlformats.org/drawingml/2006/table">
            <a:tbl>
              <a:tblPr/>
              <a:tblGrid>
                <a:gridCol w="1410970"/>
                <a:gridCol w="1277620"/>
                <a:gridCol w="1344930"/>
                <a:gridCol w="1343660"/>
                <a:gridCol w="1046480"/>
                <a:gridCol w="1642110"/>
              </a:tblGrid>
              <a:tr h="396240">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latin typeface="黑体" panose="02010609060101010101" pitchFamily="1" charset="-122"/>
                          <a:ea typeface="黑体" panose="02010609060101010101" pitchFamily="1" charset="-122"/>
                        </a:rPr>
                        <a:t>项目</a:t>
                      </a:r>
                      <a:endParaRPr lang="zh-CN" altLang="en-US" sz="2000" b="1">
                        <a:effectLst/>
                        <a:latin typeface="黑体" panose="02010609060101010101" pitchFamily="1" charset="-122"/>
                        <a:ea typeface="黑体" panose="02010609060101010101" pitchFamily="1" charset="-122"/>
                      </a:endParaRPr>
                    </a:p>
                  </a:txBody>
                  <a:tcPr marT="45612" marB="4561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latin typeface="黑体" panose="02010609060101010101" pitchFamily="1" charset="-122"/>
                          <a:ea typeface="黑体" panose="02010609060101010101" pitchFamily="1" charset="-122"/>
                        </a:rPr>
                        <a:t>预期现金流</a:t>
                      </a:r>
                      <a:endParaRPr lang="zh-CN" altLang="en-US" sz="2000" b="1">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IRR</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NPV</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latin typeface="黑体" panose="02010609060101010101" pitchFamily="1" charset="-122"/>
                          <a:ea typeface="黑体" panose="02010609060101010101" pitchFamily="1" charset="-122"/>
                        </a:rPr>
                        <a:t>（贴现率</a:t>
                      </a:r>
                      <a:r>
                        <a:rPr lang="en-US" altLang="x-none" sz="2000" b="1" dirty="0">
                          <a:effectLst/>
                          <a:latin typeface="黑体" panose="02010609060101010101" pitchFamily="1" charset="-122"/>
                          <a:ea typeface="黑体" panose="02010609060101010101" pitchFamily="1" charset="-122"/>
                        </a:rPr>
                        <a:t>10%</a:t>
                      </a:r>
                      <a:r>
                        <a:rPr lang="zh-CN" altLang="en-US" sz="2000" b="1" dirty="0">
                          <a:effectLst/>
                          <a:latin typeface="黑体" panose="02010609060101010101" pitchFamily="1" charset="-122"/>
                          <a:ea typeface="黑体" panose="02010609060101010101" pitchFamily="1" charset="-122"/>
                        </a:rPr>
                        <a:t>）</a:t>
                      </a:r>
                      <a:endParaRPr lang="zh-CN" altLang="en-US"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0</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1</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2</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112776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latin typeface="黑体" panose="02010609060101010101" pitchFamily="1" charset="-122"/>
                          <a:ea typeface="黑体" panose="02010609060101010101" pitchFamily="1" charset="-122"/>
                        </a:rPr>
                        <a:t>项目</a:t>
                      </a:r>
                      <a:r>
                        <a:rPr lang="en-US" altLang="x-none" sz="2000" b="1" dirty="0">
                          <a:effectLst/>
                          <a:latin typeface="黑体" panose="02010609060101010101" pitchFamily="1" charset="-122"/>
                          <a:ea typeface="黑体" panose="02010609060101010101" pitchFamily="1" charset="-122"/>
                        </a:rPr>
                        <a:t>A</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latin typeface="黑体" panose="02010609060101010101" pitchFamily="1" charset="-122"/>
                          <a:ea typeface="黑体" panose="02010609060101010101" pitchFamily="1" charset="-122"/>
                        </a:rPr>
                        <a:t>项目</a:t>
                      </a:r>
                      <a:r>
                        <a:rPr lang="en-US" altLang="x-none" sz="2000" b="1" dirty="0">
                          <a:effectLst/>
                          <a:latin typeface="黑体" panose="02010609060101010101" pitchFamily="1" charset="-122"/>
                          <a:ea typeface="黑体" panose="02010609060101010101" pitchFamily="1" charset="-122"/>
                        </a:rPr>
                        <a:t>B</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endParaRPr lang="en-US" altLang="x-none" sz="2000" b="1" dirty="0">
                        <a:effectLst/>
                        <a:latin typeface="黑体" panose="02010609060101010101" pitchFamily="1" charset="-122"/>
                        <a:ea typeface="黑体" panose="02010609060101010101" pitchFamily="1" charset="-122"/>
                      </a:endParaRPr>
                    </a:p>
                  </a:txBody>
                  <a:tcPr marT="45612" marB="4561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-1000</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-2000</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500</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1000</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1500</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2500</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50%</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39.6%</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694</a:t>
                      </a:r>
                      <a:endParaRPr lang="en-US" altLang="x-none" sz="2000" b="1"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latin typeface="黑体" panose="02010609060101010101" pitchFamily="1" charset="-122"/>
                          <a:ea typeface="黑体" panose="02010609060101010101" pitchFamily="1" charset="-122"/>
                        </a:rPr>
                        <a:t>975</a:t>
                      </a:r>
                      <a:endParaRPr lang="en-US" altLang="x-none" sz="2000" b="1" dirty="0">
                        <a:effectLst/>
                        <a:latin typeface="黑体" panose="02010609060101010101" pitchFamily="1" charset="-122"/>
                        <a:ea typeface="黑体" panose="02010609060101010101" pitchFamily="1" charset="-122"/>
                      </a:endParaRPr>
                    </a:p>
                  </a:txBody>
                  <a:tcPr marT="45612" marB="45612"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1167" name="TextBox 11"/>
          <p:cNvSpPr txBox="1"/>
          <p:nvPr/>
        </p:nvSpPr>
        <p:spPr>
          <a:xfrm>
            <a:off x="1187450" y="6308725"/>
            <a:ext cx="5832475" cy="457200"/>
          </a:xfrm>
          <a:prstGeom prst="rect">
            <a:avLst/>
          </a:prstGeom>
          <a:noFill/>
          <a:ln w="9525">
            <a:noFill/>
          </a:ln>
        </p:spPr>
        <p:txBody>
          <a:bodyPr anchor="t">
            <a:spAutoFit/>
          </a:bodyPr>
          <a:p>
            <a:r>
              <a:rPr lang="zh-CN" altLang="en-US" sz="2400" b="1" dirty="0">
                <a:latin typeface="黑体" panose="02010609060101010101" pitchFamily="1" charset="-122"/>
                <a:ea typeface="黑体" panose="02010609060101010101" pitchFamily="1" charset="-122"/>
              </a:rPr>
              <a:t>结论：选用</a:t>
            </a:r>
            <a:r>
              <a:rPr lang="en-US" altLang="zh-CN" sz="2400" b="1" dirty="0">
                <a:latin typeface="黑体" panose="02010609060101010101" pitchFamily="1" charset="-122"/>
                <a:ea typeface="黑体" panose="02010609060101010101" pitchFamily="1" charset="-122"/>
              </a:rPr>
              <a:t>NPV</a:t>
            </a:r>
            <a:r>
              <a:rPr lang="zh-CN" altLang="en-US" sz="2400" b="1" dirty="0">
                <a:latin typeface="黑体" panose="02010609060101010101" pitchFamily="1" charset="-122"/>
                <a:ea typeface="黑体" panose="02010609060101010101" pitchFamily="1" charset="-122"/>
              </a:rPr>
              <a:t>方法</a:t>
            </a:r>
            <a:endParaRPr lang="zh-CN" altLang="en-US" sz="2400" b="1" dirty="0">
              <a:latin typeface="黑体" panose="02010609060101010101" pitchFamily="1" charset="-122"/>
              <a:ea typeface="黑体" panose="02010609060101010101" pitchFamily="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457200" y="692150"/>
            <a:ext cx="7543800" cy="1223963"/>
          </a:xfrm>
        </p:spPr>
        <p:txBody>
          <a:bodyPr wrap="square" anchor="b"/>
          <a:p>
            <a:r>
              <a:rPr lang="en-US" altLang="zh-CN" dirty="0"/>
              <a:t>7.1.4 </a:t>
            </a:r>
            <a:r>
              <a:rPr lang="zh-CN" altLang="en-US" dirty="0"/>
              <a:t>企业投资过程分析</a:t>
            </a:r>
            <a:br>
              <a:rPr lang="zh-CN" altLang="en-US" dirty="0"/>
            </a:br>
            <a:endParaRPr lang="zh-CN" altLang="en-US" dirty="0"/>
          </a:p>
        </p:txBody>
      </p:sp>
      <p:sp>
        <p:nvSpPr>
          <p:cNvPr id="15362" name="Rectangle 3"/>
          <p:cNvSpPr>
            <a:spLocks noGrp="1"/>
          </p:cNvSpPr>
          <p:nvPr>
            <p:ph type="body" idx="4294967295"/>
          </p:nvPr>
        </p:nvSpPr>
        <p:spPr>
          <a:xfrm>
            <a:off x="457200" y="1773238"/>
            <a:ext cx="8229600" cy="4357687"/>
          </a:xfrm>
        </p:spPr>
        <p:txBody>
          <a:bodyPr wrap="square" anchor="t"/>
          <a:p>
            <a:pPr>
              <a:lnSpc>
                <a:spcPct val="90000"/>
              </a:lnSpc>
              <a:buClr>
                <a:schemeClr val="hlink"/>
              </a:buClr>
              <a:buChar char="Ø"/>
            </a:pPr>
            <a:r>
              <a:rPr lang="zh-CN" altLang="en-US" dirty="0">
                <a:latin typeface="楷体_GB2312" pitchFamily="1" charset="-122"/>
                <a:ea typeface="楷体_GB2312" pitchFamily="1" charset="-122"/>
              </a:rPr>
              <a:t>投资项目的决策</a:t>
            </a:r>
            <a:endParaRPr lang="zh-CN" altLang="en-US"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投资项目的提出 </a:t>
            </a:r>
            <a:endParaRPr lang="zh-CN" altLang="en-US" sz="2200"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投资项目的评价</a:t>
            </a:r>
            <a:endParaRPr lang="zh-CN" altLang="en-US" sz="2200"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投资项目的决策</a:t>
            </a:r>
            <a:endParaRPr lang="zh-CN" altLang="en-US" sz="2200" dirty="0">
              <a:latin typeface="楷体_GB2312" pitchFamily="1" charset="-122"/>
              <a:ea typeface="楷体_GB2312" pitchFamily="1" charset="-122"/>
            </a:endParaRPr>
          </a:p>
          <a:p>
            <a:pPr>
              <a:lnSpc>
                <a:spcPct val="90000"/>
              </a:lnSpc>
              <a:buClr>
                <a:schemeClr val="hlink"/>
              </a:buClr>
              <a:buChar char="Ø"/>
            </a:pPr>
            <a:r>
              <a:rPr lang="zh-CN" altLang="en-US" dirty="0">
                <a:latin typeface="楷体_GB2312" pitchFamily="1" charset="-122"/>
                <a:ea typeface="楷体_GB2312" pitchFamily="1" charset="-122"/>
              </a:rPr>
              <a:t>投资项目的实施与监控</a:t>
            </a:r>
            <a:endParaRPr lang="zh-CN" altLang="en-US"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为投资方案筹集资金 </a:t>
            </a:r>
            <a:endParaRPr lang="zh-CN" altLang="en-US" sz="2200"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按照拟定的投资方案有计划分步骤地实施投资项目 </a:t>
            </a:r>
            <a:endParaRPr lang="zh-CN" altLang="en-US" sz="2200"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实施过程中的控制与监督</a:t>
            </a:r>
            <a:endParaRPr lang="zh-CN" altLang="en-US" sz="2200" dirty="0">
              <a:latin typeface="楷体_GB2312" pitchFamily="1" charset="-122"/>
              <a:ea typeface="楷体_GB2312" pitchFamily="1" charset="-122"/>
            </a:endParaRPr>
          </a:p>
          <a:p>
            <a:pPr lvl="1">
              <a:lnSpc>
                <a:spcPct val="90000"/>
              </a:lnSpc>
              <a:buClr>
                <a:schemeClr val="hlink"/>
              </a:buClr>
              <a:buChar char="Ø"/>
            </a:pPr>
            <a:r>
              <a:rPr lang="zh-CN" altLang="en-US" sz="2200" dirty="0">
                <a:latin typeface="楷体_GB2312" pitchFamily="1" charset="-122"/>
                <a:ea typeface="楷体_GB2312" pitchFamily="1" charset="-122"/>
              </a:rPr>
              <a:t>投资项目的后续分析</a:t>
            </a:r>
            <a:endParaRPr lang="zh-CN" altLang="en-US" sz="2200" dirty="0">
              <a:latin typeface="楷体_GB2312" pitchFamily="1" charset="-122"/>
              <a:ea typeface="楷体_GB2312" pitchFamily="1" charset="-122"/>
            </a:endParaRPr>
          </a:p>
          <a:p>
            <a:pPr>
              <a:lnSpc>
                <a:spcPct val="90000"/>
              </a:lnSpc>
              <a:buClr>
                <a:schemeClr val="hlink"/>
              </a:buClr>
              <a:buChar char="Ø"/>
            </a:pPr>
            <a:r>
              <a:rPr lang="zh-CN" altLang="en-US" dirty="0">
                <a:ea typeface="楷体_GB2312" pitchFamily="1" charset="-122"/>
              </a:rPr>
              <a:t>投资项目的事后审计与评价</a:t>
            </a:r>
            <a:endParaRPr lang="zh-CN" altLang="en-US" dirty="0">
              <a:ea typeface="楷体_GB2312" pitchFamily="1" charset="-122"/>
            </a:endParaRPr>
          </a:p>
          <a:p>
            <a:pPr>
              <a:lnSpc>
                <a:spcPct val="90000"/>
              </a:lnSpc>
              <a:buNone/>
            </a:pPr>
            <a:endParaRPr lang="zh-CN" altLang="en-US" sz="2600" dirty="0"/>
          </a:p>
        </p:txBody>
      </p:sp>
      <p:sp>
        <p:nvSpPr>
          <p:cNvPr id="15363" name="AutoShape 4"/>
          <p:cNvSpPr/>
          <p:nvPr/>
        </p:nvSpPr>
        <p:spPr>
          <a:xfrm>
            <a:off x="4067175" y="1773238"/>
            <a:ext cx="4897438" cy="1439862"/>
          </a:xfrm>
          <a:prstGeom prst="wedgeRoundRectCallout">
            <a:avLst>
              <a:gd name="adj1" fmla="val -61380"/>
              <a:gd name="adj2" fmla="val 15491"/>
              <a:gd name="adj3" fmla="val 16667"/>
            </a:avLst>
          </a:prstGeom>
          <a:solidFill>
            <a:schemeClr val="accent1"/>
          </a:solidFill>
          <a:ln w="9525" cap="flat" cmpd="sng">
            <a:solidFill>
              <a:schemeClr val="tx1"/>
            </a:solidFill>
            <a:prstDash val="solid"/>
            <a:miter/>
            <a:headEnd type="none" w="med" len="med"/>
            <a:tailEnd type="none" w="med" len="med"/>
          </a:ln>
        </p:spPr>
        <p:txBody>
          <a:bodyPr anchor="t"/>
          <a:p>
            <a:r>
              <a:rPr lang="zh-CN" altLang="en-US" sz="1600" b="1" dirty="0">
                <a:solidFill>
                  <a:srgbClr val="0000FF"/>
                </a:solidFill>
                <a:latin typeface="楷体_GB2312" pitchFamily="1" charset="-122"/>
                <a:ea typeface="楷体_GB2312" pitchFamily="1" charset="-122"/>
              </a:rPr>
              <a:t>将提出的投资项目进行分类</a:t>
            </a:r>
            <a:r>
              <a:rPr lang="zh-CN" altLang="en-US" sz="1600" b="1" dirty="0">
                <a:latin typeface="楷体_GB2312" pitchFamily="1" charset="-122"/>
                <a:ea typeface="楷体_GB2312" pitchFamily="1" charset="-122"/>
              </a:rPr>
              <a:t> </a:t>
            </a:r>
            <a:endParaRPr lang="zh-CN" altLang="en-US" sz="1600" b="1" dirty="0">
              <a:latin typeface="楷体_GB2312" pitchFamily="1" charset="-122"/>
              <a:ea typeface="楷体_GB2312" pitchFamily="1" charset="-122"/>
            </a:endParaRPr>
          </a:p>
          <a:p>
            <a:r>
              <a:rPr lang="zh-CN" altLang="en-US" sz="1600" b="1" dirty="0">
                <a:solidFill>
                  <a:srgbClr val="FF0000"/>
                </a:solidFill>
                <a:latin typeface="楷体_GB2312" pitchFamily="1" charset="-122"/>
                <a:ea typeface="楷体_GB2312" pitchFamily="1" charset="-122"/>
              </a:rPr>
              <a:t>估计各个项目每一期的现金流量状况 </a:t>
            </a:r>
            <a:endParaRPr lang="zh-CN" altLang="en-US" sz="1600" b="1" dirty="0">
              <a:solidFill>
                <a:srgbClr val="FF0000"/>
              </a:solidFill>
              <a:latin typeface="楷体_GB2312" pitchFamily="1" charset="-122"/>
              <a:ea typeface="楷体_GB2312" pitchFamily="1" charset="-122"/>
            </a:endParaRPr>
          </a:p>
          <a:p>
            <a:r>
              <a:rPr lang="zh-CN" altLang="en-US" sz="1600" b="1" dirty="0">
                <a:solidFill>
                  <a:srgbClr val="0000FF"/>
                </a:solidFill>
                <a:latin typeface="楷体_GB2312" pitchFamily="1" charset="-122"/>
                <a:ea typeface="楷体_GB2312" pitchFamily="1" charset="-122"/>
              </a:rPr>
              <a:t>按照某个评价指标对各投资项目进行分析并排队</a:t>
            </a:r>
            <a:r>
              <a:rPr lang="zh-CN" altLang="en-US" sz="1600" b="1" dirty="0">
                <a:latin typeface="楷体_GB2312" pitchFamily="1" charset="-122"/>
                <a:ea typeface="楷体_GB2312" pitchFamily="1" charset="-122"/>
              </a:rPr>
              <a:t> </a:t>
            </a:r>
            <a:endParaRPr lang="zh-CN" altLang="en-US" sz="1600" b="1" dirty="0">
              <a:latin typeface="楷体_GB2312" pitchFamily="1" charset="-122"/>
              <a:ea typeface="楷体_GB2312" pitchFamily="1" charset="-122"/>
            </a:endParaRPr>
          </a:p>
          <a:p>
            <a:r>
              <a:rPr lang="zh-CN" altLang="en-US" sz="1600" b="1" dirty="0">
                <a:solidFill>
                  <a:srgbClr val="FF0000"/>
                </a:solidFill>
                <a:latin typeface="楷体_GB2312" pitchFamily="1" charset="-122"/>
                <a:ea typeface="楷体_GB2312" pitchFamily="1" charset="-122"/>
              </a:rPr>
              <a:t>考虑资本限额等约束因素，编写评价报告，并做出相应的投资预算</a:t>
            </a:r>
            <a:r>
              <a:rPr lang="zh-CN" altLang="en-US" sz="1600" b="1" dirty="0">
                <a:latin typeface="楷体_GB2312" pitchFamily="1" charset="-122"/>
                <a:ea typeface="楷体_GB2312" pitchFamily="1" charset="-122"/>
              </a:rPr>
              <a:t> </a:t>
            </a:r>
            <a:endParaRPr lang="zh-CN" altLang="en-US" sz="1600" b="1" dirty="0">
              <a:latin typeface="楷体_GB2312" pitchFamily="1" charset="-122"/>
              <a:ea typeface="楷体_GB2312" pitchFamily="1" charset="-122"/>
            </a:endParaRPr>
          </a:p>
        </p:txBody>
      </p:sp>
      <p:sp>
        <p:nvSpPr>
          <p:cNvPr id="15364" name="AutoShape 5"/>
          <p:cNvSpPr/>
          <p:nvPr/>
        </p:nvSpPr>
        <p:spPr>
          <a:xfrm>
            <a:off x="6227763" y="4292600"/>
            <a:ext cx="2447925" cy="865188"/>
          </a:xfrm>
          <a:prstGeom prst="wedgeRoundRectCallout">
            <a:avLst>
              <a:gd name="adj1" fmla="val -139431"/>
              <a:gd name="adj2" fmla="val 18625"/>
              <a:gd name="adj3" fmla="val 16667"/>
            </a:avLst>
          </a:prstGeom>
          <a:solidFill>
            <a:srgbClr val="FFFF00"/>
          </a:solidFill>
          <a:ln w="9525" cap="flat" cmpd="sng">
            <a:solidFill>
              <a:schemeClr val="tx1"/>
            </a:solidFill>
            <a:prstDash val="solid"/>
            <a:miter/>
            <a:headEnd type="none" w="med" len="med"/>
            <a:tailEnd type="none" w="med" len="med"/>
          </a:ln>
        </p:spPr>
        <p:txBody>
          <a:bodyPr anchor="t"/>
          <a:p>
            <a:r>
              <a:rPr lang="zh-CN" altLang="en-US" sz="1600" b="1" dirty="0">
                <a:latin typeface="楷体_GB2312" pitchFamily="1" charset="-122"/>
                <a:ea typeface="楷体_GB2312" pitchFamily="1" charset="-122"/>
              </a:rPr>
              <a:t>延迟投资 </a:t>
            </a:r>
            <a:endParaRPr lang="zh-CN" altLang="en-US" sz="1600" b="1" dirty="0">
              <a:latin typeface="楷体_GB2312" pitchFamily="1" charset="-122"/>
              <a:ea typeface="楷体_GB2312" pitchFamily="1" charset="-122"/>
            </a:endParaRPr>
          </a:p>
          <a:p>
            <a:r>
              <a:rPr lang="zh-CN" altLang="en-US" sz="1600" b="1" dirty="0">
                <a:latin typeface="楷体_GB2312" pitchFamily="1" charset="-122"/>
                <a:ea typeface="楷体_GB2312" pitchFamily="1" charset="-122"/>
              </a:rPr>
              <a:t>放弃投资 </a:t>
            </a:r>
            <a:endParaRPr lang="zh-CN" altLang="en-US" sz="1600" b="1" dirty="0">
              <a:latin typeface="楷体_GB2312" pitchFamily="1" charset="-122"/>
              <a:ea typeface="楷体_GB2312" pitchFamily="1" charset="-122"/>
            </a:endParaRPr>
          </a:p>
          <a:p>
            <a:r>
              <a:rPr lang="zh-CN" altLang="en-US" sz="1600" b="1" dirty="0">
                <a:latin typeface="楷体_GB2312" pitchFamily="1" charset="-122"/>
                <a:ea typeface="楷体_GB2312" pitchFamily="1" charset="-122"/>
              </a:rPr>
              <a:t>扩充投资与缩减投资</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5365" name="AutoShape 6"/>
          <p:cNvSpPr/>
          <p:nvPr/>
        </p:nvSpPr>
        <p:spPr>
          <a:xfrm>
            <a:off x="6084888" y="5516563"/>
            <a:ext cx="2808287" cy="1008062"/>
          </a:xfrm>
          <a:prstGeom prst="wedgeRoundRectCallout">
            <a:avLst>
              <a:gd name="adj1" fmla="val -72102"/>
              <a:gd name="adj2" fmla="val -31259"/>
              <a:gd name="adj3" fmla="val 16667"/>
            </a:avLst>
          </a:prstGeom>
          <a:solidFill>
            <a:srgbClr val="FF66FF"/>
          </a:solidFill>
          <a:ln w="9525" cap="flat" cmpd="sng">
            <a:solidFill>
              <a:schemeClr val="tx1"/>
            </a:solidFill>
            <a:prstDash val="solid"/>
            <a:miter/>
            <a:headEnd type="none" w="med" len="med"/>
            <a:tailEnd type="none" w="med" len="med"/>
          </a:ln>
        </p:spPr>
        <p:txBody>
          <a:bodyPr anchor="t"/>
          <a:p>
            <a:r>
              <a:rPr lang="zh-CN" altLang="en-US" sz="1600" b="1" dirty="0">
                <a:latin typeface="Arial" panose="020B0604020202020204" pitchFamily="34" charset="0"/>
                <a:ea typeface="楷体_GB2312" pitchFamily="1" charset="-122"/>
              </a:rPr>
              <a:t>投资项目的事后审计指对已经完成的投资项目的投资效果进行的审计。</a:t>
            </a:r>
            <a:endParaRPr lang="zh-CN" altLang="en-US" sz="1600" b="1" dirty="0">
              <a:latin typeface="Arial" panose="020B0604020202020204" pitchFamily="34" charset="0"/>
              <a:ea typeface="楷体_GB2312" pitchFamily="1" charset="-122"/>
            </a:endParaRPr>
          </a:p>
        </p:txBody>
      </p:sp>
      <p:sp>
        <p:nvSpPr>
          <p:cNvPr id="15366" name="AutoShape 8">
            <a:hlinkClick r:id="rId1" action="ppaction://hlinksldjump"/>
          </p:cNvPr>
          <p:cNvSpPr/>
          <p:nvPr/>
        </p:nvSpPr>
        <p:spPr>
          <a:xfrm>
            <a:off x="2484438" y="6165850"/>
            <a:ext cx="1079500" cy="503238"/>
          </a:xfrm>
          <a:prstGeom prst="actionButtonBackPrevious">
            <a:avLst/>
          </a:prstGeom>
          <a:solidFill>
            <a:schemeClr val="accent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idx="4294967295"/>
          </p:nvPr>
        </p:nvSpPr>
        <p:spPr>
          <a:xfrm>
            <a:off x="457200" y="1143000"/>
            <a:ext cx="8229600" cy="1066800"/>
          </a:xfrm>
        </p:spPr>
        <p:txBody>
          <a:bodyPr wrap="square" anchor="ctr"/>
          <a:p>
            <a:pPr eaLnBrk="1" hangingPunct="1"/>
            <a:endParaRPr lang="zh-CN" altLang="en-US" dirty="0"/>
          </a:p>
        </p:txBody>
      </p:sp>
      <p:sp>
        <p:nvSpPr>
          <p:cNvPr id="92162" name="Rectangle 3" descr="Rectangle: Click to edit Master text styles&#13;&#10;Second level&#13;&#10;Third level&#13;&#10;Fourth level&#13;&#10;Fifth level"/>
          <p:cNvSpPr>
            <a:spLocks noGrp="1"/>
          </p:cNvSpPr>
          <p:nvPr>
            <p:ph idx="4294967295"/>
          </p:nvPr>
        </p:nvSpPr>
        <p:spPr>
          <a:xfrm>
            <a:off x="684213" y="1989138"/>
            <a:ext cx="7772400" cy="4144962"/>
          </a:xfrm>
        </p:spPr>
        <p:txBody>
          <a:bodyPr wrap="square" anchor="t"/>
          <a:p>
            <a:pPr eaLnBrk="1" hangingPunct="1"/>
            <a:endParaRPr lang="zh-CN" altLang="en-US"/>
          </a:p>
        </p:txBody>
      </p:sp>
      <p:sp>
        <p:nvSpPr>
          <p:cNvPr id="92163" name="Line 4"/>
          <p:cNvSpPr/>
          <p:nvPr/>
        </p:nvSpPr>
        <p:spPr>
          <a:xfrm>
            <a:off x="1547813" y="5084763"/>
            <a:ext cx="5183187" cy="0"/>
          </a:xfrm>
          <a:prstGeom prst="line">
            <a:avLst/>
          </a:prstGeom>
          <a:ln w="2540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92164" name="Line 5"/>
          <p:cNvSpPr/>
          <p:nvPr/>
        </p:nvSpPr>
        <p:spPr>
          <a:xfrm>
            <a:off x="2124075" y="3068638"/>
            <a:ext cx="0" cy="2663825"/>
          </a:xfrm>
          <a:prstGeom prst="line">
            <a:avLst/>
          </a:prstGeom>
          <a:ln w="25400" cap="flat" cmpd="sng">
            <a:solidFill>
              <a:schemeClr val="tx1"/>
            </a:solidFill>
            <a:prstDash val="solid"/>
            <a:round/>
            <a:headEnd type="triangl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165" name="Arc 6"/>
          <p:cNvSpPr/>
          <p:nvPr/>
        </p:nvSpPr>
        <p:spPr>
          <a:xfrm flipH="1" flipV="1">
            <a:off x="2124075" y="3213100"/>
            <a:ext cx="4319588" cy="2232025"/>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22225" cap="flat" cmpd="sng">
            <a:solidFill>
              <a:srgbClr val="FF0000"/>
            </a:solidFill>
            <a:prstDash val="solid"/>
            <a:round/>
            <a:headEnd type="none" w="med" len="med"/>
            <a:tailEnd type="none" w="med" len="med"/>
          </a:ln>
        </p:spPr>
        <p:txBody>
          <a:bodyPr/>
          <a:p>
            <a:endParaRPr lang="zh-CN" altLang="en-US"/>
          </a:p>
        </p:txBody>
      </p:sp>
      <p:sp>
        <p:nvSpPr>
          <p:cNvPr id="92166" name="Arc 7"/>
          <p:cNvSpPr/>
          <p:nvPr/>
        </p:nvSpPr>
        <p:spPr>
          <a:xfrm flipH="1" flipV="1">
            <a:off x="2124075" y="3716338"/>
            <a:ext cx="4319588" cy="1441450"/>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4925" cap="flat" cmpd="sng">
            <a:solidFill>
              <a:srgbClr val="0070C0"/>
            </a:solidFill>
            <a:prstDash val="solid"/>
            <a:round/>
            <a:headEnd type="none" w="med" len="med"/>
            <a:tailEnd type="none" w="med" len="med"/>
          </a:ln>
        </p:spPr>
        <p:txBody>
          <a:bodyPr/>
          <a:p>
            <a:endParaRPr lang="zh-CN" altLang="en-US"/>
          </a:p>
        </p:txBody>
      </p:sp>
      <p:sp>
        <p:nvSpPr>
          <p:cNvPr id="92167" name="Text Box 8"/>
          <p:cNvSpPr txBox="1"/>
          <p:nvPr/>
        </p:nvSpPr>
        <p:spPr>
          <a:xfrm>
            <a:off x="2241550" y="5283200"/>
            <a:ext cx="1881188" cy="368300"/>
          </a:xfrm>
          <a:prstGeom prst="rect">
            <a:avLst/>
          </a:prstGeom>
          <a:noFill/>
          <a:ln w="9525">
            <a:noFill/>
          </a:ln>
        </p:spPr>
        <p:txBody>
          <a:bodyPr wrap="square" anchor="t">
            <a:spAutoFit/>
          </a:bodyPr>
          <a:p>
            <a:pPr>
              <a:spcBef>
                <a:spcPct val="50000"/>
              </a:spcBef>
            </a:pPr>
            <a:r>
              <a:rPr lang="en-US" altLang="zh-CN" dirty="0">
                <a:latin typeface="Arial" panose="020B0604020202020204" pitchFamily="34" charset="0"/>
                <a:ea typeface="宋体" panose="02010600030101010101" pitchFamily="2" charset="-122"/>
              </a:rPr>
              <a:t>10%  28.1%</a:t>
            </a:r>
            <a:endParaRPr lang="en-US" altLang="zh-CN" dirty="0">
              <a:latin typeface="Arial" panose="020B0604020202020204" pitchFamily="34" charset="0"/>
              <a:ea typeface="宋体" panose="02010600030101010101" pitchFamily="2" charset="-122"/>
            </a:endParaRPr>
          </a:p>
        </p:txBody>
      </p:sp>
      <p:sp>
        <p:nvSpPr>
          <p:cNvPr id="92168" name="Text Box 9"/>
          <p:cNvSpPr txBox="1"/>
          <p:nvPr/>
        </p:nvSpPr>
        <p:spPr>
          <a:xfrm>
            <a:off x="5508625" y="4508500"/>
            <a:ext cx="1079500"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a:t>
            </a:r>
            <a:r>
              <a:rPr lang="en-US" altLang="zh-CN" dirty="0">
                <a:latin typeface="Arial" panose="020B0604020202020204" pitchFamily="34"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92169" name="Text Box 10"/>
          <p:cNvSpPr txBox="1"/>
          <p:nvPr/>
        </p:nvSpPr>
        <p:spPr>
          <a:xfrm>
            <a:off x="6659563" y="5300663"/>
            <a:ext cx="1008062"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a:t>
            </a:r>
            <a:r>
              <a:rPr lang="en-US" altLang="zh-CN" dirty="0">
                <a:latin typeface="Arial" panose="020B0604020202020204" pitchFamily="34"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sp>
        <p:nvSpPr>
          <p:cNvPr id="92170" name="Line 11"/>
          <p:cNvSpPr/>
          <p:nvPr/>
        </p:nvSpPr>
        <p:spPr>
          <a:xfrm>
            <a:off x="3059113" y="4652963"/>
            <a:ext cx="0" cy="431800"/>
          </a:xfrm>
          <a:prstGeom prst="line">
            <a:avLst/>
          </a:prstGeom>
          <a:ln w="22225" cap="flat" cmpd="sng">
            <a:solidFill>
              <a:schemeClr val="tx1"/>
            </a:solidFill>
            <a:prstDash val="sysDot"/>
            <a:bevel/>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2171" name="文本框 1"/>
          <p:cNvSpPr txBox="1"/>
          <p:nvPr/>
        </p:nvSpPr>
        <p:spPr>
          <a:xfrm>
            <a:off x="4013200" y="2676525"/>
            <a:ext cx="2646363" cy="1476375"/>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交点与预期收益率间的关系</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资本成本率小于净现值分界点</a:t>
            </a:r>
            <a:r>
              <a:rPr lang="en-US" altLang="zh-CN">
                <a:latin typeface="Arial" panose="020B0604020202020204" pitchFamily="34" charset="0"/>
                <a:ea typeface="宋体" panose="02010600030101010101" pitchFamily="2" charset="-122"/>
              </a:rPr>
              <a:t>B</a:t>
            </a:r>
            <a:r>
              <a:rPr lang="zh-CN" altLang="en-US">
                <a:latin typeface="Arial" panose="020B0604020202020204" pitchFamily="34" charset="0"/>
                <a:ea typeface="宋体" panose="02010600030101010101" pitchFamily="2" charset="-122"/>
              </a:rPr>
              <a:t>项目好，否则</a:t>
            </a:r>
            <a:r>
              <a:rPr lang="en-US" altLang="zh-CN">
                <a:latin typeface="Arial" panose="020B0604020202020204" pitchFamily="34" charset="0"/>
                <a:ea typeface="宋体" panose="02010600030101010101" pitchFamily="2" charset="-122"/>
              </a:rPr>
              <a:t>A</a:t>
            </a:r>
            <a:r>
              <a:rPr lang="zh-CN" altLang="en-US">
                <a:latin typeface="Arial" panose="020B0604020202020204" pitchFamily="34" charset="0"/>
                <a:ea typeface="宋体" panose="02010600030101010101" pitchFamily="2" charset="-122"/>
              </a:rPr>
              <a:t>项目</a:t>
            </a:r>
            <a:endParaRPr lang="zh-CN" altLang="en-US">
              <a:latin typeface="Arial" panose="020B0604020202020204" pitchFamily="34" charset="0"/>
              <a:ea typeface="宋体" panose="02010600030101010101" pitchFamily="2" charset="-122"/>
            </a:endParaRPr>
          </a:p>
        </p:txBody>
      </p:sp>
      <p:sp>
        <p:nvSpPr>
          <p:cNvPr id="92172" name="文本框 2"/>
          <p:cNvSpPr txBox="1"/>
          <p:nvPr/>
        </p:nvSpPr>
        <p:spPr>
          <a:xfrm>
            <a:off x="919163" y="2852738"/>
            <a:ext cx="989012"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NPV</a:t>
            </a:r>
            <a:endParaRPr lang="en-US" altLang="zh-CN">
              <a:latin typeface="Arial" panose="020B0604020202020204" pitchFamily="34" charset="0"/>
              <a:ea typeface="宋体" panose="02010600030101010101" pitchFamily="2" charset="-122"/>
            </a:endParaRPr>
          </a:p>
        </p:txBody>
      </p:sp>
      <p:sp>
        <p:nvSpPr>
          <p:cNvPr id="92173" name="文本框 3"/>
          <p:cNvSpPr txBox="1"/>
          <p:nvPr/>
        </p:nvSpPr>
        <p:spPr>
          <a:xfrm>
            <a:off x="6678613" y="4914900"/>
            <a:ext cx="1062037"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r</a:t>
            </a:r>
            <a:endParaRPr lang="en-US" altLang="zh-CN">
              <a:latin typeface="Arial" panose="020B0604020202020204" pitchFamily="34" charset="0"/>
              <a:ea typeface="宋体" panose="02010600030101010101" pitchFamily="2" charset="-122"/>
            </a:endParaRPr>
          </a:p>
        </p:txBody>
      </p:sp>
      <p:sp>
        <p:nvSpPr>
          <p:cNvPr id="5" name="椭圆 4"/>
          <p:cNvSpPr/>
          <p:nvPr/>
        </p:nvSpPr>
        <p:spPr>
          <a:xfrm>
            <a:off x="3060700" y="4508500"/>
            <a:ext cx="7461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6" name="直接连接符 5"/>
          <p:cNvCxnSpPr/>
          <p:nvPr/>
        </p:nvCxnSpPr>
        <p:spPr>
          <a:xfrm>
            <a:off x="2409825" y="3960813"/>
            <a:ext cx="1588" cy="1052513"/>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92176" name="文本框 1"/>
          <p:cNvSpPr txBox="1"/>
          <p:nvPr/>
        </p:nvSpPr>
        <p:spPr>
          <a:xfrm>
            <a:off x="3057525" y="4178300"/>
            <a:ext cx="938213" cy="644525"/>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净现值分界点</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descr="Rectangle: Click to edit Master text styles&#13;&#10;Second level&#13;&#10;Third level&#13;&#10;Fourth level&#13;&#10;Fifth level"/>
          <p:cNvSpPr>
            <a:spLocks noGrp="1"/>
          </p:cNvSpPr>
          <p:nvPr>
            <p:ph type="body" sz="half" idx="4294967295"/>
          </p:nvPr>
        </p:nvSpPr>
        <p:spPr>
          <a:xfrm>
            <a:off x="0" y="620713"/>
            <a:ext cx="7631113" cy="4144962"/>
          </a:xfrm>
        </p:spPr>
        <p:txBody>
          <a:bodyPr wrap="square" anchor="t"/>
          <a:lstStyle>
            <a:lvl1pPr lvl="0">
              <a:buClr>
                <a:schemeClr val="tx2"/>
              </a:buClr>
              <a:buSzPct val="70000"/>
              <a:buFont typeface="Wingdings" panose="05000000000000000000" pitchFamily="2" charset="2"/>
              <a:defRPr sz="2800"/>
            </a:lvl1pPr>
            <a:lvl2pPr lvl="1">
              <a:buClr>
                <a:schemeClr val="tx2"/>
              </a:buClr>
              <a:buSzPct val="70000"/>
              <a:buFont typeface="Wingdings" panose="05000000000000000000" pitchFamily="2" charset="2"/>
              <a:defRPr sz="2400"/>
            </a:lvl2pPr>
            <a:lvl3pPr lvl="2">
              <a:buClr>
                <a:schemeClr val="tx2"/>
              </a:buClr>
              <a:buSzPct val="70000"/>
              <a:buFont typeface="Wingdings" panose="05000000000000000000" pitchFamily="2" charset="2"/>
              <a:defRPr sz="2000"/>
            </a:lvl3pPr>
            <a:lvl4pPr lvl="3">
              <a:buClr>
                <a:schemeClr val="tx2"/>
              </a:buClr>
              <a:buSzPct val="70000"/>
              <a:buFont typeface="Wingdings" panose="05000000000000000000" pitchFamily="2" charset="2"/>
              <a:defRPr sz="1800"/>
            </a:lvl4pPr>
            <a:lvl5pPr lvl="4">
              <a:buClr>
                <a:schemeClr val="tx2"/>
              </a:buClr>
              <a:buSzPct val="70000"/>
              <a:buFont typeface="Wingdings" panose="05000000000000000000" pitchFamily="2" charset="2"/>
              <a:defRPr sz="1800"/>
            </a:lvl5pPr>
          </a:lstStyle>
          <a:p>
            <a:pPr lvl="0" eaLnBrk="1" hangingPunct="1">
              <a:buNone/>
            </a:pPr>
            <a:r>
              <a:rPr lang="zh-CN" altLang="en-US" sz="3000" dirty="0">
                <a:latin typeface="黑体" panose="02010609060101010101" pitchFamily="1" charset="-122"/>
                <a:ea typeface="黑体" panose="02010609060101010101" pitchFamily="1" charset="-122"/>
              </a:rPr>
              <a:t>（</a:t>
            </a:r>
            <a:r>
              <a:rPr lang="en-US" altLang="zh-CN" sz="3000" dirty="0">
                <a:latin typeface="黑体" panose="02010609060101010101" pitchFamily="1" charset="-122"/>
                <a:ea typeface="黑体" panose="02010609060101010101" pitchFamily="1" charset="-122"/>
              </a:rPr>
              <a:t>2</a:t>
            </a:r>
            <a:r>
              <a:rPr lang="zh-CN" altLang="en-US" sz="3000" dirty="0">
                <a:latin typeface="黑体" panose="02010609060101010101" pitchFamily="1" charset="-122"/>
                <a:ea typeface="黑体" panose="02010609060101010101" pitchFamily="1" charset="-122"/>
              </a:rPr>
              <a:t>）现金流的时间不同</a:t>
            </a:r>
            <a:endParaRPr lang="zh-CN" altLang="en-US" sz="3000" dirty="0">
              <a:latin typeface="黑体" panose="02010609060101010101" pitchFamily="1" charset="-122"/>
              <a:ea typeface="黑体" panose="02010609060101010101" pitchFamily="1" charset="-122"/>
            </a:endParaRPr>
          </a:p>
          <a:p>
            <a:pPr lvl="0" eaLnBrk="1" hangingPunct="1">
              <a:buNone/>
            </a:pPr>
            <a:endParaRPr lang="zh-CN" altLang="en-US" sz="3000" dirty="0">
              <a:latin typeface="黑体" panose="02010609060101010101" pitchFamily="1" charset="-122"/>
              <a:ea typeface="黑体" panose="02010609060101010101" pitchFamily="1" charset="-122"/>
            </a:endParaRPr>
          </a:p>
        </p:txBody>
      </p:sp>
      <p:graphicFrame>
        <p:nvGraphicFramePr>
          <p:cNvPr id="88068" name="内容占位符 88067"/>
          <p:cNvGraphicFramePr/>
          <p:nvPr>
            <p:ph sz="half" idx="4294967295"/>
          </p:nvPr>
        </p:nvGraphicFramePr>
        <p:xfrm>
          <a:off x="827088" y="1268413"/>
          <a:ext cx="7936230" cy="2162175"/>
        </p:xfrm>
        <a:graphic>
          <a:graphicData uri="http://schemas.openxmlformats.org/drawingml/2006/table">
            <a:tbl>
              <a:tblPr/>
              <a:tblGrid>
                <a:gridCol w="1388745"/>
                <a:gridCol w="1257300"/>
                <a:gridCol w="1322705"/>
                <a:gridCol w="1321435"/>
                <a:gridCol w="1028700"/>
                <a:gridCol w="1617345"/>
              </a:tblGrid>
              <a:tr h="396875">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0">
                          <a:effectLst/>
                          <a:latin typeface="黑体" panose="02010609060101010101" pitchFamily="1" charset="-122"/>
                          <a:ea typeface="黑体" panose="02010609060101010101" pitchFamily="1" charset="-122"/>
                        </a:rPr>
                        <a:t>项目</a:t>
                      </a:r>
                      <a:endParaRPr lang="zh-CN" altLang="en-US" sz="2000" b="0">
                        <a:effectLst/>
                        <a:latin typeface="黑体" panose="02010609060101010101" pitchFamily="1" charset="-122"/>
                        <a:ea typeface="黑体" panose="02010609060101010101" pitchFamily="1"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0">
                          <a:effectLst/>
                          <a:latin typeface="黑体" panose="02010609060101010101" pitchFamily="1" charset="-122"/>
                          <a:ea typeface="黑体" panose="02010609060101010101" pitchFamily="1" charset="-122"/>
                        </a:rPr>
                        <a:t>预期现金流</a:t>
                      </a:r>
                      <a:endParaRPr lang="zh-CN" altLang="en-US" sz="2000" b="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IRR</a:t>
                      </a:r>
                      <a:endParaRPr lang="en-US" altLang="x-none" sz="20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NPV</a:t>
                      </a:r>
                      <a:endParaRPr lang="en-US" altLang="x-none" sz="20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zh-CN" altLang="en-US" sz="2000" b="0" dirty="0">
                          <a:effectLst/>
                          <a:latin typeface="黑体" panose="02010609060101010101" pitchFamily="1" charset="-122"/>
                          <a:ea typeface="黑体" panose="02010609060101010101" pitchFamily="1" charset="-122"/>
                        </a:rPr>
                        <a:t>（贴现率</a:t>
                      </a:r>
                      <a:r>
                        <a:rPr lang="en-US" altLang="x-none" sz="2000" b="0" dirty="0">
                          <a:effectLst/>
                          <a:latin typeface="黑体" panose="02010609060101010101" pitchFamily="1" charset="-122"/>
                          <a:ea typeface="黑体" panose="02010609060101010101" pitchFamily="1" charset="-122"/>
                        </a:rPr>
                        <a:t>10%</a:t>
                      </a:r>
                      <a:r>
                        <a:rPr lang="zh-CN" altLang="en-US" sz="2000" b="0" dirty="0">
                          <a:effectLst/>
                          <a:latin typeface="黑体" panose="02010609060101010101" pitchFamily="1" charset="-122"/>
                          <a:ea typeface="黑体" panose="02010609060101010101" pitchFamily="1" charset="-122"/>
                        </a:rPr>
                        <a:t>）</a:t>
                      </a:r>
                      <a:endParaRPr lang="zh-CN" altLang="en-US" sz="20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99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0</a:t>
                      </a:r>
                      <a:endParaRPr lang="en-US" altLang="x-none" sz="20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1</a:t>
                      </a:r>
                      <a:endParaRPr lang="en-US" altLang="x-none" sz="20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2</a:t>
                      </a:r>
                      <a:endParaRPr lang="en-US" altLang="x-none" sz="20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10953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1800" b="0" dirty="0">
                          <a:effectLst/>
                          <a:latin typeface="黑体" panose="02010609060101010101" pitchFamily="1" charset="-122"/>
                          <a:ea typeface="黑体" panose="02010609060101010101" pitchFamily="1" charset="-122"/>
                        </a:rPr>
                        <a:t>项目</a:t>
                      </a:r>
                      <a:r>
                        <a:rPr lang="en-US" altLang="x-none" sz="1800" b="0" dirty="0">
                          <a:effectLst/>
                          <a:latin typeface="黑体" panose="02010609060101010101" pitchFamily="1" charset="-122"/>
                          <a:ea typeface="黑体" panose="02010609060101010101" pitchFamily="1" charset="-122"/>
                        </a:rPr>
                        <a:t>A</a:t>
                      </a:r>
                      <a:endParaRPr lang="en-US" altLang="x-none" sz="18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zh-CN" altLang="en-US" sz="1800" b="0" dirty="0">
                          <a:effectLst/>
                          <a:latin typeface="黑体" panose="02010609060101010101" pitchFamily="1" charset="-122"/>
                          <a:ea typeface="黑体" panose="02010609060101010101" pitchFamily="1" charset="-122"/>
                        </a:rPr>
                        <a:t>项目</a:t>
                      </a:r>
                      <a:r>
                        <a:rPr lang="en-US" altLang="x-none" sz="1800" b="0" dirty="0">
                          <a:effectLst/>
                          <a:latin typeface="黑体" panose="02010609060101010101" pitchFamily="1" charset="-122"/>
                          <a:ea typeface="黑体" panose="02010609060101010101" pitchFamily="1" charset="-122"/>
                        </a:rPr>
                        <a:t>B</a:t>
                      </a:r>
                      <a:endParaRPr lang="en-US" altLang="x-none" sz="1800" b="0" dirty="0">
                        <a:effectLst/>
                        <a:latin typeface="黑体" panose="02010609060101010101" pitchFamily="1" charset="-122"/>
                        <a:ea typeface="黑体" panose="02010609060101010101" pitchFamily="1" charset="-122"/>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-1000</a:t>
                      </a:r>
                      <a:endParaRPr lang="en-US" altLang="x-none" sz="18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-1000</a:t>
                      </a:r>
                      <a:endParaRPr lang="en-US" altLang="x-none" sz="18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1200</a:t>
                      </a:r>
                      <a:endParaRPr lang="en-US" altLang="x-none" sz="18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500</a:t>
                      </a:r>
                      <a:endParaRPr lang="en-US" altLang="x-none" sz="18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600</a:t>
                      </a:r>
                      <a:endParaRPr lang="en-US" altLang="x-none" sz="18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1500</a:t>
                      </a:r>
                      <a:endParaRPr lang="en-US" altLang="x-none" sz="18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58%</a:t>
                      </a:r>
                      <a:endParaRPr lang="en-US" altLang="x-none" sz="18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50%</a:t>
                      </a:r>
                      <a:endParaRPr lang="en-US" altLang="x-none" sz="18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587</a:t>
                      </a:r>
                      <a:endParaRPr lang="en-US" altLang="x-none" sz="18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1800" b="0" dirty="0">
                          <a:effectLst/>
                          <a:latin typeface="黑体" panose="02010609060101010101" pitchFamily="1" charset="-122"/>
                          <a:ea typeface="黑体" panose="02010609060101010101" pitchFamily="1" charset="-122"/>
                        </a:rPr>
                        <a:t>694</a:t>
                      </a:r>
                      <a:endParaRPr lang="en-US" altLang="x-none" sz="1800" b="0" dirty="0">
                        <a:effectLst/>
                        <a:latin typeface="黑体" panose="02010609060101010101" pitchFamily="1" charset="-122"/>
                        <a:ea typeface="黑体" panose="02010609060101010101" pitchFamily="1" charset="-122"/>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9115" name="Text Box 75"/>
          <p:cNvSpPr txBox="1"/>
          <p:nvPr/>
        </p:nvSpPr>
        <p:spPr>
          <a:xfrm>
            <a:off x="900113" y="3573463"/>
            <a:ext cx="7632700" cy="3876675"/>
          </a:xfrm>
          <a:prstGeom prst="rect">
            <a:avLst/>
          </a:prstGeom>
          <a:noFill/>
          <a:ln w="9525">
            <a:noFill/>
          </a:ln>
        </p:spPr>
        <p:txBody>
          <a:bodyPr wrap="square" anchor="t">
            <a:spAutoFit/>
          </a:bodyPr>
          <a:p>
            <a:pPr>
              <a:spcBef>
                <a:spcPct val="50000"/>
              </a:spcBef>
            </a:pPr>
            <a:r>
              <a:rPr lang="zh-CN" altLang="en-US" sz="2000" dirty="0">
                <a:latin typeface="黑体" panose="02010609060101010101" pitchFamily="1" charset="-122"/>
                <a:ea typeface="黑体" panose="02010609060101010101" pitchFamily="1" charset="-122"/>
              </a:rPr>
              <a:t>采用内部收益率法与净现值相悖。原因在于两个方法对期间现金流得再投资率的假设不同。</a:t>
            </a:r>
            <a:endParaRPr lang="zh-CN" altLang="en-US" sz="2000" dirty="0">
              <a:latin typeface="黑体" panose="02010609060101010101" pitchFamily="1" charset="-122"/>
              <a:ea typeface="黑体" panose="02010609060101010101" pitchFamily="1" charset="-122"/>
            </a:endParaRPr>
          </a:p>
          <a:p>
            <a:pPr lvl="1" indent="0">
              <a:spcBef>
                <a:spcPct val="50000"/>
              </a:spcBef>
            </a:pPr>
            <a:r>
              <a:rPr lang="en-US" altLang="zh-CN" dirty="0">
                <a:latin typeface="黑体" panose="02010609060101010101" pitchFamily="1" charset="-122"/>
                <a:ea typeface="黑体" panose="02010609060101010101" pitchFamily="1" charset="-122"/>
              </a:rPr>
              <a:t>NPV:</a:t>
            </a:r>
            <a:r>
              <a:rPr lang="zh-CN" altLang="en-US" dirty="0">
                <a:latin typeface="黑体" panose="02010609060101010101" pitchFamily="1" charset="-122"/>
                <a:ea typeface="黑体" panose="02010609060101010101" pitchFamily="1" charset="-122"/>
              </a:rPr>
              <a:t>假定投资项目使用过程中产生的现金流量进行再投资会产生相当于企业资本成本率的利润率，即用于项目现金流量再投资的利率</a:t>
            </a:r>
            <a:r>
              <a:rPr lang="en-US" altLang="zh-CN" dirty="0">
                <a:latin typeface="黑体" panose="02010609060101010101" pitchFamily="1" charset="-122"/>
                <a:ea typeface="黑体" panose="02010609060101010101" pitchFamily="1" charset="-122"/>
              </a:rPr>
              <a:t>K*=</a:t>
            </a:r>
            <a:r>
              <a:rPr lang="zh-CN" altLang="en-US" dirty="0">
                <a:latin typeface="黑体" panose="02010609060101010101" pitchFamily="1" charset="-122"/>
                <a:ea typeface="黑体" panose="02010609060101010101" pitchFamily="1" charset="-122"/>
              </a:rPr>
              <a:t>公司资本成本或投资者要求的收益率</a:t>
            </a:r>
            <a:endParaRPr lang="zh-CN" altLang="en-US" dirty="0">
              <a:latin typeface="黑体" panose="02010609060101010101" pitchFamily="1" charset="-122"/>
              <a:ea typeface="黑体" panose="02010609060101010101" pitchFamily="1" charset="-122"/>
            </a:endParaRPr>
          </a:p>
          <a:p>
            <a:pPr lvl="1" indent="0">
              <a:spcBef>
                <a:spcPct val="50000"/>
              </a:spcBef>
            </a:pPr>
            <a:r>
              <a:rPr lang="en-US" altLang="zh-CN" dirty="0">
                <a:latin typeface="黑体" panose="02010609060101010101" pitchFamily="1" charset="-122"/>
                <a:ea typeface="黑体" panose="02010609060101010101" pitchFamily="1" charset="-122"/>
              </a:rPr>
              <a:t>IRR:</a:t>
            </a:r>
            <a:r>
              <a:rPr lang="zh-CN" altLang="en-US" dirty="0">
                <a:latin typeface="黑体" panose="02010609060101010101" pitchFamily="1" charset="-122"/>
                <a:ea typeface="黑体" panose="02010609060101010101" pitchFamily="1" charset="-122"/>
              </a:rPr>
              <a:t>项目产生的现金流入量再投资产生的利润率与该项目的内涵报酬率相同，即项目未来现金流入量的再投资利率就是该项目本身的</a:t>
            </a:r>
            <a:r>
              <a:rPr lang="en-US" altLang="zh-CN" dirty="0">
                <a:latin typeface="黑体" panose="02010609060101010101" pitchFamily="1" charset="-122"/>
                <a:ea typeface="黑体" panose="02010609060101010101" pitchFamily="1" charset="-122"/>
              </a:rPr>
              <a:t>IRR</a:t>
            </a:r>
            <a:r>
              <a:rPr lang="zh-CN" altLang="en-US" dirty="0">
                <a:latin typeface="黑体" panose="02010609060101010101" pitchFamily="1" charset="-122"/>
                <a:ea typeface="黑体" panose="02010609060101010101" pitchFamily="1" charset="-122"/>
              </a:rPr>
              <a:t>。比如</a:t>
            </a:r>
            <a:r>
              <a:rPr lang="en-US" altLang="zh-CN" dirty="0">
                <a:latin typeface="黑体" panose="02010609060101010101" pitchFamily="1" charset="-122"/>
                <a:ea typeface="黑体" panose="02010609060101010101" pitchFamily="1" charset="-122"/>
              </a:rPr>
              <a:t>A</a:t>
            </a:r>
            <a:r>
              <a:rPr lang="zh-CN" altLang="en-US" dirty="0">
                <a:latin typeface="黑体" panose="02010609060101010101" pitchFamily="1" charset="-122"/>
                <a:ea typeface="黑体" panose="02010609060101010101" pitchFamily="1" charset="-122"/>
              </a:rPr>
              <a:t>项目第</a:t>
            </a:r>
            <a:r>
              <a:rPr lang="en-US" altLang="zh-CN" dirty="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期现金流投资再投资会产生</a:t>
            </a:r>
            <a:r>
              <a:rPr lang="en-US" altLang="zh-CN" dirty="0">
                <a:latin typeface="黑体" panose="02010609060101010101" pitchFamily="1" charset="-122"/>
                <a:ea typeface="黑体" panose="02010609060101010101" pitchFamily="1" charset="-122"/>
              </a:rPr>
              <a:t>58%</a:t>
            </a:r>
            <a:r>
              <a:rPr lang="zh-CN" altLang="en-US" dirty="0">
                <a:latin typeface="黑体" panose="02010609060101010101" pitchFamily="1" charset="-122"/>
                <a:ea typeface="黑体" panose="02010609060101010101" pitchFamily="1" charset="-122"/>
              </a:rPr>
              <a:t>的收益率。</a:t>
            </a:r>
            <a:endParaRPr lang="en-US" altLang="zh-CN" dirty="0">
              <a:latin typeface="黑体" panose="02010609060101010101" pitchFamily="1" charset="-122"/>
              <a:ea typeface="黑体" panose="02010609060101010101" pitchFamily="1" charset="-122"/>
            </a:endParaRPr>
          </a:p>
          <a:p>
            <a:pPr>
              <a:spcBef>
                <a:spcPct val="50000"/>
              </a:spcBef>
            </a:pPr>
            <a:r>
              <a:rPr lang="zh-CN" altLang="en-US" sz="2000" dirty="0">
                <a:latin typeface="黑体" panose="02010609060101010101" pitchFamily="1" charset="-122"/>
                <a:ea typeface="黑体" panose="02010609060101010101" pitchFamily="1" charset="-122"/>
              </a:rPr>
              <a:t>项目</a:t>
            </a:r>
            <a:r>
              <a:rPr lang="en-US" altLang="zh-CN" sz="2000" dirty="0">
                <a:latin typeface="黑体" panose="02010609060101010101" pitchFamily="1" charset="-122"/>
                <a:ea typeface="黑体" panose="02010609060101010101" pitchFamily="1" charset="-122"/>
              </a:rPr>
              <a:t>A</a:t>
            </a:r>
            <a:r>
              <a:rPr lang="zh-CN" altLang="en-US" sz="2000" dirty="0">
                <a:latin typeface="黑体" panose="02010609060101010101" pitchFamily="1" charset="-122"/>
                <a:ea typeface="黑体" panose="02010609060101010101" pitchFamily="1" charset="-122"/>
              </a:rPr>
              <a:t>投资回收的快，再投资率高有利，项目</a:t>
            </a:r>
            <a:r>
              <a:rPr lang="en-US" altLang="zh-CN" sz="2000" dirty="0">
                <a:latin typeface="黑体" panose="02010609060101010101" pitchFamily="1" charset="-122"/>
                <a:ea typeface="黑体" panose="02010609060101010101" pitchFamily="1" charset="-122"/>
              </a:rPr>
              <a:t>B</a:t>
            </a:r>
            <a:r>
              <a:rPr lang="zh-CN" altLang="en-US" sz="2000" dirty="0">
                <a:latin typeface="黑体" panose="02010609060101010101" pitchFamily="1" charset="-122"/>
                <a:ea typeface="黑体" panose="02010609060101010101" pitchFamily="1" charset="-122"/>
              </a:rPr>
              <a:t>后期的优势明显，贴现率低时项目</a:t>
            </a:r>
            <a:r>
              <a:rPr lang="en-US" altLang="zh-CN" sz="2000" dirty="0">
                <a:latin typeface="黑体" panose="02010609060101010101" pitchFamily="1" charset="-122"/>
                <a:ea typeface="黑体" panose="02010609060101010101" pitchFamily="1" charset="-122"/>
              </a:rPr>
              <a:t>B</a:t>
            </a:r>
            <a:r>
              <a:rPr lang="zh-CN" altLang="en-US" sz="2000" dirty="0">
                <a:latin typeface="黑体" panose="02010609060101010101" pitchFamily="1" charset="-122"/>
                <a:ea typeface="黑体" panose="02010609060101010101" pitchFamily="1" charset="-122"/>
              </a:rPr>
              <a:t>好。</a:t>
            </a:r>
            <a:endParaRPr lang="zh-CN" altLang="en-US" sz="2000" dirty="0">
              <a:latin typeface="黑体" panose="02010609060101010101" pitchFamily="1" charset="-122"/>
              <a:ea typeface="黑体" panose="02010609060101010101" pitchFamily="1" charset="-122"/>
            </a:endParaRPr>
          </a:p>
          <a:p>
            <a:pPr>
              <a:spcBef>
                <a:spcPct val="50000"/>
              </a:spcBef>
            </a:pPr>
            <a:endParaRPr lang="en-US" altLang="zh-CN" sz="2000" dirty="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115">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115">
                                            <p:txEl>
                                              <p:charRg st="41" end="1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115">
                                            <p:txEl>
                                              <p:charRg st="121" end="18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115">
                                            <p:txEl>
                                              <p:charRg st="186" end="2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idx="4294967295"/>
          </p:nvPr>
        </p:nvSpPr>
        <p:spPr>
          <a:xfrm>
            <a:off x="457200" y="1143000"/>
            <a:ext cx="8229600" cy="1066800"/>
          </a:xfrm>
        </p:spPr>
        <p:txBody>
          <a:bodyPr wrap="square" anchor="ctr"/>
          <a:p>
            <a:pPr eaLnBrk="1" hangingPunct="1"/>
            <a:endParaRPr lang="zh-CN" altLang="en-US" dirty="0"/>
          </a:p>
        </p:txBody>
      </p:sp>
      <p:sp>
        <p:nvSpPr>
          <p:cNvPr id="94210" name="Rectangle 13" descr="Rectangle: Click to edit Master text styles&#13;&#10;Second level&#13;&#10;Third level&#13;&#10;Fourth level&#13;&#10;Fifth level"/>
          <p:cNvSpPr>
            <a:spLocks noGrp="1"/>
          </p:cNvSpPr>
          <p:nvPr>
            <p:ph idx="4294967295"/>
          </p:nvPr>
        </p:nvSpPr>
        <p:spPr>
          <a:xfrm>
            <a:off x="457200" y="2249488"/>
            <a:ext cx="8229600" cy="4324350"/>
          </a:xfrm>
        </p:spPr>
        <p:txBody>
          <a:bodyPr wrap="square" anchor="t"/>
          <a:p>
            <a:pPr eaLnBrk="1" hangingPunct="1">
              <a:spcBef>
                <a:spcPct val="50000"/>
              </a:spcBef>
              <a:buNone/>
            </a:pPr>
            <a:endParaRPr lang="zh-CN" altLang="en-US"/>
          </a:p>
        </p:txBody>
      </p:sp>
      <p:sp>
        <p:nvSpPr>
          <p:cNvPr id="94211" name="Line 4"/>
          <p:cNvSpPr/>
          <p:nvPr/>
        </p:nvSpPr>
        <p:spPr>
          <a:xfrm>
            <a:off x="1547813" y="4292600"/>
            <a:ext cx="5111750"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4212" name="Line 5"/>
          <p:cNvSpPr/>
          <p:nvPr/>
        </p:nvSpPr>
        <p:spPr>
          <a:xfrm>
            <a:off x="1979613" y="2420938"/>
            <a:ext cx="0" cy="2376487"/>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4213" name="Arc 6"/>
          <p:cNvSpPr/>
          <p:nvPr/>
        </p:nvSpPr>
        <p:spPr>
          <a:xfrm flipH="1" flipV="1">
            <a:off x="1979613" y="2492375"/>
            <a:ext cx="4321175" cy="2016125"/>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4214" name="Arc 7"/>
          <p:cNvSpPr/>
          <p:nvPr/>
        </p:nvSpPr>
        <p:spPr>
          <a:xfrm flipH="1" flipV="1">
            <a:off x="1979613" y="3213100"/>
            <a:ext cx="3744912" cy="1152525"/>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4215" name="Text Box 8"/>
          <p:cNvSpPr txBox="1"/>
          <p:nvPr/>
        </p:nvSpPr>
        <p:spPr>
          <a:xfrm>
            <a:off x="5580063" y="3933825"/>
            <a:ext cx="1223962"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a:t>
            </a:r>
            <a:r>
              <a:rPr lang="en-US" altLang="zh-CN" dirty="0">
                <a:latin typeface="Arial" panose="020B0604020202020204" pitchFamily="34"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94216" name="Text Box 9"/>
          <p:cNvSpPr txBox="1"/>
          <p:nvPr/>
        </p:nvSpPr>
        <p:spPr>
          <a:xfrm>
            <a:off x="5580063" y="4724400"/>
            <a:ext cx="1296987"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a:t>
            </a:r>
            <a:r>
              <a:rPr lang="en-US" altLang="zh-CN" dirty="0">
                <a:latin typeface="Arial" panose="020B0604020202020204" pitchFamily="34"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sp>
        <p:nvSpPr>
          <p:cNvPr id="94217" name="Text Box 10"/>
          <p:cNvSpPr txBox="1"/>
          <p:nvPr/>
        </p:nvSpPr>
        <p:spPr>
          <a:xfrm>
            <a:off x="4067175" y="3717925"/>
            <a:ext cx="1152525" cy="365125"/>
          </a:xfrm>
          <a:prstGeom prst="rect">
            <a:avLst/>
          </a:prstGeom>
          <a:noFill/>
          <a:ln w="9525">
            <a:noFill/>
          </a:ln>
        </p:spPr>
        <p:txBody>
          <a:bodyPr wrap="square" anchor="t">
            <a:spAutoFit/>
          </a:bodyPr>
          <a:p>
            <a:pPr>
              <a:spcBef>
                <a:spcPct val="50000"/>
              </a:spcBef>
            </a:pPr>
            <a:r>
              <a:rPr lang="en-US" altLang="zh-CN" dirty="0">
                <a:latin typeface="Arial" panose="020B0604020202020204" pitchFamily="34" charset="0"/>
                <a:ea typeface="宋体" panose="02010600030101010101" pitchFamily="2" charset="-122"/>
              </a:rPr>
              <a:t>28.6%</a:t>
            </a:r>
            <a:endParaRPr lang="en-US" altLang="zh-CN" dirty="0">
              <a:latin typeface="Arial" panose="020B0604020202020204" pitchFamily="34" charset="0"/>
              <a:ea typeface="宋体" panose="02010600030101010101" pitchFamily="2" charset="-122"/>
            </a:endParaRPr>
          </a:p>
        </p:txBody>
      </p:sp>
      <p:sp>
        <p:nvSpPr>
          <p:cNvPr id="94218" name="Text Box 11"/>
          <p:cNvSpPr txBox="1"/>
          <p:nvPr/>
        </p:nvSpPr>
        <p:spPr>
          <a:xfrm>
            <a:off x="2339975" y="2997200"/>
            <a:ext cx="2232025" cy="36512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NPV</a:t>
            </a:r>
            <a:r>
              <a:rPr lang="en-US" altLang="zh-CN" sz="1000" dirty="0">
                <a:latin typeface="Arial" panose="020B0604020202020204" pitchFamily="34" charset="0"/>
                <a:ea typeface="宋体" panose="02010600030101010101" pitchFamily="2" charset="-122"/>
              </a:rPr>
              <a:t>B</a:t>
            </a:r>
            <a:r>
              <a:rPr lang="en-US" altLang="zh-CN" dirty="0">
                <a:latin typeface="Arial" panose="020B0604020202020204" pitchFamily="34" charset="0"/>
                <a:ea typeface="宋体" panose="02010600030101010101" pitchFamily="2" charset="-122"/>
              </a:rPr>
              <a:t>&gt;NPV</a:t>
            </a:r>
            <a:r>
              <a:rPr lang="en-US" altLang="zh-CN" sz="1000" dirty="0">
                <a:latin typeface="Arial" panose="020B0604020202020204" pitchFamily="34" charset="0"/>
                <a:ea typeface="宋体" panose="02010600030101010101" pitchFamily="2" charset="-122"/>
              </a:rPr>
              <a:t>A</a:t>
            </a:r>
            <a:endParaRPr lang="en-US" altLang="zh-CN" sz="1000" dirty="0">
              <a:latin typeface="Arial" panose="020B0604020202020204" pitchFamily="34" charset="0"/>
              <a:ea typeface="宋体" panose="02010600030101010101" pitchFamily="2" charset="-122"/>
            </a:endParaRPr>
          </a:p>
        </p:txBody>
      </p:sp>
      <p:sp>
        <p:nvSpPr>
          <p:cNvPr id="94219" name="Text Box 14"/>
          <p:cNvSpPr txBox="1"/>
          <p:nvPr/>
        </p:nvSpPr>
        <p:spPr>
          <a:xfrm>
            <a:off x="4932363" y="4652963"/>
            <a:ext cx="1079500" cy="365125"/>
          </a:xfrm>
          <a:prstGeom prst="rect">
            <a:avLst/>
          </a:prstGeom>
          <a:noFill/>
          <a:ln w="9525">
            <a:noFill/>
          </a:ln>
        </p:spPr>
        <p:txBody>
          <a:bodyPr anchor="t">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94220" name="Text Box 15"/>
          <p:cNvSpPr txBox="1"/>
          <p:nvPr/>
        </p:nvSpPr>
        <p:spPr>
          <a:xfrm>
            <a:off x="4067175" y="4797425"/>
            <a:ext cx="2232025" cy="365125"/>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NPV</a:t>
            </a:r>
            <a:r>
              <a:rPr lang="en-US" altLang="zh-CN" sz="1000" dirty="0">
                <a:latin typeface="Arial" panose="020B0604020202020204" pitchFamily="34" charset="0"/>
                <a:ea typeface="宋体" panose="02010600030101010101" pitchFamily="2" charset="-122"/>
              </a:rPr>
              <a:t>B</a:t>
            </a:r>
            <a:r>
              <a:rPr lang="en-US" altLang="zh-CN" dirty="0">
                <a:latin typeface="Arial" panose="020B0604020202020204" pitchFamily="34" charset="0"/>
                <a:ea typeface="宋体" panose="02010600030101010101" pitchFamily="2" charset="-122"/>
              </a:rPr>
              <a:t>&lt;NPV</a:t>
            </a:r>
            <a:r>
              <a:rPr lang="en-US" altLang="zh-CN" sz="1000" dirty="0">
                <a:latin typeface="Arial" panose="020B0604020202020204" pitchFamily="34" charset="0"/>
                <a:ea typeface="宋体" panose="02010600030101010101" pitchFamily="2" charset="-122"/>
              </a:rPr>
              <a:t>A</a:t>
            </a:r>
            <a:endParaRPr lang="en-US" altLang="zh-CN" sz="1000" dirty="0">
              <a:latin typeface="Arial" panose="020B0604020202020204" pitchFamily="34" charset="0"/>
              <a:ea typeface="宋体" panose="02010600030101010101" pitchFamily="2" charset="-122"/>
            </a:endParaRPr>
          </a:p>
        </p:txBody>
      </p:sp>
      <p:sp>
        <p:nvSpPr>
          <p:cNvPr id="94221" name="AutoShape 16">
            <a:hlinkClick r:id="rId1" action="ppaction://hlinksldjump"/>
          </p:cNvPr>
          <p:cNvSpPr/>
          <p:nvPr/>
        </p:nvSpPr>
        <p:spPr>
          <a:xfrm>
            <a:off x="6443663" y="5157788"/>
            <a:ext cx="433387"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idx="4294967295"/>
          </p:nvPr>
        </p:nvSpPr>
        <p:spPr>
          <a:xfrm>
            <a:off x="457200" y="333375"/>
            <a:ext cx="7543800" cy="692150"/>
          </a:xfrm>
        </p:spPr>
        <p:txBody>
          <a:bodyPr wrap="square" anchor="b"/>
          <a:p>
            <a:r>
              <a:rPr lang="zh-CN" altLang="en-US" sz="3400" b="0">
                <a:latin typeface="黑体" panose="02010609060101010101" pitchFamily="1" charset="-122"/>
                <a:ea typeface="黑体" panose="02010609060101010101" pitchFamily="1" charset="-122"/>
              </a:rPr>
              <a:t>贴现现金流量指标的比较</a:t>
            </a:r>
            <a:endParaRPr lang="zh-CN" altLang="en-US" sz="3400" b="0">
              <a:latin typeface="黑体" panose="02010609060101010101" pitchFamily="1" charset="-122"/>
              <a:ea typeface="黑体" panose="02010609060101010101" pitchFamily="1" charset="-122"/>
            </a:endParaRPr>
          </a:p>
        </p:txBody>
      </p:sp>
      <p:sp>
        <p:nvSpPr>
          <p:cNvPr id="95234" name="Rectangle 4"/>
          <p:cNvSpPr/>
          <p:nvPr/>
        </p:nvSpPr>
        <p:spPr>
          <a:xfrm>
            <a:off x="457200" y="1114425"/>
            <a:ext cx="5724525" cy="517525"/>
          </a:xfrm>
          <a:prstGeom prst="rect">
            <a:avLst/>
          </a:prstGeom>
          <a:noFill/>
          <a:ln w="9525">
            <a:noFill/>
          </a:ln>
        </p:spPr>
        <p:txBody>
          <a:bodyPr wrap="none" anchor="t">
            <a:spAutoFit/>
          </a:bodyPr>
          <a:p>
            <a:r>
              <a:rPr lang="zh-CN" altLang="en-US" sz="2800" b="1" dirty="0">
                <a:latin typeface="黑体" panose="02010609060101010101" pitchFamily="1" charset="-122"/>
                <a:ea typeface="黑体" panose="02010609060101010101" pitchFamily="1" charset="-122"/>
              </a:rPr>
              <a:t>－净现值与内含报酬率的比较（</a:t>
            </a:r>
            <a:r>
              <a:rPr lang="en-US" altLang="zh-CN" sz="2800" b="1" dirty="0">
                <a:latin typeface="黑体" panose="02010609060101010101" pitchFamily="1" charset="-122"/>
                <a:ea typeface="黑体" panose="02010609060101010101" pitchFamily="1" charset="-122"/>
              </a:rPr>
              <a:t>2</a:t>
            </a:r>
            <a:r>
              <a:rPr lang="zh-CN" altLang="en-US" sz="2800" b="1" dirty="0">
                <a:latin typeface="黑体" panose="02010609060101010101" pitchFamily="1" charset="-122"/>
                <a:ea typeface="黑体" panose="02010609060101010101" pitchFamily="1" charset="-122"/>
              </a:rPr>
              <a:t>）</a:t>
            </a:r>
            <a:endParaRPr lang="zh-CN" altLang="en-US" sz="2800" b="1" dirty="0">
              <a:latin typeface="黑体" panose="02010609060101010101" pitchFamily="1" charset="-122"/>
              <a:ea typeface="黑体" panose="02010609060101010101" pitchFamily="1" charset="-122"/>
            </a:endParaRPr>
          </a:p>
        </p:txBody>
      </p:sp>
      <p:sp>
        <p:nvSpPr>
          <p:cNvPr id="95235" name="Rectangle 5"/>
          <p:cNvSpPr/>
          <p:nvPr/>
        </p:nvSpPr>
        <p:spPr>
          <a:xfrm>
            <a:off x="574675" y="1803400"/>
            <a:ext cx="7993063" cy="1189038"/>
          </a:xfrm>
          <a:prstGeom prst="rect">
            <a:avLst/>
          </a:prstGeom>
          <a:noFill/>
          <a:ln w="9525">
            <a:noFill/>
          </a:ln>
        </p:spPr>
        <p:txBody>
          <a:bodyPr anchor="t">
            <a:spAutoFit/>
          </a:bodyPr>
          <a:p>
            <a:r>
              <a:rPr lang="en-US" altLang="zh-CN" sz="2400" dirty="0">
                <a:latin typeface="黑体" panose="02010609060101010101" pitchFamily="1" charset="-122"/>
                <a:ea typeface="黑体" panose="02010609060101010101" pitchFamily="1" charset="-122"/>
              </a:rPr>
              <a:t>2.</a:t>
            </a:r>
            <a:r>
              <a:rPr lang="zh-CN" altLang="en-US" sz="2400" dirty="0">
                <a:latin typeface="黑体" panose="02010609060101010101" pitchFamily="1" charset="-122"/>
                <a:ea typeface="黑体" panose="02010609060101010101" pitchFamily="1" charset="-122"/>
              </a:rPr>
              <a:t>非常规项目</a:t>
            </a:r>
            <a:endParaRPr lang="zh-CN" altLang="en-US" sz="2400" dirty="0">
              <a:latin typeface="黑体" panose="02010609060101010101" pitchFamily="1" charset="-122"/>
              <a:ea typeface="黑体" panose="02010609060101010101" pitchFamily="1" charset="-122"/>
            </a:endParaRPr>
          </a:p>
          <a:p>
            <a:r>
              <a:rPr lang="zh-CN" altLang="en-US" sz="2400" dirty="0">
                <a:latin typeface="黑体" panose="02010609060101010101" pitchFamily="1" charset="-122"/>
                <a:ea typeface="黑体" panose="02010609060101010101" pitchFamily="1" charset="-122"/>
              </a:rPr>
              <a:t>（</a:t>
            </a:r>
            <a:r>
              <a:rPr lang="en-US" altLang="zh-CN" sz="2400" dirty="0">
                <a:latin typeface="黑体" panose="02010609060101010101" pitchFamily="1" charset="-122"/>
                <a:ea typeface="黑体" panose="02010609060101010101" pitchFamily="1" charset="-122"/>
              </a:rPr>
              <a:t>1</a:t>
            </a:r>
            <a:r>
              <a:rPr lang="zh-CN" altLang="en-US" sz="2400" dirty="0">
                <a:latin typeface="黑体" panose="02010609060101010101" pitchFamily="1" charset="-122"/>
                <a:ea typeface="黑体" panose="02010609060101010101" pitchFamily="1" charset="-122"/>
              </a:rPr>
              <a:t>）现金流出不发生在期初，或者期初和以后各期多次现金流出等。</a:t>
            </a:r>
            <a:endParaRPr lang="zh-CN" altLang="en-US" sz="2400" dirty="0">
              <a:latin typeface="黑体" panose="02010609060101010101" pitchFamily="1" charset="-122"/>
              <a:ea typeface="黑体" panose="02010609060101010101" pitchFamily="1" charset="-122"/>
            </a:endParaRPr>
          </a:p>
        </p:txBody>
      </p:sp>
      <p:sp>
        <p:nvSpPr>
          <p:cNvPr id="95236" name="Rectangle 6"/>
          <p:cNvSpPr/>
          <p:nvPr/>
        </p:nvSpPr>
        <p:spPr>
          <a:xfrm>
            <a:off x="0" y="-182562"/>
            <a:ext cx="309563" cy="365125"/>
          </a:xfrm>
          <a:prstGeom prst="rect">
            <a:avLst/>
          </a:prstGeom>
          <a:noFill/>
          <a:ln w="9525">
            <a:noFill/>
          </a:ln>
        </p:spPr>
        <p:txBody>
          <a:bodyPr wrap="none" anchor="ctr">
            <a:spAutoFit/>
          </a:bodyPr>
          <a:p>
            <a:endParaRPr lang="zh-CN" altLang="en-US" dirty="0">
              <a:latin typeface="黑体" panose="02010609060101010101" pitchFamily="1" charset="-122"/>
              <a:ea typeface="黑体" panose="02010609060101010101" pitchFamily="1" charset="-122"/>
            </a:endParaRPr>
          </a:p>
        </p:txBody>
      </p:sp>
      <p:graphicFrame>
        <p:nvGraphicFramePr>
          <p:cNvPr id="90118" name="内容占位符 90117"/>
          <p:cNvGraphicFramePr/>
          <p:nvPr>
            <p:ph sz="half" idx="1"/>
          </p:nvPr>
        </p:nvGraphicFramePr>
        <p:xfrm>
          <a:off x="1081088" y="3789363"/>
          <a:ext cx="7773988" cy="1800225"/>
        </p:xfrm>
        <a:graphic>
          <a:graphicData uri="http://schemas.openxmlformats.org/drawingml/2006/table">
            <a:tbl>
              <a:tblPr/>
              <a:tblGrid>
                <a:gridCol w="1295400"/>
                <a:gridCol w="1009650"/>
                <a:gridCol w="935355"/>
                <a:gridCol w="1296035"/>
                <a:gridCol w="1079500"/>
                <a:gridCol w="2157730"/>
              </a:tblGrid>
              <a:tr h="92233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0">
                          <a:effectLst/>
                          <a:latin typeface="黑体" panose="02010609060101010101" pitchFamily="1" charset="-122"/>
                          <a:ea typeface="黑体" panose="02010609060101010101" pitchFamily="1" charset="-122"/>
                        </a:rPr>
                        <a:t>项目</a:t>
                      </a:r>
                      <a:endParaRPr lang="zh-CN" altLang="en-US" sz="2000" b="0">
                        <a:effectLst/>
                        <a:latin typeface="黑体" panose="02010609060101010101" pitchFamily="1" charset="-122"/>
                        <a:ea typeface="黑体" panose="02010609060101010101" pitchFamily="1" charset="-122"/>
                      </a:endParaRPr>
                    </a:p>
                  </a:txBody>
                  <a:tcPr marT="45732" marB="4573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0" dirty="0">
                          <a:effectLst/>
                          <a:latin typeface="黑体" panose="02010609060101010101" pitchFamily="1" charset="-122"/>
                          <a:ea typeface="黑体" panose="02010609060101010101" pitchFamily="1" charset="-122"/>
                        </a:rPr>
                        <a:t>预期现金流</a:t>
                      </a:r>
                      <a:endParaRPr lang="zh-CN" altLang="en-US" sz="20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0       1        2</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IRR</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NPV</a:t>
                      </a:r>
                      <a:endParaRPr lang="en-US" altLang="x-none" sz="2000" b="0" dirty="0">
                        <a:effectLst/>
                        <a:latin typeface="黑体" panose="02010609060101010101" pitchFamily="1" charset="-122"/>
                        <a:ea typeface="黑体" panose="02010609060101010101" pitchFamily="1" charset="-122"/>
                      </a:endParaRPr>
                    </a:p>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a:t>
                      </a:r>
                      <a:r>
                        <a:rPr lang="zh-CN" altLang="en-US" sz="2000" b="0" dirty="0">
                          <a:effectLst/>
                          <a:latin typeface="黑体" panose="02010609060101010101" pitchFamily="1" charset="-122"/>
                          <a:ea typeface="黑体" panose="02010609060101010101" pitchFamily="1" charset="-122"/>
                        </a:rPr>
                        <a:t>贴现率</a:t>
                      </a:r>
                      <a:r>
                        <a:rPr lang="en-US" altLang="x-none" sz="2000" b="0" dirty="0">
                          <a:effectLst/>
                          <a:latin typeface="黑体" panose="02010609060101010101" pitchFamily="1" charset="-122"/>
                          <a:ea typeface="黑体" panose="02010609060101010101" pitchFamily="1" charset="-122"/>
                        </a:rPr>
                        <a:t>10%</a:t>
                      </a:r>
                      <a:r>
                        <a:rPr lang="zh-CN" altLang="en-US" sz="2000" b="0" dirty="0">
                          <a:effectLst/>
                          <a:latin typeface="黑体" panose="02010609060101010101" pitchFamily="1" charset="-122"/>
                          <a:ea typeface="黑体" panose="02010609060101010101" pitchFamily="1" charset="-122"/>
                        </a:rPr>
                        <a:t>）</a:t>
                      </a:r>
                      <a:endParaRPr lang="zh-CN" altLang="en-US"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0" dirty="0">
                          <a:effectLst/>
                          <a:latin typeface="黑体" panose="02010609060101010101" pitchFamily="1" charset="-122"/>
                          <a:ea typeface="黑体" panose="02010609060101010101" pitchFamily="1" charset="-122"/>
                        </a:rPr>
                        <a:t>项目</a:t>
                      </a:r>
                      <a:r>
                        <a:rPr lang="en-US" altLang="x-none" sz="2000" b="0" dirty="0">
                          <a:effectLst/>
                          <a:latin typeface="黑体" panose="02010609060101010101" pitchFamily="1" charset="-122"/>
                          <a:ea typeface="黑体" panose="02010609060101010101" pitchFamily="1" charset="-122"/>
                        </a:rPr>
                        <a:t>A</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-1000</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250</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1250</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25%</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effectLst/>
                          <a:latin typeface="黑体" panose="02010609060101010101" pitchFamily="1" charset="-122"/>
                          <a:ea typeface="黑体" panose="02010609060101010101" pitchFamily="1" charset="-122"/>
                        </a:rPr>
                        <a:t>260</a:t>
                      </a:r>
                      <a:endParaRPr lang="en-US" altLang="x-none" sz="2000" b="0" dirty="0">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3387">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0" dirty="0">
                          <a:solidFill>
                            <a:srgbClr val="FF0000"/>
                          </a:solidFill>
                          <a:effectLst/>
                          <a:latin typeface="黑体" panose="02010609060101010101" pitchFamily="1" charset="-122"/>
                          <a:ea typeface="黑体" panose="02010609060101010101" pitchFamily="1" charset="-122"/>
                        </a:rPr>
                        <a:t>项目</a:t>
                      </a:r>
                      <a:r>
                        <a:rPr lang="en-US" altLang="x-none" sz="2000" b="0" dirty="0">
                          <a:solidFill>
                            <a:srgbClr val="FF0000"/>
                          </a:solidFill>
                          <a:effectLst/>
                          <a:latin typeface="黑体" panose="02010609060101010101" pitchFamily="1" charset="-122"/>
                          <a:ea typeface="黑体" panose="02010609060101010101" pitchFamily="1" charset="-122"/>
                        </a:rPr>
                        <a:t>B</a:t>
                      </a:r>
                      <a:endParaRPr lang="en-US" altLang="x-none" sz="2000" b="0" dirty="0">
                        <a:solidFill>
                          <a:srgbClr val="FF0000"/>
                        </a:solidFill>
                        <a:effectLst/>
                        <a:latin typeface="黑体" panose="02010609060101010101" pitchFamily="1" charset="-122"/>
                        <a:ea typeface="黑体" panose="02010609060101010101" pitchFamily="1" charset="-122"/>
                      </a:endParaRPr>
                    </a:p>
                  </a:txBody>
                  <a:tcPr marT="45732" marB="4573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solidFill>
                            <a:srgbClr val="FF0000"/>
                          </a:solidFill>
                          <a:effectLst/>
                          <a:latin typeface="黑体" panose="02010609060101010101" pitchFamily="1" charset="-122"/>
                          <a:ea typeface="黑体" panose="02010609060101010101" pitchFamily="1" charset="-122"/>
                        </a:rPr>
                        <a:t>1000</a:t>
                      </a:r>
                      <a:endParaRPr lang="en-US" altLang="x-none" sz="2000" b="0" dirty="0">
                        <a:solidFill>
                          <a:srgbClr val="FF0000"/>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solidFill>
                            <a:srgbClr val="FF0000"/>
                          </a:solidFill>
                          <a:effectLst/>
                          <a:latin typeface="黑体" panose="02010609060101010101" pitchFamily="1" charset="-122"/>
                          <a:ea typeface="黑体" panose="02010609060101010101" pitchFamily="1" charset="-122"/>
                        </a:rPr>
                        <a:t>-250</a:t>
                      </a:r>
                      <a:endParaRPr lang="en-US" altLang="x-none" sz="2000" b="0" dirty="0">
                        <a:solidFill>
                          <a:srgbClr val="FF0000"/>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solidFill>
                            <a:srgbClr val="FF0000"/>
                          </a:solidFill>
                          <a:effectLst/>
                          <a:latin typeface="黑体" panose="02010609060101010101" pitchFamily="1" charset="-122"/>
                          <a:ea typeface="黑体" panose="02010609060101010101" pitchFamily="1" charset="-122"/>
                        </a:rPr>
                        <a:t>-1250</a:t>
                      </a:r>
                      <a:endParaRPr lang="en-US" altLang="x-none" sz="2000" b="0" dirty="0">
                        <a:solidFill>
                          <a:srgbClr val="FF0000"/>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solidFill>
                            <a:srgbClr val="FF0000"/>
                          </a:solidFill>
                          <a:effectLst/>
                          <a:latin typeface="黑体" panose="02010609060101010101" pitchFamily="1" charset="-122"/>
                          <a:ea typeface="黑体" panose="02010609060101010101" pitchFamily="1" charset="-122"/>
                        </a:rPr>
                        <a:t>25%</a:t>
                      </a:r>
                      <a:endParaRPr lang="en-US" altLang="x-none" sz="2000" b="0" dirty="0">
                        <a:solidFill>
                          <a:srgbClr val="FF0000"/>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0" dirty="0">
                          <a:solidFill>
                            <a:srgbClr val="FF0000"/>
                          </a:solidFill>
                          <a:effectLst/>
                          <a:latin typeface="黑体" panose="02010609060101010101" pitchFamily="1" charset="-122"/>
                          <a:ea typeface="黑体" panose="02010609060101010101" pitchFamily="1" charset="-122"/>
                        </a:rPr>
                        <a:t>-260</a:t>
                      </a:r>
                      <a:endParaRPr lang="en-US" altLang="x-none" sz="2000" b="0" dirty="0">
                        <a:solidFill>
                          <a:srgbClr val="FF0000"/>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5265" name="TextBox 2"/>
          <p:cNvSpPr txBox="1"/>
          <p:nvPr/>
        </p:nvSpPr>
        <p:spPr>
          <a:xfrm>
            <a:off x="1116013" y="3068638"/>
            <a:ext cx="2376487" cy="457200"/>
          </a:xfrm>
          <a:prstGeom prst="rect">
            <a:avLst/>
          </a:prstGeom>
          <a:noFill/>
          <a:ln w="9525">
            <a:noFill/>
          </a:ln>
        </p:spPr>
        <p:txBody>
          <a:bodyPr anchor="t">
            <a:spAutoFit/>
          </a:bodyPr>
          <a:p>
            <a:r>
              <a:rPr lang="zh-CN" altLang="en-US" sz="2400" dirty="0">
                <a:latin typeface="黑体" panose="02010609060101010101" pitchFamily="1" charset="-122"/>
                <a:ea typeface="黑体" panose="02010609060101010101" pitchFamily="1" charset="-122"/>
              </a:rPr>
              <a:t>例</a:t>
            </a:r>
            <a:r>
              <a:rPr lang="zh-CN" altLang="en-US" sz="2000" dirty="0">
                <a:latin typeface="黑体" panose="02010609060101010101" pitchFamily="1" charset="-122"/>
                <a:ea typeface="黑体" panose="02010609060101010101" pitchFamily="1" charset="-122"/>
              </a:rPr>
              <a:t>：</a:t>
            </a:r>
            <a:endParaRPr lang="zh-CN" altLang="en-US" sz="2000" dirty="0">
              <a:latin typeface="黑体" panose="02010609060101010101" pitchFamily="1" charset="-122"/>
              <a:ea typeface="黑体" panose="02010609060101010101" pitchFamily="1"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idx="4294967295"/>
          </p:nvPr>
        </p:nvSpPr>
        <p:spPr/>
        <p:txBody>
          <a:bodyPr wrap="square" anchor="b"/>
          <a:p>
            <a:pPr eaLnBrk="1" hangingPunct="1"/>
            <a:endParaRPr lang="zh-CN" altLang="en-US">
              <a:latin typeface="黑体" panose="02010609060101010101" pitchFamily="1" charset="-122"/>
              <a:ea typeface="黑体" panose="02010609060101010101" pitchFamily="1" charset="-122"/>
            </a:endParaRPr>
          </a:p>
        </p:txBody>
      </p:sp>
      <p:sp>
        <p:nvSpPr>
          <p:cNvPr id="96258" name="Rectangle 3" descr="Rectangle: Click to edit Master text styles&#13;&#10;Second level&#13;&#10;Third level&#13;&#10;Fourth level&#13;&#10;Fifth level"/>
          <p:cNvSpPr>
            <a:spLocks noGrp="1"/>
          </p:cNvSpPr>
          <p:nvPr>
            <p:ph idx="4294967295"/>
          </p:nvPr>
        </p:nvSpPr>
        <p:spPr/>
        <p:txBody>
          <a:bodyPr wrap="square" anchor="t"/>
          <a:p>
            <a:pPr eaLnBrk="1" hangingPunct="1"/>
            <a:endParaRPr lang="zh-CN" altLang="en-US">
              <a:latin typeface="黑体" panose="02010609060101010101" pitchFamily="1" charset="-122"/>
              <a:ea typeface="黑体" panose="02010609060101010101" pitchFamily="1" charset="-122"/>
            </a:endParaRPr>
          </a:p>
        </p:txBody>
      </p:sp>
      <p:sp>
        <p:nvSpPr>
          <p:cNvPr id="96259" name="Line 4"/>
          <p:cNvSpPr/>
          <p:nvPr/>
        </p:nvSpPr>
        <p:spPr>
          <a:xfrm>
            <a:off x="1403350" y="4437063"/>
            <a:ext cx="5761038"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6260" name="Line 5"/>
          <p:cNvSpPr/>
          <p:nvPr/>
        </p:nvSpPr>
        <p:spPr>
          <a:xfrm>
            <a:off x="1403350" y="2060575"/>
            <a:ext cx="0" cy="3673475"/>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1142" name="Arc 8"/>
          <p:cNvSpPr/>
          <p:nvPr/>
        </p:nvSpPr>
        <p:spPr>
          <a:xfrm flipH="1">
            <a:off x="1692275" y="3284538"/>
            <a:ext cx="4895850" cy="2520950"/>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6262" name="Text Box 10"/>
          <p:cNvSpPr txBox="1"/>
          <p:nvPr/>
        </p:nvSpPr>
        <p:spPr>
          <a:xfrm>
            <a:off x="5148263" y="5157788"/>
            <a:ext cx="1584325" cy="458787"/>
          </a:xfrm>
          <a:prstGeom prst="rect">
            <a:avLst/>
          </a:prstGeom>
          <a:noFill/>
          <a:ln w="9525">
            <a:noFill/>
          </a:ln>
        </p:spPr>
        <p:txBody>
          <a:bodyPr anchor="t">
            <a:spAutoFit/>
          </a:bodyPr>
          <a:p>
            <a:pPr>
              <a:spcBef>
                <a:spcPct val="50000"/>
              </a:spcBef>
            </a:pPr>
            <a:r>
              <a:rPr lang="zh-CN" altLang="en-US" sz="2400" dirty="0">
                <a:latin typeface="黑体" panose="02010609060101010101" pitchFamily="1" charset="-122"/>
                <a:ea typeface="黑体" panose="02010609060101010101" pitchFamily="1" charset="-122"/>
              </a:rPr>
              <a:t>项目</a:t>
            </a:r>
            <a:r>
              <a:rPr lang="en-US" altLang="zh-CN" sz="2400" dirty="0">
                <a:latin typeface="黑体" panose="02010609060101010101" pitchFamily="1" charset="-122"/>
                <a:ea typeface="黑体" panose="02010609060101010101" pitchFamily="1" charset="-122"/>
              </a:rPr>
              <a:t>A</a:t>
            </a:r>
            <a:endParaRPr lang="en-US" altLang="zh-CN" sz="2400" dirty="0">
              <a:latin typeface="黑体" panose="02010609060101010101" pitchFamily="1" charset="-122"/>
              <a:ea typeface="黑体" panose="02010609060101010101" pitchFamily="1" charset="-122"/>
            </a:endParaRPr>
          </a:p>
        </p:txBody>
      </p:sp>
      <p:sp>
        <p:nvSpPr>
          <p:cNvPr id="96263" name="Text Box 11"/>
          <p:cNvSpPr txBox="1"/>
          <p:nvPr/>
        </p:nvSpPr>
        <p:spPr>
          <a:xfrm>
            <a:off x="6732588" y="3141663"/>
            <a:ext cx="1152525" cy="458787"/>
          </a:xfrm>
          <a:prstGeom prst="rect">
            <a:avLst/>
          </a:prstGeom>
          <a:noFill/>
          <a:ln w="9525">
            <a:noFill/>
          </a:ln>
        </p:spPr>
        <p:txBody>
          <a:bodyPr anchor="t">
            <a:spAutoFit/>
          </a:bodyPr>
          <a:p>
            <a:pPr>
              <a:spcBef>
                <a:spcPct val="50000"/>
              </a:spcBef>
            </a:pPr>
            <a:r>
              <a:rPr lang="zh-CN" altLang="en-US" sz="2400" dirty="0">
                <a:latin typeface="黑体" panose="02010609060101010101" pitchFamily="1" charset="-122"/>
                <a:ea typeface="黑体" panose="02010609060101010101" pitchFamily="1" charset="-122"/>
              </a:rPr>
              <a:t>项目</a:t>
            </a:r>
            <a:r>
              <a:rPr lang="en-US" altLang="zh-CN" sz="2400" dirty="0">
                <a:latin typeface="黑体" panose="02010609060101010101" pitchFamily="1" charset="-122"/>
                <a:ea typeface="黑体" panose="02010609060101010101" pitchFamily="1" charset="-122"/>
              </a:rPr>
              <a:t>B</a:t>
            </a:r>
            <a:endParaRPr lang="en-US" altLang="zh-CN" sz="2400" dirty="0">
              <a:latin typeface="黑体" panose="02010609060101010101" pitchFamily="1" charset="-122"/>
              <a:ea typeface="黑体" panose="02010609060101010101" pitchFamily="1" charset="-122"/>
            </a:endParaRPr>
          </a:p>
        </p:txBody>
      </p:sp>
      <p:grpSp>
        <p:nvGrpSpPr>
          <p:cNvPr id="91145" name="Group 19"/>
          <p:cNvGrpSpPr/>
          <p:nvPr/>
        </p:nvGrpSpPr>
        <p:grpSpPr>
          <a:xfrm>
            <a:off x="1403350" y="2349500"/>
            <a:ext cx="7056438" cy="2951163"/>
            <a:chOff x="0" y="0"/>
            <a:chExt cx="4445" cy="1859"/>
          </a:xfrm>
        </p:grpSpPr>
        <p:sp>
          <p:nvSpPr>
            <p:cNvPr id="96265" name="Arc 7"/>
            <p:cNvSpPr/>
            <p:nvPr/>
          </p:nvSpPr>
          <p:spPr>
            <a:xfrm flipH="1" flipV="1">
              <a:off x="0" y="0"/>
              <a:ext cx="2359" cy="1859"/>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96266" name="AutoShape 12"/>
            <p:cNvSpPr/>
            <p:nvPr/>
          </p:nvSpPr>
          <p:spPr>
            <a:xfrm>
              <a:off x="2268" y="907"/>
              <a:ext cx="2177" cy="771"/>
            </a:xfrm>
            <a:prstGeom prst="cloudCallout">
              <a:avLst>
                <a:gd name="adj1" fmla="val -35023"/>
                <a:gd name="adj2" fmla="val 87616"/>
              </a:avLst>
            </a:prstGeom>
            <a:solidFill>
              <a:schemeClr val="accent1"/>
            </a:solidFill>
            <a:ln w="9525" cap="flat" cmpd="sng">
              <a:solidFill>
                <a:schemeClr val="tx1"/>
              </a:solidFill>
              <a:prstDash val="solid"/>
              <a:round/>
              <a:headEnd type="none" w="med" len="med"/>
              <a:tailEnd type="none" w="med" len="med"/>
            </a:ln>
          </p:spPr>
          <p:txBody>
            <a:bodyPr anchor="t"/>
            <a:p>
              <a:pPr algn="ctr"/>
              <a:r>
                <a:rPr lang="zh-CN" altLang="en-US" dirty="0">
                  <a:latin typeface="黑体" panose="02010609060101010101" pitchFamily="1" charset="-122"/>
                  <a:ea typeface="黑体" panose="02010609060101010101" pitchFamily="1" charset="-122"/>
                </a:rPr>
                <a:t>项目</a:t>
              </a:r>
              <a:r>
                <a:rPr lang="en-US" altLang="zh-CN" dirty="0">
                  <a:latin typeface="黑体" panose="02010609060101010101" pitchFamily="1" charset="-122"/>
                  <a:ea typeface="黑体" panose="02010609060101010101" pitchFamily="1" charset="-122"/>
                </a:rPr>
                <a:t>A</a:t>
              </a:r>
              <a:r>
                <a:rPr lang="zh-CN" altLang="en-US" dirty="0">
                  <a:latin typeface="黑体" panose="02010609060101010101" pitchFamily="1" charset="-122"/>
                  <a:ea typeface="黑体" panose="02010609060101010101" pitchFamily="1" charset="-122"/>
                </a:rPr>
                <a:t>在第</a:t>
              </a:r>
              <a:r>
                <a:rPr lang="en-US" altLang="zh-CN" dirty="0">
                  <a:latin typeface="黑体" panose="02010609060101010101" pitchFamily="1" charset="-122"/>
                  <a:ea typeface="黑体" panose="02010609060101010101" pitchFamily="1" charset="-122"/>
                </a:rPr>
                <a:t>0</a:t>
              </a:r>
              <a:r>
                <a:rPr lang="zh-CN" altLang="en-US" dirty="0">
                  <a:latin typeface="黑体" panose="02010609060101010101" pitchFamily="1" charset="-122"/>
                  <a:ea typeface="黑体" panose="02010609060101010101" pitchFamily="1" charset="-122"/>
                </a:rPr>
                <a:t>期流出现金，随之在第</a:t>
              </a:r>
              <a:r>
                <a:rPr lang="en-US" altLang="zh-CN" dirty="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期流入现金。</a:t>
              </a:r>
              <a:r>
                <a:rPr lang="en-US" altLang="zh-CN" dirty="0">
                  <a:latin typeface="黑体" panose="02010609060101010101" pitchFamily="1" charset="-122"/>
                  <a:ea typeface="黑体" panose="02010609060101010101" pitchFamily="1" charset="-122"/>
                </a:rPr>
                <a:t>NPV</a:t>
              </a:r>
              <a:r>
                <a:rPr lang="zh-CN" altLang="en-US" dirty="0">
                  <a:latin typeface="黑体" panose="02010609060101010101" pitchFamily="1" charset="-122"/>
                  <a:ea typeface="黑体" panose="02010609060101010101" pitchFamily="1" charset="-122"/>
                </a:rPr>
                <a:t>与贴现率负相关</a:t>
              </a:r>
              <a:endParaRPr lang="zh-CN" altLang="en-US" dirty="0">
                <a:latin typeface="黑体" panose="02010609060101010101" pitchFamily="1" charset="-122"/>
                <a:ea typeface="黑体" panose="02010609060101010101" pitchFamily="1" charset="-122"/>
              </a:endParaRPr>
            </a:p>
          </p:txBody>
        </p:sp>
      </p:grpSp>
      <p:sp>
        <p:nvSpPr>
          <p:cNvPr id="91148" name="AutoShape 13"/>
          <p:cNvSpPr/>
          <p:nvPr/>
        </p:nvSpPr>
        <p:spPr>
          <a:xfrm>
            <a:off x="5003800" y="765175"/>
            <a:ext cx="3168650" cy="2376488"/>
          </a:xfrm>
          <a:prstGeom prst="cloudCallout">
            <a:avLst>
              <a:gd name="adj1" fmla="val 14278"/>
              <a:gd name="adj2" fmla="val 53542"/>
            </a:avLst>
          </a:prstGeom>
          <a:solidFill>
            <a:schemeClr val="accent1"/>
          </a:solidFill>
          <a:ln w="9525" cap="flat" cmpd="sng">
            <a:solidFill>
              <a:schemeClr val="tx1"/>
            </a:solidFill>
            <a:prstDash val="solid"/>
            <a:round/>
            <a:headEnd type="none" w="med" len="med"/>
            <a:tailEnd type="none" w="med" len="med"/>
          </a:ln>
        </p:spPr>
        <p:txBody>
          <a:bodyPr anchor="t"/>
          <a:p>
            <a:pPr algn="ctr"/>
            <a:r>
              <a:rPr lang="zh-CN" altLang="en-US" dirty="0">
                <a:latin typeface="黑体" panose="02010609060101010101" pitchFamily="1" charset="-122"/>
                <a:ea typeface="黑体" panose="02010609060101010101" pitchFamily="1" charset="-122"/>
              </a:rPr>
              <a:t>项目</a:t>
            </a:r>
            <a:r>
              <a:rPr lang="en-US" altLang="zh-CN" dirty="0">
                <a:latin typeface="黑体" panose="02010609060101010101" pitchFamily="1" charset="-122"/>
                <a:ea typeface="黑体" panose="02010609060101010101" pitchFamily="1" charset="-122"/>
              </a:rPr>
              <a:t>B</a:t>
            </a:r>
            <a:r>
              <a:rPr lang="zh-CN" altLang="en-US" dirty="0">
                <a:latin typeface="黑体" panose="02010609060101010101" pitchFamily="1" charset="-122"/>
                <a:ea typeface="黑体" panose="02010609060101010101" pitchFamily="1" charset="-122"/>
              </a:rPr>
              <a:t>在第</a:t>
            </a:r>
            <a:r>
              <a:rPr lang="en-US" altLang="zh-CN" dirty="0">
                <a:latin typeface="黑体" panose="02010609060101010101" pitchFamily="1" charset="-122"/>
                <a:ea typeface="黑体" panose="02010609060101010101" pitchFamily="1" charset="-122"/>
              </a:rPr>
              <a:t>0</a:t>
            </a:r>
            <a:r>
              <a:rPr lang="zh-CN" altLang="en-US" dirty="0">
                <a:latin typeface="黑体" panose="02010609060101010101" pitchFamily="1" charset="-122"/>
                <a:ea typeface="黑体" panose="02010609060101010101" pitchFamily="1" charset="-122"/>
              </a:rPr>
              <a:t>期流入现金，随之在第</a:t>
            </a:r>
            <a:r>
              <a:rPr lang="en-US" altLang="zh-CN" dirty="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期流出现金。</a:t>
            </a:r>
            <a:r>
              <a:rPr lang="en-US" altLang="zh-CN" dirty="0">
                <a:latin typeface="黑体" panose="02010609060101010101" pitchFamily="1" charset="-122"/>
                <a:ea typeface="黑体" panose="02010609060101010101" pitchFamily="1" charset="-122"/>
              </a:rPr>
              <a:t>NPV</a:t>
            </a:r>
            <a:r>
              <a:rPr lang="zh-CN" altLang="en-US" dirty="0">
                <a:latin typeface="黑体" panose="02010609060101010101" pitchFamily="1" charset="-122"/>
                <a:ea typeface="黑体" panose="02010609060101010101" pitchFamily="1" charset="-122"/>
              </a:rPr>
              <a:t>与贴现率正相关</a:t>
            </a:r>
            <a:endParaRPr lang="zh-CN" altLang="en-US" dirty="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5"/>
                                        </p:tgtEl>
                                        <p:attrNameLst>
                                          <p:attrName>style.visibility</p:attrName>
                                        </p:attrNameLst>
                                      </p:cBhvr>
                                      <p:to>
                                        <p:strVal val="visible"/>
                                      </p:to>
                                    </p:set>
                                    <p:anim calcmode="lin" valueType="num">
                                      <p:cBhvr>
                                        <p:cTn id="7" dur="500" fill="hold"/>
                                        <p:tgtEl>
                                          <p:spTgt spid="91145"/>
                                        </p:tgtEl>
                                        <p:attrNameLst>
                                          <p:attrName>ppt_x</p:attrName>
                                        </p:attrNameLst>
                                      </p:cBhvr>
                                      <p:tavLst>
                                        <p:tav tm="0">
                                          <p:val>
                                            <p:strVal val="#ppt_x"/>
                                          </p:val>
                                        </p:tav>
                                        <p:tav tm="100000">
                                          <p:val>
                                            <p:strVal val="#ppt_x"/>
                                          </p:val>
                                        </p:tav>
                                      </p:tavLst>
                                    </p:anim>
                                    <p:anim calcmode="lin" valueType="num">
                                      <p:cBhvr>
                                        <p:cTn id="8" dur="500" fill="hold"/>
                                        <p:tgtEl>
                                          <p:spTgt spid="911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2"/>
                                        </p:tgtEl>
                                        <p:attrNameLst>
                                          <p:attrName>style.visibility</p:attrName>
                                        </p:attrNameLst>
                                      </p:cBhvr>
                                      <p:to>
                                        <p:strVal val="visible"/>
                                      </p:to>
                                    </p:set>
                                    <p:anim calcmode="lin" valueType="num">
                                      <p:cBhvr>
                                        <p:cTn id="13" dur="500" fill="hold"/>
                                        <p:tgtEl>
                                          <p:spTgt spid="91142"/>
                                        </p:tgtEl>
                                        <p:attrNameLst>
                                          <p:attrName>ppt_x</p:attrName>
                                        </p:attrNameLst>
                                      </p:cBhvr>
                                      <p:tavLst>
                                        <p:tav tm="0">
                                          <p:val>
                                            <p:strVal val="#ppt_x"/>
                                          </p:val>
                                        </p:tav>
                                        <p:tav tm="100000">
                                          <p:val>
                                            <p:strVal val="#ppt_x"/>
                                          </p:val>
                                        </p:tav>
                                      </p:tavLst>
                                    </p:anim>
                                    <p:anim calcmode="lin" valueType="num">
                                      <p:cBhvr>
                                        <p:cTn id="14" dur="500" fill="hold"/>
                                        <p:tgtEl>
                                          <p:spTgt spid="9114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1148"/>
                                        </p:tgtEl>
                                        <p:attrNameLst>
                                          <p:attrName>style.visibility</p:attrName>
                                        </p:attrNameLst>
                                      </p:cBhvr>
                                      <p:to>
                                        <p:strVal val="visible"/>
                                      </p:to>
                                    </p:set>
                                    <p:anim calcmode="lin" valueType="num">
                                      <p:cBhvr>
                                        <p:cTn id="17" dur="500" fill="hold"/>
                                        <p:tgtEl>
                                          <p:spTgt spid="91148"/>
                                        </p:tgtEl>
                                        <p:attrNameLst>
                                          <p:attrName>ppt_x</p:attrName>
                                        </p:attrNameLst>
                                      </p:cBhvr>
                                      <p:tavLst>
                                        <p:tav tm="0">
                                          <p:val>
                                            <p:strVal val="#ppt_x"/>
                                          </p:val>
                                        </p:tav>
                                        <p:tav tm="100000">
                                          <p:val>
                                            <p:strVal val="#ppt_x"/>
                                          </p:val>
                                        </p:tav>
                                      </p:tavLst>
                                    </p:anim>
                                    <p:anim calcmode="lin" valueType="num">
                                      <p:cBhvr>
                                        <p:cTn id="18" dur="500" fill="hold"/>
                                        <p:tgtEl>
                                          <p:spTgt spid="91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8"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idx="4294967295"/>
          </p:nvPr>
        </p:nvSpPr>
        <p:spPr/>
        <p:txBody>
          <a:bodyPr wrap="square" anchor="b"/>
          <a:p>
            <a:pPr eaLnBrk="1" hangingPunct="1"/>
            <a:endParaRPr lang="zh-CN" altLang="en-US"/>
          </a:p>
        </p:txBody>
      </p:sp>
      <p:sp>
        <p:nvSpPr>
          <p:cNvPr id="97282" name="Rectangle 3" descr="Rectangle: Click to edit Master text styles&#13;&#10;Second level&#13;&#10;Third level&#13;&#10;Fourth level&#13;&#10;Fifth level"/>
          <p:cNvSpPr>
            <a:spLocks noGrp="1"/>
          </p:cNvSpPr>
          <p:nvPr>
            <p:ph idx="4294967295"/>
          </p:nvPr>
        </p:nvSpPr>
        <p:spPr/>
        <p:txBody>
          <a:bodyPr wrap="square" anchor="t"/>
          <a:p>
            <a:pPr eaLnBrk="1" hangingPunct="1">
              <a:lnSpc>
                <a:spcPct val="80000"/>
              </a:lnSpc>
            </a:pPr>
            <a:r>
              <a:rPr lang="zh-CN" altLang="en-US" sz="2800" dirty="0">
                <a:latin typeface="黑体" panose="02010609060101010101" pitchFamily="1" charset="-122"/>
                <a:ea typeface="黑体" panose="02010609060101010101" pitchFamily="1" charset="-122"/>
              </a:rPr>
              <a:t>原因：内部收益率无符号显示，不能表明是投资还是融资。</a:t>
            </a:r>
            <a:endParaRPr lang="en-US" altLang="zh-CN" sz="2800" dirty="0">
              <a:latin typeface="黑体" panose="02010609060101010101" pitchFamily="1" charset="-122"/>
              <a:ea typeface="黑体" panose="02010609060101010101" pitchFamily="1" charset="-122"/>
            </a:endParaRPr>
          </a:p>
          <a:p>
            <a:pPr eaLnBrk="1" hangingPunct="1">
              <a:lnSpc>
                <a:spcPct val="80000"/>
              </a:lnSpc>
            </a:pPr>
            <a:r>
              <a:rPr lang="zh-CN" altLang="en-US" sz="2800" dirty="0">
                <a:latin typeface="黑体" panose="02010609060101010101" pitchFamily="1" charset="-122"/>
                <a:ea typeface="黑体" panose="02010609060101010101" pitchFamily="1" charset="-122"/>
              </a:rPr>
              <a:t>项目</a:t>
            </a:r>
            <a:r>
              <a:rPr lang="en-US" altLang="zh-CN" sz="2800" dirty="0">
                <a:latin typeface="黑体" panose="02010609060101010101" pitchFamily="1" charset="-122"/>
                <a:ea typeface="黑体" panose="02010609060101010101" pitchFamily="1" charset="-122"/>
              </a:rPr>
              <a:t>A</a:t>
            </a:r>
            <a:r>
              <a:rPr lang="zh-CN" altLang="en-US" sz="2800" dirty="0">
                <a:latin typeface="黑体" panose="02010609060101010101" pitchFamily="1" charset="-122"/>
                <a:ea typeface="黑体" panose="02010609060101010101" pitchFamily="1" charset="-122"/>
              </a:rPr>
              <a:t>是投资类项目</a:t>
            </a:r>
            <a:r>
              <a:rPr lang="en-US" altLang="zh-CN" sz="2800" dirty="0">
                <a:latin typeface="黑体" panose="02010609060101010101" pitchFamily="1" charset="-122"/>
                <a:ea typeface="黑体" panose="02010609060101010101" pitchFamily="1" charset="-122"/>
              </a:rPr>
              <a:t>——</a:t>
            </a:r>
            <a:r>
              <a:rPr lang="zh-CN" altLang="en-US" sz="2800" dirty="0">
                <a:latin typeface="黑体" panose="02010609060101010101" pitchFamily="1" charset="-122"/>
                <a:ea typeface="黑体" panose="02010609060101010101" pitchFamily="1" charset="-122"/>
              </a:rPr>
              <a:t>起始阶段，现金流出，然后项目收益逐步显现，现金逐步流入。投资类项目，内部收益率越高越好，当贴现率小于内部收益率时，接受该项目。</a:t>
            </a:r>
            <a:endParaRPr lang="zh-CN" altLang="en-US" sz="2800" dirty="0">
              <a:latin typeface="黑体" panose="02010609060101010101" pitchFamily="1" charset="-122"/>
              <a:ea typeface="黑体" panose="02010609060101010101" pitchFamily="1" charset="-122"/>
            </a:endParaRPr>
          </a:p>
          <a:p>
            <a:pPr eaLnBrk="1" hangingPunct="1">
              <a:lnSpc>
                <a:spcPct val="80000"/>
              </a:lnSpc>
            </a:pPr>
            <a:r>
              <a:rPr lang="zh-CN" altLang="en-US" sz="2800" dirty="0">
                <a:latin typeface="黑体" panose="02010609060101010101" pitchFamily="1" charset="-122"/>
                <a:ea typeface="黑体" panose="02010609060101010101" pitchFamily="1" charset="-122"/>
              </a:rPr>
              <a:t>项目</a:t>
            </a:r>
            <a:r>
              <a:rPr lang="en-US" altLang="zh-CN" sz="2800" dirty="0">
                <a:latin typeface="黑体" panose="02010609060101010101" pitchFamily="1" charset="-122"/>
                <a:ea typeface="黑体" panose="02010609060101010101" pitchFamily="1" charset="-122"/>
              </a:rPr>
              <a:t>B</a:t>
            </a:r>
            <a:r>
              <a:rPr lang="zh-CN" altLang="en-US" sz="2800" dirty="0">
                <a:latin typeface="黑体" panose="02010609060101010101" pitchFamily="1" charset="-122"/>
                <a:ea typeface="黑体" panose="02010609060101010101" pitchFamily="1" charset="-122"/>
              </a:rPr>
              <a:t>是融资类项目</a:t>
            </a:r>
            <a:r>
              <a:rPr lang="en-US" altLang="zh-CN" sz="2800" dirty="0">
                <a:latin typeface="黑体" panose="02010609060101010101" pitchFamily="1" charset="-122"/>
                <a:ea typeface="黑体" panose="02010609060101010101" pitchFamily="1" charset="-122"/>
              </a:rPr>
              <a:t>——</a:t>
            </a:r>
            <a:r>
              <a:rPr lang="zh-CN" altLang="en-US" sz="2800" dirty="0">
                <a:latin typeface="黑体" panose="02010609060101010101" pitchFamily="1" charset="-122"/>
                <a:ea typeface="黑体" panose="02010609060101010101" pitchFamily="1" charset="-122"/>
              </a:rPr>
              <a:t>项目初期获得资金，然后现金逐步流出。融资类项目，内部收益率反映融资成本，越低越好，若内部收益率大于贴现率，放弃该项目。</a:t>
            </a:r>
            <a:endParaRPr lang="zh-CN" altLang="en-US" sz="2800" dirty="0">
              <a:latin typeface="黑体" panose="02010609060101010101" pitchFamily="1" charset="-122"/>
              <a:ea typeface="黑体" panose="02010609060101010101" pitchFamily="1" charset="-122"/>
            </a:endParaRPr>
          </a:p>
          <a:p>
            <a:pPr eaLnBrk="1" hangingPunct="1">
              <a:lnSpc>
                <a:spcPct val="80000"/>
              </a:lnSpc>
            </a:pPr>
            <a:r>
              <a:rPr lang="zh-CN" altLang="en-US" sz="2800" dirty="0">
                <a:latin typeface="黑体" panose="02010609060101010101" pitchFamily="1" charset="-122"/>
                <a:ea typeface="黑体" panose="02010609060101010101" pitchFamily="1" charset="-122"/>
              </a:rPr>
              <a:t>内部收益率法则只对</a:t>
            </a:r>
            <a:r>
              <a:rPr lang="zh-CN" altLang="en-US" sz="2800" b="1" dirty="0">
                <a:latin typeface="黑体" panose="02010609060101010101" pitchFamily="1" charset="-122"/>
                <a:ea typeface="黑体" panose="02010609060101010101" pitchFamily="1" charset="-122"/>
              </a:rPr>
              <a:t>投资类</a:t>
            </a:r>
            <a:r>
              <a:rPr lang="zh-CN" altLang="en-US" sz="2800" dirty="0">
                <a:latin typeface="黑体" panose="02010609060101010101" pitchFamily="1" charset="-122"/>
                <a:ea typeface="黑体" panose="02010609060101010101" pitchFamily="1" charset="-122"/>
              </a:rPr>
              <a:t>项目适用，融资类项目反向操作。</a:t>
            </a:r>
            <a:endParaRPr lang="zh-CN" altLang="en-US" sz="2800" dirty="0">
              <a:latin typeface="黑体" panose="02010609060101010101" pitchFamily="1" charset="-122"/>
              <a:ea typeface="黑体" panose="02010609060101010101" pitchFamily="1"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idx="4294967295"/>
          </p:nvPr>
        </p:nvSpPr>
        <p:spPr/>
        <p:txBody>
          <a:bodyPr wrap="square" anchor="b"/>
          <a:p>
            <a:pPr eaLnBrk="1" hangingPunct="1"/>
            <a:r>
              <a:rPr lang="en-US" altLang="zh-CN" sz="3500" dirty="0">
                <a:latin typeface="黑体" panose="02010609060101010101" pitchFamily="1" charset="-122"/>
                <a:ea typeface="黑体" panose="02010609060101010101" pitchFamily="1" charset="-122"/>
              </a:rPr>
              <a:t>2.</a:t>
            </a:r>
            <a:r>
              <a:rPr lang="zh-CN" altLang="en-US" sz="3500" dirty="0">
                <a:latin typeface="黑体" panose="02010609060101010101" pitchFamily="1" charset="-122"/>
                <a:ea typeface="黑体" panose="02010609060101010101" pitchFamily="1" charset="-122"/>
              </a:rPr>
              <a:t>非常规项目</a:t>
            </a:r>
            <a:br>
              <a:rPr lang="zh-CN" altLang="en-US" sz="3500" dirty="0">
                <a:latin typeface="黑体" panose="02010609060101010101" pitchFamily="1" charset="-122"/>
                <a:ea typeface="黑体" panose="02010609060101010101" pitchFamily="1" charset="-122"/>
              </a:rPr>
            </a:br>
            <a:endParaRPr lang="zh-CN" altLang="en-US" sz="3500" dirty="0">
              <a:latin typeface="黑体" panose="02010609060101010101" pitchFamily="1" charset="-122"/>
              <a:ea typeface="黑体" panose="02010609060101010101" pitchFamily="1" charset="-122"/>
            </a:endParaRPr>
          </a:p>
        </p:txBody>
      </p:sp>
      <p:sp>
        <p:nvSpPr>
          <p:cNvPr id="94210" name="内容占位符 3"/>
          <p:cNvSpPr>
            <a:spLocks noGrp="1"/>
          </p:cNvSpPr>
          <p:nvPr>
            <p:ph idx="4294967295"/>
          </p:nvPr>
        </p:nvSpPr>
        <p:spPr>
          <a:xfrm>
            <a:off x="457200" y="1719263"/>
            <a:ext cx="8229600" cy="4411663"/>
          </a:xfrm>
        </p:spPr>
        <p:txBody>
          <a:bodyPr wrap="square" anchor="t"/>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pPr>
            <a:r>
              <a:rPr kumimoji="0" lang="zh-CN" altLang="en-US" sz="3000" b="1"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mn-ea"/>
              </a:rPr>
              <a:t>（</a:t>
            </a:r>
            <a:r>
              <a:rPr kumimoji="0" lang="en-US" altLang="zh-CN" sz="3000" b="1"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mn-ea"/>
              </a:rPr>
              <a:t>2</a:t>
            </a:r>
            <a:r>
              <a:rPr kumimoji="0" lang="zh-CN" altLang="en-US" sz="3000" b="1"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mn-ea"/>
              </a:rPr>
              <a:t>）当现金流量的符号不只改变一次</a:t>
            </a:r>
            <a:endParaRPr kumimoji="0" lang="zh-CN" altLang="en-US" sz="30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pPr>
            <a:r>
              <a:rPr kumimoji="0" lang="zh-CN" altLang="en-US" sz="30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rPr>
              <a:t>迅达公司投资项目，现金流如下</a:t>
            </a:r>
            <a:endParaRPr kumimoji="0" lang="zh-CN" altLang="en-US" sz="3000" b="0" i="0" u="none" strike="noStrike" kern="1200" cap="none" spc="0" normalizeH="0" baseline="0" noProof="1">
              <a:solidFill>
                <a:schemeClr val="tx1"/>
              </a:solidFill>
              <a:latin typeface="黑体" panose="02010609060101010101" pitchFamily="1" charset="-122"/>
              <a:ea typeface="黑体" panose="02010609060101010101" pitchFamily="1" charset="-122"/>
              <a:cs typeface="+mn-cs"/>
            </a:endParaRPr>
          </a:p>
        </p:txBody>
      </p:sp>
      <p:graphicFrame>
        <p:nvGraphicFramePr>
          <p:cNvPr id="93188" name="表格 93187"/>
          <p:cNvGraphicFramePr/>
          <p:nvPr/>
        </p:nvGraphicFramePr>
        <p:xfrm>
          <a:off x="827088" y="3141663"/>
          <a:ext cx="5616575" cy="1493838"/>
        </p:xfrm>
        <a:graphic>
          <a:graphicData uri="http://schemas.openxmlformats.org/drawingml/2006/table">
            <a:tbl>
              <a:tblPr/>
              <a:tblGrid>
                <a:gridCol w="1295400"/>
                <a:gridCol w="1009650"/>
                <a:gridCol w="935355"/>
                <a:gridCol w="1296670"/>
                <a:gridCol w="1079500"/>
              </a:tblGrid>
              <a:tr h="396240">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黑体" panose="02010609060101010101" pitchFamily="1" charset="-122"/>
                          <a:ea typeface="黑体" panose="02010609060101010101" pitchFamily="1" charset="-122"/>
                        </a:rPr>
                        <a:t>项目</a:t>
                      </a:r>
                      <a:endParaRPr lang="zh-CN" altLang="en-US" sz="2000" b="1">
                        <a:effectLst>
                          <a:outerShdw blurRad="38100" dist="38100" dir="2700000">
                            <a:srgbClr val="C0C0C0"/>
                          </a:outerShdw>
                        </a:effectLst>
                        <a:latin typeface="黑体" panose="02010609060101010101" pitchFamily="1" charset="-122"/>
                        <a:ea typeface="黑体" panose="02010609060101010101" pitchFamily="1" charset="-122"/>
                      </a:endParaRPr>
                    </a:p>
                  </a:txBody>
                  <a:tcPr marT="45732" marB="4573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黑体" panose="02010609060101010101" pitchFamily="1" charset="-122"/>
                          <a:ea typeface="黑体" panose="02010609060101010101" pitchFamily="1" charset="-122"/>
                        </a:rPr>
                        <a:t>现金净流量</a:t>
                      </a:r>
                      <a:r>
                        <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rPr>
                        <a:t>              </a:t>
                      </a:r>
                      <a:endPar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rPr>
                        <a:t>IRR</a:t>
                      </a:r>
                      <a:endPar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3540">
                <a:tc vMerge="1">
                  <a:tcPr marT="45732" marB="4573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sym typeface="+mn-ea"/>
                        </a:rPr>
                        <a:t>0</a:t>
                      </a:r>
                      <a:endParaRPr lang="en-US" altLang="x-none" sz="2000" b="1" dirty="0">
                        <a:solidFill>
                          <a:schemeClr val="tx1"/>
                        </a:solidFill>
                        <a:effectLst>
                          <a:outerShdw blurRad="38100" dist="38100" dir="2700000">
                            <a:srgbClr val="C0C0C0"/>
                          </a:outerShdw>
                        </a:effectLst>
                        <a:latin typeface="黑体" panose="02010609060101010101" pitchFamily="1" charset="-122"/>
                        <a:ea typeface="黑体" panose="02010609060101010101" pitchFamily="1" charset="-122"/>
                        <a:sym typeface="+mn-ea"/>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sym typeface="+mn-ea"/>
                        </a:rPr>
                        <a:t>1</a:t>
                      </a:r>
                      <a:endParaRPr lang="en-US" altLang="x-none" sz="2000" b="1" dirty="0">
                        <a:solidFill>
                          <a:schemeClr val="tx1"/>
                        </a:solidFill>
                        <a:effectLst>
                          <a:outerShdw blurRad="38100" dist="38100" dir="2700000">
                            <a:srgbClr val="C0C0C0"/>
                          </a:outerShdw>
                        </a:effectLst>
                        <a:latin typeface="黑体" panose="02010609060101010101" pitchFamily="1" charset="-122"/>
                        <a:ea typeface="黑体" panose="02010609060101010101" pitchFamily="1" charset="-122"/>
                        <a:sym typeface="+mn-ea"/>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黑体" panose="02010609060101010101" pitchFamily="1" charset="-122"/>
                          <a:ea typeface="黑体" panose="02010609060101010101" pitchFamily="1" charset="-122"/>
                          <a:sym typeface="+mn-ea"/>
                        </a:rPr>
                        <a:t>2</a:t>
                      </a:r>
                      <a:endParaRPr lang="en-US" altLang="x-none" sz="2000" b="1" dirty="0">
                        <a:solidFill>
                          <a:schemeClr val="tx1"/>
                        </a:solidFill>
                        <a:effectLst>
                          <a:outerShdw blurRad="38100" dist="38100" dir="2700000">
                            <a:srgbClr val="C0C0C0"/>
                          </a:outerShdw>
                        </a:effectLst>
                        <a:latin typeface="黑体" panose="02010609060101010101" pitchFamily="1" charset="-122"/>
                        <a:ea typeface="黑体" panose="02010609060101010101" pitchFamily="1" charset="-122"/>
                        <a:sym typeface="+mn-ea"/>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eaLnBrk="1" hangingPunct="1">
                        <a:spcBef>
                          <a:spcPct val="20000"/>
                        </a:spcBef>
                        <a:buClr>
                          <a:srgbClr val="FF9900"/>
                        </a:buClr>
                        <a:buSzPct val="70000"/>
                        <a:buFont typeface="Wingdings" panose="05000000000000000000" pitchFamily="2" charset="2"/>
                        <a:buNone/>
                      </a:pPr>
                      <a:endParaRPr lang="en-US" altLang="x-none" sz="2000" b="1" dirty="0">
                        <a:solidFill>
                          <a:schemeClr val="tx1"/>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7016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endParaRPr lang="en-US" altLang="x-none" sz="2000" b="1" dirty="0">
                        <a:solidFill>
                          <a:schemeClr val="hlink"/>
                        </a:solidFill>
                        <a:effectLst>
                          <a:outerShdw blurRad="38100" dist="38100" dir="2700000">
                            <a:srgbClr val="C0C0C0"/>
                          </a:outerShdw>
                        </a:effectLst>
                        <a:latin typeface="黑体" panose="02010609060101010101" pitchFamily="1" charset="-122"/>
                        <a:ea typeface="黑体" panose="02010609060101010101" pitchFamily="1" charset="-122"/>
                      </a:endParaRPr>
                    </a:p>
                  </a:txBody>
                  <a:tcPr marT="45732" marB="45732"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solidFill>
                            <a:schemeClr val="tx1"/>
                          </a:solidFill>
                          <a:effectLst/>
                          <a:latin typeface="黑体" panose="02010609060101010101" pitchFamily="1" charset="-122"/>
                          <a:ea typeface="黑体" panose="02010609060101010101" pitchFamily="1" charset="-122"/>
                        </a:rPr>
                        <a:t>-1.6</a:t>
                      </a:r>
                      <a:endParaRPr lang="en-US" altLang="x-none" sz="2000" b="1" dirty="0">
                        <a:solidFill>
                          <a:schemeClr val="tx1"/>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solidFill>
                            <a:schemeClr val="tx1"/>
                          </a:solidFill>
                          <a:effectLst/>
                          <a:latin typeface="黑体" panose="02010609060101010101" pitchFamily="1" charset="-122"/>
                          <a:ea typeface="黑体" panose="02010609060101010101" pitchFamily="1" charset="-122"/>
                        </a:rPr>
                        <a:t>10</a:t>
                      </a:r>
                      <a:endParaRPr lang="en-US" altLang="x-none" sz="2000" b="1" dirty="0">
                        <a:solidFill>
                          <a:schemeClr val="tx1"/>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solidFill>
                            <a:schemeClr val="tx1"/>
                          </a:solidFill>
                          <a:effectLst/>
                          <a:latin typeface="黑体" panose="02010609060101010101" pitchFamily="1" charset="-122"/>
                          <a:ea typeface="黑体" panose="02010609060101010101" pitchFamily="1" charset="-122"/>
                        </a:rPr>
                        <a:t>-10</a:t>
                      </a:r>
                      <a:endParaRPr lang="en-US" altLang="x-none" sz="2000" b="1" dirty="0">
                        <a:solidFill>
                          <a:schemeClr val="tx1"/>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solidFill>
                            <a:schemeClr val="tx1"/>
                          </a:solidFill>
                          <a:effectLst/>
                          <a:latin typeface="黑体" panose="02010609060101010101" pitchFamily="1" charset="-122"/>
                          <a:ea typeface="黑体" panose="02010609060101010101" pitchFamily="1" charset="-122"/>
                        </a:rPr>
                        <a:t>25%</a:t>
                      </a:r>
                      <a:r>
                        <a:rPr lang="zh-CN" altLang="en-US" sz="2000" b="1" dirty="0">
                          <a:solidFill>
                            <a:schemeClr val="tx1"/>
                          </a:solidFill>
                          <a:effectLst/>
                          <a:latin typeface="黑体" panose="02010609060101010101" pitchFamily="1" charset="-122"/>
                          <a:ea typeface="黑体" panose="02010609060101010101" pitchFamily="1" charset="-122"/>
                        </a:rPr>
                        <a:t>，</a:t>
                      </a:r>
                      <a:r>
                        <a:rPr lang="en-US" altLang="x-none" sz="2000" b="1" dirty="0">
                          <a:solidFill>
                            <a:schemeClr val="tx1"/>
                          </a:solidFill>
                          <a:effectLst/>
                          <a:latin typeface="黑体" panose="02010609060101010101" pitchFamily="1" charset="-122"/>
                          <a:ea typeface="黑体" panose="02010609060101010101" pitchFamily="1" charset="-122"/>
                        </a:rPr>
                        <a:t>400%</a:t>
                      </a:r>
                      <a:endParaRPr lang="en-US" altLang="x-none" sz="2000" b="1" dirty="0">
                        <a:solidFill>
                          <a:schemeClr val="tx1"/>
                        </a:solidFill>
                        <a:effectLst/>
                        <a:latin typeface="黑体" panose="02010609060101010101" pitchFamily="1" charset="-122"/>
                        <a:ea typeface="黑体" panose="02010609060101010101" pitchFamily="1" charset="-122"/>
                      </a:endParaRPr>
                    </a:p>
                  </a:txBody>
                  <a:tcPr marT="45732" marB="45732"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3"/>
          <p:cNvSpPr>
            <a:spLocks noGrp="1"/>
          </p:cNvSpPr>
          <p:nvPr>
            <p:ph type="body" idx="4294967295"/>
          </p:nvPr>
        </p:nvSpPr>
        <p:spPr>
          <a:xfrm>
            <a:off x="538163" y="5575300"/>
            <a:ext cx="8101012" cy="782638"/>
          </a:xfrm>
        </p:spPr>
        <p:txBody>
          <a:bodyPr wrap="square" anchor="t"/>
          <a:p>
            <a:pPr>
              <a:lnSpc>
                <a:spcPct val="80000"/>
              </a:lnSpc>
            </a:pPr>
            <a:r>
              <a:rPr lang="zh-CN" altLang="en-US" sz="2400" b="1">
                <a:solidFill>
                  <a:srgbClr val="FF0000"/>
                </a:solidFill>
                <a:latin typeface="黑体" panose="02010609060101010101" pitchFamily="1" charset="-122"/>
                <a:ea typeface="黑体" panose="02010609060101010101" pitchFamily="1" charset="-122"/>
              </a:rPr>
              <a:t>结论：</a:t>
            </a:r>
            <a:endParaRPr lang="zh-CN" altLang="en-US" sz="2400" b="1">
              <a:solidFill>
                <a:srgbClr val="FF0000"/>
              </a:solidFill>
              <a:latin typeface="黑体" panose="02010609060101010101" pitchFamily="1" charset="-122"/>
              <a:ea typeface="黑体" panose="02010609060101010101" pitchFamily="1" charset="-122"/>
            </a:endParaRPr>
          </a:p>
          <a:p>
            <a:pPr>
              <a:lnSpc>
                <a:spcPct val="80000"/>
              </a:lnSpc>
            </a:pPr>
            <a:r>
              <a:rPr lang="zh-CN" altLang="en-US" sz="2400" b="1">
                <a:latin typeface="黑体" panose="02010609060101010101" pitchFamily="1" charset="-122"/>
                <a:ea typeface="黑体" panose="02010609060101010101" pitchFamily="1" charset="-122"/>
              </a:rPr>
              <a:t>净现值与内含报酬率相比较，净现值是一种较好的方法。</a:t>
            </a:r>
            <a:endParaRPr lang="zh-CN" altLang="en-US" sz="2400" b="1">
              <a:latin typeface="黑体" panose="02010609060101010101" pitchFamily="1" charset="-122"/>
              <a:ea typeface="黑体" panose="02010609060101010101" pitchFamily="1" charset="-122"/>
            </a:endParaRPr>
          </a:p>
        </p:txBody>
      </p:sp>
      <p:sp>
        <p:nvSpPr>
          <p:cNvPr id="99330" name="Rectangle 5"/>
          <p:cNvSpPr/>
          <p:nvPr/>
        </p:nvSpPr>
        <p:spPr>
          <a:xfrm>
            <a:off x="463550" y="836613"/>
            <a:ext cx="2011363" cy="457200"/>
          </a:xfrm>
          <a:prstGeom prst="rect">
            <a:avLst/>
          </a:prstGeom>
          <a:noFill/>
          <a:ln w="9525">
            <a:noFill/>
          </a:ln>
        </p:spPr>
        <p:txBody>
          <a:bodyPr wrap="none" anchor="t">
            <a:spAutoFit/>
          </a:bodyPr>
          <a:p>
            <a:r>
              <a:rPr lang="en-US" altLang="zh-CN" sz="2400" dirty="0">
                <a:latin typeface="黑体" panose="02010609060101010101" pitchFamily="1" charset="-122"/>
                <a:ea typeface="黑体" panose="02010609060101010101" pitchFamily="1" charset="-122"/>
              </a:rPr>
              <a:t>2.</a:t>
            </a:r>
            <a:r>
              <a:rPr lang="zh-CN" altLang="en-US" sz="2400" dirty="0">
                <a:latin typeface="黑体" panose="02010609060101010101" pitchFamily="1" charset="-122"/>
                <a:ea typeface="黑体" panose="02010609060101010101" pitchFamily="1" charset="-122"/>
              </a:rPr>
              <a:t>非常规项目</a:t>
            </a:r>
            <a:endParaRPr lang="zh-CN" altLang="en-US" sz="2400" dirty="0">
              <a:latin typeface="黑体" panose="02010609060101010101" pitchFamily="1" charset="-122"/>
              <a:ea typeface="黑体" panose="02010609060101010101" pitchFamily="1" charset="-122"/>
            </a:endParaRPr>
          </a:p>
        </p:txBody>
      </p:sp>
      <p:sp>
        <p:nvSpPr>
          <p:cNvPr id="99331" name="Rectangle 6"/>
          <p:cNvSpPr/>
          <p:nvPr/>
        </p:nvSpPr>
        <p:spPr>
          <a:xfrm>
            <a:off x="0" y="-182562"/>
            <a:ext cx="309563" cy="365125"/>
          </a:xfrm>
          <a:prstGeom prst="rect">
            <a:avLst/>
          </a:prstGeom>
          <a:noFill/>
          <a:ln w="9525">
            <a:noFill/>
          </a:ln>
        </p:spPr>
        <p:txBody>
          <a:bodyPr wrap="none" anchor="ctr">
            <a:spAutoFit/>
          </a:bodyPr>
          <a:p>
            <a:endParaRPr lang="zh-CN" altLang="en-US" dirty="0">
              <a:latin typeface="黑体" panose="02010609060101010101" pitchFamily="1" charset="-122"/>
              <a:ea typeface="黑体" panose="02010609060101010101" pitchFamily="1" charset="-122"/>
            </a:endParaRPr>
          </a:p>
        </p:txBody>
      </p:sp>
      <p:graphicFrame>
        <p:nvGraphicFramePr>
          <p:cNvPr id="99332" name="Object 7"/>
          <p:cNvGraphicFramePr>
            <a:graphicFrameLocks noChangeAspect="1"/>
          </p:cNvGraphicFramePr>
          <p:nvPr/>
        </p:nvGraphicFramePr>
        <p:xfrm>
          <a:off x="1995488" y="2376488"/>
          <a:ext cx="4818062" cy="3011487"/>
        </p:xfrm>
        <a:graphic>
          <a:graphicData uri="http://schemas.openxmlformats.org/presentationml/2006/ole">
            <mc:AlternateContent xmlns:mc="http://schemas.openxmlformats.org/markup-compatibility/2006">
              <mc:Choice xmlns:v="urn:schemas-microsoft-com:vml" Requires="v">
                <p:oleObj spid="_x0000_s3095" name="" r:id="rId1" imgW="4283710" imgH="3696970" progId="">
                  <p:embed/>
                </p:oleObj>
              </mc:Choice>
              <mc:Fallback>
                <p:oleObj name="" r:id="rId1" imgW="4283710" imgH="3696970" progId="">
                  <p:embed/>
                  <p:pic>
                    <p:nvPicPr>
                      <p:cNvPr id="0" name="图片 3094"/>
                      <p:cNvPicPr/>
                      <p:nvPr/>
                    </p:nvPicPr>
                    <p:blipFill>
                      <a:blip r:embed="rId2"/>
                      <a:stretch>
                        <a:fillRect/>
                      </a:stretch>
                    </p:blipFill>
                    <p:spPr>
                      <a:xfrm>
                        <a:off x="1995488" y="2376488"/>
                        <a:ext cx="4818062" cy="3011487"/>
                      </a:xfrm>
                      <a:prstGeom prst="rect">
                        <a:avLst/>
                      </a:prstGeom>
                      <a:noFill/>
                      <a:ln w="38100">
                        <a:noFill/>
                        <a:miter/>
                      </a:ln>
                    </p:spPr>
                  </p:pic>
                </p:oleObj>
              </mc:Fallback>
            </mc:AlternateContent>
          </a:graphicData>
        </a:graphic>
      </p:graphicFrame>
      <p:sp>
        <p:nvSpPr>
          <p:cNvPr id="99333" name="文本框 94215"/>
          <p:cNvSpPr txBox="1"/>
          <p:nvPr/>
        </p:nvSpPr>
        <p:spPr>
          <a:xfrm>
            <a:off x="400050" y="1293813"/>
            <a:ext cx="7681913" cy="823912"/>
          </a:xfrm>
          <a:prstGeom prst="rect">
            <a:avLst/>
          </a:prstGeom>
          <a:noFill/>
          <a:ln w="9525">
            <a:noFill/>
          </a:ln>
        </p:spPr>
        <p:txBody>
          <a:bodyPr wrap="square" anchor="t">
            <a:spAutoFit/>
          </a:bodyPr>
          <a:p>
            <a:r>
              <a:rPr lang="zh-CN" altLang="en-US" sz="2400">
                <a:latin typeface="黑体" panose="02010609060101010101" pitchFamily="1" charset="-122"/>
                <a:ea typeface="黑体" panose="02010609060101010101" pitchFamily="1" charset="-122"/>
              </a:rPr>
              <a:t>多重内部收益率的情况下，简单的内部收益率法不能适用。</a:t>
            </a:r>
            <a:endParaRPr lang="zh-CN" altLang="en-US" sz="2400">
              <a:latin typeface="黑体" panose="02010609060101010101" pitchFamily="1" charset="-122"/>
              <a:ea typeface="黑体" panose="02010609060101010101" pitchFamily="1"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41"/>
          <p:cNvSpPr>
            <a:spLocks noGrp="1"/>
          </p:cNvSpPr>
          <p:nvPr>
            <p:ph type="title" idx="4294967295"/>
          </p:nvPr>
        </p:nvSpPr>
        <p:spPr>
          <a:xfrm>
            <a:off x="685800" y="609600"/>
            <a:ext cx="7772400" cy="1143000"/>
          </a:xfrm>
        </p:spPr>
        <p:txBody>
          <a:bodyPr wrap="square" anchor="ctr"/>
          <a:p>
            <a:pPr eaLnBrk="1" hangingPunct="1"/>
            <a:endParaRPr lang="zh-CN" altLang="en-US" dirty="0"/>
          </a:p>
        </p:txBody>
      </p:sp>
      <p:graphicFrame>
        <p:nvGraphicFramePr>
          <p:cNvPr id="95235" name="表格占位符 95234"/>
          <p:cNvGraphicFramePr/>
          <p:nvPr>
            <p:ph type="tbl" idx="4294967295"/>
          </p:nvPr>
        </p:nvGraphicFramePr>
        <p:xfrm>
          <a:off x="900113" y="1844675"/>
          <a:ext cx="7772400" cy="1555750"/>
        </p:xfrm>
        <a:graphic>
          <a:graphicData uri="http://schemas.openxmlformats.org/drawingml/2006/table">
            <a:tbl>
              <a:tblPr/>
              <a:tblGrid>
                <a:gridCol w="1295400"/>
                <a:gridCol w="1295400"/>
                <a:gridCol w="1295400"/>
                <a:gridCol w="1295400"/>
                <a:gridCol w="1295400"/>
                <a:gridCol w="1295400"/>
              </a:tblGrid>
              <a:tr h="396875">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项目</a:t>
                      </a:r>
                      <a:endParaRPr lang="zh-CN" altLang="en-US" sz="2000" b="1">
                        <a:effectLst>
                          <a:outerShdw blurRad="38100" dist="38100" dir="2700000">
                            <a:srgbClr val="C0C0C0"/>
                          </a:outerShdw>
                        </a:effectLst>
                        <a:latin typeface="Times New Roman" panose="02020603050405020304" pitchFamily="2" charset="0"/>
                      </a:endParaRPr>
                    </a:p>
                  </a:txBody>
                  <a:tcPr marT="45673" marB="45673"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3">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a:effectLst>
                            <a:outerShdw blurRad="38100" dist="38100" dir="2700000">
                              <a:srgbClr val="C0C0C0"/>
                            </a:outerShdw>
                          </a:effectLst>
                          <a:latin typeface="Times New Roman" panose="02020603050405020304" pitchFamily="2" charset="0"/>
                        </a:rPr>
                        <a:t>预期现金流</a:t>
                      </a:r>
                      <a:endParaRPr lang="zh-CN" altLang="en-US" sz="2000" b="1">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IRR</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NPV</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0</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2</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7620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Times New Roman" panose="02020603050405020304" pitchFamily="2" charset="0"/>
                        </a:rPr>
                        <a:t>项目</a:t>
                      </a:r>
                      <a:r>
                        <a:rPr lang="en-US" altLang="x-none" sz="2000" b="1" dirty="0">
                          <a:effectLst>
                            <a:outerShdw blurRad="38100" dist="38100" dir="2700000">
                              <a:srgbClr val="C0C0C0"/>
                            </a:outerShdw>
                          </a:effectLst>
                          <a:latin typeface="Times New Roman" panose="02020603050405020304" pitchFamily="2" charset="0"/>
                        </a:rPr>
                        <a:t>A</a:t>
                      </a:r>
                      <a:endParaRPr lang="en-US" altLang="x-none"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Times New Roman" panose="02020603050405020304" pitchFamily="2" charset="0"/>
                        </a:rPr>
                        <a:t>项目</a:t>
                      </a:r>
                      <a:r>
                        <a:rPr lang="en-US" altLang="x-none" sz="2000" b="1" dirty="0">
                          <a:effectLst>
                            <a:outerShdw blurRad="38100" dist="38100" dir="2700000">
                              <a:srgbClr val="C0C0C0"/>
                            </a:outerShdw>
                          </a:effectLst>
                          <a:latin typeface="Times New Roman" panose="02020603050405020304" pitchFamily="2" charset="0"/>
                        </a:rPr>
                        <a:t>B</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1000</a:t>
                      </a:r>
                      <a:endParaRPr lang="en-US" altLang="x-none"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1000</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-2000</a:t>
                      </a:r>
                      <a:endParaRPr lang="en-US" altLang="x-none"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2000</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1500</a:t>
                      </a:r>
                      <a:endParaRPr lang="en-US" altLang="x-none"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500</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zh-CN" altLang="en-US" sz="2000" b="1" dirty="0">
                          <a:effectLst>
                            <a:outerShdw blurRad="38100" dist="38100" dir="2700000">
                              <a:srgbClr val="C0C0C0"/>
                            </a:outerShdw>
                          </a:effectLst>
                          <a:latin typeface="Times New Roman" panose="02020603050405020304" pitchFamily="2" charset="0"/>
                        </a:rPr>
                        <a:t>无解</a:t>
                      </a:r>
                      <a:endParaRPr lang="zh-CN" altLang="en-US"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122%</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421</a:t>
                      </a:r>
                      <a:endParaRPr lang="en-US" altLang="x-none" sz="2000" b="1" dirty="0">
                        <a:effectLst>
                          <a:outerShdw blurRad="38100" dist="38100" dir="2700000">
                            <a:srgbClr val="C0C0C0"/>
                          </a:outerShdw>
                        </a:effectLst>
                        <a:latin typeface="Times New Roman" panose="02020603050405020304" pitchFamily="2" charset="0"/>
                      </a:endParaRPr>
                    </a:p>
                    <a:p>
                      <a:pPr marL="0" lvl="0" indent="0" eaLnBrk="1" hangingPunct="1">
                        <a:spcBef>
                          <a:spcPct val="20000"/>
                        </a:spcBef>
                        <a:buClr>
                          <a:srgbClr val="FF9900"/>
                        </a:buClr>
                        <a:buSzPct val="70000"/>
                        <a:buFont typeface="Wingdings" panose="05000000000000000000" pitchFamily="2" charset="2"/>
                        <a:buNone/>
                      </a:pPr>
                      <a:r>
                        <a:rPr lang="en-US" altLang="x-none" sz="2000" b="1" dirty="0">
                          <a:effectLst>
                            <a:outerShdw blurRad="38100" dist="38100" dir="2700000">
                              <a:srgbClr val="C0C0C0"/>
                            </a:outerShdw>
                          </a:effectLst>
                          <a:latin typeface="Times New Roman" panose="02020603050405020304" pitchFamily="2" charset="0"/>
                        </a:rPr>
                        <a:t>1231</a:t>
                      </a:r>
                      <a:endParaRPr lang="en-US" altLang="x-none" sz="2000" b="1" dirty="0">
                        <a:effectLst>
                          <a:outerShdw blurRad="38100" dist="38100" dir="2700000">
                            <a:srgbClr val="C0C0C0"/>
                          </a:outerShdw>
                        </a:effectLst>
                        <a:latin typeface="Times New Roman" panose="02020603050405020304" pitchFamily="2" charset="0"/>
                      </a:endParaRPr>
                    </a:p>
                  </a:txBody>
                  <a:tcPr marT="45673" marB="45673"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0379" name="Line 4"/>
          <p:cNvSpPr/>
          <p:nvPr/>
        </p:nvSpPr>
        <p:spPr>
          <a:xfrm>
            <a:off x="827088" y="4941888"/>
            <a:ext cx="6049962"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0380" name="Line 5"/>
          <p:cNvSpPr/>
          <p:nvPr/>
        </p:nvSpPr>
        <p:spPr>
          <a:xfrm>
            <a:off x="1547813" y="2852738"/>
            <a:ext cx="0" cy="2592387"/>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0381" name="Arc 6"/>
          <p:cNvSpPr/>
          <p:nvPr/>
        </p:nvSpPr>
        <p:spPr>
          <a:xfrm flipH="1" flipV="1">
            <a:off x="1547813" y="3141663"/>
            <a:ext cx="5040312" cy="2159000"/>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00382" name="Arc 7"/>
          <p:cNvSpPr/>
          <p:nvPr/>
        </p:nvSpPr>
        <p:spPr>
          <a:xfrm flipH="1" flipV="1">
            <a:off x="1547813" y="3860800"/>
            <a:ext cx="4895850" cy="576263"/>
          </a:xfrm>
          <a:custGeom>
            <a:avLst/>
            <a:gdLst/>
            <a:ahLst/>
            <a:cxnLst>
              <a:cxn ang="0">
                <a:pos x="0" y="0"/>
              </a:cxn>
              <a:cxn ang="0">
                <a:pos x="2147483647" y="2147483647"/>
              </a:cxn>
              <a:cxn ang="0">
                <a:pos x="0" y="2147483647"/>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00383" name="Text Box 8"/>
          <p:cNvSpPr txBox="1"/>
          <p:nvPr/>
        </p:nvSpPr>
        <p:spPr>
          <a:xfrm>
            <a:off x="5795963" y="3933825"/>
            <a:ext cx="1368425"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a:t>
            </a:r>
            <a:r>
              <a:rPr lang="en-US" altLang="zh-CN" dirty="0">
                <a:latin typeface="Arial" panose="020B0604020202020204" pitchFamily="34"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100384" name="Text Box 9"/>
          <p:cNvSpPr txBox="1"/>
          <p:nvPr/>
        </p:nvSpPr>
        <p:spPr>
          <a:xfrm>
            <a:off x="2124075" y="3644900"/>
            <a:ext cx="1368425" cy="365125"/>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项目</a:t>
            </a:r>
            <a:r>
              <a:rPr lang="en-US" altLang="zh-CN" dirty="0">
                <a:latin typeface="Arial" panose="020B0604020202020204" pitchFamily="34"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sp>
        <p:nvSpPr>
          <p:cNvPr id="100385" name="Text Box 63"/>
          <p:cNvSpPr txBox="1"/>
          <p:nvPr/>
        </p:nvSpPr>
        <p:spPr>
          <a:xfrm>
            <a:off x="1979613" y="5373688"/>
            <a:ext cx="6481762" cy="365125"/>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利用</a:t>
            </a:r>
            <a:r>
              <a:rPr lang="en-US" altLang="zh-CN" b="1" dirty="0">
                <a:latin typeface="Arial" panose="020B0604020202020204" pitchFamily="34" charset="0"/>
                <a:ea typeface="宋体" panose="02010600030101010101" pitchFamily="2" charset="-122"/>
              </a:rPr>
              <a:t>IRR</a:t>
            </a:r>
            <a:r>
              <a:rPr lang="zh-CN" altLang="en-US" b="1" dirty="0">
                <a:latin typeface="Arial" panose="020B0604020202020204" pitchFamily="34" charset="0"/>
                <a:ea typeface="宋体" panose="02010600030101010101" pitchFamily="2" charset="-122"/>
              </a:rPr>
              <a:t>法无解时，采用</a:t>
            </a:r>
            <a:r>
              <a:rPr lang="en-US" altLang="zh-CN" b="1" dirty="0">
                <a:latin typeface="Arial" panose="020B0604020202020204" pitchFamily="34" charset="0"/>
                <a:ea typeface="宋体" panose="02010600030101010101" pitchFamily="2" charset="-122"/>
              </a:rPr>
              <a:t>NPV</a:t>
            </a:r>
            <a:r>
              <a:rPr lang="zh-CN" altLang="en-US" b="1" dirty="0">
                <a:latin typeface="Arial" panose="020B0604020202020204" pitchFamily="34" charset="0"/>
                <a:ea typeface="宋体" panose="02010600030101010101" pitchFamily="2" charset="-122"/>
              </a:rPr>
              <a:t>法</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idx="4294967295"/>
          </p:nvPr>
        </p:nvSpPr>
        <p:spPr>
          <a:xfrm>
            <a:off x="457200" y="333375"/>
            <a:ext cx="7543800" cy="936625"/>
          </a:xfrm>
        </p:spPr>
        <p:txBody>
          <a:bodyPr wrap="square" anchor="b"/>
          <a:p>
            <a:r>
              <a:rPr lang="zh-CN" altLang="en-US" sz="3400" b="0">
                <a:latin typeface="黑体" panose="02010609060101010101" pitchFamily="1" charset="-122"/>
                <a:ea typeface="黑体" panose="02010609060101010101" pitchFamily="1" charset="-122"/>
              </a:rPr>
              <a:t>贴现现金流量指标的比较</a:t>
            </a:r>
            <a:endParaRPr lang="zh-CN" altLang="en-US" sz="3400" b="0">
              <a:latin typeface="黑体" panose="02010609060101010101" pitchFamily="1" charset="-122"/>
              <a:ea typeface="黑体" panose="02010609060101010101" pitchFamily="1" charset="-122"/>
            </a:endParaRPr>
          </a:p>
        </p:txBody>
      </p:sp>
      <p:sp>
        <p:nvSpPr>
          <p:cNvPr id="101378" name="Rectangle 3"/>
          <p:cNvSpPr>
            <a:spLocks noGrp="1"/>
          </p:cNvSpPr>
          <p:nvPr>
            <p:ph type="body" idx="4294967295"/>
          </p:nvPr>
        </p:nvSpPr>
        <p:spPr>
          <a:xfrm>
            <a:off x="3563938" y="2519363"/>
            <a:ext cx="3025775" cy="492125"/>
          </a:xfrm>
        </p:spPr>
        <p:txBody>
          <a:bodyPr wrap="square" anchor="t"/>
          <a:p>
            <a:pPr>
              <a:buNone/>
            </a:pPr>
            <a:r>
              <a:rPr lang="zh-CN" altLang="en-US" sz="2100" b="1">
                <a:latin typeface="黑体" panose="02010609060101010101" pitchFamily="1" charset="-122"/>
                <a:ea typeface="黑体" panose="02010609060101010101" pitchFamily="1" charset="-122"/>
              </a:rPr>
              <a:t>初始投资额不同时</a:t>
            </a:r>
            <a:endParaRPr lang="zh-CN" altLang="en-US" sz="2100" b="1">
              <a:latin typeface="黑体" panose="02010609060101010101" pitchFamily="1" charset="-122"/>
              <a:ea typeface="黑体" panose="02010609060101010101" pitchFamily="1" charset="-122"/>
            </a:endParaRPr>
          </a:p>
        </p:txBody>
      </p:sp>
      <p:sp>
        <p:nvSpPr>
          <p:cNvPr id="101379" name="Rectangle 4"/>
          <p:cNvSpPr/>
          <p:nvPr/>
        </p:nvSpPr>
        <p:spPr>
          <a:xfrm>
            <a:off x="968375" y="1270000"/>
            <a:ext cx="4473575" cy="519113"/>
          </a:xfrm>
          <a:prstGeom prst="rect">
            <a:avLst/>
          </a:prstGeom>
          <a:noFill/>
          <a:ln w="9525">
            <a:noFill/>
          </a:ln>
        </p:spPr>
        <p:txBody>
          <a:bodyPr wrap="none" anchor="t">
            <a:spAutoFit/>
          </a:bodyPr>
          <a:p>
            <a:r>
              <a:rPr lang="zh-CN" altLang="en-US" sz="2800" b="1" dirty="0">
                <a:latin typeface="黑体" panose="02010609060101010101" pitchFamily="1" charset="-122"/>
                <a:ea typeface="黑体" panose="02010609060101010101" pitchFamily="1" charset="-122"/>
              </a:rPr>
              <a:t>－净现值与获利指数的比较</a:t>
            </a:r>
            <a:endParaRPr lang="zh-CN" altLang="en-US" sz="2800" b="1" dirty="0">
              <a:latin typeface="黑体" panose="02010609060101010101" pitchFamily="1" charset="-122"/>
              <a:ea typeface="黑体" panose="02010609060101010101" pitchFamily="1" charset="-122"/>
            </a:endParaRPr>
          </a:p>
        </p:txBody>
      </p:sp>
      <p:grpSp>
        <p:nvGrpSpPr>
          <p:cNvPr id="101380" name="Group 5"/>
          <p:cNvGrpSpPr/>
          <p:nvPr/>
        </p:nvGrpSpPr>
        <p:grpSpPr>
          <a:xfrm>
            <a:off x="900113" y="3068638"/>
            <a:ext cx="7777162" cy="1978025"/>
            <a:chOff x="0" y="0"/>
            <a:chExt cx="4899" cy="1246"/>
          </a:xfrm>
        </p:grpSpPr>
        <p:grpSp>
          <p:nvGrpSpPr>
            <p:cNvPr id="101381" name="Group 6"/>
            <p:cNvGrpSpPr/>
            <p:nvPr/>
          </p:nvGrpSpPr>
          <p:grpSpPr>
            <a:xfrm>
              <a:off x="0" y="18"/>
              <a:ext cx="2359" cy="1228"/>
              <a:chOff x="0" y="0"/>
              <a:chExt cx="2359" cy="1228"/>
            </a:xfrm>
          </p:grpSpPr>
          <p:sp>
            <p:nvSpPr>
              <p:cNvPr id="101382" name="Rectangle 7"/>
              <p:cNvSpPr/>
              <p:nvPr/>
            </p:nvSpPr>
            <p:spPr>
              <a:xfrm>
                <a:off x="408" y="0"/>
                <a:ext cx="1406" cy="68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a:r>
                  <a:rPr lang="zh-CN" altLang="en-US" dirty="0">
                    <a:latin typeface="黑体" panose="02010609060101010101" pitchFamily="1" charset="-122"/>
                    <a:ea typeface="黑体" panose="02010609060101010101" pitchFamily="1" charset="-122"/>
                  </a:rPr>
                  <a:t>　</a:t>
                </a:r>
                <a:endParaRPr lang="zh-CN" altLang="en-US" dirty="0">
                  <a:latin typeface="黑体" panose="02010609060101010101" pitchFamily="1" charset="-122"/>
                  <a:ea typeface="黑体" panose="02010609060101010101" pitchFamily="1" charset="-122"/>
                </a:endParaRPr>
              </a:p>
            </p:txBody>
          </p:sp>
          <p:sp>
            <p:nvSpPr>
              <p:cNvPr id="101383" name="Rectangle 8"/>
              <p:cNvSpPr/>
              <p:nvPr/>
            </p:nvSpPr>
            <p:spPr>
              <a:xfrm>
                <a:off x="0" y="998"/>
                <a:ext cx="2359" cy="230"/>
              </a:xfrm>
              <a:prstGeom prst="rect">
                <a:avLst/>
              </a:prstGeom>
              <a:noFill/>
              <a:ln w="9525" cap="flat" cmpd="sng">
                <a:solidFill>
                  <a:srgbClr val="0000FF"/>
                </a:solidFill>
                <a:prstDash val="solid"/>
                <a:miter/>
                <a:headEnd type="none" w="med" len="med"/>
                <a:tailEnd type="none" w="med" len="med"/>
              </a:ln>
            </p:spPr>
            <p:txBody>
              <a:bodyPr anchor="t">
                <a:spAutoFit/>
              </a:bodyPr>
              <a:p>
                <a:r>
                  <a:rPr lang="zh-CN" altLang="en-US" b="1" dirty="0">
                    <a:latin typeface="黑体" panose="02010609060101010101" pitchFamily="1" charset="-122"/>
                    <a:ea typeface="黑体" panose="02010609060101010101" pitchFamily="1" charset="-122"/>
                  </a:rPr>
                  <a:t>现金流入量现值与初始投资额之差</a:t>
                </a:r>
                <a:endParaRPr lang="zh-CN" altLang="en-US" b="1" dirty="0">
                  <a:latin typeface="黑体" panose="02010609060101010101" pitchFamily="1" charset="-122"/>
                  <a:ea typeface="黑体" panose="02010609060101010101" pitchFamily="1" charset="-122"/>
                </a:endParaRPr>
              </a:p>
            </p:txBody>
          </p:sp>
          <p:sp>
            <p:nvSpPr>
              <p:cNvPr id="95240" name="WordArt 9"/>
              <p:cNvSpPr>
                <a:spLocks noTextEdit="1"/>
              </p:cNvSpPr>
              <p:nvPr/>
            </p:nvSpPr>
            <p:spPr>
              <a:xfrm>
                <a:off x="862" y="182"/>
                <a:ext cx="432" cy="304"/>
              </a:xfrm>
              <a:prstGeom prst="rect">
                <a:avLst/>
              </a:prstGeom>
            </p:spPr>
            <p:txBody>
              <a:bodyPr wrap="none" fromWordArt="1">
                <a:prstTxWarp prst="textPlain">
                  <a:avLst>
                    <a:gd name="adj" fmla="val 50000"/>
                  </a:avLst>
                </a:prstTxWarp>
                <a:normAutofit fontScale="70000"/>
              </a:bodyPr>
              <a:p>
                <a:pPr algn="ctr" fontAlgn="base"/>
                <a:r>
                  <a:rPr lang="zh-CN" altLang="en-US" sz="3600" strike="noStrike" noProof="1">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黑体" panose="02010609060101010101" pitchFamily="1" charset="-122"/>
                    <a:ea typeface="黑体" panose="02010609060101010101" pitchFamily="1" charset="-122"/>
                    <a:cs typeface="+mn-ea"/>
                  </a:rPr>
                  <a:t>NPV</a:t>
                </a:r>
                <a:endParaRPr lang="zh-CN" altLang="en-US" sz="3600" strike="noStrike" noProof="1">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黑体" panose="02010609060101010101" pitchFamily="1" charset="-122"/>
                  <a:ea typeface="黑体" panose="02010609060101010101" pitchFamily="1" charset="-122"/>
                  <a:cs typeface="+mn-ea"/>
                </a:endParaRPr>
              </a:p>
            </p:txBody>
          </p:sp>
          <p:sp>
            <p:nvSpPr>
              <p:cNvPr id="101385" name="AutoShape 10"/>
              <p:cNvSpPr/>
              <p:nvPr/>
            </p:nvSpPr>
            <p:spPr>
              <a:xfrm>
                <a:off x="1043" y="708"/>
                <a:ext cx="136" cy="272"/>
              </a:xfrm>
              <a:prstGeom prst="downArrow">
                <a:avLst>
                  <a:gd name="adj1" fmla="val 50000"/>
                  <a:gd name="adj2" fmla="val 50000"/>
                </a:avLst>
              </a:prstGeom>
              <a:solidFill>
                <a:schemeClr val="accent1"/>
              </a:solidFill>
              <a:ln w="9525" cap="flat" cmpd="sng">
                <a:solidFill>
                  <a:srgbClr val="FF0000"/>
                </a:solidFill>
                <a:prstDash val="solid"/>
                <a:miter/>
                <a:headEnd type="none" w="med" len="med"/>
                <a:tailEnd type="none" w="med" len="med"/>
              </a:ln>
            </p:spPr>
            <p:txBody>
              <a:bodyPr vert="eaVert" wrap="none" anchor="ctr"/>
              <a:p>
                <a:endParaRPr lang="zh-CN" altLang="en-US" dirty="0">
                  <a:latin typeface="黑体" panose="02010609060101010101" pitchFamily="1" charset="-122"/>
                  <a:ea typeface="黑体" panose="02010609060101010101" pitchFamily="1" charset="-122"/>
                </a:endParaRPr>
              </a:p>
            </p:txBody>
          </p:sp>
        </p:grpSp>
        <p:grpSp>
          <p:nvGrpSpPr>
            <p:cNvPr id="101386" name="Group 11"/>
            <p:cNvGrpSpPr/>
            <p:nvPr/>
          </p:nvGrpSpPr>
          <p:grpSpPr>
            <a:xfrm>
              <a:off x="2540" y="0"/>
              <a:ext cx="2359" cy="1246"/>
              <a:chOff x="0" y="0"/>
              <a:chExt cx="2359" cy="1246"/>
            </a:xfrm>
          </p:grpSpPr>
          <p:sp>
            <p:nvSpPr>
              <p:cNvPr id="101387" name="Rectangle 12"/>
              <p:cNvSpPr/>
              <p:nvPr/>
            </p:nvSpPr>
            <p:spPr>
              <a:xfrm>
                <a:off x="454" y="0"/>
                <a:ext cx="1407" cy="681"/>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a:r>
                  <a:rPr lang="zh-CN" altLang="en-US" dirty="0">
                    <a:latin typeface="黑体" panose="02010609060101010101" pitchFamily="1" charset="-122"/>
                    <a:ea typeface="黑体" panose="02010609060101010101" pitchFamily="1" charset="-122"/>
                  </a:rPr>
                  <a:t>　</a:t>
                </a:r>
                <a:endParaRPr lang="zh-CN" altLang="en-US" dirty="0">
                  <a:latin typeface="黑体" panose="02010609060101010101" pitchFamily="1" charset="-122"/>
                  <a:ea typeface="黑体" panose="02010609060101010101" pitchFamily="1" charset="-122"/>
                </a:endParaRPr>
              </a:p>
            </p:txBody>
          </p:sp>
          <p:sp>
            <p:nvSpPr>
              <p:cNvPr id="95244" name="WordArt 13"/>
              <p:cNvSpPr>
                <a:spLocks noTextEdit="1"/>
              </p:cNvSpPr>
              <p:nvPr/>
            </p:nvSpPr>
            <p:spPr>
              <a:xfrm>
                <a:off x="998" y="154"/>
                <a:ext cx="288" cy="349"/>
              </a:xfrm>
              <a:prstGeom prst="rect">
                <a:avLst/>
              </a:prstGeom>
            </p:spPr>
            <p:txBody>
              <a:bodyPr wrap="none" fromWordArt="1">
                <a:prstTxWarp prst="textPlain">
                  <a:avLst>
                    <a:gd name="adj" fmla="val 50000"/>
                  </a:avLst>
                </a:prstTxWarp>
                <a:normAutofit fontScale="90000" lnSpcReduction="10000"/>
              </a:bodyPr>
              <a:p>
                <a:pPr algn="ctr" fontAlgn="base"/>
                <a:r>
                  <a:rPr lang="zh-CN" altLang="en-US" sz="3600" strike="noStrike" noProof="1">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黑体" panose="02010609060101010101" pitchFamily="1" charset="-122"/>
                    <a:ea typeface="黑体" panose="02010609060101010101" pitchFamily="1" charset="-122"/>
                    <a:cs typeface="+mn-ea"/>
                  </a:rPr>
                  <a:t>PI</a:t>
                </a:r>
                <a:endParaRPr lang="zh-CN" altLang="en-US" sz="3600" strike="noStrike" noProof="1">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黑体" panose="02010609060101010101" pitchFamily="1" charset="-122"/>
                  <a:ea typeface="黑体" panose="02010609060101010101" pitchFamily="1" charset="-122"/>
                  <a:cs typeface="+mn-ea"/>
                </a:endParaRPr>
              </a:p>
            </p:txBody>
          </p:sp>
          <p:sp>
            <p:nvSpPr>
              <p:cNvPr id="101389" name="Rectangle 14"/>
              <p:cNvSpPr/>
              <p:nvPr/>
            </p:nvSpPr>
            <p:spPr>
              <a:xfrm>
                <a:off x="0" y="1016"/>
                <a:ext cx="2359" cy="230"/>
              </a:xfrm>
              <a:prstGeom prst="rect">
                <a:avLst/>
              </a:prstGeom>
              <a:noFill/>
              <a:ln w="9525" cap="flat" cmpd="sng">
                <a:solidFill>
                  <a:srgbClr val="0000FF"/>
                </a:solidFill>
                <a:prstDash val="solid"/>
                <a:miter/>
                <a:headEnd type="none" w="med" len="med"/>
                <a:tailEnd type="none" w="med" len="med"/>
              </a:ln>
            </p:spPr>
            <p:txBody>
              <a:bodyPr anchor="t">
                <a:spAutoFit/>
              </a:bodyPr>
              <a:p>
                <a:r>
                  <a:rPr lang="zh-CN" altLang="en-US" b="1" dirty="0">
                    <a:latin typeface="黑体" panose="02010609060101010101" pitchFamily="1" charset="-122"/>
                    <a:ea typeface="黑体" panose="02010609060101010101" pitchFamily="1" charset="-122"/>
                  </a:rPr>
                  <a:t>现金流入量现值与初始投资额之比</a:t>
                </a:r>
                <a:endParaRPr lang="zh-CN" altLang="en-US" b="1" dirty="0">
                  <a:latin typeface="黑体" panose="02010609060101010101" pitchFamily="1" charset="-122"/>
                  <a:ea typeface="黑体" panose="02010609060101010101" pitchFamily="1" charset="-122"/>
                </a:endParaRPr>
              </a:p>
            </p:txBody>
          </p:sp>
          <p:sp>
            <p:nvSpPr>
              <p:cNvPr id="101390" name="AutoShape 15"/>
              <p:cNvSpPr/>
              <p:nvPr/>
            </p:nvSpPr>
            <p:spPr>
              <a:xfrm>
                <a:off x="1089" y="707"/>
                <a:ext cx="136" cy="272"/>
              </a:xfrm>
              <a:prstGeom prst="downArrow">
                <a:avLst>
                  <a:gd name="adj1" fmla="val 50000"/>
                  <a:gd name="adj2" fmla="val 50000"/>
                </a:avLst>
              </a:prstGeom>
              <a:solidFill>
                <a:schemeClr val="accent1"/>
              </a:solidFill>
              <a:ln w="9525" cap="flat" cmpd="sng">
                <a:solidFill>
                  <a:srgbClr val="FF0000"/>
                </a:solidFill>
                <a:prstDash val="solid"/>
                <a:miter/>
                <a:headEnd type="none" w="med" len="med"/>
                <a:tailEnd type="none" w="med" len="med"/>
              </a:ln>
            </p:spPr>
            <p:txBody>
              <a:bodyPr vert="eaVert" wrap="none" anchor="ctr"/>
              <a:p>
                <a:endParaRPr lang="zh-CN" altLang="en-US" dirty="0">
                  <a:latin typeface="黑体" panose="02010609060101010101" pitchFamily="1" charset="-122"/>
                  <a:ea typeface="黑体" panose="02010609060101010101" pitchFamily="1" charset="-122"/>
                </a:endParaRPr>
              </a:p>
            </p:txBody>
          </p:sp>
        </p:grpSp>
      </p:grpSp>
      <p:sp>
        <p:nvSpPr>
          <p:cNvPr id="101391" name="WordArt 17"/>
          <p:cNvSpPr>
            <a:spLocks noTextEdit="1"/>
          </p:cNvSpPr>
          <p:nvPr/>
        </p:nvSpPr>
        <p:spPr>
          <a:xfrm rot="5400000">
            <a:off x="4440238" y="3416300"/>
            <a:ext cx="863600" cy="457200"/>
          </a:xfrm>
          <a:prstGeom prst="rect">
            <a:avLst/>
          </a:prstGeom>
        </p:spPr>
        <p:txBody>
          <a:bodyPr vert="eaVert" wrap="none" fromWordArt="1">
            <a:prstTxWarp prst="textWave4">
              <a:avLst>
                <a:gd name="adj1" fmla="val 13005"/>
                <a:gd name="adj2" fmla="val 0"/>
              </a:avLst>
            </a:prstTxWarp>
            <a:normAutofit/>
          </a:bodyPr>
          <a:p>
            <a:pPr algn="ctr"/>
            <a:r>
              <a:rPr lang="zh-CN" altLang="en-US" sz="3600">
                <a:gradFill rotWithShape="1">
                  <a:gsLst>
                    <a:gs pos="0">
                      <a:srgbClr val="00FF00"/>
                    </a:gs>
                    <a:gs pos="100000">
                      <a:srgbClr val="00CCFF"/>
                    </a:gs>
                  </a:gsLst>
                  <a:lin ang="0" scaled="1"/>
                  <a:tileRect/>
                </a:gradFill>
                <a:effectLst>
                  <a:outerShdw dist="99190" dir="7788334" algn="ctr" rotWithShape="0">
                    <a:srgbClr val="000080">
                      <a:alpha val="75000"/>
                    </a:srgbClr>
                  </a:outerShdw>
                </a:effectLst>
                <a:latin typeface="黑体" panose="02010609060101010101" pitchFamily="1" charset="-122"/>
                <a:ea typeface="黑体" panose="02010609060101010101" pitchFamily="1" charset="-122"/>
              </a:rPr>
              <a:t>？</a:t>
            </a:r>
            <a:endParaRPr lang="zh-CN" altLang="en-US" sz="3600">
              <a:gradFill rotWithShape="1">
                <a:gsLst>
                  <a:gs pos="0">
                    <a:srgbClr val="00FF00"/>
                  </a:gs>
                  <a:gs pos="100000">
                    <a:srgbClr val="00CCFF"/>
                  </a:gs>
                </a:gsLst>
                <a:lin ang="0" scaled="1"/>
                <a:tileRect/>
              </a:gradFill>
              <a:effectLst>
                <a:outerShdw dist="99190" dir="7788334" algn="ctr" rotWithShape="0">
                  <a:srgbClr val="000080">
                    <a:alpha val="75000"/>
                  </a:srgbClr>
                </a:outerShdw>
              </a:effectLst>
              <a:latin typeface="黑体" panose="02010609060101010101" pitchFamily="1" charset="-122"/>
              <a:ea typeface="黑体" panose="02010609060101010101" pitchFamily="1" charset="-122"/>
            </a:endParaRPr>
          </a:p>
        </p:txBody>
      </p:sp>
      <p:sp>
        <p:nvSpPr>
          <p:cNvPr id="101392" name="TextBox 1"/>
          <p:cNvSpPr txBox="1"/>
          <p:nvPr/>
        </p:nvSpPr>
        <p:spPr>
          <a:xfrm>
            <a:off x="1692275" y="5057775"/>
            <a:ext cx="6408738" cy="639763"/>
          </a:xfrm>
          <a:prstGeom prst="rect">
            <a:avLst/>
          </a:prstGeom>
          <a:noFill/>
          <a:ln w="9525">
            <a:noFill/>
          </a:ln>
        </p:spPr>
        <p:txBody>
          <a:bodyPr wrap="square" anchor="t">
            <a:spAutoFit/>
          </a:bodyPr>
          <a:p>
            <a:r>
              <a:rPr lang="zh-CN" altLang="en-US" dirty="0">
                <a:latin typeface="黑体" panose="02010609060101010101" pitchFamily="1" charset="-122"/>
                <a:ea typeface="黑体" panose="02010609060101010101" pitchFamily="1" charset="-122"/>
              </a:rPr>
              <a:t>例子——在投资规模不同的互斥项目的选择中，两种标准可能得出相反的结论。</a:t>
            </a:r>
            <a:endParaRPr lang="zh-CN" altLang="en-US" dirty="0">
              <a:latin typeface="黑体" panose="02010609060101010101" pitchFamily="1" charset="-122"/>
              <a:ea typeface="黑体" panose="02010609060101010101" pitchFamily="1" charset="-122"/>
            </a:endParaRPr>
          </a:p>
        </p:txBody>
      </p:sp>
      <p:sp>
        <p:nvSpPr>
          <p:cNvPr id="101393" name="文本框 96273"/>
          <p:cNvSpPr txBox="1"/>
          <p:nvPr/>
        </p:nvSpPr>
        <p:spPr>
          <a:xfrm>
            <a:off x="1038225" y="5803900"/>
            <a:ext cx="6918325" cy="639763"/>
          </a:xfrm>
          <a:prstGeom prst="rect">
            <a:avLst/>
          </a:prstGeom>
          <a:noFill/>
          <a:ln w="9525">
            <a:noFill/>
          </a:ln>
        </p:spPr>
        <p:txBody>
          <a:bodyPr anchor="t">
            <a:spAutoFit/>
          </a:bodyPr>
          <a:p>
            <a:r>
              <a:rPr lang="zh-CN" altLang="en-US" dirty="0">
                <a:latin typeface="黑体" panose="02010609060101010101" pitchFamily="1" charset="-122"/>
                <a:ea typeface="黑体" panose="02010609060101010101" pitchFamily="1" charset="-122"/>
              </a:rPr>
              <a:t>不一致原因：净现值是绝对数，衡量投资效益；获利指数是相对数，衡量投资效率。</a:t>
            </a:r>
            <a:endParaRPr lang="zh-CN" altLang="en-US" dirty="0">
              <a:latin typeface="黑体" panose="02010609060101010101" pitchFamily="1" charset="-122"/>
              <a:ea typeface="黑体" panose="02010609060101010101" pitchFamily="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noChangeArrowheads="1"/>
          </p:cNvSpPr>
          <p:nvPr>
            <p:ph type="title"/>
          </p:nvPr>
        </p:nvSpPr>
        <p:spPr>
          <a:xfrm>
            <a:off x="731838" y="2060575"/>
            <a:ext cx="6648450" cy="1223963"/>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chemeClr val="tx2"/>
                </a:solidFill>
                <a:effectLst/>
                <a:uLnTx/>
                <a:uFillTx/>
                <a:latin typeface="+mj-ea"/>
                <a:ea typeface="+mj-ea"/>
                <a:cs typeface="+mj-cs"/>
              </a:rPr>
              <a:t>7.2</a:t>
            </a:r>
            <a:r>
              <a:rPr kumimoji="0" lang="zh-CN" altLang="en-US" sz="4000" b="1" i="0" u="none" strike="noStrike" kern="0" cap="none" spc="0" normalizeH="0" baseline="0" noProof="0" dirty="0">
                <a:ln>
                  <a:noFill/>
                </a:ln>
                <a:solidFill>
                  <a:schemeClr val="tx2"/>
                </a:solidFill>
                <a:effectLst/>
                <a:uLnTx/>
                <a:uFillTx/>
                <a:latin typeface="+mj-ea"/>
                <a:ea typeface="+mj-ea"/>
                <a:cs typeface="+mj-cs"/>
              </a:rPr>
              <a:t> 投资现金流量的分析</a:t>
            </a:r>
            <a:endParaRPr kumimoji="0" lang="zh-CN" altLang="en-US" sz="4000" b="1" i="0" u="none" strike="noStrike" kern="0" cap="none" spc="0" normalizeH="0" baseline="0" noProof="0" dirty="0">
              <a:ln>
                <a:noFill/>
              </a:ln>
              <a:solidFill>
                <a:schemeClr val="tx2"/>
              </a:solidFill>
              <a:effectLst/>
              <a:uLnTx/>
              <a:uFillTx/>
              <a:latin typeface="+mj-ea"/>
              <a:ea typeface="+mj-ea"/>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title" idx="4294967295"/>
          </p:nvPr>
        </p:nvSpPr>
        <p:spPr/>
        <p:txBody>
          <a:bodyPr wrap="square" anchor="b"/>
          <a:p>
            <a:endParaRPr lang="zh-CN" altLang="en-US"/>
          </a:p>
        </p:txBody>
      </p:sp>
      <p:graphicFrame>
        <p:nvGraphicFramePr>
          <p:cNvPr id="97283" name="内容占位符 97282"/>
          <p:cNvGraphicFramePr/>
          <p:nvPr>
            <p:ph idx="1"/>
          </p:nvPr>
        </p:nvGraphicFramePr>
        <p:xfrm>
          <a:off x="457200" y="2249488"/>
          <a:ext cx="8229600" cy="2473325"/>
        </p:xfrm>
        <a:graphic>
          <a:graphicData uri="http://schemas.openxmlformats.org/drawingml/2006/table">
            <a:tbl>
              <a:tblPr/>
              <a:tblGrid>
                <a:gridCol w="2057400"/>
                <a:gridCol w="2057400"/>
                <a:gridCol w="2057400"/>
                <a:gridCol w="2057400"/>
              </a:tblGrid>
              <a:tr h="369888">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a:solidFill>
                            <a:srgbClr val="FFFFFF"/>
                          </a:solidFill>
                        </a:rPr>
                        <a:t>指标</a:t>
                      </a:r>
                      <a:endParaRPr lang="zh-CN" altLang="en-US" sz="1800" b="1">
                        <a:solidFill>
                          <a:srgbClr val="FFFFFF"/>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a:solidFill>
                            <a:srgbClr val="FFFFFF"/>
                          </a:solidFill>
                        </a:rPr>
                        <a:t>年</a:t>
                      </a:r>
                      <a:endParaRPr lang="zh-CN" altLang="en-US" sz="1800" b="1">
                        <a:solidFill>
                          <a:srgbClr val="FFFFFF"/>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dirty="0">
                          <a:solidFill>
                            <a:srgbClr val="FFFFFF"/>
                          </a:solidFill>
                        </a:rPr>
                        <a:t>项目</a:t>
                      </a:r>
                      <a:r>
                        <a:rPr lang="en-US" altLang="x-none" sz="1800" b="1" dirty="0">
                          <a:solidFill>
                            <a:srgbClr val="FFFFFF"/>
                          </a:solidFill>
                        </a:rPr>
                        <a:t>D</a:t>
                      </a:r>
                      <a:endParaRPr lang="en-US" altLang="x-none" sz="1800" b="1" dirty="0">
                        <a:solidFill>
                          <a:srgbClr val="FFFFFF"/>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dirty="0">
                          <a:solidFill>
                            <a:srgbClr val="FFFFFF"/>
                          </a:solidFill>
                        </a:rPr>
                        <a:t>项目</a:t>
                      </a:r>
                      <a:r>
                        <a:rPr lang="en-US" altLang="x-none" sz="1800" b="1" dirty="0">
                          <a:solidFill>
                            <a:srgbClr val="FFFFFF"/>
                          </a:solidFill>
                        </a:rPr>
                        <a:t>E</a:t>
                      </a:r>
                      <a:endParaRPr lang="en-US" altLang="x-none" sz="1800" b="1" dirty="0">
                        <a:solidFill>
                          <a:srgbClr val="FFFFFF"/>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1189037">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rPr>
                        <a:t>初始投资</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rPr>
                        <a:t>营业现金流量</a:t>
                      </a:r>
                      <a:endParaRPr lang="zh-CN" altLang="en-US"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1</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2</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3</a:t>
                      </a:r>
                      <a:endParaRPr lang="en-US" altLang="x-none"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-110000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50000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50000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50000</a:t>
                      </a:r>
                      <a:endParaRPr lang="en-US" altLang="x-none"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-10000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5050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5050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5050</a:t>
                      </a:r>
                      <a:endParaRPr lang="en-US" altLang="x-none"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CB">
                        <a:alpha val="100000"/>
                      </a:srgbClr>
                    </a:solidFill>
                  </a:tcPr>
                </a:tc>
              </a:tr>
              <a:tr h="9144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NPV</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PI</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rPr>
                        <a:t>资金成本</a:t>
                      </a:r>
                      <a:r>
                        <a:rPr lang="en-US" altLang="x-none" sz="1800" dirty="0">
                          <a:solidFill>
                            <a:srgbClr val="000000"/>
                          </a:solidFill>
                        </a:rPr>
                        <a:t>14%</a:t>
                      </a:r>
                      <a:endParaRPr lang="en-US" altLang="x-none"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endParaRPr sz="1800">
                        <a:solidFill>
                          <a:srgbClr val="000000"/>
                        </a:solidFill>
                        <a:latin typeface="Calibri" panose="020F0502020204030204" charset="0"/>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6080</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1.06</a:t>
                      </a:r>
                      <a:endParaRPr lang="en-US" altLang="x-none"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1724</a:t>
                      </a:r>
                      <a:endParaRPr lang="en-US" altLang="x-none" sz="1800" dirty="0">
                        <a:solidFill>
                          <a:srgbClr val="000000"/>
                        </a:solidFill>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rPr>
                        <a:t>1.17</a:t>
                      </a:r>
                      <a:endParaRPr lang="en-US" altLang="x-none" sz="1800" dirty="0">
                        <a:solidFill>
                          <a:srgbClr val="000000"/>
                        </a:solidFill>
                      </a:endParaRPr>
                    </a:p>
                  </a:txBody>
                  <a:tcPr marT="45677" marB="45677"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E7">
                        <a:alpha val="100000"/>
                      </a:srgbClr>
                    </a:solidFill>
                  </a:tcPr>
                </a:tc>
              </a:tr>
            </a:tbl>
          </a:graphicData>
        </a:graphic>
      </p:graphicFrame>
      <p:sp>
        <p:nvSpPr>
          <p:cNvPr id="102424" name="Rectangle 16"/>
          <p:cNvSpPr/>
          <p:nvPr/>
        </p:nvSpPr>
        <p:spPr>
          <a:xfrm>
            <a:off x="1476375" y="5300663"/>
            <a:ext cx="7056438" cy="1189037"/>
          </a:xfrm>
          <a:prstGeom prst="rect">
            <a:avLst/>
          </a:prstGeom>
          <a:noFill/>
          <a:ln w="9525">
            <a:noFill/>
          </a:ln>
        </p:spPr>
        <p:txBody>
          <a:bodyPr wrap="square" anchor="t">
            <a:spAutoFit/>
          </a:bodyPr>
          <a:p>
            <a:r>
              <a:rPr lang="zh-CN" altLang="en-US" b="1" dirty="0">
                <a:solidFill>
                  <a:srgbClr val="FF0000"/>
                </a:solidFill>
                <a:latin typeface="Arial" panose="020B0604020202020204" pitchFamily="34" charset="0"/>
                <a:ea typeface="楷体_GB2312" pitchFamily="1" charset="-122"/>
              </a:rPr>
              <a:t>结论：</a:t>
            </a:r>
            <a:endParaRPr lang="zh-CN" altLang="en-US" b="1" dirty="0">
              <a:solidFill>
                <a:srgbClr val="FF0000"/>
              </a:solidFill>
              <a:latin typeface="Arial" panose="020B0604020202020204" pitchFamily="34" charset="0"/>
              <a:ea typeface="楷体_GB2312" pitchFamily="1" charset="-122"/>
            </a:endParaRPr>
          </a:p>
          <a:p>
            <a:r>
              <a:rPr lang="zh-CN" altLang="en-US" b="1" dirty="0">
                <a:latin typeface="Arial" panose="020B0604020202020204" pitchFamily="34" charset="0"/>
                <a:ea typeface="楷体_GB2312" pitchFamily="1" charset="-122"/>
              </a:rPr>
              <a:t>净现值越高，企业的报酬越大，而获利指数只反映投资回收的程度，而不反映投资回收的多少，在没有资金限量情况下的互斥选择决策中，应选用净现值较大的投资项目。</a:t>
            </a:r>
            <a:endParaRPr lang="zh-CN" altLang="en-US" b="1" dirty="0">
              <a:latin typeface="Arial" panose="020B0604020202020204" pitchFamily="34" charset="0"/>
              <a:ea typeface="楷体_GB2312" pitchFamily="1"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273050" y="396875"/>
          <a:ext cx="8792210" cy="6548438"/>
        </p:xfrm>
        <a:graphic>
          <a:graphicData uri="http://schemas.openxmlformats.org/drawingml/2006/table">
            <a:tbl>
              <a:tblPr firstRow="1" bandRow="1">
                <a:tableStyleId>{5940675A-B579-460E-94D1-54222C63F5DA}</a:tableStyleId>
              </a:tblPr>
              <a:tblGrid>
                <a:gridCol w="1168400"/>
                <a:gridCol w="5749925"/>
                <a:gridCol w="1873885"/>
              </a:tblGrid>
              <a:tr h="0">
                <a:tc>
                  <a:txBody>
                    <a:bodyPr/>
                    <a:p>
                      <a:pPr marL="0" indent="0" algn="l">
                        <a:buNone/>
                      </a:pPr>
                      <a:r>
                        <a:rPr lang="zh-CN" altLang="en-US" sz="2800" b="0" u="none">
                          <a:solidFill>
                            <a:srgbClr val="000000"/>
                          </a:solidFill>
                          <a:latin typeface="黑体" panose="02010609060101010101" pitchFamily="1" charset="-122"/>
                          <a:ea typeface="黑体" panose="02010609060101010101" pitchFamily="1" charset="-122"/>
                          <a:cs typeface="黑体" panose="02010609060101010101" pitchFamily="1" charset="-122"/>
                        </a:rPr>
                        <a:t>指标 </a:t>
                      </a:r>
                      <a:endParaRPr lang="zh-CN" altLang="en-US" sz="2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800" b="0" u="none">
                          <a:solidFill>
                            <a:srgbClr val="000000"/>
                          </a:solidFill>
                          <a:latin typeface="黑体" panose="02010609060101010101" pitchFamily="1" charset="-122"/>
                          <a:ea typeface="黑体" panose="02010609060101010101" pitchFamily="1" charset="-122"/>
                          <a:cs typeface="黑体" panose="02010609060101010101" pitchFamily="1" charset="-122"/>
                        </a:rPr>
                        <a:t>含义与计算 </a:t>
                      </a:r>
                      <a:endParaRPr lang="zh-CN" altLang="en-US" sz="2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800" b="0" u="none">
                          <a:solidFill>
                            <a:srgbClr val="000000"/>
                          </a:solidFill>
                          <a:latin typeface="黑体" panose="02010609060101010101" pitchFamily="1" charset="-122"/>
                          <a:ea typeface="黑体" panose="02010609060101010101" pitchFamily="1" charset="-122"/>
                          <a:cs typeface="黑体" panose="02010609060101010101" pitchFamily="1" charset="-122"/>
                        </a:rPr>
                        <a:t>决策原则 </a:t>
                      </a:r>
                      <a:endParaRPr lang="zh-CN" altLang="en-US" sz="2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净现值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a:t>
                      </a:r>
                      <a:r>
                        <a:rPr lang="en-US" altLang="zh-CN" sz="1800" b="0" u="none">
                          <a:solidFill>
                            <a:srgbClr val="000000"/>
                          </a:solidFill>
                          <a:latin typeface="黑体" panose="02010609060101010101" pitchFamily="1" charset="-122"/>
                          <a:ea typeface="黑体" panose="02010609060101010101" pitchFamily="1" charset="-122"/>
                          <a:cs typeface="黑体" panose="02010609060101010101" pitchFamily="1" charset="-122"/>
                        </a:rPr>
                        <a:t>1</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）含义：是指特定方案未来现金流入的现值与初始投资之间的差额。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a:t>
                      </a:r>
                      <a:r>
                        <a:rPr lang="en-US" altLang="zh-CN" sz="1800" b="0" u="none">
                          <a:solidFill>
                            <a:srgbClr val="000000"/>
                          </a:solidFill>
                          <a:latin typeface="黑体" panose="02010609060101010101" pitchFamily="1" charset="-122"/>
                          <a:ea typeface="黑体" panose="02010609060101010101" pitchFamily="1" charset="-122"/>
                          <a:cs typeface="黑体" panose="02010609060101010101" pitchFamily="1" charset="-122"/>
                        </a:rPr>
                        <a:t>2</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）计算：未来现金流入的现值－初始投资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a:t>
                      </a:r>
                      <a:r>
                        <a:rPr lang="en-US" altLang="zh-CN" sz="1800" b="0" u="none">
                          <a:solidFill>
                            <a:srgbClr val="000000"/>
                          </a:solidFill>
                          <a:latin typeface="黑体" panose="02010609060101010101" pitchFamily="1" charset="-122"/>
                          <a:ea typeface="黑体" panose="02010609060101010101" pitchFamily="1" charset="-122"/>
                          <a:cs typeface="黑体" panose="02010609060101010101" pitchFamily="1" charset="-122"/>
                        </a:rPr>
                        <a:t>3</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）贴现率的确定：一种办法是根据资金成本来确定，另一种办法是根据企业要求的最低资金利润率来确定。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单一项目：如净现值为正数，方案可行。</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多个项目：</a:t>
                      </a:r>
                      <a:r>
                        <a:rPr lang="zh-CN" altLang="en-US" sz="1800">
                          <a:latin typeface="黑体" panose="02010609060101010101" pitchFamily="1" charset="-122"/>
                          <a:ea typeface="黑体" panose="02010609060101010101" pitchFamily="1" charset="-122"/>
                          <a:cs typeface="宋体" panose="02010600030101010101" pitchFamily="2" charset="-122"/>
                          <a:sym typeface="+mn-ea"/>
                        </a:rPr>
                        <a:t>选择正值中最大者</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内含报酬率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a:t>
                      </a:r>
                      <a:r>
                        <a:rPr lang="en-US" altLang="zh-CN" sz="1800" b="0" u="none">
                          <a:solidFill>
                            <a:srgbClr val="000000"/>
                          </a:solidFill>
                          <a:latin typeface="黑体" panose="02010609060101010101" pitchFamily="1" charset="-122"/>
                          <a:ea typeface="黑体" panose="02010609060101010101" pitchFamily="1" charset="-122"/>
                          <a:cs typeface="黑体" panose="02010609060101010101" pitchFamily="1" charset="-122"/>
                        </a:rPr>
                        <a:t>1</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）含义：是指能够使未来现金流入现值等于初始投资的贴现率，或者说是使投资方案净现值为零的贴现率。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a:t>
                      </a:r>
                      <a:r>
                        <a:rPr lang="en-US" altLang="zh-CN" sz="1800" b="0" u="none">
                          <a:solidFill>
                            <a:srgbClr val="000000"/>
                          </a:solidFill>
                          <a:latin typeface="黑体" panose="02010609060101010101" pitchFamily="1" charset="-122"/>
                          <a:ea typeface="黑体" panose="02010609060101010101" pitchFamily="1" charset="-122"/>
                          <a:cs typeface="黑体" panose="02010609060101010101" pitchFamily="1" charset="-122"/>
                        </a:rPr>
                        <a:t>2</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计算：主要有两种方法：一种是“逐步测试法”，它适合于各期现金流入量不相等的非年金形式。另一种方法是“年金法”它适合于各期现金流入量相等，符合年金形式，内含报酬率可直接利用年金现值系数表结合内插法来确定。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单一项目：当内含报酬率高于投资人要求的必要收益率或企业的资金成本率时，方案可行。</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多个项目：</a:t>
                      </a:r>
                      <a:r>
                        <a:rPr lang="zh-CN" altLang="en-US" sz="1800">
                          <a:latin typeface="黑体" panose="02010609060101010101" pitchFamily="1" charset="-122"/>
                          <a:ea typeface="黑体" panose="02010609060101010101" pitchFamily="1" charset="-122"/>
                          <a:cs typeface="宋体" panose="02010600030101010101" pitchFamily="2" charset="-122"/>
                          <a:sym typeface="+mn-ea"/>
                        </a:rPr>
                        <a:t>选择超过资金成本或必要报酬率最多者</a:t>
                      </a:r>
                      <a:r>
                        <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rPr>
                        <a:t> </a:t>
                      </a:r>
                      <a:endParaRPr lang="zh-CN" altLang="en-US" sz="1800" b="0" u="none">
                        <a:solidFill>
                          <a:srgbClr val="000000"/>
                        </a:solidFill>
                        <a:latin typeface="黑体" panose="02010609060101010101" pitchFamily="1" charset="-122"/>
                        <a:ea typeface="黑体" panose="02010609060101010101" pitchFamily="1" charset="-122"/>
                        <a:cs typeface="黑体" panose="02010609060101010101" pitchFamily="1"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获利指数 </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a:t>
                      </a:r>
                      <a:r>
                        <a:rPr lang="en-US" altLang="zh-CN" sz="1800" b="0" u="none">
                          <a:solidFill>
                            <a:srgbClr val="000000"/>
                          </a:solidFill>
                          <a:latin typeface="黑体" panose="02010609060101010101" pitchFamily="1" charset="-122"/>
                          <a:ea typeface="黑体" panose="02010609060101010101" pitchFamily="1" charset="-122"/>
                          <a:cs typeface="仿宋_GB2312" charset="0"/>
                        </a:rPr>
                        <a:t>1</a:t>
                      </a:r>
                      <a:r>
                        <a:rPr lang="zh-CN" altLang="en-US" sz="1800" b="0" u="none">
                          <a:solidFill>
                            <a:srgbClr val="000000"/>
                          </a:solidFill>
                          <a:latin typeface="黑体" panose="02010609060101010101" pitchFamily="1" charset="-122"/>
                          <a:ea typeface="黑体" panose="02010609060101010101" pitchFamily="1" charset="-122"/>
                          <a:cs typeface="仿宋_GB2312" charset="0"/>
                        </a:rPr>
                        <a:t>）含义：指未来现金流入现值与初始投资的比率 </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a:t>
                      </a:r>
                      <a:r>
                        <a:rPr lang="en-US" altLang="zh-CN" sz="1800" b="0" u="none">
                          <a:solidFill>
                            <a:srgbClr val="000000"/>
                          </a:solidFill>
                          <a:latin typeface="黑体" panose="02010609060101010101" pitchFamily="1" charset="-122"/>
                          <a:ea typeface="黑体" panose="02010609060101010101" pitchFamily="1" charset="-122"/>
                          <a:cs typeface="仿宋_GB2312" charset="0"/>
                        </a:rPr>
                        <a:t>2</a:t>
                      </a:r>
                      <a:r>
                        <a:rPr lang="zh-CN" altLang="en-US" sz="1800" b="0" u="none">
                          <a:solidFill>
                            <a:srgbClr val="000000"/>
                          </a:solidFill>
                          <a:latin typeface="黑体" panose="02010609060101010101" pitchFamily="1" charset="-122"/>
                          <a:ea typeface="黑体" panose="02010609060101010101" pitchFamily="1" charset="-122"/>
                          <a:cs typeface="仿宋_GB2312" charset="0"/>
                        </a:rPr>
                        <a:t>）计算：</a:t>
                      </a:r>
                      <a:r>
                        <a:rPr lang="en-US" altLang="zh-CN" sz="1800" b="0" u="none">
                          <a:solidFill>
                            <a:srgbClr val="000000"/>
                          </a:solidFill>
                          <a:latin typeface="黑体" panose="02010609060101010101" pitchFamily="1" charset="-122"/>
                          <a:ea typeface="黑体" panose="02010609060101010101" pitchFamily="1" charset="-122"/>
                          <a:cs typeface="仿宋_GB2312" charset="0"/>
                        </a:rPr>
                        <a:t>∑</a:t>
                      </a:r>
                      <a:r>
                        <a:rPr lang="zh-CN" altLang="en-US" sz="1800" b="0" u="none">
                          <a:solidFill>
                            <a:srgbClr val="000000"/>
                          </a:solidFill>
                          <a:latin typeface="黑体" panose="02010609060101010101" pitchFamily="1" charset="-122"/>
                          <a:ea typeface="黑体" panose="02010609060101010101" pitchFamily="1" charset="-122"/>
                          <a:cs typeface="仿宋_GB2312" charset="0"/>
                        </a:rPr>
                        <a:t>未来现金流入的现值</a:t>
                      </a:r>
                      <a:r>
                        <a:rPr lang="en-US" altLang="zh-CN" sz="1800" b="0" u="none">
                          <a:solidFill>
                            <a:srgbClr val="000000"/>
                          </a:solidFill>
                          <a:latin typeface="黑体" panose="02010609060101010101" pitchFamily="1" charset="-122"/>
                          <a:ea typeface="黑体" panose="02010609060101010101" pitchFamily="1" charset="-122"/>
                          <a:cs typeface="仿宋_GB2312" charset="0"/>
                        </a:rPr>
                        <a:t>÷</a:t>
                      </a:r>
                      <a:r>
                        <a:rPr lang="zh-CN" altLang="en-US" sz="1800" b="0" u="none">
                          <a:solidFill>
                            <a:srgbClr val="000000"/>
                          </a:solidFill>
                          <a:latin typeface="黑体" panose="02010609060101010101" pitchFamily="1" charset="-122"/>
                          <a:ea typeface="黑体" panose="02010609060101010101" pitchFamily="1" charset="-122"/>
                          <a:cs typeface="仿宋_GB2312" charset="0"/>
                        </a:rPr>
                        <a:t>初始投资 </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a:t>
                      </a:r>
                      <a:r>
                        <a:rPr lang="en-US" altLang="zh-CN" sz="1800" b="0" u="none">
                          <a:solidFill>
                            <a:srgbClr val="000000"/>
                          </a:solidFill>
                          <a:latin typeface="黑体" panose="02010609060101010101" pitchFamily="1" charset="-122"/>
                          <a:ea typeface="黑体" panose="02010609060101010101" pitchFamily="1" charset="-122"/>
                          <a:cs typeface="仿宋_GB2312" charset="0"/>
                        </a:rPr>
                        <a:t>3</a:t>
                      </a:r>
                      <a:r>
                        <a:rPr lang="zh-CN" altLang="en-US" sz="1800" b="0" u="none">
                          <a:solidFill>
                            <a:srgbClr val="000000"/>
                          </a:solidFill>
                          <a:latin typeface="黑体" panose="02010609060101010101" pitchFamily="1" charset="-122"/>
                          <a:ea typeface="黑体" panose="02010609060101010101" pitchFamily="1" charset="-122"/>
                          <a:cs typeface="仿宋_GB2312" charset="0"/>
                        </a:rPr>
                        <a:t>）特点：可以进行独立投资机会获利能力的比较。这是因为现值指数是一个相对数，反映投资的效率；而净现值是绝对数，反映投资的效益。 </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单一项目：获利指数大于</a:t>
                      </a:r>
                      <a:r>
                        <a:rPr lang="en-US" altLang="zh-CN" sz="1800" b="0" u="none">
                          <a:solidFill>
                            <a:srgbClr val="000000"/>
                          </a:solidFill>
                          <a:latin typeface="黑体" panose="02010609060101010101" pitchFamily="1" charset="-122"/>
                          <a:ea typeface="黑体" panose="02010609060101010101" pitchFamily="1" charset="-122"/>
                          <a:cs typeface="仿宋_GB2312" charset="0"/>
                        </a:rPr>
                        <a:t>1</a:t>
                      </a:r>
                      <a:r>
                        <a:rPr lang="zh-CN" altLang="en-US" sz="1800" b="0" u="none">
                          <a:solidFill>
                            <a:srgbClr val="000000"/>
                          </a:solidFill>
                          <a:latin typeface="黑体" panose="02010609060101010101" pitchFamily="1" charset="-122"/>
                          <a:ea typeface="黑体" panose="02010609060101010101" pitchFamily="1" charset="-122"/>
                          <a:cs typeface="仿宋_GB2312" charset="0"/>
                        </a:rPr>
                        <a:t>，方案可行。</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多个项目：</a:t>
                      </a:r>
                      <a:r>
                        <a:rPr lang="zh-CN" altLang="en-US" sz="1800">
                          <a:latin typeface="黑体" panose="02010609060101010101" pitchFamily="1" charset="-122"/>
                          <a:ea typeface="黑体" panose="02010609060101010101" pitchFamily="1" charset="-122"/>
                          <a:cs typeface="宋体" panose="02010600030101010101" pitchFamily="2" charset="-122"/>
                          <a:sym typeface="+mn-ea"/>
                        </a:rPr>
                        <a:t>选择超过</a:t>
                      </a:r>
                      <a:r>
                        <a:rPr lang="en-US" altLang="zh-CN" sz="1800">
                          <a:latin typeface="黑体" panose="02010609060101010101" pitchFamily="1" charset="-122"/>
                          <a:ea typeface="黑体" panose="02010609060101010101" pitchFamily="1" charset="-122"/>
                          <a:cs typeface="宋体" panose="02010600030101010101" pitchFamily="2" charset="-122"/>
                          <a:sym typeface="+mn-ea"/>
                        </a:rPr>
                        <a:t>1</a:t>
                      </a:r>
                      <a:r>
                        <a:rPr lang="zh-CN" altLang="en-US" sz="1800">
                          <a:latin typeface="黑体" panose="02010609060101010101" pitchFamily="1" charset="-122"/>
                          <a:ea typeface="黑体" panose="02010609060101010101" pitchFamily="1" charset="-122"/>
                          <a:cs typeface="宋体" panose="02010600030101010101" pitchFamily="2" charset="-122"/>
                          <a:sym typeface="+mn-ea"/>
                        </a:rPr>
                        <a:t>最多者</a:t>
                      </a:r>
                      <a:r>
                        <a:rPr lang="zh-CN" altLang="en-US" sz="1800" b="0" u="none">
                          <a:solidFill>
                            <a:srgbClr val="000000"/>
                          </a:solidFill>
                          <a:latin typeface="黑体" panose="02010609060101010101" pitchFamily="1" charset="-122"/>
                          <a:ea typeface="黑体" panose="02010609060101010101" pitchFamily="1" charset="-122"/>
                          <a:cs typeface="仿宋_GB2312" charset="0"/>
                        </a:rPr>
                        <a:t> </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指标比较</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l">
                        <a:buNone/>
                      </a:pPr>
                      <a:r>
                        <a:rPr lang="zh-CN" altLang="en-US" sz="1800" b="0" u="none">
                          <a:solidFill>
                            <a:srgbClr val="000000"/>
                          </a:solidFill>
                          <a:latin typeface="黑体" panose="02010609060101010101" pitchFamily="1" charset="-122"/>
                          <a:ea typeface="黑体" panose="02010609060101010101" pitchFamily="1" charset="-122"/>
                          <a:cs typeface="仿宋_GB2312" charset="0"/>
                        </a:rPr>
                        <a:t>内含报酬率和现值指数法有相似之处，都是根据相对比率来评价方案，而不像净现值法那样使用绝对数来评价方案。</a:t>
                      </a:r>
                      <a:endParaRPr lang="zh-CN" altLang="en-US" sz="1800" b="0" u="none">
                        <a:solidFill>
                          <a:srgbClr val="000000"/>
                        </a:solidFill>
                        <a:latin typeface="黑体" panose="02010609060101010101" pitchFamily="1" charset="-122"/>
                        <a:ea typeface="黑体" panose="02010609060101010101" pitchFamily="1" charset="-122"/>
                        <a:cs typeface="仿宋_GB2312"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3450" name="文本框 4"/>
          <p:cNvSpPr txBox="1"/>
          <p:nvPr/>
        </p:nvSpPr>
        <p:spPr>
          <a:xfrm>
            <a:off x="273050" y="-74612"/>
            <a:ext cx="1466850" cy="579437"/>
          </a:xfrm>
          <a:prstGeom prst="rect">
            <a:avLst/>
          </a:prstGeom>
          <a:noFill/>
          <a:ln w="9525">
            <a:noFill/>
          </a:ln>
        </p:spPr>
        <p:txBody>
          <a:bodyPr wrap="square" anchor="t">
            <a:spAutoFit/>
          </a:bodyPr>
          <a:p>
            <a:r>
              <a:rPr lang="zh-CN" altLang="en-US" sz="3200">
                <a:latin typeface="黑体" panose="02010609060101010101" pitchFamily="1" charset="-122"/>
                <a:ea typeface="黑体" panose="02010609060101010101" pitchFamily="1" charset="-122"/>
              </a:rPr>
              <a:t>总结</a:t>
            </a:r>
            <a:endParaRPr lang="zh-CN" altLang="en-US" sz="3200">
              <a:latin typeface="黑体" panose="02010609060101010101" pitchFamily="1" charset="-122"/>
              <a:ea typeface="黑体" panose="02010609060101010101" pitchFamily="1"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4449" name="Group 8"/>
          <p:cNvGrpSpPr/>
          <p:nvPr/>
        </p:nvGrpSpPr>
        <p:grpSpPr>
          <a:xfrm>
            <a:off x="1547813" y="1519238"/>
            <a:ext cx="5353050" cy="4719637"/>
            <a:chOff x="0" y="46"/>
            <a:chExt cx="3372" cy="1954"/>
          </a:xfrm>
        </p:grpSpPr>
        <p:sp>
          <p:nvSpPr>
            <p:cNvPr id="104450" name="Freeform 9"/>
            <p:cNvSpPr/>
            <p:nvPr/>
          </p:nvSpPr>
          <p:spPr>
            <a:xfrm>
              <a:off x="0" y="398"/>
              <a:ext cx="3357" cy="1602"/>
            </a:xfrm>
            <a:custGeom>
              <a:avLst/>
              <a:gdLst/>
              <a:ahLst/>
              <a:cxnLst>
                <a:cxn ang="0">
                  <a:pos x="0" y="0"/>
                </a:cxn>
                <a:cxn ang="0">
                  <a:pos x="6552" y="0"/>
                </a:cxn>
                <a:cxn ang="0">
                  <a:pos x="6552" y="1309"/>
                </a:cxn>
              </a:cxnLst>
              <a:pathLst>
                <a:path w="1720" h="1961">
                  <a:moveTo>
                    <a:pt x="0" y="0"/>
                  </a:moveTo>
                  <a:lnTo>
                    <a:pt x="1720" y="0"/>
                  </a:lnTo>
                  <a:lnTo>
                    <a:pt x="1720" y="1961"/>
                  </a:lnTo>
                </a:path>
              </a:pathLst>
            </a:custGeom>
            <a:noFill/>
            <a:ln w="22225" cap="flat" cmpd="sng">
              <a:solidFill>
                <a:schemeClr val="folHlink"/>
              </a:solidFill>
              <a:prstDash val="solid"/>
              <a:round/>
              <a:headEnd type="none" w="med" len="med"/>
              <a:tailEnd type="none" w="med" len="med"/>
            </a:ln>
          </p:spPr>
          <p:txBody>
            <a:bodyPr/>
            <a:p>
              <a:endParaRPr lang="zh-CN" altLang="en-US"/>
            </a:p>
          </p:txBody>
        </p:sp>
        <p:sp>
          <p:nvSpPr>
            <p:cNvPr id="104451" name="Rectangle 10"/>
            <p:cNvSpPr/>
            <p:nvPr/>
          </p:nvSpPr>
          <p:spPr>
            <a:xfrm>
              <a:off x="133" y="46"/>
              <a:ext cx="3239" cy="177"/>
            </a:xfrm>
            <a:prstGeom prst="rect">
              <a:avLst/>
            </a:prstGeom>
            <a:noFill/>
            <a:ln w="9525">
              <a:noFill/>
            </a:ln>
          </p:spPr>
          <p:txBody>
            <a:bodyPr lIns="0" tIns="0" rIns="0" bIns="0" anchor="ctr">
              <a:spAutoFit/>
            </a:bodyPr>
            <a:p>
              <a:pPr defTabSz="330200" eaLnBrk="0" hangingPunct="0">
                <a:spcBef>
                  <a:spcPct val="20000"/>
                </a:spcBef>
                <a:buClr>
                  <a:schemeClr val="tx2"/>
                </a:buClr>
                <a:buSzPct val="70000"/>
                <a:buChar char="•"/>
                <a:tabLst>
                  <a:tab pos="8521700" algn="r"/>
                </a:tabLst>
              </a:pPr>
              <a:r>
                <a:rPr lang="zh-CN" altLang="en-US" sz="2800" b="1" dirty="0">
                  <a:latin typeface="Arial" panose="020B0604020202020204" pitchFamily="34" charset="0"/>
                  <a:ea typeface="黑体" panose="02010609060101010101" pitchFamily="1" charset="-122"/>
                </a:rPr>
                <a:t>投资决策实务</a:t>
              </a:r>
              <a:endParaRPr lang="zh-CN" altLang="en-US" sz="2800" b="1" dirty="0">
                <a:latin typeface="Arial" panose="020B0604020202020204" pitchFamily="34" charset="0"/>
                <a:ea typeface="黑体" panose="02010609060101010101" pitchFamily="1" charset="-122"/>
              </a:endParaRPr>
            </a:p>
          </p:txBody>
        </p:sp>
        <p:sp>
          <p:nvSpPr>
            <p:cNvPr id="104452" name="Rectangle 11"/>
            <p:cNvSpPr/>
            <p:nvPr/>
          </p:nvSpPr>
          <p:spPr>
            <a:xfrm>
              <a:off x="133" y="511"/>
              <a:ext cx="3162" cy="1314"/>
            </a:xfrm>
            <a:prstGeom prst="rect">
              <a:avLst/>
            </a:prstGeom>
            <a:noFill/>
            <a:ln w="9525">
              <a:noFill/>
            </a:ln>
          </p:spPr>
          <p:txBody>
            <a:bodyPr lIns="0" tIns="0" rIns="0" bIns="0" anchor="t">
              <a:spAutoFit/>
            </a:bodyPr>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600" b="1" dirty="0">
                  <a:latin typeface="Arial" panose="020B0604020202020204" pitchFamily="34" charset="0"/>
                  <a:ea typeface="宋体" panose="02010600030101010101" pitchFamily="2" charset="-122"/>
                </a:rPr>
                <a:t>项目投资决策</a:t>
              </a:r>
              <a:endParaRPr lang="zh-CN" altLang="en-US" sz="2600" b="1" dirty="0">
                <a:latin typeface="Arial" panose="020B0604020202020204" pitchFamily="34" charset="0"/>
                <a:ea typeface="宋体" panose="02010600030101010101" pitchFamily="2" charset="-122"/>
              </a:endParaRPr>
            </a:p>
            <a:p>
              <a:pPr marL="1143000" lvl="2" indent="-22860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400" b="1" dirty="0">
                  <a:latin typeface="Arial" panose="020B0604020202020204" pitchFamily="34" charset="0"/>
                  <a:ea typeface="宋体" panose="02010600030101010101" pitchFamily="2" charset="-122"/>
                </a:rPr>
                <a:t>固定资产更新决策</a:t>
              </a:r>
              <a:endParaRPr lang="zh-CN" altLang="en-US" sz="2400" b="1" dirty="0">
                <a:latin typeface="Arial" panose="020B0604020202020204" pitchFamily="34" charset="0"/>
                <a:ea typeface="宋体" panose="02010600030101010101" pitchFamily="2" charset="-122"/>
              </a:endParaRPr>
            </a:p>
            <a:p>
              <a:pPr marL="1143000" lvl="2" indent="-22860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400" b="1" dirty="0">
                  <a:latin typeface="Arial" panose="020B0604020202020204" pitchFamily="34" charset="0"/>
                  <a:ea typeface="宋体" panose="02010600030101010101" pitchFamily="2" charset="-122"/>
                </a:rPr>
                <a:t>资本限额投资决策</a:t>
              </a:r>
              <a:endParaRPr lang="zh-CN" altLang="en-US" sz="2400" b="1" dirty="0">
                <a:latin typeface="Arial" panose="020B0604020202020204" pitchFamily="34" charset="0"/>
                <a:ea typeface="宋体" panose="02010600030101010101" pitchFamily="2" charset="-122"/>
              </a:endParaRPr>
            </a:p>
            <a:p>
              <a:pPr marL="1143000" lvl="2" indent="-22860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400" b="1" dirty="0">
                  <a:latin typeface="Arial" panose="020B0604020202020204" pitchFamily="34" charset="0"/>
                  <a:ea typeface="宋体" panose="02010600030101010101" pitchFamily="2" charset="-122"/>
                </a:rPr>
                <a:t>投资时机选择决策</a:t>
              </a:r>
              <a:endParaRPr lang="zh-CN" altLang="en-US" sz="2400" b="1" dirty="0">
                <a:latin typeface="Arial" panose="020B0604020202020204" pitchFamily="34" charset="0"/>
                <a:ea typeface="宋体" panose="02010600030101010101" pitchFamily="2" charset="-122"/>
              </a:endParaRPr>
            </a:p>
            <a:p>
              <a:pPr marL="1143000" lvl="2" indent="-22860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400" b="1" dirty="0">
                  <a:latin typeface="Arial" panose="020B0604020202020204" pitchFamily="34" charset="0"/>
                  <a:ea typeface="宋体" panose="02010600030101010101" pitchFamily="2" charset="-122"/>
                </a:rPr>
                <a:t>投资期选择决策</a:t>
              </a:r>
              <a:endParaRPr lang="zh-CN" altLang="en-US"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600" b="1" dirty="0">
                  <a:latin typeface="Arial" panose="020B0604020202020204" pitchFamily="34" charset="0"/>
                  <a:ea typeface="宋体" panose="02010600030101010101" pitchFamily="2" charset="-122"/>
                </a:rPr>
                <a:t>风险投资决策</a:t>
              </a:r>
              <a:r>
                <a:rPr lang="zh-CN" altLang="en-US" sz="3000"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marL="161925" lvl="1" indent="-160020" defTabSz="330200" eaLnBrk="0" hangingPunct="0">
                <a:spcBef>
                  <a:spcPct val="20000"/>
                </a:spcBef>
                <a:buClr>
                  <a:schemeClr val="accent2"/>
                </a:buClr>
                <a:buSzPct val="70000"/>
                <a:buFont typeface="Wingdings" panose="05000000000000000000" pitchFamily="2" charset="2"/>
                <a:buChar char="l"/>
                <a:tabLst>
                  <a:tab pos="8521700" algn="r"/>
                </a:tabLst>
              </a:pPr>
              <a:r>
                <a:rPr lang="zh-CN" altLang="en-US" sz="2600" b="1" dirty="0">
                  <a:latin typeface="Arial" panose="020B0604020202020204" pitchFamily="34" charset="0"/>
                  <a:ea typeface="宋体" panose="02010600030101010101" pitchFamily="2" charset="-122"/>
                </a:rPr>
                <a:t>通货膨胀对投资分析的影响</a:t>
              </a:r>
              <a:endParaRPr lang="en-US" altLang="zh-CN" sz="2400" b="1" dirty="0">
                <a:latin typeface="Arial" panose="020B0604020202020204" pitchFamily="34" charset="0"/>
                <a:ea typeface="宋体" panose="02010600030101010101" pitchFamily="2" charset="-122"/>
              </a:endParaRPr>
            </a:p>
          </p:txBody>
        </p:sp>
      </p:grpSp>
      <p:sp>
        <p:nvSpPr>
          <p:cNvPr id="103430" name="Rectangle 12"/>
          <p:cNvSpPr/>
          <p:nvPr/>
        </p:nvSpPr>
        <p:spPr>
          <a:xfrm>
            <a:off x="1187450" y="2636838"/>
            <a:ext cx="406400" cy="579437"/>
          </a:xfrm>
          <a:prstGeom prst="rect">
            <a:avLst/>
          </a:prstGeom>
          <a:noFill/>
          <a:ln w="9525">
            <a:noFill/>
          </a:ln>
        </p:spPr>
        <p:txBody>
          <a:bodyPr wrap="none" anchor="t">
            <a:spAutoFit/>
          </a:bodyPr>
          <a:p>
            <a:r>
              <a:rPr lang="zh-CN" altLang="en-US" sz="3200" b="1" dirty="0">
                <a:solidFill>
                  <a:schemeClr val="tx2"/>
                </a:solidFill>
                <a:latin typeface="Arial" panose="020B0604020202020204" pitchFamily="34" charset="0"/>
                <a:ea typeface="宋体" panose="02010600030101010101" pitchFamily="2" charset="-122"/>
              </a:rPr>
              <a:t>√</a:t>
            </a:r>
            <a:endParaRPr lang="zh-CN" altLang="en-US"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blinds(horizontal)">
                                      <p:cBhvr>
                                        <p:cTn id="7"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6"/>
          <p:cNvSpPr txBox="1"/>
          <p:nvPr/>
        </p:nvSpPr>
        <p:spPr>
          <a:xfrm>
            <a:off x="0" y="908050"/>
            <a:ext cx="5795963" cy="460375"/>
          </a:xfrm>
          <a:prstGeom prst="rect">
            <a:avLst/>
          </a:prstGeom>
          <a:noFill/>
          <a:ln w="9525">
            <a:noFill/>
          </a:ln>
        </p:spPr>
        <p:txBody>
          <a:bodyPr wrap="square" lIns="90170" tIns="46990" rIns="90170" bIns="46990" anchor="t">
            <a:spAutoFit/>
          </a:bodyPr>
          <a:p>
            <a:pPr eaLnBrk="0" hangingPunct="0">
              <a:spcBef>
                <a:spcPct val="50000"/>
              </a:spcBef>
            </a:pPr>
            <a:r>
              <a:rPr lang="zh-CN" altLang="en-US" sz="2400" b="1" dirty="0">
                <a:latin typeface="Arial" panose="020B0604020202020204" pitchFamily="34" charset="0"/>
                <a:ea typeface="宋体" panose="02010600030101010101" pitchFamily="2" charset="-122"/>
              </a:rPr>
              <a:t>固定资产更新决策</a:t>
            </a:r>
            <a:endParaRPr lang="zh-CN" altLang="en-US" sz="2400" b="1" dirty="0">
              <a:latin typeface="Arial" panose="020B0604020202020204" pitchFamily="34" charset="0"/>
              <a:ea typeface="宋体" panose="02010600030101010101" pitchFamily="2" charset="-122"/>
            </a:endParaRPr>
          </a:p>
        </p:txBody>
      </p:sp>
      <p:sp>
        <p:nvSpPr>
          <p:cNvPr id="105474" name="Text Box 8"/>
          <p:cNvSpPr txBox="1"/>
          <p:nvPr/>
        </p:nvSpPr>
        <p:spPr>
          <a:xfrm>
            <a:off x="179388" y="1557338"/>
            <a:ext cx="7777162" cy="457200"/>
          </a:xfrm>
          <a:prstGeom prst="rect">
            <a:avLst/>
          </a:prstGeom>
          <a:noFill/>
          <a:ln w="9525">
            <a:noFill/>
          </a:ln>
        </p:spPr>
        <p:txBody>
          <a:bodyPr anchor="t">
            <a:spAutoFit/>
          </a:bodyPr>
          <a:p>
            <a:pPr>
              <a:spcBef>
                <a:spcPct val="50000"/>
              </a:spcBef>
            </a:pPr>
            <a:r>
              <a:rPr lang="en-US" altLang="zh-CN" sz="2400" b="1" dirty="0">
                <a:latin typeface="Arial" panose="020B0604020202020204" pitchFamily="34" charset="0"/>
                <a:ea typeface="宋体" panose="02010600030101010101" pitchFamily="2" charset="-122"/>
              </a:rPr>
              <a:t>1. </a:t>
            </a:r>
            <a:r>
              <a:rPr lang="zh-CN" altLang="en-US" sz="2400" b="1" dirty="0">
                <a:latin typeface="Arial" panose="020B0604020202020204" pitchFamily="34" charset="0"/>
                <a:ea typeface="宋体" panose="02010600030101010101" pitchFamily="2" charset="-122"/>
              </a:rPr>
              <a:t>新旧设备使用寿命相同的情况</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差量分析法</a:t>
            </a:r>
            <a:endParaRPr lang="zh-CN" altLang="en-US" sz="2400" b="1" dirty="0">
              <a:latin typeface="Arial" panose="020B0604020202020204" pitchFamily="34" charset="0"/>
              <a:ea typeface="宋体" panose="02010600030101010101" pitchFamily="2" charset="-122"/>
            </a:endParaRPr>
          </a:p>
        </p:txBody>
      </p:sp>
      <p:sp>
        <p:nvSpPr>
          <p:cNvPr id="105475" name="Rectangle 10"/>
          <p:cNvSpPr>
            <a:spLocks noGrp="1"/>
          </p:cNvSpPr>
          <p:nvPr>
            <p:ph type="body" idx="4294967295"/>
          </p:nvPr>
        </p:nvSpPr>
        <p:spPr>
          <a:xfrm>
            <a:off x="323850" y="2781300"/>
            <a:ext cx="8229600" cy="2160588"/>
          </a:xfrm>
        </p:spPr>
        <p:txBody>
          <a:bodyPr wrap="square" anchor="t"/>
          <a:p>
            <a:r>
              <a:rPr lang="zh-CN" altLang="en-US" sz="2000" b="1" dirty="0"/>
              <a:t>首先，将两个方案的现金流量进行对比，求出</a:t>
            </a:r>
            <a:r>
              <a:rPr lang="en-US" altLang="zh-CN" sz="2000" b="1" dirty="0"/>
              <a:t>Δ</a:t>
            </a:r>
            <a:r>
              <a:rPr lang="zh-CN" altLang="en-US" sz="2000" b="1" dirty="0"/>
              <a:t>现金流量＝</a:t>
            </a:r>
            <a:r>
              <a:rPr lang="en-US" altLang="zh-CN" sz="2000" b="1" dirty="0"/>
              <a:t>A</a:t>
            </a:r>
            <a:r>
              <a:rPr lang="zh-CN" altLang="en-US" sz="2000" b="1" dirty="0"/>
              <a:t>的现金流量－</a:t>
            </a:r>
            <a:r>
              <a:rPr lang="en-US" altLang="zh-CN" sz="2000" b="1" dirty="0"/>
              <a:t>B</a:t>
            </a:r>
            <a:r>
              <a:rPr lang="zh-CN" altLang="en-US" sz="2000" b="1" dirty="0"/>
              <a:t>的现金流量；</a:t>
            </a:r>
            <a:endParaRPr lang="zh-CN" altLang="en-US" sz="2000" b="1" dirty="0"/>
          </a:p>
          <a:p>
            <a:r>
              <a:rPr lang="zh-CN" altLang="en-US" sz="2000" b="1" dirty="0"/>
              <a:t>其次，根据各期的</a:t>
            </a:r>
            <a:r>
              <a:rPr lang="en-US" altLang="zh-CN" sz="2000" b="1" dirty="0"/>
              <a:t>Δ</a:t>
            </a:r>
            <a:r>
              <a:rPr lang="zh-CN" altLang="en-US" sz="2000" b="1" dirty="0"/>
              <a:t>现金流量，计算两个方案的</a:t>
            </a:r>
            <a:r>
              <a:rPr lang="en-US" altLang="zh-CN" sz="2000" b="1" dirty="0"/>
              <a:t>Δ</a:t>
            </a:r>
            <a:r>
              <a:rPr lang="zh-CN" altLang="en-US" sz="2000" b="1" dirty="0"/>
              <a:t>净现值；</a:t>
            </a:r>
            <a:endParaRPr lang="zh-CN" altLang="en-US" sz="2000" b="1" dirty="0"/>
          </a:p>
          <a:p>
            <a:r>
              <a:rPr lang="zh-CN" altLang="en-US" sz="2000" b="1" dirty="0"/>
              <a:t>最后，根据</a:t>
            </a:r>
            <a:r>
              <a:rPr lang="en-US" altLang="zh-CN" sz="2000" b="1" dirty="0"/>
              <a:t>Δ</a:t>
            </a:r>
            <a:r>
              <a:rPr lang="zh-CN" altLang="en-US" sz="2000" b="1" dirty="0"/>
              <a:t>净现值做出判断：如果</a:t>
            </a:r>
            <a:r>
              <a:rPr lang="en-US" altLang="zh-CN" sz="2000" b="1" dirty="0"/>
              <a:t>Δ</a:t>
            </a:r>
            <a:r>
              <a:rPr lang="zh-CN" altLang="en-US" sz="2000" b="1" dirty="0"/>
              <a:t>净现值≥ </a:t>
            </a:r>
            <a:r>
              <a:rPr lang="en-US" altLang="zh-CN" sz="2000" b="1" dirty="0"/>
              <a:t>0</a:t>
            </a:r>
            <a:r>
              <a:rPr lang="zh-CN" altLang="en-US" sz="2000" b="1" dirty="0"/>
              <a:t>，则选择方案</a:t>
            </a:r>
            <a:r>
              <a:rPr lang="en-US" altLang="zh-CN" sz="2000" b="1" dirty="0"/>
              <a:t>A</a:t>
            </a:r>
            <a:r>
              <a:rPr lang="zh-CN" altLang="en-US" sz="2000" b="1" dirty="0"/>
              <a:t>，否则，选择方案</a:t>
            </a:r>
            <a:r>
              <a:rPr lang="en-US" altLang="zh-CN" sz="2000" b="1" dirty="0"/>
              <a:t>B</a:t>
            </a:r>
            <a:r>
              <a:rPr lang="zh-CN" altLang="en-US" sz="2000" b="1" dirty="0"/>
              <a:t>。</a:t>
            </a:r>
            <a:endParaRPr lang="zh-CN" altLang="en-US" sz="2000" b="1" dirty="0"/>
          </a:p>
        </p:txBody>
      </p:sp>
      <p:sp>
        <p:nvSpPr>
          <p:cNvPr id="105476" name="Text Box 11"/>
          <p:cNvSpPr txBox="1"/>
          <p:nvPr/>
        </p:nvSpPr>
        <p:spPr>
          <a:xfrm>
            <a:off x="539750" y="2276475"/>
            <a:ext cx="2232025" cy="457200"/>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宋体" panose="02010600030101010101" pitchFamily="2" charset="-122"/>
              </a:rPr>
              <a:t>基本步骤：</a:t>
            </a:r>
            <a:endParaRPr lang="zh-CN" altLang="en-US" sz="2400" b="1" dirty="0">
              <a:latin typeface="Arial" panose="020B0604020202020204" pitchFamily="34" charset="0"/>
              <a:ea typeface="宋体" panose="02010600030101010101" pitchFamily="2" charset="-122"/>
            </a:endParaRPr>
          </a:p>
        </p:txBody>
      </p:sp>
      <p:sp>
        <p:nvSpPr>
          <p:cNvPr id="105477" name="Rectangle 13"/>
          <p:cNvSpPr/>
          <p:nvPr/>
        </p:nvSpPr>
        <p:spPr>
          <a:xfrm>
            <a:off x="0" y="-182562"/>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sp>
        <p:nvSpPr>
          <p:cNvPr id="105478" name="Text Box 5"/>
          <p:cNvSpPr txBox="1"/>
          <p:nvPr/>
        </p:nvSpPr>
        <p:spPr>
          <a:xfrm>
            <a:off x="0" y="9080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title" idx="4294967295"/>
          </p:nvPr>
        </p:nvSpPr>
        <p:spPr>
          <a:xfrm>
            <a:off x="457200" y="1143000"/>
            <a:ext cx="8229600" cy="1066800"/>
          </a:xfrm>
        </p:spPr>
        <p:txBody>
          <a:bodyPr wrap="square" anchor="ctr"/>
          <a:p>
            <a:pPr eaLnBrk="1" hangingPunct="1"/>
            <a:endParaRPr lang="zh-CN" altLang="en-US" dirty="0"/>
          </a:p>
        </p:txBody>
      </p:sp>
      <p:graphicFrame>
        <p:nvGraphicFramePr>
          <p:cNvPr id="105475" name="内容占位符 105474"/>
          <p:cNvGraphicFramePr/>
          <p:nvPr>
            <p:ph idx="1"/>
          </p:nvPr>
        </p:nvGraphicFramePr>
        <p:xfrm>
          <a:off x="838200" y="2133600"/>
          <a:ext cx="7772400" cy="4298950"/>
        </p:xfrm>
        <a:graphic>
          <a:graphicData uri="http://schemas.openxmlformats.org/drawingml/2006/table">
            <a:tbl>
              <a:tblPr/>
              <a:tblGrid>
                <a:gridCol w="2590800"/>
                <a:gridCol w="2590800"/>
                <a:gridCol w="2590800"/>
              </a:tblGrid>
              <a:tr h="36576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a:solidFill>
                            <a:srgbClr val="FFFFFF"/>
                          </a:solidFill>
                          <a:latin typeface="Georgia" panose="02040502050405090303" pitchFamily="2" charset="0"/>
                        </a:rPr>
                        <a:t>项目</a:t>
                      </a:r>
                      <a:endParaRPr lang="zh-CN" altLang="en-US" sz="1800" b="1">
                        <a:solidFill>
                          <a:srgbClr val="FFFFFF"/>
                        </a:solidFill>
                        <a:latin typeface="Georgia" panose="02040502050405090303" pitchFamily="2" charset="0"/>
                      </a:endParaRPr>
                    </a:p>
                  </a:txBody>
                  <a:tcPr marT="45689" marB="45689"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a:solidFill>
                            <a:srgbClr val="FFFFFF"/>
                          </a:solidFill>
                          <a:latin typeface="Georgia" panose="02040502050405090303" pitchFamily="2" charset="0"/>
                        </a:rPr>
                        <a:t>旧设备</a:t>
                      </a:r>
                      <a:endParaRPr lang="zh-CN" altLang="en-US" sz="1800" b="1">
                        <a:solidFill>
                          <a:srgbClr val="FFFFFF"/>
                        </a:solidFill>
                        <a:latin typeface="Georgia" panose="02040502050405090303" pitchFamily="2" charset="0"/>
                      </a:endParaRPr>
                    </a:p>
                  </a:txBody>
                  <a:tcPr marT="45689" marB="45689"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b="1">
                          <a:solidFill>
                            <a:srgbClr val="FFFFFF"/>
                          </a:solidFill>
                          <a:latin typeface="Georgia" panose="02040502050405090303" pitchFamily="2" charset="0"/>
                        </a:rPr>
                        <a:t>新设备</a:t>
                      </a:r>
                      <a:endParaRPr lang="zh-CN" altLang="en-US" sz="1800" b="1">
                        <a:solidFill>
                          <a:srgbClr val="FFFFFF"/>
                        </a:solidFill>
                        <a:latin typeface="Georgia" panose="02040502050405090303" pitchFamily="2" charset="0"/>
                      </a:endParaRPr>
                    </a:p>
                  </a:txBody>
                  <a:tcPr marT="45689" marB="45689"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93319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原价</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可用年限</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已用年限</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尚可使用年限</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税法规定残值</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目前变现价值</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每年可获取的收入</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每年付现成本</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每年折旧额</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     </a:t>
                      </a:r>
                      <a:r>
                        <a:rPr lang="zh-CN" altLang="en-US" sz="1800" dirty="0">
                          <a:solidFill>
                            <a:srgbClr val="000000"/>
                          </a:solidFill>
                          <a:latin typeface="Georgia" panose="02040502050405090303" pitchFamily="2" charset="0"/>
                        </a:rPr>
                        <a:t>第</a:t>
                      </a:r>
                      <a:r>
                        <a:rPr lang="en-US" altLang="x-none" sz="1800" dirty="0">
                          <a:solidFill>
                            <a:srgbClr val="000000"/>
                          </a:solidFill>
                          <a:latin typeface="Georgia" panose="02040502050405090303" pitchFamily="2" charset="0"/>
                        </a:rPr>
                        <a:t>1</a:t>
                      </a:r>
                      <a:r>
                        <a:rPr lang="zh-CN" altLang="en-US" sz="1800" dirty="0">
                          <a:solidFill>
                            <a:srgbClr val="000000"/>
                          </a:solidFill>
                          <a:latin typeface="Georgia" panose="02040502050405090303" pitchFamily="2" charset="0"/>
                        </a:rPr>
                        <a:t>年</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     </a:t>
                      </a:r>
                      <a:r>
                        <a:rPr lang="zh-CN" altLang="en-US" sz="1800" dirty="0">
                          <a:solidFill>
                            <a:srgbClr val="000000"/>
                          </a:solidFill>
                          <a:latin typeface="Georgia" panose="02040502050405090303" pitchFamily="2" charset="0"/>
                        </a:rPr>
                        <a:t>第</a:t>
                      </a:r>
                      <a:r>
                        <a:rPr lang="en-US" altLang="x-none" sz="1800" dirty="0">
                          <a:solidFill>
                            <a:srgbClr val="000000"/>
                          </a:solidFill>
                          <a:latin typeface="Georgia" panose="02040502050405090303" pitchFamily="2" charset="0"/>
                        </a:rPr>
                        <a:t>2</a:t>
                      </a:r>
                      <a:r>
                        <a:rPr lang="zh-CN" altLang="en-US" sz="1800" dirty="0">
                          <a:solidFill>
                            <a:srgbClr val="000000"/>
                          </a:solidFill>
                          <a:latin typeface="Georgia" panose="02040502050405090303" pitchFamily="2" charset="0"/>
                        </a:rPr>
                        <a:t>年</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     </a:t>
                      </a:r>
                      <a:r>
                        <a:rPr lang="zh-CN" altLang="en-US" sz="1800" dirty="0">
                          <a:solidFill>
                            <a:srgbClr val="000000"/>
                          </a:solidFill>
                          <a:latin typeface="Georgia" panose="02040502050405090303" pitchFamily="2" charset="0"/>
                        </a:rPr>
                        <a:t>第</a:t>
                      </a:r>
                      <a:r>
                        <a:rPr lang="en-US" altLang="x-none" sz="1800" dirty="0">
                          <a:solidFill>
                            <a:srgbClr val="000000"/>
                          </a:solidFill>
                          <a:latin typeface="Georgia" panose="02040502050405090303" pitchFamily="2" charset="0"/>
                        </a:rPr>
                        <a:t>3</a:t>
                      </a:r>
                      <a:r>
                        <a:rPr lang="zh-CN" altLang="en-US" sz="1800" dirty="0">
                          <a:solidFill>
                            <a:srgbClr val="000000"/>
                          </a:solidFill>
                          <a:latin typeface="Georgia" panose="02040502050405090303" pitchFamily="2" charset="0"/>
                        </a:rPr>
                        <a:t>年</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     </a:t>
                      </a:r>
                      <a:r>
                        <a:rPr lang="zh-CN" altLang="en-US" sz="1800" dirty="0">
                          <a:solidFill>
                            <a:srgbClr val="000000"/>
                          </a:solidFill>
                          <a:latin typeface="Georgia" panose="02040502050405090303" pitchFamily="2" charset="0"/>
                        </a:rPr>
                        <a:t>第</a:t>
                      </a:r>
                      <a:r>
                        <a:rPr lang="en-US" altLang="x-none" sz="1800" dirty="0">
                          <a:solidFill>
                            <a:srgbClr val="000000"/>
                          </a:solidFill>
                          <a:latin typeface="Georgia" panose="02040502050405090303" pitchFamily="2" charset="0"/>
                        </a:rPr>
                        <a:t>4</a:t>
                      </a:r>
                      <a:r>
                        <a:rPr lang="zh-CN" altLang="en-US" sz="1800" dirty="0">
                          <a:solidFill>
                            <a:srgbClr val="000000"/>
                          </a:solidFill>
                          <a:latin typeface="Georgia" panose="02040502050405090303" pitchFamily="2" charset="0"/>
                        </a:rPr>
                        <a:t>年</a:t>
                      </a:r>
                      <a:endParaRPr lang="zh-CN" altLang="en-US" sz="1800" dirty="0">
                        <a:solidFill>
                          <a:srgbClr val="000000"/>
                        </a:solidFill>
                        <a:latin typeface="Georgia" panose="02040502050405090303" pitchFamily="2" charset="0"/>
                      </a:endParaRPr>
                    </a:p>
                  </a:txBody>
                  <a:tcPr marT="45689" marB="45689"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1D1DA">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50000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10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6</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4</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20000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40000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20000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直线法</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5000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5000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5000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5000</a:t>
                      </a:r>
                      <a:endParaRPr lang="en-US" altLang="x-none" sz="1800" dirty="0">
                        <a:solidFill>
                          <a:srgbClr val="000000"/>
                        </a:solidFill>
                        <a:latin typeface="Georgia" panose="02040502050405090303" pitchFamily="2" charset="0"/>
                      </a:endParaRPr>
                    </a:p>
                  </a:txBody>
                  <a:tcPr marT="45689" marB="45689"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1D1DA">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70000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4</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4</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7000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70000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60000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18000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zh-CN" altLang="en-US" sz="1800" dirty="0">
                          <a:solidFill>
                            <a:srgbClr val="000000"/>
                          </a:solidFill>
                          <a:latin typeface="Georgia" panose="02040502050405090303" pitchFamily="2" charset="0"/>
                        </a:rPr>
                        <a:t>年数总和法</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25200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18900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12600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r>
                        <a:rPr lang="en-US" altLang="x-none" sz="1800" dirty="0">
                          <a:solidFill>
                            <a:srgbClr val="000000"/>
                          </a:solidFill>
                          <a:latin typeface="Georgia" panose="02040502050405090303" pitchFamily="2" charset="0"/>
                        </a:rPr>
                        <a:t>6300</a:t>
                      </a:r>
                      <a:endParaRPr lang="en-US" altLang="x-none" sz="1800" dirty="0">
                        <a:solidFill>
                          <a:srgbClr val="000000"/>
                        </a:solidFill>
                        <a:latin typeface="Georgia" panose="02040502050405090303" pitchFamily="2" charset="0"/>
                      </a:endParaRPr>
                    </a:p>
                    <a:p>
                      <a:pPr marL="0" lvl="0" indent="0" eaLnBrk="1" hangingPunct="1">
                        <a:spcBef>
                          <a:spcPct val="0"/>
                        </a:spcBef>
                        <a:buClr>
                          <a:srgbClr val="000000"/>
                        </a:buClr>
                        <a:buFont typeface="Arial" panose="020B0604020202020204" pitchFamily="34" charset="0"/>
                        <a:buNone/>
                      </a:pPr>
                      <a:endParaRPr lang="en-US" altLang="x-none" sz="1800" dirty="0">
                        <a:solidFill>
                          <a:srgbClr val="000000"/>
                        </a:solidFill>
                        <a:latin typeface="Georgia" panose="02040502050405090303" pitchFamily="2" charset="0"/>
                      </a:endParaRPr>
                    </a:p>
                  </a:txBody>
                  <a:tcPr marT="45689" marB="45689"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1D1DA">
                        <a:alpha val="100000"/>
                      </a:srgbClr>
                    </a:solidFill>
                  </a:tcPr>
                </a:tc>
              </a:tr>
            </a:tbl>
          </a:graphicData>
        </a:graphic>
      </p:graphicFrame>
      <p:sp>
        <p:nvSpPr>
          <p:cNvPr id="107536" name="TextBox 4"/>
          <p:cNvSpPr txBox="1"/>
          <p:nvPr/>
        </p:nvSpPr>
        <p:spPr>
          <a:xfrm>
            <a:off x="306388" y="709613"/>
            <a:ext cx="8064500" cy="946150"/>
          </a:xfrm>
          <a:prstGeom prst="rect">
            <a:avLst/>
          </a:prstGeom>
          <a:noFill/>
          <a:ln w="9525">
            <a:noFill/>
          </a:ln>
        </p:spPr>
        <p:txBody>
          <a:bodyPr anchor="t">
            <a:spAutoFit/>
          </a:bodyPr>
          <a:p>
            <a:r>
              <a:rPr lang="zh-CN" altLang="en-US" sz="2800" dirty="0">
                <a:latin typeface="黑体" panose="02010609060101010101" pitchFamily="1" charset="-122"/>
                <a:ea typeface="黑体" panose="02010609060101010101" pitchFamily="1" charset="-122"/>
              </a:rPr>
              <a:t>旧设备直线法折旧，新设备年数</a:t>
            </a:r>
            <a:r>
              <a:rPr lang="zh-CN" altLang="en-US" sz="2800" u="sng" dirty="0">
                <a:latin typeface="黑体" panose="02010609060101010101" pitchFamily="1" charset="-122"/>
                <a:ea typeface="黑体" panose="02010609060101010101" pitchFamily="1" charset="-122"/>
                <a:hlinkClick r:id="rId1" action="ppaction://hlinksldjump"/>
              </a:rPr>
              <a:t>总和法</a:t>
            </a:r>
            <a:r>
              <a:rPr lang="zh-CN" altLang="en-US" sz="2800" dirty="0">
                <a:latin typeface="黑体" panose="02010609060101010101" pitchFamily="1" charset="-122"/>
                <a:ea typeface="黑体" panose="02010609060101010101" pitchFamily="1" charset="-122"/>
              </a:rPr>
              <a:t>折旧。公司所得税率25</a:t>
            </a:r>
            <a:r>
              <a:rPr lang="en-US" altLang="zh-CN" sz="2800" dirty="0">
                <a:latin typeface="黑体" panose="02010609060101010101" pitchFamily="1" charset="-122"/>
                <a:ea typeface="黑体" panose="02010609060101010101" pitchFamily="1" charset="-122"/>
              </a:rPr>
              <a:t>%</a:t>
            </a:r>
            <a:r>
              <a:rPr lang="zh-CN" altLang="en-US" sz="2800" dirty="0">
                <a:latin typeface="黑体" panose="02010609060101010101" pitchFamily="1" charset="-122"/>
                <a:ea typeface="黑体" panose="02010609060101010101" pitchFamily="1" charset="-122"/>
              </a:rPr>
              <a:t>，资本成本</a:t>
            </a:r>
            <a:r>
              <a:rPr lang="en-US" altLang="zh-CN" sz="2800" dirty="0">
                <a:latin typeface="黑体" panose="02010609060101010101" pitchFamily="1" charset="-122"/>
                <a:ea typeface="黑体" panose="02010609060101010101" pitchFamily="1" charset="-122"/>
              </a:rPr>
              <a:t>10%</a:t>
            </a:r>
            <a:r>
              <a:rPr lang="zh-CN" altLang="en-US" sz="2800" dirty="0">
                <a:latin typeface="黑体" panose="02010609060101010101" pitchFamily="1" charset="-122"/>
                <a:ea typeface="黑体" panose="02010609060101010101" pitchFamily="1" charset="-122"/>
              </a:rPr>
              <a:t>，是否更新</a:t>
            </a:r>
            <a:endParaRPr lang="zh-CN" altLang="en-US" sz="2800" dirty="0">
              <a:latin typeface="黑体" panose="02010609060101010101" pitchFamily="1" charset="-122"/>
              <a:ea typeface="黑体" panose="02010609060101010101" pitchFamily="1"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
          <p:cNvSpPr>
            <a:spLocks noGrp="1"/>
          </p:cNvSpPr>
          <p:nvPr>
            <p:ph type="title"/>
          </p:nvPr>
        </p:nvSpPr>
        <p:spPr/>
        <p:txBody>
          <a:bodyPr anchor="b"/>
          <a:p>
            <a:endParaRPr lang="zh-CN" altLang="en-US"/>
          </a:p>
        </p:txBody>
      </p:sp>
      <p:sp>
        <p:nvSpPr>
          <p:cNvPr id="108546" name="内容占位符 2" descr="Rectangle: Click to edit Master text styles&#13;&#10;Second level&#13;&#10;Third level&#13;&#10;Fourth level&#13;&#10;Fifth level"/>
          <p:cNvSpPr>
            <a:spLocks noGrp="1"/>
          </p:cNvSpPr>
          <p:nvPr>
            <p:ph idx="1"/>
          </p:nvPr>
        </p:nvSpPr>
        <p:spPr/>
        <p:txBody>
          <a:bodyPr wrap="square" anchor="t"/>
          <a:p>
            <a:pPr eaLnBrk="1" hangingPunct="1"/>
            <a:r>
              <a:rPr lang="zh-CN" altLang="en-US" dirty="0"/>
              <a:t>年数总和法又称</a:t>
            </a:r>
            <a:r>
              <a:rPr lang="zh-CN" altLang="en-US" b="1" dirty="0"/>
              <a:t>折旧年限积数法</a:t>
            </a:r>
            <a:r>
              <a:rPr lang="zh-CN" altLang="en-US" dirty="0"/>
              <a:t>、</a:t>
            </a:r>
            <a:r>
              <a:rPr lang="zh-CN" altLang="en-US" b="1" dirty="0"/>
              <a:t>年数比率法</a:t>
            </a:r>
            <a:r>
              <a:rPr lang="zh-CN" altLang="en-US" dirty="0"/>
              <a:t>、</a:t>
            </a:r>
            <a:r>
              <a:rPr lang="zh-CN" altLang="en-US" b="1" dirty="0"/>
              <a:t>级数递减法</a:t>
            </a:r>
            <a:r>
              <a:rPr lang="zh-CN" altLang="en-US" dirty="0"/>
              <a:t>或</a:t>
            </a:r>
            <a:r>
              <a:rPr lang="zh-CN" altLang="en-US" b="1" dirty="0"/>
              <a:t>年限合计法</a:t>
            </a:r>
            <a:r>
              <a:rPr lang="zh-CN" altLang="en-US" dirty="0"/>
              <a:t>，是将固定资产的原值减去预计净残值后的净额乘以一个逐年递减的分数计算每年的折旧额，这个分数的分子代表固定资产尚可使用的年数，分母代表使用年限的逐年数字总和。 </a:t>
            </a:r>
            <a:endParaRPr lang="en-US" altLang="zh-CN" dirty="0"/>
          </a:p>
          <a:p>
            <a:pPr eaLnBrk="1" hangingPunct="1"/>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
          <p:cNvSpPr>
            <a:spLocks noGrp="1"/>
          </p:cNvSpPr>
          <p:nvPr>
            <p:ph type="title"/>
          </p:nvPr>
        </p:nvSpPr>
        <p:spPr/>
        <p:txBody>
          <a:bodyPr anchor="b"/>
          <a:p>
            <a:br>
              <a:rPr lang="zh-CN" altLang="en-US" sz="2400" dirty="0"/>
            </a:br>
            <a:endParaRPr lang="zh-CN" altLang="en-US" sz="2400" dirty="0"/>
          </a:p>
        </p:txBody>
      </p:sp>
      <p:sp>
        <p:nvSpPr>
          <p:cNvPr id="109570" name="内容占位符 2"/>
          <p:cNvSpPr>
            <a:spLocks noGrp="1"/>
          </p:cNvSpPr>
          <p:nvPr>
            <p:ph idx="1"/>
          </p:nvPr>
        </p:nvSpPr>
        <p:spPr/>
        <p:txBody>
          <a:bodyPr anchor="t"/>
          <a:p>
            <a:endParaRPr lang="zh-CN" altLang="en-US"/>
          </a:p>
        </p:txBody>
      </p:sp>
      <p:sp>
        <p:nvSpPr>
          <p:cNvPr id="109571" name="AutoShape 187"/>
          <p:cNvSpPr/>
          <p:nvPr/>
        </p:nvSpPr>
        <p:spPr>
          <a:xfrm>
            <a:off x="87313" y="3357563"/>
            <a:ext cx="8877300" cy="3311525"/>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09572" name="Rectangle 220"/>
          <p:cNvSpPr/>
          <p:nvPr/>
        </p:nvSpPr>
        <p:spPr>
          <a:xfrm>
            <a:off x="425450" y="2149475"/>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graphicFrame>
        <p:nvGraphicFramePr>
          <p:cNvPr id="109573" name="对象 107524"/>
          <p:cNvGraphicFramePr>
            <a:graphicFrameLocks noChangeAspect="1"/>
          </p:cNvGraphicFramePr>
          <p:nvPr/>
        </p:nvGraphicFramePr>
        <p:xfrm>
          <a:off x="434975" y="3890963"/>
          <a:ext cx="114300" cy="0"/>
        </p:xfrm>
        <a:graphic>
          <a:graphicData uri="http://schemas.openxmlformats.org/presentationml/2006/ole">
            <mc:AlternateContent xmlns:mc="http://schemas.openxmlformats.org/markup-compatibility/2006">
              <mc:Choice xmlns:v="urn:schemas-microsoft-com:vml" Requires="v">
                <p:oleObj spid="_x0000_s3096" name="" r:id="rId1" imgW="116840" imgH="125730" progId="">
                  <p:embed/>
                </p:oleObj>
              </mc:Choice>
              <mc:Fallback>
                <p:oleObj name="" r:id="rId1" imgW="116840" imgH="125730" progId="">
                  <p:embed/>
                  <p:pic>
                    <p:nvPicPr>
                      <p:cNvPr id="0" name="图片 3095"/>
                      <p:cNvPicPr/>
                      <p:nvPr/>
                    </p:nvPicPr>
                    <p:blipFill>
                      <a:blip r:embed="rId2"/>
                      <a:stretch>
                        <a:fillRect/>
                      </a:stretch>
                    </p:blipFill>
                    <p:spPr>
                      <a:xfrm>
                        <a:off x="434975" y="3890963"/>
                        <a:ext cx="114300" cy="0"/>
                      </a:xfrm>
                      <a:prstGeom prst="rect">
                        <a:avLst/>
                      </a:prstGeom>
                      <a:noFill/>
                      <a:ln w="38100">
                        <a:noFill/>
                        <a:miter/>
                      </a:ln>
                    </p:spPr>
                  </p:pic>
                </p:oleObj>
              </mc:Fallback>
            </mc:AlternateContent>
          </a:graphicData>
        </a:graphic>
      </p:graphicFrame>
      <p:sp>
        <p:nvSpPr>
          <p:cNvPr id="109574" name="Rectangle 406"/>
          <p:cNvSpPr/>
          <p:nvPr/>
        </p:nvSpPr>
        <p:spPr>
          <a:xfrm>
            <a:off x="425450" y="2263775"/>
            <a:ext cx="309563" cy="365125"/>
          </a:xfrm>
          <a:prstGeom prst="rect">
            <a:avLst/>
          </a:prstGeom>
          <a:noFill/>
          <a:ln w="9525">
            <a:noFill/>
          </a:ln>
        </p:spPr>
        <p:txBody>
          <a:bodyPr wrap="none" anchor="t">
            <a:spAutoFit/>
          </a:bodyPr>
          <a:p>
            <a:endParaRPr lang="zh-CN" altLang="en-US" dirty="0">
              <a:latin typeface="Arial" panose="020B0604020202020204" pitchFamily="34" charset="0"/>
              <a:ea typeface="宋体" panose="02010600030101010101" pitchFamily="2" charset="-122"/>
            </a:endParaRPr>
          </a:p>
        </p:txBody>
      </p:sp>
      <p:graphicFrame>
        <p:nvGraphicFramePr>
          <p:cNvPr id="107527" name="表格 107526"/>
          <p:cNvGraphicFramePr/>
          <p:nvPr/>
        </p:nvGraphicFramePr>
        <p:xfrm>
          <a:off x="395288" y="3357563"/>
          <a:ext cx="8107363" cy="3190875"/>
        </p:xfrm>
        <a:graphic>
          <a:graphicData uri="http://schemas.openxmlformats.org/drawingml/2006/table">
            <a:tbl>
              <a:tblPr/>
              <a:tblGrid>
                <a:gridCol w="2707005"/>
                <a:gridCol w="1438910"/>
                <a:gridCol w="1729105"/>
                <a:gridCol w="1150620"/>
                <a:gridCol w="1081405"/>
              </a:tblGrid>
              <a:tr h="503555">
                <a:tc gridSpan="5">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b="1" dirty="0">
                          <a:latin typeface="Times New Roman" panose="02020603050405020304" pitchFamily="2" charset="0"/>
                          <a:ea typeface="Times New Roman" panose="02020603050405020304" pitchFamily="2" charset="0"/>
                        </a:rPr>
                        <a:t> </a:t>
                      </a:r>
                      <a:r>
                        <a:rPr lang="zh-CN" altLang="en-US" sz="1400" b="1" dirty="0">
                          <a:latin typeface="宋体" panose="02010600030101010101" pitchFamily="2" charset="-122"/>
                          <a:ea typeface="Times New Roman" panose="02020603050405020304" pitchFamily="2" charset="0"/>
                        </a:rPr>
                        <a:t>表</a:t>
                      </a:r>
                      <a:r>
                        <a:rPr lang="en-US" altLang="x-none" sz="1400" b="1" dirty="0">
                          <a:latin typeface="Times New Roman" panose="02020603050405020304" pitchFamily="2" charset="0"/>
                          <a:ea typeface="Times New Roman" panose="02020603050405020304" pitchFamily="2" charset="0"/>
                        </a:rPr>
                        <a:t>8</a:t>
                      </a:r>
                      <a:r>
                        <a:rPr lang="zh-CN" altLang="en-US" sz="1400" b="1" dirty="0">
                          <a:latin typeface="宋体" panose="02010600030101010101" pitchFamily="2" charset="-122"/>
                          <a:ea typeface="Times New Roman" panose="02020603050405020304" pitchFamily="2" charset="0"/>
                        </a:rPr>
                        <a:t>－</a:t>
                      </a:r>
                      <a:r>
                        <a:rPr lang="en-US" altLang="x-none" sz="1400" b="1" dirty="0">
                          <a:latin typeface="Times New Roman" panose="02020603050405020304" pitchFamily="2" charset="0"/>
                          <a:ea typeface="Times New Roman" panose="02020603050405020304" pitchFamily="2" charset="0"/>
                        </a:rPr>
                        <a:t>5                      </a:t>
                      </a:r>
                      <a:r>
                        <a:rPr lang="zh-CN" altLang="en-US" sz="1400" b="1" dirty="0">
                          <a:latin typeface="宋体" panose="02010600030101010101" pitchFamily="2" charset="-122"/>
                          <a:ea typeface="Times New Roman" panose="02020603050405020304" pitchFamily="2" charset="0"/>
                        </a:rPr>
                        <a:t>各年营业现金流量的差量</a:t>
                      </a:r>
                      <a:r>
                        <a:rPr lang="zh-CN" altLang="en-US" sz="1400" b="1" dirty="0">
                          <a:latin typeface="Times New Roman" panose="02020603050405020304" pitchFamily="2" charset="0"/>
                          <a:ea typeface="Times New Roman" panose="02020603050405020304" pitchFamily="2" charset="0"/>
                        </a:rPr>
                        <a:t>          </a:t>
                      </a:r>
                      <a:r>
                        <a:rPr lang="zh-CN" altLang="en-US" sz="1400" dirty="0">
                          <a:latin typeface="Times New Roman" panose="02020603050405020304" pitchFamily="2" charset="0"/>
                          <a:ea typeface="Times New Roman" panose="02020603050405020304" pitchFamily="2" charset="0"/>
                        </a:rPr>
                        <a:t>                   </a:t>
                      </a:r>
                      <a:r>
                        <a:rPr lang="zh-CN" altLang="en-US" sz="1400" dirty="0">
                          <a:latin typeface="宋体" panose="02010600030101010101" pitchFamily="2" charset="-122"/>
                          <a:ea typeface="Times New Roman" panose="02020603050405020304" pitchFamily="2" charset="0"/>
                        </a:rPr>
                        <a:t>单位：元</a:t>
                      </a:r>
                      <a:endParaRPr lang="zh-CN" altLang="en-US" sz="1400" dirty="0"/>
                    </a:p>
                  </a:txBody>
                  <a:tcPr marT="45711" marB="45711"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a:latin typeface="宋体" panose="02010600030101010101" pitchFamily="2" charset="-122"/>
                        </a:rPr>
                        <a:t>项目</a:t>
                      </a:r>
                      <a:endParaRPr lang="zh-CN" altLang="en-US" sz="1400">
                        <a:latin typeface="宋体" panose="02010600030101010101" pitchFamily="2" charset="-122"/>
                      </a:endParaRPr>
                    </a:p>
                  </a:txBody>
                  <a:tcPr marT="45711" marB="45711" vert="horz" anchor="b">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年</a:t>
                      </a:r>
                      <a:endParaRPr lang="zh-CN" altLang="en-US" sz="1400" dirty="0"/>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2</a:t>
                      </a:r>
                      <a:r>
                        <a:rPr lang="zh-CN" altLang="en-US" sz="1400" dirty="0">
                          <a:latin typeface="宋体" panose="02010600030101010101" pitchFamily="2" charset="-122"/>
                        </a:rPr>
                        <a:t>年</a:t>
                      </a:r>
                      <a:endParaRPr lang="zh-CN" altLang="en-US" sz="1400" dirty="0"/>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3</a:t>
                      </a:r>
                      <a:r>
                        <a:rPr lang="zh-CN" altLang="en-US" sz="1400" dirty="0">
                          <a:latin typeface="宋体" panose="02010600030101010101" pitchFamily="2" charset="-122"/>
                        </a:rPr>
                        <a:t>年</a:t>
                      </a:r>
                      <a:endParaRPr lang="zh-CN" altLang="en-US" sz="1400" dirty="0"/>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4</a:t>
                      </a:r>
                      <a:r>
                        <a:rPr lang="zh-CN" altLang="en-US" sz="1400" dirty="0">
                          <a:latin typeface="宋体" panose="02010600030101010101" pitchFamily="2" charset="-122"/>
                        </a:rPr>
                        <a:t>年</a:t>
                      </a:r>
                      <a:endParaRPr lang="zh-CN" altLang="en-US" sz="1400" dirty="0"/>
                    </a:p>
                  </a:txBody>
                  <a:tcPr marT="45711" marB="45711" vert="horz" anchor="b">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销售收入（</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a:t>
                      </a:r>
                      <a:endParaRPr lang="zh-CN" altLang="en-US" sz="1400" dirty="0"/>
                    </a:p>
                  </a:txBody>
                  <a:tcPr marT="45711" marB="45711"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付现成本（</a:t>
                      </a:r>
                      <a:r>
                        <a:rPr lang="en-US" altLang="x-none" sz="1400" dirty="0">
                          <a:latin typeface="Times New Roman" panose="02020603050405020304" pitchFamily="2" charset="0"/>
                          <a:ea typeface="Times New Roman" panose="02020603050405020304" pitchFamily="2" charset="0"/>
                        </a:rPr>
                        <a:t>2</a:t>
                      </a:r>
                      <a:r>
                        <a:rPr lang="zh-CN" altLang="en-US" sz="1400" dirty="0">
                          <a:latin typeface="宋体" panose="02010600030101010101" pitchFamily="2" charset="-122"/>
                        </a:rPr>
                        <a:t>）</a:t>
                      </a:r>
                      <a:endParaRPr lang="zh-CN" altLang="en-US" sz="1400" dirty="0"/>
                    </a:p>
                  </a:txBody>
                  <a:tcPr marT="45711" marB="45711"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-2 000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r>
              <a:tr h="3067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折旧额（</a:t>
                      </a:r>
                      <a:r>
                        <a:rPr lang="en-US" altLang="x-none" sz="1400" dirty="0">
                          <a:latin typeface="Times New Roman" panose="02020603050405020304" pitchFamily="2" charset="0"/>
                          <a:ea typeface="Times New Roman" panose="02020603050405020304" pitchFamily="2" charset="0"/>
                        </a:rPr>
                        <a:t>3</a:t>
                      </a:r>
                      <a:r>
                        <a:rPr lang="zh-CN" altLang="en-US" sz="1400" dirty="0">
                          <a:latin typeface="宋体" panose="02010600030101010101" pitchFamily="2" charset="-122"/>
                        </a:rPr>
                        <a:t>）</a:t>
                      </a:r>
                      <a:endParaRPr lang="zh-CN" altLang="en-US" sz="1400" dirty="0"/>
                    </a:p>
                  </a:txBody>
                  <a:tcPr marT="45711" marB="45711"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20 200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13 900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7 600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1 300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税前利润（</a:t>
                      </a:r>
                      <a:r>
                        <a:rPr lang="en-US" altLang="x-none" sz="1400" dirty="0">
                          <a:latin typeface="Times New Roman" panose="02020603050405020304" pitchFamily="2" charset="0"/>
                          <a:ea typeface="Times New Roman" panose="02020603050405020304" pitchFamily="2" charset="0"/>
                        </a:rPr>
                        <a:t>4</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(1)-(2)-(3)</a:t>
                      </a:r>
                      <a:endParaRPr lang="en-US" altLang="x-none" sz="1400" dirty="0"/>
                    </a:p>
                  </a:txBody>
                  <a:tcPr marT="45711" marB="45711"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1 800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8 100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14 400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     20 700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3048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所得税（</a:t>
                      </a:r>
                      <a:r>
                        <a:rPr lang="en-US" altLang="x-none" sz="1400" dirty="0">
                          <a:latin typeface="Times New Roman" panose="02020603050405020304" pitchFamily="2" charset="0"/>
                          <a:ea typeface="Times New Roman" panose="02020603050405020304" pitchFamily="2" charset="0"/>
                        </a:rPr>
                        <a:t>5</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(4)×33%</a:t>
                      </a:r>
                      <a:endParaRPr lang="en-US" altLang="x-none" sz="1400" dirty="0"/>
                    </a:p>
                  </a:txBody>
                  <a:tcPr marT="45711" marB="45711"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450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2  025</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3 600</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5 175      </a:t>
                      </a:r>
                      <a:endParaRPr lang="en-US" altLang="x-none" sz="1400" dirty="0">
                        <a:latin typeface="Times New Roman" panose="02020603050405020304" pitchFamily="2" charset="0"/>
                        <a:ea typeface="Times New Roman" panose="02020603050405020304" pitchFamily="2" charset="0"/>
                      </a:endParaRPr>
                    </a:p>
                  </a:txBody>
                  <a:tcPr marT="45711" marB="45711" vert="horz" anchor="b">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r>
              <a:tr h="33845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r>
                        <a:rPr lang="en-US" altLang="x-none" sz="1400" dirty="0"/>
                        <a:t>Δ</a:t>
                      </a:r>
                      <a:r>
                        <a:rPr lang="zh-CN" altLang="en-US" sz="1400" dirty="0"/>
                        <a:t>税后净利</a:t>
                      </a:r>
                      <a:r>
                        <a:rPr lang="en-US" altLang="x-none" sz="1400" dirty="0"/>
                        <a:t>(6)</a:t>
                      </a:r>
                      <a:r>
                        <a:rPr lang="zh-CN" altLang="en-US" sz="1400" dirty="0"/>
                        <a:t>＝</a:t>
                      </a:r>
                      <a:r>
                        <a:rPr lang="en-US" altLang="x-none" sz="1400" dirty="0"/>
                        <a:t>(4)-(5)</a:t>
                      </a:r>
                      <a:endParaRPr lang="zh-CN" altLang="en-US" sz="1400" dirty="0"/>
                    </a:p>
                  </a:txBody>
                  <a:tcPr marT="45711" marB="45711" vert="horz" anchor="t">
                    <a:lnL>
                      <a:noFill/>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1 350</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6 075</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10 800</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    15 525</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r>
              <a:tr h="51816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营业净现金流量</a:t>
                      </a:r>
                      <a:r>
                        <a:rPr lang="en-US" altLang="x-none" sz="1400" dirty="0">
                          <a:latin typeface="Times New Roman" panose="02020603050405020304" pitchFamily="2" charset="0"/>
                          <a:ea typeface="Times New Roman" panose="02020603050405020304" pitchFamily="2" charset="0"/>
                        </a:rPr>
                        <a:t>(7)</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(6)+(3)</a:t>
                      </a:r>
                      <a:endParaRPr lang="en-US" altLang="x-none" sz="1400" dirty="0">
                        <a:latin typeface="Times New Roman" panose="02020603050405020304" pitchFamily="2" charset="0"/>
                        <a:ea typeface="Times New Roman" panose="02020603050405020304" pitchFamily="2" charset="0"/>
                      </a:endParaRPr>
                    </a:p>
                    <a:p>
                      <a:pPr marL="342900" lvl="0" indent="-342900" algn="just" fontAlgn="t">
                        <a:spcBef>
                          <a:spcPct val="0"/>
                        </a:spcBef>
                        <a:buClr>
                          <a:srgbClr val="000000"/>
                        </a:buClr>
                        <a:buFont typeface="Arial" panose="020B0604020202020204" pitchFamily="34" charset="0"/>
                        <a:buNone/>
                      </a:pPr>
                      <a:r>
                        <a:rPr lang="zh-CN" altLang="en-US" sz="1400" dirty="0">
                          <a:latin typeface="Times New Roman" panose="02020603050405020304" pitchFamily="2" charset="0"/>
                          <a:ea typeface="Times New Roman" panose="02020603050405020304" pitchFamily="2" charset="0"/>
                        </a:rPr>
                        <a:t>                                    </a:t>
                      </a:r>
                      <a:r>
                        <a:rPr lang="zh-CN" altLang="en-US" sz="1400" dirty="0">
                          <a:latin typeface="宋体" panose="02010600030101010101" pitchFamily="2" charset="-122"/>
                        </a:rPr>
                        <a:t>＝</a:t>
                      </a:r>
                      <a:r>
                        <a:rPr lang="en-US" altLang="x-none" sz="1400" dirty="0">
                          <a:latin typeface="Times New Roman" panose="02020603050405020304" pitchFamily="2" charset="0"/>
                          <a:ea typeface="Times New Roman" panose="02020603050405020304" pitchFamily="2" charset="0"/>
                        </a:rPr>
                        <a:t>(1)-(2)-(5)</a:t>
                      </a:r>
                      <a:endParaRPr lang="en-US" altLang="x-none" sz="1400" dirty="0"/>
                    </a:p>
                  </a:txBody>
                  <a:tcPr marT="45711" marB="45711"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21 550</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19 975</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18 400</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     16 825</a:t>
                      </a:r>
                      <a:endParaRPr lang="en-US" altLang="x-none" sz="1400" dirty="0">
                        <a:latin typeface="Times New Roman" panose="02020603050405020304" pitchFamily="2" charset="0"/>
                        <a:ea typeface="Times New Roman" panose="02020603050405020304" pitchFamily="2" charset="0"/>
                      </a:endParaRPr>
                    </a:p>
                  </a:txBody>
                  <a:tcPr marT="45711" marB="45711" vert="horz" anchor="t">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9633" name="Text Box 760"/>
          <p:cNvSpPr txBox="1"/>
          <p:nvPr/>
        </p:nvSpPr>
        <p:spPr>
          <a:xfrm>
            <a:off x="250825" y="1773238"/>
            <a:ext cx="7921625" cy="396875"/>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）计算初始投资的差量</a:t>
            </a:r>
            <a:endParaRPr lang="zh-CN" altLang="en-US" sz="2000" b="1" dirty="0">
              <a:latin typeface="Arial" panose="020B0604020202020204" pitchFamily="34" charset="0"/>
              <a:ea typeface="宋体" panose="02010600030101010101" pitchFamily="2" charset="-122"/>
            </a:endParaRPr>
          </a:p>
        </p:txBody>
      </p:sp>
      <p:sp>
        <p:nvSpPr>
          <p:cNvPr id="109634" name="Text Box 761"/>
          <p:cNvSpPr txBox="1"/>
          <p:nvPr/>
        </p:nvSpPr>
        <p:spPr>
          <a:xfrm>
            <a:off x="1042988" y="2276475"/>
            <a:ext cx="6337300" cy="396875"/>
          </a:xfrm>
          <a:prstGeom prst="rect">
            <a:avLst/>
          </a:prstGeom>
          <a:noFill/>
          <a:ln w="9525">
            <a:noFill/>
          </a:ln>
        </p:spPr>
        <p:txBody>
          <a:bodyPr anchor="t">
            <a:spAutoFit/>
          </a:bodyPr>
          <a:p>
            <a:r>
              <a:rPr lang="en-US" altLang="zh-CN" sz="2000" dirty="0">
                <a:latin typeface="Arial" panose="020B0604020202020204" pitchFamily="34" charset="0"/>
                <a:ea typeface="宋体" panose="02010600030101010101" pitchFamily="2" charset="-122"/>
              </a:rPr>
              <a:t> Δ</a:t>
            </a:r>
            <a:r>
              <a:rPr lang="zh-CN" altLang="en-US" sz="2000" dirty="0">
                <a:latin typeface="Arial" panose="020B0604020202020204" pitchFamily="34" charset="0"/>
                <a:ea typeface="宋体" panose="02010600030101010101" pitchFamily="2" charset="-122"/>
              </a:rPr>
              <a:t>初始投资＝</a:t>
            </a:r>
            <a:r>
              <a:rPr lang="en-US" altLang="zh-CN" sz="2000" dirty="0">
                <a:latin typeface="Arial" panose="020B0604020202020204" pitchFamily="34" charset="0"/>
                <a:ea typeface="宋体" panose="02010600030101010101" pitchFamily="2" charset="-122"/>
              </a:rPr>
              <a:t>70 000-20 000</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50 000</a:t>
            </a:r>
            <a:r>
              <a:rPr lang="zh-CN" altLang="en-US" sz="2000" dirty="0">
                <a:latin typeface="Arial" panose="020B0604020202020204" pitchFamily="34" charset="0"/>
                <a:ea typeface="宋体" panose="02010600030101010101" pitchFamily="2" charset="-122"/>
              </a:rPr>
              <a:t>（元）</a:t>
            </a:r>
            <a:endParaRPr lang="zh-CN" altLang="en-US" sz="2000" dirty="0">
              <a:latin typeface="Arial" panose="020B0604020202020204" pitchFamily="34" charset="0"/>
              <a:ea typeface="宋体" panose="02010600030101010101" pitchFamily="2" charset="-122"/>
            </a:endParaRPr>
          </a:p>
        </p:txBody>
      </p:sp>
      <p:sp>
        <p:nvSpPr>
          <p:cNvPr id="109635" name="Text Box 762"/>
          <p:cNvSpPr txBox="1"/>
          <p:nvPr/>
        </p:nvSpPr>
        <p:spPr>
          <a:xfrm>
            <a:off x="250825" y="2781300"/>
            <a:ext cx="4824413"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）计算各年营业现金流量的差量</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109636" name="文本框 107582"/>
          <p:cNvSpPr txBox="1"/>
          <p:nvPr/>
        </p:nvSpPr>
        <p:spPr>
          <a:xfrm>
            <a:off x="549275" y="1255713"/>
            <a:ext cx="3143250" cy="517525"/>
          </a:xfrm>
          <a:prstGeom prst="rect">
            <a:avLst/>
          </a:prstGeom>
          <a:noFill/>
          <a:ln w="9525">
            <a:noFill/>
          </a:ln>
        </p:spPr>
        <p:txBody>
          <a:bodyPr wrap="square" anchor="t">
            <a:spAutoFit/>
          </a:bodyPr>
          <a:p>
            <a:r>
              <a:rPr lang="zh-CN" altLang="en-US" sz="2800">
                <a:latin typeface="黑体" panose="02010609060101010101" pitchFamily="1" charset="-122"/>
                <a:ea typeface="黑体" panose="02010609060101010101" pitchFamily="1" charset="-122"/>
              </a:rPr>
              <a:t>新项目</a:t>
            </a:r>
            <a:r>
              <a:rPr lang="en-US" altLang="zh-CN" sz="2800">
                <a:latin typeface="黑体" panose="02010609060101010101" pitchFamily="1" charset="-122"/>
                <a:ea typeface="黑体" panose="02010609060101010101" pitchFamily="1" charset="-122"/>
              </a:rPr>
              <a:t>-</a:t>
            </a:r>
            <a:r>
              <a:rPr lang="zh-CN" altLang="en-US" sz="2800">
                <a:latin typeface="黑体" panose="02010609060101010101" pitchFamily="1" charset="-122"/>
                <a:ea typeface="黑体" panose="02010609060101010101" pitchFamily="1" charset="-122"/>
              </a:rPr>
              <a:t>旧项目</a:t>
            </a:r>
            <a:endParaRPr lang="zh-CN" altLang="en-US" sz="2800">
              <a:latin typeface="黑体" panose="02010609060101010101" pitchFamily="1" charset="-122"/>
              <a:ea typeface="黑体" panose="02010609060101010101" pitchFamily="1" charset="-122"/>
            </a:endParaRPr>
          </a:p>
        </p:txBody>
      </p:sp>
      <p:sp>
        <p:nvSpPr>
          <p:cNvPr id="109637" name="Text Box 5"/>
          <p:cNvSpPr txBox="1"/>
          <p:nvPr/>
        </p:nvSpPr>
        <p:spPr>
          <a:xfrm>
            <a:off x="0" y="603250"/>
            <a:ext cx="9144000" cy="457200"/>
          </a:xfrm>
          <a:prstGeom prst="rect">
            <a:avLst/>
          </a:prstGeom>
          <a:solidFill>
            <a:srgbClr val="A11D26"/>
          </a:solidFill>
          <a:ln w="9525">
            <a:noFill/>
          </a:ln>
        </p:spPr>
        <p:txBody>
          <a:bodyPr anchor="t">
            <a:spAutoFit/>
          </a:bodyPr>
          <a:p>
            <a:pPr eaLnBrk="0" hangingPunct="0">
              <a:spcBef>
                <a:spcPct val="50000"/>
              </a:spcBef>
            </a:pPr>
            <a:r>
              <a:rPr lang="zh-CN" altLang="en-US" sz="2400" b="1" dirty="0">
                <a:solidFill>
                  <a:schemeClr val="bg1"/>
                </a:solidFill>
                <a:latin typeface="Arial" panose="020B0604020202020204" pitchFamily="34" charset="0"/>
                <a:ea typeface="宋体" panose="02010600030101010101" pitchFamily="2" charset="-122"/>
              </a:rPr>
              <a:t>固定资产更新决策</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ext Box 4"/>
          <p:cNvSpPr txBox="1"/>
          <p:nvPr/>
        </p:nvSpPr>
        <p:spPr>
          <a:xfrm>
            <a:off x="0" y="908050"/>
            <a:ext cx="9144000" cy="460375"/>
          </a:xfrm>
          <a:prstGeom prst="rect">
            <a:avLst/>
          </a:prstGeom>
          <a:noFill/>
          <a:ln w="9525">
            <a:noFill/>
          </a:ln>
        </p:spPr>
        <p:txBody>
          <a:bodyPr lIns="90170" tIns="46990" rIns="90170" bIns="46990" anchor="t">
            <a:spAutoFit/>
          </a:bodyPr>
          <a:p>
            <a:pPr eaLnBrk="0" hangingPunct="0">
              <a:spcBef>
                <a:spcPct val="50000"/>
              </a:spcBef>
            </a:pPr>
            <a:r>
              <a:rPr lang="zh-CN" altLang="en-US" sz="2400" b="1" dirty="0">
                <a:latin typeface="Arial" panose="020B0604020202020204" pitchFamily="34" charset="0"/>
                <a:ea typeface="宋体" panose="02010600030101010101" pitchFamily="2" charset="-122"/>
              </a:rPr>
              <a:t>固定资产更新决策</a:t>
            </a:r>
            <a:endParaRPr lang="zh-CN" altLang="en-US" sz="2400" b="1" dirty="0">
              <a:latin typeface="Arial" panose="020B0604020202020204" pitchFamily="34" charset="0"/>
              <a:ea typeface="宋体" panose="02010600030101010101" pitchFamily="2" charset="-122"/>
            </a:endParaRPr>
          </a:p>
        </p:txBody>
      </p:sp>
      <p:sp>
        <p:nvSpPr>
          <p:cNvPr id="110594" name="AutoShape 6"/>
          <p:cNvSpPr/>
          <p:nvPr/>
        </p:nvSpPr>
        <p:spPr>
          <a:xfrm>
            <a:off x="468313" y="2133600"/>
            <a:ext cx="8207375" cy="2736850"/>
          </a:xfrm>
          <a:prstGeom prst="roundRect">
            <a:avLst>
              <a:gd name="adj" fmla="val 16667"/>
            </a:avLst>
          </a:prstGeom>
          <a:solidFill>
            <a:schemeClr val="folHlink"/>
          </a:solidFill>
          <a:ln w="9525" cap="flat" cmpd="sng">
            <a:solidFill>
              <a:srgbClr val="8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08548" name="内容占位符 108547"/>
          <p:cNvGraphicFramePr/>
          <p:nvPr>
            <p:ph idx="1"/>
          </p:nvPr>
        </p:nvGraphicFramePr>
        <p:xfrm>
          <a:off x="755650" y="2205038"/>
          <a:ext cx="7632700" cy="2452688"/>
        </p:xfrm>
        <a:graphic>
          <a:graphicData uri="http://schemas.openxmlformats.org/drawingml/2006/table">
            <a:tbl>
              <a:tblPr/>
              <a:tblGrid>
                <a:gridCol w="2019300"/>
                <a:gridCol w="967105"/>
                <a:gridCol w="1328420"/>
                <a:gridCol w="929005"/>
                <a:gridCol w="1128395"/>
                <a:gridCol w="1260475"/>
              </a:tblGrid>
              <a:tr h="431800">
                <a:tc gridSpan="6">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b">
                        <a:spcBef>
                          <a:spcPct val="0"/>
                        </a:spcBef>
                        <a:buClr>
                          <a:srgbClr val="000000"/>
                        </a:buClr>
                        <a:buFont typeface="Arial" panose="020B0604020202020204" pitchFamily="34" charset="0"/>
                        <a:buNone/>
                      </a:pPr>
                      <a:r>
                        <a:rPr lang="zh-CN" altLang="en-US" sz="1400" b="1" dirty="0">
                          <a:latin typeface="宋体" panose="02010600030101010101" pitchFamily="2" charset="-122"/>
                        </a:rPr>
                        <a:t>表</a:t>
                      </a:r>
                      <a:r>
                        <a:rPr lang="en-US" altLang="x-none" sz="1400" b="1" dirty="0">
                          <a:latin typeface="Times New Roman" panose="02020603050405020304" pitchFamily="2" charset="0"/>
                          <a:ea typeface="Times New Roman" panose="02020603050405020304" pitchFamily="2" charset="0"/>
                        </a:rPr>
                        <a:t>8</a:t>
                      </a:r>
                      <a:r>
                        <a:rPr lang="zh-CN" altLang="en-US" sz="1400" b="1" dirty="0">
                          <a:latin typeface="宋体" panose="02010600030101010101" pitchFamily="2" charset="-122"/>
                        </a:rPr>
                        <a:t>－</a:t>
                      </a:r>
                      <a:r>
                        <a:rPr lang="en-US" altLang="x-none" sz="1400" b="1" dirty="0">
                          <a:latin typeface="Times New Roman" panose="02020603050405020304" pitchFamily="2" charset="0"/>
                          <a:ea typeface="Times New Roman" panose="02020603050405020304" pitchFamily="2" charset="0"/>
                        </a:rPr>
                        <a:t>6                          </a:t>
                      </a:r>
                      <a:r>
                        <a:rPr lang="zh-CN" altLang="en-US" sz="1400" b="1" dirty="0">
                          <a:latin typeface="宋体" panose="02010600030101010101" pitchFamily="2" charset="-122"/>
                        </a:rPr>
                        <a:t>两个方案现金流量的差量</a:t>
                      </a:r>
                      <a:r>
                        <a:rPr lang="zh-CN" altLang="en-US" sz="1400" b="1" dirty="0">
                          <a:latin typeface="Times New Roman" panose="02020603050405020304" pitchFamily="2" charset="0"/>
                          <a:ea typeface="Times New Roman" panose="02020603050405020304" pitchFamily="2" charset="0"/>
                        </a:rPr>
                        <a:t>                </a:t>
                      </a:r>
                      <a:r>
                        <a:rPr lang="zh-CN" altLang="en-US" sz="1400" dirty="0">
                          <a:latin typeface="Times New Roman" panose="02020603050405020304" pitchFamily="2" charset="0"/>
                          <a:ea typeface="Times New Roman" panose="02020603050405020304" pitchFamily="2" charset="0"/>
                        </a:rPr>
                        <a:t>            </a:t>
                      </a:r>
                      <a:r>
                        <a:rPr lang="zh-CN" altLang="en-US" sz="1400" dirty="0">
                          <a:latin typeface="宋体" panose="02010600030101010101" pitchFamily="2" charset="-122"/>
                        </a:rPr>
                        <a:t>单位：元</a:t>
                      </a:r>
                      <a:endParaRPr lang="zh-CN" altLang="en-US" sz="1400" dirty="0"/>
                    </a:p>
                  </a:txBody>
                  <a:tcPr vert="horz" anchor="b">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c hMerge="1">
                  <a:tcPr>
                    <a:lnB w="12700" cap="flat" cmpd="sng">
                      <a:solidFill>
                        <a:srgbClr val="000000"/>
                      </a:solidFill>
                      <a:prstDash val="solid"/>
                      <a:headEnd type="none" w="med" len="med"/>
                      <a:tailEnd type="none" w="med" len="med"/>
                    </a:lnB>
                  </a:tcPr>
                </a:tc>
              </a:tr>
              <a:tr h="44640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宋体" panose="02010600030101010101" pitchFamily="2" charset="-122"/>
                        </a:rPr>
                        <a:t>项目</a:t>
                      </a:r>
                      <a:endParaRPr lang="zh-CN" altLang="en-US" sz="1400">
                        <a:latin typeface="宋体" panose="02010600030101010101" pitchFamily="2" charset="-122"/>
                      </a:endParaRPr>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0</a:t>
                      </a:r>
                      <a:r>
                        <a:rPr lang="zh-CN" altLang="en-US" sz="1400" dirty="0">
                          <a:latin typeface="宋体" panose="02010600030101010101" pitchFamily="2" charset="-122"/>
                        </a:rPr>
                        <a:t>年</a:t>
                      </a:r>
                      <a:endParaRPr lang="zh-CN" altLang="en-US" sz="1400" dirty="0"/>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1</a:t>
                      </a:r>
                      <a:r>
                        <a:rPr lang="zh-CN" altLang="en-US" sz="1400" dirty="0">
                          <a:latin typeface="宋体" panose="02010600030101010101" pitchFamily="2" charset="-122"/>
                        </a:rPr>
                        <a:t>年</a:t>
                      </a:r>
                      <a:endParaRPr lang="zh-CN" altLang="en-US" sz="1400" dirty="0"/>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2</a:t>
                      </a:r>
                      <a:r>
                        <a:rPr lang="zh-CN" altLang="en-US" sz="1400" dirty="0">
                          <a:latin typeface="宋体" panose="02010600030101010101" pitchFamily="2" charset="-122"/>
                        </a:rPr>
                        <a:t>年</a:t>
                      </a:r>
                      <a:endParaRPr lang="zh-CN" altLang="en-US" sz="1400" dirty="0"/>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3</a:t>
                      </a:r>
                      <a:r>
                        <a:rPr lang="zh-CN" altLang="en-US" sz="1400" dirty="0">
                          <a:latin typeface="宋体" panose="02010600030101010101" pitchFamily="2" charset="-122"/>
                        </a:rPr>
                        <a:t>年</a:t>
                      </a:r>
                      <a:endParaRPr lang="zh-CN" altLang="en-US" sz="1400" dirty="0"/>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dirty="0">
                          <a:latin typeface="宋体" panose="02010600030101010101" pitchFamily="2" charset="-122"/>
                        </a:rPr>
                        <a:t>第</a:t>
                      </a:r>
                      <a:r>
                        <a:rPr lang="en-US" altLang="x-none" sz="1400" dirty="0">
                          <a:latin typeface="Times New Roman" panose="02020603050405020304" pitchFamily="2" charset="0"/>
                          <a:ea typeface="Times New Roman" panose="02020603050405020304" pitchFamily="2" charset="0"/>
                        </a:rPr>
                        <a:t>4</a:t>
                      </a:r>
                      <a:r>
                        <a:rPr lang="zh-CN" altLang="en-US" sz="1400" dirty="0">
                          <a:latin typeface="宋体" panose="02010600030101010101" pitchFamily="2" charset="-122"/>
                        </a:rPr>
                        <a:t>年</a:t>
                      </a:r>
                      <a:endParaRPr lang="zh-CN" altLang="en-US" sz="1400" dirty="0"/>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306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初始投资</a:t>
                      </a:r>
                      <a:endParaRPr lang="zh-CN" altLang="en-US" sz="1400" dirty="0"/>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-50 000</a:t>
                      </a:r>
                      <a:endParaRPr lang="en-US" altLang="x-none" sz="1400"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endParaRPr sz="1400"/>
                    </a:p>
                  </a:txBody>
                  <a:tcPr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endParaRPr sz="1400"/>
                    </a:p>
                  </a:txBody>
                  <a:tcPr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endParaRPr sz="1400"/>
                    </a:p>
                  </a:txBody>
                  <a:tcPr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latin typeface="Times New Roman" panose="02020603050405020304" pitchFamily="2" charset="0"/>
                        <a:ea typeface="Times New Roman" panose="02020603050405020304" pitchFamily="2" charset="0"/>
                      </a:endParaRPr>
                    </a:p>
                  </a:txBody>
                  <a:tcPr vert="horz" anchor="t">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r>
              <a:tr h="3937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营业净现金流量</a:t>
                      </a:r>
                      <a:endParaRPr lang="zh-CN" altLang="en-US" sz="1400" dirty="0"/>
                    </a:p>
                  </a:txBody>
                  <a:tcPr vert="horz" anchor="t">
                    <a:lnL>
                      <a:noFill/>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spcBef>
                          <a:spcPct val="20000"/>
                        </a:spcBef>
                        <a:buClr>
                          <a:schemeClr val="tx2"/>
                        </a:buClr>
                        <a:buSzPct val="70000"/>
                        <a:buFont typeface="Wingdings" panose="05000000000000000000" pitchFamily="2" charset="2"/>
                        <a:buNone/>
                      </a:pPr>
                      <a:endParaRPr sz="1400"/>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21 550</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19 975</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18 400</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16 825</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a:noFill/>
                    </a:lnT>
                    <a:lnB>
                      <a:noFill/>
                    </a:lnB>
                    <a:lnTlToBr>
                      <a:noFill/>
                    </a:lnTlToBr>
                    <a:lnBlToTr>
                      <a:noFill/>
                    </a:lnBlToTr>
                    <a:noFill/>
                  </a:tcPr>
                </a:tc>
              </a:tr>
              <a:tr h="3937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终结现金流量</a:t>
                      </a:r>
                      <a:endParaRPr lang="zh-CN" altLang="en-US" sz="1400" dirty="0"/>
                    </a:p>
                  </a:txBody>
                  <a:tcPr vert="horz" anchor="t">
                    <a:lnL>
                      <a:noFill/>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latin typeface="Times New Roman" panose="02020603050405020304" pitchFamily="2" charset="0"/>
                        <a:ea typeface="Times New Roman" panose="02020603050405020304" pitchFamily="2" charset="0"/>
                      </a:endParaRPr>
                    </a:p>
                  </a:txBody>
                  <a:tcPr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latin typeface="Times New Roman" panose="02020603050405020304" pitchFamily="2" charset="0"/>
                        <a:ea typeface="Times New Roman" panose="02020603050405020304" pitchFamily="2" charset="0"/>
                      </a:endParaRPr>
                    </a:p>
                  </a:txBody>
                  <a:tcPr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zh-CN" altLang="en-US" sz="1400">
                          <a:latin typeface="Times New Roman" panose="02020603050405020304" pitchFamily="2" charset="0"/>
                          <a:ea typeface="Times New Roman" panose="02020603050405020304" pitchFamily="2" charset="0"/>
                        </a:rPr>
                        <a:t>　</a:t>
                      </a:r>
                      <a:endParaRPr lang="zh-CN" altLang="en-US" sz="1400">
                        <a:latin typeface="Times New Roman" panose="02020603050405020304" pitchFamily="2" charset="0"/>
                        <a:ea typeface="Times New Roman" panose="02020603050405020304" pitchFamily="2" charset="0"/>
                      </a:endParaRPr>
                    </a:p>
                  </a:txBody>
                  <a:tcPr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7 000</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a:noFill/>
                    </a:lnT>
                    <a:lnB w="12700" cap="flat" cmpd="sng">
                      <a:solidFill>
                        <a:srgbClr val="000000"/>
                      </a:solidFill>
                      <a:prstDash val="solid"/>
                      <a:headEnd type="none" w="med" len="med"/>
                      <a:tailEnd type="none" w="med" len="med"/>
                    </a:lnB>
                    <a:lnTlToBr>
                      <a:noFill/>
                    </a:lnTlToBr>
                    <a:lnBlToTr>
                      <a:noFill/>
                    </a:lnBlToTr>
                    <a:noFill/>
                  </a:tcPr>
                </a:tc>
              </a:tr>
              <a:tr h="39370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just" fontAlgn="t">
                        <a:spcBef>
                          <a:spcPct val="0"/>
                        </a:spcBef>
                        <a:buClr>
                          <a:srgbClr val="000000"/>
                        </a:buClr>
                        <a:buFont typeface="Arial" panose="020B0604020202020204" pitchFamily="34" charset="0"/>
                        <a:buNone/>
                      </a:pPr>
                      <a:r>
                        <a:rPr lang="en-US" altLang="x-none" sz="1400" dirty="0">
                          <a:latin typeface="宋体" panose="02010600030101010101" pitchFamily="2" charset="-122"/>
                        </a:rPr>
                        <a:t>Δ</a:t>
                      </a:r>
                      <a:r>
                        <a:rPr lang="zh-CN" altLang="en-US" sz="1400" dirty="0">
                          <a:latin typeface="宋体" panose="02010600030101010101" pitchFamily="2" charset="-122"/>
                        </a:rPr>
                        <a:t>现金流量</a:t>
                      </a:r>
                      <a:endParaRPr lang="zh-CN" altLang="en-US" sz="1400" dirty="0"/>
                    </a:p>
                  </a:txBody>
                  <a:tcPr vert="horz" anchor="t">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-50 000</a:t>
                      </a:r>
                      <a:endParaRPr lang="en-US" altLang="x-none" sz="1400" dirty="0">
                        <a:latin typeface="Times New Roman" panose="02020603050405020304" pitchFamily="2" charset="0"/>
                        <a:ea typeface="Times New Roman" panose="02020603050405020304" pitchFamily="2" charset="0"/>
                      </a:endParaRPr>
                    </a:p>
                  </a:txBody>
                  <a:tcPr vert="horz" anchor="t">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21 550</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19 975</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18 400</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342900" lvl="0" indent="-342900" algn="ctr" fontAlgn="t">
                        <a:spcBef>
                          <a:spcPct val="0"/>
                        </a:spcBef>
                        <a:buClr>
                          <a:srgbClr val="000000"/>
                        </a:buClr>
                        <a:buFont typeface="Arial" panose="020B0604020202020204" pitchFamily="34" charset="0"/>
                        <a:buNone/>
                      </a:pPr>
                      <a:r>
                        <a:rPr lang="en-US" altLang="x-none" sz="1400" dirty="0">
                          <a:latin typeface="Times New Roman" panose="02020603050405020304" pitchFamily="2" charset="0"/>
                          <a:ea typeface="Times New Roman" panose="02020603050405020304" pitchFamily="2" charset="0"/>
                        </a:rPr>
                        <a:t>23 825</a:t>
                      </a:r>
                      <a:endParaRPr lang="en-US" altLang="x-none" sz="1400" dirty="0">
                        <a:latin typeface="Times New Roman" panose="02020603050405020304" pitchFamily="2" charset="0"/>
                        <a:ea typeface="Times New Roman" panose="02020603050405020304" pitchFamily="2" charset="0"/>
                      </a:endParaRPr>
                    </a:p>
                  </a:txBody>
                  <a:tcPr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0641" name="Text Box 59"/>
          <p:cNvSpPr txBox="1"/>
          <p:nvPr/>
        </p:nvSpPr>
        <p:spPr>
          <a:xfrm>
            <a:off x="611188" y="1557338"/>
            <a:ext cx="5976937"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）计算两个方案现金流量的差量 </a:t>
            </a:r>
            <a:endParaRPr lang="zh-CN" altLang="en-US" sz="2000" b="1" dirty="0">
              <a:latin typeface="Arial" panose="020B0604020202020204" pitchFamily="34" charset="0"/>
              <a:ea typeface="宋体" panose="02010600030101010101" pitchFamily="2" charset="-122"/>
            </a:endParaRPr>
          </a:p>
        </p:txBody>
      </p:sp>
      <p:sp>
        <p:nvSpPr>
          <p:cNvPr id="110642" name="Text Box 60"/>
          <p:cNvSpPr txBox="1"/>
          <p:nvPr/>
        </p:nvSpPr>
        <p:spPr>
          <a:xfrm>
            <a:off x="684213" y="4941888"/>
            <a:ext cx="3671887" cy="396875"/>
          </a:xfrm>
          <a:prstGeom prst="rect">
            <a:avLst/>
          </a:prstGeom>
          <a:noFill/>
          <a:ln w="9525">
            <a:noFill/>
          </a:ln>
        </p:spPr>
        <p:txBody>
          <a:bodyPr anchor="t">
            <a:spAutoFit/>
          </a:bodyPr>
          <a:p>
            <a:pPr>
              <a:spcBef>
                <a:spcPct val="50000"/>
              </a:spcBef>
            </a:pP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4</a:t>
            </a:r>
            <a:r>
              <a:rPr lang="zh-CN" altLang="en-US" sz="2000" b="1" dirty="0">
                <a:latin typeface="Arial" panose="020B0604020202020204" pitchFamily="34" charset="0"/>
                <a:ea typeface="宋体" panose="02010600030101010101" pitchFamily="2" charset="-122"/>
              </a:rPr>
              <a:t>）计算净现值的差量</a:t>
            </a:r>
            <a:endParaRPr lang="zh-CN" altLang="en-US" sz="2000" b="1" dirty="0">
              <a:latin typeface="Arial" panose="020B0604020202020204" pitchFamily="34" charset="0"/>
              <a:ea typeface="宋体" panose="02010600030101010101" pitchFamily="2" charset="-122"/>
            </a:endParaRPr>
          </a:p>
        </p:txBody>
      </p:sp>
      <p:sp>
        <p:nvSpPr>
          <p:cNvPr id="110643" name="Rectangle 62"/>
          <p:cNvSpPr/>
          <p:nvPr/>
        </p:nvSpPr>
        <p:spPr>
          <a:xfrm>
            <a:off x="0" y="2955925"/>
            <a:ext cx="309563" cy="365125"/>
          </a:xfrm>
          <a:prstGeom prst="rect">
            <a:avLst/>
          </a:prstGeom>
          <a:noFill/>
          <a:ln w="9525">
            <a:noFill/>
          </a:ln>
        </p:spPr>
        <p:txBody>
          <a:bodyPr wrap="none" anchor="ctr">
            <a:spAutoFit/>
          </a:bodyPr>
          <a:p>
            <a:endParaRPr lang="zh-CN" altLang="en-US" dirty="0">
              <a:latin typeface="Arial" panose="020B0604020202020204" pitchFamily="34" charset="0"/>
              <a:ea typeface="宋体" panose="02010600030101010101" pitchFamily="2" charset="-122"/>
            </a:endParaRPr>
          </a:p>
        </p:txBody>
      </p:sp>
      <p:graphicFrame>
        <p:nvGraphicFramePr>
          <p:cNvPr id="110644" name="对象 108587"/>
          <p:cNvGraphicFramePr>
            <a:graphicFrameLocks noChangeAspect="1"/>
          </p:cNvGraphicFramePr>
          <p:nvPr/>
        </p:nvGraphicFramePr>
        <p:xfrm>
          <a:off x="0" y="5362575"/>
          <a:ext cx="9144000" cy="1125538"/>
        </p:xfrm>
        <a:graphic>
          <a:graphicData uri="http://schemas.openxmlformats.org/presentationml/2006/ole">
            <mc:AlternateContent xmlns:mc="http://schemas.openxmlformats.org/markup-compatibility/2006">
              <mc:Choice xmlns:v="urn:schemas-microsoft-com:vml" Requires="v">
                <p:oleObj spid="_x0000_s3097" name="" r:id="rId1" imgW="5676900" imgH="685800" progId="">
                  <p:embed/>
                </p:oleObj>
              </mc:Choice>
              <mc:Fallback>
                <p:oleObj name="" r:id="rId1" imgW="5676900" imgH="685800" progId="">
                  <p:embed/>
                  <p:pic>
                    <p:nvPicPr>
                      <p:cNvPr id="0" name="图片 3096"/>
                      <p:cNvPicPr/>
                      <p:nvPr/>
                    </p:nvPicPr>
                    <p:blipFill>
                      <a:blip r:embed="rId2"/>
                      <a:stretch>
                        <a:fillRect/>
                      </a:stretch>
                    </p:blipFill>
                    <p:spPr>
                      <a:xfrm>
                        <a:off x="0" y="5362575"/>
                        <a:ext cx="9144000" cy="1125538"/>
                      </a:xfrm>
                      <a:prstGeom prst="rect">
                        <a:avLst/>
                      </a:prstGeom>
                      <a:noFill/>
                      <a:ln w="38100">
                        <a:noFill/>
                        <a:miter/>
                      </a:ln>
                    </p:spPr>
                  </p:pic>
                </p:oleObj>
              </mc:Fallback>
            </mc:AlternateContent>
          </a:graphicData>
        </a:graphic>
      </p:graphicFrame>
      <p:sp>
        <p:nvSpPr>
          <p:cNvPr id="110645" name="AutoShape 63"/>
          <p:cNvSpPr/>
          <p:nvPr/>
        </p:nvSpPr>
        <p:spPr>
          <a:xfrm>
            <a:off x="4211638" y="6021388"/>
            <a:ext cx="4464050" cy="692150"/>
          </a:xfrm>
          <a:prstGeom prst="horizontalScroll">
            <a:avLst>
              <a:gd name="adj" fmla="val 12500"/>
            </a:avLst>
          </a:prstGeom>
          <a:solidFill>
            <a:schemeClr val="folHlink"/>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10646" name="Text Box 64"/>
          <p:cNvSpPr txBox="1"/>
          <p:nvPr/>
        </p:nvSpPr>
        <p:spPr>
          <a:xfrm>
            <a:off x="4356100" y="6165850"/>
            <a:ext cx="4103688" cy="334963"/>
          </a:xfrm>
          <a:prstGeom prst="rect">
            <a:avLst/>
          </a:prstGeom>
          <a:noFill/>
          <a:ln w="9525">
            <a:noFill/>
          </a:ln>
        </p:spPr>
        <p:txBody>
          <a:bodyPr anchor="t">
            <a:spAutoFit/>
          </a:bodyPr>
          <a:p>
            <a:pPr>
              <a:spcBef>
                <a:spcPct val="50000"/>
              </a:spcBef>
            </a:pPr>
            <a:r>
              <a:rPr lang="zh-CN" altLang="en-US" sz="1600" b="1" dirty="0">
                <a:latin typeface="Arial" panose="020B0604020202020204" pitchFamily="34" charset="0"/>
                <a:ea typeface="宋体" panose="02010600030101010101" pitchFamily="2" charset="-122"/>
              </a:rPr>
              <a:t>固定资产更新后，将增加净现值</a:t>
            </a:r>
            <a:r>
              <a:rPr lang="en-US" altLang="zh-CN" sz="1600" b="1" dirty="0">
                <a:latin typeface="Arial" panose="020B0604020202020204" pitchFamily="34" charset="0"/>
                <a:ea typeface="宋体" panose="02010600030101010101" pitchFamily="2" charset="-122"/>
              </a:rPr>
              <a:t>16179.18</a:t>
            </a:r>
            <a:r>
              <a:rPr lang="zh-CN" altLang="en-US" sz="1600" b="1" dirty="0">
                <a:latin typeface="Arial" panose="020B0604020202020204" pitchFamily="34" charset="0"/>
                <a:ea typeface="宋体" panose="02010600030101010101" pitchFamily="2" charset="-122"/>
              </a:rPr>
              <a:t>元</a:t>
            </a:r>
            <a:r>
              <a:rPr lang="zh-CN" altLang="en-US" sz="1600" dirty="0">
                <a:latin typeface="Arial" panose="020B0604020202020204" pitchFamily="34" charset="0"/>
                <a:ea typeface="宋体" panose="02010600030101010101" pitchFamily="2" charset="-122"/>
              </a:rPr>
              <a:t> </a:t>
            </a:r>
            <a:endParaRPr lang="zh-CN" altLang="en-US" sz="1600" dirty="0">
              <a:latin typeface="Arial" panose="020B060402020202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
          <p:cNvSpPr>
            <a:spLocks noGrp="1"/>
          </p:cNvSpPr>
          <p:nvPr>
            <p:ph type="title"/>
          </p:nvPr>
        </p:nvSpPr>
        <p:spPr/>
        <p:txBody>
          <a:bodyPr anchor="b"/>
          <a:p>
            <a:endParaRPr lang="zh-CN" altLang="en-US"/>
          </a:p>
        </p:txBody>
      </p:sp>
      <p:sp>
        <p:nvSpPr>
          <p:cNvPr id="3" name="内容占位符 2"/>
          <p:cNvSpPr>
            <a:spLocks noGrp="1"/>
          </p:cNvSpPr>
          <p:nvPr>
            <p:ph idx="1"/>
          </p:nvPr>
        </p:nvSpPr>
        <p:spPr>
          <a:xfrm>
            <a:off x="457200" y="1719263"/>
            <a:ext cx="8229600" cy="4411663"/>
          </a:xfrm>
        </p:spPr>
        <p:txBody>
          <a:bodyPr/>
          <a:p>
            <a:pPr marL="0" marR="0" lvl="0" indent="0" algn="l" defTabSz="914400" rtl="0" eaLnBrk="0" fontAlgn="base" latinLnBrk="0" hangingPunct="0">
              <a:lnSpc>
                <a:spcPct val="100000"/>
              </a:lnSpc>
              <a:spcBef>
                <a:spcPct val="10000"/>
              </a:spcBef>
              <a:spcAft>
                <a:spcPct val="10000"/>
              </a:spcAft>
              <a:buClr>
                <a:schemeClr val="tx2"/>
              </a:buClr>
              <a:buSzPct val="70000"/>
              <a:buFont typeface="Wingdings" panose="05000000000000000000" pitchFamily="2" charset="2"/>
              <a:buNone/>
            </a:pPr>
            <a:r>
              <a:rPr kumimoji="0" lang="zh-CN" altLang="en-US" sz="2400" b="1" i="0" u="none" strike="noStrike" kern="1200" cap="none" spc="0" normalizeH="0" baseline="0" noProof="1">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a:t>
            </a:r>
            <a:r>
              <a:rPr kumimoji="0" lang="zh-CN" altLang="en-US" sz="2400" b="1"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例</a:t>
            </a:r>
            <a:r>
              <a:rPr kumimoji="0" lang="zh-CN" altLang="en-US" sz="2400" b="1" i="0" u="none" strike="noStrike" kern="1200" cap="none" spc="0" normalizeH="0" baseline="0" noProof="1">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假设某公司为降低每年的生产成本，准备用一台新设备代替旧设备。</a:t>
            </a:r>
            <a:endPar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endParaRPr>
          </a:p>
          <a:p>
            <a:pPr marL="800100" marR="0" lvl="1" indent="-342900" algn="l" defTabSz="914400" rtl="0" eaLnBrk="0" fontAlgn="base" latinLnBrk="0" hangingPunct="0">
              <a:lnSpc>
                <a:spcPct val="100000"/>
              </a:lnSpc>
              <a:spcBef>
                <a:spcPct val="10000"/>
              </a:spcBef>
              <a:spcAft>
                <a:spcPct val="10000"/>
              </a:spcAft>
              <a:buClr>
                <a:schemeClr val="accent2"/>
              </a:buClr>
              <a:buSzPct val="70000"/>
              <a:buFont typeface="Arial" panose="020B0604020202020204" pitchFamily="34" charset="0"/>
              <a:buChar char="•"/>
            </a:pP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旧设备原值</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100 000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元，已提折旧</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元，估计还可用</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年，</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年后的残值为零。如果现在出售，可得价款</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40000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a:t>
            </a:r>
            <a:endPar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endParaRPr>
          </a:p>
          <a:p>
            <a:pPr marL="800100" marR="0" lvl="1" indent="-342900" algn="l" defTabSz="914400" rtl="0" eaLnBrk="0" fontAlgn="base" latinLnBrk="0" hangingPunct="0">
              <a:lnSpc>
                <a:spcPct val="100000"/>
              </a:lnSpc>
              <a:spcBef>
                <a:spcPct val="10000"/>
              </a:spcBef>
              <a:spcAft>
                <a:spcPct val="10000"/>
              </a:spcAft>
              <a:buClr>
                <a:schemeClr val="accent2"/>
              </a:buClr>
              <a:buSzPct val="70000"/>
              <a:buFont typeface="Arial" panose="020B0604020202020204" pitchFamily="34" charset="0"/>
              <a:buChar char="•"/>
            </a:pP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新设备的买价、运费和安装费共需</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110 000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元，可用</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年，年折旧额</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20 000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元，第</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年末税法规定残值与预计残值出售价均为</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10 000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元。用新设备时每年付现成本可节约</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30 000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新设备年付现成本为</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元，旧设备年付现成本为</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80 000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元</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a:t>
            </a:r>
            <a:endPar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endParaRPr>
          </a:p>
          <a:p>
            <a:pPr marL="342900" marR="0" lvl="0" indent="-342900" algn="l" defTabSz="914400" rtl="0" eaLnBrk="0" fontAlgn="base" latinLnBrk="0" hangingPunct="0">
              <a:lnSpc>
                <a:spcPct val="100000"/>
              </a:lnSpc>
              <a:spcBef>
                <a:spcPct val="10000"/>
              </a:spcBef>
              <a:spcAft>
                <a:spcPct val="10000"/>
              </a:spcAft>
              <a:buClr>
                <a:schemeClr val="tx2"/>
              </a:buClr>
              <a:buSzPct val="70000"/>
              <a:buFont typeface="Wingdings" panose="05000000000000000000" pitchFamily="2" charset="2"/>
              <a:buChar char="l"/>
            </a:pP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假设销售收入不变，所得税率为</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50%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，新旧设备均按直线法计提折旧。如果折现率是</a:t>
            </a:r>
            <a:r>
              <a:rPr kumimoji="0" lang="en-US" altLang="zh-CN"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10%</a:t>
            </a:r>
            <a:r>
              <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rPr>
              <a:t>，该公司是否应该用新设备替代旧设备？ </a:t>
            </a:r>
            <a:endParaRPr kumimoji="0" lang="zh-CN" altLang="en-US" sz="2400" b="0" i="0" u="none" strike="noStrike" kern="1200" cap="none" spc="0" normalizeH="0" baseline="0" noProof="1" dirty="0">
              <a:solidFill>
                <a:schemeClr val="tx1"/>
              </a:solidFill>
              <a:latin typeface="黑体" panose="02010609060101010101" pitchFamily="1" charset="-122"/>
              <a:ea typeface="黑体" panose="02010609060101010101" pitchFamily="1" charset="-122"/>
              <a:cs typeface="+mn-cs"/>
              <a:sym typeface="Wingdings 2" panose="05020102010507070707" pitchFamily="18" charset="2"/>
            </a:endParaRPr>
          </a:p>
          <a:p>
            <a:pPr marL="342900" marR="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42102"/>
          <p:cNvSpPr>
            <a:spLocks noGrp="1"/>
          </p:cNvSpPr>
          <p:nvPr>
            <p:ph type="title"/>
          </p:nvPr>
        </p:nvSpPr>
        <p:spPr/>
        <p:txBody>
          <a:bodyPr anchor="b"/>
          <a:p>
            <a:r>
              <a:rPr lang="en-US" altLang="en-US" dirty="0">
                <a:solidFill>
                  <a:schemeClr val="tx1"/>
                </a:solidFill>
                <a:latin typeface="黑体" panose="02010609060101010101" pitchFamily="1" charset="-122"/>
                <a:ea typeface="黑体" panose="02010609060101010101" pitchFamily="1" charset="-122"/>
              </a:rPr>
              <a:t>1.</a:t>
            </a:r>
            <a:r>
              <a:rPr lang="zh-CN" altLang="en-US" dirty="0">
                <a:solidFill>
                  <a:schemeClr val="tx1"/>
                </a:solidFill>
                <a:latin typeface="黑体" panose="02010609060101010101" pitchFamily="1" charset="-122"/>
                <a:ea typeface="黑体" panose="02010609060101010101" pitchFamily="1" charset="-122"/>
              </a:rPr>
              <a:t>增量现金流</a:t>
            </a:r>
            <a:endParaRPr lang="zh-CN" altLang="en-US" dirty="0">
              <a:solidFill>
                <a:schemeClr val="tx1"/>
              </a:solidFill>
              <a:latin typeface="黑体" panose="02010609060101010101" pitchFamily="1" charset="-122"/>
              <a:ea typeface="黑体" panose="02010609060101010101" pitchFamily="1" charset="-122"/>
            </a:endParaRPr>
          </a:p>
        </p:txBody>
      </p:sp>
      <p:sp>
        <p:nvSpPr>
          <p:cNvPr id="42051" name="线形标注 2(带边框和强调线) 42050"/>
          <p:cNvSpPr/>
          <p:nvPr/>
        </p:nvSpPr>
        <p:spPr>
          <a:xfrm>
            <a:off x="6705600" y="1752600"/>
            <a:ext cx="2381250" cy="2628900"/>
          </a:xfrm>
          <a:prstGeom prst="accentBorderCallout2">
            <a:avLst>
              <a:gd name="adj1" fmla="val 4347"/>
              <a:gd name="adj2" fmla="val -3333"/>
              <a:gd name="adj3" fmla="val 4347"/>
              <a:gd name="adj4" fmla="val -60764"/>
              <a:gd name="adj5" fmla="val 46435"/>
              <a:gd name="adj6" fmla="val -120417"/>
            </a:avLst>
          </a:prstGeom>
          <a:pattFill prst="pct5">
            <a:fgClr>
              <a:srgbClr val="00CC00"/>
            </a:fgClr>
            <a:bgClr>
              <a:schemeClr val="bg1"/>
            </a:bgClr>
          </a:pattFill>
          <a:ln w="9525" cap="flat" cmpd="sng">
            <a:solidFill>
              <a:srgbClr val="FF3300"/>
            </a:solidFill>
            <a:prstDash val="lgDashDotDot"/>
            <a:miter/>
            <a:headEnd type="triangle" w="med" len="med"/>
            <a:tailEnd type="none" w="med" len="med"/>
          </a:ln>
        </p:spPr>
        <p:txBody>
          <a:bodyPr anchor="t"/>
          <a:p>
            <a:pPr>
              <a:lnSpc>
                <a:spcPct val="110000"/>
              </a:lnSpc>
            </a:pPr>
            <a:r>
              <a:rPr lang="en-US" altLang="zh-CN" sz="1600" dirty="0">
                <a:latin typeface="黑体" panose="02010609060101010101" pitchFamily="1" charset="-122"/>
                <a:ea typeface="黑体" panose="02010609060101010101" pitchFamily="1" charset="-122"/>
              </a:rPr>
              <a:t>◎ </a:t>
            </a:r>
            <a:r>
              <a:rPr lang="zh-CN" altLang="en-US" sz="1600" dirty="0">
                <a:latin typeface="黑体" panose="02010609060101010101" pitchFamily="1" charset="-122"/>
                <a:ea typeface="黑体" panose="02010609060101010101" pitchFamily="1" charset="-122"/>
              </a:rPr>
              <a:t>新设备买价、运费、安装费      </a:t>
            </a:r>
            <a:r>
              <a:rPr lang="en-US" altLang="zh-CN" sz="1600">
                <a:latin typeface="黑体" panose="02010609060101010101" pitchFamily="1" charset="-122"/>
                <a:ea typeface="黑体" panose="02010609060101010101" pitchFamily="1" charset="-122"/>
              </a:rPr>
              <a:t>110 000</a:t>
            </a:r>
            <a:endParaRPr lang="en-US" altLang="zh-CN" sz="1600">
              <a:latin typeface="黑体" panose="02010609060101010101" pitchFamily="1" charset="-122"/>
              <a:ea typeface="黑体" panose="02010609060101010101" pitchFamily="1" charset="-122"/>
            </a:endParaRPr>
          </a:p>
          <a:p>
            <a:pPr>
              <a:lnSpc>
                <a:spcPct val="110000"/>
              </a:lnSpc>
            </a:pPr>
            <a:r>
              <a:rPr lang="en-US" altLang="zh-CN" sz="1600">
                <a:latin typeface="黑体" panose="02010609060101010101" pitchFamily="1" charset="-122"/>
                <a:ea typeface="黑体" panose="02010609060101010101" pitchFamily="1" charset="-122"/>
              </a:rPr>
              <a:t>◎</a:t>
            </a:r>
            <a:r>
              <a:rPr lang="en-US" altLang="zh-CN" sz="1600" dirty="0">
                <a:latin typeface="黑体" panose="02010609060101010101" pitchFamily="1" charset="-122"/>
                <a:ea typeface="黑体" panose="02010609060101010101" pitchFamily="1" charset="-122"/>
              </a:rPr>
              <a:t> </a:t>
            </a:r>
            <a:r>
              <a:rPr lang="zh-CN" altLang="en-US" sz="1600" dirty="0">
                <a:latin typeface="黑体" panose="02010609060101010101" pitchFamily="1" charset="-122"/>
                <a:ea typeface="黑体" panose="02010609060101010101" pitchFamily="1" charset="-122"/>
              </a:rPr>
              <a:t>旧设备出售收入</a:t>
            </a:r>
            <a:endParaRPr lang="zh-CN" altLang="en-US" sz="1600" dirty="0">
              <a:latin typeface="黑体" panose="02010609060101010101" pitchFamily="1" charset="-122"/>
              <a:ea typeface="黑体" panose="02010609060101010101" pitchFamily="1" charset="-122"/>
            </a:endParaRPr>
          </a:p>
          <a:p>
            <a:pPr>
              <a:lnSpc>
                <a:spcPct val="110000"/>
              </a:lnSpc>
            </a:pPr>
            <a:r>
              <a:rPr lang="zh-CN" altLang="en-US" sz="1600" dirty="0">
                <a:latin typeface="黑体" panose="02010609060101010101" pitchFamily="1" charset="-122"/>
                <a:ea typeface="黑体" panose="02010609060101010101" pitchFamily="1" charset="-122"/>
              </a:rPr>
              <a:t>            </a:t>
            </a:r>
            <a:r>
              <a:rPr lang="en-US" altLang="zh-CN" sz="1600">
                <a:latin typeface="黑体" panose="02010609060101010101" pitchFamily="1" charset="-122"/>
                <a:ea typeface="黑体" panose="02010609060101010101" pitchFamily="1" charset="-122"/>
              </a:rPr>
              <a:t>-40 000 </a:t>
            </a:r>
            <a:endParaRPr lang="en-US" altLang="zh-CN" sz="1600">
              <a:latin typeface="黑体" panose="02010609060101010101" pitchFamily="1" charset="-122"/>
              <a:ea typeface="黑体" panose="02010609060101010101" pitchFamily="1" charset="-122"/>
            </a:endParaRPr>
          </a:p>
          <a:p>
            <a:pPr>
              <a:lnSpc>
                <a:spcPct val="110000"/>
              </a:lnSpc>
            </a:pPr>
            <a:r>
              <a:rPr lang="en-US" altLang="zh-CN" sz="1600">
                <a:latin typeface="黑体" panose="02010609060101010101" pitchFamily="1" charset="-122"/>
                <a:ea typeface="黑体" panose="02010609060101010101" pitchFamily="1" charset="-122"/>
              </a:rPr>
              <a:t>◎</a:t>
            </a:r>
            <a:r>
              <a:rPr lang="en-US" altLang="zh-CN" sz="1600" dirty="0">
                <a:latin typeface="黑体" panose="02010609060101010101" pitchFamily="1" charset="-122"/>
                <a:ea typeface="黑体" panose="02010609060101010101" pitchFamily="1" charset="-122"/>
              </a:rPr>
              <a:t> </a:t>
            </a:r>
            <a:r>
              <a:rPr lang="zh-CN" altLang="en-US" sz="1600" dirty="0">
                <a:latin typeface="黑体" panose="02010609060101010101" pitchFamily="1" charset="-122"/>
                <a:ea typeface="黑体" panose="02010609060101010101" pitchFamily="1" charset="-122"/>
              </a:rPr>
              <a:t>旧设备出售税赋节余          </a:t>
            </a:r>
            <a:r>
              <a:rPr lang="en-US" altLang="zh-CN" sz="1600">
                <a:latin typeface="黑体" panose="02010609060101010101" pitchFamily="1" charset="-122"/>
                <a:ea typeface="黑体" panose="02010609060101010101" pitchFamily="1" charset="-122"/>
              </a:rPr>
              <a:t>-5 000 </a:t>
            </a:r>
            <a:endParaRPr lang="en-US" altLang="zh-CN" sz="1600">
              <a:latin typeface="黑体" panose="02010609060101010101" pitchFamily="1" charset="-122"/>
              <a:ea typeface="黑体" panose="02010609060101010101" pitchFamily="1" charset="-122"/>
            </a:endParaRPr>
          </a:p>
          <a:p>
            <a:pPr>
              <a:lnSpc>
                <a:spcPct val="110000"/>
              </a:lnSpc>
            </a:pPr>
            <a:r>
              <a:rPr lang="zh-CN" altLang="en-US" sz="1600">
                <a:latin typeface="黑体" panose="02010609060101010101" pitchFamily="1" charset="-122"/>
                <a:ea typeface="黑体" panose="02010609060101010101" pitchFamily="1" charset="-122"/>
              </a:rPr>
              <a:t>（</a:t>
            </a:r>
            <a:r>
              <a:rPr lang="en-US" altLang="zh-CN" sz="1600">
                <a:latin typeface="黑体" panose="02010609060101010101" pitchFamily="1" charset="-122"/>
                <a:ea typeface="黑体" panose="02010609060101010101" pitchFamily="1" charset="-122"/>
              </a:rPr>
              <a:t>(40000-50000)×0.5 </a:t>
            </a:r>
            <a:r>
              <a:rPr lang="zh-CN" altLang="en-US" sz="1600">
                <a:latin typeface="黑体" panose="02010609060101010101" pitchFamily="1" charset="-122"/>
                <a:ea typeface="黑体" panose="02010609060101010101" pitchFamily="1" charset="-122"/>
              </a:rPr>
              <a:t>）</a:t>
            </a:r>
            <a:r>
              <a:rPr lang="en-US" altLang="zh-CN" sz="1600">
                <a:latin typeface="黑体" panose="02010609060101010101" pitchFamily="1" charset="-122"/>
                <a:ea typeface="黑体" panose="02010609060101010101" pitchFamily="1" charset="-122"/>
              </a:rPr>
              <a:t>        </a:t>
            </a:r>
            <a:endParaRPr lang="en-US" altLang="zh-CN" sz="1600">
              <a:latin typeface="黑体" panose="02010609060101010101" pitchFamily="1" charset="-122"/>
              <a:ea typeface="黑体" panose="02010609060101010101" pitchFamily="1" charset="-122"/>
            </a:endParaRPr>
          </a:p>
          <a:p>
            <a:pPr>
              <a:lnSpc>
                <a:spcPct val="110000"/>
              </a:lnSpc>
              <a:spcBef>
                <a:spcPct val="50000"/>
              </a:spcBef>
            </a:pPr>
            <a:r>
              <a:rPr lang="en-US" altLang="zh-CN" sz="1600" dirty="0">
                <a:latin typeface="黑体" panose="02010609060101010101" pitchFamily="1" charset="-122"/>
                <a:ea typeface="黑体" panose="02010609060101010101" pitchFamily="1" charset="-122"/>
              </a:rPr>
              <a:t>    </a:t>
            </a:r>
            <a:r>
              <a:rPr lang="zh-CN" altLang="en-US" sz="1600" dirty="0">
                <a:latin typeface="黑体" panose="02010609060101010101" pitchFamily="1" charset="-122"/>
                <a:ea typeface="黑体" panose="02010609060101010101" pitchFamily="1" charset="-122"/>
              </a:rPr>
              <a:t>合计：  </a:t>
            </a:r>
            <a:r>
              <a:rPr lang="en-US" altLang="zh-CN" sz="1600">
                <a:latin typeface="黑体" panose="02010609060101010101" pitchFamily="1" charset="-122"/>
                <a:ea typeface="黑体" panose="02010609060101010101" pitchFamily="1" charset="-122"/>
              </a:rPr>
              <a:t>65 000           </a:t>
            </a:r>
            <a:endParaRPr lang="en-US" altLang="zh-CN" sz="1600">
              <a:latin typeface="黑体" panose="02010609060101010101" pitchFamily="1" charset="-122"/>
              <a:ea typeface="黑体" panose="02010609060101010101" pitchFamily="1" charset="-122"/>
            </a:endParaRPr>
          </a:p>
        </p:txBody>
      </p:sp>
      <p:sp>
        <p:nvSpPr>
          <p:cNvPr id="42052" name="线形标注 1(带边框和强调线) 42051"/>
          <p:cNvSpPr/>
          <p:nvPr/>
        </p:nvSpPr>
        <p:spPr>
          <a:xfrm>
            <a:off x="6858000" y="4800600"/>
            <a:ext cx="2109788" cy="1884363"/>
          </a:xfrm>
          <a:prstGeom prst="accentBorderCallout1">
            <a:avLst>
              <a:gd name="adj1" fmla="val 6065"/>
              <a:gd name="adj2" fmla="val -3611"/>
              <a:gd name="adj3" fmla="val -12046"/>
              <a:gd name="adj4" fmla="val -29495"/>
            </a:avLst>
          </a:prstGeom>
          <a:pattFill prst="divot">
            <a:fgClr>
              <a:srgbClr val="FFCCFF"/>
            </a:fgClr>
            <a:bgClr>
              <a:schemeClr val="bg1"/>
            </a:bgClr>
          </a:pattFill>
          <a:ln w="9525" cap="flat" cmpd="sng">
            <a:solidFill>
              <a:srgbClr val="009900"/>
            </a:solidFill>
            <a:prstDash val="lgDashDot"/>
            <a:miter/>
            <a:headEnd type="triangle" w="med" len="med"/>
            <a:tailEnd type="none" w="med" len="med"/>
          </a:ln>
        </p:spPr>
        <p:txBody>
          <a:bodyPr anchor="t"/>
          <a:p>
            <a:pPr algn="ctr">
              <a:lnSpc>
                <a:spcPct val="105000"/>
              </a:lnSpc>
            </a:pPr>
            <a:r>
              <a:rPr lang="zh-CN" altLang="en-US" sz="1600" dirty="0">
                <a:latin typeface="黑体" panose="02010609060101010101" pitchFamily="1" charset="-122"/>
                <a:ea typeface="黑体" panose="02010609060101010101" pitchFamily="1" charset="-122"/>
              </a:rPr>
              <a:t>新设备年折旧额 </a:t>
            </a:r>
            <a:endParaRPr lang="zh-CN" altLang="en-US" sz="1600" dirty="0">
              <a:latin typeface="黑体" panose="02010609060101010101" pitchFamily="1" charset="-122"/>
              <a:ea typeface="黑体" panose="02010609060101010101" pitchFamily="1" charset="-122"/>
            </a:endParaRPr>
          </a:p>
          <a:p>
            <a:pPr algn="ctr">
              <a:lnSpc>
                <a:spcPct val="105000"/>
              </a:lnSpc>
            </a:pPr>
            <a:r>
              <a:rPr lang="zh-CN" altLang="en-US" sz="1600">
                <a:latin typeface="黑体" panose="02010609060101010101" pitchFamily="1" charset="-122"/>
                <a:ea typeface="黑体" panose="02010609060101010101" pitchFamily="1" charset="-122"/>
              </a:rPr>
              <a:t>        </a:t>
            </a:r>
            <a:r>
              <a:rPr lang="en-US" altLang="zh-CN" sz="1600">
                <a:latin typeface="黑体" panose="02010609060101010101" pitchFamily="1" charset="-122"/>
                <a:ea typeface="黑体" panose="02010609060101010101" pitchFamily="1" charset="-122"/>
              </a:rPr>
              <a:t>20 000</a:t>
            </a:r>
            <a:endParaRPr lang="en-US" altLang="zh-CN" sz="1600">
              <a:latin typeface="黑体" panose="02010609060101010101" pitchFamily="1" charset="-122"/>
              <a:ea typeface="黑体" panose="02010609060101010101" pitchFamily="1" charset="-122"/>
            </a:endParaRPr>
          </a:p>
          <a:p>
            <a:pPr algn="ctr">
              <a:lnSpc>
                <a:spcPct val="105000"/>
              </a:lnSpc>
            </a:pPr>
            <a:r>
              <a:rPr lang="zh-CN" altLang="en-US" sz="1600" dirty="0">
                <a:latin typeface="黑体" panose="02010609060101010101" pitchFamily="1" charset="-122"/>
                <a:ea typeface="黑体" panose="02010609060101010101" pitchFamily="1" charset="-122"/>
              </a:rPr>
              <a:t>旧设备年折旧额</a:t>
            </a:r>
            <a:endParaRPr lang="zh-CN" altLang="en-US" sz="1600" dirty="0">
              <a:latin typeface="黑体" panose="02010609060101010101" pitchFamily="1" charset="-122"/>
              <a:ea typeface="黑体" panose="02010609060101010101" pitchFamily="1" charset="-122"/>
            </a:endParaRPr>
          </a:p>
          <a:p>
            <a:pPr algn="ctr">
              <a:lnSpc>
                <a:spcPct val="105000"/>
              </a:lnSpc>
            </a:pPr>
            <a:r>
              <a:rPr lang="zh-CN" altLang="en-US" sz="1600">
                <a:latin typeface="黑体" panose="02010609060101010101" pitchFamily="1" charset="-122"/>
                <a:ea typeface="黑体" panose="02010609060101010101" pitchFamily="1" charset="-122"/>
              </a:rPr>
              <a:t>        </a:t>
            </a:r>
            <a:r>
              <a:rPr lang="en-US" altLang="zh-CN" sz="1600">
                <a:latin typeface="黑体" panose="02010609060101010101" pitchFamily="1" charset="-122"/>
                <a:ea typeface="黑体" panose="02010609060101010101" pitchFamily="1" charset="-122"/>
              </a:rPr>
              <a:t>10 000</a:t>
            </a:r>
            <a:endParaRPr lang="en-US" altLang="zh-CN" sz="1600">
              <a:latin typeface="黑体" panose="02010609060101010101" pitchFamily="1" charset="-122"/>
              <a:ea typeface="黑体" panose="02010609060101010101" pitchFamily="1" charset="-122"/>
            </a:endParaRPr>
          </a:p>
          <a:p>
            <a:pPr>
              <a:lnSpc>
                <a:spcPct val="105000"/>
              </a:lnSpc>
            </a:pPr>
            <a:r>
              <a:rPr lang="en-US" altLang="zh-CN" sz="1600">
                <a:latin typeface="黑体" panose="02010609060101010101" pitchFamily="1" charset="-122"/>
                <a:ea typeface="黑体" panose="02010609060101010101" pitchFamily="1" charset="-122"/>
              </a:rPr>
              <a:t>▲  </a:t>
            </a:r>
            <a:r>
              <a:rPr lang="zh-CN" altLang="en-US" sz="1600" dirty="0">
                <a:latin typeface="黑体" panose="02010609060101010101" pitchFamily="1" charset="-122"/>
                <a:ea typeface="黑体" panose="02010609060101010101" pitchFamily="1" charset="-122"/>
              </a:rPr>
              <a:t>年折旧额增量</a:t>
            </a:r>
            <a:endParaRPr lang="zh-CN" altLang="en-US" sz="1600" dirty="0">
              <a:latin typeface="黑体" panose="02010609060101010101" pitchFamily="1" charset="-122"/>
              <a:ea typeface="黑体" panose="02010609060101010101" pitchFamily="1" charset="-122"/>
            </a:endParaRPr>
          </a:p>
          <a:p>
            <a:pPr algn="ctr">
              <a:lnSpc>
                <a:spcPct val="105000"/>
              </a:lnSpc>
            </a:pPr>
            <a:r>
              <a:rPr lang="zh-CN" altLang="en-US" sz="1600">
                <a:latin typeface="黑体" panose="02010609060101010101" pitchFamily="1" charset="-122"/>
                <a:ea typeface="黑体" panose="02010609060101010101" pitchFamily="1" charset="-122"/>
              </a:rPr>
              <a:t>       </a:t>
            </a:r>
            <a:r>
              <a:rPr lang="en-US" altLang="zh-CN" sz="1600">
                <a:latin typeface="黑体" panose="02010609060101010101" pitchFamily="1" charset="-122"/>
                <a:ea typeface="黑体" panose="02010609060101010101" pitchFamily="1" charset="-122"/>
              </a:rPr>
              <a:t>10 000</a:t>
            </a:r>
            <a:endParaRPr lang="en-US" altLang="zh-CN" sz="1600">
              <a:latin typeface="黑体" panose="02010609060101010101" pitchFamily="1" charset="-122"/>
              <a:ea typeface="黑体" panose="02010609060101010101" pitchFamily="1" charset="-122"/>
            </a:endParaRPr>
          </a:p>
          <a:p>
            <a:pPr algn="ctr">
              <a:lnSpc>
                <a:spcPct val="105000"/>
              </a:lnSpc>
            </a:pPr>
            <a:r>
              <a:rPr lang="zh-CN" altLang="en-US" sz="1600" dirty="0">
                <a:latin typeface="黑体" panose="02010609060101010101" pitchFamily="1" charset="-122"/>
                <a:ea typeface="黑体" panose="02010609060101010101" pitchFamily="1" charset="-122"/>
              </a:rPr>
              <a:t>（</a:t>
            </a:r>
            <a:r>
              <a:rPr lang="en-US" altLang="zh-CN" sz="1600" dirty="0">
                <a:latin typeface="黑体" panose="02010609060101010101" pitchFamily="1" charset="-122"/>
                <a:ea typeface="黑体" panose="02010609060101010101" pitchFamily="1" charset="-122"/>
              </a:rPr>
              <a:t>20 000-10 000</a:t>
            </a:r>
            <a:r>
              <a:rPr lang="zh-CN" altLang="en-US" sz="1600" dirty="0">
                <a:latin typeface="黑体" panose="02010609060101010101" pitchFamily="1" charset="-122"/>
                <a:ea typeface="黑体" panose="02010609060101010101" pitchFamily="1" charset="-122"/>
              </a:rPr>
              <a:t>）</a:t>
            </a:r>
            <a:endParaRPr lang="zh-CN" altLang="en-US" sz="1600" dirty="0">
              <a:latin typeface="黑体" panose="02010609060101010101" pitchFamily="1" charset="-122"/>
              <a:ea typeface="黑体" panose="02010609060101010101" pitchFamily="1" charset="-122"/>
            </a:endParaRPr>
          </a:p>
        </p:txBody>
      </p:sp>
      <p:graphicFrame>
        <p:nvGraphicFramePr>
          <p:cNvPr id="42139" name="内容占位符 42138"/>
          <p:cNvGraphicFramePr/>
          <p:nvPr>
            <p:ph sz="half" idx="2"/>
          </p:nvPr>
        </p:nvGraphicFramePr>
        <p:xfrm>
          <a:off x="533400" y="2438400"/>
          <a:ext cx="5943600" cy="4183063"/>
        </p:xfrm>
        <a:graphic>
          <a:graphicData uri="http://schemas.openxmlformats.org/drawingml/2006/table">
            <a:tbl>
              <a:tblPr/>
              <a:tblGrid>
                <a:gridCol w="2667000"/>
                <a:gridCol w="990600"/>
                <a:gridCol w="1143000"/>
                <a:gridCol w="1143000"/>
              </a:tblGrid>
              <a:tr h="447675">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zh-CN" altLang="en-US" sz="1600" dirty="0">
                          <a:latin typeface="黑体" panose="02010609060101010101" pitchFamily="1" charset="-122"/>
                          <a:ea typeface="黑体" panose="02010609060101010101" pitchFamily="1" charset="-122"/>
                        </a:rPr>
                        <a:t>项  目</a:t>
                      </a:r>
                      <a:endParaRPr lang="zh-CN" altLang="en-US" sz="1600" dirty="0">
                        <a:latin typeface="黑体" panose="02010609060101010101" pitchFamily="1" charset="-122"/>
                        <a:ea typeface="黑体" panose="02010609060101010101" pitchFamily="1" charset="-122"/>
                      </a:endParaRPr>
                    </a:p>
                  </a:txBody>
                  <a:tcPr>
                    <a:lnL cap="flat">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0</a:t>
                      </a:r>
                      <a:r>
                        <a:rPr lang="zh-CN" altLang="en-US" sz="1600" dirty="0">
                          <a:latin typeface="黑体" panose="02010609060101010101" pitchFamily="1" charset="-122"/>
                          <a:ea typeface="黑体" panose="02010609060101010101" pitchFamily="1" charset="-122"/>
                        </a:rPr>
                        <a:t>年</a:t>
                      </a:r>
                      <a:endParaRPr lang="zh-CN" altLang="en-US" sz="1600" dirty="0">
                        <a:latin typeface="黑体" panose="02010609060101010101" pitchFamily="1" charset="-122"/>
                        <a:ea typeface="黑体" panose="02010609060101010101" pitchFamily="1"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1</a:t>
                      </a:r>
                      <a:r>
                        <a:rPr lang="zh-CN" altLang="en-US" dirty="0">
                          <a:latin typeface="黑体" panose="02010609060101010101" pitchFamily="1" charset="-122"/>
                          <a:ea typeface="黑体" panose="02010609060101010101" pitchFamily="1" charset="-122"/>
                        </a:rPr>
                        <a:t>～</a:t>
                      </a:r>
                      <a:r>
                        <a:rPr lang="en-US" altLang="zh-CN" sz="1600" dirty="0">
                          <a:latin typeface="黑体" panose="02010609060101010101" pitchFamily="1" charset="-122"/>
                          <a:ea typeface="黑体" panose="02010609060101010101" pitchFamily="1" charset="-122"/>
                        </a:rPr>
                        <a:t>4</a:t>
                      </a:r>
                      <a:r>
                        <a:rPr lang="zh-CN" altLang="en-US" sz="1600" dirty="0">
                          <a:latin typeface="黑体" panose="02010609060101010101" pitchFamily="1" charset="-122"/>
                          <a:ea typeface="黑体" panose="02010609060101010101" pitchFamily="1" charset="-122"/>
                        </a:rPr>
                        <a:t>年</a:t>
                      </a:r>
                      <a:endParaRPr lang="zh-CN" altLang="en-US" sz="1600" dirty="0">
                        <a:latin typeface="黑体" panose="02010609060101010101" pitchFamily="1" charset="-122"/>
                        <a:ea typeface="黑体" panose="02010609060101010101" pitchFamily="1"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5</a:t>
                      </a:r>
                      <a:r>
                        <a:rPr lang="zh-CN" altLang="en-US" sz="1600" dirty="0">
                          <a:latin typeface="黑体" panose="02010609060101010101" pitchFamily="1" charset="-122"/>
                          <a:ea typeface="黑体" panose="02010609060101010101" pitchFamily="1" charset="-122"/>
                        </a:rPr>
                        <a:t>年</a:t>
                      </a:r>
                      <a:endParaRPr lang="zh-CN" altLang="en-US" sz="1600" dirty="0">
                        <a:latin typeface="黑体" panose="02010609060101010101" pitchFamily="1" charset="-122"/>
                        <a:ea typeface="黑体" panose="02010609060101010101" pitchFamily="1" charset="-122"/>
                      </a:endParaRPr>
                    </a:p>
                  </a:txBody>
                  <a:tcP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35388">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1.</a:t>
                      </a:r>
                      <a:r>
                        <a:rPr lang="zh-CN" altLang="en-US" sz="1600" dirty="0">
                          <a:latin typeface="黑体" panose="02010609060101010101" pitchFamily="1" charset="-122"/>
                          <a:ea typeface="黑体" panose="02010609060101010101" pitchFamily="1" charset="-122"/>
                        </a:rPr>
                        <a:t>初始投资</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2.</a:t>
                      </a:r>
                      <a:r>
                        <a:rPr lang="zh-CN" altLang="en-US" sz="1600" dirty="0">
                          <a:latin typeface="黑体" panose="02010609060101010101" pitchFamily="1" charset="-122"/>
                          <a:ea typeface="黑体" panose="02010609060101010101" pitchFamily="1" charset="-122"/>
                        </a:rPr>
                        <a:t>经营现金流量</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⑴</a:t>
                      </a:r>
                      <a:r>
                        <a:rPr lang="zh-CN" altLang="en-US" sz="1600" dirty="0">
                          <a:latin typeface="黑体" panose="02010609060101010101" pitchFamily="1" charset="-122"/>
                          <a:ea typeface="黑体" panose="02010609060101010101" pitchFamily="1" charset="-122"/>
                        </a:rPr>
                        <a:t>销售收入</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⑵</a:t>
                      </a:r>
                      <a:r>
                        <a:rPr lang="zh-CN" altLang="en-US" sz="1600" dirty="0">
                          <a:latin typeface="黑体" panose="02010609060101010101" pitchFamily="1" charset="-122"/>
                          <a:ea typeface="黑体" panose="02010609060101010101" pitchFamily="1" charset="-122"/>
                        </a:rPr>
                        <a:t>经营付现成本节约额</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⑶</a:t>
                      </a:r>
                      <a:r>
                        <a:rPr lang="zh-CN" altLang="en-US" sz="1600" dirty="0">
                          <a:latin typeface="黑体" panose="02010609060101010101" pitchFamily="1" charset="-122"/>
                          <a:ea typeface="黑体" panose="02010609060101010101" pitchFamily="1" charset="-122"/>
                        </a:rPr>
                        <a:t>折旧费</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⑷</a:t>
                      </a:r>
                      <a:r>
                        <a:rPr lang="zh-CN" altLang="en-US" sz="1600" dirty="0">
                          <a:latin typeface="黑体" panose="02010609060101010101" pitchFamily="1" charset="-122"/>
                          <a:ea typeface="黑体" panose="02010609060101010101" pitchFamily="1" charset="-122"/>
                        </a:rPr>
                        <a:t>税前收益</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⑸</a:t>
                      </a:r>
                      <a:r>
                        <a:rPr lang="zh-CN" altLang="en-US" sz="1600" dirty="0">
                          <a:latin typeface="黑体" panose="02010609060101010101" pitchFamily="1" charset="-122"/>
                          <a:ea typeface="黑体" panose="02010609060101010101" pitchFamily="1" charset="-122"/>
                        </a:rPr>
                        <a:t>所得税</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⑹</a:t>
                      </a:r>
                      <a:r>
                        <a:rPr lang="zh-CN" altLang="en-US" sz="1600" dirty="0">
                          <a:latin typeface="黑体" panose="02010609060101010101" pitchFamily="1" charset="-122"/>
                          <a:ea typeface="黑体" panose="02010609060101010101" pitchFamily="1" charset="-122"/>
                        </a:rPr>
                        <a:t>税后收益</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3.</a:t>
                      </a:r>
                      <a:r>
                        <a:rPr lang="zh-CN" altLang="en-US" sz="1600" dirty="0">
                          <a:latin typeface="黑体" panose="02010609060101010101" pitchFamily="1" charset="-122"/>
                          <a:ea typeface="黑体" panose="02010609060101010101" pitchFamily="1" charset="-122"/>
                        </a:rPr>
                        <a:t>终结现金流量</a:t>
                      </a:r>
                      <a:r>
                        <a:rPr lang="en-US" altLang="zh-CN" sz="1600">
                          <a:latin typeface="黑体" panose="02010609060101010101" pitchFamily="1" charset="-122"/>
                          <a:ea typeface="黑体" panose="02010609060101010101" pitchFamily="1" charset="-122"/>
                        </a:rPr>
                        <a:t>Δ</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4.</a:t>
                      </a:r>
                      <a:r>
                        <a:rPr lang="zh-CN" altLang="en-US" sz="1600" dirty="0">
                          <a:latin typeface="黑体" panose="02010609060101010101" pitchFamily="1" charset="-122"/>
                          <a:ea typeface="黑体" panose="02010609060101010101" pitchFamily="1" charset="-122"/>
                        </a:rPr>
                        <a:t>现金净流量</a:t>
                      </a:r>
                      <a:endParaRPr lang="zh-CN" altLang="en-US" sz="1600" dirty="0">
                        <a:latin typeface="黑体" panose="02010609060101010101" pitchFamily="1" charset="-122"/>
                        <a:ea typeface="黑体" panose="02010609060101010101" pitchFamily="1" charset="-122"/>
                      </a:endParaRPr>
                    </a:p>
                  </a:txBody>
                  <a:tcPr>
                    <a:lnL cap="flat">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a:t>
                      </a:r>
                      <a:r>
                        <a:rPr lang="en-US" altLang="zh-CN" sz="1600">
                          <a:solidFill>
                            <a:schemeClr val="tx1"/>
                          </a:solidFill>
                          <a:latin typeface="黑体" panose="02010609060101010101" pitchFamily="1" charset="-122"/>
                          <a:ea typeface="黑体" panose="02010609060101010101" pitchFamily="1" charset="-122"/>
                        </a:rPr>
                        <a:t>-65000</a:t>
                      </a:r>
                      <a:endParaRPr lang="en-US" altLang="zh-CN" sz="1600">
                        <a:solidFill>
                          <a:schemeClr val="tx1"/>
                        </a:solidFill>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solidFill>
                          <a:schemeClr val="tx1"/>
                        </a:solidFill>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-65000</a:t>
                      </a:r>
                      <a:endParaRPr lang="zh-CN" altLang="en-US" sz="1600">
                        <a:latin typeface="黑体" panose="02010609060101010101" pitchFamily="1" charset="-122"/>
                        <a:ea typeface="黑体" panose="02010609060101010101" pitchFamily="1"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a:t>
                      </a:r>
                      <a:endParaRPr lang="en-US" altLang="zh-CN" sz="1600" dirty="0">
                        <a:latin typeface="黑体" panose="02010609060101010101" pitchFamily="1" charset="-122"/>
                        <a:ea typeface="黑体" panose="02010609060101010101" pitchFamily="1" charset="-122"/>
                      </a:endParaRPr>
                    </a:p>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+20 000</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0</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+30 000</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a:t>
                      </a:r>
                      <a:r>
                        <a:rPr lang="en-US" altLang="zh-CN" sz="1600">
                          <a:solidFill>
                            <a:schemeClr val="tx1"/>
                          </a:solidFill>
                          <a:latin typeface="黑体" panose="02010609060101010101" pitchFamily="1" charset="-122"/>
                          <a:ea typeface="黑体" panose="02010609060101010101" pitchFamily="1" charset="-122"/>
                        </a:rPr>
                        <a:t>-10000</a:t>
                      </a:r>
                      <a:endParaRPr lang="en-US" altLang="zh-CN" sz="1600">
                        <a:solidFill>
                          <a:schemeClr val="tx1"/>
                        </a:solidFill>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+20000</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-10000</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+10000</a:t>
                      </a: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endParaRPr lang="en-US" altLang="zh-CN" sz="1600">
                        <a:latin typeface="黑体" panose="02010609060101010101" pitchFamily="1" charset="-122"/>
                        <a:ea typeface="黑体" panose="02010609060101010101" pitchFamily="1" charset="-122"/>
                      </a:endParaRPr>
                    </a:p>
                    <a:p>
                      <a:pPr lvl="0"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+20000</a:t>
                      </a:r>
                      <a:endParaRPr lang="zh-CN" altLang="en-US" sz="1600">
                        <a:latin typeface="黑体" panose="02010609060101010101" pitchFamily="1" charset="-122"/>
                        <a:ea typeface="黑体" panose="02010609060101010101" pitchFamily="1"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buClr>
                          <a:schemeClr val="hlink"/>
                        </a:buClr>
                        <a:defRPr sz="1800" kern="1200">
                          <a:latin typeface="Tahoma" panose="020B0604030504040204" pitchFamily="2" charset="0"/>
                        </a:defRPr>
                      </a:lvl2pPr>
                      <a:lvl3pPr marL="914400" lvl="2" indent="0">
                        <a:buClr>
                          <a:schemeClr val="folHlink"/>
                        </a:buClr>
                        <a:defRPr sz="1800" kern="1200"/>
                      </a:lvl3pPr>
                      <a:lvl4pPr marL="1371600" lvl="3" indent="0">
                        <a:buClr>
                          <a:schemeClr val="accent2"/>
                        </a:buClr>
                        <a:defRPr sz="1800" kern="1200"/>
                      </a:lvl4pPr>
                      <a:lvl5pPr marL="1828800" lvl="4" indent="0">
                        <a:buClr>
                          <a:schemeClr val="accent1"/>
                        </a:buClr>
                        <a:defRPr sz="1800" kern="1200"/>
                      </a:lvl5pPr>
                    </a:lstStyle>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a:t>
                      </a:r>
                      <a:endParaRPr lang="en-US" altLang="zh-CN" sz="1600" dirty="0">
                        <a:latin typeface="黑体" panose="02010609060101010101" pitchFamily="1" charset="-122"/>
                        <a:ea typeface="黑体" panose="02010609060101010101" pitchFamily="1" charset="-122"/>
                      </a:endParaRPr>
                    </a:p>
                    <a:p>
                      <a:pPr lvl="0" algn="ctr" defTabSz="0">
                        <a:spcBef>
                          <a:spcPct val="10000"/>
                        </a:spcBef>
                        <a:spcAft>
                          <a:spcPct val="10000"/>
                        </a:spcAft>
                        <a:buClr>
                          <a:srgbClr val="000000"/>
                        </a:buClr>
                        <a:buNone/>
                        <a:tabLst>
                          <a:tab pos="4418330" algn="l"/>
                          <a:tab pos="4599305" algn="l"/>
                          <a:tab pos="5257800" algn="r"/>
                          <a:tab pos="5320030" algn="l"/>
                          <a:tab pos="5770880" algn="l"/>
                        </a:tabLst>
                      </a:pPr>
                      <a:r>
                        <a:rPr lang="en-US" altLang="zh-CN" sz="1600" dirty="0">
                          <a:latin typeface="黑体" panose="02010609060101010101" pitchFamily="1" charset="-122"/>
                          <a:ea typeface="黑体" panose="02010609060101010101" pitchFamily="1" charset="-122"/>
                        </a:rPr>
                        <a:t> </a:t>
                      </a:r>
                      <a:r>
                        <a:rPr lang="en-US" altLang="zh-CN" sz="1600">
                          <a:latin typeface="黑体" panose="02010609060101010101" pitchFamily="1" charset="-122"/>
                          <a:ea typeface="黑体" panose="02010609060101010101" pitchFamily="1" charset="-122"/>
                        </a:rPr>
                        <a:t>+20 000</a:t>
                      </a:r>
                      <a:endParaRPr lang="en-US" altLang="zh-CN" sz="1600">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0</a:t>
                      </a:r>
                      <a:endParaRPr lang="en-US" altLang="zh-CN" sz="1600">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+30 000</a:t>
                      </a:r>
                      <a:endParaRPr lang="en-US" altLang="zh-CN" sz="1600">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 </a:t>
                      </a:r>
                      <a:r>
                        <a:rPr lang="en-US" altLang="zh-CN" sz="1600">
                          <a:solidFill>
                            <a:schemeClr val="tx1"/>
                          </a:solidFill>
                          <a:latin typeface="黑体" panose="02010609060101010101" pitchFamily="1" charset="-122"/>
                          <a:ea typeface="黑体" panose="02010609060101010101" pitchFamily="1" charset="-122"/>
                        </a:rPr>
                        <a:t>-10 000</a:t>
                      </a:r>
                      <a:endParaRPr lang="en-US" altLang="zh-CN" sz="1600">
                        <a:solidFill>
                          <a:schemeClr val="tx1"/>
                        </a:solidFill>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+20 000</a:t>
                      </a:r>
                      <a:endParaRPr lang="en-US" altLang="zh-CN" sz="1600">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-10 000</a:t>
                      </a:r>
                      <a:endParaRPr lang="en-US" altLang="zh-CN" sz="1600">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+10 000</a:t>
                      </a:r>
                      <a:endParaRPr lang="en-US" altLang="zh-CN" sz="1600">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solidFill>
                            <a:schemeClr val="tx1"/>
                          </a:solidFill>
                          <a:latin typeface="黑体" panose="02010609060101010101" pitchFamily="1" charset="-122"/>
                          <a:ea typeface="黑体" panose="02010609060101010101" pitchFamily="1" charset="-122"/>
                        </a:rPr>
                        <a:t>+10 000</a:t>
                      </a:r>
                      <a:endParaRPr lang="en-US" altLang="zh-CN" sz="1600">
                        <a:solidFill>
                          <a:schemeClr val="tx1"/>
                        </a:solidFill>
                        <a:latin typeface="黑体" panose="02010609060101010101" pitchFamily="1" charset="-122"/>
                        <a:ea typeface="黑体" panose="02010609060101010101" pitchFamily="1" charset="-122"/>
                      </a:endParaRPr>
                    </a:p>
                    <a:p>
                      <a:pPr lvl="0" algn="ctr" defTabSz="0" eaLnBrk="0" hangingPunct="0">
                        <a:spcBef>
                          <a:spcPct val="10000"/>
                        </a:spcBef>
                        <a:spcAft>
                          <a:spcPct val="10000"/>
                        </a:spcAft>
                        <a:buClr>
                          <a:srgbClr val="000000"/>
                        </a:buClr>
                        <a:buNone/>
                        <a:tabLst>
                          <a:tab pos="4418330" algn="l"/>
                          <a:tab pos="4599305" algn="l"/>
                          <a:tab pos="5257800" algn="r"/>
                          <a:tab pos="5320030" algn="l"/>
                          <a:tab pos="5770880" algn="l"/>
                        </a:tabLst>
                      </a:pPr>
                      <a:r>
                        <a:rPr lang="en-US" altLang="zh-CN" sz="1600">
                          <a:latin typeface="黑体" panose="02010609060101010101" pitchFamily="1" charset="-122"/>
                          <a:ea typeface="黑体" panose="02010609060101010101" pitchFamily="1" charset="-122"/>
                        </a:rPr>
                        <a:t>+30 000</a:t>
                      </a:r>
                      <a:endParaRPr lang="zh-CN" altLang="en-US" sz="1600">
                        <a:latin typeface="黑体" panose="02010609060101010101" pitchFamily="1" charset="-122"/>
                        <a:ea typeface="黑体" panose="02010609060101010101" pitchFamily="1" charset="-122"/>
                      </a:endParaRPr>
                    </a:p>
                  </a:txBody>
                  <a:tcP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2105" name="文本占位符 42104"/>
          <p:cNvSpPr>
            <a:spLocks noGrp="1"/>
          </p:cNvSpPr>
          <p:nvPr>
            <p:ph type="body" sz="half" idx="1"/>
          </p:nvPr>
        </p:nvSpPr>
        <p:spPr>
          <a:xfrm>
            <a:off x="708025" y="1557338"/>
            <a:ext cx="5768975" cy="434975"/>
          </a:xfrm>
        </p:spPr>
        <p:txBody>
          <a:bodyPr anchor="t"/>
          <a:p>
            <a:pPr algn="ctr">
              <a:buClr>
                <a:schemeClr val="tx2"/>
              </a:buClr>
              <a:buSzPct val="70000"/>
              <a:buFont typeface="Wingdings" panose="05000000000000000000" pitchFamily="2" charset="2"/>
            </a:pPr>
            <a:r>
              <a:rPr lang="en-US" altLang="zh-CN" sz="1600" dirty="0">
                <a:latin typeface="黑体" panose="02010609060101010101" pitchFamily="1" charset="-122"/>
                <a:ea typeface="黑体" panose="02010609060101010101" pitchFamily="1" charset="-122"/>
              </a:rPr>
              <a:t>              </a:t>
            </a:r>
            <a:r>
              <a:rPr lang="zh-CN" altLang="en-US" sz="1600" dirty="0">
                <a:latin typeface="黑体" panose="02010609060101010101" pitchFamily="1" charset="-122"/>
                <a:ea typeface="黑体" panose="02010609060101010101" pitchFamily="1" charset="-122"/>
              </a:rPr>
              <a:t>增量现金流量估计                              单位：元</a:t>
            </a:r>
            <a:endParaRPr lang="zh-CN" altLang="en-US" sz="1600" dirty="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105">
                                            <p:txEl>
                                              <p:charRg st="0" end="6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051"/>
                                        </p:tgtEl>
                                        <p:attrNameLst>
                                          <p:attrName>style.visibility</p:attrName>
                                        </p:attrNameLst>
                                      </p:cBhvr>
                                      <p:to>
                                        <p:strVal val="visible"/>
                                      </p:to>
                                    </p:set>
                                    <p:animEffect transition="in" filter="wipe(left)">
                                      <p:cBhvr>
                                        <p:cTn id="13" dur="500"/>
                                        <p:tgtEl>
                                          <p:spTgt spid="420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2052"/>
                                        </p:tgtEl>
                                        <p:attrNameLst>
                                          <p:attrName>style.visibility</p:attrName>
                                        </p:attrNameLst>
                                      </p:cBhvr>
                                      <p:to>
                                        <p:strVal val="visible"/>
                                      </p:to>
                                    </p:set>
                                    <p:animEffect transition="in" filter="wipe(left)">
                                      <p:cBhvr>
                                        <p:cTn id="18" dur="500"/>
                                        <p:tgtEl>
                                          <p:spTgt spid="4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51" grpId="0" bldLvl="0" animBg="1"/>
      <p:bldP spid="42052" grpId="0" bldLvl="0" animBg="1"/>
      <p:bldP spid="42105" grpId="0" build="p"/>
    </p:bldLst>
  </p:timing>
</p:sld>
</file>

<file path=ppt/tags/tag1.xml><?xml version="1.0" encoding="utf-8"?>
<p:tagLst xmlns:p="http://schemas.openxmlformats.org/presentationml/2006/main">
  <p:tag name="KSO_WM_UNIT_TABLE_BEAUTIFY" val="smartTable{d324d02e-0c1d-483b-819b-493d15fc3859}"/>
</p:tagLst>
</file>

<file path=ppt/tags/tag2.xml><?xml version="1.0" encoding="utf-8"?>
<p:tagLst xmlns:p="http://schemas.openxmlformats.org/presentationml/2006/main">
  <p:tag name="KSO_WM_DOC_GUID" val="{24f7ae52-0141-4436-b213-d4617b819ec0}"/>
</p:tagLst>
</file>

<file path=ppt/theme/theme1.xml><?xml version="1.0" encoding="utf-8"?>
<a:theme xmlns:a="http://schemas.openxmlformats.org/drawingml/2006/main" name="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Yin Meiqun">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38482</Words>
  <Application>WPS 演示</Application>
  <PresentationFormat>全屏显示(4:3)</PresentationFormat>
  <Paragraphs>4494</Paragraphs>
  <Slides>157</Slides>
  <Notes>1</Notes>
  <HiddenSlides>0</HiddenSlides>
  <MMClips>0</MMClips>
  <ScaleCrop>false</ScaleCrop>
  <HeadingPairs>
    <vt:vector size="8" baseType="variant">
      <vt:variant>
        <vt:lpstr>已用的字体</vt:lpstr>
      </vt:variant>
      <vt:variant>
        <vt:i4>25</vt:i4>
      </vt:variant>
      <vt:variant>
        <vt:lpstr>主题</vt:lpstr>
      </vt:variant>
      <vt:variant>
        <vt:i4>4</vt:i4>
      </vt:variant>
      <vt:variant>
        <vt:lpstr>嵌入 OLE 服务器</vt:lpstr>
      </vt:variant>
      <vt:variant>
        <vt:i4>7</vt:i4>
      </vt:variant>
      <vt:variant>
        <vt:lpstr>幻灯片标题</vt:lpstr>
      </vt:variant>
      <vt:variant>
        <vt:i4>157</vt:i4>
      </vt:variant>
    </vt:vector>
  </HeadingPairs>
  <TitlesOfParts>
    <vt:vector size="193" baseType="lpstr">
      <vt:lpstr>Arial</vt:lpstr>
      <vt:lpstr>宋体</vt:lpstr>
      <vt:lpstr>Wingdings</vt:lpstr>
      <vt:lpstr>华文细黑</vt:lpstr>
      <vt:lpstr>Times New Roman</vt:lpstr>
      <vt:lpstr>微软雅黑</vt:lpstr>
      <vt:lpstr>楷体_GB2312</vt:lpstr>
      <vt:lpstr>新宋体</vt:lpstr>
      <vt:lpstr>Arial Unicode MS</vt:lpstr>
      <vt:lpstr>Calibri</vt:lpstr>
      <vt:lpstr>黑体</vt:lpstr>
      <vt:lpstr>华文新魏</vt:lpstr>
      <vt:lpstr>Wingdings</vt:lpstr>
      <vt:lpstr>方正书宋_GBK</vt:lpstr>
      <vt:lpstr>NEU-BZ-S92</vt:lpstr>
      <vt:lpstr>Courier New</vt:lpstr>
      <vt:lpstr>方正楷体_GBK</vt:lpstr>
      <vt:lpstr>方正仿宋_GBK</vt:lpstr>
      <vt:lpstr>Tahoma</vt:lpstr>
      <vt:lpstr>Monotype Sorts</vt:lpstr>
      <vt:lpstr>仿宋_GB2312</vt:lpstr>
      <vt:lpstr>仿宋</vt:lpstr>
      <vt:lpstr>Georgia</vt:lpstr>
      <vt:lpstr>Wingdings 2</vt:lpstr>
      <vt:lpstr>Times New Roman</vt:lpstr>
      <vt:lpstr>Yin Meiqun</vt:lpstr>
      <vt:lpstr>1_Yin Meiqun</vt:lpstr>
      <vt:lpstr>2_Yin Meiqun</vt:lpstr>
      <vt:lpstr>3_Yin Meiqun</vt:lpstr>
      <vt:lpstr>Equation.3</vt:lpstr>
      <vt:lpstr>Equation.3</vt:lpstr>
      <vt:lpstr>Equation.3</vt:lpstr>
      <vt:lpstr>Equation.3</vt:lpstr>
      <vt:lpstr>Equation.3</vt:lpstr>
      <vt:lpstr>Equation.3</vt:lpstr>
      <vt:lpstr>Equation.3</vt:lpstr>
      <vt:lpstr>PowerPoint 演示文稿</vt:lpstr>
      <vt:lpstr>第7章：投资决策原理</vt:lpstr>
      <vt:lpstr>                                                           7.1长期投资概述 </vt:lpstr>
      <vt:lpstr>7.1.1 企业投资的意义</vt:lpstr>
      <vt:lpstr>PowerPoint 演示文稿</vt:lpstr>
      <vt:lpstr>7.1.3 企业投资管理的原则 </vt:lpstr>
      <vt:lpstr>PowerPoint 演示文稿</vt:lpstr>
      <vt:lpstr>7.1.4 企业投资过程分析 </vt:lpstr>
      <vt:lpstr>7.2 投资现金流量的分析</vt:lpstr>
      <vt:lpstr>                                                          7.2 投资现金流量的分析 </vt:lpstr>
      <vt:lpstr>投资决策中使用现金流量的原因</vt:lpstr>
      <vt:lpstr>PowerPoint 演示文稿</vt:lpstr>
      <vt:lpstr>PowerPoint 演示文稿</vt:lpstr>
      <vt:lpstr>                                                          7.2 投资现金流量的分析 </vt:lpstr>
      <vt:lpstr>实际现金流量原则</vt:lpstr>
      <vt:lpstr>增量现金流量原则（相关/不相关原则）</vt:lpstr>
      <vt:lpstr>PowerPoint 演示文稿</vt:lpstr>
      <vt:lpstr>区分相关成本和非相关成本</vt:lpstr>
      <vt:lpstr>机会成本</vt:lpstr>
      <vt:lpstr>考虑项目对公司其他业务的所有关联效应——部门间的影响</vt:lpstr>
      <vt:lpstr>PowerPoint 演示文稿</vt:lpstr>
      <vt:lpstr>PowerPoint 演示文稿</vt:lpstr>
      <vt:lpstr>所得税和折旧的影响</vt:lpstr>
      <vt:lpstr>PowerPoint 演示文稿</vt:lpstr>
      <vt:lpstr>PowerPoint 演示文稿</vt:lpstr>
      <vt:lpstr>PowerPoint 演示文稿</vt:lpstr>
      <vt:lpstr>PowerPoint 演示文稿</vt:lpstr>
      <vt:lpstr>PowerPoint 演示文稿</vt:lpstr>
      <vt:lpstr>PowerPoint 演示文稿</vt:lpstr>
      <vt:lpstr>                                                          7.2 投资现金流量的分析 </vt:lpstr>
      <vt:lpstr>现金流量构成（按发生的时间可分为）</vt:lpstr>
      <vt:lpstr>1.初始现金流量  </vt:lpstr>
      <vt:lpstr>PowerPoint 演示文稿</vt:lpstr>
      <vt:lpstr>营业现金流量</vt:lpstr>
      <vt:lpstr>营业现金流量</vt:lpstr>
      <vt:lpstr>PowerPoint 演示文稿</vt:lpstr>
      <vt:lpstr>3.终结现金流量 项目经济寿命终了时发生的现金流量。</vt:lpstr>
      <vt:lpstr>注意：</vt:lpstr>
      <vt:lpstr>                                                          7.2 投资现金流量的分析 </vt:lpstr>
      <vt:lpstr>全部现金流量的计算 </vt:lpstr>
      <vt:lpstr>全部现金流量的计算</vt:lpstr>
      <vt:lpstr>全部现金流量的计算 2.计算两方案营业现金流</vt:lpstr>
      <vt:lpstr>全部现金流量的计算 3.投资项目全部现金流量</vt:lpstr>
      <vt:lpstr>                                                           7.3 折现现金流量方法 </vt:lpstr>
      <vt:lpstr>净现值</vt:lpstr>
      <vt:lpstr>净现值的计算 </vt:lpstr>
      <vt:lpstr>净现值的计算</vt:lpstr>
      <vt:lpstr>净现值法的优缺点 </vt:lpstr>
      <vt:lpstr>                                                           7.3 折现现金流量方法 </vt:lpstr>
      <vt:lpstr>内含报酬率</vt:lpstr>
      <vt:lpstr>内含报酬率</vt:lpstr>
      <vt:lpstr>内含报酬率</vt:lpstr>
      <vt:lpstr>内含报酬率</vt:lpstr>
      <vt:lpstr>内含报酬率</vt:lpstr>
      <vt:lpstr>内含报酬率</vt:lpstr>
      <vt:lpstr>内含报酬率法的优缺点 </vt:lpstr>
      <vt:lpstr>                                                           7.3 折现现金流量方法 </vt:lpstr>
      <vt:lpstr> 获利指数 </vt:lpstr>
      <vt:lpstr>获利指数的计算</vt:lpstr>
      <vt:lpstr>获利指数的优缺点</vt:lpstr>
      <vt:lpstr>7.4 非折现现金流量方法</vt:lpstr>
      <vt:lpstr> 投资回收期</vt:lpstr>
      <vt:lpstr>PowerPoint 演示文稿</vt:lpstr>
      <vt:lpstr>投资回收期法的优缺点 </vt:lpstr>
      <vt:lpstr>PowerPoint 演示文稿</vt:lpstr>
      <vt:lpstr>7.4 非折现现金流量方法</vt:lpstr>
      <vt:lpstr>平均报酬率</vt:lpstr>
      <vt:lpstr>PowerPoint 演示文稿</vt:lpstr>
      <vt:lpstr>平均报酬率的优缺点</vt:lpstr>
      <vt:lpstr>7.5投资决策指标的比较</vt:lpstr>
      <vt:lpstr>两类指标在投资决策应用中的比较</vt:lpstr>
      <vt:lpstr>两类指标在投资决策应用中的比较</vt:lpstr>
      <vt:lpstr>两类指标在投资决策应用中的比较</vt:lpstr>
      <vt:lpstr>7.5投资决策指标的比较</vt:lpstr>
      <vt:lpstr>贴现现金流量指标广泛应用的原因</vt:lpstr>
      <vt:lpstr>7.5投资决策指标的比较</vt:lpstr>
      <vt:lpstr>贴现现金流量指标的比较</vt:lpstr>
      <vt:lpstr>PowerPoint 演示文稿</vt:lpstr>
      <vt:lpstr>贴现现金流量指标的比较</vt:lpstr>
      <vt:lpstr>PowerPoint 演示文稿</vt:lpstr>
      <vt:lpstr>PowerPoint 演示文稿</vt:lpstr>
      <vt:lpstr>PowerPoint 演示文稿</vt:lpstr>
      <vt:lpstr>贴现现金流量指标的比较</vt:lpstr>
      <vt:lpstr>PowerPoint 演示文稿</vt:lpstr>
      <vt:lpstr>PowerPoint 演示文稿</vt:lpstr>
      <vt:lpstr>2.非常规项目 </vt:lpstr>
      <vt:lpstr>PowerPoint 演示文稿</vt:lpstr>
      <vt:lpstr>PowerPoint 演示文稿</vt:lpstr>
      <vt:lpstr>贴现现金流量指标的比较</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1.增量现金流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PowerPoint 演示文稿</vt:lpstr>
      <vt:lpstr>净现值法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micky2350</cp:lastModifiedBy>
  <cp:revision>147</cp:revision>
  <dcterms:created xsi:type="dcterms:W3CDTF">2007-08-09T11:58:00Z</dcterms:created>
  <dcterms:modified xsi:type="dcterms:W3CDTF">2020-05-22T06:58:00Z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