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p:scale>
          <a:sx n="50" d="100"/>
          <a:sy n="50" d="100"/>
        </p:scale>
        <p:origin x="1284" y="324"/>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9/2/2024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02/09/2024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29.jpe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e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27.jpe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28.jpe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1&lt;&gt;</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Saumya </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30-Aug-2024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Additionally, Shell engages with local communities to ensure their operations are socially responsible and beneficial. Safety and compliance are paramount, with regular updates to safety protocols and adherence to the latest standards. This comprehensive strategy ensures that Shell remains at the forefront of the energy sector while addressing environmental and social responsibilities.</a:t>
            </a: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3076" name="Picture 4" descr="Image result for environmentally safe and secure">
            <a:extLst>
              <a:ext uri="{FF2B5EF4-FFF2-40B4-BE49-F238E27FC236}">
                <a16:creationId xmlns:a16="http://schemas.microsoft.com/office/drawing/2014/main" id="{8EF543A2-CCB0-0687-9858-8950426B356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08813" y="2314575"/>
            <a:ext cx="3762375"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evidence of what you did to overcome this challenge]</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
        <p:nvSpPr>
          <p:cNvPr id="6" name="Rectangle 2">
            <a:extLst>
              <a:ext uri="{FF2B5EF4-FFF2-40B4-BE49-F238E27FC236}">
                <a16:creationId xmlns:a16="http://schemas.microsoft.com/office/drawing/2014/main" id="{31605512-4AD2-F7D1-61DB-C21532D84A70}"/>
              </a:ext>
            </a:extLst>
          </p:cNvPr>
          <p:cNvSpPr>
            <a:spLocks noChangeArrowheads="1"/>
          </p:cNvSpPr>
          <p:nvPr/>
        </p:nvSpPr>
        <p:spPr bwMode="auto">
          <a:xfrm>
            <a:off x="228913" y="1589443"/>
            <a:ext cx="5676588"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Implementing each learning at Shell would come with its own set of challenges. For innovation and technology, the primary hurdles include the high costs associated with research and development, as well as the time required to bring new technologies to market. Additionally, integrating new technologies into existing systems can be complex and disruptive. In terms of sustainability initiatives, Shell might face challenges such as balancing short-term financial performance with long-term environmental goals, navigating regulatory changes, and managing stakeholder expectations. </a:t>
            </a:r>
          </a:p>
        </p:txBody>
      </p:sp>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kumimoji="0" lang="en-US" altLang="en-US" sz="2000" b="0" i="0" u="none" strike="noStrike" cap="none" normalizeH="0" baseline="0" dirty="0">
                <a:ln>
                  <a:noFill/>
                </a:ln>
                <a:solidFill>
                  <a:schemeClr val="tx1"/>
                </a:solidFill>
                <a:effectLst/>
                <a:latin typeface="Arial" panose="020B0604020202020204" pitchFamily="34" charset="0"/>
              </a:rPr>
              <a:t>Employee training and development can be hindered by resistance to change, the need for continuous investment in training programs, and ensuring that all employees are equally engaged and benefiting from these initiatives. Community engagement efforts might encounter challenges in building trust with local communities, addressing diverse and sometimes conflicting interests, and ensuring that community benefits are tangible and sustainable.</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evidence of what you did to overcome this challenge]</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kumimoji="0" lang="en-US" altLang="en-US" sz="2000" b="0" i="0" u="none" strike="noStrike" cap="none" normalizeH="0" baseline="0" dirty="0">
                <a:ln>
                  <a:noFill/>
                </a:ln>
                <a:solidFill>
                  <a:schemeClr val="tx1"/>
                </a:solidFill>
                <a:effectLst/>
                <a:latin typeface="Arial" panose="020B0604020202020204" pitchFamily="34" charset="0"/>
              </a:rPr>
              <a:t>Lastly, maintaining safety and compliance involves staying up-to-date with ever-evolving regulations, ensuring consistent implementation across global operations, and fostering a culture of safety that permeates all levels of the organization. Each of these challenges requires strategic planning, resource allocation, and ongoing commitment to overcome.</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evidence of what you did to overcome this challenge]</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Fundamental technical training</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7 days</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Ongoing</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just">
              <a:buFont typeface="Arial" panose="020B0604020202020204" pitchFamily="34" charset="0"/>
              <a:buNone/>
            </a:pPr>
            <a:r>
              <a:rPr lang="en-US" sz="2000" dirty="0"/>
              <a:t>Learning was very fun as the onboarding sessions along with the soft skill training was very engaging and group oriented so we learnt about practical aspects of many processes during the project decision making ,one such activity was of handling the string attached toa  pen from four directions and write a word of minimum 6 letters.</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[Add a graphic or a picture of how you/your team enjoyed the new learning]</a:t>
            </a:r>
          </a:p>
        </p:txBody>
      </p:sp>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668065" y="1052700"/>
            <a:ext cx="9804401" cy="4010139"/>
          </a:xfrm>
          <a:prstGeom prst="rect">
            <a:avLst/>
          </a:prstGeom>
        </p:spPr>
        <p:txBody>
          <a:bodyPr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1800" dirty="0"/>
              <a:t>Got a good understanding about the importance of meetings about stakeholders, team building ,teamwork and the importance of taking the opinions of others into consideration.</a:t>
            </a:r>
          </a:p>
          <a:p>
            <a:pPr algn="just">
              <a:lnSpc>
                <a:spcPct val="100000"/>
              </a:lnSpc>
            </a:pPr>
            <a:r>
              <a:rPr lang="en-GB" sz="1800" dirty="0"/>
              <a:t>The upcoming topics, including effective communication, conflict resolution, leadership skills, and project management, are crucial for fostering a productive and harmonious work environment. Effective communication ensures clarity and reduces misunderstandings, while conflict resolution skills help manage and resolve disputes constructively. Leadership skills are essential for guiding and motivating teams, and project management ensures that projects are completed efficiently and successfully. Together, these skills contribute to a well-functioning team that can achieve its goals and adapt to challenges.</a:t>
            </a:r>
            <a:endParaRPr lang="en-US" sz="1800" dirty="0"/>
          </a:p>
          <a:p>
            <a:pPr algn="just">
              <a:lnSpc>
                <a:spcPct val="100000"/>
              </a:lnSpc>
            </a:pPr>
            <a:r>
              <a:rPr lang="en-GB" sz="1800" dirty="0"/>
              <a:t>The topics from this week, such as stakeholder engagement, team building, teamwork, and considering others’ opinions, seamlessly connect to the upcoming topics. Stakeholder engagement and teamwork lay the foundation for effective communication and project management by ensuring that all voices are heard and valued. Team building fosters a collaborative environment, which is essential for conflict resolution and strong leadership. Considering others’ opinions enhances decision-making and problem-solving, making it easier to navigate conflicts and lead effectively. These interconnected skills create a cohesive framework for continuous improvement and success.</a:t>
            </a:r>
            <a:endParaRPr lang="en-US" sz="1800" dirty="0"/>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“Forge your path with determination, and let money follow your purpose, not define it”</a:t>
            </a:r>
          </a:p>
          <a:p>
            <a:pPr marL="0" indent="0" algn="ctr">
              <a:buFont typeface="Arial" panose="020B0604020202020204" pitchFamily="34" charset="0"/>
              <a:buNone/>
            </a:pPr>
            <a:endParaRPr lang="en-US" sz="2000" dirty="0"/>
          </a:p>
        </p:txBody>
      </p:sp>
      <p:pic>
        <p:nvPicPr>
          <p:cNvPr id="5124" name="Picture 4" descr="Image result for eagle owl">
            <a:extLst>
              <a:ext uri="{FF2B5EF4-FFF2-40B4-BE49-F238E27FC236}">
                <a16:creationId xmlns:a16="http://schemas.microsoft.com/office/drawing/2014/main" id="{D69776C8-311C-F85B-397D-97C9E7B9FC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1522" y="2024742"/>
            <a:ext cx="2880078" cy="3702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I was told that </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[Add a graphic that provides evidence of what you learned]</a:t>
            </a:r>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Please share (in your own words) details of the learning.</a:t>
            </a:r>
          </a:p>
          <a:p>
            <a:pPr marL="0" indent="0">
              <a:buFont typeface="Arial" panose="020B0604020202020204" pitchFamily="34" charset="0"/>
              <a:buNone/>
            </a:pPr>
            <a:endParaRPr lang="en-US" sz="2000"/>
          </a:p>
          <a:p>
            <a:r>
              <a:rPr lang="en-US" sz="2000"/>
              <a:t>Key learning</a:t>
            </a:r>
          </a:p>
          <a:p>
            <a:r>
              <a:rPr lang="en-US" sz="2000"/>
              <a:t>Key takeaway</a:t>
            </a:r>
          </a:p>
          <a:p>
            <a:r>
              <a:rPr lang="en-US" sz="2000"/>
              <a:t>How do I personally see this concept implemented in the Energy sector</a:t>
            </a:r>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[Add a graphic that provides evidence of what you learned]</a:t>
            </a:r>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Please share (in your own words) details of the learning.</a:t>
            </a:r>
          </a:p>
          <a:p>
            <a:pPr marL="0" indent="0">
              <a:buFont typeface="Arial" panose="020B0604020202020204" pitchFamily="34" charset="0"/>
              <a:buNone/>
            </a:pPr>
            <a:endParaRPr lang="en-US" sz="2000"/>
          </a:p>
          <a:p>
            <a:r>
              <a:rPr lang="en-US" sz="2000"/>
              <a:t>Key learning</a:t>
            </a:r>
          </a:p>
          <a:p>
            <a:r>
              <a:rPr lang="en-US" sz="2000"/>
              <a:t>Key takeaway</a:t>
            </a:r>
          </a:p>
          <a:p>
            <a:r>
              <a:rPr lang="en-US" sz="2000"/>
              <a:t>How do I personally see this concept implemented in the Energy sector</a:t>
            </a:r>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[Add a graphic that provides evidence of what you learned]</a:t>
            </a:r>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
        <p:nvSpPr>
          <p:cNvPr id="6" name="Rectangle 2">
            <a:extLst>
              <a:ext uri="{FF2B5EF4-FFF2-40B4-BE49-F238E27FC236}">
                <a16:creationId xmlns:a16="http://schemas.microsoft.com/office/drawing/2014/main" id="{BC9A93E6-8748-2706-F4B8-795F28B6A1F6}"/>
              </a:ext>
            </a:extLst>
          </p:cNvPr>
          <p:cNvSpPr>
            <a:spLocks noChangeArrowheads="1"/>
          </p:cNvSpPr>
          <p:nvPr/>
        </p:nvSpPr>
        <p:spPr bwMode="auto">
          <a:xfrm>
            <a:off x="1" y="3269304"/>
            <a:ext cx="62357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Shell implements its learnings through a multifaceted approach that emphasizes innovation, sustainability, and community engagement. By investing in cutting-edge technology, Shell enhances efficiency and reduces environmental impact, adopting new methods for energy production and refining existing processes. </a:t>
            </a:r>
          </a:p>
        </p:txBody>
      </p:sp>
      <p:pic>
        <p:nvPicPr>
          <p:cNvPr id="1030" name="Picture 6" descr="Image result for environmentally safe and secure">
            <a:extLst>
              <a:ext uri="{FF2B5EF4-FFF2-40B4-BE49-F238E27FC236}">
                <a16:creationId xmlns:a16="http://schemas.microsoft.com/office/drawing/2014/main" id="{4AAF1098-CFF4-FA64-A432-64EAE006C7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39063" y="2333625"/>
            <a:ext cx="258127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company prioritizes sustainability by increasing the use of renewable energy sources, improving energy efficiency, and actively working to reduce carbon emissions. Employee training and development are also key, with continuous learning opportunities such as workshops and knowledge-sharing sessions.</a:t>
            </a: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050" name="Picture 2" descr="Image result for environmentally safe and secure">
            <a:extLst>
              <a:ext uri="{FF2B5EF4-FFF2-40B4-BE49-F238E27FC236}">
                <a16:creationId xmlns:a16="http://schemas.microsoft.com/office/drawing/2014/main" id="{D500B1FD-B734-6CF1-4210-CCF60E359A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65963" y="2300287"/>
            <a:ext cx="4333875" cy="225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1617EF-9A33-49DD-BF18-3F75C7B3CC29}">
  <ds:schemaRefs>
    <ds:schemaRef ds:uri="http://schemas.microsoft.com/sharepoint/v3/contenttype/forms"/>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19878</TotalTime>
  <Words>933</Words>
  <Application>Microsoft Office PowerPoint</Application>
  <PresentationFormat>Widescreen</PresentationFormat>
  <Paragraphs>70</Paragraphs>
  <Slides>20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5" baseType="lpstr">
      <vt:lpstr>Arial</vt:lpstr>
      <vt:lpstr>Calibri</vt:lpstr>
      <vt:lpstr>Times New Roman</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Choudhary, Saumya SBOBNG-PTIY/BFG</cp:lastModifiedBy>
  <cp:revision>503</cp:revision>
  <dcterms:created xsi:type="dcterms:W3CDTF">2022-01-18T12:35:56Z</dcterms:created>
  <dcterms:modified xsi:type="dcterms:W3CDTF">2024-09-02T04:03:36Z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