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1023" r:id="rId2"/>
    <p:sldId id="1065" r:id="rId3"/>
    <p:sldId id="1032" r:id="rId4"/>
    <p:sldId id="1068" r:id="rId5"/>
    <p:sldId id="1066" r:id="rId6"/>
    <p:sldId id="1067" r:id="rId7"/>
    <p:sldId id="1072" r:id="rId8"/>
    <p:sldId id="1071" r:id="rId9"/>
    <p:sldId id="1073" r:id="rId10"/>
    <p:sldId id="1075" r:id="rId11"/>
    <p:sldId id="1074" r:id="rId12"/>
    <p:sldId id="1077" r:id="rId13"/>
    <p:sldId id="1076" r:id="rId14"/>
    <p:sldId id="1079" r:id="rId15"/>
    <p:sldId id="1080" r:id="rId16"/>
    <p:sldId id="1078" r:id="rId17"/>
    <p:sldId id="1081" r:id="rId18"/>
    <p:sldId id="1069" r:id="rId19"/>
    <p:sldId id="108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34A6DC"/>
    <a:srgbClr val="2EA2DB"/>
    <a:srgbClr val="B0BCDE"/>
    <a:srgbClr val="B0BCFF"/>
    <a:srgbClr val="7A9D9E"/>
    <a:srgbClr val="4472C4"/>
    <a:srgbClr val="B5CBE7"/>
    <a:srgbClr val="CC5D12"/>
    <a:srgbClr val="6CB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9" autoAdjust="0"/>
    <p:restoredTop sz="95268" autoAdjust="0"/>
  </p:normalViewPr>
  <p:slideViewPr>
    <p:cSldViewPr snapToGrid="0" snapToObjects="1">
      <p:cViewPr varScale="1">
        <p:scale>
          <a:sx n="113" d="100"/>
          <a:sy n="113" d="100"/>
        </p:scale>
        <p:origin x="50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FEB92-9794-4C7C-8C57-A93208C96200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79C3-5D69-4D58-AD1C-C5425233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92B92-7896-6246-9CC5-687CE76BB09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AA729-FF79-1146-A286-CCEF9A18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1881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73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09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807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719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6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2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28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29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420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98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71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15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17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3AA729-FF79-1146-A286-CCEF9A18341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02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9F2BE-1295-4D9F-84FA-2F1902E0F5C6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25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6526"/>
            <a:ext cx="12192000" cy="2351891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0" y="860931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5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6294A-0774-4E94-99F6-D214000E884A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494E-9BA4-4ABD-BD26-FABBCAF71CC8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58B5E-299D-429C-B5C3-BB2E11AAC3C8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35DC9-8D54-45EF-A345-7AC5A9ADAFE8}" type="slidenum">
              <a:rPr lang="en-US" altLang="en-US" sz="1200" smtClean="0"/>
              <a:pPr/>
              <a:t>‹#›</a:t>
            </a:fld>
            <a:endParaRPr lang="en-US" altLang="en-US" sz="120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3327400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-1" y="2819400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6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D9D4D0F-0B89-49D7-8B1E-A93CD70A0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4448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49863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0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5D00C3-9D6E-1340-9EBD-DD3D424F3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57C765-4AE1-424A-B6E6-3E036EBE8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47" name="Title Placeholder 1">
            <a:extLst>
              <a:ext uri="{FF2B5EF4-FFF2-40B4-BE49-F238E27FC236}">
                <a16:creationId xmlns:a16="http://schemas.microsoft.com/office/drawing/2014/main" id="{D2B83DE4-60DC-43FF-A807-226486F3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0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DF03-65B1-419A-B5AB-D6C396D1C0AB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0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2F709-A296-4992-B212-08977D79A809}" type="datetime1">
              <a:rPr lang="en-US" smtClean="0"/>
              <a:t>8/4/2025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4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24D2B-7DFD-45AF-B9F5-4716AD022EFD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22878"/>
            <a:ext cx="12192000" cy="1235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1033-0E29-4957-BAAA-45668C6C176C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3EDF7-D7E7-4268-8C0C-0D74B3422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CBEA-E33F-4BE4-83F8-E7F984AEF3BE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CEF7D-8039-4818-8EE4-CA3A857118EA}" type="datetime1">
              <a:rPr lang="en-US" smtClean="0"/>
              <a:t>8/4/2025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03A8-9A05-474E-A31C-85138F1B1A38}" type="datetime1">
              <a:rPr lang="en-US" smtClean="0"/>
              <a:t>8/4/2025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67" y="988383"/>
            <a:ext cx="10972800" cy="488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960BC-449C-4814-A62A-215C414F68D4}" type="datetime1">
              <a:rPr lang="en-US" smtClean="0"/>
              <a:t>8/4/2025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61B55-68B1-1D4A-9A6C-0BB796F1579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9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600" b="0" kern="1200">
          <a:solidFill>
            <a:schemeClr val="bg1"/>
          </a:solidFill>
          <a:latin typeface="Microsoft PhagsPa" panose="020B0502040204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05A87-7A4B-4D75-A084-72A8C675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872" y="2678906"/>
            <a:ext cx="10492255" cy="1500187"/>
          </a:xfrm>
        </p:spPr>
        <p:txBody>
          <a:bodyPr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Real Time AI Systems</a:t>
            </a:r>
            <a:endParaRPr lang="en-US" sz="3200" b="1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EA4C-39ED-493C-B667-58D3C976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7E24-2E8A-44F0-A50A-A86D6576AE13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1F4D0-17FF-495F-9192-113C4042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59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GIL - Mutex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4" descr="Steps of Execution of a Python Program - UrbanPro">
            <a:extLst>
              <a:ext uri="{FF2B5EF4-FFF2-40B4-BE49-F238E27FC236}">
                <a16:creationId xmlns:a16="http://schemas.microsoft.com/office/drawing/2014/main" id="{8D68C40C-C316-4CDA-B1AD-36CDE436B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642" y="1721184"/>
            <a:ext cx="664845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938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GIL - Mutex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A2B9A-8D21-4E0C-B43F-9AC772F5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651067" cy="536796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Why GIL is a Limitation: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- Even if you create multiple threads, only one runs Python code at a time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- GIL blocks true parallelism for CPU-bound tasks in </a:t>
            </a:r>
            <a:r>
              <a:rPr lang="en-US" sz="1800" dirty="0" err="1"/>
              <a:t>CPython</a:t>
            </a:r>
            <a:endParaRPr lang="en-US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- GIL does not block: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Native C extensions (NumPy, TensorFlow)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I/O operations (like file read, HTTP requests)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9791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vs Processes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A2B9A-8D21-4E0C-B43F-9AC772F5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651067" cy="536796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/>
              <a:t>Thread: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A thread is a basic unit of execution within a process.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Shared Memory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/>
              <a:t>Process: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A process is an independent unit of execution with its own memory space.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Separate Memory and Resources.</a:t>
            </a:r>
          </a:p>
        </p:txBody>
      </p:sp>
    </p:spTree>
    <p:extLst>
      <p:ext uri="{BB962C8B-B14F-4D97-AF65-F5344CB8AC3E}">
        <p14:creationId xmlns:p14="http://schemas.microsoft.com/office/powerpoint/2010/main" val="190844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A2B9A-8D21-4E0C-B43F-9AC772F5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651067" cy="536796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What is Multi-threading: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Multithreading allows a Python program to spawn multiple threads (lightweight, shared-memory tasks) that run seemingly at the same time — especially useful for I/O-bound tasks.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Great for tasks like: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Reading/writing files in parallel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Downloading from APIs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Handling simultaneous user requests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Not good for CPU-bound work </a:t>
            </a:r>
            <a:r>
              <a:rPr lang="en-US" sz="1800" dirty="0"/>
              <a:t>in </a:t>
            </a:r>
            <a:r>
              <a:rPr lang="en-US" sz="1800" dirty="0" err="1"/>
              <a:t>CPython</a:t>
            </a:r>
            <a:r>
              <a:rPr lang="en-US" sz="1800" dirty="0"/>
              <a:t> due to the GIL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Python 3.9+ switched mainly to `</a:t>
            </a:r>
            <a:r>
              <a:rPr lang="en-US" sz="1800" dirty="0" err="1"/>
              <a:t>concurrent.futures</a:t>
            </a:r>
            <a:r>
              <a:rPr lang="en-US" sz="1800" dirty="0"/>
              <a:t>` for </a:t>
            </a:r>
            <a:r>
              <a:rPr lang="en-US" sz="1800" dirty="0" err="1"/>
              <a:t>ThreadPoolExecutor</a:t>
            </a:r>
            <a:r>
              <a:rPr lang="en-US" sz="1800" dirty="0"/>
              <a:t> and </a:t>
            </a:r>
            <a:r>
              <a:rPr lang="en-US" sz="1800" dirty="0" err="1"/>
              <a:t>ProcessPoolExectuor</a:t>
            </a:r>
            <a:endParaRPr lang="en-US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663640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A2B9A-8D21-4E0C-B43F-9AC772F5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651067" cy="536796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What is Multi-processing: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Multiprocessing enables a Python program to run multiple processes in parallel, each with its own memory space and interpreter — bypassing the GIL.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Great for tasks like: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Batched Data preprocessing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Heavy numerical calculations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Batch model inference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Not Ideal for </a:t>
            </a:r>
            <a:r>
              <a:rPr lang="en-US" sz="1800" dirty="0"/>
              <a:t>tasks which can be performed sequentially, and I/O related operations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218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 v Multi-Processing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AutoShape 2" descr="Concurrency &amp; Parallelism in Node.js — Beyond Buzzwords | by ABK ...">
            <a:extLst>
              <a:ext uri="{FF2B5EF4-FFF2-40B4-BE49-F238E27FC236}">
                <a16:creationId xmlns:a16="http://schemas.microsoft.com/office/drawing/2014/main" id="{C722FB4D-A670-4EEA-9B0A-8FD747E9B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DF75A-F100-4BFC-BC42-E60F6389F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234" y="1732039"/>
            <a:ext cx="5523531" cy="398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A2B9A-8D21-4E0C-B43F-9AC772F5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651067" cy="536796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Inter-process Communication: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Inter-Process Communication (IPC) in Python refers to the mechanisms that allow different processes to </a:t>
            </a:r>
            <a:r>
              <a:rPr lang="en-US" sz="1800" b="1" dirty="0"/>
              <a:t>exchange data and synchronize </a:t>
            </a:r>
            <a:r>
              <a:rPr lang="en-US" sz="1800" dirty="0"/>
              <a:t>their execution. This is essential when building complex applications where multiple parts need to run concurrently and interact.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Various Methods to do this using multi-processing library: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Pipes (Two-way communication)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Queues (Message Passing – Consumer Producer Pattern)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- Signals (Basic Event Notification)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345092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A2B9A-8D21-4E0C-B43F-9AC772F5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651067" cy="536796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Race Conditions: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A race condition is a failure case where the behavior of the program is dependent upon the order of execution by two or more threads/processes. This means that the behavior of the program will not be predictable, possibly changing each time it is run.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	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50000"/>
              </a:lnSpc>
              <a:buNone/>
            </a:pPr>
            <a:endParaRPr lang="en-US" sz="1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F07295-9092-465E-9971-1A3D0E154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55" y="2863279"/>
            <a:ext cx="4950045" cy="3216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6148A4-7BE2-4D22-8465-15ECACC34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036" y="2827998"/>
            <a:ext cx="4855150" cy="324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28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Multi-Threading v Multi-Processing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AutoShape 2" descr="Concurrency &amp; Parallelism in Node.js — Beyond Buzzwords | by ABK ...">
            <a:extLst>
              <a:ext uri="{FF2B5EF4-FFF2-40B4-BE49-F238E27FC236}">
                <a16:creationId xmlns:a16="http://schemas.microsoft.com/office/drawing/2014/main" id="{C722FB4D-A670-4EEA-9B0A-8FD747E9B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642BBA-3E55-4323-87E3-28D05746C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5498" y="1362569"/>
            <a:ext cx="4472910" cy="47248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49C6BA-094E-4E76-8CB5-F86AF1D38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723" y="1362570"/>
            <a:ext cx="4177602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62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AutoShape 2" descr="Concurrency &amp; Parallelism in Node.js — Beyond Buzzwords | by ABK ...">
            <a:extLst>
              <a:ext uri="{FF2B5EF4-FFF2-40B4-BE49-F238E27FC236}">
                <a16:creationId xmlns:a16="http://schemas.microsoft.com/office/drawing/2014/main" id="{C722FB4D-A670-4EEA-9B0A-8FD747E9B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45DD9BA-DC00-4121-AC7B-EA2AACC3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988383"/>
            <a:ext cx="5736492" cy="5367967"/>
          </a:xfrm>
        </p:spPr>
        <p:txBody>
          <a:bodyPr>
            <a:noAutofit/>
          </a:bodyPr>
          <a:lstStyle/>
          <a:p>
            <a:pPr marL="0" indent="0" eaLnBrk="0" fontAlgn="base" hangingPunct="0">
              <a:buNone/>
            </a:pPr>
            <a:r>
              <a:rPr lang="en-US" sz="2000" b="1" dirty="0"/>
              <a:t>What You’ll Do:</a:t>
            </a:r>
          </a:p>
          <a:p>
            <a:pPr marL="0" indent="0" eaLnBrk="0" fontAlgn="base" hangingPunct="0">
              <a:buNone/>
            </a:pPr>
            <a:endParaRPr lang="en-US" sz="2000" dirty="0"/>
          </a:p>
          <a:p>
            <a:pPr marL="0" indent="0" eaLnBrk="0" fontAlgn="base" hangingPunct="0">
              <a:buNone/>
            </a:pPr>
            <a:r>
              <a:rPr lang="en-US" sz="2000" dirty="0"/>
              <a:t>	</a:t>
            </a:r>
            <a:r>
              <a:rPr lang="en-US" sz="1800" dirty="0"/>
              <a:t>Download/Install Ollama (LLM Inference Platform)</a:t>
            </a:r>
          </a:p>
          <a:p>
            <a:pPr marL="0" indent="0" eaLnBrk="0" fontAlgn="base" hangingPunct="0">
              <a:buNone/>
            </a:pPr>
            <a:r>
              <a:rPr lang="en-US" sz="1800" dirty="0"/>
              <a:t>	Download </a:t>
            </a:r>
            <a:r>
              <a:rPr lang="en-US" sz="1800" dirty="0" err="1"/>
              <a:t>Qwen</a:t>
            </a:r>
            <a:r>
              <a:rPr lang="en-US" sz="1800" dirty="0"/>
              <a:t> 3 4B LLM model in Ollama </a:t>
            </a:r>
          </a:p>
          <a:p>
            <a:pPr marL="0" indent="0" eaLnBrk="0" fontAlgn="base" hangingPunct="0">
              <a:buNone/>
            </a:pPr>
            <a:r>
              <a:rPr lang="en-US" sz="2000" dirty="0"/>
              <a:t>	</a:t>
            </a:r>
            <a:r>
              <a:rPr lang="en-US" sz="1800" dirty="0"/>
              <a:t>Serve with Concurrency disabled and enabled</a:t>
            </a:r>
            <a:endParaRPr lang="en-US" sz="1600" dirty="0"/>
          </a:p>
          <a:p>
            <a:pPr marL="0" indent="0" eaLnBrk="0" fontAlgn="base" hangingPunct="0">
              <a:buNone/>
            </a:pPr>
            <a:r>
              <a:rPr lang="en-US" sz="1800" dirty="0"/>
              <a:t>	Benchmark concurrency of the system in both 	cases</a:t>
            </a:r>
          </a:p>
          <a:p>
            <a:pPr marL="0" indent="0" eaLnBrk="0" fontAlgn="base" hangingPunct="0">
              <a:buNone/>
            </a:pPr>
            <a:endParaRPr lang="en-US" sz="1800" dirty="0"/>
          </a:p>
          <a:p>
            <a:pPr eaLnBrk="0" fontAlgn="base" hangingPunct="0">
              <a:buFontTx/>
              <a:buChar char="-"/>
            </a:pPr>
            <a:r>
              <a:rPr lang="en-US" sz="1800" dirty="0"/>
              <a:t>This is a guided assignment, aimed to give exposure to the state of the art concurrent system</a:t>
            </a:r>
          </a:p>
          <a:p>
            <a:pPr eaLnBrk="0" fontAlgn="base" hangingPunct="0">
              <a:buFontTx/>
              <a:buChar char="-"/>
            </a:pPr>
            <a:endParaRPr lang="en-US" sz="1800" dirty="0"/>
          </a:p>
          <a:p>
            <a:pPr eaLnBrk="0" fontAlgn="base" hangingPunct="0">
              <a:buFontTx/>
              <a:buChar char="-"/>
            </a:pPr>
            <a:r>
              <a:rPr lang="en-US" sz="1800" dirty="0"/>
              <a:t>Use same prompt </a:t>
            </a:r>
            <a:r>
              <a:rPr lang="en-US" sz="1800"/>
              <a:t>and temperature = 0 </a:t>
            </a:r>
            <a:r>
              <a:rPr lang="en-US" sz="1800" dirty="0"/>
              <a:t>to make sure </a:t>
            </a:r>
            <a:r>
              <a:rPr lang="en-US" sz="1800"/>
              <a:t>only time difference </a:t>
            </a:r>
            <a:r>
              <a:rPr lang="en-US" sz="1800" dirty="0"/>
              <a:t>is coming from concurrency</a:t>
            </a:r>
          </a:p>
          <a:p>
            <a:pPr eaLnBrk="0" fontAlgn="base" hangingPunct="0">
              <a:buFontTx/>
              <a:buChar char="-"/>
            </a:pPr>
            <a:endParaRPr lang="en-US" sz="1800" dirty="0"/>
          </a:p>
          <a:p>
            <a:pPr marL="0" indent="0" eaLnBrk="0" fontAlgn="base" hangingPunct="0">
              <a:buNone/>
            </a:pPr>
            <a:endParaRPr lang="en-US" sz="1800" dirty="0"/>
          </a:p>
        </p:txBody>
      </p:sp>
      <p:pic>
        <p:nvPicPr>
          <p:cNvPr id="10242" name="Picture 2" descr="Qwen 3 logo">
            <a:extLst>
              <a:ext uri="{FF2B5EF4-FFF2-40B4-BE49-F238E27FC236}">
                <a16:creationId xmlns:a16="http://schemas.microsoft.com/office/drawing/2014/main" id="{198FC188-607C-41FE-A235-C2BF0CA4D6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3" r="14362"/>
          <a:stretch/>
        </p:blipFill>
        <p:spPr bwMode="auto">
          <a:xfrm>
            <a:off x="7403775" y="2090485"/>
            <a:ext cx="4212492" cy="250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096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05A87-7A4B-4D75-A084-72A8C675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872" y="2678906"/>
            <a:ext cx="10492255" cy="1500187"/>
          </a:xfrm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Lecture 1a: Concurrency and Parallelism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EA4C-39ED-493C-B667-58D3C976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7E24-2E8A-44F0-A50A-A86D6576AE13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1F4D0-17FF-495F-9192-113C4042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77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A2B9A-8D21-4E0C-B43F-9AC772F5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651067" cy="536796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Concurrency means </a:t>
            </a:r>
            <a:r>
              <a:rPr lang="en-US" sz="1800" b="1" dirty="0"/>
              <a:t>handling</a:t>
            </a:r>
            <a:r>
              <a:rPr lang="en-US" sz="1800" dirty="0"/>
              <a:t> multiple tasks at once by managing when each task runs (interleaving execution).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/>
              <a:t>Concurrency in AI Use-cases</a:t>
            </a:r>
            <a:r>
              <a:rPr lang="en-US" sz="2400" b="1" dirty="0"/>
              <a:t>:</a:t>
            </a:r>
            <a:endParaRPr lang="en-US" sz="18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Preprocessing large datasets while training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Loading models in the background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Serving multiple inference requests at once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Making simultaneous API calls (e.g., fetching embeddings or documents)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540F19-1136-45D3-95FE-2CF3EF643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709691"/>
              </p:ext>
            </p:extLst>
          </p:nvPr>
        </p:nvGraphicFramePr>
        <p:xfrm>
          <a:off x="1574272" y="4892993"/>
          <a:ext cx="9550928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50216">
                  <a:extLst>
                    <a:ext uri="{9D8B030D-6E8A-4147-A177-3AD203B41FA5}">
                      <a16:colId xmlns:a16="http://schemas.microsoft.com/office/drawing/2014/main" val="424579035"/>
                    </a:ext>
                  </a:extLst>
                </a:gridCol>
                <a:gridCol w="7700712">
                  <a:extLst>
                    <a:ext uri="{9D8B030D-6E8A-4147-A177-3AD203B41FA5}">
                      <a16:colId xmlns:a16="http://schemas.microsoft.com/office/drawing/2014/main" val="3035386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337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tasks </a:t>
                      </a:r>
                      <a:r>
                        <a:rPr lang="en-US" b="1" dirty="0"/>
                        <a:t>progress</a:t>
                      </a:r>
                      <a:r>
                        <a:rPr lang="en-US" dirty="0"/>
                        <a:t> at the same time (not necessarily simultaneously)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8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Parallelism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tasks </a:t>
                      </a:r>
                      <a:r>
                        <a:rPr lang="en-US" b="1" dirty="0"/>
                        <a:t>run</a:t>
                      </a:r>
                      <a:r>
                        <a:rPr lang="en-US" dirty="0"/>
                        <a:t> at the same time (literally, e.g. on different cores)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59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18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A2B9A-8D21-4E0C-B43F-9AC772F5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651067" cy="536796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Parallelism means </a:t>
            </a:r>
            <a:r>
              <a:rPr lang="en-US" sz="1800" b="1" dirty="0"/>
              <a:t>performing </a:t>
            </a:r>
            <a:r>
              <a:rPr lang="en-US" sz="1800" dirty="0"/>
              <a:t>multiple tasks simultaneously, using multiple processors or cores.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2000" b="1" dirty="0"/>
              <a:t>Parallelism in AI Use-cases</a:t>
            </a:r>
            <a:r>
              <a:rPr lang="en-US" sz="2400" b="1" dirty="0"/>
              <a:t>:</a:t>
            </a:r>
            <a:endParaRPr lang="en-US" sz="1800" b="1" dirty="0"/>
          </a:p>
          <a:p>
            <a:pPr lvl="1">
              <a:lnSpc>
                <a:spcPct val="150000"/>
              </a:lnSpc>
            </a:pPr>
            <a:r>
              <a:rPr lang="en-US" sz="1800" dirty="0"/>
              <a:t>Batch Processing of any ML/DL Model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Tokenization of documents (can be parallelized)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In-house compute intensive work, where CPU/GPU is not in idle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540F19-1136-45D3-95FE-2CF3EF6437B3}"/>
              </a:ext>
            </a:extLst>
          </p:cNvPr>
          <p:cNvGraphicFramePr>
            <a:graphicFrameLocks noGrp="1"/>
          </p:cNvGraphicFramePr>
          <p:nvPr/>
        </p:nvGraphicFramePr>
        <p:xfrm>
          <a:off x="1574272" y="4892993"/>
          <a:ext cx="9550928" cy="10972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50216">
                  <a:extLst>
                    <a:ext uri="{9D8B030D-6E8A-4147-A177-3AD203B41FA5}">
                      <a16:colId xmlns:a16="http://schemas.microsoft.com/office/drawing/2014/main" val="424579035"/>
                    </a:ext>
                  </a:extLst>
                </a:gridCol>
                <a:gridCol w="7700712">
                  <a:extLst>
                    <a:ext uri="{9D8B030D-6E8A-4147-A177-3AD203B41FA5}">
                      <a16:colId xmlns:a16="http://schemas.microsoft.com/office/drawing/2014/main" val="30353869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Definition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337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Concurrency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tasks </a:t>
                      </a:r>
                      <a:r>
                        <a:rPr lang="en-US" b="1" dirty="0"/>
                        <a:t>progress</a:t>
                      </a:r>
                      <a:r>
                        <a:rPr lang="en-US" dirty="0"/>
                        <a:t> at the same time (not necessarily simultaneously)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281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Parallelism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Multiple tasks </a:t>
                      </a:r>
                      <a:r>
                        <a:rPr lang="en-US" b="1" dirty="0"/>
                        <a:t>run</a:t>
                      </a:r>
                      <a:r>
                        <a:rPr lang="en-US" dirty="0"/>
                        <a:t> at the same time (literally, e.g. on different cores)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599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667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v Parallelism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7ACB8A-80CB-4D0B-A94D-D9A3404F9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07928" y="989013"/>
            <a:ext cx="8053881" cy="5367337"/>
          </a:xfrm>
          <a:prstGeom prst="rect">
            <a:avLst/>
          </a:prstGeom>
        </p:spPr>
      </p:pic>
      <p:sp>
        <p:nvSpPr>
          <p:cNvPr id="2" name="AutoShape 2" descr="Concurrency &amp; Parallelism in Node.js — Beyond Buzzwords | by ABK ...">
            <a:extLst>
              <a:ext uri="{FF2B5EF4-FFF2-40B4-BE49-F238E27FC236}">
                <a16:creationId xmlns:a16="http://schemas.microsoft.com/office/drawing/2014/main" id="{C722FB4D-A670-4EEA-9B0A-8FD747E9B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270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AutoShape 2" descr="Concurrency &amp; Parallelism in Node.js — Beyond Buzzwords | by ABK ...">
            <a:extLst>
              <a:ext uri="{FF2B5EF4-FFF2-40B4-BE49-F238E27FC236}">
                <a16:creationId xmlns:a16="http://schemas.microsoft.com/office/drawing/2014/main" id="{C722FB4D-A670-4EEA-9B0A-8FD747E9B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C642BBA-3E55-4323-87E3-28D05746C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24297"/>
          <a:stretch/>
        </p:blipFill>
        <p:spPr>
          <a:xfrm>
            <a:off x="530987" y="1362570"/>
            <a:ext cx="4603721" cy="2453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49C6BA-094E-4E76-8CB5-F86AF1D38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036" y="1362570"/>
            <a:ext cx="5966977" cy="47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9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1a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AutoShape 2" descr="Concurrency &amp; Parallelism in Node.js — Beyond Buzzwords | by ABK ...">
            <a:extLst>
              <a:ext uri="{FF2B5EF4-FFF2-40B4-BE49-F238E27FC236}">
                <a16:creationId xmlns:a16="http://schemas.microsoft.com/office/drawing/2014/main" id="{C722FB4D-A670-4EEA-9B0A-8FD747E9B7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45DD9BA-DC00-4121-AC7B-EA2AACC39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651067" cy="5367967"/>
          </a:xfrm>
        </p:spPr>
        <p:txBody>
          <a:bodyPr>
            <a:noAutofit/>
          </a:bodyPr>
          <a:lstStyle/>
          <a:p>
            <a:pPr marL="0" indent="0" eaLnBrk="0" fontAlgn="base" hangingPunct="0">
              <a:buNone/>
            </a:pPr>
            <a:r>
              <a:rPr lang="en-US" sz="2000" b="1" dirty="0"/>
              <a:t>What You’ll Do:</a:t>
            </a:r>
            <a:endParaRPr lang="en-US" sz="2000" dirty="0"/>
          </a:p>
          <a:p>
            <a:pPr marL="0" indent="0" eaLnBrk="0" fontAlgn="base" hangingPunct="0">
              <a:buNone/>
            </a:pPr>
            <a:r>
              <a:rPr lang="en-US" sz="2000" dirty="0"/>
              <a:t>	</a:t>
            </a:r>
            <a:r>
              <a:rPr lang="en-US" sz="1800" dirty="0"/>
              <a:t>Pick </a:t>
            </a:r>
            <a:r>
              <a:rPr lang="en-US" sz="1800" b="1" dirty="0"/>
              <a:t>any 3 public APIs</a:t>
            </a:r>
            <a:r>
              <a:rPr lang="en-US" sz="1800" dirty="0"/>
              <a:t>— maybe to get weather, names, space data, etc.</a:t>
            </a:r>
          </a:p>
          <a:p>
            <a:pPr marL="0" indent="0" eaLnBrk="0" fontAlgn="base" hangingPunct="0">
              <a:buNone/>
            </a:pPr>
            <a:r>
              <a:rPr lang="en-US" sz="1800" dirty="0"/>
              <a:t>	Pick </a:t>
            </a:r>
            <a:r>
              <a:rPr lang="en-US" sz="1800" b="1" dirty="0"/>
              <a:t>any 3 simple websites</a:t>
            </a:r>
            <a:r>
              <a:rPr lang="en-US" sz="1800" dirty="0"/>
              <a:t> — like a news site, blog, or reference page.</a:t>
            </a:r>
          </a:p>
          <a:p>
            <a:pPr marL="0" indent="0" eaLnBrk="0" fontAlgn="base" hangingPunct="0">
              <a:buNone/>
            </a:pPr>
            <a:r>
              <a:rPr lang="en-US" sz="2000" dirty="0"/>
              <a:t>	</a:t>
            </a:r>
            <a:r>
              <a:rPr lang="en-US" sz="1800" dirty="0"/>
              <a:t>Fetch data from APIs (parse the JSON)</a:t>
            </a:r>
          </a:p>
          <a:p>
            <a:pPr marL="0" indent="0" eaLnBrk="0" fontAlgn="base" hangingPunct="0">
              <a:buNone/>
            </a:pPr>
            <a:r>
              <a:rPr lang="en-US" sz="1800" dirty="0"/>
              <a:t>	Scrap basic page info (like titles, headings, or paragraphs)</a:t>
            </a:r>
          </a:p>
          <a:p>
            <a:pPr marL="0" indent="0" eaLnBrk="0" fontAlgn="base" hangingPunct="0">
              <a:buNone/>
            </a:pPr>
            <a:endParaRPr lang="en-US" sz="1800" dirty="0"/>
          </a:p>
          <a:p>
            <a:pPr marL="0" indent="0" eaLnBrk="0" fontAlgn="base" hangingPunct="0">
              <a:buNone/>
            </a:pPr>
            <a:r>
              <a:rPr lang="en-US" sz="1800" dirty="0"/>
              <a:t>Do it all </a:t>
            </a:r>
            <a:r>
              <a:rPr lang="en-US" sz="1800" i="1" dirty="0"/>
              <a:t>concurrently</a:t>
            </a:r>
            <a:r>
              <a:rPr lang="en-US" sz="1800" dirty="0"/>
              <a:t> using `</a:t>
            </a:r>
            <a:r>
              <a:rPr lang="en-US" sz="1800" dirty="0" err="1"/>
              <a:t>concurrent.futures.ThreadPoolExecutor</a:t>
            </a:r>
            <a:r>
              <a:rPr lang="en-US" sz="1800" dirty="0"/>
              <a:t>`</a:t>
            </a:r>
          </a:p>
          <a:p>
            <a:pPr marL="0" indent="0" eaLnBrk="0" fontAlgn="base" hangingPunct="0">
              <a:buNone/>
            </a:pPr>
            <a:endParaRPr lang="en-US" sz="2000" dirty="0"/>
          </a:p>
          <a:p>
            <a:pPr marL="0" indent="0" eaLnBrk="0" fontAlgn="base" hangingPunct="0">
              <a:buNone/>
            </a:pPr>
            <a:r>
              <a:rPr lang="en-US" sz="1800" b="1" dirty="0"/>
              <a:t>Output:</a:t>
            </a:r>
            <a:endParaRPr lang="en-US" sz="1800" dirty="0"/>
          </a:p>
          <a:p>
            <a:pPr marL="0" indent="0" eaLnBrk="0" fontAlgn="base" hangingPunct="0">
              <a:buNone/>
            </a:pPr>
            <a:r>
              <a:rPr lang="en-US" sz="1800" dirty="0"/>
              <a:t>	Cleanly print API and scraping results</a:t>
            </a:r>
          </a:p>
          <a:p>
            <a:pPr marL="0" indent="0" eaLnBrk="0" fontAlgn="base" hangingPunct="0">
              <a:buNone/>
            </a:pPr>
            <a:r>
              <a:rPr lang="en-US" sz="1800" dirty="0"/>
              <a:t>	Show how long it took (benchmark the total time)</a:t>
            </a:r>
          </a:p>
          <a:p>
            <a:pPr marL="0" indent="0" eaLnBrk="0" fontAlgn="base" hangingPunct="0">
              <a:buNone/>
            </a:pPr>
            <a:r>
              <a:rPr lang="en-US" sz="1800" b="1" dirty="0"/>
              <a:t>Bonus (if you want to stretch):</a:t>
            </a:r>
            <a:endParaRPr lang="en-US" sz="1800" dirty="0"/>
          </a:p>
          <a:p>
            <a:pPr marL="0" indent="0" eaLnBrk="0" fontAlgn="base" hangingPunct="0">
              <a:buNone/>
            </a:pPr>
            <a:r>
              <a:rPr lang="en-US" sz="1800" dirty="0"/>
              <a:t>	Try a sequential version and compare speed</a:t>
            </a:r>
          </a:p>
          <a:p>
            <a:pPr marL="0" indent="0" eaLnBrk="0" fontAlgn="base" hangingPunct="0">
              <a:buNone/>
            </a:pPr>
            <a:r>
              <a:rPr lang="en-US" sz="1800" dirty="0"/>
              <a:t>	Handle failures gracefully</a:t>
            </a:r>
          </a:p>
          <a:p>
            <a:pPr marL="0" indent="0" eaLnBrk="0" fontAlgn="base" hangingPunct="0">
              <a:buNone/>
            </a:pPr>
            <a:r>
              <a:rPr lang="en-US" sz="1800" dirty="0"/>
              <a:t>	Try using the `</a:t>
            </a:r>
            <a:r>
              <a:rPr lang="en-US" sz="1800" dirty="0" err="1"/>
              <a:t>asyncio</a:t>
            </a:r>
            <a:r>
              <a:rPr lang="en-US" sz="1800" dirty="0"/>
              <a:t>` library to handle the concurrency</a:t>
            </a:r>
            <a:endParaRPr lang="en-US" sz="1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0171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05A87-7A4B-4D75-A084-72A8C675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872" y="2678906"/>
            <a:ext cx="10492255" cy="1500187"/>
          </a:xfrm>
        </p:spPr>
        <p:txBody>
          <a:bodyPr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Lecture 1b: GIL, Multi-Threading, Multi-Processing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EA4C-39ED-493C-B667-58D3C976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37E24-2E8A-44F0-A50A-A86D6576AE13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1F4D0-17FF-495F-9192-113C40426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92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BA769-3DDB-43F4-8462-62B9CED1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B410B-5212-4E1E-AA7A-7060A9C92445}" type="datetime1">
              <a:rPr lang="en-US" smtClean="0"/>
              <a:t>8/4/2025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9DB8E-E21B-4B27-8D5C-EFB0A9EB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59884F5-8DCD-4229-B77C-AB8AD326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GIL - Mutex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8A2B9A-8D21-4E0C-B43F-9AC772F5D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651067" cy="5367967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A </a:t>
            </a:r>
            <a:r>
              <a:rPr lang="en-US" sz="1800" b="1" dirty="0"/>
              <a:t>mutex</a:t>
            </a:r>
            <a:r>
              <a:rPr lang="en-US" sz="1800" dirty="0"/>
              <a:t> is different from a binary semaphore, which provides a locking mechanism. It stands for </a:t>
            </a:r>
            <a:r>
              <a:rPr lang="en-US" sz="1800" b="1" dirty="0"/>
              <a:t>Mutual Exclusion Object</a:t>
            </a:r>
            <a:r>
              <a:rPr lang="en-US" sz="1800" dirty="0"/>
              <a:t>. Mutex is mainly used to provide mutual exclusion to a specific portion of the code so that the process can execute and work with a particular section of the code at a particular time. A mutex enforces </a:t>
            </a:r>
            <a:r>
              <a:rPr lang="en-US" sz="1800" b="1" dirty="0"/>
              <a:t>strict ownership.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The </a:t>
            </a:r>
            <a:r>
              <a:rPr lang="en-US" sz="1800" b="1" dirty="0"/>
              <a:t>Global Interpreter Lock (GIL) </a:t>
            </a:r>
            <a:r>
              <a:rPr lang="en-US" sz="1800" dirty="0"/>
              <a:t>is a mutex that protects access to Python objects, preventing multiple native threads from executing Python </a:t>
            </a:r>
            <a:r>
              <a:rPr lang="en-US" sz="1800" b="1" dirty="0"/>
              <a:t>bytecode at the same time </a:t>
            </a:r>
            <a:r>
              <a:rPr lang="en-US" sz="1800" dirty="0"/>
              <a:t>in </a:t>
            </a:r>
            <a:r>
              <a:rPr lang="en-US" sz="1800" dirty="0" err="1"/>
              <a:t>CPython</a:t>
            </a:r>
            <a:r>
              <a:rPr lang="en-US" sz="1800" dirty="0"/>
              <a:t> (the standard Python interpreter).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b="1" dirty="0"/>
              <a:t>Exists to: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To make memory management (esp. garbage collection) thread-safe without complex locking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800" dirty="0"/>
              <a:t>Simpler, safer model for most developers</a:t>
            </a:r>
          </a:p>
        </p:txBody>
      </p:sp>
    </p:spTree>
    <p:extLst>
      <p:ext uri="{BB962C8B-B14F-4D97-AF65-F5344CB8AC3E}">
        <p14:creationId xmlns:p14="http://schemas.microsoft.com/office/powerpoint/2010/main" val="10960497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124954</TotalTime>
  <Words>991</Words>
  <Application>Microsoft Office PowerPoint</Application>
  <PresentationFormat>Widescreen</PresentationFormat>
  <Paragraphs>168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Microsoft PhagsPa</vt:lpstr>
      <vt:lpstr>1_Office Theme</vt:lpstr>
      <vt:lpstr>PowerPoint Presentation</vt:lpstr>
      <vt:lpstr>PowerPoint Presentation</vt:lpstr>
      <vt:lpstr>Concurrency</vt:lpstr>
      <vt:lpstr>Parallelism</vt:lpstr>
      <vt:lpstr>Concurrency v Parallelism</vt:lpstr>
      <vt:lpstr>Concurrency</vt:lpstr>
      <vt:lpstr>Assignment 1a</vt:lpstr>
      <vt:lpstr>PowerPoint Presentation</vt:lpstr>
      <vt:lpstr>GIL - Mutex</vt:lpstr>
      <vt:lpstr>GIL - Mutex</vt:lpstr>
      <vt:lpstr>GIL - Mutex</vt:lpstr>
      <vt:lpstr>Threads vs Processes</vt:lpstr>
      <vt:lpstr>Multi-Threading</vt:lpstr>
      <vt:lpstr>Multi-Processing</vt:lpstr>
      <vt:lpstr>Multi-Threading v Multi-Processing</vt:lpstr>
      <vt:lpstr>IPC</vt:lpstr>
      <vt:lpstr>Race Conditions</vt:lpstr>
      <vt:lpstr>Multi-Threading v Multi-Processing</vt:lpstr>
      <vt:lpstr>Assignment 1b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Mudassar Farooq</dc:creator>
  <cp:lastModifiedBy>Asad Afzal</cp:lastModifiedBy>
  <cp:revision>2660</cp:revision>
  <cp:lastPrinted>2015-08-28T08:18:18Z</cp:lastPrinted>
  <dcterms:created xsi:type="dcterms:W3CDTF">2014-08-11T07:21:43Z</dcterms:created>
  <dcterms:modified xsi:type="dcterms:W3CDTF">2025-08-04T10:51:07Z</dcterms:modified>
</cp:coreProperties>
</file>