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1023" r:id="rId2"/>
    <p:sldId id="1065" r:id="rId3"/>
    <p:sldId id="1032" r:id="rId4"/>
    <p:sldId id="1083" r:id="rId5"/>
    <p:sldId id="1066" r:id="rId6"/>
    <p:sldId id="1084" r:id="rId7"/>
    <p:sldId id="1094" r:id="rId8"/>
    <p:sldId id="1085" r:id="rId9"/>
    <p:sldId id="1086" r:id="rId10"/>
    <p:sldId id="1087" r:id="rId11"/>
    <p:sldId id="1090" r:id="rId12"/>
    <p:sldId id="1089" r:id="rId13"/>
    <p:sldId id="1088" r:id="rId14"/>
    <p:sldId id="1091" r:id="rId15"/>
    <p:sldId id="1092" r:id="rId16"/>
    <p:sldId id="1067" r:id="rId17"/>
    <p:sldId id="1095" r:id="rId18"/>
    <p:sldId id="1072" r:id="rId19"/>
    <p:sldId id="1082" r:id="rId20"/>
    <p:sldId id="1093" r:id="rId21"/>
    <p:sldId id="10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4A6DC"/>
    <a:srgbClr val="2EA2DB"/>
    <a:srgbClr val="B0BCDE"/>
    <a:srgbClr val="B0BCFF"/>
    <a:srgbClr val="7A9D9E"/>
    <a:srgbClr val="4472C4"/>
    <a:srgbClr val="B5CBE7"/>
    <a:srgbClr val="CC5D12"/>
    <a:srgbClr val="6CBE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5268" autoAdjust="0"/>
  </p:normalViewPr>
  <p:slideViewPr>
    <p:cSldViewPr snapToGrid="0" snapToObjects="1">
      <p:cViewPr varScale="1">
        <p:scale>
          <a:sx n="113" d="100"/>
          <a:sy n="113" d="100"/>
        </p:scale>
        <p:origin x="504"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398"/>
    </p:cViewPr>
  </p:sorterViewPr>
  <p:notesViewPr>
    <p:cSldViewPr snapToGrid="0" snapToObjects="1">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5FEB92-9794-4C7C-8C57-A93208C96200}" type="datetimeFigureOut">
              <a:rPr lang="en-US" smtClean="0"/>
              <a:t>8/5/2025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4879C3-5D69-4D58-AD1C-C5425233C818}" type="slidenum">
              <a:rPr lang="en-US" smtClean="0"/>
              <a:t>‹#›</a:t>
            </a:fld>
            <a:endParaRPr lang="en-US"/>
          </a:p>
        </p:txBody>
      </p:sp>
    </p:spTree>
    <p:extLst>
      <p:ext uri="{BB962C8B-B14F-4D97-AF65-F5344CB8AC3E}">
        <p14:creationId xmlns:p14="http://schemas.microsoft.com/office/powerpoint/2010/main" val="879767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E92B92-7896-6246-9CC5-687CE76BB093}" type="datetimeFigureOut">
              <a:rPr lang="en-US" smtClean="0"/>
              <a:t>8/5/2025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3AA729-FF79-1146-A286-CCEF9A183414}" type="slidenum">
              <a:rPr lang="en-US" smtClean="0"/>
              <a:t>‹#›</a:t>
            </a:fld>
            <a:endParaRPr lang="en-US"/>
          </a:p>
        </p:txBody>
      </p:sp>
    </p:spTree>
    <p:extLst>
      <p:ext uri="{BB962C8B-B14F-4D97-AF65-F5344CB8AC3E}">
        <p14:creationId xmlns:p14="http://schemas.microsoft.com/office/powerpoint/2010/main" val="14745935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3</a:t>
            </a:fld>
            <a:endParaRPr lang="en-US"/>
          </a:p>
        </p:txBody>
      </p:sp>
    </p:spTree>
    <p:extLst>
      <p:ext uri="{BB962C8B-B14F-4D97-AF65-F5344CB8AC3E}">
        <p14:creationId xmlns:p14="http://schemas.microsoft.com/office/powerpoint/2010/main" val="1977188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12</a:t>
            </a:fld>
            <a:endParaRPr lang="en-US"/>
          </a:p>
        </p:txBody>
      </p:sp>
    </p:spTree>
    <p:extLst>
      <p:ext uri="{BB962C8B-B14F-4D97-AF65-F5344CB8AC3E}">
        <p14:creationId xmlns:p14="http://schemas.microsoft.com/office/powerpoint/2010/main" val="937314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13</a:t>
            </a:fld>
            <a:endParaRPr lang="en-US"/>
          </a:p>
        </p:txBody>
      </p:sp>
    </p:spTree>
    <p:extLst>
      <p:ext uri="{BB962C8B-B14F-4D97-AF65-F5344CB8AC3E}">
        <p14:creationId xmlns:p14="http://schemas.microsoft.com/office/powerpoint/2010/main" val="2042640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14</a:t>
            </a:fld>
            <a:endParaRPr lang="en-US"/>
          </a:p>
        </p:txBody>
      </p:sp>
    </p:spTree>
    <p:extLst>
      <p:ext uri="{BB962C8B-B14F-4D97-AF65-F5344CB8AC3E}">
        <p14:creationId xmlns:p14="http://schemas.microsoft.com/office/powerpoint/2010/main" val="2639750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15</a:t>
            </a:fld>
            <a:endParaRPr lang="en-US"/>
          </a:p>
        </p:txBody>
      </p:sp>
    </p:spTree>
    <p:extLst>
      <p:ext uri="{BB962C8B-B14F-4D97-AF65-F5344CB8AC3E}">
        <p14:creationId xmlns:p14="http://schemas.microsoft.com/office/powerpoint/2010/main" val="1453849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16</a:t>
            </a:fld>
            <a:endParaRPr lang="en-US"/>
          </a:p>
        </p:txBody>
      </p:sp>
    </p:spTree>
    <p:extLst>
      <p:ext uri="{BB962C8B-B14F-4D97-AF65-F5344CB8AC3E}">
        <p14:creationId xmlns:p14="http://schemas.microsoft.com/office/powerpoint/2010/main" val="2723542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18</a:t>
            </a:fld>
            <a:endParaRPr lang="en-US"/>
          </a:p>
        </p:txBody>
      </p:sp>
    </p:spTree>
    <p:extLst>
      <p:ext uri="{BB962C8B-B14F-4D97-AF65-F5344CB8AC3E}">
        <p14:creationId xmlns:p14="http://schemas.microsoft.com/office/powerpoint/2010/main" val="93989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19</a:t>
            </a:fld>
            <a:endParaRPr lang="en-US"/>
          </a:p>
        </p:txBody>
      </p:sp>
    </p:spTree>
    <p:extLst>
      <p:ext uri="{BB962C8B-B14F-4D97-AF65-F5344CB8AC3E}">
        <p14:creationId xmlns:p14="http://schemas.microsoft.com/office/powerpoint/2010/main" val="396733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20</a:t>
            </a:fld>
            <a:endParaRPr lang="en-US"/>
          </a:p>
        </p:txBody>
      </p:sp>
    </p:spTree>
    <p:extLst>
      <p:ext uri="{BB962C8B-B14F-4D97-AF65-F5344CB8AC3E}">
        <p14:creationId xmlns:p14="http://schemas.microsoft.com/office/powerpoint/2010/main" val="4930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4</a:t>
            </a:fld>
            <a:endParaRPr lang="en-US"/>
          </a:p>
        </p:txBody>
      </p:sp>
    </p:spTree>
    <p:extLst>
      <p:ext uri="{BB962C8B-B14F-4D97-AF65-F5344CB8AC3E}">
        <p14:creationId xmlns:p14="http://schemas.microsoft.com/office/powerpoint/2010/main" val="315554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5</a:t>
            </a:fld>
            <a:endParaRPr lang="en-US"/>
          </a:p>
        </p:txBody>
      </p:sp>
    </p:spTree>
    <p:extLst>
      <p:ext uri="{BB962C8B-B14F-4D97-AF65-F5344CB8AC3E}">
        <p14:creationId xmlns:p14="http://schemas.microsoft.com/office/powerpoint/2010/main" val="2930829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6</a:t>
            </a:fld>
            <a:endParaRPr lang="en-US"/>
          </a:p>
        </p:txBody>
      </p:sp>
    </p:spTree>
    <p:extLst>
      <p:ext uri="{BB962C8B-B14F-4D97-AF65-F5344CB8AC3E}">
        <p14:creationId xmlns:p14="http://schemas.microsoft.com/office/powerpoint/2010/main" val="626612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7</a:t>
            </a:fld>
            <a:endParaRPr lang="en-US"/>
          </a:p>
        </p:txBody>
      </p:sp>
    </p:spTree>
    <p:extLst>
      <p:ext uri="{BB962C8B-B14F-4D97-AF65-F5344CB8AC3E}">
        <p14:creationId xmlns:p14="http://schemas.microsoft.com/office/powerpoint/2010/main" val="1419515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8</a:t>
            </a:fld>
            <a:endParaRPr lang="en-US"/>
          </a:p>
        </p:txBody>
      </p:sp>
    </p:spTree>
    <p:extLst>
      <p:ext uri="{BB962C8B-B14F-4D97-AF65-F5344CB8AC3E}">
        <p14:creationId xmlns:p14="http://schemas.microsoft.com/office/powerpoint/2010/main" val="2446943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9</a:t>
            </a:fld>
            <a:endParaRPr lang="en-US"/>
          </a:p>
        </p:txBody>
      </p:sp>
    </p:spTree>
    <p:extLst>
      <p:ext uri="{BB962C8B-B14F-4D97-AF65-F5344CB8AC3E}">
        <p14:creationId xmlns:p14="http://schemas.microsoft.com/office/powerpoint/2010/main" val="2593129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10</a:t>
            </a:fld>
            <a:endParaRPr lang="en-US"/>
          </a:p>
        </p:txBody>
      </p:sp>
    </p:spTree>
    <p:extLst>
      <p:ext uri="{BB962C8B-B14F-4D97-AF65-F5344CB8AC3E}">
        <p14:creationId xmlns:p14="http://schemas.microsoft.com/office/powerpoint/2010/main" val="4246686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AA729-FF79-1146-A286-CCEF9A183414}" type="slidenum">
              <a:rPr lang="en-US" smtClean="0"/>
              <a:t>11</a:t>
            </a:fld>
            <a:endParaRPr lang="en-US"/>
          </a:p>
        </p:txBody>
      </p:sp>
    </p:spTree>
    <p:extLst>
      <p:ext uri="{BB962C8B-B14F-4D97-AF65-F5344CB8AC3E}">
        <p14:creationId xmlns:p14="http://schemas.microsoft.com/office/powerpoint/2010/main" val="97822885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39F2BE-1295-4D9F-84FA-2F1902E0F5C6}" type="datetime1">
              <a:rPr lang="en-US" smtClean="0"/>
              <a:t>8/5/2025</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
        <p:nvSpPr>
          <p:cNvPr id="7" name="Rectangle 6"/>
          <p:cNvSpPr/>
          <p:nvPr userDrawn="1"/>
        </p:nvSpPr>
        <p:spPr>
          <a:xfrm>
            <a:off x="8925" y="5245768"/>
            <a:ext cx="12192000" cy="16122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ndParaRPr>
          </a:p>
        </p:txBody>
      </p:sp>
      <p:sp>
        <p:nvSpPr>
          <p:cNvPr id="17" name="Title 1"/>
          <p:cNvSpPr>
            <a:spLocks noGrp="1"/>
          </p:cNvSpPr>
          <p:nvPr>
            <p:ph type="ctrTitle"/>
          </p:nvPr>
        </p:nvSpPr>
        <p:spPr>
          <a:xfrm>
            <a:off x="886714" y="2140770"/>
            <a:ext cx="10363200" cy="1470025"/>
          </a:xfrm>
        </p:spPr>
        <p:txBody>
          <a:bodyPr/>
          <a:lstStyle>
            <a:lvl1pPr>
              <a:defRPr>
                <a:solidFill>
                  <a:schemeClr val="tx1"/>
                </a:solidFill>
              </a:defRPr>
            </a:lvl1pPr>
          </a:lstStyle>
          <a:p>
            <a:r>
              <a:rPr lang="en-US" dirty="0"/>
              <a:t>Click to edit Master title style</a:t>
            </a:r>
          </a:p>
        </p:txBody>
      </p:sp>
      <p:sp>
        <p:nvSpPr>
          <p:cNvPr id="1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486526"/>
            <a:ext cx="12192000" cy="2351891"/>
          </a:xfrm>
          <a:prstGeom prst="rect">
            <a:avLst/>
          </a:prstGeom>
        </p:spPr>
      </p:pic>
      <p:grpSp>
        <p:nvGrpSpPr>
          <p:cNvPr id="24" name="Group 9"/>
          <p:cNvGrpSpPr>
            <a:grpSpLocks noChangeAspect="1"/>
          </p:cNvGrpSpPr>
          <p:nvPr userDrawn="1"/>
        </p:nvGrpSpPr>
        <p:grpSpPr bwMode="hidden">
          <a:xfrm flipH="1">
            <a:off x="0" y="860931"/>
            <a:ext cx="12192000" cy="101504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9" name="Picture 18">
            <a:extLst>
              <a:ext uri="{FF2B5EF4-FFF2-40B4-BE49-F238E27FC236}">
                <a16:creationId xmlns:a16="http://schemas.microsoft.com/office/drawing/2014/main" id="{6918C9B6-A29F-7C4A-A83A-CABDDEA1F9BF}"/>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rcRect/>
          <a:stretch/>
        </p:blipFill>
        <p:spPr>
          <a:xfrm>
            <a:off x="10363729" y="6298250"/>
            <a:ext cx="1284797" cy="284345"/>
          </a:xfrm>
          <a:prstGeom prst="rect">
            <a:avLst/>
          </a:prstGeom>
        </p:spPr>
      </p:pic>
    </p:spTree>
    <p:extLst>
      <p:ext uri="{BB962C8B-B14F-4D97-AF65-F5344CB8AC3E}">
        <p14:creationId xmlns:p14="http://schemas.microsoft.com/office/powerpoint/2010/main" val="2398555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C6294A-0774-4E94-99F6-D214000E884A}" type="datetime1">
              <a:rPr lang="en-US" smtClean="0"/>
              <a:t>8/5/2025</a:t>
            </a:fld>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38535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CF494E-9BA4-4ABD-BD26-FABBCAF71CC8}" type="datetime1">
              <a:rPr lang="en-US" smtClean="0"/>
              <a:t>8/5/2025</a:t>
            </a:fld>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121472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558B5E-299D-429C-B5C3-BB2E11AAC3C8}" type="datetime1">
              <a:rPr lang="en-US" smtClean="0"/>
              <a:t>8/5/2025</a:t>
            </a:fld>
            <a:endParaRPr lang="en-US"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a:p>
        </p:txBody>
      </p:sp>
      <p:sp>
        <p:nvSpPr>
          <p:cNvPr id="7" name="Rectangle 6"/>
          <p:cNvSpPr/>
          <p:nvPr userDrawn="1"/>
        </p:nvSpPr>
        <p:spPr>
          <a:xfrm>
            <a:off x="0" y="5245768"/>
            <a:ext cx="12192000" cy="161223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chemeClr val="bg1"/>
              </a:solidFill>
            </a:endParaRPr>
          </a:p>
        </p:txBody>
      </p:sp>
      <p:sp>
        <p:nvSpPr>
          <p:cNvPr id="17" name="Title 1"/>
          <p:cNvSpPr>
            <a:spLocks noGrp="1"/>
          </p:cNvSpPr>
          <p:nvPr>
            <p:ph type="ctrTitle"/>
          </p:nvPr>
        </p:nvSpPr>
        <p:spPr>
          <a:xfrm>
            <a:off x="914400" y="2130426"/>
            <a:ext cx="10363200" cy="1470025"/>
          </a:xfrm>
        </p:spPr>
        <p:txBody>
          <a:bodyPr/>
          <a:lstStyle/>
          <a:p>
            <a:r>
              <a:rPr lang="en-US"/>
              <a:t>Click to edit Master title style</a:t>
            </a:r>
          </a:p>
        </p:txBody>
      </p:sp>
      <p:sp>
        <p:nvSpPr>
          <p:cNvPr id="18"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1" name="Slide Number Placeholder 5"/>
          <p:cNvSpPr txBox="1">
            <a:spLocks/>
          </p:cNvSpPr>
          <p:nvPr userDrawn="1"/>
        </p:nvSpPr>
        <p:spPr>
          <a:xfrm>
            <a:off x="8737600" y="6356351"/>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E35DC9-8D54-45EF-A345-7AC5A9ADAFE8}" type="slidenum">
              <a:rPr lang="en-US" altLang="en-US" sz="1200" smtClean="0"/>
              <a:pPr/>
              <a:t>‹#›</a:t>
            </a:fld>
            <a:endParaRPr lang="en-US" altLang="en-US" sz="1200"/>
          </a:p>
        </p:txBody>
      </p:sp>
      <p:pic>
        <p:nvPicPr>
          <p:cNvPr id="22" name="Picture 21"/>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5400"/>
            <a:ext cx="12192000" cy="3327400"/>
          </a:xfrm>
          <a:prstGeom prst="rect">
            <a:avLst/>
          </a:prstGeom>
        </p:spPr>
      </p:pic>
      <p:grpSp>
        <p:nvGrpSpPr>
          <p:cNvPr id="24" name="Group 9"/>
          <p:cNvGrpSpPr>
            <a:grpSpLocks noChangeAspect="1"/>
          </p:cNvGrpSpPr>
          <p:nvPr userDrawn="1"/>
        </p:nvGrpSpPr>
        <p:grpSpPr bwMode="hidden">
          <a:xfrm flipH="1">
            <a:off x="-1" y="2819400"/>
            <a:ext cx="12192000" cy="101504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9"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pic>
        <p:nvPicPr>
          <p:cNvPr id="19" name="Picture 18">
            <a:extLst>
              <a:ext uri="{FF2B5EF4-FFF2-40B4-BE49-F238E27FC236}">
                <a16:creationId xmlns:a16="http://schemas.microsoft.com/office/drawing/2014/main" id="{6918C9B6-A29F-7C4A-A83A-CABDDEA1F9BF}"/>
              </a:ext>
            </a:extLst>
          </p:cNvPr>
          <p:cNvPicPr>
            <a:picLocks noChangeAspect="1"/>
          </p:cNvPicPr>
          <p:nvPr userDrawn="1"/>
        </p:nvPicPr>
        <p:blipFill>
          <a:blip r:embed="rId4"/>
          <a:srcRect/>
          <a:stretch/>
        </p:blipFill>
        <p:spPr>
          <a:xfrm>
            <a:off x="10363729" y="6298250"/>
            <a:ext cx="1284797" cy="284345"/>
          </a:xfrm>
          <a:prstGeom prst="rect">
            <a:avLst/>
          </a:prstGeom>
        </p:spPr>
      </p:pic>
    </p:spTree>
    <p:extLst>
      <p:ext uri="{BB962C8B-B14F-4D97-AF65-F5344CB8AC3E}">
        <p14:creationId xmlns:p14="http://schemas.microsoft.com/office/powerpoint/2010/main" val="105936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D9D4D0F-0B89-49D7-8B1E-A93CD70A0CCB}"/>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444843"/>
          </a:xfrm>
          <a:prstGeom prst="rect">
            <a:avLst/>
          </a:prstGeom>
        </p:spPr>
      </p:pic>
      <p:sp>
        <p:nvSpPr>
          <p:cNvPr id="3" name="Content Placeholder 2"/>
          <p:cNvSpPr>
            <a:spLocks noGrp="1"/>
          </p:cNvSpPr>
          <p:nvPr>
            <p:ph idx="1"/>
          </p:nvPr>
        </p:nvSpPr>
        <p:spPr>
          <a:xfrm>
            <a:off x="609600" y="988383"/>
            <a:ext cx="10972800" cy="49863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DBB410B-5212-4E1E-AA7A-7060A9C92445}" type="datetime1">
              <a:rPr lang="en-US" smtClean="0"/>
              <a:t>8/5/2025</a:t>
            </a:fld>
            <a:endParaRPr lang="en-US" dirty="0"/>
          </a:p>
        </p:txBody>
      </p:sp>
      <p:sp>
        <p:nvSpPr>
          <p:cNvPr id="6" name="Slide Number Placeholder 5"/>
          <p:cNvSpPr>
            <a:spLocks noGrp="1"/>
          </p:cNvSpPr>
          <p:nvPr>
            <p:ph type="sldNum" sz="quarter" idx="12"/>
          </p:nvPr>
        </p:nvSpPr>
        <p:spPr>
          <a:xfrm>
            <a:off x="4673600" y="6356350"/>
            <a:ext cx="2844800" cy="365125"/>
          </a:xfrm>
        </p:spPr>
        <p:txBody>
          <a:bodyPr/>
          <a:lstStyle>
            <a:lvl1pPr algn="ctr">
              <a:defRPr/>
            </a:lvl1pPr>
          </a:lstStyle>
          <a:p>
            <a:fld id="{88279435-30EF-C241-87D1-8D13B984C0EB}" type="slidenum">
              <a:rPr lang="en-US" smtClean="0"/>
              <a:pPr/>
              <a:t>‹#›</a:t>
            </a:fld>
            <a:endParaRPr lang="en-US"/>
          </a:p>
        </p:txBody>
      </p:sp>
      <p:pic>
        <p:nvPicPr>
          <p:cNvPr id="16" name="Picture 15">
            <a:extLst>
              <a:ext uri="{FF2B5EF4-FFF2-40B4-BE49-F238E27FC236}">
                <a16:creationId xmlns:a16="http://schemas.microsoft.com/office/drawing/2014/main" id="{095D00C3-9D6E-1340-9EBD-DD3D424F3FE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rcRect/>
          <a:stretch/>
        </p:blipFill>
        <p:spPr>
          <a:xfrm>
            <a:off x="10363729" y="6298250"/>
            <a:ext cx="1284797" cy="284345"/>
          </a:xfrm>
          <a:prstGeom prst="rect">
            <a:avLst/>
          </a:prstGeom>
        </p:spPr>
      </p:pic>
      <p:pic>
        <p:nvPicPr>
          <p:cNvPr id="45" name="Picture 44">
            <a:extLst>
              <a:ext uri="{FF2B5EF4-FFF2-40B4-BE49-F238E27FC236}">
                <a16:creationId xmlns:a16="http://schemas.microsoft.com/office/drawing/2014/main" id="{5B57C765-4AE1-424A-B6E6-3E036EBE8FC3}"/>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862012"/>
          </a:xfrm>
          <a:prstGeom prst="rect">
            <a:avLst/>
          </a:prstGeom>
        </p:spPr>
      </p:pic>
      <p:sp>
        <p:nvSpPr>
          <p:cNvPr id="47" name="Title Placeholder 1">
            <a:extLst>
              <a:ext uri="{FF2B5EF4-FFF2-40B4-BE49-F238E27FC236}">
                <a16:creationId xmlns:a16="http://schemas.microsoft.com/office/drawing/2014/main" id="{D2B83DE4-60DC-43FF-A807-226486F322C4}"/>
              </a:ext>
            </a:extLst>
          </p:cNvPr>
          <p:cNvSpPr>
            <a:spLocks noGrp="1"/>
          </p:cNvSpPr>
          <p:nvPr>
            <p:ph type="title"/>
          </p:nvPr>
        </p:nvSpPr>
        <p:spPr>
          <a:xfrm>
            <a:off x="643467" y="126371"/>
            <a:ext cx="10972800" cy="607722"/>
          </a:xfrm>
          <a:prstGeom prst="rect">
            <a:avLst/>
          </a:prstGeom>
        </p:spPr>
        <p:txBody>
          <a:bodyPr vert="horz" lIns="91440" tIns="45720" rIns="91440" bIns="45720" rtlCol="0" anchor="ctr">
            <a:noAutofit/>
          </a:bodyPr>
          <a:lstStyle>
            <a:lvl1pPr>
              <a:defRPr>
                <a:latin typeface="+mn-lt"/>
              </a:defRPr>
            </a:lvl1pPr>
          </a:lstStyle>
          <a:p>
            <a:r>
              <a:rPr lang="en-US" dirty="0"/>
              <a:t>Click to edit Master title style</a:t>
            </a:r>
          </a:p>
        </p:txBody>
      </p:sp>
    </p:spTree>
    <p:extLst>
      <p:ext uri="{BB962C8B-B14F-4D97-AF65-F5344CB8AC3E}">
        <p14:creationId xmlns:p14="http://schemas.microsoft.com/office/powerpoint/2010/main" val="344806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3DF03-65B1-419A-B5AB-D6C396D1C0AB}" type="datetime1">
              <a:rPr lang="en-US" smtClean="0"/>
              <a:t>8/5/2025</a:t>
            </a:fld>
            <a:endParaRPr lang="en-US"/>
          </a:p>
        </p:txBody>
      </p:sp>
      <p:sp>
        <p:nvSpPr>
          <p:cNvPr id="6" name="Slide Number Placeholder 5"/>
          <p:cNvSpPr>
            <a:spLocks noGrp="1"/>
          </p:cNvSpPr>
          <p:nvPr>
            <p:ph type="sldNum" sz="quarter" idx="12"/>
          </p:nvPr>
        </p:nvSpPr>
        <p:spPr/>
        <p:txBody>
          <a:bodyPr/>
          <a:lstStyle/>
          <a:p>
            <a:fld id="{88279435-30EF-C241-87D1-8D13B984C0EB}" type="slidenum">
              <a:rPr lang="en-US" smtClean="0"/>
              <a:t>‹#›</a:t>
            </a:fld>
            <a:endParaRPr lang="en-US" dirty="0"/>
          </a:p>
        </p:txBody>
      </p:sp>
    </p:spTree>
    <p:extLst>
      <p:ext uri="{BB962C8B-B14F-4D97-AF65-F5344CB8AC3E}">
        <p14:creationId xmlns:p14="http://schemas.microsoft.com/office/powerpoint/2010/main" val="229930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22F709-A296-4992-B212-08977D79A809}" type="datetime1">
              <a:rPr lang="en-US" smtClean="0"/>
              <a:t>8/5/2025</a:t>
            </a:fld>
            <a:endParaRPr lang="en-US"/>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113744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224D2B-7DFD-45AF-B9F5-4716AD022EFD}" type="datetime1">
              <a:rPr lang="en-US" smtClean="0"/>
              <a:t>8/5/2025</a:t>
            </a:fld>
            <a:endParaRPr lang="en-US"/>
          </a:p>
        </p:txBody>
      </p:sp>
      <p:sp>
        <p:nvSpPr>
          <p:cNvPr id="9" name="Slide Number Placeholder 8"/>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3102219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5622878"/>
            <a:ext cx="12192000" cy="123512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lvl1pPr>
              <a:defRPr>
                <a:latin typeface="+mn-lt"/>
              </a:defRPr>
            </a:lvl1pPr>
          </a:lstStyle>
          <a:p>
            <a:r>
              <a:rPr lang="en-US" dirty="0"/>
              <a:t>Click to edit Master title style</a:t>
            </a:r>
          </a:p>
        </p:txBody>
      </p:sp>
      <p:sp>
        <p:nvSpPr>
          <p:cNvPr id="3" name="Date Placeholder 2"/>
          <p:cNvSpPr>
            <a:spLocks noGrp="1"/>
          </p:cNvSpPr>
          <p:nvPr>
            <p:ph type="dt" sz="half" idx="10"/>
          </p:nvPr>
        </p:nvSpPr>
        <p:spPr/>
        <p:txBody>
          <a:bodyPr/>
          <a:lstStyle/>
          <a:p>
            <a:fld id="{6E971033-0E29-4957-BAAA-45668C6C176C}" type="datetime1">
              <a:rPr lang="en-US" smtClean="0"/>
              <a:t>8/5/2025</a:t>
            </a:fld>
            <a:endParaRPr lang="en-US"/>
          </a:p>
        </p:txBody>
      </p:sp>
      <p:sp>
        <p:nvSpPr>
          <p:cNvPr id="5" name="Slide Number Placeholder 4"/>
          <p:cNvSpPr>
            <a:spLocks noGrp="1"/>
          </p:cNvSpPr>
          <p:nvPr>
            <p:ph type="sldNum" sz="quarter" idx="12"/>
          </p:nvPr>
        </p:nvSpPr>
        <p:spPr/>
        <p:txBody>
          <a:bodyPr/>
          <a:lstStyle/>
          <a:p>
            <a:fld id="{88279435-30EF-C241-87D1-8D13B984C0EB}" type="slidenum">
              <a:rPr lang="en-US" smtClean="0"/>
              <a:t>‹#›</a:t>
            </a:fld>
            <a:endParaRPr lang="en-US"/>
          </a:p>
        </p:txBody>
      </p:sp>
      <p:pic>
        <p:nvPicPr>
          <p:cNvPr id="7" name="Picture 6">
            <a:extLst>
              <a:ext uri="{FF2B5EF4-FFF2-40B4-BE49-F238E27FC236}">
                <a16:creationId xmlns:a16="http://schemas.microsoft.com/office/drawing/2014/main" id="{27C3EDF7-D7E7-4268-8C0C-0D74B342256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a:stretch/>
        </p:blipFill>
        <p:spPr>
          <a:xfrm>
            <a:off x="10460441" y="6271874"/>
            <a:ext cx="1284797" cy="284345"/>
          </a:xfrm>
          <a:prstGeom prst="rect">
            <a:avLst/>
          </a:prstGeom>
        </p:spPr>
      </p:pic>
    </p:spTree>
    <p:extLst>
      <p:ext uri="{BB962C8B-B14F-4D97-AF65-F5344CB8AC3E}">
        <p14:creationId xmlns:p14="http://schemas.microsoft.com/office/powerpoint/2010/main" val="351707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BCBEA-E33F-4BE4-83F8-E7F984AEF3BE}" type="datetime1">
              <a:rPr lang="en-US" smtClean="0"/>
              <a:t>8/5/2025</a:t>
            </a:fld>
            <a:endParaRPr lang="en-US"/>
          </a:p>
        </p:txBody>
      </p:sp>
      <p:sp>
        <p:nvSpPr>
          <p:cNvPr id="4" name="Slide Number Placeholder 3"/>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86447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3CEF7D-8039-4818-8EE4-CA3A857118EA}" type="datetime1">
              <a:rPr lang="en-US" smtClean="0"/>
              <a:t>8/5/2025</a:t>
            </a:fld>
            <a:endParaRPr lang="en-US"/>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16776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EA403A8-9A05-474E-A31C-85138F1B1A38}" type="datetime1">
              <a:rPr lang="en-US" smtClean="0"/>
              <a:t>8/5/2025</a:t>
            </a:fld>
            <a:endParaRPr lang="en-US"/>
          </a:p>
        </p:txBody>
      </p:sp>
      <p:sp>
        <p:nvSpPr>
          <p:cNvPr id="7" name="Slide Number Placeholder 6"/>
          <p:cNvSpPr>
            <a:spLocks noGrp="1"/>
          </p:cNvSpPr>
          <p:nvPr>
            <p:ph type="sldNum" sz="quarter" idx="12"/>
          </p:nvPr>
        </p:nvSpPr>
        <p:spPr/>
        <p:txBody>
          <a:bodyPr/>
          <a:lstStyle/>
          <a:p>
            <a:fld id="{88279435-30EF-C241-87D1-8D13B984C0EB}" type="slidenum">
              <a:rPr lang="en-US" smtClean="0"/>
              <a:t>‹#›</a:t>
            </a:fld>
            <a:endParaRPr lang="en-US"/>
          </a:p>
        </p:txBody>
      </p:sp>
    </p:spTree>
    <p:extLst>
      <p:ext uri="{BB962C8B-B14F-4D97-AF65-F5344CB8AC3E}">
        <p14:creationId xmlns:p14="http://schemas.microsoft.com/office/powerpoint/2010/main" val="292078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2.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2"/>
            <a:ext cx="12192000" cy="862012"/>
          </a:xfrm>
          <a:prstGeom prst="rect">
            <a:avLst/>
          </a:prstGeom>
        </p:spPr>
      </p:pic>
      <p:sp>
        <p:nvSpPr>
          <p:cNvPr id="3" name="Text Placeholder 2"/>
          <p:cNvSpPr>
            <a:spLocks noGrp="1"/>
          </p:cNvSpPr>
          <p:nvPr>
            <p:ph type="body" idx="1"/>
          </p:nvPr>
        </p:nvSpPr>
        <p:spPr>
          <a:xfrm>
            <a:off x="643467" y="988383"/>
            <a:ext cx="10972800" cy="48837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673600" y="6356350"/>
            <a:ext cx="284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88279435-30EF-C241-87D1-8D13B984C0EB}" type="slidenum">
              <a:rPr lang="en-US" smtClean="0"/>
              <a:pPr/>
              <a:t>‹#›</a:t>
            </a:fld>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60BC-449C-4814-A62A-215C414F68D4}" type="datetime1">
              <a:rPr lang="en-US" smtClean="0"/>
              <a:t>8/5/2025</a:t>
            </a:fld>
            <a:endParaRPr lang="en-US" dirty="0"/>
          </a:p>
        </p:txBody>
      </p:sp>
      <p:pic>
        <p:nvPicPr>
          <p:cNvPr id="15" name="Picture 14">
            <a:extLst>
              <a:ext uri="{FF2B5EF4-FFF2-40B4-BE49-F238E27FC236}">
                <a16:creationId xmlns:a16="http://schemas.microsoft.com/office/drawing/2014/main" id="{62161B55-68B1-1D4A-9A6C-0BB796F1579E}"/>
              </a:ext>
            </a:extLst>
          </p:cNvPr>
          <p:cNvPicPr>
            <a:picLocks noChangeAspect="1"/>
          </p:cNvPicPr>
          <p:nvPr userDrawn="1"/>
        </p:nvPicPr>
        <p:blipFill>
          <a:blip r:embed="rId16">
            <a:extLst>
              <a:ext uri="{BEBA8EAE-BF5A-486C-A8C5-ECC9F3942E4B}">
                <a14:imgProps xmlns:a14="http://schemas.microsoft.com/office/drawing/2010/main">
                  <a14:imgLayer r:embed="rId17">
                    <a14:imgEffect>
                      <a14:brightnessContrast contrast="-40000"/>
                    </a14:imgEffect>
                  </a14:imgLayer>
                </a14:imgProps>
              </a:ext>
            </a:extLst>
          </a:blip>
          <a:srcRect/>
          <a:stretch/>
        </p:blipFill>
        <p:spPr>
          <a:xfrm>
            <a:off x="10460441" y="6271874"/>
            <a:ext cx="1284797" cy="284345"/>
          </a:xfrm>
          <a:prstGeom prst="rect">
            <a:avLst/>
          </a:prstGeom>
        </p:spPr>
      </p:pic>
      <p:sp>
        <p:nvSpPr>
          <p:cNvPr id="2" name="Title Placeholder 1"/>
          <p:cNvSpPr>
            <a:spLocks noGrp="1"/>
          </p:cNvSpPr>
          <p:nvPr>
            <p:ph type="title"/>
          </p:nvPr>
        </p:nvSpPr>
        <p:spPr>
          <a:xfrm>
            <a:off x="643467" y="126371"/>
            <a:ext cx="10972800" cy="607722"/>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4244973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hf hdr="0" ftr="0"/>
  <p:txStyles>
    <p:titleStyle>
      <a:lvl1pPr algn="ctr" defTabSz="457200" rtl="0" eaLnBrk="1" latinLnBrk="0" hangingPunct="1">
        <a:spcBef>
          <a:spcPct val="0"/>
        </a:spcBef>
        <a:buNone/>
        <a:defRPr sz="3600" b="0" kern="1200">
          <a:solidFill>
            <a:schemeClr val="bg1"/>
          </a:solidFill>
          <a:latin typeface="Microsoft PhagsPa" panose="020B0502040204020203" pitchFamily="34" charset="0"/>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icrosoft PhagsPa" panose="020B0502040204020203"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icrosoft PhagsPa" panose="020B0502040204020203"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icrosoft PhagsPa" panose="020B0502040204020203"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D05A87-7A4B-4D75-A084-72A8C6759243}"/>
              </a:ext>
            </a:extLst>
          </p:cNvPr>
          <p:cNvSpPr>
            <a:spLocks noGrp="1"/>
          </p:cNvSpPr>
          <p:nvPr>
            <p:ph type="body" idx="1"/>
          </p:nvPr>
        </p:nvSpPr>
        <p:spPr>
          <a:xfrm>
            <a:off x="849872" y="2678906"/>
            <a:ext cx="10492255" cy="1500187"/>
          </a:xfrm>
        </p:spPr>
        <p:txBody>
          <a:bodyPr anchor="ctr"/>
          <a:lstStyle/>
          <a:p>
            <a:pPr algn="ctr"/>
            <a:r>
              <a:rPr lang="en-US" sz="3600" b="1" dirty="0">
                <a:solidFill>
                  <a:schemeClr val="tx1"/>
                </a:solidFill>
              </a:rPr>
              <a:t>Real Time AI Systems</a:t>
            </a:r>
            <a:endParaRPr lang="en-US" sz="3200" b="1" dirty="0">
              <a:solidFill>
                <a:schemeClr val="tx1"/>
              </a:solidFill>
            </a:endParaRPr>
          </a:p>
        </p:txBody>
      </p:sp>
      <p:sp>
        <p:nvSpPr>
          <p:cNvPr id="4" name="Date Placeholder 3">
            <a:extLst>
              <a:ext uri="{FF2B5EF4-FFF2-40B4-BE49-F238E27FC236}">
                <a16:creationId xmlns:a16="http://schemas.microsoft.com/office/drawing/2014/main" id="{E111EA4C-39ED-493C-B667-58D3C9765397}"/>
              </a:ext>
            </a:extLst>
          </p:cNvPr>
          <p:cNvSpPr>
            <a:spLocks noGrp="1"/>
          </p:cNvSpPr>
          <p:nvPr>
            <p:ph type="dt" sz="half" idx="10"/>
          </p:nvPr>
        </p:nvSpPr>
        <p:spPr/>
        <p:txBody>
          <a:bodyPr/>
          <a:lstStyle/>
          <a:p>
            <a:fld id="{1D637E24-2E8A-44F0-A50A-A86D6576AE13}" type="datetime1">
              <a:rPr lang="en-US" smtClean="0"/>
              <a:t>8/5/2025</a:t>
            </a:fld>
            <a:endParaRPr lang="en-US"/>
          </a:p>
        </p:txBody>
      </p:sp>
      <p:sp>
        <p:nvSpPr>
          <p:cNvPr id="5" name="Slide Number Placeholder 4">
            <a:extLst>
              <a:ext uri="{FF2B5EF4-FFF2-40B4-BE49-F238E27FC236}">
                <a16:creationId xmlns:a16="http://schemas.microsoft.com/office/drawing/2014/main" id="{22F1F4D0-17FF-495F-9192-113C4042695D}"/>
              </a:ext>
            </a:extLst>
          </p:cNvPr>
          <p:cNvSpPr>
            <a:spLocks noGrp="1"/>
          </p:cNvSpPr>
          <p:nvPr>
            <p:ph type="sldNum" sz="quarter" idx="12"/>
          </p:nvPr>
        </p:nvSpPr>
        <p:spPr/>
        <p:txBody>
          <a:bodyPr/>
          <a:lstStyle/>
          <a:p>
            <a:fld id="{88279435-30EF-C241-87D1-8D13B984C0EB}" type="slidenum">
              <a:rPr lang="en-US" smtClean="0"/>
              <a:t>1</a:t>
            </a:fld>
            <a:endParaRPr lang="en-US" dirty="0"/>
          </a:p>
        </p:txBody>
      </p:sp>
    </p:spTree>
    <p:extLst>
      <p:ext uri="{BB962C8B-B14F-4D97-AF65-F5344CB8AC3E}">
        <p14:creationId xmlns:p14="http://schemas.microsoft.com/office/powerpoint/2010/main" val="195259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10</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Asynchronous Programming</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endParaRPr lang="en-US" sz="1800" dirty="0"/>
          </a:p>
          <a:p>
            <a:pPr marL="457200" lvl="1" indent="0">
              <a:lnSpc>
                <a:spcPct val="150000"/>
              </a:lnSpc>
              <a:buNone/>
            </a:pPr>
            <a:endParaRPr lang="en-US" sz="1800" dirty="0"/>
          </a:p>
          <a:p>
            <a:pPr marL="457200" lvl="1" indent="0">
              <a:lnSpc>
                <a:spcPct val="150000"/>
              </a:lnSpc>
              <a:buNone/>
            </a:pPr>
            <a:endParaRPr lang="en-US" sz="1800" dirty="0"/>
          </a:p>
        </p:txBody>
      </p:sp>
      <p:pic>
        <p:nvPicPr>
          <p:cNvPr id="9" name="Picture 8">
            <a:extLst>
              <a:ext uri="{FF2B5EF4-FFF2-40B4-BE49-F238E27FC236}">
                <a16:creationId xmlns:a16="http://schemas.microsoft.com/office/drawing/2014/main" id="{B8A53D51-2CB4-45DF-A55E-D422A4908790}"/>
              </a:ext>
            </a:extLst>
          </p:cNvPr>
          <p:cNvPicPr>
            <a:picLocks noChangeAspect="1"/>
          </p:cNvPicPr>
          <p:nvPr/>
        </p:nvPicPr>
        <p:blipFill>
          <a:blip r:embed="rId3"/>
          <a:stretch>
            <a:fillRect/>
          </a:stretch>
        </p:blipFill>
        <p:spPr>
          <a:xfrm>
            <a:off x="3815861" y="988383"/>
            <a:ext cx="4811643" cy="5653547"/>
          </a:xfrm>
          <a:prstGeom prst="rect">
            <a:avLst/>
          </a:prstGeom>
        </p:spPr>
      </p:pic>
    </p:spTree>
    <p:extLst>
      <p:ext uri="{BB962C8B-B14F-4D97-AF65-F5344CB8AC3E}">
        <p14:creationId xmlns:p14="http://schemas.microsoft.com/office/powerpoint/2010/main" val="322984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11</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Asynchronous Programming</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endParaRPr lang="en-US" sz="1800" dirty="0"/>
          </a:p>
          <a:p>
            <a:pPr marL="457200" lvl="1" indent="0">
              <a:lnSpc>
                <a:spcPct val="150000"/>
              </a:lnSpc>
              <a:buNone/>
            </a:pPr>
            <a:endParaRPr lang="en-US" sz="1800" dirty="0"/>
          </a:p>
          <a:p>
            <a:pPr marL="457200" lvl="1" indent="0">
              <a:lnSpc>
                <a:spcPct val="150000"/>
              </a:lnSpc>
              <a:buNone/>
            </a:pPr>
            <a:endParaRPr lang="en-US" sz="1800" dirty="0"/>
          </a:p>
        </p:txBody>
      </p:sp>
      <p:sp>
        <p:nvSpPr>
          <p:cNvPr id="8" name="Content Placeholder 5">
            <a:extLst>
              <a:ext uri="{FF2B5EF4-FFF2-40B4-BE49-F238E27FC236}">
                <a16:creationId xmlns:a16="http://schemas.microsoft.com/office/drawing/2014/main" id="{D59395F2-3A6C-49B0-B8E4-67C3D244D893}"/>
              </a:ext>
            </a:extLst>
          </p:cNvPr>
          <p:cNvSpPr txBox="1">
            <a:spLocks/>
          </p:cNvSpPr>
          <p:nvPr/>
        </p:nvSpPr>
        <p:spPr>
          <a:xfrm>
            <a:off x="762000" y="1140783"/>
            <a:ext cx="10651067" cy="536796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icrosoft PhagsPa" panose="020B0502040204020203"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icrosoft PhagsPa" panose="020B0502040204020203" pitchFamily="34"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icrosoft PhagsPa" panose="020B0502040204020203" pitchFamily="34"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icrosoft PhagsPa" panose="020B0502040204020203"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lnSpc>
                <a:spcPct val="150000"/>
              </a:lnSpc>
              <a:buFont typeface="Arial"/>
              <a:buNone/>
            </a:pPr>
            <a:r>
              <a:rPr lang="en-US" sz="1800" b="1" dirty="0"/>
              <a:t>Demos:</a:t>
            </a:r>
          </a:p>
          <a:p>
            <a:pPr lvl="1">
              <a:lnSpc>
                <a:spcPct val="150000"/>
              </a:lnSpc>
              <a:buFontTx/>
              <a:buChar char="-"/>
            </a:pPr>
            <a:r>
              <a:rPr lang="en-US" sz="1800" dirty="0"/>
              <a:t>Generators</a:t>
            </a:r>
          </a:p>
          <a:p>
            <a:pPr lvl="1">
              <a:lnSpc>
                <a:spcPct val="150000"/>
              </a:lnSpc>
              <a:buFontTx/>
              <a:buChar char="-"/>
            </a:pPr>
            <a:r>
              <a:rPr lang="en-US" sz="1800" dirty="0"/>
              <a:t>Classic Coroutines</a:t>
            </a:r>
          </a:p>
          <a:p>
            <a:pPr lvl="1">
              <a:lnSpc>
                <a:spcPct val="150000"/>
              </a:lnSpc>
              <a:buFontTx/>
              <a:buChar char="-"/>
            </a:pPr>
            <a:r>
              <a:rPr lang="en-US" sz="1800" dirty="0"/>
              <a:t>Modern Coroutines</a:t>
            </a:r>
          </a:p>
          <a:p>
            <a:pPr lvl="1">
              <a:lnSpc>
                <a:spcPct val="150000"/>
              </a:lnSpc>
              <a:buFontTx/>
              <a:buChar char="-"/>
            </a:pPr>
            <a:r>
              <a:rPr lang="en-US" sz="1800" dirty="0"/>
              <a:t>Event Loops</a:t>
            </a:r>
          </a:p>
          <a:p>
            <a:pPr lvl="1">
              <a:lnSpc>
                <a:spcPct val="150000"/>
              </a:lnSpc>
              <a:buFontTx/>
              <a:buChar char="-"/>
            </a:pPr>
            <a:r>
              <a:rPr lang="en-US" sz="1800" dirty="0" err="1"/>
              <a:t>Asyncio</a:t>
            </a:r>
            <a:r>
              <a:rPr lang="en-US" sz="1800" dirty="0"/>
              <a:t> Run</a:t>
            </a:r>
          </a:p>
          <a:p>
            <a:pPr lvl="1">
              <a:lnSpc>
                <a:spcPct val="150000"/>
              </a:lnSpc>
              <a:buFontTx/>
              <a:buChar char="-"/>
            </a:pPr>
            <a:r>
              <a:rPr lang="en-US" sz="1800" dirty="0"/>
              <a:t>Sync Server</a:t>
            </a:r>
          </a:p>
          <a:p>
            <a:pPr lvl="1">
              <a:lnSpc>
                <a:spcPct val="150000"/>
              </a:lnSpc>
              <a:buFontTx/>
              <a:buChar char="-"/>
            </a:pPr>
            <a:r>
              <a:rPr lang="en-US" sz="1800" dirty="0"/>
              <a:t>Async Server</a:t>
            </a:r>
          </a:p>
          <a:p>
            <a:pPr lvl="1">
              <a:lnSpc>
                <a:spcPct val="150000"/>
              </a:lnSpc>
              <a:buFontTx/>
              <a:buChar char="-"/>
            </a:pPr>
            <a:r>
              <a:rPr lang="en-US" sz="1800" dirty="0"/>
              <a:t>Async Controlled Flow</a:t>
            </a:r>
          </a:p>
          <a:p>
            <a:pPr marL="457200" lvl="1" indent="0">
              <a:lnSpc>
                <a:spcPct val="150000"/>
              </a:lnSpc>
              <a:buFont typeface="Arial"/>
              <a:buNone/>
            </a:pPr>
            <a:endParaRPr lang="en-US" sz="1800" dirty="0"/>
          </a:p>
          <a:p>
            <a:pPr marL="457200" lvl="1" indent="0">
              <a:lnSpc>
                <a:spcPct val="150000"/>
              </a:lnSpc>
              <a:buFont typeface="Arial"/>
              <a:buNone/>
            </a:pPr>
            <a:endParaRPr lang="en-US" sz="1800" dirty="0"/>
          </a:p>
        </p:txBody>
      </p:sp>
    </p:spTree>
    <p:extLst>
      <p:ext uri="{BB962C8B-B14F-4D97-AF65-F5344CB8AC3E}">
        <p14:creationId xmlns:p14="http://schemas.microsoft.com/office/powerpoint/2010/main" val="387138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12</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Asynchronous Programming</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endParaRPr lang="en-US" sz="1800" dirty="0"/>
          </a:p>
          <a:p>
            <a:pPr marL="457200" lvl="1" indent="0">
              <a:lnSpc>
                <a:spcPct val="150000"/>
              </a:lnSpc>
              <a:buNone/>
            </a:pPr>
            <a:endParaRPr lang="en-US" sz="1800" dirty="0"/>
          </a:p>
          <a:p>
            <a:pPr marL="457200" lvl="1" indent="0">
              <a:lnSpc>
                <a:spcPct val="150000"/>
              </a:lnSpc>
              <a:buNone/>
            </a:pPr>
            <a:endParaRPr lang="en-US" sz="1800" dirty="0"/>
          </a:p>
        </p:txBody>
      </p:sp>
      <p:graphicFrame>
        <p:nvGraphicFramePr>
          <p:cNvPr id="8" name="Table 7">
            <a:extLst>
              <a:ext uri="{FF2B5EF4-FFF2-40B4-BE49-F238E27FC236}">
                <a16:creationId xmlns:a16="http://schemas.microsoft.com/office/drawing/2014/main" id="{BC8EF505-62DB-4F50-8166-B12426A78D11}"/>
              </a:ext>
            </a:extLst>
          </p:cNvPr>
          <p:cNvGraphicFramePr>
            <a:graphicFrameLocks noGrp="1"/>
          </p:cNvGraphicFramePr>
          <p:nvPr/>
        </p:nvGraphicFramePr>
        <p:xfrm>
          <a:off x="2658798" y="2575087"/>
          <a:ext cx="6942138" cy="2194560"/>
        </p:xfrm>
        <a:graphic>
          <a:graphicData uri="http://schemas.openxmlformats.org/drawingml/2006/table">
            <a:tbl>
              <a:tblPr>
                <a:tableStyleId>{5940675A-B579-460E-94D1-54222C63F5DA}</a:tableStyleId>
              </a:tblPr>
              <a:tblGrid>
                <a:gridCol w="3471069">
                  <a:extLst>
                    <a:ext uri="{9D8B030D-6E8A-4147-A177-3AD203B41FA5}">
                      <a16:colId xmlns:a16="http://schemas.microsoft.com/office/drawing/2014/main" val="838311203"/>
                    </a:ext>
                  </a:extLst>
                </a:gridCol>
                <a:gridCol w="3471069">
                  <a:extLst>
                    <a:ext uri="{9D8B030D-6E8A-4147-A177-3AD203B41FA5}">
                      <a16:colId xmlns:a16="http://schemas.microsoft.com/office/drawing/2014/main" val="1685713392"/>
                    </a:ext>
                  </a:extLst>
                </a:gridCol>
              </a:tblGrid>
              <a:tr h="0">
                <a:tc>
                  <a:txBody>
                    <a:bodyPr/>
                    <a:lstStyle/>
                    <a:p>
                      <a:pPr algn="ctr"/>
                      <a:r>
                        <a:rPr lang="en-US" b="1" dirty="0"/>
                        <a:t>Use Case</a:t>
                      </a:r>
                    </a:p>
                  </a:txBody>
                  <a:tcPr anchor="ctr"/>
                </a:tc>
                <a:tc>
                  <a:txBody>
                    <a:bodyPr/>
                    <a:lstStyle/>
                    <a:p>
                      <a:pPr algn="ctr"/>
                      <a:r>
                        <a:rPr lang="en-US" b="1" dirty="0"/>
                        <a:t>Async Library</a:t>
                      </a:r>
                    </a:p>
                  </a:txBody>
                  <a:tcPr anchor="ctr"/>
                </a:tc>
                <a:extLst>
                  <a:ext uri="{0D108BD9-81ED-4DB2-BD59-A6C34878D82A}">
                    <a16:rowId xmlns:a16="http://schemas.microsoft.com/office/drawing/2014/main" val="1252872753"/>
                  </a:ext>
                </a:extLst>
              </a:tr>
              <a:tr h="0">
                <a:tc>
                  <a:txBody>
                    <a:bodyPr/>
                    <a:lstStyle/>
                    <a:p>
                      <a:pPr algn="ctr"/>
                      <a:r>
                        <a:rPr lang="en-US"/>
                        <a:t>Web APIs</a:t>
                      </a:r>
                    </a:p>
                  </a:txBody>
                  <a:tcPr anchor="ctr"/>
                </a:tc>
                <a:tc>
                  <a:txBody>
                    <a:bodyPr/>
                    <a:lstStyle/>
                    <a:p>
                      <a:pPr algn="ctr"/>
                      <a:r>
                        <a:rPr lang="en-US" dirty="0" err="1"/>
                        <a:t>aiohttp</a:t>
                      </a:r>
                      <a:r>
                        <a:rPr lang="en-US" dirty="0"/>
                        <a:t>, </a:t>
                      </a:r>
                      <a:r>
                        <a:rPr lang="en-US" dirty="0" err="1"/>
                        <a:t>httpx</a:t>
                      </a:r>
                      <a:endParaRPr lang="en-US" dirty="0"/>
                    </a:p>
                  </a:txBody>
                  <a:tcPr anchor="ctr"/>
                </a:tc>
                <a:extLst>
                  <a:ext uri="{0D108BD9-81ED-4DB2-BD59-A6C34878D82A}">
                    <a16:rowId xmlns:a16="http://schemas.microsoft.com/office/drawing/2014/main" val="1409655473"/>
                  </a:ext>
                </a:extLst>
              </a:tr>
              <a:tr h="0">
                <a:tc>
                  <a:txBody>
                    <a:bodyPr/>
                    <a:lstStyle/>
                    <a:p>
                      <a:pPr algn="ctr"/>
                      <a:r>
                        <a:rPr lang="en-US"/>
                        <a:t>DBs</a:t>
                      </a:r>
                    </a:p>
                  </a:txBody>
                  <a:tcPr anchor="ctr"/>
                </a:tc>
                <a:tc>
                  <a:txBody>
                    <a:bodyPr/>
                    <a:lstStyle/>
                    <a:p>
                      <a:pPr algn="ctr"/>
                      <a:r>
                        <a:rPr lang="en-US"/>
                        <a:t>asyncpg, aiomysql</a:t>
                      </a:r>
                    </a:p>
                  </a:txBody>
                  <a:tcPr anchor="ctr"/>
                </a:tc>
                <a:extLst>
                  <a:ext uri="{0D108BD9-81ED-4DB2-BD59-A6C34878D82A}">
                    <a16:rowId xmlns:a16="http://schemas.microsoft.com/office/drawing/2014/main" val="1819338295"/>
                  </a:ext>
                </a:extLst>
              </a:tr>
              <a:tr h="0">
                <a:tc>
                  <a:txBody>
                    <a:bodyPr/>
                    <a:lstStyle/>
                    <a:p>
                      <a:pPr algn="ctr"/>
                      <a:r>
                        <a:rPr lang="en-US"/>
                        <a:t>File I/O</a:t>
                      </a:r>
                    </a:p>
                  </a:txBody>
                  <a:tcPr anchor="ctr"/>
                </a:tc>
                <a:tc>
                  <a:txBody>
                    <a:bodyPr/>
                    <a:lstStyle/>
                    <a:p>
                      <a:pPr algn="ctr"/>
                      <a:r>
                        <a:rPr lang="en-US"/>
                        <a:t>aiofiles</a:t>
                      </a:r>
                    </a:p>
                  </a:txBody>
                  <a:tcPr anchor="ctr"/>
                </a:tc>
                <a:extLst>
                  <a:ext uri="{0D108BD9-81ED-4DB2-BD59-A6C34878D82A}">
                    <a16:rowId xmlns:a16="http://schemas.microsoft.com/office/drawing/2014/main" val="846482899"/>
                  </a:ext>
                </a:extLst>
              </a:tr>
              <a:tr h="0">
                <a:tc>
                  <a:txBody>
                    <a:bodyPr/>
                    <a:lstStyle/>
                    <a:p>
                      <a:pPr algn="ctr"/>
                      <a:r>
                        <a:rPr lang="en-US"/>
                        <a:t>Web servers</a:t>
                      </a:r>
                    </a:p>
                  </a:txBody>
                  <a:tcPr anchor="ctr"/>
                </a:tc>
                <a:tc>
                  <a:txBody>
                    <a:bodyPr/>
                    <a:lstStyle/>
                    <a:p>
                      <a:pPr algn="ctr"/>
                      <a:r>
                        <a:rPr lang="en-US"/>
                        <a:t>FastAPI, uvicorn</a:t>
                      </a:r>
                    </a:p>
                  </a:txBody>
                  <a:tcPr anchor="ctr"/>
                </a:tc>
                <a:extLst>
                  <a:ext uri="{0D108BD9-81ED-4DB2-BD59-A6C34878D82A}">
                    <a16:rowId xmlns:a16="http://schemas.microsoft.com/office/drawing/2014/main" val="4049863626"/>
                  </a:ext>
                </a:extLst>
              </a:tr>
              <a:tr h="0">
                <a:tc>
                  <a:txBody>
                    <a:bodyPr/>
                    <a:lstStyle/>
                    <a:p>
                      <a:pPr algn="ctr"/>
                      <a:r>
                        <a:rPr lang="en-US"/>
                        <a:t>Queueing</a:t>
                      </a:r>
                    </a:p>
                  </a:txBody>
                  <a:tcPr anchor="ctr"/>
                </a:tc>
                <a:tc>
                  <a:txBody>
                    <a:bodyPr/>
                    <a:lstStyle/>
                    <a:p>
                      <a:pPr algn="ctr"/>
                      <a:r>
                        <a:rPr lang="en-US" dirty="0" err="1"/>
                        <a:t>aiokafka</a:t>
                      </a:r>
                      <a:r>
                        <a:rPr lang="en-US" dirty="0"/>
                        <a:t>, </a:t>
                      </a:r>
                      <a:r>
                        <a:rPr lang="en-US" dirty="0" err="1"/>
                        <a:t>aio-pika</a:t>
                      </a:r>
                      <a:endParaRPr lang="en-US" dirty="0"/>
                    </a:p>
                  </a:txBody>
                  <a:tcPr anchor="ctr"/>
                </a:tc>
                <a:extLst>
                  <a:ext uri="{0D108BD9-81ED-4DB2-BD59-A6C34878D82A}">
                    <a16:rowId xmlns:a16="http://schemas.microsoft.com/office/drawing/2014/main" val="2772917451"/>
                  </a:ext>
                </a:extLst>
              </a:tr>
            </a:tbl>
          </a:graphicData>
        </a:graphic>
      </p:graphicFrame>
    </p:spTree>
    <p:extLst>
      <p:ext uri="{BB962C8B-B14F-4D97-AF65-F5344CB8AC3E}">
        <p14:creationId xmlns:p14="http://schemas.microsoft.com/office/powerpoint/2010/main" val="250108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13</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Asynchronous Programming</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endParaRPr lang="en-US" sz="1800" dirty="0"/>
          </a:p>
          <a:p>
            <a:pPr marL="457200" lvl="1" indent="0">
              <a:lnSpc>
                <a:spcPct val="150000"/>
              </a:lnSpc>
              <a:buNone/>
            </a:pPr>
            <a:endParaRPr lang="en-US" sz="1800" dirty="0"/>
          </a:p>
          <a:p>
            <a:pPr marL="457200" lvl="1" indent="0">
              <a:lnSpc>
                <a:spcPct val="150000"/>
              </a:lnSpc>
              <a:buNone/>
            </a:pPr>
            <a:endParaRPr lang="en-US" sz="1800" dirty="0"/>
          </a:p>
        </p:txBody>
      </p:sp>
      <p:graphicFrame>
        <p:nvGraphicFramePr>
          <p:cNvPr id="7" name="Table 6">
            <a:extLst>
              <a:ext uri="{FF2B5EF4-FFF2-40B4-BE49-F238E27FC236}">
                <a16:creationId xmlns:a16="http://schemas.microsoft.com/office/drawing/2014/main" id="{FDC4DD10-EFDA-492A-8B3E-32D7A153914C}"/>
              </a:ext>
            </a:extLst>
          </p:cNvPr>
          <p:cNvGraphicFramePr>
            <a:graphicFrameLocks noGrp="1"/>
          </p:cNvGraphicFramePr>
          <p:nvPr>
            <p:extLst>
              <p:ext uri="{D42A27DB-BD31-4B8C-83A1-F6EECF244321}">
                <p14:modId xmlns:p14="http://schemas.microsoft.com/office/powerpoint/2010/main" val="1766054795"/>
              </p:ext>
            </p:extLst>
          </p:nvPr>
        </p:nvGraphicFramePr>
        <p:xfrm>
          <a:off x="642938" y="2196148"/>
          <a:ext cx="10972801" cy="2194560"/>
        </p:xfrm>
        <a:graphic>
          <a:graphicData uri="http://schemas.openxmlformats.org/drawingml/2006/table">
            <a:tbl>
              <a:tblPr>
                <a:tableStyleId>{616DA210-FB5B-4158-B5E0-FEB733F419BA}</a:tableStyleId>
              </a:tblPr>
              <a:tblGrid>
                <a:gridCol w="2232147">
                  <a:extLst>
                    <a:ext uri="{9D8B030D-6E8A-4147-A177-3AD203B41FA5}">
                      <a16:colId xmlns:a16="http://schemas.microsoft.com/office/drawing/2014/main" val="1702040474"/>
                    </a:ext>
                  </a:extLst>
                </a:gridCol>
                <a:gridCol w="4370327">
                  <a:extLst>
                    <a:ext uri="{9D8B030D-6E8A-4147-A177-3AD203B41FA5}">
                      <a16:colId xmlns:a16="http://schemas.microsoft.com/office/drawing/2014/main" val="1095159844"/>
                    </a:ext>
                  </a:extLst>
                </a:gridCol>
                <a:gridCol w="4370327">
                  <a:extLst>
                    <a:ext uri="{9D8B030D-6E8A-4147-A177-3AD203B41FA5}">
                      <a16:colId xmlns:a16="http://schemas.microsoft.com/office/drawing/2014/main" val="322591096"/>
                    </a:ext>
                  </a:extLst>
                </a:gridCol>
              </a:tblGrid>
              <a:tr h="0">
                <a:tc>
                  <a:txBody>
                    <a:bodyPr/>
                    <a:lstStyle/>
                    <a:p>
                      <a:pPr algn="ctr"/>
                      <a:r>
                        <a:rPr lang="en-US" b="1" dirty="0"/>
                        <a:t>Feature</a:t>
                      </a:r>
                    </a:p>
                  </a:txBody>
                  <a:tcPr anchor="ctr"/>
                </a:tc>
                <a:tc>
                  <a:txBody>
                    <a:bodyPr/>
                    <a:lstStyle/>
                    <a:p>
                      <a:pPr algn="ctr"/>
                      <a:r>
                        <a:rPr lang="en-US" b="1" dirty="0"/>
                        <a:t>threading</a:t>
                      </a:r>
                    </a:p>
                  </a:txBody>
                  <a:tcPr anchor="ctr"/>
                </a:tc>
                <a:tc>
                  <a:txBody>
                    <a:bodyPr/>
                    <a:lstStyle/>
                    <a:p>
                      <a:pPr algn="ctr"/>
                      <a:r>
                        <a:rPr lang="en-US" b="1" dirty="0" err="1"/>
                        <a:t>asyncio</a:t>
                      </a:r>
                      <a:endParaRPr lang="en-US" b="1" dirty="0"/>
                    </a:p>
                  </a:txBody>
                  <a:tcPr anchor="ctr"/>
                </a:tc>
                <a:extLst>
                  <a:ext uri="{0D108BD9-81ED-4DB2-BD59-A6C34878D82A}">
                    <a16:rowId xmlns:a16="http://schemas.microsoft.com/office/drawing/2014/main" val="3682892935"/>
                  </a:ext>
                </a:extLst>
              </a:tr>
              <a:tr h="0">
                <a:tc>
                  <a:txBody>
                    <a:bodyPr/>
                    <a:lstStyle/>
                    <a:p>
                      <a:r>
                        <a:rPr lang="en-US"/>
                        <a:t>Overhead</a:t>
                      </a:r>
                    </a:p>
                  </a:txBody>
                  <a:tcPr anchor="ctr"/>
                </a:tc>
                <a:tc>
                  <a:txBody>
                    <a:bodyPr/>
                    <a:lstStyle/>
                    <a:p>
                      <a:r>
                        <a:rPr lang="en-US" dirty="0"/>
                        <a:t>Medium (real OS threads)</a:t>
                      </a:r>
                    </a:p>
                  </a:txBody>
                  <a:tcPr anchor="ctr"/>
                </a:tc>
                <a:tc>
                  <a:txBody>
                    <a:bodyPr/>
                    <a:lstStyle/>
                    <a:p>
                      <a:r>
                        <a:rPr lang="en-US" dirty="0"/>
                        <a:t>Low (coroutines in one thread)</a:t>
                      </a:r>
                    </a:p>
                  </a:txBody>
                  <a:tcPr anchor="ctr"/>
                </a:tc>
                <a:extLst>
                  <a:ext uri="{0D108BD9-81ED-4DB2-BD59-A6C34878D82A}">
                    <a16:rowId xmlns:a16="http://schemas.microsoft.com/office/drawing/2014/main" val="3917709928"/>
                  </a:ext>
                </a:extLst>
              </a:tr>
              <a:tr h="0">
                <a:tc>
                  <a:txBody>
                    <a:bodyPr/>
                    <a:lstStyle/>
                    <a:p>
                      <a:r>
                        <a:rPr lang="en-US"/>
                        <a:t>Memory usage</a:t>
                      </a:r>
                    </a:p>
                  </a:txBody>
                  <a:tcPr anchor="ctr"/>
                </a:tc>
                <a:tc>
                  <a:txBody>
                    <a:bodyPr/>
                    <a:lstStyle/>
                    <a:p>
                      <a:r>
                        <a:rPr lang="en-US" dirty="0"/>
                        <a:t>Higher</a:t>
                      </a:r>
                    </a:p>
                  </a:txBody>
                  <a:tcPr anchor="ctr"/>
                </a:tc>
                <a:tc>
                  <a:txBody>
                    <a:bodyPr/>
                    <a:lstStyle/>
                    <a:p>
                      <a:r>
                        <a:rPr lang="en-US" dirty="0"/>
                        <a:t>Lower</a:t>
                      </a:r>
                    </a:p>
                  </a:txBody>
                  <a:tcPr anchor="ctr"/>
                </a:tc>
                <a:extLst>
                  <a:ext uri="{0D108BD9-81ED-4DB2-BD59-A6C34878D82A}">
                    <a16:rowId xmlns:a16="http://schemas.microsoft.com/office/drawing/2014/main" val="2201892593"/>
                  </a:ext>
                </a:extLst>
              </a:tr>
              <a:tr h="0">
                <a:tc>
                  <a:txBody>
                    <a:bodyPr/>
                    <a:lstStyle/>
                    <a:p>
                      <a:r>
                        <a:rPr lang="en-US"/>
                        <a:t>Ideal for</a:t>
                      </a:r>
                    </a:p>
                  </a:txBody>
                  <a:tcPr anchor="ctr"/>
                </a:tc>
                <a:tc>
                  <a:txBody>
                    <a:bodyPr/>
                    <a:lstStyle/>
                    <a:p>
                      <a:r>
                        <a:rPr lang="en-US" dirty="0"/>
                        <a:t>I/O-bound w/ blocking libraries</a:t>
                      </a:r>
                    </a:p>
                  </a:txBody>
                  <a:tcPr anchor="ctr"/>
                </a:tc>
                <a:tc>
                  <a:txBody>
                    <a:bodyPr/>
                    <a:lstStyle/>
                    <a:p>
                      <a:r>
                        <a:rPr lang="en-US" dirty="0"/>
                        <a:t>I/O-bound w/ async-compatible libraries</a:t>
                      </a:r>
                    </a:p>
                  </a:txBody>
                  <a:tcPr anchor="ctr"/>
                </a:tc>
                <a:extLst>
                  <a:ext uri="{0D108BD9-81ED-4DB2-BD59-A6C34878D82A}">
                    <a16:rowId xmlns:a16="http://schemas.microsoft.com/office/drawing/2014/main" val="3963233765"/>
                  </a:ext>
                </a:extLst>
              </a:tr>
              <a:tr h="0">
                <a:tc>
                  <a:txBody>
                    <a:bodyPr/>
                    <a:lstStyle/>
                    <a:p>
                      <a:r>
                        <a:rPr lang="en-US"/>
                        <a:t>CPU-bound tasks</a:t>
                      </a:r>
                    </a:p>
                  </a:txBody>
                  <a:tcPr anchor="ctr"/>
                </a:tc>
                <a:tc>
                  <a:txBody>
                    <a:bodyPr/>
                    <a:lstStyle/>
                    <a:p>
                      <a:r>
                        <a:rPr lang="en-US" dirty="0"/>
                        <a:t>❌ GIL-bound</a:t>
                      </a:r>
                    </a:p>
                  </a:txBody>
                  <a:tcPr anchor="ctr"/>
                </a:tc>
                <a:tc>
                  <a:txBody>
                    <a:bodyPr/>
                    <a:lstStyle/>
                    <a:p>
                      <a:r>
                        <a:rPr lang="en-US" dirty="0"/>
                        <a:t>❌ Same limitation</a:t>
                      </a:r>
                    </a:p>
                  </a:txBody>
                  <a:tcPr anchor="ctr"/>
                </a:tc>
                <a:extLst>
                  <a:ext uri="{0D108BD9-81ED-4DB2-BD59-A6C34878D82A}">
                    <a16:rowId xmlns:a16="http://schemas.microsoft.com/office/drawing/2014/main" val="351857219"/>
                  </a:ext>
                </a:extLst>
              </a:tr>
              <a:tr h="0">
                <a:tc>
                  <a:txBody>
                    <a:bodyPr/>
                    <a:lstStyle/>
                    <a:p>
                      <a:r>
                        <a:rPr lang="en-US" dirty="0"/>
                        <a:t>Debugging</a:t>
                      </a:r>
                    </a:p>
                  </a:txBody>
                  <a:tcPr anchor="ctr"/>
                </a:tc>
                <a:tc>
                  <a:txBody>
                    <a:bodyPr/>
                    <a:lstStyle/>
                    <a:p>
                      <a:r>
                        <a:rPr lang="en-US"/>
                        <a:t>Hard</a:t>
                      </a:r>
                    </a:p>
                  </a:txBody>
                  <a:tcPr anchor="ctr"/>
                </a:tc>
                <a:tc>
                  <a:txBody>
                    <a:bodyPr/>
                    <a:lstStyle/>
                    <a:p>
                      <a:r>
                        <a:rPr lang="en-US" dirty="0"/>
                        <a:t>Easier stack traces</a:t>
                      </a:r>
                    </a:p>
                  </a:txBody>
                  <a:tcPr anchor="ctr"/>
                </a:tc>
                <a:extLst>
                  <a:ext uri="{0D108BD9-81ED-4DB2-BD59-A6C34878D82A}">
                    <a16:rowId xmlns:a16="http://schemas.microsoft.com/office/drawing/2014/main" val="730686016"/>
                  </a:ext>
                </a:extLst>
              </a:tr>
            </a:tbl>
          </a:graphicData>
        </a:graphic>
      </p:graphicFrame>
    </p:spTree>
    <p:extLst>
      <p:ext uri="{BB962C8B-B14F-4D97-AF65-F5344CB8AC3E}">
        <p14:creationId xmlns:p14="http://schemas.microsoft.com/office/powerpoint/2010/main" val="144974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14</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Asynchronous Programming</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endParaRPr lang="en-US" sz="1800" dirty="0"/>
          </a:p>
          <a:p>
            <a:pPr marL="457200" lvl="1" indent="0">
              <a:lnSpc>
                <a:spcPct val="150000"/>
              </a:lnSpc>
              <a:buNone/>
            </a:pPr>
            <a:endParaRPr lang="en-US" sz="1800" dirty="0"/>
          </a:p>
          <a:p>
            <a:pPr marL="457200" lvl="1" indent="0">
              <a:lnSpc>
                <a:spcPct val="150000"/>
              </a:lnSpc>
              <a:buNone/>
            </a:pPr>
            <a:endParaRPr lang="en-US" sz="1800" dirty="0"/>
          </a:p>
        </p:txBody>
      </p:sp>
      <p:graphicFrame>
        <p:nvGraphicFramePr>
          <p:cNvPr id="2" name="Table 1">
            <a:extLst>
              <a:ext uri="{FF2B5EF4-FFF2-40B4-BE49-F238E27FC236}">
                <a16:creationId xmlns:a16="http://schemas.microsoft.com/office/drawing/2014/main" id="{A6D0AE9E-4522-41D6-923B-B0FD8E2F596D}"/>
              </a:ext>
            </a:extLst>
          </p:cNvPr>
          <p:cNvGraphicFramePr>
            <a:graphicFrameLocks noGrp="1"/>
          </p:cNvGraphicFramePr>
          <p:nvPr>
            <p:extLst>
              <p:ext uri="{D42A27DB-BD31-4B8C-83A1-F6EECF244321}">
                <p14:modId xmlns:p14="http://schemas.microsoft.com/office/powerpoint/2010/main" val="1417461166"/>
              </p:ext>
            </p:extLst>
          </p:nvPr>
        </p:nvGraphicFramePr>
        <p:xfrm>
          <a:off x="1163422" y="989013"/>
          <a:ext cx="9931832" cy="4883151"/>
        </p:xfrm>
        <a:graphic>
          <a:graphicData uri="http://schemas.openxmlformats.org/drawingml/2006/table">
            <a:tbl>
              <a:tblPr>
                <a:tableStyleId>{616DA210-FB5B-4158-B5E0-FEB733F419BA}</a:tableStyleId>
              </a:tblPr>
              <a:tblGrid>
                <a:gridCol w="2482958">
                  <a:extLst>
                    <a:ext uri="{9D8B030D-6E8A-4147-A177-3AD203B41FA5}">
                      <a16:colId xmlns:a16="http://schemas.microsoft.com/office/drawing/2014/main" val="3913540490"/>
                    </a:ext>
                  </a:extLst>
                </a:gridCol>
                <a:gridCol w="2482958">
                  <a:extLst>
                    <a:ext uri="{9D8B030D-6E8A-4147-A177-3AD203B41FA5}">
                      <a16:colId xmlns:a16="http://schemas.microsoft.com/office/drawing/2014/main" val="3384152400"/>
                    </a:ext>
                  </a:extLst>
                </a:gridCol>
                <a:gridCol w="2482958">
                  <a:extLst>
                    <a:ext uri="{9D8B030D-6E8A-4147-A177-3AD203B41FA5}">
                      <a16:colId xmlns:a16="http://schemas.microsoft.com/office/drawing/2014/main" val="2539147794"/>
                    </a:ext>
                  </a:extLst>
                </a:gridCol>
                <a:gridCol w="2482958">
                  <a:extLst>
                    <a:ext uri="{9D8B030D-6E8A-4147-A177-3AD203B41FA5}">
                      <a16:colId xmlns:a16="http://schemas.microsoft.com/office/drawing/2014/main" val="3301636788"/>
                    </a:ext>
                  </a:extLst>
                </a:gridCol>
              </a:tblGrid>
              <a:tr h="331061">
                <a:tc>
                  <a:txBody>
                    <a:bodyPr/>
                    <a:lstStyle/>
                    <a:p>
                      <a:pPr algn="ctr"/>
                      <a:r>
                        <a:rPr lang="en-US" sz="1600" b="1" dirty="0"/>
                        <a:t>Feature/Aspect</a:t>
                      </a:r>
                    </a:p>
                  </a:txBody>
                  <a:tcPr marL="82765" marR="82765" marT="41383" marB="413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a:t>threading</a:t>
                      </a:r>
                    </a:p>
                  </a:txBody>
                  <a:tcPr marL="82765" marR="82765" marT="41383" marB="41383" anchor="ctr">
                    <a:lnL w="12700" cap="flat" cmpd="sng" algn="ctr">
                      <a:solidFill>
                        <a:schemeClr val="tx1"/>
                      </a:solidFill>
                      <a:prstDash val="solid"/>
                      <a:round/>
                      <a:headEnd type="none" w="med" len="med"/>
                      <a:tailEnd type="none" w="med" len="med"/>
                    </a:lnL>
                  </a:tcPr>
                </a:tc>
                <a:tc>
                  <a:txBody>
                    <a:bodyPr/>
                    <a:lstStyle/>
                    <a:p>
                      <a:pPr algn="ctr"/>
                      <a:r>
                        <a:rPr lang="en-US" sz="1600" b="1"/>
                        <a:t>multiprocessing</a:t>
                      </a:r>
                    </a:p>
                  </a:txBody>
                  <a:tcPr marL="82765" marR="82765" marT="41383" marB="41383" anchor="ctr"/>
                </a:tc>
                <a:tc>
                  <a:txBody>
                    <a:bodyPr/>
                    <a:lstStyle/>
                    <a:p>
                      <a:pPr algn="ctr"/>
                      <a:r>
                        <a:rPr lang="en-US" sz="1600" b="1" dirty="0" err="1"/>
                        <a:t>asyncio</a:t>
                      </a:r>
                      <a:endParaRPr lang="en-US" sz="1600" b="1" dirty="0"/>
                    </a:p>
                  </a:txBody>
                  <a:tcPr marL="82765" marR="82765" marT="41383" marB="41383" anchor="ctr"/>
                </a:tc>
                <a:extLst>
                  <a:ext uri="{0D108BD9-81ED-4DB2-BD59-A6C34878D82A}">
                    <a16:rowId xmlns:a16="http://schemas.microsoft.com/office/drawing/2014/main" val="257966193"/>
                  </a:ext>
                </a:extLst>
              </a:tr>
              <a:tr h="331061">
                <a:tc>
                  <a:txBody>
                    <a:bodyPr/>
                    <a:lstStyle/>
                    <a:p>
                      <a:pPr algn="ctr"/>
                      <a:r>
                        <a:rPr lang="en-US" sz="1600" b="1"/>
                        <a:t>Type</a:t>
                      </a:r>
                    </a:p>
                  </a:txBody>
                  <a:tcPr marL="82765" marR="82765" marT="41383" marB="41383" anchor="ctr">
                    <a:lnT w="12700" cap="flat" cmpd="sng" algn="ctr">
                      <a:solidFill>
                        <a:schemeClr val="tx1"/>
                      </a:solidFill>
                      <a:prstDash val="solid"/>
                      <a:round/>
                      <a:headEnd type="none" w="med" len="med"/>
                      <a:tailEnd type="none" w="med" len="med"/>
                    </a:lnT>
                  </a:tcPr>
                </a:tc>
                <a:tc>
                  <a:txBody>
                    <a:bodyPr/>
                    <a:lstStyle/>
                    <a:p>
                      <a:pPr algn="ctr"/>
                      <a:r>
                        <a:rPr lang="en-US" sz="1600" b="1"/>
                        <a:t>Concurrency</a:t>
                      </a:r>
                    </a:p>
                  </a:txBody>
                  <a:tcPr marL="82765" marR="82765" marT="41383" marB="41383" anchor="ctr"/>
                </a:tc>
                <a:tc>
                  <a:txBody>
                    <a:bodyPr/>
                    <a:lstStyle/>
                    <a:p>
                      <a:pPr algn="ctr"/>
                      <a:r>
                        <a:rPr lang="en-US" sz="1600" b="1"/>
                        <a:t>Parallelism</a:t>
                      </a:r>
                    </a:p>
                  </a:txBody>
                  <a:tcPr marL="82765" marR="82765" marT="41383" marB="41383" anchor="ctr"/>
                </a:tc>
                <a:tc>
                  <a:txBody>
                    <a:bodyPr/>
                    <a:lstStyle/>
                    <a:p>
                      <a:pPr algn="ctr"/>
                      <a:r>
                        <a:rPr lang="en-US" sz="1600" b="1" dirty="0"/>
                        <a:t>Concurrency</a:t>
                      </a:r>
                    </a:p>
                  </a:txBody>
                  <a:tcPr marL="82765" marR="82765" marT="41383" marB="41383" anchor="ctr"/>
                </a:tc>
                <a:extLst>
                  <a:ext uri="{0D108BD9-81ED-4DB2-BD59-A6C34878D82A}">
                    <a16:rowId xmlns:a16="http://schemas.microsoft.com/office/drawing/2014/main" val="3989674818"/>
                  </a:ext>
                </a:extLst>
              </a:tr>
              <a:tr h="579357">
                <a:tc>
                  <a:txBody>
                    <a:bodyPr/>
                    <a:lstStyle/>
                    <a:p>
                      <a:r>
                        <a:rPr lang="en-US" sz="1600"/>
                        <a:t>GIL Impact</a:t>
                      </a:r>
                    </a:p>
                  </a:txBody>
                  <a:tcPr marL="82765" marR="82765" marT="41383" marB="41383" anchor="ctr"/>
                </a:tc>
                <a:tc>
                  <a:txBody>
                    <a:bodyPr/>
                    <a:lstStyle/>
                    <a:p>
                      <a:r>
                        <a:rPr lang="en-US" sz="1600"/>
                        <a:t>❌ Affected (1 thread at a time)</a:t>
                      </a:r>
                    </a:p>
                  </a:txBody>
                  <a:tcPr marL="82765" marR="82765" marT="41383" marB="41383" anchor="ctr"/>
                </a:tc>
                <a:tc>
                  <a:txBody>
                    <a:bodyPr/>
                    <a:lstStyle/>
                    <a:p>
                      <a:r>
                        <a:rPr lang="en-US" sz="1600"/>
                        <a:t>✅ Bypassed (separate processes)</a:t>
                      </a:r>
                    </a:p>
                  </a:txBody>
                  <a:tcPr marL="82765" marR="82765" marT="41383" marB="41383" anchor="ctr"/>
                </a:tc>
                <a:tc>
                  <a:txBody>
                    <a:bodyPr/>
                    <a:lstStyle/>
                    <a:p>
                      <a:r>
                        <a:rPr lang="en-US" sz="1600"/>
                        <a:t>❌ Affected (single thread)</a:t>
                      </a:r>
                    </a:p>
                  </a:txBody>
                  <a:tcPr marL="82765" marR="82765" marT="41383" marB="41383" anchor="ctr"/>
                </a:tc>
                <a:extLst>
                  <a:ext uri="{0D108BD9-81ED-4DB2-BD59-A6C34878D82A}">
                    <a16:rowId xmlns:a16="http://schemas.microsoft.com/office/drawing/2014/main" val="2697080899"/>
                  </a:ext>
                </a:extLst>
              </a:tr>
              <a:tr h="579357">
                <a:tc>
                  <a:txBody>
                    <a:bodyPr/>
                    <a:lstStyle/>
                    <a:p>
                      <a:r>
                        <a:rPr lang="en-US" sz="1600"/>
                        <a:t>Use case type</a:t>
                      </a:r>
                    </a:p>
                  </a:txBody>
                  <a:tcPr marL="82765" marR="82765" marT="41383" marB="41383" anchor="ctr"/>
                </a:tc>
                <a:tc>
                  <a:txBody>
                    <a:bodyPr/>
                    <a:lstStyle/>
                    <a:p>
                      <a:r>
                        <a:rPr lang="en-US" sz="1600"/>
                        <a:t>I/O-bound</a:t>
                      </a:r>
                    </a:p>
                  </a:txBody>
                  <a:tcPr marL="82765" marR="82765" marT="41383" marB="41383" anchor="ctr"/>
                </a:tc>
                <a:tc>
                  <a:txBody>
                    <a:bodyPr/>
                    <a:lstStyle/>
                    <a:p>
                      <a:r>
                        <a:rPr lang="en-US" sz="1600"/>
                        <a:t>CPU-bound</a:t>
                      </a:r>
                    </a:p>
                  </a:txBody>
                  <a:tcPr marL="82765" marR="82765" marT="41383" marB="41383" anchor="ctr"/>
                </a:tc>
                <a:tc>
                  <a:txBody>
                    <a:bodyPr/>
                    <a:lstStyle/>
                    <a:p>
                      <a:r>
                        <a:rPr lang="en-US" sz="1600"/>
                        <a:t>I/O-bound, high throughput</a:t>
                      </a:r>
                    </a:p>
                  </a:txBody>
                  <a:tcPr marL="82765" marR="82765" marT="41383" marB="41383" anchor="ctr"/>
                </a:tc>
                <a:extLst>
                  <a:ext uri="{0D108BD9-81ED-4DB2-BD59-A6C34878D82A}">
                    <a16:rowId xmlns:a16="http://schemas.microsoft.com/office/drawing/2014/main" val="2932006567"/>
                  </a:ext>
                </a:extLst>
              </a:tr>
              <a:tr h="331061">
                <a:tc>
                  <a:txBody>
                    <a:bodyPr/>
                    <a:lstStyle/>
                    <a:p>
                      <a:r>
                        <a:rPr lang="en-US" sz="1600"/>
                        <a:t>Parallel execution?</a:t>
                      </a:r>
                    </a:p>
                  </a:txBody>
                  <a:tcPr marL="82765" marR="82765" marT="41383" marB="41383" anchor="ctr"/>
                </a:tc>
                <a:tc>
                  <a:txBody>
                    <a:bodyPr/>
                    <a:lstStyle/>
                    <a:p>
                      <a:r>
                        <a:rPr lang="en-US" sz="1600"/>
                        <a:t>❌ No</a:t>
                      </a:r>
                    </a:p>
                  </a:txBody>
                  <a:tcPr marL="82765" marR="82765" marT="41383" marB="41383" anchor="ctr"/>
                </a:tc>
                <a:tc>
                  <a:txBody>
                    <a:bodyPr/>
                    <a:lstStyle/>
                    <a:p>
                      <a:r>
                        <a:rPr lang="en-US" sz="1600"/>
                        <a:t>✅ Yes</a:t>
                      </a:r>
                    </a:p>
                  </a:txBody>
                  <a:tcPr marL="82765" marR="82765" marT="41383" marB="41383" anchor="ctr"/>
                </a:tc>
                <a:tc>
                  <a:txBody>
                    <a:bodyPr/>
                    <a:lstStyle/>
                    <a:p>
                      <a:r>
                        <a:rPr lang="en-US" sz="1600"/>
                        <a:t>❌ No</a:t>
                      </a:r>
                    </a:p>
                  </a:txBody>
                  <a:tcPr marL="82765" marR="82765" marT="41383" marB="41383" anchor="ctr"/>
                </a:tc>
                <a:extLst>
                  <a:ext uri="{0D108BD9-81ED-4DB2-BD59-A6C34878D82A}">
                    <a16:rowId xmlns:a16="http://schemas.microsoft.com/office/drawing/2014/main" val="2118465947"/>
                  </a:ext>
                </a:extLst>
              </a:tr>
              <a:tr h="579357">
                <a:tc>
                  <a:txBody>
                    <a:bodyPr/>
                    <a:lstStyle/>
                    <a:p>
                      <a:r>
                        <a:rPr lang="en-US" sz="1600"/>
                        <a:t>Memory sharing</a:t>
                      </a:r>
                    </a:p>
                  </a:txBody>
                  <a:tcPr marL="82765" marR="82765" marT="41383" marB="41383" anchor="ctr"/>
                </a:tc>
                <a:tc>
                  <a:txBody>
                    <a:bodyPr/>
                    <a:lstStyle/>
                    <a:p>
                      <a:r>
                        <a:rPr lang="en-US" sz="1600" dirty="0"/>
                        <a:t>✅ Shared memory</a:t>
                      </a:r>
                    </a:p>
                  </a:txBody>
                  <a:tcPr marL="82765" marR="82765" marT="41383" marB="41383" anchor="ctr"/>
                </a:tc>
                <a:tc>
                  <a:txBody>
                    <a:bodyPr/>
                    <a:lstStyle/>
                    <a:p>
                      <a:r>
                        <a:rPr lang="en-US" sz="1600"/>
                        <a:t>❌ No (copy between processes)</a:t>
                      </a:r>
                    </a:p>
                  </a:txBody>
                  <a:tcPr marL="82765" marR="82765" marT="41383" marB="41383" anchor="ctr"/>
                </a:tc>
                <a:tc>
                  <a:txBody>
                    <a:bodyPr/>
                    <a:lstStyle/>
                    <a:p>
                      <a:r>
                        <a:rPr lang="en-US" sz="1600" dirty="0"/>
                        <a:t>✅ Shared memory</a:t>
                      </a:r>
                    </a:p>
                  </a:txBody>
                  <a:tcPr marL="82765" marR="82765" marT="41383" marB="41383" anchor="ctr"/>
                </a:tc>
                <a:extLst>
                  <a:ext uri="{0D108BD9-81ED-4DB2-BD59-A6C34878D82A}">
                    <a16:rowId xmlns:a16="http://schemas.microsoft.com/office/drawing/2014/main" val="2837295002"/>
                  </a:ext>
                </a:extLst>
              </a:tr>
              <a:tr h="579357">
                <a:tc>
                  <a:txBody>
                    <a:bodyPr/>
                    <a:lstStyle/>
                    <a:p>
                      <a:r>
                        <a:rPr lang="en-US" sz="1600"/>
                        <a:t>Overhead</a:t>
                      </a:r>
                    </a:p>
                  </a:txBody>
                  <a:tcPr marL="82765" marR="82765" marT="41383" marB="41383" anchor="ctr"/>
                </a:tc>
                <a:tc>
                  <a:txBody>
                    <a:bodyPr/>
                    <a:lstStyle/>
                    <a:p>
                      <a:r>
                        <a:rPr lang="en-US" sz="1600" dirty="0"/>
                        <a:t>Medium (real threads)</a:t>
                      </a:r>
                    </a:p>
                  </a:txBody>
                  <a:tcPr marL="82765" marR="82765" marT="41383" marB="41383" anchor="ctr"/>
                </a:tc>
                <a:tc>
                  <a:txBody>
                    <a:bodyPr/>
                    <a:lstStyle/>
                    <a:p>
                      <a:r>
                        <a:rPr lang="en-US" sz="1600"/>
                        <a:t>High (process setup/copying)</a:t>
                      </a:r>
                    </a:p>
                  </a:txBody>
                  <a:tcPr marL="82765" marR="82765" marT="41383" marB="41383" anchor="ctr"/>
                </a:tc>
                <a:tc>
                  <a:txBody>
                    <a:bodyPr/>
                    <a:lstStyle/>
                    <a:p>
                      <a:r>
                        <a:rPr lang="en-US" sz="1600"/>
                        <a:t>Low (coroutines)</a:t>
                      </a:r>
                    </a:p>
                  </a:txBody>
                  <a:tcPr marL="82765" marR="82765" marT="41383" marB="41383" anchor="ctr"/>
                </a:tc>
                <a:extLst>
                  <a:ext uri="{0D108BD9-81ED-4DB2-BD59-A6C34878D82A}">
                    <a16:rowId xmlns:a16="http://schemas.microsoft.com/office/drawing/2014/main" val="4289886234"/>
                  </a:ext>
                </a:extLst>
              </a:tr>
              <a:tr h="331061">
                <a:tc>
                  <a:txBody>
                    <a:bodyPr/>
                    <a:lstStyle/>
                    <a:p>
                      <a:r>
                        <a:rPr lang="en-US" sz="1600"/>
                        <a:t>Code complexity</a:t>
                      </a:r>
                    </a:p>
                  </a:txBody>
                  <a:tcPr marL="82765" marR="82765" marT="41383" marB="41383" anchor="ctr"/>
                </a:tc>
                <a:tc>
                  <a:txBody>
                    <a:bodyPr/>
                    <a:lstStyle/>
                    <a:p>
                      <a:r>
                        <a:rPr lang="en-US" sz="1600"/>
                        <a:t>Low–Medium</a:t>
                      </a:r>
                    </a:p>
                  </a:txBody>
                  <a:tcPr marL="82765" marR="82765" marT="41383" marB="41383" anchor="ctr"/>
                </a:tc>
                <a:tc>
                  <a:txBody>
                    <a:bodyPr/>
                    <a:lstStyle/>
                    <a:p>
                      <a:r>
                        <a:rPr lang="en-US" sz="1600"/>
                        <a:t>Medium</a:t>
                      </a:r>
                    </a:p>
                  </a:txBody>
                  <a:tcPr marL="82765" marR="82765" marT="41383" marB="41383" anchor="ctr"/>
                </a:tc>
                <a:tc>
                  <a:txBody>
                    <a:bodyPr/>
                    <a:lstStyle/>
                    <a:p>
                      <a:r>
                        <a:rPr lang="en-US" sz="1600"/>
                        <a:t>Medium</a:t>
                      </a:r>
                    </a:p>
                  </a:txBody>
                  <a:tcPr marL="82765" marR="82765" marT="41383" marB="41383" anchor="ctr"/>
                </a:tc>
                <a:extLst>
                  <a:ext uri="{0D108BD9-81ED-4DB2-BD59-A6C34878D82A}">
                    <a16:rowId xmlns:a16="http://schemas.microsoft.com/office/drawing/2014/main" val="498902081"/>
                  </a:ext>
                </a:extLst>
              </a:tr>
              <a:tr h="331061">
                <a:tc>
                  <a:txBody>
                    <a:bodyPr/>
                    <a:lstStyle/>
                    <a:p>
                      <a:r>
                        <a:rPr lang="en-US" sz="1600"/>
                        <a:t>Debuggability</a:t>
                      </a:r>
                    </a:p>
                  </a:txBody>
                  <a:tcPr marL="82765" marR="82765" marT="41383" marB="41383" anchor="ctr"/>
                </a:tc>
                <a:tc>
                  <a:txBody>
                    <a:bodyPr/>
                    <a:lstStyle/>
                    <a:p>
                      <a:r>
                        <a:rPr lang="en-US" sz="1600"/>
                        <a:t>Harder (races)</a:t>
                      </a:r>
                    </a:p>
                  </a:txBody>
                  <a:tcPr marL="82765" marR="82765" marT="41383" marB="41383" anchor="ctr"/>
                </a:tc>
                <a:tc>
                  <a:txBody>
                    <a:bodyPr/>
                    <a:lstStyle/>
                    <a:p>
                      <a:r>
                        <a:rPr lang="en-US" sz="1600"/>
                        <a:t>Moderate</a:t>
                      </a:r>
                    </a:p>
                  </a:txBody>
                  <a:tcPr marL="82765" marR="82765" marT="41383" marB="41383" anchor="ctr"/>
                </a:tc>
                <a:tc>
                  <a:txBody>
                    <a:bodyPr/>
                    <a:lstStyle/>
                    <a:p>
                      <a:r>
                        <a:rPr lang="en-US" sz="1600"/>
                        <a:t>Easier w/ stack traces</a:t>
                      </a:r>
                    </a:p>
                  </a:txBody>
                  <a:tcPr marL="82765" marR="82765" marT="41383" marB="41383" anchor="ctr"/>
                </a:tc>
                <a:extLst>
                  <a:ext uri="{0D108BD9-81ED-4DB2-BD59-A6C34878D82A}">
                    <a16:rowId xmlns:a16="http://schemas.microsoft.com/office/drawing/2014/main" val="3738604235"/>
                  </a:ext>
                </a:extLst>
              </a:tr>
              <a:tr h="331061">
                <a:tc>
                  <a:txBody>
                    <a:bodyPr/>
                    <a:lstStyle/>
                    <a:p>
                      <a:r>
                        <a:rPr lang="en-US" sz="1600"/>
                        <a:t>Blocking behavior</a:t>
                      </a:r>
                    </a:p>
                  </a:txBody>
                  <a:tcPr marL="82765" marR="82765" marT="41383" marB="41383" anchor="ctr"/>
                </a:tc>
                <a:tc>
                  <a:txBody>
                    <a:bodyPr/>
                    <a:lstStyle/>
                    <a:p>
                      <a:r>
                        <a:rPr lang="en-US" sz="1600"/>
                        <a:t>Blocking I/O</a:t>
                      </a:r>
                    </a:p>
                  </a:txBody>
                  <a:tcPr marL="82765" marR="82765" marT="41383" marB="41383" anchor="ctr"/>
                </a:tc>
                <a:tc>
                  <a:txBody>
                    <a:bodyPr/>
                    <a:lstStyle/>
                    <a:p>
                      <a:r>
                        <a:rPr lang="en-US" sz="1600"/>
                        <a:t>Runs independently</a:t>
                      </a:r>
                    </a:p>
                  </a:txBody>
                  <a:tcPr marL="82765" marR="82765" marT="41383" marB="41383" anchor="ctr"/>
                </a:tc>
                <a:tc>
                  <a:txBody>
                    <a:bodyPr/>
                    <a:lstStyle/>
                    <a:p>
                      <a:r>
                        <a:rPr lang="en-US" sz="1600"/>
                        <a:t>Non-blocking</a:t>
                      </a:r>
                    </a:p>
                  </a:txBody>
                  <a:tcPr marL="82765" marR="82765" marT="41383" marB="41383" anchor="ctr"/>
                </a:tc>
                <a:extLst>
                  <a:ext uri="{0D108BD9-81ED-4DB2-BD59-A6C34878D82A}">
                    <a16:rowId xmlns:a16="http://schemas.microsoft.com/office/drawing/2014/main" val="1709998625"/>
                  </a:ext>
                </a:extLst>
              </a:tr>
              <a:tr h="579357">
                <a:tc>
                  <a:txBody>
                    <a:bodyPr/>
                    <a:lstStyle/>
                    <a:p>
                      <a:r>
                        <a:rPr lang="en-US" sz="1600"/>
                        <a:t>Good for AI/LLM use cases</a:t>
                      </a:r>
                    </a:p>
                  </a:txBody>
                  <a:tcPr marL="82765" marR="82765" marT="41383" marB="41383" anchor="ctr"/>
                </a:tc>
                <a:tc>
                  <a:txBody>
                    <a:bodyPr/>
                    <a:lstStyle/>
                    <a:p>
                      <a:r>
                        <a:rPr lang="en-US" sz="1600"/>
                        <a:t>✅ Data loading, scraping</a:t>
                      </a:r>
                    </a:p>
                  </a:txBody>
                  <a:tcPr marL="82765" marR="82765" marT="41383" marB="41383" anchor="ctr"/>
                </a:tc>
                <a:tc>
                  <a:txBody>
                    <a:bodyPr/>
                    <a:lstStyle/>
                    <a:p>
                      <a:r>
                        <a:rPr lang="en-US" sz="1600"/>
                        <a:t>✅ Preprocessing, scoring</a:t>
                      </a:r>
                    </a:p>
                  </a:txBody>
                  <a:tcPr marL="82765" marR="82765" marT="41383" marB="41383" anchor="ctr"/>
                </a:tc>
                <a:tc>
                  <a:txBody>
                    <a:bodyPr/>
                    <a:lstStyle/>
                    <a:p>
                      <a:r>
                        <a:rPr lang="en-US" sz="1600" dirty="0"/>
                        <a:t>✅ Async APIs, serving, streaming</a:t>
                      </a:r>
                    </a:p>
                  </a:txBody>
                  <a:tcPr marL="82765" marR="82765" marT="41383" marB="41383" anchor="ctr"/>
                </a:tc>
                <a:extLst>
                  <a:ext uri="{0D108BD9-81ED-4DB2-BD59-A6C34878D82A}">
                    <a16:rowId xmlns:a16="http://schemas.microsoft.com/office/drawing/2014/main" val="3994714184"/>
                  </a:ext>
                </a:extLst>
              </a:tr>
            </a:tbl>
          </a:graphicData>
        </a:graphic>
      </p:graphicFrame>
    </p:spTree>
    <p:extLst>
      <p:ext uri="{BB962C8B-B14F-4D97-AF65-F5344CB8AC3E}">
        <p14:creationId xmlns:p14="http://schemas.microsoft.com/office/powerpoint/2010/main" val="364273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15</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Asynchronous Programming</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endParaRPr lang="en-US" sz="1800" dirty="0"/>
          </a:p>
          <a:p>
            <a:pPr marL="457200" lvl="1" indent="0">
              <a:lnSpc>
                <a:spcPct val="150000"/>
              </a:lnSpc>
              <a:buNone/>
            </a:pPr>
            <a:endParaRPr lang="en-US" sz="1800" dirty="0"/>
          </a:p>
          <a:p>
            <a:pPr marL="457200" lvl="1" indent="0">
              <a:lnSpc>
                <a:spcPct val="150000"/>
              </a:lnSpc>
              <a:buNone/>
            </a:pPr>
            <a:endParaRPr lang="en-US" sz="1800" dirty="0"/>
          </a:p>
        </p:txBody>
      </p:sp>
      <p:graphicFrame>
        <p:nvGraphicFramePr>
          <p:cNvPr id="8" name="Table 7">
            <a:extLst>
              <a:ext uri="{FF2B5EF4-FFF2-40B4-BE49-F238E27FC236}">
                <a16:creationId xmlns:a16="http://schemas.microsoft.com/office/drawing/2014/main" id="{DE23C18D-8EAB-4D55-9AB8-09F96DC0E08C}"/>
              </a:ext>
            </a:extLst>
          </p:cNvPr>
          <p:cNvGraphicFramePr>
            <a:graphicFrameLocks noGrp="1"/>
          </p:cNvGraphicFramePr>
          <p:nvPr>
            <p:extLst>
              <p:ext uri="{D42A27DB-BD31-4B8C-83A1-F6EECF244321}">
                <p14:modId xmlns:p14="http://schemas.microsoft.com/office/powerpoint/2010/main" val="3073843773"/>
              </p:ext>
            </p:extLst>
          </p:nvPr>
        </p:nvGraphicFramePr>
        <p:xfrm>
          <a:off x="642938" y="1556068"/>
          <a:ext cx="10972800" cy="3749040"/>
        </p:xfrm>
        <a:graphic>
          <a:graphicData uri="http://schemas.openxmlformats.org/drawingml/2006/table">
            <a:tbl>
              <a:tblPr>
                <a:tableStyleId>{616DA210-FB5B-4158-B5E0-FEB733F419BA}</a:tableStyleId>
              </a:tblPr>
              <a:tblGrid>
                <a:gridCol w="3657600">
                  <a:extLst>
                    <a:ext uri="{9D8B030D-6E8A-4147-A177-3AD203B41FA5}">
                      <a16:colId xmlns:a16="http://schemas.microsoft.com/office/drawing/2014/main" val="3902621920"/>
                    </a:ext>
                  </a:extLst>
                </a:gridCol>
                <a:gridCol w="3657600">
                  <a:extLst>
                    <a:ext uri="{9D8B030D-6E8A-4147-A177-3AD203B41FA5}">
                      <a16:colId xmlns:a16="http://schemas.microsoft.com/office/drawing/2014/main" val="2894276191"/>
                    </a:ext>
                  </a:extLst>
                </a:gridCol>
                <a:gridCol w="3657600">
                  <a:extLst>
                    <a:ext uri="{9D8B030D-6E8A-4147-A177-3AD203B41FA5}">
                      <a16:colId xmlns:a16="http://schemas.microsoft.com/office/drawing/2014/main" val="3114686518"/>
                    </a:ext>
                  </a:extLst>
                </a:gridCol>
              </a:tblGrid>
              <a:tr h="0">
                <a:tc>
                  <a:txBody>
                    <a:bodyPr/>
                    <a:lstStyle/>
                    <a:p>
                      <a:pPr algn="ctr"/>
                      <a:r>
                        <a:rPr lang="en-US" b="1"/>
                        <a:t>Task</a:t>
                      </a:r>
                    </a:p>
                  </a:txBody>
                  <a:tcPr anchor="ctr"/>
                </a:tc>
                <a:tc>
                  <a:txBody>
                    <a:bodyPr/>
                    <a:lstStyle/>
                    <a:p>
                      <a:pPr algn="ctr"/>
                      <a:r>
                        <a:rPr lang="en-US" b="1"/>
                        <a:t>Best Tool</a:t>
                      </a:r>
                    </a:p>
                  </a:txBody>
                  <a:tcPr anchor="ctr"/>
                </a:tc>
                <a:tc>
                  <a:txBody>
                    <a:bodyPr/>
                    <a:lstStyle/>
                    <a:p>
                      <a:pPr algn="ctr"/>
                      <a:r>
                        <a:rPr lang="en-US" b="1" dirty="0"/>
                        <a:t>Why</a:t>
                      </a:r>
                    </a:p>
                  </a:txBody>
                  <a:tcPr anchor="ctr"/>
                </a:tc>
                <a:extLst>
                  <a:ext uri="{0D108BD9-81ED-4DB2-BD59-A6C34878D82A}">
                    <a16:rowId xmlns:a16="http://schemas.microsoft.com/office/drawing/2014/main" val="3771473285"/>
                  </a:ext>
                </a:extLst>
              </a:tr>
              <a:tr h="0">
                <a:tc>
                  <a:txBody>
                    <a:bodyPr/>
                    <a:lstStyle/>
                    <a:p>
                      <a:r>
                        <a:rPr lang="en-US"/>
                        <a:t>Loading large files or web scraping</a:t>
                      </a:r>
                    </a:p>
                  </a:txBody>
                  <a:tcPr anchor="ctr"/>
                </a:tc>
                <a:tc>
                  <a:txBody>
                    <a:bodyPr/>
                    <a:lstStyle/>
                    <a:p>
                      <a:pPr algn="l"/>
                      <a:r>
                        <a:rPr lang="en-US"/>
                        <a:t>threading</a:t>
                      </a:r>
                    </a:p>
                  </a:txBody>
                  <a:tcPr anchor="ctr"/>
                </a:tc>
                <a:tc>
                  <a:txBody>
                    <a:bodyPr/>
                    <a:lstStyle/>
                    <a:p>
                      <a:r>
                        <a:rPr lang="en-US"/>
                        <a:t>I/O-heavy, runs while waiting</a:t>
                      </a:r>
                    </a:p>
                  </a:txBody>
                  <a:tcPr anchor="ctr"/>
                </a:tc>
                <a:extLst>
                  <a:ext uri="{0D108BD9-81ED-4DB2-BD59-A6C34878D82A}">
                    <a16:rowId xmlns:a16="http://schemas.microsoft.com/office/drawing/2014/main" val="4271529063"/>
                  </a:ext>
                </a:extLst>
              </a:tr>
              <a:tr h="0">
                <a:tc>
                  <a:txBody>
                    <a:bodyPr/>
                    <a:lstStyle/>
                    <a:p>
                      <a:r>
                        <a:rPr lang="en-US"/>
                        <a:t>Parallelizing CPU-heavy data cleaning</a:t>
                      </a:r>
                    </a:p>
                  </a:txBody>
                  <a:tcPr anchor="ctr"/>
                </a:tc>
                <a:tc>
                  <a:txBody>
                    <a:bodyPr/>
                    <a:lstStyle/>
                    <a:p>
                      <a:pPr algn="l"/>
                      <a:r>
                        <a:rPr lang="en-US"/>
                        <a:t>multiprocessing</a:t>
                      </a:r>
                    </a:p>
                  </a:txBody>
                  <a:tcPr anchor="ctr"/>
                </a:tc>
                <a:tc>
                  <a:txBody>
                    <a:bodyPr/>
                    <a:lstStyle/>
                    <a:p>
                      <a:r>
                        <a:rPr lang="en-US"/>
                        <a:t>Multiple cores, bypass GIL</a:t>
                      </a:r>
                    </a:p>
                  </a:txBody>
                  <a:tcPr anchor="ctr"/>
                </a:tc>
                <a:extLst>
                  <a:ext uri="{0D108BD9-81ED-4DB2-BD59-A6C34878D82A}">
                    <a16:rowId xmlns:a16="http://schemas.microsoft.com/office/drawing/2014/main" val="2658082604"/>
                  </a:ext>
                </a:extLst>
              </a:tr>
              <a:tr h="0">
                <a:tc>
                  <a:txBody>
                    <a:bodyPr/>
                    <a:lstStyle/>
                    <a:p>
                      <a:r>
                        <a:rPr lang="en-US"/>
                        <a:t>Calling async inference APIs</a:t>
                      </a:r>
                    </a:p>
                  </a:txBody>
                  <a:tcPr anchor="ctr"/>
                </a:tc>
                <a:tc>
                  <a:txBody>
                    <a:bodyPr/>
                    <a:lstStyle/>
                    <a:p>
                      <a:pPr algn="l"/>
                      <a:r>
                        <a:rPr lang="en-US"/>
                        <a:t>asyncio</a:t>
                      </a:r>
                    </a:p>
                  </a:txBody>
                  <a:tcPr anchor="ctr"/>
                </a:tc>
                <a:tc>
                  <a:txBody>
                    <a:bodyPr/>
                    <a:lstStyle/>
                    <a:p>
                      <a:r>
                        <a:rPr lang="en-US"/>
                        <a:t>Highly scalable, non-blocking</a:t>
                      </a:r>
                    </a:p>
                  </a:txBody>
                  <a:tcPr anchor="ctr"/>
                </a:tc>
                <a:extLst>
                  <a:ext uri="{0D108BD9-81ED-4DB2-BD59-A6C34878D82A}">
                    <a16:rowId xmlns:a16="http://schemas.microsoft.com/office/drawing/2014/main" val="245638765"/>
                  </a:ext>
                </a:extLst>
              </a:tr>
              <a:tr h="0">
                <a:tc>
                  <a:txBody>
                    <a:bodyPr/>
                    <a:lstStyle/>
                    <a:p>
                      <a:r>
                        <a:rPr lang="en-US"/>
                        <a:t>Running batch model inference in parallel</a:t>
                      </a:r>
                    </a:p>
                  </a:txBody>
                  <a:tcPr anchor="ctr"/>
                </a:tc>
                <a:tc>
                  <a:txBody>
                    <a:bodyPr/>
                    <a:lstStyle/>
                    <a:p>
                      <a:pPr algn="l"/>
                      <a:r>
                        <a:rPr lang="en-US"/>
                        <a:t>multiprocessing</a:t>
                      </a:r>
                    </a:p>
                  </a:txBody>
                  <a:tcPr anchor="ctr"/>
                </a:tc>
                <a:tc>
                  <a:txBody>
                    <a:bodyPr/>
                    <a:lstStyle/>
                    <a:p>
                      <a:r>
                        <a:rPr lang="en-US"/>
                        <a:t>Fully parallel execution</a:t>
                      </a:r>
                    </a:p>
                  </a:txBody>
                  <a:tcPr anchor="ctr"/>
                </a:tc>
                <a:extLst>
                  <a:ext uri="{0D108BD9-81ED-4DB2-BD59-A6C34878D82A}">
                    <a16:rowId xmlns:a16="http://schemas.microsoft.com/office/drawing/2014/main" val="1690945226"/>
                  </a:ext>
                </a:extLst>
              </a:tr>
              <a:tr h="0">
                <a:tc>
                  <a:txBody>
                    <a:bodyPr/>
                    <a:lstStyle/>
                    <a:p>
                      <a:r>
                        <a:rPr lang="en-US"/>
                        <a:t>Serving streaming LLM responses</a:t>
                      </a:r>
                    </a:p>
                  </a:txBody>
                  <a:tcPr anchor="ctr"/>
                </a:tc>
                <a:tc>
                  <a:txBody>
                    <a:bodyPr/>
                    <a:lstStyle/>
                    <a:p>
                      <a:pPr algn="l"/>
                      <a:r>
                        <a:rPr lang="en-US"/>
                        <a:t>asyncio</a:t>
                      </a:r>
                    </a:p>
                  </a:txBody>
                  <a:tcPr anchor="ctr"/>
                </a:tc>
                <a:tc>
                  <a:txBody>
                    <a:bodyPr/>
                    <a:lstStyle/>
                    <a:p>
                      <a:r>
                        <a:rPr lang="en-US"/>
                        <a:t>Keeps connection open, non-blocking</a:t>
                      </a:r>
                    </a:p>
                  </a:txBody>
                  <a:tcPr anchor="ctr"/>
                </a:tc>
                <a:extLst>
                  <a:ext uri="{0D108BD9-81ED-4DB2-BD59-A6C34878D82A}">
                    <a16:rowId xmlns:a16="http://schemas.microsoft.com/office/drawing/2014/main" val="2369186301"/>
                  </a:ext>
                </a:extLst>
              </a:tr>
              <a:tr h="0">
                <a:tc>
                  <a:txBody>
                    <a:bodyPr/>
                    <a:lstStyle/>
                    <a:p>
                      <a:r>
                        <a:rPr lang="en-US"/>
                        <a:t>Fetching embeddings from external APIs</a:t>
                      </a:r>
                    </a:p>
                  </a:txBody>
                  <a:tcPr anchor="ctr"/>
                </a:tc>
                <a:tc>
                  <a:txBody>
                    <a:bodyPr/>
                    <a:lstStyle/>
                    <a:p>
                      <a:pPr algn="l"/>
                      <a:r>
                        <a:rPr lang="en-US"/>
                        <a:t>asyncio</a:t>
                      </a:r>
                    </a:p>
                  </a:txBody>
                  <a:tcPr anchor="ctr"/>
                </a:tc>
                <a:tc>
                  <a:txBody>
                    <a:bodyPr/>
                    <a:lstStyle/>
                    <a:p>
                      <a:r>
                        <a:rPr lang="en-US"/>
                        <a:t>Latency hiding, lightweight</a:t>
                      </a:r>
                    </a:p>
                  </a:txBody>
                  <a:tcPr anchor="ctr"/>
                </a:tc>
                <a:extLst>
                  <a:ext uri="{0D108BD9-81ED-4DB2-BD59-A6C34878D82A}">
                    <a16:rowId xmlns:a16="http://schemas.microsoft.com/office/drawing/2014/main" val="3794171958"/>
                  </a:ext>
                </a:extLst>
              </a:tr>
              <a:tr h="0">
                <a:tc>
                  <a:txBody>
                    <a:bodyPr/>
                    <a:lstStyle/>
                    <a:p>
                      <a:r>
                        <a:rPr lang="en-US"/>
                        <a:t>Running long tasks in the background</a:t>
                      </a:r>
                    </a:p>
                  </a:txBody>
                  <a:tcPr anchor="ctr"/>
                </a:tc>
                <a:tc>
                  <a:txBody>
                    <a:bodyPr/>
                    <a:lstStyle/>
                    <a:p>
                      <a:pPr algn="l"/>
                      <a:r>
                        <a:rPr lang="en-US" dirty="0"/>
                        <a:t>threading</a:t>
                      </a:r>
                    </a:p>
                  </a:txBody>
                  <a:tcPr anchor="ctr"/>
                </a:tc>
                <a:tc>
                  <a:txBody>
                    <a:bodyPr/>
                    <a:lstStyle/>
                    <a:p>
                      <a:r>
                        <a:rPr lang="en-US" dirty="0"/>
                        <a:t>Simple, no extra memory</a:t>
                      </a:r>
                    </a:p>
                  </a:txBody>
                  <a:tcPr anchor="ctr"/>
                </a:tc>
                <a:extLst>
                  <a:ext uri="{0D108BD9-81ED-4DB2-BD59-A6C34878D82A}">
                    <a16:rowId xmlns:a16="http://schemas.microsoft.com/office/drawing/2014/main" val="2371151226"/>
                  </a:ext>
                </a:extLst>
              </a:tr>
            </a:tbl>
          </a:graphicData>
        </a:graphic>
      </p:graphicFrame>
    </p:spTree>
    <p:extLst>
      <p:ext uri="{BB962C8B-B14F-4D97-AF65-F5344CB8AC3E}">
        <p14:creationId xmlns:p14="http://schemas.microsoft.com/office/powerpoint/2010/main" val="1721652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16</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Overview</a:t>
            </a:r>
            <a:endParaRPr lang="en-US" dirty="0">
              <a:solidFill>
                <a:schemeClr val="tx1"/>
              </a:solidFill>
            </a:endParaRPr>
          </a:p>
        </p:txBody>
      </p:sp>
      <p:sp>
        <p:nvSpPr>
          <p:cNvPr id="2" name="AutoShape 2" descr="Concurrency &amp; Parallelism in Node.js — Beyond Buzzwords | by ABK ...">
            <a:extLst>
              <a:ext uri="{FF2B5EF4-FFF2-40B4-BE49-F238E27FC236}">
                <a16:creationId xmlns:a16="http://schemas.microsoft.com/office/drawing/2014/main" id="{C722FB4D-A670-4EEA-9B0A-8FD747E9B7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a:extLst>
              <a:ext uri="{FF2B5EF4-FFF2-40B4-BE49-F238E27FC236}">
                <a16:creationId xmlns:a16="http://schemas.microsoft.com/office/drawing/2014/main" id="{265DFDAF-326B-4B7D-9115-BB9FE255D95D}"/>
              </a:ext>
            </a:extLst>
          </p:cNvPr>
          <p:cNvSpPr/>
          <p:nvPr/>
        </p:nvSpPr>
        <p:spPr>
          <a:xfrm>
            <a:off x="2895600" y="1923146"/>
            <a:ext cx="6096000" cy="2308324"/>
          </a:xfrm>
          <a:prstGeom prst="rect">
            <a:avLst/>
          </a:prstGeom>
        </p:spPr>
        <p:txBody>
          <a:bodyPr>
            <a:spAutoFit/>
          </a:bodyPr>
          <a:lstStyle/>
          <a:p>
            <a:r>
              <a:rPr lang="en-US" dirty="0"/>
              <a:t> 				   Is it I/O-bound?</a:t>
            </a:r>
          </a:p>
          <a:p>
            <a:r>
              <a:rPr lang="en-US" dirty="0"/>
              <a:t>			               /                \</a:t>
            </a:r>
          </a:p>
          <a:p>
            <a:r>
              <a:rPr lang="en-US" dirty="0"/>
              <a:t>            			Yes                  No</a:t>
            </a:r>
          </a:p>
          <a:p>
            <a:r>
              <a:rPr lang="en-US" dirty="0"/>
              <a:t>           			/            		\</a:t>
            </a:r>
          </a:p>
          <a:p>
            <a:pPr lvl="2"/>
            <a:r>
              <a:rPr lang="en-US" dirty="0"/>
              <a:t>  Can you use async?     Is it CPU-heavy?</a:t>
            </a:r>
          </a:p>
          <a:p>
            <a:pPr lvl="2"/>
            <a:r>
              <a:rPr lang="en-US" dirty="0"/>
              <a:t>     /        \               			/       \</a:t>
            </a:r>
          </a:p>
          <a:p>
            <a:pPr lvl="2"/>
            <a:r>
              <a:rPr lang="en-US" dirty="0"/>
              <a:t>   Yes       No            			Yes        No</a:t>
            </a:r>
          </a:p>
          <a:p>
            <a:r>
              <a:rPr lang="en-US" dirty="0"/>
              <a:t>          (</a:t>
            </a:r>
            <a:r>
              <a:rPr lang="en-US" dirty="0" err="1"/>
              <a:t>asyncio</a:t>
            </a:r>
            <a:r>
              <a:rPr lang="en-US" dirty="0"/>
              <a:t>)      (threading)  (multiprocessing)  (Sequential)</a:t>
            </a:r>
          </a:p>
        </p:txBody>
      </p:sp>
    </p:spTree>
    <p:extLst>
      <p:ext uri="{BB962C8B-B14F-4D97-AF65-F5344CB8AC3E}">
        <p14:creationId xmlns:p14="http://schemas.microsoft.com/office/powerpoint/2010/main" val="2237990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D05A87-7A4B-4D75-A084-72A8C6759243}"/>
              </a:ext>
            </a:extLst>
          </p:cNvPr>
          <p:cNvSpPr>
            <a:spLocks noGrp="1"/>
          </p:cNvSpPr>
          <p:nvPr>
            <p:ph type="body" idx="1"/>
          </p:nvPr>
        </p:nvSpPr>
        <p:spPr>
          <a:xfrm>
            <a:off x="849872" y="2678906"/>
            <a:ext cx="10492255" cy="1500187"/>
          </a:xfrm>
        </p:spPr>
        <p:txBody>
          <a:bodyPr anchor="ctr"/>
          <a:lstStyle/>
          <a:p>
            <a:pPr algn="ctr"/>
            <a:r>
              <a:rPr lang="en-US" sz="3200" dirty="0">
                <a:solidFill>
                  <a:schemeClr val="tx1"/>
                </a:solidFill>
              </a:rPr>
              <a:t>Async Servers</a:t>
            </a:r>
          </a:p>
        </p:txBody>
      </p:sp>
      <p:sp>
        <p:nvSpPr>
          <p:cNvPr id="4" name="Date Placeholder 3">
            <a:extLst>
              <a:ext uri="{FF2B5EF4-FFF2-40B4-BE49-F238E27FC236}">
                <a16:creationId xmlns:a16="http://schemas.microsoft.com/office/drawing/2014/main" id="{E111EA4C-39ED-493C-B667-58D3C9765397}"/>
              </a:ext>
            </a:extLst>
          </p:cNvPr>
          <p:cNvSpPr>
            <a:spLocks noGrp="1"/>
          </p:cNvSpPr>
          <p:nvPr>
            <p:ph type="dt" sz="half" idx="10"/>
          </p:nvPr>
        </p:nvSpPr>
        <p:spPr/>
        <p:txBody>
          <a:bodyPr/>
          <a:lstStyle/>
          <a:p>
            <a:fld id="{1D637E24-2E8A-44F0-A50A-A86D6576AE13}" type="datetime1">
              <a:rPr lang="en-US" smtClean="0"/>
              <a:t>8/6/2025</a:t>
            </a:fld>
            <a:endParaRPr lang="en-US"/>
          </a:p>
        </p:txBody>
      </p:sp>
      <p:sp>
        <p:nvSpPr>
          <p:cNvPr id="5" name="Slide Number Placeholder 4">
            <a:extLst>
              <a:ext uri="{FF2B5EF4-FFF2-40B4-BE49-F238E27FC236}">
                <a16:creationId xmlns:a16="http://schemas.microsoft.com/office/drawing/2014/main" id="{22F1F4D0-17FF-495F-9192-113C4042695D}"/>
              </a:ext>
            </a:extLst>
          </p:cNvPr>
          <p:cNvSpPr>
            <a:spLocks noGrp="1"/>
          </p:cNvSpPr>
          <p:nvPr>
            <p:ph type="sldNum" sz="quarter" idx="12"/>
          </p:nvPr>
        </p:nvSpPr>
        <p:spPr/>
        <p:txBody>
          <a:bodyPr/>
          <a:lstStyle/>
          <a:p>
            <a:fld id="{88279435-30EF-C241-87D1-8D13B984C0EB}" type="slidenum">
              <a:rPr lang="en-US" smtClean="0"/>
              <a:t>17</a:t>
            </a:fld>
            <a:endParaRPr lang="en-US" dirty="0"/>
          </a:p>
        </p:txBody>
      </p:sp>
    </p:spTree>
    <p:extLst>
      <p:ext uri="{BB962C8B-B14F-4D97-AF65-F5344CB8AC3E}">
        <p14:creationId xmlns:p14="http://schemas.microsoft.com/office/powerpoint/2010/main" val="3371084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18</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Assignment 2a</a:t>
            </a:r>
            <a:endParaRPr lang="en-US" dirty="0">
              <a:solidFill>
                <a:schemeClr val="tx1"/>
              </a:solidFill>
            </a:endParaRPr>
          </a:p>
        </p:txBody>
      </p:sp>
      <p:sp>
        <p:nvSpPr>
          <p:cNvPr id="2" name="AutoShape 2" descr="Concurrency &amp; Parallelism in Node.js — Beyond Buzzwords | by ABK ...">
            <a:extLst>
              <a:ext uri="{FF2B5EF4-FFF2-40B4-BE49-F238E27FC236}">
                <a16:creationId xmlns:a16="http://schemas.microsoft.com/office/drawing/2014/main" id="{C722FB4D-A670-4EEA-9B0A-8FD747E9B7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5">
            <a:extLst>
              <a:ext uri="{FF2B5EF4-FFF2-40B4-BE49-F238E27FC236}">
                <a16:creationId xmlns:a16="http://schemas.microsoft.com/office/drawing/2014/main" id="{345DD9BA-DC00-4121-AC7B-EA2AACC392BF}"/>
              </a:ext>
            </a:extLst>
          </p:cNvPr>
          <p:cNvSpPr>
            <a:spLocks noGrp="1"/>
          </p:cNvSpPr>
          <p:nvPr>
            <p:ph idx="1"/>
          </p:nvPr>
        </p:nvSpPr>
        <p:spPr>
          <a:xfrm>
            <a:off x="609600" y="988383"/>
            <a:ext cx="10651067" cy="5367967"/>
          </a:xfrm>
        </p:spPr>
        <p:txBody>
          <a:bodyPr>
            <a:noAutofit/>
          </a:bodyPr>
          <a:lstStyle/>
          <a:p>
            <a:pPr marL="0" indent="0" eaLnBrk="0" fontAlgn="base" hangingPunct="0">
              <a:buNone/>
            </a:pPr>
            <a:r>
              <a:rPr lang="en-US" sz="2000" b="1" dirty="0"/>
              <a:t>What You’ll Do:</a:t>
            </a:r>
            <a:endParaRPr lang="en-US" sz="2000" dirty="0"/>
          </a:p>
          <a:p>
            <a:pPr marL="0" indent="0" eaLnBrk="0" fontAlgn="base" hangingPunct="0">
              <a:buNone/>
            </a:pPr>
            <a:r>
              <a:rPr lang="en-US" sz="2000" dirty="0"/>
              <a:t>	</a:t>
            </a:r>
            <a:r>
              <a:rPr lang="en-US" sz="1800" dirty="0"/>
              <a:t>Pick </a:t>
            </a:r>
            <a:r>
              <a:rPr lang="en-US" sz="1800" b="1" dirty="0"/>
              <a:t>any 3 public APIs</a:t>
            </a:r>
            <a:r>
              <a:rPr lang="en-US" sz="1800" dirty="0"/>
              <a:t>— maybe to get weather, names, space data, etc.</a:t>
            </a:r>
          </a:p>
          <a:p>
            <a:pPr marL="0" indent="0" eaLnBrk="0" fontAlgn="base" hangingPunct="0">
              <a:buNone/>
            </a:pPr>
            <a:r>
              <a:rPr lang="en-US" sz="1800" dirty="0"/>
              <a:t>	Pick </a:t>
            </a:r>
            <a:r>
              <a:rPr lang="en-US" sz="1800" b="1" dirty="0"/>
              <a:t>any 3 simple websites</a:t>
            </a:r>
            <a:r>
              <a:rPr lang="en-US" sz="1800" dirty="0"/>
              <a:t> — like a news site, blog, or reference page.</a:t>
            </a:r>
          </a:p>
          <a:p>
            <a:pPr marL="0" indent="0" eaLnBrk="0" fontAlgn="base" hangingPunct="0">
              <a:buNone/>
            </a:pPr>
            <a:r>
              <a:rPr lang="en-US" sz="2000" dirty="0"/>
              <a:t>	</a:t>
            </a:r>
            <a:r>
              <a:rPr lang="en-US" sz="1800" dirty="0"/>
              <a:t>Fetch data from APIs (parse the JSON)</a:t>
            </a:r>
          </a:p>
          <a:p>
            <a:pPr marL="0" indent="0" eaLnBrk="0" fontAlgn="base" hangingPunct="0">
              <a:buNone/>
            </a:pPr>
            <a:r>
              <a:rPr lang="en-US" sz="1800" dirty="0"/>
              <a:t>	Scrap basic page info (like titles, headings, or paragraphs)</a:t>
            </a:r>
          </a:p>
          <a:p>
            <a:pPr marL="0" indent="0" eaLnBrk="0" fontAlgn="base" hangingPunct="0">
              <a:buNone/>
            </a:pPr>
            <a:endParaRPr lang="en-US" sz="1800" dirty="0"/>
          </a:p>
          <a:p>
            <a:pPr marL="0" indent="0" eaLnBrk="0" fontAlgn="base" hangingPunct="0">
              <a:buNone/>
            </a:pPr>
            <a:r>
              <a:rPr lang="en-US" sz="1800" dirty="0"/>
              <a:t>Do it all </a:t>
            </a:r>
            <a:r>
              <a:rPr lang="en-US" sz="1800" i="1" dirty="0"/>
              <a:t>concurrently</a:t>
            </a:r>
            <a:r>
              <a:rPr lang="en-US" sz="1800" dirty="0"/>
              <a:t> using `</a:t>
            </a:r>
            <a:r>
              <a:rPr lang="en-US" sz="1800" dirty="0" err="1"/>
              <a:t>asyncio</a:t>
            </a:r>
            <a:r>
              <a:rPr lang="en-US" sz="1800" dirty="0"/>
              <a:t>` module, control the flow such that first three websites are scraped and then three API calls</a:t>
            </a:r>
          </a:p>
          <a:p>
            <a:pPr marL="0" indent="0" eaLnBrk="0" fontAlgn="base" hangingPunct="0">
              <a:buNone/>
            </a:pPr>
            <a:endParaRPr lang="en-US" sz="2000" dirty="0"/>
          </a:p>
          <a:p>
            <a:pPr marL="0" indent="0" eaLnBrk="0" fontAlgn="base" hangingPunct="0">
              <a:buNone/>
            </a:pPr>
            <a:r>
              <a:rPr lang="en-US" sz="1800" b="1" dirty="0"/>
              <a:t>Output:</a:t>
            </a:r>
            <a:endParaRPr lang="en-US" sz="1800" dirty="0"/>
          </a:p>
          <a:p>
            <a:pPr marL="0" indent="0" eaLnBrk="0" fontAlgn="base" hangingPunct="0">
              <a:buNone/>
            </a:pPr>
            <a:r>
              <a:rPr lang="en-US" sz="1800" dirty="0"/>
              <a:t>	Cleanly print API and scraping results</a:t>
            </a:r>
          </a:p>
          <a:p>
            <a:pPr marL="0" indent="0" eaLnBrk="0" fontAlgn="base" hangingPunct="0">
              <a:buNone/>
            </a:pPr>
            <a:r>
              <a:rPr lang="en-US" sz="1800" dirty="0"/>
              <a:t>	Show how long it took (benchmark the total time)</a:t>
            </a:r>
          </a:p>
          <a:p>
            <a:pPr marL="0" indent="0" eaLnBrk="0" fontAlgn="base" hangingPunct="0">
              <a:buNone/>
            </a:pPr>
            <a:r>
              <a:rPr lang="en-US" sz="1800" b="1" dirty="0"/>
              <a:t>Bonus (if you want to stretch):</a:t>
            </a:r>
            <a:endParaRPr lang="en-US" sz="1800" dirty="0"/>
          </a:p>
          <a:p>
            <a:pPr marL="0" indent="0" eaLnBrk="0" fontAlgn="base" hangingPunct="0">
              <a:buNone/>
            </a:pPr>
            <a:r>
              <a:rPr lang="en-US" sz="1800" dirty="0"/>
              <a:t>	Try a sequential version and compare speed</a:t>
            </a:r>
          </a:p>
          <a:p>
            <a:pPr marL="0" indent="0" eaLnBrk="0" fontAlgn="base" hangingPunct="0">
              <a:buNone/>
            </a:pPr>
            <a:r>
              <a:rPr lang="en-US" sz="1800" dirty="0"/>
              <a:t>	Handle failures gracefully</a:t>
            </a:r>
          </a:p>
        </p:txBody>
      </p:sp>
    </p:spTree>
    <p:extLst>
      <p:ext uri="{BB962C8B-B14F-4D97-AF65-F5344CB8AC3E}">
        <p14:creationId xmlns:p14="http://schemas.microsoft.com/office/powerpoint/2010/main" val="390171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19</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Assignment 2b</a:t>
            </a:r>
            <a:endParaRPr lang="en-US" dirty="0">
              <a:solidFill>
                <a:schemeClr val="tx1"/>
              </a:solidFill>
            </a:endParaRPr>
          </a:p>
        </p:txBody>
      </p:sp>
      <p:sp>
        <p:nvSpPr>
          <p:cNvPr id="2" name="AutoShape 2" descr="Concurrency &amp; Parallelism in Node.js — Beyond Buzzwords | by ABK ...">
            <a:extLst>
              <a:ext uri="{FF2B5EF4-FFF2-40B4-BE49-F238E27FC236}">
                <a16:creationId xmlns:a16="http://schemas.microsoft.com/office/drawing/2014/main" id="{C722FB4D-A670-4EEA-9B0A-8FD747E9B7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5">
            <a:extLst>
              <a:ext uri="{FF2B5EF4-FFF2-40B4-BE49-F238E27FC236}">
                <a16:creationId xmlns:a16="http://schemas.microsoft.com/office/drawing/2014/main" id="{345DD9BA-DC00-4121-AC7B-EA2AACC392BF}"/>
              </a:ext>
            </a:extLst>
          </p:cNvPr>
          <p:cNvSpPr>
            <a:spLocks noGrp="1"/>
          </p:cNvSpPr>
          <p:nvPr>
            <p:ph idx="1"/>
          </p:nvPr>
        </p:nvSpPr>
        <p:spPr>
          <a:xfrm>
            <a:off x="609601" y="988383"/>
            <a:ext cx="5736492" cy="5367967"/>
          </a:xfrm>
        </p:spPr>
        <p:txBody>
          <a:bodyPr>
            <a:noAutofit/>
          </a:bodyPr>
          <a:lstStyle/>
          <a:p>
            <a:pPr marL="0" indent="0" eaLnBrk="0" fontAlgn="base" hangingPunct="0">
              <a:buNone/>
            </a:pPr>
            <a:r>
              <a:rPr lang="en-US" sz="2000" b="1" dirty="0"/>
              <a:t>What You’ll Do:</a:t>
            </a:r>
          </a:p>
          <a:p>
            <a:pPr marL="0" indent="0" eaLnBrk="0" fontAlgn="base" hangingPunct="0">
              <a:buNone/>
            </a:pPr>
            <a:endParaRPr lang="en-US" sz="2000" dirty="0"/>
          </a:p>
          <a:p>
            <a:pPr marL="0" indent="0" eaLnBrk="0" fontAlgn="base" hangingPunct="0">
              <a:buNone/>
            </a:pPr>
            <a:r>
              <a:rPr lang="en-US" sz="2000" dirty="0"/>
              <a:t>	</a:t>
            </a:r>
            <a:r>
              <a:rPr lang="en-US" sz="1800" dirty="0"/>
              <a:t>Download/Install Ollama (LLM Inference Platform)</a:t>
            </a:r>
          </a:p>
          <a:p>
            <a:pPr marL="0" indent="0" eaLnBrk="0" fontAlgn="base" hangingPunct="0">
              <a:buNone/>
            </a:pPr>
            <a:r>
              <a:rPr lang="en-US" sz="1800" dirty="0"/>
              <a:t>	Download </a:t>
            </a:r>
            <a:r>
              <a:rPr lang="en-US" sz="1800" dirty="0" err="1"/>
              <a:t>Qwen</a:t>
            </a:r>
            <a:r>
              <a:rPr lang="en-US" sz="1800" dirty="0"/>
              <a:t> 3 4B LLM model in Ollama </a:t>
            </a:r>
          </a:p>
          <a:p>
            <a:pPr marL="0" indent="0" eaLnBrk="0" fontAlgn="base" hangingPunct="0">
              <a:buNone/>
            </a:pPr>
            <a:r>
              <a:rPr lang="en-US" sz="2000" dirty="0"/>
              <a:t>	</a:t>
            </a:r>
            <a:r>
              <a:rPr lang="en-US" sz="1800" dirty="0"/>
              <a:t>Serve with Concurrency enabled</a:t>
            </a:r>
            <a:endParaRPr lang="en-US" sz="1600" dirty="0"/>
          </a:p>
          <a:p>
            <a:pPr marL="0" indent="0" eaLnBrk="0" fontAlgn="base" hangingPunct="0">
              <a:buNone/>
            </a:pPr>
            <a:r>
              <a:rPr lang="en-US" sz="1800" dirty="0"/>
              <a:t>	Benchmark concurrency of the system</a:t>
            </a:r>
          </a:p>
          <a:p>
            <a:pPr marL="0" indent="0" eaLnBrk="0" fontAlgn="base" hangingPunct="0">
              <a:buNone/>
            </a:pPr>
            <a:endParaRPr lang="en-US" sz="1800" dirty="0"/>
          </a:p>
          <a:p>
            <a:pPr eaLnBrk="0" fontAlgn="base" hangingPunct="0">
              <a:buFontTx/>
              <a:buChar char="-"/>
            </a:pPr>
            <a:r>
              <a:rPr lang="en-US" sz="1800" dirty="0"/>
              <a:t>This is a guided assignment, aimed to give exposure to the state of the art concurrent system</a:t>
            </a:r>
          </a:p>
          <a:p>
            <a:pPr eaLnBrk="0" fontAlgn="base" hangingPunct="0">
              <a:buFontTx/>
              <a:buChar char="-"/>
            </a:pPr>
            <a:r>
              <a:rPr lang="en-US" sz="1800" dirty="0"/>
              <a:t>Utilize python </a:t>
            </a:r>
            <a:r>
              <a:rPr lang="en-US" sz="1800" dirty="0" err="1"/>
              <a:t>asyncio</a:t>
            </a:r>
            <a:r>
              <a:rPr lang="en-US" sz="1800" dirty="0"/>
              <a:t> package</a:t>
            </a:r>
          </a:p>
          <a:p>
            <a:pPr eaLnBrk="0" fontAlgn="base" hangingPunct="0">
              <a:buFontTx/>
              <a:buChar char="-"/>
            </a:pPr>
            <a:endParaRPr lang="en-US" sz="1800" dirty="0"/>
          </a:p>
          <a:p>
            <a:pPr marL="0" indent="0" eaLnBrk="0" fontAlgn="base" hangingPunct="0">
              <a:buNone/>
            </a:pPr>
            <a:endParaRPr lang="en-US" sz="1800" dirty="0"/>
          </a:p>
        </p:txBody>
      </p:sp>
      <p:pic>
        <p:nvPicPr>
          <p:cNvPr id="10242" name="Picture 2" descr="Qwen 3 logo">
            <a:extLst>
              <a:ext uri="{FF2B5EF4-FFF2-40B4-BE49-F238E27FC236}">
                <a16:creationId xmlns:a16="http://schemas.microsoft.com/office/drawing/2014/main" id="{198FC188-607C-41FE-A235-C2BF0CA4D6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63" r="14362"/>
          <a:stretch/>
        </p:blipFill>
        <p:spPr bwMode="auto">
          <a:xfrm>
            <a:off x="7403775" y="2090485"/>
            <a:ext cx="4212492" cy="250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55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D05A87-7A4B-4D75-A084-72A8C6759243}"/>
              </a:ext>
            </a:extLst>
          </p:cNvPr>
          <p:cNvSpPr>
            <a:spLocks noGrp="1"/>
          </p:cNvSpPr>
          <p:nvPr>
            <p:ph type="body" idx="1"/>
          </p:nvPr>
        </p:nvSpPr>
        <p:spPr>
          <a:xfrm>
            <a:off x="849872" y="2678906"/>
            <a:ext cx="10492255" cy="1500187"/>
          </a:xfrm>
        </p:spPr>
        <p:txBody>
          <a:bodyPr anchor="ctr"/>
          <a:lstStyle/>
          <a:p>
            <a:pPr algn="ctr"/>
            <a:r>
              <a:rPr lang="en-US" sz="3200" dirty="0">
                <a:solidFill>
                  <a:schemeClr val="tx1"/>
                </a:solidFill>
              </a:rPr>
              <a:t>Lecture 2a: Asynchronous Programming</a:t>
            </a:r>
          </a:p>
        </p:txBody>
      </p:sp>
      <p:sp>
        <p:nvSpPr>
          <p:cNvPr id="4" name="Date Placeholder 3">
            <a:extLst>
              <a:ext uri="{FF2B5EF4-FFF2-40B4-BE49-F238E27FC236}">
                <a16:creationId xmlns:a16="http://schemas.microsoft.com/office/drawing/2014/main" id="{E111EA4C-39ED-493C-B667-58D3C9765397}"/>
              </a:ext>
            </a:extLst>
          </p:cNvPr>
          <p:cNvSpPr>
            <a:spLocks noGrp="1"/>
          </p:cNvSpPr>
          <p:nvPr>
            <p:ph type="dt" sz="half" idx="10"/>
          </p:nvPr>
        </p:nvSpPr>
        <p:spPr/>
        <p:txBody>
          <a:bodyPr/>
          <a:lstStyle/>
          <a:p>
            <a:fld id="{1D637E24-2E8A-44F0-A50A-A86D6576AE13}" type="datetime1">
              <a:rPr lang="en-US" smtClean="0"/>
              <a:t>8/5/2025</a:t>
            </a:fld>
            <a:endParaRPr lang="en-US"/>
          </a:p>
        </p:txBody>
      </p:sp>
      <p:sp>
        <p:nvSpPr>
          <p:cNvPr id="5" name="Slide Number Placeholder 4">
            <a:extLst>
              <a:ext uri="{FF2B5EF4-FFF2-40B4-BE49-F238E27FC236}">
                <a16:creationId xmlns:a16="http://schemas.microsoft.com/office/drawing/2014/main" id="{22F1F4D0-17FF-495F-9192-113C4042695D}"/>
              </a:ext>
            </a:extLst>
          </p:cNvPr>
          <p:cNvSpPr>
            <a:spLocks noGrp="1"/>
          </p:cNvSpPr>
          <p:nvPr>
            <p:ph type="sldNum" sz="quarter" idx="12"/>
          </p:nvPr>
        </p:nvSpPr>
        <p:spPr/>
        <p:txBody>
          <a:bodyPr/>
          <a:lstStyle/>
          <a:p>
            <a:fld id="{88279435-30EF-C241-87D1-8D13B984C0EB}" type="slidenum">
              <a:rPr lang="en-US" smtClean="0"/>
              <a:t>2</a:t>
            </a:fld>
            <a:endParaRPr lang="en-US" dirty="0"/>
          </a:p>
        </p:txBody>
      </p:sp>
    </p:spTree>
    <p:extLst>
      <p:ext uri="{BB962C8B-B14F-4D97-AF65-F5344CB8AC3E}">
        <p14:creationId xmlns:p14="http://schemas.microsoft.com/office/powerpoint/2010/main" val="964772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20</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Assignment 3</a:t>
            </a:r>
            <a:endParaRPr lang="en-US" dirty="0">
              <a:solidFill>
                <a:schemeClr val="tx1"/>
              </a:solidFill>
            </a:endParaRPr>
          </a:p>
        </p:txBody>
      </p:sp>
      <p:sp>
        <p:nvSpPr>
          <p:cNvPr id="2" name="AutoShape 2" descr="Concurrency &amp; Parallelism in Node.js — Beyond Buzzwords | by ABK ...">
            <a:extLst>
              <a:ext uri="{FF2B5EF4-FFF2-40B4-BE49-F238E27FC236}">
                <a16:creationId xmlns:a16="http://schemas.microsoft.com/office/drawing/2014/main" id="{C722FB4D-A670-4EEA-9B0A-8FD747E9B7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Content Placeholder 5">
            <a:extLst>
              <a:ext uri="{FF2B5EF4-FFF2-40B4-BE49-F238E27FC236}">
                <a16:creationId xmlns:a16="http://schemas.microsoft.com/office/drawing/2014/main" id="{345DD9BA-DC00-4121-AC7B-EA2AACC392BF}"/>
              </a:ext>
            </a:extLst>
          </p:cNvPr>
          <p:cNvSpPr>
            <a:spLocks noGrp="1"/>
          </p:cNvSpPr>
          <p:nvPr>
            <p:ph idx="1"/>
          </p:nvPr>
        </p:nvSpPr>
        <p:spPr>
          <a:xfrm>
            <a:off x="609600" y="988383"/>
            <a:ext cx="5914291" cy="5367967"/>
          </a:xfrm>
        </p:spPr>
        <p:txBody>
          <a:bodyPr>
            <a:noAutofit/>
          </a:bodyPr>
          <a:lstStyle/>
          <a:p>
            <a:pPr marL="0" indent="0" eaLnBrk="0" fontAlgn="base" hangingPunct="0">
              <a:buNone/>
            </a:pPr>
            <a:r>
              <a:rPr lang="en-US" sz="2000" b="1" dirty="0"/>
              <a:t>Problem Statement: </a:t>
            </a:r>
          </a:p>
          <a:p>
            <a:pPr marL="0" indent="0" eaLnBrk="0" fontAlgn="base" hangingPunct="0">
              <a:buNone/>
            </a:pPr>
            <a:r>
              <a:rPr lang="en-US" sz="1800" dirty="0"/>
              <a:t>Async CRUD App – Albums, Movies, and Books</a:t>
            </a:r>
          </a:p>
          <a:p>
            <a:pPr marL="0" indent="0" eaLnBrk="0" fontAlgn="base" hangingPunct="0">
              <a:buNone/>
            </a:pPr>
            <a:r>
              <a:rPr lang="en-US" sz="2000" b="1" dirty="0"/>
              <a:t>Objective:</a:t>
            </a:r>
          </a:p>
          <a:p>
            <a:pPr marL="0" indent="0" eaLnBrk="0" fontAlgn="base" hangingPunct="0">
              <a:buNone/>
            </a:pPr>
            <a:r>
              <a:rPr lang="en-US" sz="1800" dirty="0"/>
              <a:t>You are tasked with building a fully asynchronous CRUD web application using </a:t>
            </a:r>
            <a:r>
              <a:rPr lang="en-US" sz="1800" b="1" dirty="0"/>
              <a:t>FastAPI</a:t>
            </a:r>
            <a:r>
              <a:rPr lang="en-US" sz="1800" dirty="0"/>
              <a:t> and </a:t>
            </a:r>
            <a:r>
              <a:rPr lang="en-US" sz="1800" b="1" dirty="0" err="1"/>
              <a:t>aiosqlite</a:t>
            </a:r>
            <a:r>
              <a:rPr lang="en-US" sz="1800" dirty="0"/>
              <a:t>. The app will manage three distinct categories of media:</a:t>
            </a:r>
          </a:p>
          <a:p>
            <a:pPr marL="0" indent="0" eaLnBrk="0" fontAlgn="base" hangingPunct="0">
              <a:buNone/>
            </a:pPr>
            <a:r>
              <a:rPr lang="en-US" sz="1800" dirty="0"/>
              <a:t>-	Books: title, author</a:t>
            </a:r>
          </a:p>
          <a:p>
            <a:pPr marL="0" indent="0" eaLnBrk="0" fontAlgn="base" hangingPunct="0">
              <a:buNone/>
            </a:pPr>
            <a:r>
              <a:rPr lang="en-US" sz="1800" dirty="0"/>
              <a:t>-	Movies: title, director</a:t>
            </a:r>
          </a:p>
          <a:p>
            <a:pPr marL="0" indent="0" eaLnBrk="0" fontAlgn="base" hangingPunct="0">
              <a:buNone/>
            </a:pPr>
            <a:r>
              <a:rPr lang="en-US" sz="1800" dirty="0"/>
              <a:t>-	Albums: title, artist</a:t>
            </a:r>
          </a:p>
          <a:p>
            <a:pPr marL="0" indent="0" eaLnBrk="0" fontAlgn="base" hangingPunct="0">
              <a:buNone/>
            </a:pPr>
            <a:endParaRPr lang="en-US" sz="1800" dirty="0"/>
          </a:p>
          <a:p>
            <a:pPr marL="0" indent="0" eaLnBrk="0" fontAlgn="base" hangingPunct="0">
              <a:buNone/>
            </a:pPr>
            <a:r>
              <a:rPr lang="en-US" sz="1800" dirty="0"/>
              <a:t>Your goal is to design a clean, modular, and robust RESTful API that supports full Create, Read, Update, and Delete (CRUD) operations for each category.</a:t>
            </a:r>
          </a:p>
          <a:p>
            <a:pPr marL="0" indent="0" eaLnBrk="0" fontAlgn="base" hangingPunct="0">
              <a:buNone/>
            </a:pPr>
            <a:endParaRPr lang="en-US" sz="1800" dirty="0"/>
          </a:p>
          <a:p>
            <a:pPr marL="0" indent="0" eaLnBrk="0" fontAlgn="base" hangingPunct="0">
              <a:buNone/>
            </a:pPr>
            <a:r>
              <a:rPr lang="en-US" sz="1800" dirty="0"/>
              <a:t>Functional and Optional Requirements can be found in the document shared.</a:t>
            </a:r>
          </a:p>
        </p:txBody>
      </p:sp>
      <p:pic>
        <p:nvPicPr>
          <p:cNvPr id="9" name="Picture 8">
            <a:extLst>
              <a:ext uri="{FF2B5EF4-FFF2-40B4-BE49-F238E27FC236}">
                <a16:creationId xmlns:a16="http://schemas.microsoft.com/office/drawing/2014/main" id="{F67184B5-0DE6-4098-9478-62C7340E602D}"/>
              </a:ext>
            </a:extLst>
          </p:cNvPr>
          <p:cNvPicPr>
            <a:picLocks noChangeAspect="1"/>
          </p:cNvPicPr>
          <p:nvPr/>
        </p:nvPicPr>
        <p:blipFill>
          <a:blip r:embed="rId3"/>
          <a:stretch>
            <a:fillRect/>
          </a:stretch>
        </p:blipFill>
        <p:spPr>
          <a:xfrm>
            <a:off x="6937131" y="2092240"/>
            <a:ext cx="4852662" cy="2673520"/>
          </a:xfrm>
          <a:prstGeom prst="rect">
            <a:avLst/>
          </a:prstGeom>
        </p:spPr>
      </p:pic>
    </p:spTree>
    <p:extLst>
      <p:ext uri="{BB962C8B-B14F-4D97-AF65-F5344CB8AC3E}">
        <p14:creationId xmlns:p14="http://schemas.microsoft.com/office/powerpoint/2010/main" val="304489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D05A87-7A4B-4D75-A084-72A8C6759243}"/>
              </a:ext>
            </a:extLst>
          </p:cNvPr>
          <p:cNvSpPr>
            <a:spLocks noGrp="1"/>
          </p:cNvSpPr>
          <p:nvPr>
            <p:ph type="body" idx="1"/>
          </p:nvPr>
        </p:nvSpPr>
        <p:spPr>
          <a:xfrm>
            <a:off x="849872" y="2678906"/>
            <a:ext cx="10492255" cy="1500187"/>
          </a:xfrm>
        </p:spPr>
        <p:txBody>
          <a:bodyPr anchor="ctr"/>
          <a:lstStyle/>
          <a:p>
            <a:pPr algn="ctr"/>
            <a:r>
              <a:rPr lang="en-US" sz="3200" dirty="0">
                <a:solidFill>
                  <a:schemeClr val="tx1"/>
                </a:solidFill>
              </a:rPr>
              <a:t>Questions?</a:t>
            </a:r>
          </a:p>
        </p:txBody>
      </p:sp>
      <p:sp>
        <p:nvSpPr>
          <p:cNvPr id="4" name="Date Placeholder 3">
            <a:extLst>
              <a:ext uri="{FF2B5EF4-FFF2-40B4-BE49-F238E27FC236}">
                <a16:creationId xmlns:a16="http://schemas.microsoft.com/office/drawing/2014/main" id="{E111EA4C-39ED-493C-B667-58D3C9765397}"/>
              </a:ext>
            </a:extLst>
          </p:cNvPr>
          <p:cNvSpPr>
            <a:spLocks noGrp="1"/>
          </p:cNvSpPr>
          <p:nvPr>
            <p:ph type="dt" sz="half" idx="10"/>
          </p:nvPr>
        </p:nvSpPr>
        <p:spPr/>
        <p:txBody>
          <a:bodyPr/>
          <a:lstStyle/>
          <a:p>
            <a:fld id="{1D637E24-2E8A-44F0-A50A-A86D6576AE13}" type="datetime1">
              <a:rPr lang="en-US" smtClean="0"/>
              <a:t>8/5/2025</a:t>
            </a:fld>
            <a:endParaRPr lang="en-US"/>
          </a:p>
        </p:txBody>
      </p:sp>
      <p:sp>
        <p:nvSpPr>
          <p:cNvPr id="5" name="Slide Number Placeholder 4">
            <a:extLst>
              <a:ext uri="{FF2B5EF4-FFF2-40B4-BE49-F238E27FC236}">
                <a16:creationId xmlns:a16="http://schemas.microsoft.com/office/drawing/2014/main" id="{22F1F4D0-17FF-495F-9192-113C4042695D}"/>
              </a:ext>
            </a:extLst>
          </p:cNvPr>
          <p:cNvSpPr>
            <a:spLocks noGrp="1"/>
          </p:cNvSpPr>
          <p:nvPr>
            <p:ph type="sldNum" sz="quarter" idx="12"/>
          </p:nvPr>
        </p:nvSpPr>
        <p:spPr/>
        <p:txBody>
          <a:bodyPr/>
          <a:lstStyle/>
          <a:p>
            <a:fld id="{88279435-30EF-C241-87D1-8D13B984C0EB}" type="slidenum">
              <a:rPr lang="en-US" smtClean="0"/>
              <a:t>21</a:t>
            </a:fld>
            <a:endParaRPr lang="en-US" dirty="0"/>
          </a:p>
        </p:txBody>
      </p:sp>
    </p:spTree>
    <p:extLst>
      <p:ext uri="{BB962C8B-B14F-4D97-AF65-F5344CB8AC3E}">
        <p14:creationId xmlns:p14="http://schemas.microsoft.com/office/powerpoint/2010/main" val="195829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3</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Recap: Concurrency v Parallelism</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r>
              <a:rPr lang="en-US" sz="1800" b="1" dirty="0"/>
              <a:t>Concurrency in Python:</a:t>
            </a:r>
          </a:p>
          <a:p>
            <a:pPr marL="457200" lvl="1" indent="0">
              <a:lnSpc>
                <a:spcPct val="150000"/>
              </a:lnSpc>
              <a:buNone/>
            </a:pPr>
            <a:r>
              <a:rPr lang="en-US" sz="1800" dirty="0"/>
              <a:t>	- Achieved using: threading, </a:t>
            </a:r>
            <a:r>
              <a:rPr lang="en-US" sz="1800" dirty="0" err="1"/>
              <a:t>asyncio</a:t>
            </a:r>
            <a:endParaRPr lang="en-US" sz="1800" dirty="0"/>
          </a:p>
          <a:p>
            <a:pPr marL="457200" lvl="1" indent="0">
              <a:lnSpc>
                <a:spcPct val="150000"/>
              </a:lnSpc>
              <a:buNone/>
            </a:pPr>
            <a:r>
              <a:rPr lang="en-US" sz="1800" dirty="0"/>
              <a:t>	- Main Idea: Tasks make progress by taking turns (context switching), not by literally executing 	at the same time.</a:t>
            </a:r>
          </a:p>
          <a:p>
            <a:pPr marL="457200" lvl="1" indent="0">
              <a:lnSpc>
                <a:spcPct val="150000"/>
              </a:lnSpc>
              <a:buNone/>
            </a:pPr>
            <a:r>
              <a:rPr lang="en-US" sz="1800" dirty="0"/>
              <a:t>	- Useful for: I/O-bound tasks (e.g., web requests, file I/O)</a:t>
            </a:r>
          </a:p>
          <a:p>
            <a:pPr marL="457200" lvl="1" indent="0">
              <a:lnSpc>
                <a:spcPct val="150000"/>
              </a:lnSpc>
              <a:buNone/>
            </a:pPr>
            <a:endParaRPr lang="en-US" sz="1800" dirty="0"/>
          </a:p>
          <a:p>
            <a:pPr lvl="1">
              <a:lnSpc>
                <a:spcPct val="150000"/>
              </a:lnSpc>
              <a:buFontTx/>
              <a:buChar char="-"/>
            </a:pPr>
            <a:r>
              <a:rPr lang="en-US" sz="1800" dirty="0"/>
              <a:t>Python threads don’t run in parallel due to the Global Interpreter Lock (GIL). Instead, they interleave execution.</a:t>
            </a:r>
          </a:p>
          <a:p>
            <a:pPr lvl="1">
              <a:lnSpc>
                <a:spcPct val="150000"/>
              </a:lnSpc>
              <a:buFontTx/>
              <a:buChar char="-"/>
            </a:pPr>
            <a:r>
              <a:rPr lang="en-US" sz="1800" dirty="0"/>
              <a:t>Concurrency is an approach that is used for </a:t>
            </a:r>
            <a:r>
              <a:rPr lang="en-US" sz="1800" b="1" dirty="0"/>
              <a:t>decreasing the response time</a:t>
            </a:r>
            <a:r>
              <a:rPr lang="en-US" sz="1800" dirty="0"/>
              <a:t> of the system by using the </a:t>
            </a:r>
            <a:r>
              <a:rPr lang="en-US" sz="1800" b="1" dirty="0"/>
              <a:t>single processing unit</a:t>
            </a:r>
            <a:r>
              <a:rPr lang="en-US" sz="1800" dirty="0"/>
              <a:t>. Concurrency creates the </a:t>
            </a:r>
            <a:r>
              <a:rPr lang="en-US" sz="1800" b="1" dirty="0"/>
              <a:t>illusion of parallelism</a:t>
            </a:r>
            <a:r>
              <a:rPr lang="en-US" sz="1800" dirty="0"/>
              <a:t>, however actually the chunks of a task aren't parallelly processed</a:t>
            </a:r>
          </a:p>
        </p:txBody>
      </p:sp>
    </p:spTree>
    <p:extLst>
      <p:ext uri="{BB962C8B-B14F-4D97-AF65-F5344CB8AC3E}">
        <p14:creationId xmlns:p14="http://schemas.microsoft.com/office/powerpoint/2010/main" val="363818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4</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Recap: Concurrency v Parallelism</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r>
              <a:rPr lang="en-US" sz="1800" b="1" dirty="0"/>
              <a:t>Parallelism in Python:</a:t>
            </a:r>
          </a:p>
          <a:p>
            <a:pPr marL="457200" lvl="1" indent="0">
              <a:lnSpc>
                <a:spcPct val="150000"/>
              </a:lnSpc>
              <a:buNone/>
            </a:pPr>
            <a:r>
              <a:rPr lang="en-US" sz="1800" dirty="0"/>
              <a:t>	- Achieved using: multiprocessing, Ray or </a:t>
            </a:r>
            <a:r>
              <a:rPr lang="en-US" sz="1800" dirty="0" err="1"/>
              <a:t>joblib</a:t>
            </a:r>
            <a:endParaRPr lang="en-US" sz="1800" dirty="0"/>
          </a:p>
          <a:p>
            <a:pPr marL="457200" lvl="1" indent="0">
              <a:lnSpc>
                <a:spcPct val="150000"/>
              </a:lnSpc>
              <a:buNone/>
            </a:pPr>
            <a:r>
              <a:rPr lang="en-US" sz="1800" dirty="0"/>
              <a:t>	- Main Idea: Tasks run simultaneously on multiple CPU cores.</a:t>
            </a:r>
          </a:p>
          <a:p>
            <a:pPr marL="457200" lvl="1" indent="0">
              <a:lnSpc>
                <a:spcPct val="150000"/>
              </a:lnSpc>
              <a:buNone/>
            </a:pPr>
            <a:r>
              <a:rPr lang="en-US" sz="1800" dirty="0"/>
              <a:t>	- Useful for: CPU-bound tasks (e.g., heavy computation)</a:t>
            </a:r>
          </a:p>
          <a:p>
            <a:pPr marL="457200" lvl="1" indent="0">
              <a:lnSpc>
                <a:spcPct val="150000"/>
              </a:lnSpc>
              <a:buNone/>
            </a:pPr>
            <a:r>
              <a:rPr lang="en-US" sz="1800" dirty="0"/>
              <a:t>	</a:t>
            </a:r>
          </a:p>
          <a:p>
            <a:pPr marL="457200" lvl="1" indent="0">
              <a:lnSpc>
                <a:spcPct val="150000"/>
              </a:lnSpc>
              <a:buNone/>
            </a:pPr>
            <a:r>
              <a:rPr lang="en-US" sz="1800" dirty="0"/>
              <a:t>- Because multiprocessing creates separate processes, each has its own Python interpreter and  avoids the GIL.</a:t>
            </a:r>
          </a:p>
          <a:p>
            <a:pPr marL="457200" lvl="1" indent="0">
              <a:lnSpc>
                <a:spcPct val="150000"/>
              </a:lnSpc>
              <a:buNone/>
            </a:pPr>
            <a:r>
              <a:rPr lang="en-US" sz="1800" dirty="0"/>
              <a:t>- Parallelism is related to an application where  tasks are divided into smaller sub-tasks that are processed parallel. It is used to increase the </a:t>
            </a:r>
            <a:r>
              <a:rPr lang="en-US" sz="1800" b="1" dirty="0"/>
              <a:t>throughput and computational speed</a:t>
            </a:r>
            <a:r>
              <a:rPr lang="en-US" sz="1800" dirty="0"/>
              <a:t> of the system by using multiple processors.</a:t>
            </a:r>
          </a:p>
        </p:txBody>
      </p:sp>
    </p:spTree>
    <p:extLst>
      <p:ext uri="{BB962C8B-B14F-4D97-AF65-F5344CB8AC3E}">
        <p14:creationId xmlns:p14="http://schemas.microsoft.com/office/powerpoint/2010/main" val="3992202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5</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Recap: Concurrency v Parallelism</a:t>
            </a:r>
            <a:endParaRPr lang="en-US" dirty="0">
              <a:solidFill>
                <a:schemeClr val="tx1"/>
              </a:solidFill>
            </a:endParaRPr>
          </a:p>
        </p:txBody>
      </p:sp>
      <p:sp>
        <p:nvSpPr>
          <p:cNvPr id="2" name="AutoShape 2" descr="Concurrency &amp; Parallelism in Node.js — Beyond Buzzwords | by ABK ...">
            <a:extLst>
              <a:ext uri="{FF2B5EF4-FFF2-40B4-BE49-F238E27FC236}">
                <a16:creationId xmlns:a16="http://schemas.microsoft.com/office/drawing/2014/main" id="{C722FB4D-A670-4EEA-9B0A-8FD747E9B7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19FD7112-73A3-48C3-A66D-35D106389AA9}"/>
              </a:ext>
            </a:extLst>
          </p:cNvPr>
          <p:cNvPicPr>
            <a:picLocks noChangeAspect="1"/>
          </p:cNvPicPr>
          <p:nvPr/>
        </p:nvPicPr>
        <p:blipFill>
          <a:blip r:embed="rId3"/>
          <a:stretch>
            <a:fillRect/>
          </a:stretch>
        </p:blipFill>
        <p:spPr>
          <a:xfrm>
            <a:off x="3065857" y="1244297"/>
            <a:ext cx="5755486" cy="4674205"/>
          </a:xfrm>
          <a:prstGeom prst="rect">
            <a:avLst/>
          </a:prstGeom>
        </p:spPr>
      </p:pic>
      <p:pic>
        <p:nvPicPr>
          <p:cNvPr id="10" name="Picture 9">
            <a:extLst>
              <a:ext uri="{FF2B5EF4-FFF2-40B4-BE49-F238E27FC236}">
                <a16:creationId xmlns:a16="http://schemas.microsoft.com/office/drawing/2014/main" id="{8B65A946-A14A-434D-AFC2-7F91FBF41045}"/>
              </a:ext>
            </a:extLst>
          </p:cNvPr>
          <p:cNvPicPr>
            <a:picLocks noChangeAspect="1"/>
          </p:cNvPicPr>
          <p:nvPr/>
        </p:nvPicPr>
        <p:blipFill rotWithShape="1">
          <a:blip r:embed="rId4"/>
          <a:srcRect t="12048"/>
          <a:stretch/>
        </p:blipFill>
        <p:spPr>
          <a:xfrm>
            <a:off x="3568688" y="2281168"/>
            <a:ext cx="5054624" cy="2295664"/>
          </a:xfrm>
          <a:prstGeom prst="rect">
            <a:avLst/>
          </a:prstGeom>
        </p:spPr>
      </p:pic>
    </p:spTree>
    <p:extLst>
      <p:ext uri="{BB962C8B-B14F-4D97-AF65-F5344CB8AC3E}">
        <p14:creationId xmlns:p14="http://schemas.microsoft.com/office/powerpoint/2010/main" val="409027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6</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Recap: Concurrency v Parallelism</a:t>
            </a:r>
            <a:endParaRPr lang="en-US" dirty="0">
              <a:solidFill>
                <a:schemeClr val="tx1"/>
              </a:solidFill>
            </a:endParaRPr>
          </a:p>
        </p:txBody>
      </p:sp>
      <p:sp>
        <p:nvSpPr>
          <p:cNvPr id="2" name="AutoShape 2" descr="Concurrency &amp; Parallelism in Node.js — Beyond Buzzwords | by ABK ...">
            <a:extLst>
              <a:ext uri="{FF2B5EF4-FFF2-40B4-BE49-F238E27FC236}">
                <a16:creationId xmlns:a16="http://schemas.microsoft.com/office/drawing/2014/main" id="{C722FB4D-A670-4EEA-9B0A-8FD747E9B7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7" name="Table 6">
            <a:extLst>
              <a:ext uri="{FF2B5EF4-FFF2-40B4-BE49-F238E27FC236}">
                <a16:creationId xmlns:a16="http://schemas.microsoft.com/office/drawing/2014/main" id="{278C0609-8365-4D45-96E9-AF66A91EC231}"/>
              </a:ext>
            </a:extLst>
          </p:cNvPr>
          <p:cNvGraphicFramePr>
            <a:graphicFrameLocks noGrp="1"/>
          </p:cNvGraphicFramePr>
          <p:nvPr>
            <p:extLst>
              <p:ext uri="{D42A27DB-BD31-4B8C-83A1-F6EECF244321}">
                <p14:modId xmlns:p14="http://schemas.microsoft.com/office/powerpoint/2010/main" val="1069524183"/>
              </p:ext>
            </p:extLst>
          </p:nvPr>
        </p:nvGraphicFramePr>
        <p:xfrm>
          <a:off x="642938" y="1693228"/>
          <a:ext cx="10972800" cy="3474720"/>
        </p:xfrm>
        <a:graphic>
          <a:graphicData uri="http://schemas.openxmlformats.org/drawingml/2006/table">
            <a:tbl>
              <a:tblPr>
                <a:tableStyleId>{073A0DAA-6AF3-43AB-8588-CEC1D06C72B9}</a:tableStyleId>
              </a:tblPr>
              <a:tblGrid>
                <a:gridCol w="2743200">
                  <a:extLst>
                    <a:ext uri="{9D8B030D-6E8A-4147-A177-3AD203B41FA5}">
                      <a16:colId xmlns:a16="http://schemas.microsoft.com/office/drawing/2014/main" val="1454458419"/>
                    </a:ext>
                  </a:extLst>
                </a:gridCol>
                <a:gridCol w="2743200">
                  <a:extLst>
                    <a:ext uri="{9D8B030D-6E8A-4147-A177-3AD203B41FA5}">
                      <a16:colId xmlns:a16="http://schemas.microsoft.com/office/drawing/2014/main" val="565689281"/>
                    </a:ext>
                  </a:extLst>
                </a:gridCol>
                <a:gridCol w="2743200">
                  <a:extLst>
                    <a:ext uri="{9D8B030D-6E8A-4147-A177-3AD203B41FA5}">
                      <a16:colId xmlns:a16="http://schemas.microsoft.com/office/drawing/2014/main" val="2751535983"/>
                    </a:ext>
                  </a:extLst>
                </a:gridCol>
                <a:gridCol w="2743200">
                  <a:extLst>
                    <a:ext uri="{9D8B030D-6E8A-4147-A177-3AD203B41FA5}">
                      <a16:colId xmlns:a16="http://schemas.microsoft.com/office/drawing/2014/main" val="55789749"/>
                    </a:ext>
                  </a:extLst>
                </a:gridCol>
              </a:tblGrid>
              <a:tr h="0">
                <a:tc>
                  <a:txBody>
                    <a:bodyPr/>
                    <a:lstStyle/>
                    <a:p>
                      <a:pPr algn="ctr"/>
                      <a:r>
                        <a:rPr lang="en-US" b="1" dirty="0"/>
                        <a:t>Region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Use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9823311"/>
                  </a:ext>
                </a:extLst>
              </a:tr>
              <a:tr h="0">
                <a:tc>
                  <a:txBody>
                    <a:bodyPr/>
                    <a:lstStyle/>
                    <a:p>
                      <a:r>
                        <a:rPr lang="en-US"/>
                        <a:t>✅ Concurrency Only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threading, asyncio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Overlapping 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Downloading files concurrently using asyncio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6383268"/>
                  </a:ext>
                </a:extLst>
              </a:tr>
              <a:tr h="0">
                <a:tc>
                  <a:txBody>
                    <a:bodyPr/>
                    <a:lstStyle/>
                    <a:p>
                      <a:r>
                        <a:rPr lang="en-US"/>
                        <a:t>✅ Parallelism Only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multiprocessing, joblib, concurrent.futures.ProcessPoolExecutor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Heavy computation split across CPUs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Processing large arrays in parallel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6008013"/>
                  </a:ext>
                </a:extLst>
              </a:tr>
              <a:tr h="0">
                <a:tc>
                  <a:txBody>
                    <a:bodyPr/>
                    <a:lstStyle/>
                    <a:p>
                      <a:r>
                        <a:rPr lang="en-US"/>
                        <a:t>✅✅ Concurrency &amp; Parallelism (Both)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asyncio + multiprocessing or threads + processes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Fetch data concurrently (I/O), then compute in parallel (CPU)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Scraping pages with asyncio, then parsing with multiprocessing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8473410"/>
                  </a:ext>
                </a:extLst>
              </a:tr>
              <a:tr h="0">
                <a:tc>
                  <a:txBody>
                    <a:bodyPr/>
                    <a:lstStyle/>
                    <a:p>
                      <a:r>
                        <a:rPr lang="en-US"/>
                        <a:t>❌ Neither (Sequential)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None (basic single-threaded execution)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t>Linear, blocking, single-threaded tasks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 script that processes one file after another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4769275"/>
                  </a:ext>
                </a:extLst>
              </a:tr>
            </a:tbl>
          </a:graphicData>
        </a:graphic>
      </p:graphicFrame>
    </p:spTree>
    <p:extLst>
      <p:ext uri="{BB962C8B-B14F-4D97-AF65-F5344CB8AC3E}">
        <p14:creationId xmlns:p14="http://schemas.microsoft.com/office/powerpoint/2010/main" val="20026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7</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Asynchronous Programming</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r>
              <a:rPr lang="en-US" sz="1600" dirty="0"/>
              <a:t>Chess master </a:t>
            </a:r>
            <a:r>
              <a:rPr lang="en-US" sz="1600" dirty="0" err="1"/>
              <a:t>Judit</a:t>
            </a:r>
            <a:r>
              <a:rPr lang="en-US" sz="1600" dirty="0"/>
              <a:t> </a:t>
            </a:r>
            <a:r>
              <a:rPr lang="en-US" sz="1600" dirty="0" err="1"/>
              <a:t>Polgár</a:t>
            </a:r>
            <a:r>
              <a:rPr lang="en-US" sz="1600" dirty="0"/>
              <a:t> hosts a chess exhibition in which she plays multiple amateur players. She has two ways of conducting the exhibition: synchronously and asynchronously.</a:t>
            </a:r>
          </a:p>
          <a:p>
            <a:pPr marL="457200" lvl="1" indent="0">
              <a:lnSpc>
                <a:spcPct val="150000"/>
              </a:lnSpc>
              <a:buNone/>
            </a:pPr>
            <a:r>
              <a:rPr lang="en-US" sz="1600" dirty="0"/>
              <a:t>Assumptions:</a:t>
            </a:r>
          </a:p>
          <a:p>
            <a:pPr marL="457200" lvl="1" indent="0">
              <a:lnSpc>
                <a:spcPct val="150000"/>
              </a:lnSpc>
              <a:buNone/>
            </a:pPr>
            <a:r>
              <a:rPr lang="en-US" sz="1600" dirty="0"/>
              <a:t>	24 opponents									</a:t>
            </a:r>
            <a:r>
              <a:rPr lang="en-US" sz="1600" dirty="0" err="1"/>
              <a:t>Judit</a:t>
            </a:r>
            <a:r>
              <a:rPr lang="en-US" sz="1600" dirty="0"/>
              <a:t> makes each chess move in 5 seconds</a:t>
            </a:r>
          </a:p>
          <a:p>
            <a:pPr marL="457200" lvl="1" indent="0">
              <a:lnSpc>
                <a:spcPct val="150000"/>
              </a:lnSpc>
              <a:buNone/>
            </a:pPr>
            <a:r>
              <a:rPr lang="en-US" sz="1600" dirty="0"/>
              <a:t>	Opponents each take 55 seconds to make a move		Games average 30 pair-moves (60 moves total)</a:t>
            </a:r>
          </a:p>
          <a:p>
            <a:pPr marL="457200" lvl="1" indent="0">
              <a:lnSpc>
                <a:spcPct val="150000"/>
              </a:lnSpc>
              <a:buNone/>
            </a:pPr>
            <a:r>
              <a:rPr lang="en-US" sz="1600" dirty="0"/>
              <a:t>Synchronous version:</a:t>
            </a:r>
          </a:p>
          <a:p>
            <a:pPr marL="457200" lvl="1" indent="0">
              <a:lnSpc>
                <a:spcPct val="150000"/>
              </a:lnSpc>
              <a:buNone/>
            </a:pPr>
            <a:r>
              <a:rPr lang="en-US" sz="1600" dirty="0" err="1"/>
              <a:t>Judit</a:t>
            </a:r>
            <a:r>
              <a:rPr lang="en-US" sz="1600" dirty="0"/>
              <a:t> plays one game at a time, never two at the same time, until the game is complete. Each game takes (55 + 5) * 30 == 1800 seconds, or 30 minutes. The entire exhibition takes 24 * 30 == 720 minutes, or 12 hours.</a:t>
            </a:r>
          </a:p>
          <a:p>
            <a:pPr marL="457200" lvl="1" indent="0">
              <a:lnSpc>
                <a:spcPct val="150000"/>
              </a:lnSpc>
              <a:buNone/>
            </a:pPr>
            <a:r>
              <a:rPr lang="en-US" sz="1600" dirty="0"/>
              <a:t>Asynchronous version:</a:t>
            </a:r>
          </a:p>
          <a:p>
            <a:pPr marL="457200" lvl="1" indent="0">
              <a:lnSpc>
                <a:spcPct val="150000"/>
              </a:lnSpc>
              <a:buNone/>
            </a:pPr>
            <a:r>
              <a:rPr lang="en-US" sz="1600" dirty="0" err="1"/>
              <a:t>Judit</a:t>
            </a:r>
            <a:r>
              <a:rPr lang="en-US" sz="1600" dirty="0"/>
              <a:t> moves from table to table, making one move at each table. She leaves the table and lets the opponent make their next move during the wait time. One move on all 24 games takes </a:t>
            </a:r>
            <a:r>
              <a:rPr lang="en-US" sz="1600" dirty="0" err="1"/>
              <a:t>Judit</a:t>
            </a:r>
            <a:r>
              <a:rPr lang="en-US" sz="1600" dirty="0"/>
              <a:t> 24 * 5 == 120 seconds, or 2 minutes. The entire exhibition is now cut down to 120 * 30 == 3600 seconds, or just 1 hour.</a:t>
            </a:r>
          </a:p>
        </p:txBody>
      </p:sp>
    </p:spTree>
    <p:extLst>
      <p:ext uri="{BB962C8B-B14F-4D97-AF65-F5344CB8AC3E}">
        <p14:creationId xmlns:p14="http://schemas.microsoft.com/office/powerpoint/2010/main" val="125834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8</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Asynchronous Programming</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r>
              <a:rPr lang="en-US" sz="1800" dirty="0"/>
              <a:t>Asynchronous (async) programming in Python is a programming paradigm that allows your program to </a:t>
            </a:r>
            <a:r>
              <a:rPr lang="en-US" sz="1800" b="1" dirty="0"/>
              <a:t>run concurrent code</a:t>
            </a:r>
            <a:r>
              <a:rPr lang="en-US" sz="1800" dirty="0"/>
              <a:t> using async and await syntax, without </a:t>
            </a:r>
            <a:r>
              <a:rPr lang="en-US" sz="1800" b="1" dirty="0"/>
              <a:t>using threads or processes</a:t>
            </a:r>
            <a:r>
              <a:rPr lang="en-US" sz="1800" dirty="0"/>
              <a:t>.</a:t>
            </a:r>
          </a:p>
          <a:p>
            <a:pPr marL="457200" lvl="1" indent="0">
              <a:lnSpc>
                <a:spcPct val="150000"/>
              </a:lnSpc>
              <a:buNone/>
            </a:pPr>
            <a:r>
              <a:rPr lang="en-US" sz="1800" dirty="0"/>
              <a:t>It's especially useful for I/O-bound operations like:</a:t>
            </a:r>
          </a:p>
          <a:p>
            <a:pPr marL="457200" lvl="1" indent="0">
              <a:lnSpc>
                <a:spcPct val="150000"/>
              </a:lnSpc>
              <a:buNone/>
            </a:pPr>
            <a:r>
              <a:rPr lang="en-US" sz="1800" dirty="0"/>
              <a:t>- Network requests			- File reading/writing			- APIs </a:t>
            </a:r>
          </a:p>
          <a:p>
            <a:pPr marL="457200" lvl="1" indent="0">
              <a:lnSpc>
                <a:spcPct val="150000"/>
              </a:lnSpc>
              <a:buNone/>
            </a:pPr>
            <a:r>
              <a:rPr lang="en-US" sz="1800" dirty="0"/>
              <a:t>- Database access				- Web scraping</a:t>
            </a:r>
          </a:p>
          <a:p>
            <a:pPr marL="457200" lvl="1" indent="0">
              <a:lnSpc>
                <a:spcPct val="150000"/>
              </a:lnSpc>
              <a:buNone/>
            </a:pPr>
            <a:endParaRPr lang="en-US" sz="1800" dirty="0"/>
          </a:p>
          <a:p>
            <a:pPr marL="457200" lvl="1" indent="0">
              <a:lnSpc>
                <a:spcPct val="150000"/>
              </a:lnSpc>
              <a:buNone/>
            </a:pPr>
            <a:r>
              <a:rPr lang="en-US" sz="1800" b="1" dirty="0"/>
              <a:t>Core Concepts:</a:t>
            </a:r>
          </a:p>
          <a:p>
            <a:pPr lvl="1">
              <a:lnSpc>
                <a:spcPct val="150000"/>
              </a:lnSpc>
              <a:buFontTx/>
              <a:buChar char="-"/>
            </a:pPr>
            <a:r>
              <a:rPr lang="en-US" sz="1800" dirty="0"/>
              <a:t>Generators: a function that yields value instead of returning them (paused and resumed)</a:t>
            </a:r>
          </a:p>
          <a:p>
            <a:pPr lvl="1">
              <a:lnSpc>
                <a:spcPct val="150000"/>
              </a:lnSpc>
              <a:buFontTx/>
              <a:buChar char="-"/>
            </a:pPr>
            <a:r>
              <a:rPr lang="en-US" sz="1800" dirty="0"/>
              <a:t>Coroutines: special generators that can receive values via .send() method</a:t>
            </a:r>
          </a:p>
          <a:p>
            <a:pPr lvl="1">
              <a:lnSpc>
                <a:spcPct val="150000"/>
              </a:lnSpc>
              <a:buFontTx/>
              <a:buChar char="-"/>
            </a:pPr>
            <a:r>
              <a:rPr lang="en-US" sz="1800" dirty="0"/>
              <a:t>Modern Coroutine (with async def): Don’t run immediately – handled by the event loop</a:t>
            </a:r>
          </a:p>
          <a:p>
            <a:pPr marL="457200" lvl="1" indent="0">
              <a:lnSpc>
                <a:spcPct val="150000"/>
              </a:lnSpc>
              <a:buNone/>
            </a:pPr>
            <a:endParaRPr lang="en-US" sz="1800" dirty="0"/>
          </a:p>
        </p:txBody>
      </p:sp>
    </p:spTree>
    <p:extLst>
      <p:ext uri="{BB962C8B-B14F-4D97-AF65-F5344CB8AC3E}">
        <p14:creationId xmlns:p14="http://schemas.microsoft.com/office/powerpoint/2010/main" val="207161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33BA769-3DDB-43F4-8462-62B9CED1DC61}"/>
              </a:ext>
            </a:extLst>
          </p:cNvPr>
          <p:cNvSpPr>
            <a:spLocks noGrp="1"/>
          </p:cNvSpPr>
          <p:nvPr>
            <p:ph type="dt" sz="half" idx="10"/>
          </p:nvPr>
        </p:nvSpPr>
        <p:spPr/>
        <p:txBody>
          <a:bodyPr/>
          <a:lstStyle/>
          <a:p>
            <a:fld id="{4DBB410B-5212-4E1E-AA7A-7060A9C92445}" type="datetime1">
              <a:rPr lang="en-US" smtClean="0"/>
              <a:t>8/5/2025</a:t>
            </a:fld>
            <a:endParaRPr lang="en-US" dirty="0"/>
          </a:p>
        </p:txBody>
      </p:sp>
      <p:sp>
        <p:nvSpPr>
          <p:cNvPr id="4" name="Slide Number Placeholder 3">
            <a:extLst>
              <a:ext uri="{FF2B5EF4-FFF2-40B4-BE49-F238E27FC236}">
                <a16:creationId xmlns:a16="http://schemas.microsoft.com/office/drawing/2014/main" id="{E459DB8E-E21B-4B27-8D5C-EFB0A9EB798A}"/>
              </a:ext>
            </a:extLst>
          </p:cNvPr>
          <p:cNvSpPr>
            <a:spLocks noGrp="1"/>
          </p:cNvSpPr>
          <p:nvPr>
            <p:ph type="sldNum" sz="quarter" idx="12"/>
          </p:nvPr>
        </p:nvSpPr>
        <p:spPr/>
        <p:txBody>
          <a:bodyPr/>
          <a:lstStyle/>
          <a:p>
            <a:fld id="{88279435-30EF-C241-87D1-8D13B984C0EB}" type="slidenum">
              <a:rPr lang="en-US" smtClean="0"/>
              <a:pPr/>
              <a:t>9</a:t>
            </a:fld>
            <a:endParaRPr lang="en-US"/>
          </a:p>
        </p:txBody>
      </p:sp>
      <p:sp>
        <p:nvSpPr>
          <p:cNvPr id="5" name="Title 4">
            <a:extLst>
              <a:ext uri="{FF2B5EF4-FFF2-40B4-BE49-F238E27FC236}">
                <a16:creationId xmlns:a16="http://schemas.microsoft.com/office/drawing/2014/main" id="{859884F5-8DCD-4229-B77C-AB8AD326A3CD}"/>
              </a:ext>
            </a:extLst>
          </p:cNvPr>
          <p:cNvSpPr>
            <a:spLocks noGrp="1"/>
          </p:cNvSpPr>
          <p:nvPr>
            <p:ph type="title"/>
          </p:nvPr>
        </p:nvSpPr>
        <p:spPr/>
        <p:txBody>
          <a:bodyPr/>
          <a:lstStyle/>
          <a:p>
            <a:r>
              <a:rPr lang="en-US" dirty="0"/>
              <a:t>Asynchronous Programming</a:t>
            </a:r>
            <a:endParaRPr lang="en-US" dirty="0">
              <a:solidFill>
                <a:schemeClr val="tx1"/>
              </a:solidFill>
            </a:endParaRPr>
          </a:p>
        </p:txBody>
      </p:sp>
      <p:sp>
        <p:nvSpPr>
          <p:cNvPr id="6" name="Content Placeholder 5">
            <a:extLst>
              <a:ext uri="{FF2B5EF4-FFF2-40B4-BE49-F238E27FC236}">
                <a16:creationId xmlns:a16="http://schemas.microsoft.com/office/drawing/2014/main" id="{608A2B9A-8D21-4E0C-B43F-9AC772F5D389}"/>
              </a:ext>
            </a:extLst>
          </p:cNvPr>
          <p:cNvSpPr>
            <a:spLocks noGrp="1"/>
          </p:cNvSpPr>
          <p:nvPr>
            <p:ph idx="1"/>
          </p:nvPr>
        </p:nvSpPr>
        <p:spPr>
          <a:xfrm>
            <a:off x="609600" y="988383"/>
            <a:ext cx="10651067" cy="5367967"/>
          </a:xfrm>
        </p:spPr>
        <p:txBody>
          <a:bodyPr>
            <a:normAutofit/>
          </a:bodyPr>
          <a:lstStyle/>
          <a:p>
            <a:pPr marL="457200" lvl="1" indent="0">
              <a:lnSpc>
                <a:spcPct val="150000"/>
              </a:lnSpc>
              <a:buNone/>
            </a:pPr>
            <a:r>
              <a:rPr lang="en-US" sz="1800" b="1" dirty="0"/>
              <a:t>Core Concepts:</a:t>
            </a:r>
          </a:p>
          <a:p>
            <a:pPr lvl="1">
              <a:lnSpc>
                <a:spcPct val="150000"/>
              </a:lnSpc>
              <a:buFontTx/>
              <a:buChar char="-"/>
            </a:pPr>
            <a:r>
              <a:rPr lang="en-US" sz="1800" dirty="0"/>
              <a:t>await: Waits for another coroutine to finish</a:t>
            </a:r>
          </a:p>
          <a:p>
            <a:pPr lvl="1">
              <a:lnSpc>
                <a:spcPct val="150000"/>
              </a:lnSpc>
              <a:buFontTx/>
              <a:buChar char="-"/>
            </a:pPr>
            <a:r>
              <a:rPr lang="en-US" sz="1800" dirty="0" err="1"/>
              <a:t>asyncio</a:t>
            </a:r>
            <a:r>
              <a:rPr lang="en-US" sz="1800" dirty="0"/>
              <a:t>: Provides tools &amp; loop management</a:t>
            </a:r>
          </a:p>
          <a:p>
            <a:pPr lvl="1">
              <a:lnSpc>
                <a:spcPct val="150000"/>
              </a:lnSpc>
              <a:buFontTx/>
              <a:buChar char="-"/>
            </a:pPr>
            <a:r>
              <a:rPr lang="en-US" sz="1800" dirty="0"/>
              <a:t>Non-blocking I/O: Doesn’t wait idly – lets other tasks run in the meanwhile</a:t>
            </a:r>
          </a:p>
          <a:p>
            <a:pPr lvl="1">
              <a:lnSpc>
                <a:spcPct val="150000"/>
              </a:lnSpc>
              <a:buFontTx/>
              <a:buChar char="-"/>
            </a:pPr>
            <a:r>
              <a:rPr lang="en-US" sz="1800" dirty="0"/>
              <a:t>Event loop: </a:t>
            </a:r>
          </a:p>
          <a:p>
            <a:pPr marL="914400" lvl="2" indent="0">
              <a:lnSpc>
                <a:spcPct val="150000"/>
              </a:lnSpc>
              <a:buNone/>
            </a:pPr>
            <a:r>
              <a:rPr lang="en-US" sz="1600" dirty="0"/>
              <a:t>The event loop is the core of Python's </a:t>
            </a:r>
            <a:r>
              <a:rPr lang="en-US" sz="1600" dirty="0" err="1"/>
              <a:t>asyncio</a:t>
            </a:r>
            <a:r>
              <a:rPr lang="en-US" sz="1600" dirty="0"/>
              <a:t> module. As it:</a:t>
            </a:r>
          </a:p>
          <a:p>
            <a:pPr marL="914400" lvl="2" indent="0">
              <a:lnSpc>
                <a:spcPct val="150000"/>
              </a:lnSpc>
              <a:buNone/>
            </a:pPr>
            <a:r>
              <a:rPr lang="en-US" sz="1600" dirty="0"/>
              <a:t>	Keeps track of pending coroutines/tasks.</a:t>
            </a:r>
          </a:p>
          <a:p>
            <a:pPr marL="914400" lvl="2" indent="0">
              <a:lnSpc>
                <a:spcPct val="150000"/>
              </a:lnSpc>
              <a:buNone/>
            </a:pPr>
            <a:r>
              <a:rPr lang="en-US" sz="1600" dirty="0"/>
              <a:t>	Switches between tasks when one is waiting (e.g., for I/O).</a:t>
            </a:r>
          </a:p>
          <a:p>
            <a:pPr marL="914400" lvl="2" indent="0">
              <a:lnSpc>
                <a:spcPct val="150000"/>
              </a:lnSpc>
              <a:buNone/>
            </a:pPr>
            <a:r>
              <a:rPr lang="en-US" sz="1600" dirty="0"/>
              <a:t>	Ensures non-blocking concurrency.</a:t>
            </a:r>
          </a:p>
          <a:p>
            <a:pPr marL="457200" lvl="1" indent="0">
              <a:lnSpc>
                <a:spcPct val="150000"/>
              </a:lnSpc>
              <a:buNone/>
            </a:pPr>
            <a:endParaRPr lang="en-US" sz="1800" dirty="0"/>
          </a:p>
          <a:p>
            <a:pPr marL="457200" lvl="1" indent="0">
              <a:lnSpc>
                <a:spcPct val="150000"/>
              </a:lnSpc>
              <a:buNone/>
            </a:pPr>
            <a:endParaRPr lang="en-US" sz="1800" dirty="0"/>
          </a:p>
          <a:p>
            <a:pPr marL="457200" lvl="1" indent="0">
              <a:lnSpc>
                <a:spcPct val="150000"/>
              </a:lnSpc>
              <a:buNone/>
            </a:pPr>
            <a:endParaRPr lang="en-US" sz="1800" dirty="0"/>
          </a:p>
        </p:txBody>
      </p:sp>
    </p:spTree>
    <p:extLst>
      <p:ext uri="{BB962C8B-B14F-4D97-AF65-F5344CB8AC3E}">
        <p14:creationId xmlns:p14="http://schemas.microsoft.com/office/powerpoint/2010/main" val="20940561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127525</TotalTime>
  <Words>1514</Words>
  <Application>Microsoft Office PowerPoint</Application>
  <PresentationFormat>Widescreen</PresentationFormat>
  <Paragraphs>296</Paragraphs>
  <Slides>21</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Microsoft PhagsPa</vt:lpstr>
      <vt:lpstr>1_Office Theme</vt:lpstr>
      <vt:lpstr>PowerPoint Presentation</vt:lpstr>
      <vt:lpstr>PowerPoint Presentation</vt:lpstr>
      <vt:lpstr>Recap: Concurrency v Parallelism</vt:lpstr>
      <vt:lpstr>Recap: Concurrency v Parallelism</vt:lpstr>
      <vt:lpstr>Recap: Concurrency v Parallelism</vt:lpstr>
      <vt:lpstr>Recap: Concurrency v Parallelism</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Asynchronous Programming</vt:lpstr>
      <vt:lpstr>Overview</vt:lpstr>
      <vt:lpstr>PowerPoint Presentation</vt:lpstr>
      <vt:lpstr>Assignment 2a</vt:lpstr>
      <vt:lpstr>Assignment 2b</vt:lpstr>
      <vt:lpstr>Assignment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Mudassar Farooq</dc:creator>
  <cp:lastModifiedBy>Asad Afzal</cp:lastModifiedBy>
  <cp:revision>2673</cp:revision>
  <cp:lastPrinted>2015-08-28T08:18:18Z</cp:lastPrinted>
  <dcterms:created xsi:type="dcterms:W3CDTF">2014-08-11T07:21:43Z</dcterms:created>
  <dcterms:modified xsi:type="dcterms:W3CDTF">2025-08-07T05:14:39Z</dcterms:modified>
</cp:coreProperties>
</file>