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32" r:id="rId2"/>
    <p:sldId id="434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8" r:id="rId12"/>
    <p:sldId id="443" r:id="rId13"/>
    <p:sldId id="444" r:id="rId14"/>
    <p:sldId id="445" r:id="rId15"/>
    <p:sldId id="446" r:id="rId16"/>
    <p:sldId id="447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A403D8-F260-4DED-AA60-89A7CF3AED26}">
          <p14:sldIdLst>
            <p14:sldId id="432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8"/>
            <p14:sldId id="443"/>
            <p14:sldId id="444"/>
            <p14:sldId id="445"/>
            <p14:sldId id="446"/>
            <p14:sldId id="447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EDA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455"/>
  </p:normalViewPr>
  <p:slideViewPr>
    <p:cSldViewPr snapToGrid="0" snapToObjects="1">
      <p:cViewPr varScale="1">
        <p:scale>
          <a:sx n="112" d="100"/>
          <a:sy n="112" d="100"/>
        </p:scale>
        <p:origin x="132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FEB92-9794-4C7C-8C57-A93208C9620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879C3-5D69-4D58-AD1C-C5425233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67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92B92-7896-6246-9CC5-687CE76BB09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AA729-FF79-1146-A286-CCEF9A18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9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6AC30AE-D097-2146-B36C-9A1D0D3DA34B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245768"/>
            <a:ext cx="12192000" cy="161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E35DC9-8D54-45EF-A345-7AC5A9ADAFE8}" type="slidenum">
              <a:rPr lang="en-US" altLang="en-US" sz="1200" smtClean="0"/>
              <a:pPr/>
              <a:t>‹#›</a:t>
            </a:fld>
            <a:endParaRPr lang="en-US" altLang="en-US" sz="120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3327400"/>
          </a:xfrm>
          <a:prstGeom prst="rect">
            <a:avLst/>
          </a:prstGeom>
        </p:spPr>
      </p:pic>
      <p:grpSp>
        <p:nvGrpSpPr>
          <p:cNvPr id="24" name="Group 9"/>
          <p:cNvGrpSpPr>
            <a:grpSpLocks noChangeAspect="1"/>
          </p:cNvGrpSpPr>
          <p:nvPr userDrawn="1"/>
        </p:nvGrpSpPr>
        <p:grpSpPr bwMode="hidden">
          <a:xfrm flipH="1">
            <a:off x="-1" y="2819400"/>
            <a:ext cx="12192000" cy="10150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918C9B6-A29F-7C4A-A83A-CABDDEA1F9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6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5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5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" y="6126164"/>
            <a:ext cx="12174157" cy="7318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" y="1"/>
            <a:ext cx="12192000" cy="1228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5739"/>
            <a:ext cx="10972800" cy="87878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6279"/>
            <a:ext cx="109728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9"/>
          <p:cNvGrpSpPr>
            <a:grpSpLocks noChangeAspect="1"/>
          </p:cNvGrpSpPr>
          <p:nvPr userDrawn="1"/>
        </p:nvGrpSpPr>
        <p:grpSpPr bwMode="hidden">
          <a:xfrm flipH="1" flipV="1">
            <a:off x="8922" y="5838320"/>
            <a:ext cx="12183076" cy="950719"/>
            <a:chOff x="-3905250" y="4149421"/>
            <a:chExt cx="13011150" cy="2037067"/>
          </a:xfrm>
        </p:grpSpPr>
        <p:sp>
          <p:nvSpPr>
            <p:cNvPr id="10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hidden">
            <a:xfrm>
              <a:off x="1466214" y="4149421"/>
              <a:ext cx="4940300" cy="927101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3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95D00C3-9D6E-1340-9EBD-DD3D424F3F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5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013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0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899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9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9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2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" y="6126164"/>
            <a:ext cx="12174157" cy="731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" y="1"/>
            <a:ext cx="12192000" cy="12282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12300"/>
            <a:ext cx="10972800" cy="754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67" y="1346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9"/>
          <p:cNvGrpSpPr>
            <a:grpSpLocks noChangeAspect="1"/>
          </p:cNvGrpSpPr>
          <p:nvPr userDrawn="1"/>
        </p:nvGrpSpPr>
        <p:grpSpPr bwMode="hidden">
          <a:xfrm flipH="1" flipV="1">
            <a:off x="8922" y="5838320"/>
            <a:ext cx="12183076" cy="950719"/>
            <a:chOff x="-3905250" y="4149421"/>
            <a:chExt cx="13011150" cy="2037067"/>
          </a:xfrm>
        </p:grpSpPr>
        <p:sp>
          <p:nvSpPr>
            <p:cNvPr id="9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hidden">
            <a:xfrm>
              <a:off x="1466214" y="4149421"/>
              <a:ext cx="4940300" cy="927101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3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2161B55-68B1-1D4A-9A6C-0BB796F1579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1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8919-BF3B-4842-AEDE-312F496A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2093" y="2326184"/>
            <a:ext cx="7909169" cy="1362075"/>
          </a:xfrm>
        </p:spPr>
        <p:txBody>
          <a:bodyPr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Real time Ai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A01C8-9624-4207-8384-C3DA14EC4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542729"/>
            <a:ext cx="10363200" cy="21713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Muhammad Siddiqi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BD9FB-A8B8-4B38-9572-8F85091D1DFA}"/>
              </a:ext>
            </a:extLst>
          </p:cNvPr>
          <p:cNvSpPr txBox="1"/>
          <p:nvPr/>
        </p:nvSpPr>
        <p:spPr>
          <a:xfrm>
            <a:off x="4726875" y="494486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AIMed</a:t>
            </a:r>
            <a:r>
              <a:rPr lang="en-US" b="1" dirty="0"/>
              <a:t> - AI Department</a:t>
            </a:r>
          </a:p>
        </p:txBody>
      </p:sp>
    </p:spTree>
    <p:extLst>
      <p:ext uri="{BB962C8B-B14F-4D97-AF65-F5344CB8AC3E}">
        <p14:creationId xmlns:p14="http://schemas.microsoft.com/office/powerpoint/2010/main" val="464245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08D2-0BD9-4ED6-B74A-7DCB1936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Security &amp;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967D7-58C4-4590-BD8C-41B67653B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Ensure models aren’t exposed to abuse or unauthorized access.</a:t>
            </a:r>
          </a:p>
          <a:p>
            <a:pPr lvl="1"/>
            <a:r>
              <a:rPr lang="en-US" dirty="0"/>
              <a:t>API keys vs OAuth vs JWT</a:t>
            </a:r>
          </a:p>
          <a:p>
            <a:pPr lvl="1"/>
            <a:r>
              <a:rPr lang="en-US" dirty="0"/>
              <a:t>Rate limiting &amp; throttling</a:t>
            </a:r>
          </a:p>
          <a:p>
            <a:pPr lvl="1"/>
            <a:r>
              <a:rPr lang="en-US" dirty="0"/>
              <a:t>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64574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08D2-0BD9-4ED6-B74A-7DCB1936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Security &amp; Authentication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B9898C-713B-4E52-AA6B-9CFE02C0B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918626"/>
              </p:ext>
            </p:extLst>
          </p:nvPr>
        </p:nvGraphicFramePr>
        <p:xfrm>
          <a:off x="642938" y="2191861"/>
          <a:ext cx="10972800" cy="28346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4701671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04960764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67968287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00608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Best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Weakness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74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API Key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simple token passed in headers or query params (Authorization: Bearer &lt;key&gt;)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Internal services, prototypes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Can be shared or leaked easily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037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OAuth 2.0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Delegated auth via third-party (e.g., Google login)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End-user access, public apps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Complex to implement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208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JWT (JSON Web Tokens)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Signed tokens encoding user/session 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Secure, stateless auth between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 revocation is non-trivial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510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9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F90E-029F-4024-9410-633A95CD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Versioning &amp; Lifecycle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C762-3AF6-437E-951F-55EF51CD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How to update or deprecate APIs without breaking clients.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URI versioning (/v1/predict)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Header-based versioning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Backward compatibility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i="1" dirty="0"/>
              <a:t>AI models evolve, APIs must keep pace while preserving integrations.</a:t>
            </a:r>
          </a:p>
        </p:txBody>
      </p:sp>
    </p:spTree>
    <p:extLst>
      <p:ext uri="{BB962C8B-B14F-4D97-AF65-F5344CB8AC3E}">
        <p14:creationId xmlns:p14="http://schemas.microsoft.com/office/powerpoint/2010/main" val="40432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2B09-F621-40C2-A651-B90A5886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Monitoring, Logging &amp;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0570-706B-42DD-B7D7-0E4EA983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Logging requests/responses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Latency, throughput, </a:t>
            </a:r>
            <a:r>
              <a:rPr lang="en-US" sz="2400" dirty="0" err="1"/>
              <a:t>errLog</a:t>
            </a:r>
            <a:r>
              <a:rPr lang="en-US" sz="2400" dirty="0"/>
              <a:t> metadata: endpoint, timestamp, status code, latency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Redact sensitive data but retain request/response 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Enables root cause analysis and behavioral </a:t>
            </a:r>
            <a:r>
              <a:rPr lang="en-US" sz="2400" dirty="0" err="1"/>
              <a:t>trendsor</a:t>
            </a:r>
            <a:r>
              <a:rPr lang="en-US" sz="2400" dirty="0"/>
              <a:t> rate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/>
              <a:t>What gets measured gets managed. What gets managed gets improved.</a:t>
            </a:r>
          </a:p>
        </p:txBody>
      </p:sp>
    </p:spTree>
    <p:extLst>
      <p:ext uri="{BB962C8B-B14F-4D97-AF65-F5344CB8AC3E}">
        <p14:creationId xmlns:p14="http://schemas.microsoft.com/office/powerpoint/2010/main" val="196080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2B09-F621-40C2-A651-B90A5886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Monitoring, Logging &amp; Observability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50FBC8-A7A5-4219-AF4E-2786C3BD3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757743"/>
              </p:ext>
            </p:extLst>
          </p:nvPr>
        </p:nvGraphicFramePr>
        <p:xfrm>
          <a:off x="437661" y="2289907"/>
          <a:ext cx="10972800" cy="306418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27499676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19304877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471990023"/>
                    </a:ext>
                  </a:extLst>
                </a:gridCol>
              </a:tblGrid>
              <a:tr h="490269">
                <a:tc>
                  <a:txBody>
                    <a:bodyPr/>
                    <a:lstStyle/>
                    <a:p>
                      <a:r>
                        <a:rPr lang="en-US" b="1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Why It Matters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52957"/>
                  </a:ext>
                </a:extLst>
              </a:tr>
              <a:tr h="857971">
                <a:tc>
                  <a:txBody>
                    <a:bodyPr/>
                    <a:lstStyle/>
                    <a:p>
                      <a:r>
                        <a:rPr lang="en-US" b="1"/>
                        <a:t>Latency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taken to process a request (avg, p95, p99)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Affects user experience; high latency signals bottlenecks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9559"/>
                  </a:ext>
                </a:extLst>
              </a:tr>
              <a:tr h="857971">
                <a:tc>
                  <a:txBody>
                    <a:bodyPr/>
                    <a:lstStyle/>
                    <a:p>
                      <a:r>
                        <a:rPr lang="en-US" b="1"/>
                        <a:t>Throughput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requests handled per second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Indicates capacity and scalability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879336"/>
                  </a:ext>
                </a:extLst>
              </a:tr>
              <a:tr h="857971">
                <a:tc>
                  <a:txBody>
                    <a:bodyPr/>
                    <a:lstStyle/>
                    <a:p>
                      <a:r>
                        <a:rPr lang="en-US" b="1"/>
                        <a:t>Error Rate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% of requests resulting in failure (4xx/5xx codes)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Reveals reliability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972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40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7A31-5374-4B52-80A9-FD87095F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CCC9-28EC-441E-B92A-8FEB9E68A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A microservice is a small, independent service that does </a:t>
            </a:r>
            <a:r>
              <a:rPr lang="en-US" sz="2400" b="1" dirty="0"/>
              <a:t>one thing well</a:t>
            </a:r>
            <a:r>
              <a:rPr lang="en-US" sz="2400" dirty="0"/>
              <a:t> and communicates with other services via APIs or messaging.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Each service is independently deployable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Services can be written in different languages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Ideal for scaling, maintaining, and updating parts of a system</a:t>
            </a:r>
          </a:p>
        </p:txBody>
      </p:sp>
    </p:spTree>
    <p:extLst>
      <p:ext uri="{BB962C8B-B14F-4D97-AF65-F5344CB8AC3E}">
        <p14:creationId xmlns:p14="http://schemas.microsoft.com/office/powerpoint/2010/main" val="18106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37D4-0B0C-45FE-9909-B169F934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 vs Microservices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296109-4F95-422B-8D16-929B65A0B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673759"/>
              </p:ext>
            </p:extLst>
          </p:nvPr>
        </p:nvGraphicFramePr>
        <p:xfrm>
          <a:off x="1407807" y="2197952"/>
          <a:ext cx="9376386" cy="3168003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3125462">
                  <a:extLst>
                    <a:ext uri="{9D8B030D-6E8A-4147-A177-3AD203B41FA5}">
                      <a16:colId xmlns:a16="http://schemas.microsoft.com/office/drawing/2014/main" val="1804858994"/>
                    </a:ext>
                  </a:extLst>
                </a:gridCol>
                <a:gridCol w="3125462">
                  <a:extLst>
                    <a:ext uri="{9D8B030D-6E8A-4147-A177-3AD203B41FA5}">
                      <a16:colId xmlns:a16="http://schemas.microsoft.com/office/drawing/2014/main" val="973025879"/>
                    </a:ext>
                  </a:extLst>
                </a:gridCol>
                <a:gridCol w="3125462">
                  <a:extLst>
                    <a:ext uri="{9D8B030D-6E8A-4147-A177-3AD203B41FA5}">
                      <a16:colId xmlns:a16="http://schemas.microsoft.com/office/drawing/2014/main" val="391833863"/>
                    </a:ext>
                  </a:extLst>
                </a:gridCol>
              </a:tblGrid>
              <a:tr h="550957">
                <a:tc>
                  <a:txBody>
                    <a:bodyPr/>
                    <a:lstStyle/>
                    <a:p>
                      <a:r>
                        <a:rPr lang="en-US" b="1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Monolith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Microservices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022912"/>
                  </a:ext>
                </a:extLst>
              </a:tr>
              <a:tr h="550957">
                <a:tc>
                  <a:txBody>
                    <a:bodyPr/>
                    <a:lstStyle/>
                    <a:p>
                      <a:r>
                        <a:rPr lang="en-US" b="1"/>
                        <a:t>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One large codebase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Many small, focused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013223"/>
                  </a:ext>
                </a:extLst>
              </a:tr>
              <a:tr h="964175">
                <a:tc>
                  <a:txBody>
                    <a:bodyPr/>
                    <a:lstStyle/>
                    <a:p>
                      <a:r>
                        <a:rPr lang="en-US" b="1" dirty="0"/>
                        <a:t>Deployment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deploy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Each service is deployed independently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32792"/>
                  </a:ext>
                </a:extLst>
              </a:tr>
              <a:tr h="550957">
                <a:tc>
                  <a:txBody>
                    <a:bodyPr/>
                    <a:lstStyle/>
                    <a:p>
                      <a:r>
                        <a:rPr lang="en-US" b="1"/>
                        <a:t>Scaling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Scale all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Scale each independently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046629"/>
                  </a:ext>
                </a:extLst>
              </a:tr>
              <a:tr h="550957">
                <a:tc>
                  <a:txBody>
                    <a:bodyPr/>
                    <a:lstStyle/>
                    <a:p>
                      <a:r>
                        <a:rPr lang="en-US" b="1" dirty="0"/>
                        <a:t>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Tight coupling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Loose coupling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631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39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E5D9-E3F4-44A8-9DED-E31FDD1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&amp;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C5CD-AD41-45C9-9F0F-154B3F59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Define the API using </a:t>
            </a:r>
            <a:r>
              <a:rPr lang="en-US" sz="2000" dirty="0" err="1"/>
              <a:t>OpenAPI</a:t>
            </a:r>
            <a:r>
              <a:rPr lang="en-US" sz="2000" dirty="0"/>
              <a:t>/Swagger/Postman before coding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Use consistent and meaningful naming for endpoints (nouns, plural)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Structure URLs hierarchically (e.g., /users/123/predictions)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Choose appropriate API style: REST, </a:t>
            </a:r>
            <a:r>
              <a:rPr lang="en-US" sz="2000" dirty="0" err="1"/>
              <a:t>GraphQL</a:t>
            </a:r>
            <a:r>
              <a:rPr lang="en-US" sz="2000" dirty="0"/>
              <a:t>, </a:t>
            </a:r>
            <a:r>
              <a:rPr lang="en-US" sz="2000" dirty="0" err="1"/>
              <a:t>gRPC</a:t>
            </a:r>
            <a:r>
              <a:rPr lang="en-US" sz="2000" dirty="0"/>
              <a:t>, </a:t>
            </a:r>
            <a:r>
              <a:rPr lang="en-US" sz="2000" dirty="0" err="1"/>
              <a:t>WebSockets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Use versioning in URLs or headers (e.g., /v1/predict)</a:t>
            </a:r>
          </a:p>
        </p:txBody>
      </p:sp>
    </p:spTree>
    <p:extLst>
      <p:ext uri="{BB962C8B-B14F-4D97-AF65-F5344CB8AC3E}">
        <p14:creationId xmlns:p14="http://schemas.microsoft.com/office/powerpoint/2010/main" val="740836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E5D9-E3F4-44A8-9DED-E31FDD1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 &amp;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C5CD-AD41-45C9-9F0F-154B3F59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Use correct HTTP methods (GET, POST, PUT, PATCH, DELETE)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Keep routes stateless and resource-centric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Support pagination, filtering, and sorting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4053176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E5D9-E3F4-44A8-9DED-E31FDD1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&amp;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C5CD-AD41-45C9-9F0F-154B3F59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 Require API key, OAuth2, or JWT authentication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Use HTTPS for all traffic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Implement rate limiting and throttling (by user, IP, token)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Validate and sanitize all inputs (length, type, format)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Handle prompt injection or adversarial input (for AI APIs)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Protect against common attacks (XSS, injection, DDoS)</a:t>
            </a:r>
          </a:p>
        </p:txBody>
      </p:sp>
    </p:spTree>
    <p:extLst>
      <p:ext uri="{BB962C8B-B14F-4D97-AF65-F5344CB8AC3E}">
        <p14:creationId xmlns:p14="http://schemas.microsoft.com/office/powerpoint/2010/main" val="15169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C6A1-F9B7-4F40-A9D3-CA9E7BE1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F3CAC-45BD-4332-921B-6F2C503F0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access AI models?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model.predict</a:t>
            </a:r>
            <a:r>
              <a:rPr lang="en-US" b="1" dirty="0">
                <a:latin typeface="Consolas" panose="020B0609020204030204" pitchFamily="49" charset="0"/>
              </a:rPr>
              <a:t>() </a:t>
            </a:r>
            <a:r>
              <a:rPr lang="en-US" dirty="0"/>
              <a:t>in notebook?</a:t>
            </a:r>
          </a:p>
          <a:p>
            <a:r>
              <a:rPr lang="en-US" dirty="0"/>
              <a:t>AI doesn’t live in notebooks. It lives in products.</a:t>
            </a:r>
          </a:p>
          <a:p>
            <a:r>
              <a:rPr lang="en-US" dirty="0"/>
              <a:t>How? </a:t>
            </a:r>
            <a:r>
              <a:rPr lang="en-US" b="1" dirty="0"/>
              <a:t>APIs.</a:t>
            </a:r>
          </a:p>
          <a:p>
            <a:r>
              <a:rPr lang="en-US" dirty="0"/>
              <a:t>APIs allow seamless communication between different software components.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101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E5D9-E3F4-44A8-9DED-E31FDD1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&amp; Response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C5CD-AD41-45C9-9F0F-154B3F59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Use standardized HTTP status codes (200, 201, 400, 401, 404, 500)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Structure responses consistently (e.g., {"data": ..., "error": ...})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Include meaningful error messages with helpful context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Minimize response size and avoid over-fetching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Use JSON as the default format (unless otherwise needed)</a:t>
            </a:r>
          </a:p>
        </p:txBody>
      </p:sp>
    </p:spTree>
    <p:extLst>
      <p:ext uri="{BB962C8B-B14F-4D97-AF65-F5344CB8AC3E}">
        <p14:creationId xmlns:p14="http://schemas.microsoft.com/office/powerpoint/2010/main" val="1076755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E5D9-E3F4-44A8-9DED-E31FDD1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C5CD-AD41-45C9-9F0F-154B3F59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Provide interactive API docs (Swagger UI, </a:t>
            </a:r>
            <a:r>
              <a:rPr lang="en-US" sz="2000" dirty="0" err="1"/>
              <a:t>ReDoc</a:t>
            </a:r>
            <a:r>
              <a:rPr lang="en-US" sz="2000" dirty="0"/>
              <a:t>, Postman)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Include authentication instructions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Document all routes, parameters, query strings, and responses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Provide example requests/responses (success &amp; failure)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Clearly state rate limits, usage quotas, and deprecation policies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674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E5D9-E3F4-44A8-9DED-E31FDD1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C5CD-AD41-45C9-9F0F-154B3F59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Write unit tests for API logic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Write integration tests for end-to-end behavior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Validate input data using schemas (e.g., </a:t>
            </a:r>
            <a:r>
              <a:rPr lang="en-US" sz="2000" dirty="0" err="1"/>
              <a:t>Pydantic</a:t>
            </a:r>
            <a:r>
              <a:rPr lang="en-US" sz="2000" dirty="0"/>
              <a:t> in </a:t>
            </a:r>
            <a:r>
              <a:rPr lang="en-US" sz="2000" dirty="0" err="1"/>
              <a:t>FastAPI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Test edge cases, invalid input, and timeouts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Use load testing tools (e.g., Locust, k6) for performance validation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Mock dependencies and services in tests where possible</a:t>
            </a:r>
          </a:p>
        </p:txBody>
      </p:sp>
    </p:spTree>
    <p:extLst>
      <p:ext uri="{BB962C8B-B14F-4D97-AF65-F5344CB8AC3E}">
        <p14:creationId xmlns:p14="http://schemas.microsoft.com/office/powerpoint/2010/main" val="4191674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E5D9-E3F4-44A8-9DED-E31FDD1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&amp;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C5CD-AD41-45C9-9F0F-154B3F59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Containerize API with Docker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Use scalable ASGI server (e.g., </a:t>
            </a:r>
            <a:r>
              <a:rPr lang="en-US" sz="2000" dirty="0" err="1"/>
              <a:t>Uvicorn</a:t>
            </a:r>
            <a:r>
              <a:rPr lang="en-US" sz="2000" dirty="0"/>
              <a:t>, </a:t>
            </a:r>
            <a:r>
              <a:rPr lang="en-US" sz="2000" dirty="0" err="1"/>
              <a:t>Gunicorn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Optimize startup by preloading models if needed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Implement caching for static or frequent requests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Use background tasks or queues for long-running operations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Batch predictions or use streaming for large payloads (in AI APIs)</a:t>
            </a:r>
          </a:p>
        </p:txBody>
      </p:sp>
    </p:spTree>
    <p:extLst>
      <p:ext uri="{BB962C8B-B14F-4D97-AF65-F5344CB8AC3E}">
        <p14:creationId xmlns:p14="http://schemas.microsoft.com/office/powerpoint/2010/main" val="720361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E5D9-E3F4-44A8-9DED-E31FDD1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Monitoring, Logging &amp;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C5CD-AD41-45C9-9F0F-154B3F59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Log all incoming requests and outgoing responses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Track metrics: latency, request rate, error rate, uptime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Set up alerts for high error rates or performance degradation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Integrate with tools like Prometheus, Grafana, ELK Stack, Sentry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Track resource usage: memory, CPU, GPU (for AI inference)</a:t>
            </a:r>
          </a:p>
        </p:txBody>
      </p:sp>
    </p:spTree>
    <p:extLst>
      <p:ext uri="{BB962C8B-B14F-4D97-AF65-F5344CB8AC3E}">
        <p14:creationId xmlns:p14="http://schemas.microsoft.com/office/powerpoint/2010/main" val="134502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C335-6506-453B-8697-B4C59902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CureMD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F28743-8B4D-43C6-918B-B7C54C679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28" y="2577341"/>
            <a:ext cx="1401069" cy="15007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A40665A-9DB0-47FF-968D-65E837D2F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414" y="2577340"/>
            <a:ext cx="1586718" cy="15007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5F1B8A-C95C-446F-AAC8-B481A3226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158" y="2725729"/>
            <a:ext cx="1401069" cy="13523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7247627-019A-41EF-8098-2483C9828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1585" y="2725729"/>
            <a:ext cx="1282770" cy="129822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44FCEF-464E-452E-8213-C97F2A573D0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230897" y="3327726"/>
            <a:ext cx="1692426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A8EE7E-8809-41D6-AD42-70200698DE85}"/>
              </a:ext>
            </a:extLst>
          </p:cNvPr>
          <p:cNvSpPr/>
          <p:nvPr/>
        </p:nvSpPr>
        <p:spPr>
          <a:xfrm>
            <a:off x="7522649" y="2305538"/>
            <a:ext cx="3509107" cy="2196124"/>
          </a:xfrm>
          <a:prstGeom prst="roundRect">
            <a:avLst>
              <a:gd name="adj" fmla="val 10261"/>
            </a:avLst>
          </a:prstGeom>
          <a:noFill/>
          <a:ln w="127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78F047-4E9A-4A57-8B2D-78B7AFD0B276}"/>
              </a:ext>
            </a:extLst>
          </p:cNvPr>
          <p:cNvCxnSpPr>
            <a:cxnSpLocks/>
          </p:cNvCxnSpPr>
          <p:nvPr/>
        </p:nvCxnSpPr>
        <p:spPr>
          <a:xfrm flipV="1">
            <a:off x="5710490" y="3327724"/>
            <a:ext cx="1692426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79895A8-8076-4D2C-A00B-5A53C9DFADA6}"/>
              </a:ext>
            </a:extLst>
          </p:cNvPr>
          <p:cNvSpPr txBox="1"/>
          <p:nvPr/>
        </p:nvSpPr>
        <p:spPr>
          <a:xfrm>
            <a:off x="1089375" y="402298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389801-770F-4C8A-97A6-8028A25AC394}"/>
              </a:ext>
            </a:extLst>
          </p:cNvPr>
          <p:cNvSpPr txBox="1"/>
          <p:nvPr/>
        </p:nvSpPr>
        <p:spPr>
          <a:xfrm>
            <a:off x="4083414" y="4092480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CureMD</a:t>
            </a:r>
            <a:endParaRPr lang="en-US" dirty="0"/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029CFC-1AC3-4F9B-9DD4-F7F53EBE7E92}"/>
              </a:ext>
            </a:extLst>
          </p:cNvPr>
          <p:cNvSpPr txBox="1"/>
          <p:nvPr/>
        </p:nvSpPr>
        <p:spPr>
          <a:xfrm>
            <a:off x="9197041" y="4704768"/>
            <a:ext cx="52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</a:t>
            </a:r>
          </a:p>
          <a:p>
            <a:pPr algn="ctr"/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1734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6C26-F82D-4E98-A815-7B210AEB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AI App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2FD41-F0B1-434F-BB3E-80532C093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Frontend/UI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API Layer (</a:t>
            </a:r>
            <a:r>
              <a:rPr lang="en-US" sz="2400" dirty="0" err="1"/>
              <a:t>FastAPI</a:t>
            </a:r>
            <a:r>
              <a:rPr lang="en-US" sz="2400" dirty="0"/>
              <a:t>, Flask)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Inference Layer (model code)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Storage Layer (DB, Redis, S3)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Monitoring + Logging</a:t>
            </a:r>
          </a:p>
        </p:txBody>
      </p:sp>
    </p:spTree>
    <p:extLst>
      <p:ext uri="{BB962C8B-B14F-4D97-AF65-F5344CB8AC3E}">
        <p14:creationId xmlns:p14="http://schemas.microsoft.com/office/powerpoint/2010/main" val="65748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B109-33A3-4389-887C-28968BF1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0C4B-2FBE-4161-8F46-D4333755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Standard web communication pattern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Methods: </a:t>
            </a:r>
            <a:r>
              <a:rPr lang="en-US" sz="2000" b="1" dirty="0">
                <a:latin typeface="Consolas" panose="020B0609020204030204" pitchFamily="49" charset="0"/>
              </a:rPr>
              <a:t>GET, POST, PUT, DELETE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Easy to test (Postman, curl)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Widely supported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1EEF9-47C8-4138-ACB0-4294FCDDE901}"/>
              </a:ext>
            </a:extLst>
          </p:cNvPr>
          <p:cNvSpPr txBox="1"/>
          <p:nvPr/>
        </p:nvSpPr>
        <p:spPr>
          <a:xfrm>
            <a:off x="3884246" y="4079631"/>
            <a:ext cx="4660520" cy="13280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POST /predict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	"text": "This movie was great!“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00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D225-B25C-4869-90FB-F0F7739D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4784-587C-4BF5-B5A0-B1D26134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High-performance, binary protocol by Google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Uses Protocol Buffers (</a:t>
            </a:r>
            <a:r>
              <a:rPr lang="en-US" sz="2400" dirty="0" err="1"/>
              <a:t>Protobuf</a:t>
            </a:r>
            <a:r>
              <a:rPr lang="en-US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Great for internal service-to-service comms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Language-agnostic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C89CE-EA43-46BB-8374-ECBC68DAAB94}"/>
              </a:ext>
            </a:extLst>
          </p:cNvPr>
          <p:cNvSpPr txBox="1"/>
          <p:nvPr/>
        </p:nvSpPr>
        <p:spPr>
          <a:xfrm>
            <a:off x="2926676" y="4212492"/>
            <a:ext cx="6338647" cy="13280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service Predictor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rpc</a:t>
            </a:r>
            <a:r>
              <a:rPr lang="en-US" dirty="0">
                <a:latin typeface="Consolas" panose="020B0609020204030204" pitchFamily="49" charset="0"/>
              </a:rPr>
              <a:t> Predict(</a:t>
            </a:r>
            <a:r>
              <a:rPr lang="en-US" dirty="0" err="1">
                <a:latin typeface="Consolas" panose="020B0609020204030204" pitchFamily="49" charset="0"/>
              </a:rPr>
              <a:t>TextInput</a:t>
            </a:r>
            <a:r>
              <a:rPr lang="en-US" dirty="0">
                <a:latin typeface="Consolas" panose="020B0609020204030204" pitchFamily="49" charset="0"/>
              </a:rPr>
              <a:t>) returns (Prediction);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649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D225-B25C-4869-90FB-F0F7739D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4784-587C-4BF5-B5A0-B1D26134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Full-duplex communication over a single TCP connection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Persistent, real-time connection between client and server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Ideal for streaming data, chat, and real-time AI feedback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Lower overhead than repeated HTTP requests</a:t>
            </a:r>
          </a:p>
        </p:txBody>
      </p:sp>
    </p:spTree>
    <p:extLst>
      <p:ext uri="{BB962C8B-B14F-4D97-AF65-F5344CB8AC3E}">
        <p14:creationId xmlns:p14="http://schemas.microsoft.com/office/powerpoint/2010/main" val="240970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D225-B25C-4869-90FB-F0F7739D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38B659-EC58-4C1A-B085-4E488024DDE6}"/>
              </a:ext>
            </a:extLst>
          </p:cNvPr>
          <p:cNvSpPr txBox="1"/>
          <p:nvPr/>
        </p:nvSpPr>
        <p:spPr>
          <a:xfrm>
            <a:off x="1618585" y="1538838"/>
            <a:ext cx="8189723" cy="4360843"/>
          </a:xfrm>
          <a:prstGeom prst="roundRect">
            <a:avLst>
              <a:gd name="adj" fmla="val 3291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websocket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import json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on_message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ws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message):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print("Prediction:", message)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on_open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ws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data = {"input": "Hello AI"}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ws.send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json.dumps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(data))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effectLst/>
                <a:latin typeface="Consolas" panose="020B0609020204030204" pitchFamily="49" charset="0"/>
              </a:rPr>
              <a:t>ws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websocket.WebSocketApp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"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wss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://ai-stream.example.com",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on_message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on_message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on_open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on_open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effectLst/>
                <a:latin typeface="Consolas" panose="020B0609020204030204" pitchFamily="49" charset="0"/>
              </a:rPr>
              <a:t>ws.run_forever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13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48CF-96FC-4E83-BE61-5EC115D4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vs </a:t>
            </a:r>
            <a:r>
              <a:rPr lang="en-US" dirty="0" err="1"/>
              <a:t>gRPC</a:t>
            </a:r>
            <a:r>
              <a:rPr lang="en-US" dirty="0"/>
              <a:t> vs </a:t>
            </a:r>
            <a:r>
              <a:rPr lang="en-US" dirty="0" err="1"/>
              <a:t>Websockets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509DC5-F65E-4E28-B18A-D7932E86E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881549"/>
              </p:ext>
            </p:extLst>
          </p:nvPr>
        </p:nvGraphicFramePr>
        <p:xfrm>
          <a:off x="642938" y="1946031"/>
          <a:ext cx="10972800" cy="3126154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83302284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0423346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1240546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78883929"/>
                    </a:ext>
                  </a:extLst>
                </a:gridCol>
              </a:tblGrid>
              <a:tr h="568392">
                <a:tc>
                  <a:txBody>
                    <a:bodyPr/>
                    <a:lstStyle/>
                    <a:p>
                      <a:r>
                        <a:rPr lang="en-US"/>
                        <a:t>Protocol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11950"/>
                  </a:ext>
                </a:extLst>
              </a:tr>
              <a:tr h="994685">
                <a:tc>
                  <a:txBody>
                    <a:bodyPr/>
                    <a:lstStyle/>
                    <a:p>
                      <a:r>
                        <a:rPr lang="en-US"/>
                        <a:t>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General APIs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Simple, readable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Text only (JSON), overhead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449236"/>
                  </a:ext>
                </a:extLst>
              </a:tr>
              <a:tr h="568392">
                <a:tc>
                  <a:txBody>
                    <a:bodyPr/>
                    <a:lstStyle/>
                    <a:p>
                      <a:r>
                        <a:rPr lang="en-US"/>
                        <a:t>gRPC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 APIs, low-latency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Fast, typed, 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browser-native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133525"/>
                  </a:ext>
                </a:extLst>
              </a:tr>
              <a:tr h="994685">
                <a:tc>
                  <a:txBody>
                    <a:bodyPr/>
                    <a:lstStyle/>
                    <a:p>
                      <a:r>
                        <a:rPr lang="en-US"/>
                        <a:t>WebSockets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Real-time updates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Bi-directional, fast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complex to manage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87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25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Microsoft PhagsPa"/>
        <a:ea typeface=""/>
        <a:cs typeface=""/>
      </a:majorFont>
      <a:minorFont>
        <a:latin typeface="Microsoft PhagsP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17766</TotalTime>
  <Words>1147</Words>
  <Application>Microsoft Office PowerPoint</Application>
  <PresentationFormat>Widescreen</PresentationFormat>
  <Paragraphs>194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Microsoft PhagsPa</vt:lpstr>
      <vt:lpstr>Office Theme</vt:lpstr>
      <vt:lpstr>Real time Ai applications</vt:lpstr>
      <vt:lpstr>Introduction</vt:lpstr>
      <vt:lpstr>CureMD</vt:lpstr>
      <vt:lpstr>Typical AI App Layers</vt:lpstr>
      <vt:lpstr>REST APIs</vt:lpstr>
      <vt:lpstr>gRPC</vt:lpstr>
      <vt:lpstr>WebSockets</vt:lpstr>
      <vt:lpstr>WebSockets</vt:lpstr>
      <vt:lpstr>REST vs gRPC vs Websockets</vt:lpstr>
      <vt:lpstr>API Security &amp; Authentication</vt:lpstr>
      <vt:lpstr>API Security &amp; Authentication</vt:lpstr>
      <vt:lpstr>API Versioning &amp; Lifecycle Management</vt:lpstr>
      <vt:lpstr>Monitoring, Logging &amp; Observability</vt:lpstr>
      <vt:lpstr>Monitoring, Logging &amp; Observability</vt:lpstr>
      <vt:lpstr>Microservices</vt:lpstr>
      <vt:lpstr>Monolith vs Microservices</vt:lpstr>
      <vt:lpstr>Design &amp; Planning</vt:lpstr>
      <vt:lpstr>HTTP Methods &amp; Routing</vt:lpstr>
      <vt:lpstr>Security &amp; Authentication</vt:lpstr>
      <vt:lpstr>Request &amp; Response Design</vt:lpstr>
      <vt:lpstr>Documentation</vt:lpstr>
      <vt:lpstr>Testing &amp; Validation</vt:lpstr>
      <vt:lpstr>Deployment &amp; Performance</vt:lpstr>
      <vt:lpstr>Monitoring, Logging &amp; Observability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Mudassar Farooq</dc:creator>
  <cp:lastModifiedBy>Muhammad Siddiqi</cp:lastModifiedBy>
  <cp:revision>846</cp:revision>
  <cp:lastPrinted>2015-08-28T08:18:18Z</cp:lastPrinted>
  <dcterms:created xsi:type="dcterms:W3CDTF">2014-08-11T07:21:43Z</dcterms:created>
  <dcterms:modified xsi:type="dcterms:W3CDTF">2025-08-12T10:50:29Z</dcterms:modified>
</cp:coreProperties>
</file>