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handoutMasterIdLst>
    <p:handoutMasterId r:id="rId41"/>
  </p:handoutMasterIdLst>
  <p:sldIdLst>
    <p:sldId id="432" r:id="rId2"/>
    <p:sldId id="433" r:id="rId3"/>
    <p:sldId id="438" r:id="rId4"/>
    <p:sldId id="439" r:id="rId5"/>
    <p:sldId id="440" r:id="rId6"/>
    <p:sldId id="441" r:id="rId7"/>
    <p:sldId id="442" r:id="rId8"/>
    <p:sldId id="443" r:id="rId9"/>
    <p:sldId id="444" r:id="rId10"/>
    <p:sldId id="445" r:id="rId11"/>
    <p:sldId id="446" r:id="rId12"/>
    <p:sldId id="448" r:id="rId13"/>
    <p:sldId id="449" r:id="rId14"/>
    <p:sldId id="447" r:id="rId15"/>
    <p:sldId id="450" r:id="rId16"/>
    <p:sldId id="451" r:id="rId17"/>
    <p:sldId id="452" r:id="rId18"/>
    <p:sldId id="453" r:id="rId19"/>
    <p:sldId id="454" r:id="rId20"/>
    <p:sldId id="455" r:id="rId21"/>
    <p:sldId id="456" r:id="rId22"/>
    <p:sldId id="457" r:id="rId23"/>
    <p:sldId id="258" r:id="rId24"/>
    <p:sldId id="261" r:id="rId25"/>
    <p:sldId id="458" r:id="rId26"/>
    <p:sldId id="459" r:id="rId27"/>
    <p:sldId id="460" r:id="rId28"/>
    <p:sldId id="461" r:id="rId29"/>
    <p:sldId id="462" r:id="rId30"/>
    <p:sldId id="463" r:id="rId31"/>
    <p:sldId id="464" r:id="rId32"/>
    <p:sldId id="465" r:id="rId33"/>
    <p:sldId id="466" r:id="rId34"/>
    <p:sldId id="467" r:id="rId35"/>
    <p:sldId id="468" r:id="rId36"/>
    <p:sldId id="469" r:id="rId37"/>
    <p:sldId id="470" r:id="rId38"/>
    <p:sldId id="434"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5A403D8-F260-4DED-AA60-89A7CF3AED26}">
          <p14:sldIdLst>
            <p14:sldId id="432"/>
            <p14:sldId id="433"/>
            <p14:sldId id="438"/>
            <p14:sldId id="439"/>
            <p14:sldId id="440"/>
            <p14:sldId id="441"/>
            <p14:sldId id="442"/>
            <p14:sldId id="443"/>
            <p14:sldId id="444"/>
            <p14:sldId id="445"/>
            <p14:sldId id="446"/>
            <p14:sldId id="448"/>
            <p14:sldId id="449"/>
            <p14:sldId id="447"/>
            <p14:sldId id="450"/>
            <p14:sldId id="451"/>
            <p14:sldId id="452"/>
            <p14:sldId id="453"/>
            <p14:sldId id="454"/>
            <p14:sldId id="455"/>
            <p14:sldId id="456"/>
            <p14:sldId id="457"/>
            <p14:sldId id="258"/>
            <p14:sldId id="261"/>
            <p14:sldId id="458"/>
            <p14:sldId id="459"/>
            <p14:sldId id="460"/>
            <p14:sldId id="461"/>
            <p14:sldId id="462"/>
            <p14:sldId id="463"/>
            <p14:sldId id="464"/>
            <p14:sldId id="465"/>
            <p14:sldId id="466"/>
            <p14:sldId id="467"/>
            <p14:sldId id="468"/>
            <p14:sldId id="469"/>
            <p14:sldId id="470"/>
            <p14:sldId id="43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500"/>
    <a:srgbClr val="2C9ED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3" autoAdjust="0"/>
    <p:restoredTop sz="94455"/>
  </p:normalViewPr>
  <p:slideViewPr>
    <p:cSldViewPr snapToGrid="0" snapToObjects="1">
      <p:cViewPr varScale="1">
        <p:scale>
          <a:sx n="106" d="100"/>
          <a:sy n="106" d="100"/>
        </p:scale>
        <p:origin x="372" y="11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87" d="100"/>
          <a:sy n="87" d="100"/>
        </p:scale>
        <p:origin x="384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5FEB92-9794-4C7C-8C57-A93208C96200}" type="datetimeFigureOut">
              <a:rPr lang="en-US" smtClean="0"/>
              <a:t>8/13/2025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4879C3-5D69-4D58-AD1C-C5425233C818}" type="slidenum">
              <a:rPr lang="en-US" smtClean="0"/>
              <a:t>‹#›</a:t>
            </a:fld>
            <a:endParaRPr lang="en-US"/>
          </a:p>
        </p:txBody>
      </p:sp>
    </p:spTree>
    <p:extLst>
      <p:ext uri="{BB962C8B-B14F-4D97-AF65-F5344CB8AC3E}">
        <p14:creationId xmlns:p14="http://schemas.microsoft.com/office/powerpoint/2010/main" val="8797676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E92B92-7896-6246-9CC5-687CE76BB093}" type="datetimeFigureOut">
              <a:rPr lang="en-US" smtClean="0"/>
              <a:t>8/13/2025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3AA729-FF79-1146-A286-CCEF9A183414}" type="slidenum">
              <a:rPr lang="en-US" smtClean="0"/>
              <a:t>‹#›</a:t>
            </a:fld>
            <a:endParaRPr lang="en-US"/>
          </a:p>
        </p:txBody>
      </p:sp>
    </p:spTree>
    <p:extLst>
      <p:ext uri="{BB962C8B-B14F-4D97-AF65-F5344CB8AC3E}">
        <p14:creationId xmlns:p14="http://schemas.microsoft.com/office/powerpoint/2010/main" val="147459352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1"/>
            <a:ext cx="2844800" cy="365125"/>
          </a:xfrm>
          <a:prstGeom prst="rect">
            <a:avLst/>
          </a:prstGeom>
        </p:spPr>
        <p:txBody>
          <a:bodyPr/>
          <a:lstStyle/>
          <a:p>
            <a:fld id="{F6AC30AE-D097-2146-B36C-9A1D0D3DA34B}" type="datetimeFigureOut">
              <a:rPr lang="en-US" smtClean="0"/>
              <a:t>8/13/2025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279435-30EF-C241-87D1-8D13B984C0EB}" type="slidenum">
              <a:rPr lang="en-US" smtClean="0"/>
              <a:t>‹#›</a:t>
            </a:fld>
            <a:endParaRPr lang="en-US"/>
          </a:p>
        </p:txBody>
      </p:sp>
      <p:sp>
        <p:nvSpPr>
          <p:cNvPr id="7" name="Rectangle 6"/>
          <p:cNvSpPr/>
          <p:nvPr userDrawn="1"/>
        </p:nvSpPr>
        <p:spPr>
          <a:xfrm>
            <a:off x="0" y="5245768"/>
            <a:ext cx="12192000" cy="1612232"/>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bg1"/>
              </a:solidFill>
            </a:endParaRPr>
          </a:p>
        </p:txBody>
      </p:sp>
      <p:sp>
        <p:nvSpPr>
          <p:cNvPr id="17" name="Title 1"/>
          <p:cNvSpPr>
            <a:spLocks noGrp="1"/>
          </p:cNvSpPr>
          <p:nvPr>
            <p:ph type="ctrTitle"/>
          </p:nvPr>
        </p:nvSpPr>
        <p:spPr>
          <a:xfrm>
            <a:off x="914400" y="2130426"/>
            <a:ext cx="10363200" cy="1470025"/>
          </a:xfrm>
        </p:spPr>
        <p:txBody>
          <a:bodyPr/>
          <a:lstStyle/>
          <a:p>
            <a:r>
              <a:rPr lang="en-US"/>
              <a:t>Click to edit Master title style</a:t>
            </a:r>
          </a:p>
        </p:txBody>
      </p:sp>
      <p:sp>
        <p:nvSpPr>
          <p:cNvPr id="18"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21" name="Slide Number Placeholder 5"/>
          <p:cNvSpPr txBox="1">
            <a:spLocks/>
          </p:cNvSpPr>
          <p:nvPr userDrawn="1"/>
        </p:nvSpPr>
        <p:spPr>
          <a:xfrm>
            <a:off x="8737600" y="6356351"/>
            <a:ext cx="28448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FE35DC9-8D54-45EF-A345-7AC5A9ADAFE8}" type="slidenum">
              <a:rPr lang="en-US" altLang="en-US" sz="1200" smtClean="0"/>
              <a:pPr/>
              <a:t>‹#›</a:t>
            </a:fld>
            <a:endParaRPr lang="en-US" altLang="en-US" sz="1200"/>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5400"/>
            <a:ext cx="12192000" cy="3327400"/>
          </a:xfrm>
          <a:prstGeom prst="rect">
            <a:avLst/>
          </a:prstGeom>
        </p:spPr>
      </p:pic>
      <p:grpSp>
        <p:nvGrpSpPr>
          <p:cNvPr id="24" name="Group 9"/>
          <p:cNvGrpSpPr>
            <a:grpSpLocks noChangeAspect="1"/>
          </p:cNvGrpSpPr>
          <p:nvPr userDrawn="1"/>
        </p:nvGrpSpPr>
        <p:grpSpPr bwMode="hidden">
          <a:xfrm flipH="1">
            <a:off x="-1" y="2819400"/>
            <a:ext cx="12192000" cy="101504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29"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dirty="0"/>
            </a:p>
          </p:txBody>
        </p:sp>
      </p:grpSp>
      <p:pic>
        <p:nvPicPr>
          <p:cNvPr id="19" name="Picture 18">
            <a:extLst>
              <a:ext uri="{FF2B5EF4-FFF2-40B4-BE49-F238E27FC236}">
                <a16:creationId xmlns:a16="http://schemas.microsoft.com/office/drawing/2014/main" id="{6918C9B6-A29F-7C4A-A83A-CABDDEA1F9BF}"/>
              </a:ext>
            </a:extLst>
          </p:cNvPr>
          <p:cNvPicPr>
            <a:picLocks noChangeAspect="1"/>
          </p:cNvPicPr>
          <p:nvPr userDrawn="1"/>
        </p:nvPicPr>
        <p:blipFill>
          <a:blip r:embed="rId3"/>
          <a:srcRect/>
          <a:stretch/>
        </p:blipFill>
        <p:spPr>
          <a:xfrm>
            <a:off x="10363729" y="6298250"/>
            <a:ext cx="1284797" cy="284345"/>
          </a:xfrm>
          <a:prstGeom prst="rect">
            <a:avLst/>
          </a:prstGeom>
        </p:spPr>
      </p:pic>
    </p:spTree>
    <p:extLst>
      <p:ext uri="{BB962C8B-B14F-4D97-AF65-F5344CB8AC3E}">
        <p14:creationId xmlns:p14="http://schemas.microsoft.com/office/powerpoint/2010/main" val="1059362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248554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501455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43" y="6126164"/>
            <a:ext cx="12174157" cy="731837"/>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843" y="1"/>
            <a:ext cx="12192000" cy="1228299"/>
          </a:xfrm>
          <a:prstGeom prst="rect">
            <a:avLst/>
          </a:prstGeom>
        </p:spPr>
      </p:pic>
      <p:sp>
        <p:nvSpPr>
          <p:cNvPr id="2" name="Title 1"/>
          <p:cNvSpPr>
            <a:spLocks noGrp="1"/>
          </p:cNvSpPr>
          <p:nvPr>
            <p:ph type="title"/>
          </p:nvPr>
        </p:nvSpPr>
        <p:spPr>
          <a:xfrm>
            <a:off x="609600" y="185739"/>
            <a:ext cx="10972800" cy="878787"/>
          </a:xfrm>
        </p:spPr>
        <p:txBody>
          <a:bodyPr/>
          <a:lstStyle>
            <a:lvl1pPr>
              <a:defRPr b="1">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609600" y="1456279"/>
            <a:ext cx="10972800" cy="45259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279435-30EF-C241-87D1-8D13B984C0EB}" type="slidenum">
              <a:rPr lang="en-US" smtClean="0"/>
              <a:t>‹#›</a:t>
            </a:fld>
            <a:endParaRPr lang="en-US"/>
          </a:p>
        </p:txBody>
      </p:sp>
      <p:grpSp>
        <p:nvGrpSpPr>
          <p:cNvPr id="8" name="Group 9"/>
          <p:cNvGrpSpPr>
            <a:grpSpLocks noChangeAspect="1"/>
          </p:cNvGrpSpPr>
          <p:nvPr userDrawn="1"/>
        </p:nvGrpSpPr>
        <p:grpSpPr bwMode="hidden">
          <a:xfrm flipH="1" flipV="1">
            <a:off x="8922" y="5838320"/>
            <a:ext cx="12183076" cy="950719"/>
            <a:chOff x="-3905250" y="4149421"/>
            <a:chExt cx="13011150" cy="2037067"/>
          </a:xfrm>
        </p:grpSpPr>
        <p:sp>
          <p:nvSpPr>
            <p:cNvPr id="10"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1"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26"/>
            <p:cNvSpPr>
              <a:spLocks/>
            </p:cNvSpPr>
            <p:nvPr/>
          </p:nvSpPr>
          <p:spPr bwMode="hidden">
            <a:xfrm>
              <a:off x="1466214" y="4149421"/>
              <a:ext cx="4940300" cy="927101"/>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13"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pic>
        <p:nvPicPr>
          <p:cNvPr id="16" name="Picture 15">
            <a:extLst>
              <a:ext uri="{FF2B5EF4-FFF2-40B4-BE49-F238E27FC236}">
                <a16:creationId xmlns:a16="http://schemas.microsoft.com/office/drawing/2014/main" id="{095D00C3-9D6E-1340-9EBD-DD3D424F3FE9}"/>
              </a:ext>
            </a:extLst>
          </p:cNvPr>
          <p:cNvPicPr>
            <a:picLocks noChangeAspect="1"/>
          </p:cNvPicPr>
          <p:nvPr userDrawn="1"/>
        </p:nvPicPr>
        <p:blipFill>
          <a:blip r:embed="rId4"/>
          <a:srcRect/>
          <a:stretch/>
        </p:blipFill>
        <p:spPr>
          <a:xfrm>
            <a:off x="10363729" y="6298250"/>
            <a:ext cx="1284797" cy="284345"/>
          </a:xfrm>
          <a:prstGeom prst="rect">
            <a:avLst/>
          </a:prstGeom>
        </p:spPr>
      </p:pic>
    </p:spTree>
    <p:extLst>
      <p:ext uri="{BB962C8B-B14F-4D97-AF65-F5344CB8AC3E}">
        <p14:creationId xmlns:p14="http://schemas.microsoft.com/office/powerpoint/2010/main" val="3048955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920134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048466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56990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58992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54390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434995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687425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7843" y="6126164"/>
            <a:ext cx="12174157" cy="731837"/>
          </a:xfrm>
          <a:prstGeom prst="rect">
            <a:avLst/>
          </a:prstGeom>
        </p:spPr>
      </p:pic>
      <p:pic>
        <p:nvPicPr>
          <p:cNvPr id="7" name="Picture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7843" y="1"/>
            <a:ext cx="12192000" cy="1228299"/>
          </a:xfrm>
          <a:prstGeom prst="rect">
            <a:avLst/>
          </a:prstGeom>
        </p:spPr>
      </p:pic>
      <p:sp>
        <p:nvSpPr>
          <p:cNvPr id="2" name="Title Placeholder 1"/>
          <p:cNvSpPr>
            <a:spLocks noGrp="1"/>
          </p:cNvSpPr>
          <p:nvPr>
            <p:ph type="title"/>
          </p:nvPr>
        </p:nvSpPr>
        <p:spPr>
          <a:xfrm>
            <a:off x="609600" y="212300"/>
            <a:ext cx="10972800" cy="754062"/>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43467" y="1346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279435-30EF-C241-87D1-8D13B984C0EB}" type="slidenum">
              <a:rPr lang="en-US" smtClean="0"/>
              <a:t>‹#›</a:t>
            </a:fld>
            <a:endParaRPr lang="en-US"/>
          </a:p>
        </p:txBody>
      </p:sp>
      <p:grpSp>
        <p:nvGrpSpPr>
          <p:cNvPr id="8" name="Group 9"/>
          <p:cNvGrpSpPr>
            <a:grpSpLocks noChangeAspect="1"/>
          </p:cNvGrpSpPr>
          <p:nvPr userDrawn="1"/>
        </p:nvGrpSpPr>
        <p:grpSpPr bwMode="hidden">
          <a:xfrm flipH="1" flipV="1">
            <a:off x="8922" y="5838320"/>
            <a:ext cx="12183076" cy="950719"/>
            <a:chOff x="-3905250" y="4149421"/>
            <a:chExt cx="13011150" cy="2037067"/>
          </a:xfrm>
        </p:grpSpPr>
        <p:sp>
          <p:nvSpPr>
            <p:cNvPr id="9"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1"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26"/>
            <p:cNvSpPr>
              <a:spLocks/>
            </p:cNvSpPr>
            <p:nvPr/>
          </p:nvSpPr>
          <p:spPr bwMode="hidden">
            <a:xfrm>
              <a:off x="1466214" y="4149421"/>
              <a:ext cx="4940300" cy="927101"/>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13"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0"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p>
          </p:txBody>
        </p:sp>
      </p:grpSp>
      <p:pic>
        <p:nvPicPr>
          <p:cNvPr id="15" name="Picture 14">
            <a:extLst>
              <a:ext uri="{FF2B5EF4-FFF2-40B4-BE49-F238E27FC236}">
                <a16:creationId xmlns:a16="http://schemas.microsoft.com/office/drawing/2014/main" id="{62161B55-68B1-1D4A-9A6C-0BB796F1579E}"/>
              </a:ext>
            </a:extLst>
          </p:cNvPr>
          <p:cNvPicPr>
            <a:picLocks noChangeAspect="1"/>
          </p:cNvPicPr>
          <p:nvPr userDrawn="1"/>
        </p:nvPicPr>
        <p:blipFill>
          <a:blip r:embed="rId15"/>
          <a:srcRect/>
          <a:stretch/>
        </p:blipFill>
        <p:spPr>
          <a:xfrm>
            <a:off x="10363729" y="6298250"/>
            <a:ext cx="1284797" cy="284345"/>
          </a:xfrm>
          <a:prstGeom prst="rect">
            <a:avLst/>
          </a:prstGeom>
        </p:spPr>
      </p:pic>
    </p:spTree>
    <p:extLst>
      <p:ext uri="{BB962C8B-B14F-4D97-AF65-F5344CB8AC3E}">
        <p14:creationId xmlns:p14="http://schemas.microsoft.com/office/powerpoint/2010/main" val="1921412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0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D8919-BF3B-4842-AEDE-312F496A5EFB}"/>
              </a:ext>
            </a:extLst>
          </p:cNvPr>
          <p:cNvSpPr>
            <a:spLocks noGrp="1"/>
          </p:cNvSpPr>
          <p:nvPr>
            <p:ph type="title"/>
          </p:nvPr>
        </p:nvSpPr>
        <p:spPr>
          <a:xfrm>
            <a:off x="2282093" y="2326184"/>
            <a:ext cx="7909169" cy="1362075"/>
          </a:xfrm>
        </p:spPr>
        <p:txBody>
          <a:bodyPr anchor="ctr"/>
          <a:lstStyle/>
          <a:p>
            <a:pPr algn="ctr"/>
            <a:r>
              <a:rPr lang="en-US" sz="5400" dirty="0">
                <a:solidFill>
                  <a:schemeClr val="tx1"/>
                </a:solidFill>
              </a:rPr>
              <a:t>Real time Ai applications</a:t>
            </a:r>
          </a:p>
        </p:txBody>
      </p:sp>
      <p:sp>
        <p:nvSpPr>
          <p:cNvPr id="3" name="Text Placeholder 2">
            <a:extLst>
              <a:ext uri="{FF2B5EF4-FFF2-40B4-BE49-F238E27FC236}">
                <a16:creationId xmlns:a16="http://schemas.microsoft.com/office/drawing/2014/main" id="{5D8A01C8-9624-4207-8384-C3DA14EC48FE}"/>
              </a:ext>
            </a:extLst>
          </p:cNvPr>
          <p:cNvSpPr>
            <a:spLocks noGrp="1"/>
          </p:cNvSpPr>
          <p:nvPr>
            <p:ph type="body" idx="1"/>
          </p:nvPr>
        </p:nvSpPr>
        <p:spPr>
          <a:xfrm>
            <a:off x="914400" y="2542729"/>
            <a:ext cx="10363200" cy="2171314"/>
          </a:xfrm>
        </p:spPr>
        <p:txBody>
          <a:bodyPr>
            <a:normAutofit/>
          </a:bodyPr>
          <a:lstStyle/>
          <a:p>
            <a:pPr algn="ctr"/>
            <a:r>
              <a:rPr lang="en-US" dirty="0"/>
              <a:t>Muhammad Siddiqi</a:t>
            </a:r>
          </a:p>
        </p:txBody>
      </p:sp>
      <p:sp>
        <p:nvSpPr>
          <p:cNvPr id="4" name="TextBox 3">
            <a:extLst>
              <a:ext uri="{FF2B5EF4-FFF2-40B4-BE49-F238E27FC236}">
                <a16:creationId xmlns:a16="http://schemas.microsoft.com/office/drawing/2014/main" id="{698BD9FB-A8B8-4B38-9572-8F85091D1DFA}"/>
              </a:ext>
            </a:extLst>
          </p:cNvPr>
          <p:cNvSpPr txBox="1"/>
          <p:nvPr/>
        </p:nvSpPr>
        <p:spPr>
          <a:xfrm>
            <a:off x="4726875" y="4944862"/>
            <a:ext cx="2738250" cy="369332"/>
          </a:xfrm>
          <a:prstGeom prst="rect">
            <a:avLst/>
          </a:prstGeom>
          <a:noFill/>
        </p:spPr>
        <p:txBody>
          <a:bodyPr wrap="none" rtlCol="0">
            <a:spAutoFit/>
          </a:bodyPr>
          <a:lstStyle/>
          <a:p>
            <a:pPr algn="ctr"/>
            <a:r>
              <a:rPr lang="en-US" b="1" dirty="0" err="1"/>
              <a:t>AIMed</a:t>
            </a:r>
            <a:r>
              <a:rPr lang="en-US" b="1" dirty="0"/>
              <a:t> - AI Department</a:t>
            </a:r>
          </a:p>
        </p:txBody>
      </p:sp>
    </p:spTree>
    <p:extLst>
      <p:ext uri="{BB962C8B-B14F-4D97-AF65-F5344CB8AC3E}">
        <p14:creationId xmlns:p14="http://schemas.microsoft.com/office/powerpoint/2010/main" val="464245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E5276-15CA-443A-9E8D-4E0D846BBB47}"/>
              </a:ext>
            </a:extLst>
          </p:cNvPr>
          <p:cNvSpPr>
            <a:spLocks noGrp="1"/>
          </p:cNvSpPr>
          <p:nvPr>
            <p:ph type="title"/>
          </p:nvPr>
        </p:nvSpPr>
        <p:spPr/>
        <p:txBody>
          <a:bodyPr/>
          <a:lstStyle/>
          <a:p>
            <a:r>
              <a:rPr lang="en-US" dirty="0"/>
              <a:t>Exchanges</a:t>
            </a:r>
          </a:p>
        </p:txBody>
      </p:sp>
      <p:sp>
        <p:nvSpPr>
          <p:cNvPr id="3" name="Content Placeholder 2">
            <a:extLst>
              <a:ext uri="{FF2B5EF4-FFF2-40B4-BE49-F238E27FC236}">
                <a16:creationId xmlns:a16="http://schemas.microsoft.com/office/drawing/2014/main" id="{95DD2187-D19F-4766-B7B5-5512C410D954}"/>
              </a:ext>
            </a:extLst>
          </p:cNvPr>
          <p:cNvSpPr>
            <a:spLocks noGrp="1"/>
          </p:cNvSpPr>
          <p:nvPr>
            <p:ph idx="1"/>
          </p:nvPr>
        </p:nvSpPr>
        <p:spPr/>
        <p:txBody>
          <a:bodyPr>
            <a:normAutofit fontScale="70000" lnSpcReduction="20000"/>
          </a:bodyPr>
          <a:lstStyle/>
          <a:p>
            <a:pPr marL="0" indent="0">
              <a:buNone/>
            </a:pPr>
            <a:r>
              <a:rPr lang="en-US" dirty="0"/>
              <a:t>✅ Producers do not send messages directly to queues.</a:t>
            </a:r>
          </a:p>
          <a:p>
            <a:pPr marL="0" indent="0">
              <a:buNone/>
            </a:pPr>
            <a:endParaRPr lang="en-US" dirty="0"/>
          </a:p>
          <a:p>
            <a:pPr marL="0" indent="0">
              <a:buNone/>
            </a:pPr>
            <a:r>
              <a:rPr lang="en-US" dirty="0"/>
              <a:t>🎯 Messages are sent to an Exchange instead.</a:t>
            </a:r>
          </a:p>
          <a:p>
            <a:pPr marL="0" indent="0">
              <a:buNone/>
            </a:pPr>
            <a:endParaRPr lang="en-US" dirty="0"/>
          </a:p>
          <a:p>
            <a:pPr marL="0" indent="0">
              <a:buNone/>
            </a:pPr>
            <a:r>
              <a:rPr lang="en-US" dirty="0"/>
              <a:t>🔄 Exchange is responsible for routing messages to appropriate queues.</a:t>
            </a:r>
          </a:p>
          <a:p>
            <a:pPr marL="0" indent="0">
              <a:buNone/>
            </a:pPr>
            <a:endParaRPr lang="en-US" dirty="0"/>
          </a:p>
          <a:p>
            <a:pPr marL="0" indent="0">
              <a:buNone/>
            </a:pPr>
            <a:r>
              <a:rPr lang="en-US" dirty="0"/>
              <a:t>🔗 Bindings define the relationship between a queue and an exchange.</a:t>
            </a:r>
          </a:p>
          <a:p>
            <a:pPr marL="0" indent="0">
              <a:buNone/>
            </a:pPr>
            <a:endParaRPr lang="en-US" dirty="0"/>
          </a:p>
          <a:p>
            <a:pPr marL="0" indent="0">
              <a:buNone/>
            </a:pPr>
            <a:r>
              <a:rPr lang="en-US" dirty="0"/>
              <a:t>🗝️ Routing Key is a message attribute used by the exchange to determine routing.</a:t>
            </a:r>
          </a:p>
          <a:p>
            <a:pPr marL="0" indent="0">
              <a:buNone/>
            </a:pPr>
            <a:endParaRPr lang="en-US" dirty="0"/>
          </a:p>
          <a:p>
            <a:pPr marL="0" indent="0">
              <a:buNone/>
            </a:pPr>
            <a:r>
              <a:rPr lang="en-US" dirty="0"/>
              <a:t>📥 Queues receive messages based on the routing logic configured in the exchange.</a:t>
            </a:r>
          </a:p>
          <a:p>
            <a:pPr marL="0" indent="0">
              <a:buNone/>
            </a:pPr>
            <a:endParaRPr lang="en-US" dirty="0"/>
          </a:p>
          <a:p>
            <a:pPr marL="0" indent="0">
              <a:buNone/>
            </a:pPr>
            <a:r>
              <a:rPr lang="en-US" dirty="0"/>
              <a:t>🧩 Different exchange types (Direct, Topic, Fanout, Headers) affect routing behavior.</a:t>
            </a:r>
          </a:p>
        </p:txBody>
      </p:sp>
    </p:spTree>
    <p:extLst>
      <p:ext uri="{BB962C8B-B14F-4D97-AF65-F5344CB8AC3E}">
        <p14:creationId xmlns:p14="http://schemas.microsoft.com/office/powerpoint/2010/main" val="607601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9601-A626-4503-BDF0-5555F35395A2}"/>
              </a:ext>
            </a:extLst>
          </p:cNvPr>
          <p:cNvSpPr>
            <a:spLocks noGrp="1"/>
          </p:cNvSpPr>
          <p:nvPr>
            <p:ph type="title"/>
          </p:nvPr>
        </p:nvSpPr>
        <p:spPr/>
        <p:txBody>
          <a:bodyPr/>
          <a:lstStyle/>
          <a:p>
            <a:r>
              <a:rPr lang="en-US" dirty="0"/>
              <a:t>Exchanges</a:t>
            </a:r>
          </a:p>
        </p:txBody>
      </p:sp>
      <p:sp>
        <p:nvSpPr>
          <p:cNvPr id="3" name="Content Placeholder 2">
            <a:extLst>
              <a:ext uri="{FF2B5EF4-FFF2-40B4-BE49-F238E27FC236}">
                <a16:creationId xmlns:a16="http://schemas.microsoft.com/office/drawing/2014/main" id="{34AAFFB5-9346-4FEC-A45A-E6E7C0EC09B1}"/>
              </a:ext>
            </a:extLst>
          </p:cNvPr>
          <p:cNvSpPr>
            <a:spLocks noGrp="1"/>
          </p:cNvSpPr>
          <p:nvPr>
            <p:ph idx="1"/>
          </p:nvPr>
        </p:nvSpPr>
        <p:spPr/>
        <p:txBody>
          <a:bodyPr/>
          <a:lstStyle/>
          <a:p>
            <a:endParaRPr lang="en-US"/>
          </a:p>
        </p:txBody>
      </p:sp>
      <p:pic>
        <p:nvPicPr>
          <p:cNvPr id="7170" name="Picture 2" descr="RabbitMQ Exchanges, Bindings and Routing Keys">
            <a:extLst>
              <a:ext uri="{FF2B5EF4-FFF2-40B4-BE49-F238E27FC236}">
                <a16:creationId xmlns:a16="http://schemas.microsoft.com/office/drawing/2014/main" id="{555ACD48-E7F3-447D-822B-5029652CAE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3800" y="1306127"/>
            <a:ext cx="4355715" cy="4676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779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E1C9C-E3F5-4974-8400-C3BCDF7B8EF4}"/>
              </a:ext>
            </a:extLst>
          </p:cNvPr>
          <p:cNvSpPr>
            <a:spLocks noGrp="1"/>
          </p:cNvSpPr>
          <p:nvPr>
            <p:ph type="title"/>
          </p:nvPr>
        </p:nvSpPr>
        <p:spPr/>
        <p:txBody>
          <a:bodyPr/>
          <a:lstStyle/>
          <a:p>
            <a:r>
              <a:rPr lang="en-US" dirty="0"/>
              <a:t>Types of Exchanges</a:t>
            </a:r>
          </a:p>
        </p:txBody>
      </p:sp>
      <p:sp>
        <p:nvSpPr>
          <p:cNvPr id="3" name="Content Placeholder 2">
            <a:extLst>
              <a:ext uri="{FF2B5EF4-FFF2-40B4-BE49-F238E27FC236}">
                <a16:creationId xmlns:a16="http://schemas.microsoft.com/office/drawing/2014/main" id="{23CB92FE-94B7-4C23-9A3B-18278A2449DE}"/>
              </a:ext>
            </a:extLst>
          </p:cNvPr>
          <p:cNvSpPr>
            <a:spLocks noGrp="1"/>
          </p:cNvSpPr>
          <p:nvPr>
            <p:ph idx="1"/>
          </p:nvPr>
        </p:nvSpPr>
        <p:spPr/>
        <p:txBody>
          <a:bodyPr>
            <a:normAutofit/>
          </a:bodyPr>
          <a:lstStyle/>
          <a:p>
            <a:pPr algn="l">
              <a:lnSpc>
                <a:spcPct val="150000"/>
              </a:lnSpc>
              <a:buFont typeface="Arial" panose="020B0604020202020204" pitchFamily="34" charset="0"/>
              <a:buChar char="•"/>
            </a:pPr>
            <a:r>
              <a:rPr lang="en-US" sz="2000" b="1" i="0" dirty="0">
                <a:effectLst/>
                <a:latin typeface="+mj-lt"/>
              </a:rPr>
              <a:t>Direct:</a:t>
            </a:r>
            <a:r>
              <a:rPr lang="en-US" sz="2000" b="0" i="0" dirty="0">
                <a:effectLst/>
                <a:latin typeface="+mj-lt"/>
              </a:rPr>
              <a:t> The message is routed to the queues whose binding key exactly matches the routing key of the message. For example, if the queue is bound to the exchange with the binding key </a:t>
            </a:r>
            <a:r>
              <a:rPr lang="en-US" sz="2000" b="0" i="1" dirty="0" err="1">
                <a:effectLst/>
                <a:latin typeface="+mj-lt"/>
              </a:rPr>
              <a:t>pdfprocess</a:t>
            </a:r>
            <a:r>
              <a:rPr lang="en-US" sz="2000" b="0" i="1" dirty="0">
                <a:effectLst/>
                <a:latin typeface="+mj-lt"/>
              </a:rPr>
              <a:t>, a message published to</a:t>
            </a:r>
            <a:r>
              <a:rPr lang="en-US" sz="2000" b="0" i="0" dirty="0">
                <a:effectLst/>
                <a:latin typeface="+mj-lt"/>
              </a:rPr>
              <a:t> the exchange with a routing key </a:t>
            </a:r>
            <a:r>
              <a:rPr lang="en-US" sz="2000" b="0" i="1" dirty="0" err="1">
                <a:effectLst/>
                <a:latin typeface="+mj-lt"/>
              </a:rPr>
              <a:t>pdfprocess</a:t>
            </a:r>
            <a:r>
              <a:rPr lang="en-US" sz="2000" b="0" i="1" dirty="0">
                <a:effectLst/>
                <a:latin typeface="+mj-lt"/>
              </a:rPr>
              <a:t> is routed to that queue.</a:t>
            </a:r>
            <a:endParaRPr lang="en-US" sz="2000" b="0" i="0" dirty="0">
              <a:effectLst/>
              <a:latin typeface="+mj-lt"/>
            </a:endParaRPr>
          </a:p>
          <a:p>
            <a:pPr algn="l">
              <a:lnSpc>
                <a:spcPct val="150000"/>
              </a:lnSpc>
              <a:buFont typeface="Arial" panose="020B0604020202020204" pitchFamily="34" charset="0"/>
              <a:buChar char="•"/>
            </a:pPr>
            <a:r>
              <a:rPr lang="en-US" sz="2000" b="1" i="0" dirty="0">
                <a:effectLst/>
                <a:latin typeface="+mj-lt"/>
              </a:rPr>
              <a:t>Fanout:</a:t>
            </a:r>
            <a:r>
              <a:rPr lang="en-US" sz="2000" b="0" i="0" dirty="0">
                <a:effectLst/>
                <a:latin typeface="+mj-lt"/>
              </a:rPr>
              <a:t> A fanout exchange routes messages to all of the queues bound to it.</a:t>
            </a:r>
          </a:p>
          <a:p>
            <a:pPr algn="l">
              <a:lnSpc>
                <a:spcPct val="150000"/>
              </a:lnSpc>
              <a:buFont typeface="Arial" panose="020B0604020202020204" pitchFamily="34" charset="0"/>
              <a:buChar char="•"/>
            </a:pPr>
            <a:r>
              <a:rPr lang="en-US" sz="2000" b="1" i="0" dirty="0">
                <a:effectLst/>
                <a:latin typeface="+mj-lt"/>
              </a:rPr>
              <a:t>Topic:</a:t>
            </a:r>
            <a:r>
              <a:rPr lang="en-US" sz="2000" b="0" i="0" dirty="0">
                <a:effectLst/>
                <a:latin typeface="+mj-lt"/>
              </a:rPr>
              <a:t> The topic exchange does a wildcard match between the routing key and the routing pattern specified in the binding.</a:t>
            </a:r>
          </a:p>
          <a:p>
            <a:pPr algn="l">
              <a:lnSpc>
                <a:spcPct val="150000"/>
              </a:lnSpc>
              <a:buFont typeface="Arial" panose="020B0604020202020204" pitchFamily="34" charset="0"/>
              <a:buChar char="•"/>
            </a:pPr>
            <a:r>
              <a:rPr lang="en-US" sz="2000" b="1" i="0" dirty="0">
                <a:effectLst/>
                <a:latin typeface="+mj-lt"/>
              </a:rPr>
              <a:t>Headers:</a:t>
            </a:r>
            <a:r>
              <a:rPr lang="en-US" sz="2000" b="0" i="0" dirty="0">
                <a:effectLst/>
                <a:latin typeface="+mj-lt"/>
              </a:rPr>
              <a:t> Headers exchanges use the message header attributes for routing.</a:t>
            </a:r>
          </a:p>
          <a:p>
            <a:pPr>
              <a:lnSpc>
                <a:spcPct val="150000"/>
              </a:lnSpc>
            </a:pPr>
            <a:endParaRPr lang="en-US" sz="2000" dirty="0">
              <a:latin typeface="+mj-lt"/>
            </a:endParaRPr>
          </a:p>
        </p:txBody>
      </p:sp>
    </p:spTree>
    <p:extLst>
      <p:ext uri="{BB962C8B-B14F-4D97-AF65-F5344CB8AC3E}">
        <p14:creationId xmlns:p14="http://schemas.microsoft.com/office/powerpoint/2010/main" val="758334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B7FF6-74E4-4815-91BC-3DCD06BFD02D}"/>
              </a:ext>
            </a:extLst>
          </p:cNvPr>
          <p:cNvSpPr>
            <a:spLocks noGrp="1"/>
          </p:cNvSpPr>
          <p:nvPr>
            <p:ph type="title"/>
          </p:nvPr>
        </p:nvSpPr>
        <p:spPr/>
        <p:txBody>
          <a:bodyPr/>
          <a:lstStyle/>
          <a:p>
            <a:r>
              <a:rPr lang="en-US" dirty="0"/>
              <a:t>Types of Exchanges</a:t>
            </a:r>
          </a:p>
        </p:txBody>
      </p:sp>
      <p:sp>
        <p:nvSpPr>
          <p:cNvPr id="3" name="Content Placeholder 2">
            <a:extLst>
              <a:ext uri="{FF2B5EF4-FFF2-40B4-BE49-F238E27FC236}">
                <a16:creationId xmlns:a16="http://schemas.microsoft.com/office/drawing/2014/main" id="{DD7561D4-87EC-455C-A1A0-A1F46A5A1EC4}"/>
              </a:ext>
            </a:extLst>
          </p:cNvPr>
          <p:cNvSpPr>
            <a:spLocks noGrp="1"/>
          </p:cNvSpPr>
          <p:nvPr>
            <p:ph idx="1"/>
          </p:nvPr>
        </p:nvSpPr>
        <p:spPr/>
        <p:txBody>
          <a:bodyPr/>
          <a:lstStyle/>
          <a:p>
            <a:endParaRPr lang="en-US" dirty="0"/>
          </a:p>
        </p:txBody>
      </p:sp>
      <p:pic>
        <p:nvPicPr>
          <p:cNvPr id="9218" name="Picture 2" descr="RabbitMQ Topic Exchange">
            <a:extLst>
              <a:ext uri="{FF2B5EF4-FFF2-40B4-BE49-F238E27FC236}">
                <a16:creationId xmlns:a16="http://schemas.microsoft.com/office/drawing/2014/main" id="{92331F67-0B20-42C2-AA5E-96BEDC68B0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0531" y="1456279"/>
            <a:ext cx="7401288" cy="4516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173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9D4D7-1118-4CB7-BAAA-09519C984BF9}"/>
              </a:ext>
            </a:extLst>
          </p:cNvPr>
          <p:cNvSpPr>
            <a:spLocks noGrp="1"/>
          </p:cNvSpPr>
          <p:nvPr>
            <p:ph type="title"/>
          </p:nvPr>
        </p:nvSpPr>
        <p:spPr/>
        <p:txBody>
          <a:bodyPr/>
          <a:lstStyle/>
          <a:p>
            <a:r>
              <a:rPr lang="en-US" dirty="0"/>
              <a:t>Message Flow</a:t>
            </a:r>
          </a:p>
        </p:txBody>
      </p:sp>
      <p:sp>
        <p:nvSpPr>
          <p:cNvPr id="3" name="Content Placeholder 2">
            <a:extLst>
              <a:ext uri="{FF2B5EF4-FFF2-40B4-BE49-F238E27FC236}">
                <a16:creationId xmlns:a16="http://schemas.microsoft.com/office/drawing/2014/main" id="{5CB63865-5EB9-4B6A-8A01-9A24E4AE0BE5}"/>
              </a:ext>
            </a:extLst>
          </p:cNvPr>
          <p:cNvSpPr>
            <a:spLocks noGrp="1"/>
          </p:cNvSpPr>
          <p:nvPr>
            <p:ph idx="1"/>
          </p:nvPr>
        </p:nvSpPr>
        <p:spPr>
          <a:xfrm>
            <a:off x="202194" y="1731480"/>
            <a:ext cx="5573917" cy="4525963"/>
          </a:xfrm>
        </p:spPr>
        <p:txBody>
          <a:bodyPr>
            <a:normAutofit fontScale="92500" lnSpcReduction="10000"/>
          </a:bodyPr>
          <a:lstStyle/>
          <a:p>
            <a:pPr>
              <a:lnSpc>
                <a:spcPct val="150000"/>
              </a:lnSpc>
              <a:buFont typeface="+mj-lt"/>
              <a:buAutoNum type="arabicPeriod"/>
            </a:pPr>
            <a:r>
              <a:rPr lang="en-US" sz="1800" b="1" dirty="0"/>
              <a:t>Producer</a:t>
            </a:r>
            <a:endParaRPr lang="en-US" sz="1800" dirty="0"/>
          </a:p>
          <a:p>
            <a:pPr marL="742950" lvl="1" indent="-285750">
              <a:lnSpc>
                <a:spcPct val="150000"/>
              </a:lnSpc>
              <a:buFont typeface="+mj-lt"/>
              <a:buAutoNum type="arabicPeriod"/>
            </a:pPr>
            <a:r>
              <a:rPr lang="en-US" sz="1600" dirty="0"/>
              <a:t>📨 Sends (publishes) a message</a:t>
            </a:r>
          </a:p>
          <a:p>
            <a:pPr marL="742950" lvl="1" indent="-285750">
              <a:lnSpc>
                <a:spcPct val="150000"/>
              </a:lnSpc>
              <a:buFont typeface="+mj-lt"/>
              <a:buAutoNum type="arabicPeriod"/>
            </a:pPr>
            <a:r>
              <a:rPr lang="en-US" sz="1600" dirty="0"/>
              <a:t>➡️ </a:t>
            </a:r>
            <a:r>
              <a:rPr lang="en-US" sz="1600" b="1" dirty="0"/>
              <a:t>To: Exchange</a:t>
            </a:r>
            <a:endParaRPr lang="en-US" sz="1600" dirty="0"/>
          </a:p>
          <a:p>
            <a:pPr>
              <a:lnSpc>
                <a:spcPct val="150000"/>
              </a:lnSpc>
              <a:buFont typeface="+mj-lt"/>
              <a:buAutoNum type="arabicPeriod"/>
            </a:pPr>
            <a:r>
              <a:rPr lang="en-US" sz="1800" b="1" dirty="0"/>
              <a:t>Exchange</a:t>
            </a:r>
            <a:endParaRPr lang="en-US" sz="1800" dirty="0"/>
          </a:p>
          <a:p>
            <a:pPr marL="742950" lvl="1" indent="-285750">
              <a:lnSpc>
                <a:spcPct val="150000"/>
              </a:lnSpc>
              <a:buFont typeface="+mj-lt"/>
              <a:buAutoNum type="arabicPeriod"/>
            </a:pPr>
            <a:r>
              <a:rPr lang="en-US" sz="1600" dirty="0"/>
              <a:t>📦 Receives the message</a:t>
            </a:r>
          </a:p>
          <a:p>
            <a:pPr marL="742950" lvl="1" indent="-285750">
              <a:lnSpc>
                <a:spcPct val="150000"/>
              </a:lnSpc>
              <a:buFont typeface="+mj-lt"/>
              <a:buAutoNum type="arabicPeriod"/>
            </a:pPr>
            <a:r>
              <a:rPr lang="en-US" sz="1600" dirty="0"/>
              <a:t>⚙️ Type is specified on creation (Direct, Fanout, Topic, Headers)</a:t>
            </a:r>
          </a:p>
          <a:p>
            <a:pPr marL="742950" lvl="1" indent="-285750">
              <a:lnSpc>
                <a:spcPct val="150000"/>
              </a:lnSpc>
              <a:buFont typeface="+mj-lt"/>
              <a:buAutoNum type="arabicPeriod"/>
            </a:pPr>
            <a:r>
              <a:rPr lang="en-US" sz="1600" dirty="0"/>
              <a:t>🗝️ Uses message attributes (e.g., </a:t>
            </a:r>
            <a:r>
              <a:rPr lang="en-US" sz="1600" b="1" dirty="0"/>
              <a:t>routing key</a:t>
            </a:r>
            <a:r>
              <a:rPr lang="en-US" sz="1600" dirty="0"/>
              <a:t>)</a:t>
            </a:r>
          </a:p>
          <a:p>
            <a:pPr marL="742950" lvl="1" indent="-285750">
              <a:lnSpc>
                <a:spcPct val="150000"/>
              </a:lnSpc>
              <a:buFont typeface="+mj-lt"/>
              <a:buAutoNum type="arabicPeriod"/>
            </a:pPr>
            <a:r>
              <a:rPr lang="en-US" sz="1600" dirty="0"/>
              <a:t>🔀 </a:t>
            </a:r>
            <a:r>
              <a:rPr lang="en-US" sz="1600" b="1" dirty="0"/>
              <a:t>Routes message based on:</a:t>
            </a:r>
            <a:endParaRPr lang="en-US" sz="1600" dirty="0"/>
          </a:p>
          <a:p>
            <a:pPr marL="1143000" lvl="2" indent="-228600">
              <a:lnSpc>
                <a:spcPct val="150000"/>
              </a:lnSpc>
              <a:buFont typeface="+mj-lt"/>
              <a:buAutoNum type="arabicPeriod"/>
            </a:pPr>
            <a:r>
              <a:rPr lang="en-US" sz="1400" dirty="0"/>
              <a:t>Exchange type</a:t>
            </a:r>
          </a:p>
          <a:p>
            <a:pPr marL="1143000" lvl="2" indent="-228600">
              <a:lnSpc>
                <a:spcPct val="150000"/>
              </a:lnSpc>
              <a:buFont typeface="+mj-lt"/>
              <a:buAutoNum type="arabicPeriod"/>
            </a:pPr>
            <a:r>
              <a:rPr lang="en-US" sz="1400" dirty="0"/>
              <a:t>Routing key</a:t>
            </a:r>
          </a:p>
          <a:p>
            <a:pPr marL="1143000" lvl="2" indent="-228600">
              <a:lnSpc>
                <a:spcPct val="150000"/>
              </a:lnSpc>
              <a:buFont typeface="+mj-lt"/>
              <a:buAutoNum type="arabicPeriod"/>
            </a:pPr>
            <a:r>
              <a:rPr lang="en-US" sz="1400" dirty="0"/>
              <a:t>Bindings</a:t>
            </a:r>
          </a:p>
        </p:txBody>
      </p:sp>
      <p:sp>
        <p:nvSpPr>
          <p:cNvPr id="5" name="TextBox 4">
            <a:extLst>
              <a:ext uri="{FF2B5EF4-FFF2-40B4-BE49-F238E27FC236}">
                <a16:creationId xmlns:a16="http://schemas.microsoft.com/office/drawing/2014/main" id="{4DE14889-AC56-48CA-9073-935B632115EF}"/>
              </a:ext>
            </a:extLst>
          </p:cNvPr>
          <p:cNvSpPr txBox="1"/>
          <p:nvPr/>
        </p:nvSpPr>
        <p:spPr>
          <a:xfrm>
            <a:off x="2453489" y="1372530"/>
            <a:ext cx="6832320" cy="369332"/>
          </a:xfrm>
          <a:prstGeom prst="rect">
            <a:avLst/>
          </a:prstGeom>
          <a:noFill/>
        </p:spPr>
        <p:txBody>
          <a:bodyPr wrap="none" rtlCol="0">
            <a:spAutoFit/>
          </a:bodyPr>
          <a:lstStyle/>
          <a:p>
            <a:r>
              <a:rPr lang="en-US" b="1" dirty="0"/>
              <a:t>Message Flow – Producer → Exchange → Queue → Consumer</a:t>
            </a:r>
            <a:endParaRPr lang="en-US" dirty="0"/>
          </a:p>
        </p:txBody>
      </p:sp>
      <p:sp>
        <p:nvSpPr>
          <p:cNvPr id="6" name="Content Placeholder 2">
            <a:extLst>
              <a:ext uri="{FF2B5EF4-FFF2-40B4-BE49-F238E27FC236}">
                <a16:creationId xmlns:a16="http://schemas.microsoft.com/office/drawing/2014/main" id="{23D6CC7F-CB84-453E-BC74-E5C4C9C7AEE9}"/>
              </a:ext>
            </a:extLst>
          </p:cNvPr>
          <p:cNvSpPr txBox="1">
            <a:spLocks/>
          </p:cNvSpPr>
          <p:nvPr/>
        </p:nvSpPr>
        <p:spPr>
          <a:xfrm>
            <a:off x="5963187" y="1731480"/>
            <a:ext cx="5573917"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50000"/>
              </a:lnSpc>
              <a:buFont typeface="+mj-lt"/>
              <a:buAutoNum type="arabicPeriod"/>
            </a:pPr>
            <a:endParaRPr lang="en-US" sz="1400" dirty="0"/>
          </a:p>
        </p:txBody>
      </p:sp>
      <p:sp>
        <p:nvSpPr>
          <p:cNvPr id="12" name="Content Placeholder 2">
            <a:extLst>
              <a:ext uri="{FF2B5EF4-FFF2-40B4-BE49-F238E27FC236}">
                <a16:creationId xmlns:a16="http://schemas.microsoft.com/office/drawing/2014/main" id="{A28333AC-91B4-4588-8535-DE6536070752}"/>
              </a:ext>
            </a:extLst>
          </p:cNvPr>
          <p:cNvSpPr txBox="1">
            <a:spLocks/>
          </p:cNvSpPr>
          <p:nvPr/>
        </p:nvSpPr>
        <p:spPr>
          <a:xfrm>
            <a:off x="5963187" y="1877664"/>
            <a:ext cx="5573917"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0"/>
              </a:spcBef>
              <a:spcAft>
                <a:spcPct val="0"/>
              </a:spcAft>
              <a:buClrTx/>
              <a:buSzTx/>
              <a:buNone/>
              <a:tabLst/>
            </a:pPr>
            <a:r>
              <a:rPr kumimoji="0" lang="en-US" altLang="en-US" sz="1500" b="1" i="0" u="none" strike="noStrike" cap="none" normalizeH="0" baseline="0" dirty="0">
                <a:ln>
                  <a:noFill/>
                </a:ln>
                <a:solidFill>
                  <a:schemeClr val="tx1"/>
                </a:solidFill>
                <a:effectLst/>
                <a:latin typeface="Arial" panose="020B0604020202020204" pitchFamily="34" charset="0"/>
              </a:rPr>
              <a:t>3. Bindings</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lnSpc>
                <a:spcPct val="150000"/>
              </a:lnSpc>
              <a:spcBef>
                <a:spcPct val="0"/>
              </a:spcBef>
              <a:spcAft>
                <a:spcPct val="0"/>
              </a:spcAft>
              <a:buFont typeface="+mj-lt"/>
              <a:buAutoNum type="arabicPeriod"/>
            </a:pPr>
            <a:r>
              <a:rPr kumimoji="0" lang="en-US" altLang="en-US" sz="1500" b="0" i="0" u="none" strike="noStrike" cap="none" normalizeH="0" baseline="0" dirty="0">
                <a:ln>
                  <a:noFill/>
                </a:ln>
                <a:solidFill>
                  <a:schemeClr val="tx1"/>
                </a:solidFill>
                <a:effectLst/>
                <a:latin typeface="Arial" panose="020B0604020202020204" pitchFamily="34" charset="0"/>
              </a:rPr>
              <a:t>🔗 Connect the exchange to one or more queues</a:t>
            </a:r>
          </a:p>
          <a:p>
            <a:pPr lvl="1" defTabSz="914400" eaLnBrk="0" fontAlgn="base" hangingPunct="0">
              <a:lnSpc>
                <a:spcPct val="150000"/>
              </a:lnSpc>
              <a:spcBef>
                <a:spcPct val="0"/>
              </a:spcBef>
              <a:spcAft>
                <a:spcPct val="0"/>
              </a:spcAft>
              <a:buFont typeface="+mj-lt"/>
              <a:buAutoNum type="arabicPeriod"/>
            </a:pPr>
            <a:r>
              <a:rPr kumimoji="0" lang="en-US" altLang="en-US" sz="1500" b="0" i="0" u="none" strike="noStrike" cap="none" normalizeH="0" baseline="0" dirty="0">
                <a:ln>
                  <a:noFill/>
                </a:ln>
                <a:solidFill>
                  <a:schemeClr val="tx1"/>
                </a:solidFill>
                <a:effectLst/>
                <a:latin typeface="Arial" panose="020B0604020202020204" pitchFamily="34" charset="0"/>
              </a:rPr>
              <a:t>🧭 Direct messages from the exchange to the right queue(s)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500" b="1" i="0" u="none" strike="noStrike" cap="none" normalizeH="0" baseline="0" dirty="0">
                <a:ln>
                  <a:noFill/>
                </a:ln>
                <a:solidFill>
                  <a:schemeClr val="tx1"/>
                </a:solidFill>
                <a:effectLst/>
                <a:latin typeface="Arial" panose="020B0604020202020204" pitchFamily="34" charset="0"/>
              </a:rPr>
              <a:t>4.  Queues (2 examples)</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lnSpc>
                <a:spcPct val="150000"/>
              </a:lnSpc>
              <a:spcBef>
                <a:spcPct val="0"/>
              </a:spcBef>
              <a:spcAft>
                <a:spcPct val="0"/>
              </a:spcAft>
              <a:buFont typeface="+mj-lt"/>
              <a:buAutoNum type="arabicPeriod"/>
            </a:pPr>
            <a:r>
              <a:rPr kumimoji="0" lang="en-US" altLang="en-US" sz="1500" b="0" i="0" u="none" strike="noStrike" cap="none" normalizeH="0" baseline="0" dirty="0">
                <a:ln>
                  <a:noFill/>
                </a:ln>
                <a:solidFill>
                  <a:schemeClr val="tx1"/>
                </a:solidFill>
                <a:effectLst/>
                <a:latin typeface="Arial" panose="020B0604020202020204" pitchFamily="34" charset="0"/>
              </a:rPr>
              <a:t>🗃️ Store messages until they are consumed</a:t>
            </a:r>
          </a:p>
          <a:p>
            <a:pPr lvl="1" defTabSz="914400" eaLnBrk="0" fontAlgn="base" hangingPunct="0">
              <a:lnSpc>
                <a:spcPct val="150000"/>
              </a:lnSpc>
              <a:spcBef>
                <a:spcPct val="0"/>
              </a:spcBef>
              <a:spcAft>
                <a:spcPct val="0"/>
              </a:spcAft>
              <a:buFont typeface="+mj-lt"/>
              <a:buAutoNum type="arabicPeriod"/>
            </a:pPr>
            <a:r>
              <a:rPr kumimoji="0" lang="en-US" altLang="en-US" sz="1500" b="0" i="0" u="none" strike="noStrike" cap="none" normalizeH="0" baseline="0" dirty="0">
                <a:ln>
                  <a:noFill/>
                </a:ln>
                <a:solidFill>
                  <a:schemeClr val="tx1"/>
                </a:solidFill>
                <a:effectLst/>
                <a:latin typeface="Arial" panose="020B0604020202020204" pitchFamily="34" charset="0"/>
              </a:rPr>
              <a:t>💡 Queues are passive — they don’t pull, they wait for consumers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500" b="1" i="0" u="none" strike="noStrike" cap="none" normalizeH="0" baseline="0" dirty="0">
                <a:ln>
                  <a:noFill/>
                </a:ln>
                <a:solidFill>
                  <a:schemeClr val="tx1"/>
                </a:solidFill>
                <a:effectLst/>
                <a:latin typeface="Arial" panose="020B0604020202020204" pitchFamily="34" charset="0"/>
              </a:rPr>
              <a:t>5. Consumers (1 per queue)</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lnSpc>
                <a:spcPct val="150000"/>
              </a:lnSpc>
              <a:spcBef>
                <a:spcPct val="0"/>
              </a:spcBef>
              <a:spcAft>
                <a:spcPct val="0"/>
              </a:spcAft>
              <a:buFont typeface="+mj-lt"/>
              <a:buAutoNum type="arabicPeriod"/>
            </a:pPr>
            <a:r>
              <a:rPr kumimoji="0" lang="en-US" altLang="en-US" sz="1500" b="0" i="0" u="none" strike="noStrike" cap="none" normalizeH="0" baseline="0" dirty="0">
                <a:ln>
                  <a:noFill/>
                </a:ln>
                <a:solidFill>
                  <a:schemeClr val="tx1"/>
                </a:solidFill>
                <a:effectLst/>
                <a:latin typeface="Arial" panose="020B0604020202020204" pitchFamily="34" charset="0"/>
              </a:rPr>
              <a:t>🧑‍💻 Retrieve and process the message</a:t>
            </a:r>
          </a:p>
          <a:p>
            <a:pPr lvl="1" defTabSz="914400" eaLnBrk="0" fontAlgn="base" hangingPunct="0">
              <a:lnSpc>
                <a:spcPct val="150000"/>
              </a:lnSpc>
              <a:spcBef>
                <a:spcPct val="0"/>
              </a:spcBef>
              <a:spcAft>
                <a:spcPct val="0"/>
              </a:spcAft>
              <a:buFont typeface="+mj-lt"/>
              <a:buAutoNum type="arabicPeriod"/>
            </a:pPr>
            <a:r>
              <a:rPr kumimoji="0" lang="en-US" altLang="en-US" sz="1500" b="0" i="0" u="none" strike="noStrike" cap="none" normalizeH="0" baseline="0" dirty="0">
                <a:ln>
                  <a:noFill/>
                </a:ln>
                <a:solidFill>
                  <a:schemeClr val="tx1"/>
                </a:solidFill>
                <a:effectLst/>
                <a:latin typeface="Arial" panose="020B0604020202020204" pitchFamily="34" charset="0"/>
              </a:rPr>
              <a:t>✅ Acknowledge successful handling (ACK)</a:t>
            </a:r>
          </a:p>
          <a:p>
            <a:pPr defTabSz="914400" eaLnBrk="0" fontAlgn="base" hangingPunct="0">
              <a:lnSpc>
                <a:spcPct val="150000"/>
              </a:lnSpc>
              <a:spcBef>
                <a:spcPct val="0"/>
              </a:spcBef>
              <a:spcAft>
                <a:spcPct val="0"/>
              </a:spcAft>
              <a:buFont typeface="+mj-lt"/>
              <a:buAutoNum type="arabicPeriod"/>
            </a:pP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2247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2747D-DBB2-446E-B88D-6BA121DAD174}"/>
              </a:ext>
            </a:extLst>
          </p:cNvPr>
          <p:cNvSpPr>
            <a:spLocks noGrp="1"/>
          </p:cNvSpPr>
          <p:nvPr>
            <p:ph type="title"/>
          </p:nvPr>
        </p:nvSpPr>
        <p:spPr/>
        <p:txBody>
          <a:bodyPr/>
          <a:lstStyle/>
          <a:p>
            <a:r>
              <a:rPr lang="en-US" dirty="0"/>
              <a:t>ACK</a:t>
            </a:r>
          </a:p>
        </p:txBody>
      </p:sp>
      <p:sp>
        <p:nvSpPr>
          <p:cNvPr id="3" name="Content Placeholder 2">
            <a:extLst>
              <a:ext uri="{FF2B5EF4-FFF2-40B4-BE49-F238E27FC236}">
                <a16:creationId xmlns:a16="http://schemas.microsoft.com/office/drawing/2014/main" id="{331DCFE5-56D2-4799-954E-E8B6D435CBCB}"/>
              </a:ext>
            </a:extLst>
          </p:cNvPr>
          <p:cNvSpPr>
            <a:spLocks noGrp="1"/>
          </p:cNvSpPr>
          <p:nvPr>
            <p:ph idx="1"/>
          </p:nvPr>
        </p:nvSpPr>
        <p:spPr/>
        <p:txBody>
          <a:bodyPr>
            <a:normAutofit fontScale="62500" lnSpcReduction="20000"/>
          </a:bodyPr>
          <a:lstStyle/>
          <a:p>
            <a:pPr marL="0" indent="0">
              <a:buNone/>
            </a:pPr>
            <a:r>
              <a:rPr lang="en-US" dirty="0"/>
              <a:t> By default, when RabbitMQ delivers a message to a consumer, it does not immediately remove it from memory.</a:t>
            </a:r>
          </a:p>
          <a:p>
            <a:pPr marL="0" indent="0">
              <a:buNone/>
            </a:pPr>
            <a:endParaRPr lang="en-US" dirty="0"/>
          </a:p>
          <a:p>
            <a:pPr marL="0" indent="0">
              <a:buNone/>
            </a:pPr>
            <a:r>
              <a:rPr lang="en-US" dirty="0"/>
              <a:t>    Instead, RabbitMQ waits for an acknowledgment (ack) from the consumer.</a:t>
            </a:r>
          </a:p>
          <a:p>
            <a:pPr marL="0" indent="0">
              <a:buNone/>
            </a:pPr>
            <a:endParaRPr lang="en-US" dirty="0"/>
          </a:p>
          <a:p>
            <a:pPr marL="0" indent="0">
              <a:buNone/>
            </a:pPr>
            <a:r>
              <a:rPr lang="en-US" dirty="0"/>
              <a:t>    ❓ But what happens if the message goes to a worker and fails to process correctly?</a:t>
            </a:r>
          </a:p>
          <a:p>
            <a:pPr marL="0" indent="0">
              <a:buNone/>
            </a:pPr>
            <a:endParaRPr lang="en-US" dirty="0"/>
          </a:p>
          <a:p>
            <a:pPr marL="0" indent="0">
              <a:buNone/>
            </a:pPr>
            <a:r>
              <a:rPr lang="en-US" dirty="0"/>
              <a:t>        If no ack is received, RabbitMQ assumes the message was not processed and re-queues it for another consumer.</a:t>
            </a:r>
          </a:p>
          <a:p>
            <a:pPr marL="0" indent="0">
              <a:buNone/>
            </a:pPr>
            <a:endParaRPr lang="en-US" dirty="0"/>
          </a:p>
          <a:p>
            <a:pPr marL="0" indent="0">
              <a:buNone/>
            </a:pPr>
            <a:r>
              <a:rPr lang="en-US" dirty="0"/>
              <a:t>    ✅ An acknowledgment (ack) is sent from the consumer to RabbitMQ to confirm that:</a:t>
            </a:r>
          </a:p>
          <a:p>
            <a:pPr marL="0" indent="0">
              <a:buNone/>
            </a:pPr>
            <a:endParaRPr lang="en-US" dirty="0"/>
          </a:p>
          <a:p>
            <a:pPr marL="0" indent="0">
              <a:buNone/>
            </a:pPr>
            <a:r>
              <a:rPr lang="en-US" dirty="0"/>
              <a:t>        The message was received and processed successfully.</a:t>
            </a:r>
          </a:p>
          <a:p>
            <a:pPr marL="0" indent="0">
              <a:buNone/>
            </a:pPr>
            <a:endParaRPr lang="en-US" dirty="0"/>
          </a:p>
          <a:p>
            <a:pPr marL="0" indent="0">
              <a:buNone/>
            </a:pPr>
            <a:r>
              <a:rPr lang="en-US" dirty="0"/>
              <a:t>        RabbitMQ can now safely delete the message from memory or disk.</a:t>
            </a:r>
          </a:p>
        </p:txBody>
      </p:sp>
    </p:spTree>
    <p:extLst>
      <p:ext uri="{BB962C8B-B14F-4D97-AF65-F5344CB8AC3E}">
        <p14:creationId xmlns:p14="http://schemas.microsoft.com/office/powerpoint/2010/main" val="309515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E1984-3126-4337-8EF8-3A41CEEE6D2F}"/>
              </a:ext>
            </a:extLst>
          </p:cNvPr>
          <p:cNvSpPr>
            <a:spLocks noGrp="1"/>
          </p:cNvSpPr>
          <p:nvPr>
            <p:ph type="title"/>
          </p:nvPr>
        </p:nvSpPr>
        <p:spPr/>
        <p:txBody>
          <a:bodyPr/>
          <a:lstStyle/>
          <a:p>
            <a:r>
              <a:rPr lang="en-US" dirty="0"/>
              <a:t>Celery</a:t>
            </a:r>
          </a:p>
        </p:txBody>
      </p:sp>
      <p:sp>
        <p:nvSpPr>
          <p:cNvPr id="3" name="Content Placeholder 2">
            <a:extLst>
              <a:ext uri="{FF2B5EF4-FFF2-40B4-BE49-F238E27FC236}">
                <a16:creationId xmlns:a16="http://schemas.microsoft.com/office/drawing/2014/main" id="{619B9B6A-D397-43C2-983F-EA9103113EC7}"/>
              </a:ext>
            </a:extLst>
          </p:cNvPr>
          <p:cNvSpPr>
            <a:spLocks noGrp="1"/>
          </p:cNvSpPr>
          <p:nvPr>
            <p:ph idx="1"/>
          </p:nvPr>
        </p:nvSpPr>
        <p:spPr/>
        <p:txBody>
          <a:bodyPr/>
          <a:lstStyle/>
          <a:p>
            <a:pPr>
              <a:lnSpc>
                <a:spcPct val="150000"/>
              </a:lnSpc>
            </a:pPr>
            <a:r>
              <a:rPr lang="en-US" b="1" dirty="0"/>
              <a:t>What is Celery?</a:t>
            </a:r>
          </a:p>
          <a:p>
            <a:pPr lvl="1">
              <a:lnSpc>
                <a:spcPct val="150000"/>
              </a:lnSpc>
              <a:buFont typeface="Arial" panose="020B0604020202020204" pitchFamily="34" charset="0"/>
              <a:buChar char="•"/>
            </a:pPr>
            <a:r>
              <a:rPr lang="en-US" dirty="0"/>
              <a:t>A </a:t>
            </a:r>
            <a:r>
              <a:rPr lang="en-US" b="1" dirty="0"/>
              <a:t>distributed task queue</a:t>
            </a:r>
            <a:r>
              <a:rPr lang="en-US" dirty="0"/>
              <a:t> for running background jobs asynchronously.</a:t>
            </a:r>
          </a:p>
          <a:p>
            <a:pPr lvl="1">
              <a:lnSpc>
                <a:spcPct val="150000"/>
              </a:lnSpc>
              <a:buFont typeface="Arial" panose="020B0604020202020204" pitchFamily="34" charset="0"/>
              <a:buChar char="•"/>
            </a:pPr>
            <a:r>
              <a:rPr lang="en-US" dirty="0"/>
              <a:t>Written in Python, designed to work with </a:t>
            </a:r>
            <a:r>
              <a:rPr lang="en-US" b="1" dirty="0"/>
              <a:t>brokers</a:t>
            </a:r>
            <a:r>
              <a:rPr lang="en-US" dirty="0"/>
              <a:t> like RabbitMQ or Redis.</a:t>
            </a:r>
          </a:p>
          <a:p>
            <a:endParaRPr lang="en-US" dirty="0"/>
          </a:p>
        </p:txBody>
      </p:sp>
    </p:spTree>
    <p:extLst>
      <p:ext uri="{BB962C8B-B14F-4D97-AF65-F5344CB8AC3E}">
        <p14:creationId xmlns:p14="http://schemas.microsoft.com/office/powerpoint/2010/main" val="1800655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CAF6D-169C-4153-8696-39B1AB22C622}"/>
              </a:ext>
            </a:extLst>
          </p:cNvPr>
          <p:cNvSpPr>
            <a:spLocks noGrp="1"/>
          </p:cNvSpPr>
          <p:nvPr>
            <p:ph type="title"/>
          </p:nvPr>
        </p:nvSpPr>
        <p:spPr/>
        <p:txBody>
          <a:bodyPr/>
          <a:lstStyle/>
          <a:p>
            <a:r>
              <a:rPr lang="en-US" dirty="0"/>
              <a:t>Why?</a:t>
            </a:r>
          </a:p>
        </p:txBody>
      </p:sp>
      <p:sp>
        <p:nvSpPr>
          <p:cNvPr id="3" name="Content Placeholder 2">
            <a:extLst>
              <a:ext uri="{FF2B5EF4-FFF2-40B4-BE49-F238E27FC236}">
                <a16:creationId xmlns:a16="http://schemas.microsoft.com/office/drawing/2014/main" id="{FA18F153-BB4D-4C2B-BD7E-10C73079571E}"/>
              </a:ext>
            </a:extLst>
          </p:cNvPr>
          <p:cNvSpPr>
            <a:spLocks noGrp="1"/>
          </p:cNvSpPr>
          <p:nvPr>
            <p:ph idx="1"/>
          </p:nvPr>
        </p:nvSpPr>
        <p:spPr/>
        <p:txBody>
          <a:bodyPr>
            <a:normAutofit fontScale="55000" lnSpcReduction="20000"/>
          </a:bodyPr>
          <a:lstStyle/>
          <a:p>
            <a:pPr marL="0" indent="0">
              <a:lnSpc>
                <a:spcPct val="170000"/>
              </a:lnSpc>
              <a:buNone/>
            </a:pPr>
            <a:r>
              <a:rPr lang="en-US" b="1" dirty="0"/>
              <a:t>Why Do We Need Celery If We Have RabbitMQ?</a:t>
            </a:r>
          </a:p>
          <a:p>
            <a:pPr>
              <a:lnSpc>
                <a:spcPct val="170000"/>
              </a:lnSpc>
              <a:buFont typeface="Arial" panose="020B0604020202020204" pitchFamily="34" charset="0"/>
              <a:buChar char="•"/>
            </a:pPr>
            <a:r>
              <a:rPr lang="en-US" b="1" dirty="0"/>
              <a:t>RabbitMQ only delivers messages</a:t>
            </a:r>
            <a:r>
              <a:rPr lang="en-US" dirty="0"/>
              <a:t> — it doesn't know what to </a:t>
            </a:r>
            <a:r>
              <a:rPr lang="en-US" i="1" dirty="0"/>
              <a:t>do</a:t>
            </a:r>
            <a:r>
              <a:rPr lang="en-US" dirty="0"/>
              <a:t> with them.</a:t>
            </a:r>
          </a:p>
          <a:p>
            <a:pPr>
              <a:lnSpc>
                <a:spcPct val="170000"/>
              </a:lnSpc>
              <a:buFont typeface="Arial" panose="020B0604020202020204" pitchFamily="34" charset="0"/>
              <a:buChar char="•"/>
            </a:pPr>
            <a:r>
              <a:rPr lang="en-US" b="1" dirty="0"/>
              <a:t>Celery adds the logic</a:t>
            </a:r>
            <a:r>
              <a:rPr lang="en-US" dirty="0"/>
              <a:t>: it defines tasks, executes them, retries on failure, and stores results.</a:t>
            </a:r>
          </a:p>
          <a:p>
            <a:pPr>
              <a:lnSpc>
                <a:spcPct val="170000"/>
              </a:lnSpc>
              <a:buFont typeface="Arial" panose="020B0604020202020204" pitchFamily="34" charset="0"/>
              <a:buChar char="•"/>
            </a:pPr>
            <a:r>
              <a:rPr lang="en-US" dirty="0"/>
              <a:t>You focus on writing </a:t>
            </a:r>
            <a:r>
              <a:rPr lang="en-US" b="1" dirty="0"/>
              <a:t>Python tasks</a:t>
            </a:r>
            <a:r>
              <a:rPr lang="en-US" dirty="0"/>
              <a:t>, Celery handles:</a:t>
            </a:r>
          </a:p>
          <a:p>
            <a:pPr lvl="1">
              <a:lnSpc>
                <a:spcPct val="170000"/>
              </a:lnSpc>
            </a:pPr>
            <a:r>
              <a:rPr lang="en-US" dirty="0"/>
              <a:t>📬 Background Task Execution</a:t>
            </a:r>
          </a:p>
          <a:p>
            <a:pPr lvl="1">
              <a:lnSpc>
                <a:spcPct val="170000"/>
              </a:lnSpc>
            </a:pPr>
            <a:r>
              <a:rPr lang="en-US" dirty="0"/>
              <a:t>🔁 Automatic Retries on Failure</a:t>
            </a:r>
          </a:p>
          <a:p>
            <a:pPr lvl="1">
              <a:lnSpc>
                <a:spcPct val="170000"/>
              </a:lnSpc>
            </a:pPr>
            <a:r>
              <a:rPr lang="en-US" dirty="0"/>
              <a:t>🧱 Task Chaining &amp; Workflows</a:t>
            </a:r>
          </a:p>
          <a:p>
            <a:pPr lvl="1">
              <a:lnSpc>
                <a:spcPct val="170000"/>
              </a:lnSpc>
            </a:pPr>
            <a:r>
              <a:rPr lang="en-US" dirty="0"/>
              <a:t>🕒 Periodic Task Scheduling</a:t>
            </a:r>
          </a:p>
          <a:p>
            <a:pPr lvl="1">
              <a:lnSpc>
                <a:spcPct val="170000"/>
              </a:lnSpc>
            </a:pPr>
            <a:r>
              <a:rPr lang="en-US" dirty="0"/>
              <a:t>✅ Result Storage &amp; Tracking</a:t>
            </a:r>
          </a:p>
          <a:p>
            <a:pPr lvl="1">
              <a:lnSpc>
                <a:spcPct val="170000"/>
              </a:lnSpc>
            </a:pPr>
            <a:r>
              <a:rPr lang="en-US" dirty="0"/>
              <a:t>📈 Horizontal Scalability with Multiple Workers</a:t>
            </a:r>
          </a:p>
        </p:txBody>
      </p:sp>
    </p:spTree>
    <p:extLst>
      <p:ext uri="{BB962C8B-B14F-4D97-AF65-F5344CB8AC3E}">
        <p14:creationId xmlns:p14="http://schemas.microsoft.com/office/powerpoint/2010/main" val="2078822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CEFF8-827D-48F5-A2C9-2D7FA4EAF160}"/>
              </a:ext>
            </a:extLst>
          </p:cNvPr>
          <p:cNvSpPr>
            <a:spLocks noGrp="1"/>
          </p:cNvSpPr>
          <p:nvPr>
            <p:ph type="title"/>
          </p:nvPr>
        </p:nvSpPr>
        <p:spPr/>
        <p:txBody>
          <a:bodyPr/>
          <a:lstStyle/>
          <a:p>
            <a:r>
              <a:rPr lang="en-US" dirty="0"/>
              <a:t>Kafka</a:t>
            </a:r>
          </a:p>
        </p:txBody>
      </p:sp>
      <p:sp>
        <p:nvSpPr>
          <p:cNvPr id="3" name="Content Placeholder 2">
            <a:extLst>
              <a:ext uri="{FF2B5EF4-FFF2-40B4-BE49-F238E27FC236}">
                <a16:creationId xmlns:a16="http://schemas.microsoft.com/office/drawing/2014/main" id="{C689232F-1A80-415F-88AD-5E7C53DCBE27}"/>
              </a:ext>
            </a:extLst>
          </p:cNvPr>
          <p:cNvSpPr>
            <a:spLocks noGrp="1"/>
          </p:cNvSpPr>
          <p:nvPr>
            <p:ph idx="1"/>
          </p:nvPr>
        </p:nvSpPr>
        <p:spPr/>
        <p:txBody>
          <a:bodyPr>
            <a:normAutofit fontScale="55000" lnSpcReduction="20000"/>
          </a:bodyPr>
          <a:lstStyle/>
          <a:p>
            <a:pPr>
              <a:lnSpc>
                <a:spcPct val="210000"/>
              </a:lnSpc>
            </a:pPr>
            <a:r>
              <a:rPr lang="en-US" dirty="0"/>
              <a:t>Kafka is a distributed event streaming platform.</a:t>
            </a:r>
          </a:p>
          <a:p>
            <a:pPr>
              <a:lnSpc>
                <a:spcPct val="210000"/>
              </a:lnSpc>
            </a:pPr>
            <a:r>
              <a:rPr lang="en-US" dirty="0"/>
              <a:t>Used to build real-time data pipelines and streaming applications.</a:t>
            </a:r>
          </a:p>
          <a:p>
            <a:pPr>
              <a:lnSpc>
                <a:spcPct val="210000"/>
              </a:lnSpc>
            </a:pPr>
            <a:r>
              <a:rPr lang="en-US" dirty="0"/>
              <a:t>Designed for high-throughput, low-latency, scalable, and fault-tolerant messaging.</a:t>
            </a:r>
          </a:p>
          <a:p>
            <a:pPr>
              <a:lnSpc>
                <a:spcPct val="210000"/>
              </a:lnSpc>
            </a:pPr>
            <a:r>
              <a:rPr lang="en-US" dirty="0"/>
              <a:t>Kafka is Used For:</a:t>
            </a:r>
          </a:p>
          <a:p>
            <a:pPr lvl="1">
              <a:lnSpc>
                <a:spcPct val="210000"/>
              </a:lnSpc>
            </a:pPr>
            <a:r>
              <a:rPr lang="en-US" dirty="0"/>
              <a:t>🛰️ Ingesting real-time data (logs, metrics, user activity)</a:t>
            </a:r>
          </a:p>
          <a:p>
            <a:pPr lvl="1">
              <a:lnSpc>
                <a:spcPct val="210000"/>
              </a:lnSpc>
            </a:pPr>
            <a:r>
              <a:rPr lang="en-US" dirty="0"/>
              <a:t>🔁 Decoupling producers and consumers at massive scale</a:t>
            </a:r>
          </a:p>
          <a:p>
            <a:pPr lvl="1">
              <a:lnSpc>
                <a:spcPct val="210000"/>
              </a:lnSpc>
            </a:pPr>
            <a:r>
              <a:rPr lang="en-US" dirty="0"/>
              <a:t>🧩 Building event-driven architectures</a:t>
            </a:r>
          </a:p>
          <a:p>
            <a:pPr lvl="1">
              <a:lnSpc>
                <a:spcPct val="210000"/>
              </a:lnSpc>
            </a:pPr>
            <a:r>
              <a:rPr lang="en-US" dirty="0"/>
              <a:t>📊 Streaming analytics and data pipelines</a:t>
            </a:r>
          </a:p>
        </p:txBody>
      </p:sp>
    </p:spTree>
    <p:extLst>
      <p:ext uri="{BB962C8B-B14F-4D97-AF65-F5344CB8AC3E}">
        <p14:creationId xmlns:p14="http://schemas.microsoft.com/office/powerpoint/2010/main" val="228823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EA8C3-78C7-4E57-9982-E35E221AE3EA}"/>
              </a:ext>
            </a:extLst>
          </p:cNvPr>
          <p:cNvSpPr>
            <a:spLocks noGrp="1"/>
          </p:cNvSpPr>
          <p:nvPr>
            <p:ph type="title"/>
          </p:nvPr>
        </p:nvSpPr>
        <p:spPr/>
        <p:txBody>
          <a:bodyPr/>
          <a:lstStyle/>
          <a:p>
            <a:r>
              <a:rPr lang="en-US" dirty="0"/>
              <a:t>Kafka Vs RabbitMQ</a:t>
            </a:r>
          </a:p>
        </p:txBody>
      </p:sp>
      <p:graphicFrame>
        <p:nvGraphicFramePr>
          <p:cNvPr id="4" name="Table 3">
            <a:extLst>
              <a:ext uri="{FF2B5EF4-FFF2-40B4-BE49-F238E27FC236}">
                <a16:creationId xmlns:a16="http://schemas.microsoft.com/office/drawing/2014/main" id="{1CD73DA2-5A92-47F0-A89D-B0199FA51544}"/>
              </a:ext>
            </a:extLst>
          </p:cNvPr>
          <p:cNvGraphicFramePr>
            <a:graphicFrameLocks noGrp="1"/>
          </p:cNvGraphicFramePr>
          <p:nvPr>
            <p:extLst>
              <p:ext uri="{D42A27DB-BD31-4B8C-83A1-F6EECF244321}">
                <p14:modId xmlns:p14="http://schemas.microsoft.com/office/powerpoint/2010/main" val="1962249617"/>
              </p:ext>
            </p:extLst>
          </p:nvPr>
        </p:nvGraphicFramePr>
        <p:xfrm>
          <a:off x="642938" y="2054701"/>
          <a:ext cx="10972800" cy="3108960"/>
        </p:xfrm>
        <a:graphic>
          <a:graphicData uri="http://schemas.openxmlformats.org/drawingml/2006/table">
            <a:tbl>
              <a:tblPr>
                <a:tableStyleId>{FABFCF23-3B69-468F-B69F-88F6DE6A72F2}</a:tableStyleId>
              </a:tblPr>
              <a:tblGrid>
                <a:gridCol w="3657600">
                  <a:extLst>
                    <a:ext uri="{9D8B030D-6E8A-4147-A177-3AD203B41FA5}">
                      <a16:colId xmlns:a16="http://schemas.microsoft.com/office/drawing/2014/main" val="3767591336"/>
                    </a:ext>
                  </a:extLst>
                </a:gridCol>
                <a:gridCol w="3657600">
                  <a:extLst>
                    <a:ext uri="{9D8B030D-6E8A-4147-A177-3AD203B41FA5}">
                      <a16:colId xmlns:a16="http://schemas.microsoft.com/office/drawing/2014/main" val="1783800476"/>
                    </a:ext>
                  </a:extLst>
                </a:gridCol>
                <a:gridCol w="3657600">
                  <a:extLst>
                    <a:ext uri="{9D8B030D-6E8A-4147-A177-3AD203B41FA5}">
                      <a16:colId xmlns:a16="http://schemas.microsoft.com/office/drawing/2014/main" val="1970341057"/>
                    </a:ext>
                  </a:extLst>
                </a:gridCol>
              </a:tblGrid>
              <a:tr h="0">
                <a:tc>
                  <a:txBody>
                    <a:bodyPr/>
                    <a:lstStyle/>
                    <a:p>
                      <a:r>
                        <a:rPr lang="en-US" b="1"/>
                        <a:t>Feature</a:t>
                      </a:r>
                    </a:p>
                  </a:txBody>
                  <a:tcPr anchor="ctr"/>
                </a:tc>
                <a:tc>
                  <a:txBody>
                    <a:bodyPr/>
                    <a:lstStyle/>
                    <a:p>
                      <a:r>
                        <a:rPr lang="en-US" b="1"/>
                        <a:t>Kafka</a:t>
                      </a:r>
                    </a:p>
                  </a:txBody>
                  <a:tcPr anchor="ctr"/>
                </a:tc>
                <a:tc>
                  <a:txBody>
                    <a:bodyPr/>
                    <a:lstStyle/>
                    <a:p>
                      <a:r>
                        <a:rPr lang="en-US" b="1" dirty="0"/>
                        <a:t>RabbitMQ</a:t>
                      </a:r>
                    </a:p>
                  </a:txBody>
                  <a:tcPr anchor="ctr"/>
                </a:tc>
                <a:extLst>
                  <a:ext uri="{0D108BD9-81ED-4DB2-BD59-A6C34878D82A}">
                    <a16:rowId xmlns:a16="http://schemas.microsoft.com/office/drawing/2014/main" val="2863169384"/>
                  </a:ext>
                </a:extLst>
              </a:tr>
              <a:tr h="0">
                <a:tc>
                  <a:txBody>
                    <a:bodyPr/>
                    <a:lstStyle/>
                    <a:p>
                      <a:r>
                        <a:rPr lang="en-US"/>
                        <a:t>Use Case</a:t>
                      </a:r>
                    </a:p>
                  </a:txBody>
                  <a:tcPr anchor="ctr"/>
                </a:tc>
                <a:tc>
                  <a:txBody>
                    <a:bodyPr/>
                    <a:lstStyle/>
                    <a:p>
                      <a:r>
                        <a:rPr lang="en-US"/>
                        <a:t>High-throughput event streaming</a:t>
                      </a:r>
                    </a:p>
                  </a:txBody>
                  <a:tcPr anchor="ctr"/>
                </a:tc>
                <a:tc>
                  <a:txBody>
                    <a:bodyPr/>
                    <a:lstStyle/>
                    <a:p>
                      <a:r>
                        <a:rPr lang="en-US"/>
                        <a:t>Traditional messaging &amp; task queues</a:t>
                      </a:r>
                    </a:p>
                  </a:txBody>
                  <a:tcPr anchor="ctr"/>
                </a:tc>
                <a:extLst>
                  <a:ext uri="{0D108BD9-81ED-4DB2-BD59-A6C34878D82A}">
                    <a16:rowId xmlns:a16="http://schemas.microsoft.com/office/drawing/2014/main" val="1456050305"/>
                  </a:ext>
                </a:extLst>
              </a:tr>
              <a:tr h="0">
                <a:tc>
                  <a:txBody>
                    <a:bodyPr/>
                    <a:lstStyle/>
                    <a:p>
                      <a:r>
                        <a:rPr lang="en-US"/>
                        <a:t>Message Storage</a:t>
                      </a:r>
                    </a:p>
                  </a:txBody>
                  <a:tcPr anchor="ctr"/>
                </a:tc>
                <a:tc>
                  <a:txBody>
                    <a:bodyPr/>
                    <a:lstStyle/>
                    <a:p>
                      <a:r>
                        <a:rPr lang="en-US"/>
                        <a:t>Durable, persisted for long periods</a:t>
                      </a:r>
                    </a:p>
                  </a:txBody>
                  <a:tcPr anchor="ctr"/>
                </a:tc>
                <a:tc>
                  <a:txBody>
                    <a:bodyPr/>
                    <a:lstStyle/>
                    <a:p>
                      <a:r>
                        <a:rPr lang="en-US"/>
                        <a:t>Temporary (until consumed or expired)</a:t>
                      </a:r>
                    </a:p>
                  </a:txBody>
                  <a:tcPr anchor="ctr"/>
                </a:tc>
                <a:extLst>
                  <a:ext uri="{0D108BD9-81ED-4DB2-BD59-A6C34878D82A}">
                    <a16:rowId xmlns:a16="http://schemas.microsoft.com/office/drawing/2014/main" val="3944609075"/>
                  </a:ext>
                </a:extLst>
              </a:tr>
              <a:tr h="0">
                <a:tc>
                  <a:txBody>
                    <a:bodyPr/>
                    <a:lstStyle/>
                    <a:p>
                      <a:r>
                        <a:rPr lang="en-US"/>
                        <a:t>Message Retention</a:t>
                      </a:r>
                    </a:p>
                  </a:txBody>
                  <a:tcPr anchor="ctr"/>
                </a:tc>
                <a:tc>
                  <a:txBody>
                    <a:bodyPr/>
                    <a:lstStyle/>
                    <a:p>
                      <a:r>
                        <a:rPr lang="en-US"/>
                        <a:t>Time- or size-based retention</a:t>
                      </a:r>
                    </a:p>
                  </a:txBody>
                  <a:tcPr anchor="ctr"/>
                </a:tc>
                <a:tc>
                  <a:txBody>
                    <a:bodyPr/>
                    <a:lstStyle/>
                    <a:p>
                      <a:r>
                        <a:rPr lang="en-US"/>
                        <a:t>Usually deleted after consumed</a:t>
                      </a:r>
                    </a:p>
                  </a:txBody>
                  <a:tcPr anchor="ctr"/>
                </a:tc>
                <a:extLst>
                  <a:ext uri="{0D108BD9-81ED-4DB2-BD59-A6C34878D82A}">
                    <a16:rowId xmlns:a16="http://schemas.microsoft.com/office/drawing/2014/main" val="1299143281"/>
                  </a:ext>
                </a:extLst>
              </a:tr>
              <a:tr h="0">
                <a:tc>
                  <a:txBody>
                    <a:bodyPr/>
                    <a:lstStyle/>
                    <a:p>
                      <a:r>
                        <a:rPr lang="en-US"/>
                        <a:t>Delivery Model</a:t>
                      </a:r>
                    </a:p>
                  </a:txBody>
                  <a:tcPr anchor="ctr"/>
                </a:tc>
                <a:tc>
                  <a:txBody>
                    <a:bodyPr/>
                    <a:lstStyle/>
                    <a:p>
                      <a:r>
                        <a:rPr lang="en-US"/>
                        <a:t>Pull-based</a:t>
                      </a:r>
                    </a:p>
                  </a:txBody>
                  <a:tcPr anchor="ctr"/>
                </a:tc>
                <a:tc>
                  <a:txBody>
                    <a:bodyPr/>
                    <a:lstStyle/>
                    <a:p>
                      <a:r>
                        <a:rPr lang="en-US"/>
                        <a:t>Push-based</a:t>
                      </a:r>
                    </a:p>
                  </a:txBody>
                  <a:tcPr anchor="ctr"/>
                </a:tc>
                <a:extLst>
                  <a:ext uri="{0D108BD9-81ED-4DB2-BD59-A6C34878D82A}">
                    <a16:rowId xmlns:a16="http://schemas.microsoft.com/office/drawing/2014/main" val="1001502028"/>
                  </a:ext>
                </a:extLst>
              </a:tr>
              <a:tr h="0">
                <a:tc>
                  <a:txBody>
                    <a:bodyPr/>
                    <a:lstStyle/>
                    <a:p>
                      <a:r>
                        <a:rPr lang="en-US"/>
                        <a:t>Ordering</a:t>
                      </a:r>
                    </a:p>
                  </a:txBody>
                  <a:tcPr anchor="ctr"/>
                </a:tc>
                <a:tc>
                  <a:txBody>
                    <a:bodyPr/>
                    <a:lstStyle/>
                    <a:p>
                      <a:r>
                        <a:rPr lang="en-US"/>
                        <a:t>Per-partition ordering</a:t>
                      </a:r>
                    </a:p>
                  </a:txBody>
                  <a:tcPr anchor="ctr"/>
                </a:tc>
                <a:tc>
                  <a:txBody>
                    <a:bodyPr/>
                    <a:lstStyle/>
                    <a:p>
                      <a:r>
                        <a:rPr lang="en-US"/>
                        <a:t>Per-queue ordering</a:t>
                      </a:r>
                    </a:p>
                  </a:txBody>
                  <a:tcPr anchor="ctr"/>
                </a:tc>
                <a:extLst>
                  <a:ext uri="{0D108BD9-81ED-4DB2-BD59-A6C34878D82A}">
                    <a16:rowId xmlns:a16="http://schemas.microsoft.com/office/drawing/2014/main" val="1164351713"/>
                  </a:ext>
                </a:extLst>
              </a:tr>
              <a:tr h="0">
                <a:tc>
                  <a:txBody>
                    <a:bodyPr/>
                    <a:lstStyle/>
                    <a:p>
                      <a:r>
                        <a:rPr lang="en-US"/>
                        <a:t>Built-in Replay</a:t>
                      </a:r>
                    </a:p>
                  </a:txBody>
                  <a:tcPr anchor="ctr"/>
                </a:tc>
                <a:tc>
                  <a:txBody>
                    <a:bodyPr/>
                    <a:lstStyle/>
                    <a:p>
                      <a:r>
                        <a:rPr lang="en-US"/>
                        <a:t>✅ Yes (via offsets)</a:t>
                      </a:r>
                    </a:p>
                  </a:txBody>
                  <a:tcPr anchor="ctr"/>
                </a:tc>
                <a:tc>
                  <a:txBody>
                    <a:bodyPr/>
                    <a:lstStyle/>
                    <a:p>
                      <a:r>
                        <a:rPr lang="en-US" dirty="0"/>
                        <a:t>❌ No (unless manually handled)</a:t>
                      </a:r>
                    </a:p>
                  </a:txBody>
                  <a:tcPr anchor="ctr"/>
                </a:tc>
                <a:extLst>
                  <a:ext uri="{0D108BD9-81ED-4DB2-BD59-A6C34878D82A}">
                    <a16:rowId xmlns:a16="http://schemas.microsoft.com/office/drawing/2014/main" val="1211143727"/>
                  </a:ext>
                </a:extLst>
              </a:tr>
            </a:tbl>
          </a:graphicData>
        </a:graphic>
      </p:graphicFrame>
    </p:spTree>
    <p:extLst>
      <p:ext uri="{BB962C8B-B14F-4D97-AF65-F5344CB8AC3E}">
        <p14:creationId xmlns:p14="http://schemas.microsoft.com/office/powerpoint/2010/main" val="3725243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7602D-941D-4F37-85F3-ADF7F6A8CABC}"/>
              </a:ext>
            </a:extLst>
          </p:cNvPr>
          <p:cNvSpPr>
            <a:spLocks noGrp="1"/>
          </p:cNvSpPr>
          <p:nvPr>
            <p:ph type="title"/>
          </p:nvPr>
        </p:nvSpPr>
        <p:spPr/>
        <p:txBody>
          <a:bodyPr/>
          <a:lstStyle/>
          <a:p>
            <a:r>
              <a:rPr lang="en-US" dirty="0"/>
              <a:t>Good System Design</a:t>
            </a:r>
          </a:p>
        </p:txBody>
      </p:sp>
      <p:sp>
        <p:nvSpPr>
          <p:cNvPr id="6" name="Freeform: Shape 5">
            <a:extLst>
              <a:ext uri="{FF2B5EF4-FFF2-40B4-BE49-F238E27FC236}">
                <a16:creationId xmlns:a16="http://schemas.microsoft.com/office/drawing/2014/main" id="{E05A7AA4-F07C-4D21-87CA-353AB8AD2042}"/>
              </a:ext>
            </a:extLst>
          </p:cNvPr>
          <p:cNvSpPr/>
          <p:nvPr/>
        </p:nvSpPr>
        <p:spPr>
          <a:xfrm>
            <a:off x="2666749" y="1747217"/>
            <a:ext cx="2143281" cy="1285969"/>
          </a:xfrm>
          <a:custGeom>
            <a:avLst/>
            <a:gdLst>
              <a:gd name="connsiteX0" fmla="*/ 0 w 2143281"/>
              <a:gd name="connsiteY0" fmla="*/ 0 h 1285969"/>
              <a:gd name="connsiteX1" fmla="*/ 2143281 w 2143281"/>
              <a:gd name="connsiteY1" fmla="*/ 0 h 1285969"/>
              <a:gd name="connsiteX2" fmla="*/ 2143281 w 2143281"/>
              <a:gd name="connsiteY2" fmla="*/ 1285969 h 1285969"/>
              <a:gd name="connsiteX3" fmla="*/ 0 w 2143281"/>
              <a:gd name="connsiteY3" fmla="*/ 1285969 h 1285969"/>
              <a:gd name="connsiteX4" fmla="*/ 0 w 2143281"/>
              <a:gd name="connsiteY4" fmla="*/ 0 h 1285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281" h="1285969">
                <a:moveTo>
                  <a:pt x="0" y="0"/>
                </a:moveTo>
                <a:lnTo>
                  <a:pt x="2143281" y="0"/>
                </a:lnTo>
                <a:lnTo>
                  <a:pt x="2143281" y="1285969"/>
                </a:lnTo>
                <a:lnTo>
                  <a:pt x="0" y="1285969"/>
                </a:lnTo>
                <a:lnTo>
                  <a:pt x="0" y="0"/>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Clarity &amp; Simplicity</a:t>
            </a:r>
          </a:p>
        </p:txBody>
      </p:sp>
      <p:sp>
        <p:nvSpPr>
          <p:cNvPr id="7" name="Freeform: Shape 6">
            <a:extLst>
              <a:ext uri="{FF2B5EF4-FFF2-40B4-BE49-F238E27FC236}">
                <a16:creationId xmlns:a16="http://schemas.microsoft.com/office/drawing/2014/main" id="{B7471022-64F4-4B1A-8905-B462CB7580DA}"/>
              </a:ext>
            </a:extLst>
          </p:cNvPr>
          <p:cNvSpPr/>
          <p:nvPr/>
        </p:nvSpPr>
        <p:spPr>
          <a:xfrm>
            <a:off x="5024359" y="1747217"/>
            <a:ext cx="2143281" cy="1285969"/>
          </a:xfrm>
          <a:custGeom>
            <a:avLst/>
            <a:gdLst>
              <a:gd name="connsiteX0" fmla="*/ 0 w 2143281"/>
              <a:gd name="connsiteY0" fmla="*/ 0 h 1285969"/>
              <a:gd name="connsiteX1" fmla="*/ 2143281 w 2143281"/>
              <a:gd name="connsiteY1" fmla="*/ 0 h 1285969"/>
              <a:gd name="connsiteX2" fmla="*/ 2143281 w 2143281"/>
              <a:gd name="connsiteY2" fmla="*/ 1285969 h 1285969"/>
              <a:gd name="connsiteX3" fmla="*/ 0 w 2143281"/>
              <a:gd name="connsiteY3" fmla="*/ 1285969 h 1285969"/>
              <a:gd name="connsiteX4" fmla="*/ 0 w 2143281"/>
              <a:gd name="connsiteY4" fmla="*/ 0 h 1285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281" h="1285969">
                <a:moveTo>
                  <a:pt x="0" y="0"/>
                </a:moveTo>
                <a:lnTo>
                  <a:pt x="2143281" y="0"/>
                </a:lnTo>
                <a:lnTo>
                  <a:pt x="2143281" y="1285969"/>
                </a:lnTo>
                <a:lnTo>
                  <a:pt x="0" y="1285969"/>
                </a:lnTo>
                <a:lnTo>
                  <a:pt x="0" y="0"/>
                </a:lnTo>
                <a:close/>
              </a:path>
            </a:pathLst>
          </a:custGeom>
        </p:spPr>
        <p:style>
          <a:lnRef idx="2">
            <a:schemeClr val="lt1">
              <a:hueOff val="0"/>
              <a:satOff val="0"/>
              <a:lumOff val="0"/>
              <a:alphaOff val="0"/>
            </a:schemeClr>
          </a:lnRef>
          <a:fillRef idx="1">
            <a:schemeClr val="accent5">
              <a:hueOff val="-1655646"/>
              <a:satOff val="6635"/>
              <a:lumOff val="1438"/>
              <a:alphaOff val="0"/>
            </a:schemeClr>
          </a:fillRef>
          <a:effectRef idx="0">
            <a:schemeClr val="accent5">
              <a:hueOff val="-1655646"/>
              <a:satOff val="6635"/>
              <a:lumOff val="1438"/>
              <a:alphaOff val="0"/>
            </a:schemeClr>
          </a:effectRef>
          <a:fontRef idx="minor">
            <a:schemeClr val="lt1"/>
          </a:fontRef>
        </p:style>
        <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Modularity</a:t>
            </a:r>
            <a:endParaRPr lang="en-US" sz="2300" kern="1200" dirty="0"/>
          </a:p>
        </p:txBody>
      </p:sp>
      <p:sp>
        <p:nvSpPr>
          <p:cNvPr id="8" name="Freeform: Shape 7">
            <a:extLst>
              <a:ext uri="{FF2B5EF4-FFF2-40B4-BE49-F238E27FC236}">
                <a16:creationId xmlns:a16="http://schemas.microsoft.com/office/drawing/2014/main" id="{5CA8A776-533D-4475-A540-6D1371465FFB}"/>
              </a:ext>
            </a:extLst>
          </p:cNvPr>
          <p:cNvSpPr/>
          <p:nvPr/>
        </p:nvSpPr>
        <p:spPr>
          <a:xfrm>
            <a:off x="7381969" y="1747217"/>
            <a:ext cx="2143281" cy="1285969"/>
          </a:xfrm>
          <a:custGeom>
            <a:avLst/>
            <a:gdLst>
              <a:gd name="connsiteX0" fmla="*/ 0 w 2143281"/>
              <a:gd name="connsiteY0" fmla="*/ 0 h 1285969"/>
              <a:gd name="connsiteX1" fmla="*/ 2143281 w 2143281"/>
              <a:gd name="connsiteY1" fmla="*/ 0 h 1285969"/>
              <a:gd name="connsiteX2" fmla="*/ 2143281 w 2143281"/>
              <a:gd name="connsiteY2" fmla="*/ 1285969 h 1285969"/>
              <a:gd name="connsiteX3" fmla="*/ 0 w 2143281"/>
              <a:gd name="connsiteY3" fmla="*/ 1285969 h 1285969"/>
              <a:gd name="connsiteX4" fmla="*/ 0 w 2143281"/>
              <a:gd name="connsiteY4" fmla="*/ 0 h 1285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281" h="1285969">
                <a:moveTo>
                  <a:pt x="0" y="0"/>
                </a:moveTo>
                <a:lnTo>
                  <a:pt x="2143281" y="0"/>
                </a:lnTo>
                <a:lnTo>
                  <a:pt x="2143281" y="1285969"/>
                </a:lnTo>
                <a:lnTo>
                  <a:pt x="0" y="1285969"/>
                </a:lnTo>
                <a:lnTo>
                  <a:pt x="0" y="0"/>
                </a:lnTo>
                <a:close/>
              </a:path>
            </a:pathLst>
          </a:custGeom>
        </p:spPr>
        <p:style>
          <a:lnRef idx="2">
            <a:schemeClr val="lt1">
              <a:hueOff val="0"/>
              <a:satOff val="0"/>
              <a:lumOff val="0"/>
              <a:alphaOff val="0"/>
            </a:schemeClr>
          </a:lnRef>
          <a:fillRef idx="1">
            <a:schemeClr val="accent5">
              <a:hueOff val="-3311292"/>
              <a:satOff val="13270"/>
              <a:lumOff val="2876"/>
              <a:alphaOff val="0"/>
            </a:schemeClr>
          </a:fillRef>
          <a:effectRef idx="0">
            <a:schemeClr val="accent5">
              <a:hueOff val="-3311292"/>
              <a:satOff val="13270"/>
              <a:lumOff val="2876"/>
              <a:alphaOff val="0"/>
            </a:schemeClr>
          </a:effectRef>
          <a:fontRef idx="minor">
            <a:schemeClr val="lt1"/>
          </a:fontRef>
        </p:style>
        <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Scalability</a:t>
            </a:r>
            <a:endParaRPr lang="en-US" sz="2300" kern="1200" dirty="0"/>
          </a:p>
        </p:txBody>
      </p:sp>
      <p:sp>
        <p:nvSpPr>
          <p:cNvPr id="9" name="Freeform: Shape 8">
            <a:extLst>
              <a:ext uri="{FF2B5EF4-FFF2-40B4-BE49-F238E27FC236}">
                <a16:creationId xmlns:a16="http://schemas.microsoft.com/office/drawing/2014/main" id="{BC13C680-6E31-46E9-B827-96F3009D0FB8}"/>
              </a:ext>
            </a:extLst>
          </p:cNvPr>
          <p:cNvSpPr/>
          <p:nvPr/>
        </p:nvSpPr>
        <p:spPr>
          <a:xfrm>
            <a:off x="2666749" y="3247514"/>
            <a:ext cx="2143281" cy="1285969"/>
          </a:xfrm>
          <a:custGeom>
            <a:avLst/>
            <a:gdLst>
              <a:gd name="connsiteX0" fmla="*/ 0 w 2143281"/>
              <a:gd name="connsiteY0" fmla="*/ 0 h 1285969"/>
              <a:gd name="connsiteX1" fmla="*/ 2143281 w 2143281"/>
              <a:gd name="connsiteY1" fmla="*/ 0 h 1285969"/>
              <a:gd name="connsiteX2" fmla="*/ 2143281 w 2143281"/>
              <a:gd name="connsiteY2" fmla="*/ 1285969 h 1285969"/>
              <a:gd name="connsiteX3" fmla="*/ 0 w 2143281"/>
              <a:gd name="connsiteY3" fmla="*/ 1285969 h 1285969"/>
              <a:gd name="connsiteX4" fmla="*/ 0 w 2143281"/>
              <a:gd name="connsiteY4" fmla="*/ 0 h 1285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281" h="1285969">
                <a:moveTo>
                  <a:pt x="0" y="0"/>
                </a:moveTo>
                <a:lnTo>
                  <a:pt x="2143281" y="0"/>
                </a:lnTo>
                <a:lnTo>
                  <a:pt x="2143281" y="1285969"/>
                </a:lnTo>
                <a:lnTo>
                  <a:pt x="0" y="1285969"/>
                </a:lnTo>
                <a:lnTo>
                  <a:pt x="0" y="0"/>
                </a:lnTo>
                <a:close/>
              </a:path>
            </a:pathLst>
          </a:custGeom>
        </p:spPr>
        <p:style>
          <a:lnRef idx="2">
            <a:schemeClr val="lt1">
              <a:hueOff val="0"/>
              <a:satOff val="0"/>
              <a:lumOff val="0"/>
              <a:alphaOff val="0"/>
            </a:schemeClr>
          </a:lnRef>
          <a:fillRef idx="1">
            <a:schemeClr val="accent5">
              <a:hueOff val="-4966938"/>
              <a:satOff val="19906"/>
              <a:lumOff val="4314"/>
              <a:alphaOff val="0"/>
            </a:schemeClr>
          </a:fillRef>
          <a:effectRef idx="0">
            <a:schemeClr val="accent5">
              <a:hueOff val="-4966938"/>
              <a:satOff val="19906"/>
              <a:lumOff val="4314"/>
              <a:alphaOff val="0"/>
            </a:schemeClr>
          </a:effectRef>
          <a:fontRef idx="minor">
            <a:schemeClr val="lt1"/>
          </a:fontRef>
        </p:style>
        <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Maintainability</a:t>
            </a:r>
            <a:endParaRPr lang="en-US" sz="2300" kern="1200" dirty="0"/>
          </a:p>
        </p:txBody>
      </p:sp>
      <p:sp>
        <p:nvSpPr>
          <p:cNvPr id="10" name="Freeform: Shape 9">
            <a:extLst>
              <a:ext uri="{FF2B5EF4-FFF2-40B4-BE49-F238E27FC236}">
                <a16:creationId xmlns:a16="http://schemas.microsoft.com/office/drawing/2014/main" id="{183CE10E-15EC-4036-AEB5-8AB45222134D}"/>
              </a:ext>
            </a:extLst>
          </p:cNvPr>
          <p:cNvSpPr/>
          <p:nvPr/>
        </p:nvSpPr>
        <p:spPr>
          <a:xfrm>
            <a:off x="5024359" y="3247514"/>
            <a:ext cx="2143281" cy="1285969"/>
          </a:xfrm>
          <a:custGeom>
            <a:avLst/>
            <a:gdLst>
              <a:gd name="connsiteX0" fmla="*/ 0 w 2143281"/>
              <a:gd name="connsiteY0" fmla="*/ 0 h 1285969"/>
              <a:gd name="connsiteX1" fmla="*/ 2143281 w 2143281"/>
              <a:gd name="connsiteY1" fmla="*/ 0 h 1285969"/>
              <a:gd name="connsiteX2" fmla="*/ 2143281 w 2143281"/>
              <a:gd name="connsiteY2" fmla="*/ 1285969 h 1285969"/>
              <a:gd name="connsiteX3" fmla="*/ 0 w 2143281"/>
              <a:gd name="connsiteY3" fmla="*/ 1285969 h 1285969"/>
              <a:gd name="connsiteX4" fmla="*/ 0 w 2143281"/>
              <a:gd name="connsiteY4" fmla="*/ 0 h 1285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281" h="1285969">
                <a:moveTo>
                  <a:pt x="0" y="0"/>
                </a:moveTo>
                <a:lnTo>
                  <a:pt x="2143281" y="0"/>
                </a:lnTo>
                <a:lnTo>
                  <a:pt x="2143281" y="1285969"/>
                </a:lnTo>
                <a:lnTo>
                  <a:pt x="0" y="1285969"/>
                </a:lnTo>
                <a:lnTo>
                  <a:pt x="0" y="0"/>
                </a:lnTo>
                <a:close/>
              </a:path>
            </a:pathLst>
          </a:custGeom>
        </p:spPr>
        <p:style>
          <a:lnRef idx="2">
            <a:schemeClr val="lt1">
              <a:hueOff val="0"/>
              <a:satOff val="0"/>
              <a:lumOff val="0"/>
              <a:alphaOff val="0"/>
            </a:schemeClr>
          </a:lnRef>
          <a:fillRef idx="1">
            <a:schemeClr val="accent5">
              <a:hueOff val="-6622584"/>
              <a:satOff val="26541"/>
              <a:lumOff val="5752"/>
              <a:alphaOff val="0"/>
            </a:schemeClr>
          </a:fillRef>
          <a:effectRef idx="0">
            <a:schemeClr val="accent5">
              <a:hueOff val="-6622584"/>
              <a:satOff val="26541"/>
              <a:lumOff val="5752"/>
              <a:alphaOff val="0"/>
            </a:schemeClr>
          </a:effectRef>
          <a:fontRef idx="minor">
            <a:schemeClr val="lt1"/>
          </a:fontRef>
        </p:style>
        <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Flexibility</a:t>
            </a:r>
            <a:endParaRPr lang="en-US" sz="2300" kern="1200" dirty="0"/>
          </a:p>
        </p:txBody>
      </p:sp>
      <p:sp>
        <p:nvSpPr>
          <p:cNvPr id="11" name="Freeform: Shape 10">
            <a:extLst>
              <a:ext uri="{FF2B5EF4-FFF2-40B4-BE49-F238E27FC236}">
                <a16:creationId xmlns:a16="http://schemas.microsoft.com/office/drawing/2014/main" id="{4FDE884E-C204-4A75-B9BF-A9D4F09E1540}"/>
              </a:ext>
            </a:extLst>
          </p:cNvPr>
          <p:cNvSpPr/>
          <p:nvPr/>
        </p:nvSpPr>
        <p:spPr>
          <a:xfrm>
            <a:off x="7381969" y="3247514"/>
            <a:ext cx="2143281" cy="1285969"/>
          </a:xfrm>
          <a:custGeom>
            <a:avLst/>
            <a:gdLst>
              <a:gd name="connsiteX0" fmla="*/ 0 w 2143281"/>
              <a:gd name="connsiteY0" fmla="*/ 0 h 1285969"/>
              <a:gd name="connsiteX1" fmla="*/ 2143281 w 2143281"/>
              <a:gd name="connsiteY1" fmla="*/ 0 h 1285969"/>
              <a:gd name="connsiteX2" fmla="*/ 2143281 w 2143281"/>
              <a:gd name="connsiteY2" fmla="*/ 1285969 h 1285969"/>
              <a:gd name="connsiteX3" fmla="*/ 0 w 2143281"/>
              <a:gd name="connsiteY3" fmla="*/ 1285969 h 1285969"/>
              <a:gd name="connsiteX4" fmla="*/ 0 w 2143281"/>
              <a:gd name="connsiteY4" fmla="*/ 0 h 1285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281" h="1285969">
                <a:moveTo>
                  <a:pt x="0" y="0"/>
                </a:moveTo>
                <a:lnTo>
                  <a:pt x="2143281" y="0"/>
                </a:lnTo>
                <a:lnTo>
                  <a:pt x="2143281" y="1285969"/>
                </a:lnTo>
                <a:lnTo>
                  <a:pt x="0" y="1285969"/>
                </a:lnTo>
                <a:lnTo>
                  <a:pt x="0" y="0"/>
                </a:lnTo>
                <a:close/>
              </a:path>
            </a:pathLst>
          </a:custGeom>
        </p:spPr>
        <p:style>
          <a:lnRef idx="2">
            <a:schemeClr val="lt1">
              <a:hueOff val="0"/>
              <a:satOff val="0"/>
              <a:lumOff val="0"/>
              <a:alphaOff val="0"/>
            </a:schemeClr>
          </a:lnRef>
          <a:fillRef idx="1">
            <a:schemeClr val="accent5">
              <a:hueOff val="-8278230"/>
              <a:satOff val="33176"/>
              <a:lumOff val="7190"/>
              <a:alphaOff val="0"/>
            </a:schemeClr>
          </a:fillRef>
          <a:effectRef idx="0">
            <a:schemeClr val="accent5">
              <a:hueOff val="-8278230"/>
              <a:satOff val="33176"/>
              <a:lumOff val="7190"/>
              <a:alphaOff val="0"/>
            </a:schemeClr>
          </a:effectRef>
          <a:fontRef idx="minor">
            <a:schemeClr val="lt1"/>
          </a:fontRef>
        </p:style>
        <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Reusability</a:t>
            </a:r>
            <a:endParaRPr lang="en-US" sz="2300" kern="1200" dirty="0"/>
          </a:p>
        </p:txBody>
      </p:sp>
      <p:sp>
        <p:nvSpPr>
          <p:cNvPr id="12" name="Freeform: Shape 11">
            <a:extLst>
              <a:ext uri="{FF2B5EF4-FFF2-40B4-BE49-F238E27FC236}">
                <a16:creationId xmlns:a16="http://schemas.microsoft.com/office/drawing/2014/main" id="{54CF1617-BF87-466C-93D9-641D1AB8823D}"/>
              </a:ext>
            </a:extLst>
          </p:cNvPr>
          <p:cNvSpPr/>
          <p:nvPr/>
        </p:nvSpPr>
        <p:spPr>
          <a:xfrm>
            <a:off x="5024359" y="4747812"/>
            <a:ext cx="2143281" cy="1285969"/>
          </a:xfrm>
          <a:custGeom>
            <a:avLst/>
            <a:gdLst>
              <a:gd name="connsiteX0" fmla="*/ 0 w 2143281"/>
              <a:gd name="connsiteY0" fmla="*/ 0 h 1285969"/>
              <a:gd name="connsiteX1" fmla="*/ 2143281 w 2143281"/>
              <a:gd name="connsiteY1" fmla="*/ 0 h 1285969"/>
              <a:gd name="connsiteX2" fmla="*/ 2143281 w 2143281"/>
              <a:gd name="connsiteY2" fmla="*/ 1285969 h 1285969"/>
              <a:gd name="connsiteX3" fmla="*/ 0 w 2143281"/>
              <a:gd name="connsiteY3" fmla="*/ 1285969 h 1285969"/>
              <a:gd name="connsiteX4" fmla="*/ 0 w 2143281"/>
              <a:gd name="connsiteY4" fmla="*/ 0 h 1285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281" h="1285969">
                <a:moveTo>
                  <a:pt x="0" y="0"/>
                </a:moveTo>
                <a:lnTo>
                  <a:pt x="2143281" y="0"/>
                </a:lnTo>
                <a:lnTo>
                  <a:pt x="2143281" y="1285969"/>
                </a:lnTo>
                <a:lnTo>
                  <a:pt x="0" y="1285969"/>
                </a:lnTo>
                <a:lnTo>
                  <a:pt x="0" y="0"/>
                </a:lnTo>
                <a:close/>
              </a:path>
            </a:pathLst>
          </a:custGeom>
        </p:spPr>
        <p:style>
          <a:lnRef idx="2">
            <a:schemeClr val="lt1">
              <a:hueOff val="0"/>
              <a:satOff val="0"/>
              <a:lumOff val="0"/>
              <a:alphaOff val="0"/>
            </a:schemeClr>
          </a:lnRef>
          <a:fillRef idx="1">
            <a:schemeClr val="accent5">
              <a:hueOff val="-9933876"/>
              <a:satOff val="39811"/>
              <a:lumOff val="8628"/>
              <a:alphaOff val="0"/>
            </a:schemeClr>
          </a:fillRef>
          <a:effectRef idx="0">
            <a:schemeClr val="accent5">
              <a:hueOff val="-9933876"/>
              <a:satOff val="39811"/>
              <a:lumOff val="8628"/>
              <a:alphaOff val="0"/>
            </a:schemeClr>
          </a:effectRef>
          <a:fontRef idx="minor">
            <a:schemeClr val="lt1"/>
          </a:fontRef>
        </p:style>
        <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Performance &amp; Efficiency</a:t>
            </a:r>
            <a:endParaRPr lang="en-US" sz="2300" kern="1200" dirty="0"/>
          </a:p>
        </p:txBody>
      </p:sp>
    </p:spTree>
    <p:extLst>
      <p:ext uri="{BB962C8B-B14F-4D97-AF65-F5344CB8AC3E}">
        <p14:creationId xmlns:p14="http://schemas.microsoft.com/office/powerpoint/2010/main" val="4190107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6D633-44BF-48F7-B8FF-F7A3C7CF3045}"/>
              </a:ext>
            </a:extLst>
          </p:cNvPr>
          <p:cNvSpPr>
            <a:spLocks noGrp="1"/>
          </p:cNvSpPr>
          <p:nvPr>
            <p:ph type="title"/>
          </p:nvPr>
        </p:nvSpPr>
        <p:spPr/>
        <p:txBody>
          <a:bodyPr/>
          <a:lstStyle/>
          <a:p>
            <a:r>
              <a:rPr lang="en-US" dirty="0"/>
              <a:t>Fundamentals</a:t>
            </a:r>
          </a:p>
        </p:txBody>
      </p:sp>
      <p:sp>
        <p:nvSpPr>
          <p:cNvPr id="3" name="Content Placeholder 2">
            <a:extLst>
              <a:ext uri="{FF2B5EF4-FFF2-40B4-BE49-F238E27FC236}">
                <a16:creationId xmlns:a16="http://schemas.microsoft.com/office/drawing/2014/main" id="{E2049AB9-21F7-4242-8AEE-1EB872A4EBA3}"/>
              </a:ext>
            </a:extLst>
          </p:cNvPr>
          <p:cNvSpPr>
            <a:spLocks noGrp="1"/>
          </p:cNvSpPr>
          <p:nvPr>
            <p:ph idx="1"/>
          </p:nvPr>
        </p:nvSpPr>
        <p:spPr/>
        <p:txBody>
          <a:bodyPr>
            <a:normAutofit fontScale="62500" lnSpcReduction="20000"/>
          </a:bodyPr>
          <a:lstStyle/>
          <a:p>
            <a:pPr>
              <a:lnSpc>
                <a:spcPct val="200000"/>
              </a:lnSpc>
            </a:pPr>
            <a:r>
              <a:rPr lang="en-US" b="1" dirty="0"/>
              <a:t>Producer: </a:t>
            </a:r>
            <a:r>
              <a:rPr lang="en-US" dirty="0"/>
              <a:t>Publishes messages to a Topic</a:t>
            </a:r>
          </a:p>
          <a:p>
            <a:pPr>
              <a:lnSpc>
                <a:spcPct val="200000"/>
              </a:lnSpc>
            </a:pPr>
            <a:r>
              <a:rPr lang="en-US" b="1" dirty="0"/>
              <a:t>Topic: </a:t>
            </a:r>
            <a:r>
              <a:rPr lang="en-US" dirty="0"/>
              <a:t>A category or feed name where messages are stored</a:t>
            </a:r>
          </a:p>
          <a:p>
            <a:pPr>
              <a:lnSpc>
                <a:spcPct val="200000"/>
              </a:lnSpc>
            </a:pPr>
            <a:r>
              <a:rPr lang="en-US" b="1" dirty="0"/>
              <a:t>Partition: </a:t>
            </a:r>
            <a:r>
              <a:rPr lang="en-US" dirty="0"/>
              <a:t>A topic is split into partitions to scale across servers</a:t>
            </a:r>
          </a:p>
          <a:p>
            <a:pPr>
              <a:lnSpc>
                <a:spcPct val="200000"/>
              </a:lnSpc>
            </a:pPr>
            <a:r>
              <a:rPr lang="en-US" b="1" dirty="0"/>
              <a:t>Consumer: </a:t>
            </a:r>
            <a:r>
              <a:rPr lang="en-US" dirty="0"/>
              <a:t>Subscribes to a topic and reads messages</a:t>
            </a:r>
          </a:p>
          <a:p>
            <a:pPr>
              <a:lnSpc>
                <a:spcPct val="200000"/>
              </a:lnSpc>
            </a:pPr>
            <a:r>
              <a:rPr lang="en-US" b="1" dirty="0"/>
              <a:t>Consumer Group: </a:t>
            </a:r>
            <a:r>
              <a:rPr lang="en-US" dirty="0"/>
              <a:t>Enables load-balanced consumption</a:t>
            </a:r>
          </a:p>
          <a:p>
            <a:pPr>
              <a:lnSpc>
                <a:spcPct val="200000"/>
              </a:lnSpc>
            </a:pPr>
            <a:r>
              <a:rPr lang="en-US" b="1" dirty="0"/>
              <a:t>Broker: </a:t>
            </a:r>
            <a:r>
              <a:rPr lang="en-US" dirty="0"/>
              <a:t>A Kafka server that stores and serves data</a:t>
            </a:r>
          </a:p>
          <a:p>
            <a:pPr>
              <a:lnSpc>
                <a:spcPct val="200000"/>
              </a:lnSpc>
            </a:pPr>
            <a:r>
              <a:rPr lang="en-US" b="1" dirty="0"/>
              <a:t>Offset: </a:t>
            </a:r>
            <a:r>
              <a:rPr lang="en-US" dirty="0"/>
              <a:t>A unique, monotonically increasing </a:t>
            </a:r>
            <a:r>
              <a:rPr lang="en-US" b="1" dirty="0"/>
              <a:t>ID</a:t>
            </a:r>
            <a:r>
              <a:rPr lang="en-US" dirty="0"/>
              <a:t> for each message within a partition.</a:t>
            </a:r>
          </a:p>
        </p:txBody>
      </p:sp>
    </p:spTree>
    <p:extLst>
      <p:ext uri="{BB962C8B-B14F-4D97-AF65-F5344CB8AC3E}">
        <p14:creationId xmlns:p14="http://schemas.microsoft.com/office/powerpoint/2010/main" val="1960485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6D633-44BF-48F7-B8FF-F7A3C7CF3045}"/>
              </a:ext>
            </a:extLst>
          </p:cNvPr>
          <p:cNvSpPr>
            <a:spLocks noGrp="1"/>
          </p:cNvSpPr>
          <p:nvPr>
            <p:ph type="title"/>
          </p:nvPr>
        </p:nvSpPr>
        <p:spPr/>
        <p:txBody>
          <a:bodyPr/>
          <a:lstStyle/>
          <a:p>
            <a:r>
              <a:rPr lang="en-US" dirty="0"/>
              <a:t>Fundamentals</a:t>
            </a:r>
          </a:p>
        </p:txBody>
      </p:sp>
      <p:sp>
        <p:nvSpPr>
          <p:cNvPr id="3" name="Content Placeholder 2">
            <a:extLst>
              <a:ext uri="{FF2B5EF4-FFF2-40B4-BE49-F238E27FC236}">
                <a16:creationId xmlns:a16="http://schemas.microsoft.com/office/drawing/2014/main" id="{E2049AB9-21F7-4242-8AEE-1EB872A4EBA3}"/>
              </a:ext>
            </a:extLst>
          </p:cNvPr>
          <p:cNvSpPr>
            <a:spLocks noGrp="1"/>
          </p:cNvSpPr>
          <p:nvPr>
            <p:ph idx="1"/>
          </p:nvPr>
        </p:nvSpPr>
        <p:spPr/>
        <p:txBody>
          <a:bodyPr>
            <a:normAutofit fontScale="62500" lnSpcReduction="20000"/>
          </a:bodyPr>
          <a:lstStyle/>
          <a:p>
            <a:pPr>
              <a:lnSpc>
                <a:spcPct val="200000"/>
              </a:lnSpc>
            </a:pPr>
            <a:r>
              <a:rPr lang="en-US" b="1" dirty="0"/>
              <a:t>Kafka Cluster: </a:t>
            </a:r>
            <a:r>
              <a:rPr lang="en-US" dirty="0"/>
              <a:t>A </a:t>
            </a:r>
            <a:r>
              <a:rPr lang="en-US" b="1" dirty="0"/>
              <a:t>group of brokers</a:t>
            </a:r>
            <a:r>
              <a:rPr lang="en-US" dirty="0"/>
              <a:t> working together to form a Kafka system.</a:t>
            </a:r>
          </a:p>
          <a:p>
            <a:pPr>
              <a:lnSpc>
                <a:spcPct val="200000"/>
              </a:lnSpc>
            </a:pPr>
            <a:r>
              <a:rPr lang="en-US" b="1" dirty="0"/>
              <a:t>Replication: </a:t>
            </a:r>
            <a:r>
              <a:rPr lang="en-US" dirty="0"/>
              <a:t>Each partition can have </a:t>
            </a:r>
            <a:r>
              <a:rPr lang="en-US" b="1" dirty="0"/>
              <a:t>replicas</a:t>
            </a:r>
            <a:r>
              <a:rPr lang="en-US" dirty="0"/>
              <a:t> across multiple brokers for fault tolerance.</a:t>
            </a:r>
          </a:p>
          <a:p>
            <a:pPr>
              <a:lnSpc>
                <a:spcPct val="200000"/>
              </a:lnSpc>
            </a:pPr>
            <a:r>
              <a:rPr lang="en-US" b="1" dirty="0"/>
              <a:t>Retention: </a:t>
            </a:r>
            <a:r>
              <a:rPr lang="en-US" dirty="0"/>
              <a:t>Kafka </a:t>
            </a:r>
            <a:r>
              <a:rPr lang="en-US" b="1" dirty="0"/>
              <a:t>retains messages</a:t>
            </a:r>
            <a:r>
              <a:rPr lang="en-US" dirty="0"/>
              <a:t> for a configurable time (e.g., 7 days), regardless of whether they've been consumed.</a:t>
            </a:r>
          </a:p>
          <a:p>
            <a:pPr>
              <a:lnSpc>
                <a:spcPct val="200000"/>
              </a:lnSpc>
            </a:pPr>
            <a:endParaRPr lang="en-US" dirty="0"/>
          </a:p>
          <a:p>
            <a:pPr marL="0" indent="0">
              <a:lnSpc>
                <a:spcPct val="200000"/>
              </a:lnSpc>
              <a:buNone/>
            </a:pPr>
            <a:r>
              <a:rPr lang="en-US" i="1" dirty="0"/>
              <a:t>Kafka is a scalable, distributed log system for building real-time streaming data pipelines and event-driven architectures.</a:t>
            </a:r>
          </a:p>
          <a:p>
            <a:pPr>
              <a:lnSpc>
                <a:spcPct val="200000"/>
              </a:lnSpc>
            </a:pPr>
            <a:endParaRPr lang="en-US" dirty="0"/>
          </a:p>
          <a:p>
            <a:pPr>
              <a:lnSpc>
                <a:spcPct val="200000"/>
              </a:lnSpc>
            </a:pPr>
            <a:endParaRPr lang="en-US" dirty="0"/>
          </a:p>
        </p:txBody>
      </p:sp>
    </p:spTree>
    <p:extLst>
      <p:ext uri="{BB962C8B-B14F-4D97-AF65-F5344CB8AC3E}">
        <p14:creationId xmlns:p14="http://schemas.microsoft.com/office/powerpoint/2010/main" val="1570215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EC9F7-C026-4871-9CE2-76836BEA1F8E}"/>
              </a:ext>
            </a:extLst>
          </p:cNvPr>
          <p:cNvSpPr>
            <a:spLocks noGrp="1"/>
          </p:cNvSpPr>
          <p:nvPr>
            <p:ph type="title"/>
          </p:nvPr>
        </p:nvSpPr>
        <p:spPr/>
        <p:txBody>
          <a:bodyPr/>
          <a:lstStyle/>
          <a:p>
            <a:r>
              <a:rPr lang="en-US" dirty="0"/>
              <a:t>Architecture</a:t>
            </a:r>
          </a:p>
        </p:txBody>
      </p:sp>
      <p:sp>
        <p:nvSpPr>
          <p:cNvPr id="4" name="Rectangle: Rounded Corners 3">
            <a:extLst>
              <a:ext uri="{FF2B5EF4-FFF2-40B4-BE49-F238E27FC236}">
                <a16:creationId xmlns:a16="http://schemas.microsoft.com/office/drawing/2014/main" id="{CB56CABD-51E4-48BB-A828-17049D9DBC67}"/>
              </a:ext>
            </a:extLst>
          </p:cNvPr>
          <p:cNvSpPr/>
          <p:nvPr/>
        </p:nvSpPr>
        <p:spPr>
          <a:xfrm>
            <a:off x="953632" y="2553077"/>
            <a:ext cx="1653766" cy="2353901"/>
          </a:xfrm>
          <a:prstGeom prst="roundRect">
            <a:avLst>
              <a:gd name="adj" fmla="val 7908"/>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17BBA225-6B9C-4FA6-B240-CD57E4103660}"/>
              </a:ext>
            </a:extLst>
          </p:cNvPr>
          <p:cNvSpPr/>
          <p:nvPr/>
        </p:nvSpPr>
        <p:spPr>
          <a:xfrm>
            <a:off x="1114330" y="3038569"/>
            <a:ext cx="1332369" cy="355349"/>
          </a:xfrm>
          <a:prstGeom prst="roundRect">
            <a:avLst>
              <a:gd name="adj" fmla="val 7908"/>
            </a:avLst>
          </a:prstGeom>
          <a:solidFill>
            <a:srgbClr val="FFA50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Producer 1</a:t>
            </a:r>
          </a:p>
        </p:txBody>
      </p:sp>
      <p:sp>
        <p:nvSpPr>
          <p:cNvPr id="6" name="Rectangle: Rounded Corners 5">
            <a:extLst>
              <a:ext uri="{FF2B5EF4-FFF2-40B4-BE49-F238E27FC236}">
                <a16:creationId xmlns:a16="http://schemas.microsoft.com/office/drawing/2014/main" id="{A9894A33-3F97-423A-AB56-5D086E23FBC7}"/>
              </a:ext>
            </a:extLst>
          </p:cNvPr>
          <p:cNvSpPr/>
          <p:nvPr/>
        </p:nvSpPr>
        <p:spPr>
          <a:xfrm>
            <a:off x="1114329" y="3552352"/>
            <a:ext cx="1332369" cy="355349"/>
          </a:xfrm>
          <a:prstGeom prst="roundRect">
            <a:avLst>
              <a:gd name="adj" fmla="val 7908"/>
            </a:avLst>
          </a:prstGeom>
          <a:solidFill>
            <a:srgbClr val="FFA50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Producer 2</a:t>
            </a:r>
          </a:p>
        </p:txBody>
      </p:sp>
      <p:sp>
        <p:nvSpPr>
          <p:cNvPr id="7" name="Rectangle: Rounded Corners 6">
            <a:extLst>
              <a:ext uri="{FF2B5EF4-FFF2-40B4-BE49-F238E27FC236}">
                <a16:creationId xmlns:a16="http://schemas.microsoft.com/office/drawing/2014/main" id="{9C9A5FC5-B297-489D-8974-AB7D212B4834}"/>
              </a:ext>
            </a:extLst>
          </p:cNvPr>
          <p:cNvSpPr/>
          <p:nvPr/>
        </p:nvSpPr>
        <p:spPr>
          <a:xfrm>
            <a:off x="1116971" y="4078583"/>
            <a:ext cx="1332369" cy="355349"/>
          </a:xfrm>
          <a:prstGeom prst="roundRect">
            <a:avLst>
              <a:gd name="adj" fmla="val 7908"/>
            </a:avLst>
          </a:prstGeom>
          <a:solidFill>
            <a:srgbClr val="FFA50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Producer 3</a:t>
            </a:r>
          </a:p>
        </p:txBody>
      </p:sp>
      <p:sp>
        <p:nvSpPr>
          <p:cNvPr id="8" name="Rectangle: Rounded Corners 7">
            <a:extLst>
              <a:ext uri="{FF2B5EF4-FFF2-40B4-BE49-F238E27FC236}">
                <a16:creationId xmlns:a16="http://schemas.microsoft.com/office/drawing/2014/main" id="{12145774-4CDE-415D-8836-0887064D377F}"/>
              </a:ext>
            </a:extLst>
          </p:cNvPr>
          <p:cNvSpPr/>
          <p:nvPr/>
        </p:nvSpPr>
        <p:spPr>
          <a:xfrm>
            <a:off x="4511643" y="2190937"/>
            <a:ext cx="2522899" cy="3590988"/>
          </a:xfrm>
          <a:prstGeom prst="roundRect">
            <a:avLst>
              <a:gd name="adj" fmla="val 7908"/>
            </a:avLst>
          </a:prstGeom>
          <a:solidFill>
            <a:schemeClr val="bg1">
              <a:lumMod val="95000"/>
            </a:schemeClr>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Rectangle: Rounded Corners 8">
            <a:extLst>
              <a:ext uri="{FF2B5EF4-FFF2-40B4-BE49-F238E27FC236}">
                <a16:creationId xmlns:a16="http://schemas.microsoft.com/office/drawing/2014/main" id="{616520D4-8EB9-49AC-A894-C8BB307593BE}"/>
              </a:ext>
            </a:extLst>
          </p:cNvPr>
          <p:cNvSpPr/>
          <p:nvPr/>
        </p:nvSpPr>
        <p:spPr>
          <a:xfrm>
            <a:off x="8938787" y="1603588"/>
            <a:ext cx="1653766" cy="2353901"/>
          </a:xfrm>
          <a:prstGeom prst="roundRect">
            <a:avLst>
              <a:gd name="adj" fmla="val 7908"/>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3688AFCA-CC14-4009-AF3F-9E7448C9F743}"/>
              </a:ext>
            </a:extLst>
          </p:cNvPr>
          <p:cNvSpPr/>
          <p:nvPr/>
        </p:nvSpPr>
        <p:spPr>
          <a:xfrm>
            <a:off x="9096843" y="2374273"/>
            <a:ext cx="1332369" cy="355349"/>
          </a:xfrm>
          <a:prstGeom prst="roundRect">
            <a:avLst>
              <a:gd name="adj" fmla="val 7908"/>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bg1"/>
                </a:solidFill>
              </a:rPr>
              <a:t>Consumer 1</a:t>
            </a:r>
          </a:p>
        </p:txBody>
      </p:sp>
      <p:sp>
        <p:nvSpPr>
          <p:cNvPr id="11" name="Rectangle: Rounded Corners 10">
            <a:extLst>
              <a:ext uri="{FF2B5EF4-FFF2-40B4-BE49-F238E27FC236}">
                <a16:creationId xmlns:a16="http://schemas.microsoft.com/office/drawing/2014/main" id="{0F38FFC4-0045-431C-B06B-5CE6F8057019}"/>
              </a:ext>
            </a:extLst>
          </p:cNvPr>
          <p:cNvSpPr/>
          <p:nvPr/>
        </p:nvSpPr>
        <p:spPr>
          <a:xfrm>
            <a:off x="9096842" y="2888056"/>
            <a:ext cx="1332369" cy="355349"/>
          </a:xfrm>
          <a:prstGeom prst="roundRect">
            <a:avLst>
              <a:gd name="adj" fmla="val 7908"/>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bg1"/>
                </a:solidFill>
              </a:rPr>
              <a:t>Consumer 2</a:t>
            </a:r>
          </a:p>
        </p:txBody>
      </p:sp>
      <p:sp>
        <p:nvSpPr>
          <p:cNvPr id="12" name="Rectangle: Rounded Corners 11">
            <a:extLst>
              <a:ext uri="{FF2B5EF4-FFF2-40B4-BE49-F238E27FC236}">
                <a16:creationId xmlns:a16="http://schemas.microsoft.com/office/drawing/2014/main" id="{4F851B8D-7F8C-4A99-8C14-5F2C71EAD875}"/>
              </a:ext>
            </a:extLst>
          </p:cNvPr>
          <p:cNvSpPr/>
          <p:nvPr/>
        </p:nvSpPr>
        <p:spPr>
          <a:xfrm>
            <a:off x="9099484" y="3414287"/>
            <a:ext cx="1332369" cy="355349"/>
          </a:xfrm>
          <a:prstGeom prst="roundRect">
            <a:avLst>
              <a:gd name="adj" fmla="val 7908"/>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bg1"/>
                </a:solidFill>
              </a:rPr>
              <a:t>Consumer 3</a:t>
            </a:r>
          </a:p>
        </p:txBody>
      </p:sp>
      <p:sp>
        <p:nvSpPr>
          <p:cNvPr id="13" name="Rectangle: Rounded Corners 12">
            <a:extLst>
              <a:ext uri="{FF2B5EF4-FFF2-40B4-BE49-F238E27FC236}">
                <a16:creationId xmlns:a16="http://schemas.microsoft.com/office/drawing/2014/main" id="{0296044F-910A-4B84-9EE2-2C21859186BC}"/>
              </a:ext>
            </a:extLst>
          </p:cNvPr>
          <p:cNvSpPr/>
          <p:nvPr/>
        </p:nvSpPr>
        <p:spPr>
          <a:xfrm>
            <a:off x="8938787" y="4128371"/>
            <a:ext cx="1653766" cy="1729223"/>
          </a:xfrm>
          <a:prstGeom prst="roundRect">
            <a:avLst>
              <a:gd name="adj" fmla="val 7908"/>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E421EF69-BD9F-414B-AA69-ED05AFAC6C91}"/>
              </a:ext>
            </a:extLst>
          </p:cNvPr>
          <p:cNvSpPr/>
          <p:nvPr/>
        </p:nvSpPr>
        <p:spPr>
          <a:xfrm>
            <a:off x="9102127" y="4865230"/>
            <a:ext cx="1332369" cy="355349"/>
          </a:xfrm>
          <a:prstGeom prst="roundRect">
            <a:avLst>
              <a:gd name="adj" fmla="val 7908"/>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bg1"/>
                </a:solidFill>
              </a:rPr>
              <a:t>Consumer 1</a:t>
            </a:r>
          </a:p>
        </p:txBody>
      </p:sp>
      <p:sp>
        <p:nvSpPr>
          <p:cNvPr id="18" name="Rectangle: Rounded Corners 17">
            <a:extLst>
              <a:ext uri="{FF2B5EF4-FFF2-40B4-BE49-F238E27FC236}">
                <a16:creationId xmlns:a16="http://schemas.microsoft.com/office/drawing/2014/main" id="{403E4D54-0ADE-4FF0-8600-5EB25A09DACD}"/>
              </a:ext>
            </a:extLst>
          </p:cNvPr>
          <p:cNvSpPr/>
          <p:nvPr/>
        </p:nvSpPr>
        <p:spPr>
          <a:xfrm>
            <a:off x="9102126" y="5379013"/>
            <a:ext cx="1332369" cy="355349"/>
          </a:xfrm>
          <a:prstGeom prst="roundRect">
            <a:avLst>
              <a:gd name="adj" fmla="val 7908"/>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bg1"/>
                </a:solidFill>
              </a:rPr>
              <a:t>Consumer 2</a:t>
            </a:r>
          </a:p>
        </p:txBody>
      </p:sp>
      <p:sp>
        <p:nvSpPr>
          <p:cNvPr id="19" name="Rectangle: Rounded Corners 18">
            <a:extLst>
              <a:ext uri="{FF2B5EF4-FFF2-40B4-BE49-F238E27FC236}">
                <a16:creationId xmlns:a16="http://schemas.microsoft.com/office/drawing/2014/main" id="{04E72B12-737A-4A56-B5FC-A05854CE6E9E}"/>
              </a:ext>
            </a:extLst>
          </p:cNvPr>
          <p:cNvSpPr/>
          <p:nvPr/>
        </p:nvSpPr>
        <p:spPr>
          <a:xfrm>
            <a:off x="5105022" y="3031774"/>
            <a:ext cx="1332369" cy="355349"/>
          </a:xfrm>
          <a:prstGeom prst="roundRect">
            <a:avLst>
              <a:gd name="adj" fmla="val 7908"/>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Broker 1</a:t>
            </a:r>
          </a:p>
        </p:txBody>
      </p:sp>
      <p:sp>
        <p:nvSpPr>
          <p:cNvPr id="20" name="Rectangle: Rounded Corners 19">
            <a:extLst>
              <a:ext uri="{FF2B5EF4-FFF2-40B4-BE49-F238E27FC236}">
                <a16:creationId xmlns:a16="http://schemas.microsoft.com/office/drawing/2014/main" id="{218C842F-786A-4091-917A-0FDED568D71F}"/>
              </a:ext>
            </a:extLst>
          </p:cNvPr>
          <p:cNvSpPr/>
          <p:nvPr/>
        </p:nvSpPr>
        <p:spPr>
          <a:xfrm>
            <a:off x="5105021" y="3545557"/>
            <a:ext cx="1332369" cy="355349"/>
          </a:xfrm>
          <a:prstGeom prst="roundRect">
            <a:avLst>
              <a:gd name="adj" fmla="val 7908"/>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Broker 2</a:t>
            </a:r>
          </a:p>
        </p:txBody>
      </p:sp>
      <p:sp>
        <p:nvSpPr>
          <p:cNvPr id="21" name="Rectangle: Rounded Corners 20">
            <a:extLst>
              <a:ext uri="{FF2B5EF4-FFF2-40B4-BE49-F238E27FC236}">
                <a16:creationId xmlns:a16="http://schemas.microsoft.com/office/drawing/2014/main" id="{C33C3CC7-C126-44A5-8AAC-74CCFCD93126}"/>
              </a:ext>
            </a:extLst>
          </p:cNvPr>
          <p:cNvSpPr/>
          <p:nvPr/>
        </p:nvSpPr>
        <p:spPr>
          <a:xfrm>
            <a:off x="5107663" y="4071788"/>
            <a:ext cx="1332369" cy="355349"/>
          </a:xfrm>
          <a:prstGeom prst="roundRect">
            <a:avLst>
              <a:gd name="adj" fmla="val 7908"/>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0" lang="en-US" sz="1800" b="0" i="0" u="none" strike="noStrike" kern="1200" cap="none" spc="0" normalizeH="0" baseline="0" noProof="0" dirty="0">
                <a:ln>
                  <a:noFill/>
                </a:ln>
                <a:solidFill>
                  <a:prstClr val="black"/>
                </a:solidFill>
                <a:effectLst/>
                <a:uLnTx/>
                <a:uFillTx/>
                <a:latin typeface="Microsoft PhagsPa"/>
                <a:ea typeface="+mn-ea"/>
                <a:cs typeface="+mn-cs"/>
              </a:rPr>
              <a:t>Broker</a:t>
            </a:r>
            <a:r>
              <a:rPr lang="en-US" dirty="0"/>
              <a:t> 3</a:t>
            </a:r>
          </a:p>
        </p:txBody>
      </p:sp>
      <p:sp>
        <p:nvSpPr>
          <p:cNvPr id="25" name="Rectangle: Rounded Corners 24">
            <a:extLst>
              <a:ext uri="{FF2B5EF4-FFF2-40B4-BE49-F238E27FC236}">
                <a16:creationId xmlns:a16="http://schemas.microsoft.com/office/drawing/2014/main" id="{2C1E7EB4-3428-4C4D-A040-09EC7C5A436F}"/>
              </a:ext>
            </a:extLst>
          </p:cNvPr>
          <p:cNvSpPr/>
          <p:nvPr/>
        </p:nvSpPr>
        <p:spPr>
          <a:xfrm>
            <a:off x="5115017" y="4968088"/>
            <a:ext cx="1332369" cy="355349"/>
          </a:xfrm>
          <a:prstGeom prst="roundRect">
            <a:avLst>
              <a:gd name="adj" fmla="val 7908"/>
            </a:avLst>
          </a:prstGeom>
          <a:solidFill>
            <a:srgbClr val="00B0F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0" lang="en-US" sz="1800" b="0" i="0" u="none" strike="noStrike" kern="1200" cap="none" spc="0" normalizeH="0" baseline="0" noProof="0" dirty="0">
                <a:ln>
                  <a:noFill/>
                </a:ln>
                <a:solidFill>
                  <a:schemeClr val="bg1"/>
                </a:solidFill>
                <a:effectLst/>
                <a:uLnTx/>
                <a:uFillTx/>
                <a:latin typeface="Microsoft PhagsPa"/>
                <a:ea typeface="+mn-ea"/>
                <a:cs typeface="+mn-cs"/>
              </a:rPr>
              <a:t>Zookeeper</a:t>
            </a:r>
            <a:endParaRPr lang="en-US" dirty="0">
              <a:solidFill>
                <a:schemeClr val="bg1"/>
              </a:solidFill>
            </a:endParaRPr>
          </a:p>
        </p:txBody>
      </p:sp>
      <p:sp>
        <p:nvSpPr>
          <p:cNvPr id="26" name="Rectangle: Rounded Corners 25">
            <a:extLst>
              <a:ext uri="{FF2B5EF4-FFF2-40B4-BE49-F238E27FC236}">
                <a16:creationId xmlns:a16="http://schemas.microsoft.com/office/drawing/2014/main" id="{831C0B13-32D2-4E99-8838-3F7573A2B1A9}"/>
              </a:ext>
            </a:extLst>
          </p:cNvPr>
          <p:cNvSpPr/>
          <p:nvPr/>
        </p:nvSpPr>
        <p:spPr>
          <a:xfrm>
            <a:off x="4925085" y="2690573"/>
            <a:ext cx="1702052" cy="2125870"/>
          </a:xfrm>
          <a:prstGeom prst="roundRect">
            <a:avLst>
              <a:gd name="adj" fmla="val 4433"/>
            </a:avLst>
          </a:prstGeom>
          <a:noFill/>
          <a:ln w="19050">
            <a:solidFill>
              <a:schemeClr val="bg1">
                <a:lumMod val="6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D1855EB7-9C08-420B-8EA8-B696119627FD}"/>
              </a:ext>
            </a:extLst>
          </p:cNvPr>
          <p:cNvSpPr txBox="1"/>
          <p:nvPr/>
        </p:nvSpPr>
        <p:spPr>
          <a:xfrm>
            <a:off x="5006895" y="2232084"/>
            <a:ext cx="1508746" cy="369332"/>
          </a:xfrm>
          <a:prstGeom prst="rect">
            <a:avLst/>
          </a:prstGeom>
          <a:noFill/>
        </p:spPr>
        <p:txBody>
          <a:bodyPr wrap="none" rtlCol="0">
            <a:spAutoFit/>
          </a:bodyPr>
          <a:lstStyle/>
          <a:p>
            <a:r>
              <a:rPr lang="en-US" dirty="0"/>
              <a:t>Kafka Cluster</a:t>
            </a:r>
          </a:p>
        </p:txBody>
      </p:sp>
      <p:sp>
        <p:nvSpPr>
          <p:cNvPr id="29" name="TextBox 28">
            <a:extLst>
              <a:ext uri="{FF2B5EF4-FFF2-40B4-BE49-F238E27FC236}">
                <a16:creationId xmlns:a16="http://schemas.microsoft.com/office/drawing/2014/main" id="{973C15B5-23F2-4705-8A94-DE3DFEB366DC}"/>
              </a:ext>
            </a:extLst>
          </p:cNvPr>
          <p:cNvSpPr txBox="1"/>
          <p:nvPr/>
        </p:nvSpPr>
        <p:spPr>
          <a:xfrm>
            <a:off x="9122466" y="1708775"/>
            <a:ext cx="1281120" cy="646331"/>
          </a:xfrm>
          <a:prstGeom prst="rect">
            <a:avLst/>
          </a:prstGeom>
          <a:noFill/>
        </p:spPr>
        <p:txBody>
          <a:bodyPr wrap="none" rtlCol="0">
            <a:spAutoFit/>
          </a:bodyPr>
          <a:lstStyle/>
          <a:p>
            <a:pPr algn="ctr"/>
            <a:r>
              <a:rPr lang="en-US" dirty="0"/>
              <a:t>Consumer </a:t>
            </a:r>
          </a:p>
          <a:p>
            <a:pPr algn="ctr"/>
            <a:r>
              <a:rPr lang="en-US" dirty="0"/>
              <a:t>Group A</a:t>
            </a:r>
          </a:p>
        </p:txBody>
      </p:sp>
      <p:sp>
        <p:nvSpPr>
          <p:cNvPr id="30" name="TextBox 29">
            <a:extLst>
              <a:ext uri="{FF2B5EF4-FFF2-40B4-BE49-F238E27FC236}">
                <a16:creationId xmlns:a16="http://schemas.microsoft.com/office/drawing/2014/main" id="{2E4DE385-A0B6-4FB6-B85C-E674B33E3226}"/>
              </a:ext>
            </a:extLst>
          </p:cNvPr>
          <p:cNvSpPr txBox="1"/>
          <p:nvPr/>
        </p:nvSpPr>
        <p:spPr>
          <a:xfrm>
            <a:off x="9096842" y="4183329"/>
            <a:ext cx="1281120" cy="646331"/>
          </a:xfrm>
          <a:prstGeom prst="rect">
            <a:avLst/>
          </a:prstGeom>
          <a:noFill/>
        </p:spPr>
        <p:txBody>
          <a:bodyPr wrap="none" rtlCol="0">
            <a:spAutoFit/>
          </a:bodyPr>
          <a:lstStyle/>
          <a:p>
            <a:pPr algn="ctr"/>
            <a:r>
              <a:rPr lang="en-US" dirty="0"/>
              <a:t>Consumer </a:t>
            </a:r>
          </a:p>
          <a:p>
            <a:pPr algn="ctr"/>
            <a:r>
              <a:rPr lang="en-US" dirty="0"/>
              <a:t>Group B</a:t>
            </a:r>
          </a:p>
        </p:txBody>
      </p:sp>
      <p:cxnSp>
        <p:nvCxnSpPr>
          <p:cNvPr id="32" name="Straight Arrow Connector 31">
            <a:extLst>
              <a:ext uri="{FF2B5EF4-FFF2-40B4-BE49-F238E27FC236}">
                <a16:creationId xmlns:a16="http://schemas.microsoft.com/office/drawing/2014/main" id="{124B69AC-579F-4D79-8888-E4B6A9405C78}"/>
              </a:ext>
            </a:extLst>
          </p:cNvPr>
          <p:cNvCxnSpPr>
            <a:stCxn id="4" idx="3"/>
          </p:cNvCxnSpPr>
          <p:nvPr/>
        </p:nvCxnSpPr>
        <p:spPr>
          <a:xfrm>
            <a:off x="2607398" y="3730028"/>
            <a:ext cx="1904245" cy="23480"/>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6BD3C6C6-CE08-45B0-B43B-A351EED67CD3}"/>
              </a:ext>
            </a:extLst>
          </p:cNvPr>
          <p:cNvCxnSpPr/>
          <p:nvPr/>
        </p:nvCxnSpPr>
        <p:spPr>
          <a:xfrm flipH="1">
            <a:off x="7034542" y="3209448"/>
            <a:ext cx="1904245" cy="0"/>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1AC92853-36CE-4339-B3B3-A8D205458E72}"/>
              </a:ext>
            </a:extLst>
          </p:cNvPr>
          <p:cNvCxnSpPr/>
          <p:nvPr/>
        </p:nvCxnSpPr>
        <p:spPr>
          <a:xfrm flipH="1">
            <a:off x="7034542" y="4906978"/>
            <a:ext cx="1904245" cy="0"/>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36" name="TextBox 35">
            <a:extLst>
              <a:ext uri="{FF2B5EF4-FFF2-40B4-BE49-F238E27FC236}">
                <a16:creationId xmlns:a16="http://schemas.microsoft.com/office/drawing/2014/main" id="{41D43785-1EBC-4E61-9C49-B9CFD21FD095}"/>
              </a:ext>
            </a:extLst>
          </p:cNvPr>
          <p:cNvSpPr txBox="1"/>
          <p:nvPr/>
        </p:nvSpPr>
        <p:spPr>
          <a:xfrm>
            <a:off x="3000527" y="3258111"/>
            <a:ext cx="1175322" cy="369332"/>
          </a:xfrm>
          <a:prstGeom prst="rect">
            <a:avLst/>
          </a:prstGeom>
          <a:noFill/>
        </p:spPr>
        <p:txBody>
          <a:bodyPr wrap="none" rtlCol="0">
            <a:spAutoFit/>
          </a:bodyPr>
          <a:lstStyle/>
          <a:p>
            <a:r>
              <a:rPr lang="en-US" dirty="0"/>
              <a:t>Push Msg</a:t>
            </a:r>
          </a:p>
        </p:txBody>
      </p:sp>
      <p:sp>
        <p:nvSpPr>
          <p:cNvPr id="37" name="TextBox 36">
            <a:extLst>
              <a:ext uri="{FF2B5EF4-FFF2-40B4-BE49-F238E27FC236}">
                <a16:creationId xmlns:a16="http://schemas.microsoft.com/office/drawing/2014/main" id="{7C5E6CF3-4943-4006-B43F-BE7613994B80}"/>
              </a:ext>
            </a:extLst>
          </p:cNvPr>
          <p:cNvSpPr txBox="1"/>
          <p:nvPr/>
        </p:nvSpPr>
        <p:spPr>
          <a:xfrm>
            <a:off x="7399003" y="2703390"/>
            <a:ext cx="1059906" cy="369332"/>
          </a:xfrm>
          <a:prstGeom prst="rect">
            <a:avLst/>
          </a:prstGeom>
          <a:noFill/>
        </p:spPr>
        <p:txBody>
          <a:bodyPr wrap="none" rtlCol="0">
            <a:spAutoFit/>
          </a:bodyPr>
          <a:lstStyle/>
          <a:p>
            <a:r>
              <a:rPr lang="en-US" dirty="0"/>
              <a:t>Pull Msg</a:t>
            </a:r>
          </a:p>
        </p:txBody>
      </p:sp>
      <p:sp>
        <p:nvSpPr>
          <p:cNvPr id="38" name="TextBox 37">
            <a:extLst>
              <a:ext uri="{FF2B5EF4-FFF2-40B4-BE49-F238E27FC236}">
                <a16:creationId xmlns:a16="http://schemas.microsoft.com/office/drawing/2014/main" id="{20CCEEAE-1E8A-4C9B-AF68-655F29D3FD5F}"/>
              </a:ext>
            </a:extLst>
          </p:cNvPr>
          <p:cNvSpPr txBox="1"/>
          <p:nvPr/>
        </p:nvSpPr>
        <p:spPr>
          <a:xfrm>
            <a:off x="7399003" y="4433932"/>
            <a:ext cx="1059906" cy="369332"/>
          </a:xfrm>
          <a:prstGeom prst="rect">
            <a:avLst/>
          </a:prstGeom>
          <a:noFill/>
        </p:spPr>
        <p:txBody>
          <a:bodyPr wrap="none" rtlCol="0">
            <a:spAutoFit/>
          </a:bodyPr>
          <a:lstStyle/>
          <a:p>
            <a:r>
              <a:rPr lang="en-US" dirty="0"/>
              <a:t>Pull Msg</a:t>
            </a:r>
          </a:p>
        </p:txBody>
      </p:sp>
    </p:spTree>
    <p:extLst>
      <p:ext uri="{BB962C8B-B14F-4D97-AF65-F5344CB8AC3E}">
        <p14:creationId xmlns:p14="http://schemas.microsoft.com/office/powerpoint/2010/main" val="2744539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Partitioning in Kafka Topics</a:t>
            </a:r>
          </a:p>
        </p:txBody>
      </p:sp>
      <p:sp>
        <p:nvSpPr>
          <p:cNvPr id="3" name="Content Placeholder 2"/>
          <p:cNvSpPr>
            <a:spLocks noGrp="1"/>
          </p:cNvSpPr>
          <p:nvPr>
            <p:ph idx="1"/>
          </p:nvPr>
        </p:nvSpPr>
        <p:spPr/>
        <p:txBody>
          <a:bodyPr>
            <a:normAutofit/>
          </a:bodyPr>
          <a:lstStyle/>
          <a:p>
            <a:pPr>
              <a:lnSpc>
                <a:spcPct val="150000"/>
              </a:lnSpc>
            </a:pPr>
            <a:r>
              <a:rPr sz="2400" dirty="0"/>
              <a:t>Partitions are the unit of parallelism and scalability.</a:t>
            </a:r>
          </a:p>
          <a:p>
            <a:pPr>
              <a:lnSpc>
                <a:spcPct val="150000"/>
              </a:lnSpc>
            </a:pPr>
            <a:r>
              <a:rPr sz="2400" dirty="0"/>
              <a:t>Each partition is an ordered, immutable log of records.</a:t>
            </a:r>
          </a:p>
          <a:p>
            <a:pPr>
              <a:lnSpc>
                <a:spcPct val="150000"/>
              </a:lnSpc>
            </a:pPr>
            <a:r>
              <a:rPr sz="2400" dirty="0"/>
              <a:t>Producers send messages using keys to preserve order per key.</a:t>
            </a:r>
          </a:p>
          <a:p>
            <a:pPr>
              <a:lnSpc>
                <a:spcPct val="150000"/>
              </a:lnSpc>
            </a:pPr>
            <a:r>
              <a:rPr sz="2400" dirty="0"/>
              <a:t>Consumers in a group are assigned unique partitions.</a:t>
            </a:r>
            <a:endParaRPr lang="en-US" sz="2400" dirty="0"/>
          </a:p>
          <a:p>
            <a:pPr>
              <a:lnSpc>
                <a:spcPct val="150000"/>
              </a:lnSpc>
            </a:pPr>
            <a:r>
              <a:rPr lang="en-US" sz="2400" dirty="0"/>
              <a:t>Partitions are replicated across brokers (controlled by replication factor).</a:t>
            </a:r>
          </a:p>
          <a:p>
            <a:pPr>
              <a:lnSpc>
                <a:spcPct val="150000"/>
              </a:lnSpc>
            </a:pPr>
            <a:r>
              <a:rPr lang="en-US" sz="2400" dirty="0"/>
              <a:t>One leader handles reads/writes; followers replicate data.</a:t>
            </a:r>
          </a:p>
          <a:p>
            <a:pPr>
              <a:lnSpc>
                <a:spcPct val="150000"/>
              </a:lnSpc>
            </a:pPr>
            <a:r>
              <a:rPr lang="en-US" sz="2400" dirty="0"/>
              <a:t>Ensures high availability and fault tolerance via ISR (In-Sync Replica).</a:t>
            </a:r>
          </a:p>
          <a:p>
            <a:pPr>
              <a:lnSpc>
                <a:spcPct val="150000"/>
              </a:lnSpc>
            </a:pPr>
            <a:endParaRPr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Kafka Delivery Guarantees</a:t>
            </a:r>
          </a:p>
        </p:txBody>
      </p:sp>
      <p:sp>
        <p:nvSpPr>
          <p:cNvPr id="3" name="Content Placeholder 2"/>
          <p:cNvSpPr>
            <a:spLocks noGrp="1"/>
          </p:cNvSpPr>
          <p:nvPr>
            <p:ph idx="1"/>
          </p:nvPr>
        </p:nvSpPr>
        <p:spPr/>
        <p:txBody>
          <a:bodyPr/>
          <a:lstStyle/>
          <a:p>
            <a:r>
              <a:rPr dirty="0"/>
              <a:t>At Most Once: No retry, may lose messages.</a:t>
            </a:r>
          </a:p>
          <a:p>
            <a:r>
              <a:rPr dirty="0"/>
              <a:t>At Least Once: Retries possible, may duplicate.</a:t>
            </a:r>
          </a:p>
          <a:p>
            <a:r>
              <a:rPr dirty="0"/>
              <a:t>Exactly Once: Reliable, no duplicates with idempotence &amp; transactions.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C6C19-A6BE-4BB1-BCAC-C5AC1C748339}"/>
              </a:ext>
            </a:extLst>
          </p:cNvPr>
          <p:cNvSpPr>
            <a:spLocks noGrp="1"/>
          </p:cNvSpPr>
          <p:nvPr>
            <p:ph type="title"/>
          </p:nvPr>
        </p:nvSpPr>
        <p:spPr/>
        <p:txBody>
          <a:bodyPr/>
          <a:lstStyle/>
          <a:p>
            <a:r>
              <a:rPr lang="en-US" dirty="0"/>
              <a:t>Redis</a:t>
            </a:r>
          </a:p>
        </p:txBody>
      </p:sp>
      <p:sp>
        <p:nvSpPr>
          <p:cNvPr id="3" name="Content Placeholder 2">
            <a:extLst>
              <a:ext uri="{FF2B5EF4-FFF2-40B4-BE49-F238E27FC236}">
                <a16:creationId xmlns:a16="http://schemas.microsoft.com/office/drawing/2014/main" id="{D8169F2B-3A0A-4666-9B53-3DC52BF8437C}"/>
              </a:ext>
            </a:extLst>
          </p:cNvPr>
          <p:cNvSpPr>
            <a:spLocks noGrp="1"/>
          </p:cNvSpPr>
          <p:nvPr>
            <p:ph idx="1"/>
          </p:nvPr>
        </p:nvSpPr>
        <p:spPr/>
        <p:txBody>
          <a:bodyPr/>
          <a:lstStyle/>
          <a:p>
            <a:r>
              <a:rPr lang="en-US" dirty="0"/>
              <a:t>Redis = Remote Dictionary Server</a:t>
            </a:r>
          </a:p>
          <a:p>
            <a:r>
              <a:rPr lang="en-US" dirty="0"/>
              <a:t>An in-memory, key-value data store</a:t>
            </a:r>
          </a:p>
          <a:p>
            <a:r>
              <a:rPr lang="en-US" dirty="0"/>
              <a:t>Can be used as a cache, message broker, database, or task queue</a:t>
            </a:r>
          </a:p>
        </p:txBody>
      </p:sp>
    </p:spTree>
    <p:extLst>
      <p:ext uri="{BB962C8B-B14F-4D97-AF65-F5344CB8AC3E}">
        <p14:creationId xmlns:p14="http://schemas.microsoft.com/office/powerpoint/2010/main" val="2578015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6E6E3-71A8-416A-AA32-8C10D53A99C7}"/>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3F0F5E23-A58A-4B9A-AF98-7A04CBCC8A54}"/>
              </a:ext>
            </a:extLst>
          </p:cNvPr>
          <p:cNvSpPr>
            <a:spLocks noGrp="1"/>
          </p:cNvSpPr>
          <p:nvPr>
            <p:ph idx="1"/>
          </p:nvPr>
        </p:nvSpPr>
        <p:spPr/>
        <p:txBody>
          <a:bodyPr>
            <a:normAutofit lnSpcReduction="10000"/>
          </a:bodyPr>
          <a:lstStyle/>
          <a:p>
            <a:pPr marL="0" indent="0">
              <a:lnSpc>
                <a:spcPct val="150000"/>
              </a:lnSpc>
              <a:buNone/>
            </a:pPr>
            <a:r>
              <a:rPr lang="en-US" dirty="0"/>
              <a:t>🧠 In-memory: Extremely fast reads/writes</a:t>
            </a:r>
          </a:p>
          <a:p>
            <a:pPr marL="0" indent="0">
              <a:lnSpc>
                <a:spcPct val="150000"/>
              </a:lnSpc>
              <a:buNone/>
            </a:pPr>
            <a:r>
              <a:rPr lang="en-US" dirty="0"/>
              <a:t>🔁 Persistence: Optional disk storage (RDB or AOF)</a:t>
            </a:r>
          </a:p>
          <a:p>
            <a:pPr marL="0" indent="0">
              <a:lnSpc>
                <a:spcPct val="150000"/>
              </a:lnSpc>
              <a:buNone/>
            </a:pPr>
            <a:r>
              <a:rPr lang="en-US" dirty="0"/>
              <a:t>🧵 Pub/Sub: Native support for messaging patterns</a:t>
            </a:r>
          </a:p>
          <a:p>
            <a:pPr marL="0" indent="0">
              <a:lnSpc>
                <a:spcPct val="150000"/>
              </a:lnSpc>
              <a:buNone/>
            </a:pPr>
            <a:r>
              <a:rPr lang="en-US" dirty="0"/>
              <a:t>🔐 Atomic operations: Perfect for counters, queues, locks</a:t>
            </a:r>
          </a:p>
          <a:p>
            <a:pPr marL="0" indent="0">
              <a:lnSpc>
                <a:spcPct val="150000"/>
              </a:lnSpc>
              <a:buNone/>
            </a:pPr>
            <a:r>
              <a:rPr lang="en-US" dirty="0"/>
              <a:t>♻️ Data structures: Strings, Lists, Sets, Hashes, Sorted Sets, Streams</a:t>
            </a:r>
          </a:p>
        </p:txBody>
      </p:sp>
    </p:spTree>
    <p:extLst>
      <p:ext uri="{BB962C8B-B14F-4D97-AF65-F5344CB8AC3E}">
        <p14:creationId xmlns:p14="http://schemas.microsoft.com/office/powerpoint/2010/main" val="2568961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5CACA-16FB-43F6-8407-5F9650E470DF}"/>
              </a:ext>
            </a:extLst>
          </p:cNvPr>
          <p:cNvSpPr>
            <a:spLocks noGrp="1"/>
          </p:cNvSpPr>
          <p:nvPr>
            <p:ph type="title"/>
          </p:nvPr>
        </p:nvSpPr>
        <p:spPr/>
        <p:txBody>
          <a:bodyPr/>
          <a:lstStyle/>
          <a:p>
            <a:r>
              <a:rPr lang="en-US" dirty="0"/>
              <a:t>Common Use Cases</a:t>
            </a:r>
          </a:p>
        </p:txBody>
      </p:sp>
      <p:sp>
        <p:nvSpPr>
          <p:cNvPr id="3" name="Content Placeholder 2">
            <a:extLst>
              <a:ext uri="{FF2B5EF4-FFF2-40B4-BE49-F238E27FC236}">
                <a16:creationId xmlns:a16="http://schemas.microsoft.com/office/drawing/2014/main" id="{704106B0-E1BF-44DC-8B16-6C1AE0063625}"/>
              </a:ext>
            </a:extLst>
          </p:cNvPr>
          <p:cNvSpPr>
            <a:spLocks noGrp="1"/>
          </p:cNvSpPr>
          <p:nvPr>
            <p:ph idx="1"/>
          </p:nvPr>
        </p:nvSpPr>
        <p:spPr/>
        <p:txBody>
          <a:bodyPr>
            <a:normAutofit/>
          </a:bodyPr>
          <a:lstStyle/>
          <a:p>
            <a:pPr marL="0" indent="0">
              <a:lnSpc>
                <a:spcPct val="150000"/>
              </a:lnSpc>
              <a:buNone/>
            </a:pPr>
            <a:r>
              <a:rPr lang="en-US" dirty="0"/>
              <a:t>⚡ Caching (e.g., session storage, API results)</a:t>
            </a:r>
          </a:p>
          <a:p>
            <a:pPr marL="0" indent="0">
              <a:lnSpc>
                <a:spcPct val="150000"/>
              </a:lnSpc>
              <a:buNone/>
            </a:pPr>
            <a:r>
              <a:rPr lang="en-US" dirty="0"/>
              <a:t>📬 Message brokering (used by Celery, </a:t>
            </a:r>
            <a:r>
              <a:rPr lang="en-US" dirty="0" err="1"/>
              <a:t>Resque</a:t>
            </a:r>
            <a:r>
              <a:rPr lang="en-US" dirty="0"/>
              <a:t>)</a:t>
            </a:r>
          </a:p>
          <a:p>
            <a:pPr marL="0" indent="0">
              <a:lnSpc>
                <a:spcPct val="150000"/>
              </a:lnSpc>
              <a:buNone/>
            </a:pPr>
            <a:r>
              <a:rPr lang="en-US" dirty="0"/>
              <a:t>🛠️ Task queues (for async job processing)</a:t>
            </a:r>
          </a:p>
          <a:p>
            <a:pPr marL="0" indent="0">
              <a:lnSpc>
                <a:spcPct val="150000"/>
              </a:lnSpc>
              <a:buNone/>
            </a:pPr>
            <a:r>
              <a:rPr lang="en-US" dirty="0"/>
              <a:t>📊 Real-time analytics (e.g., leaderboard, counters)</a:t>
            </a:r>
          </a:p>
          <a:p>
            <a:pPr marL="0" indent="0">
              <a:lnSpc>
                <a:spcPct val="150000"/>
              </a:lnSpc>
              <a:buNone/>
            </a:pPr>
            <a:r>
              <a:rPr lang="en-US" dirty="0"/>
              <a:t>🗝️ Distributed locks and semaphores</a:t>
            </a:r>
          </a:p>
        </p:txBody>
      </p:sp>
    </p:spTree>
    <p:extLst>
      <p:ext uri="{BB962C8B-B14F-4D97-AF65-F5344CB8AC3E}">
        <p14:creationId xmlns:p14="http://schemas.microsoft.com/office/powerpoint/2010/main" val="3431325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5CACA-16FB-43F6-8407-5F9650E470DF}"/>
              </a:ext>
            </a:extLst>
          </p:cNvPr>
          <p:cNvSpPr>
            <a:spLocks noGrp="1"/>
          </p:cNvSpPr>
          <p:nvPr>
            <p:ph type="title"/>
          </p:nvPr>
        </p:nvSpPr>
        <p:spPr/>
        <p:txBody>
          <a:bodyPr/>
          <a:lstStyle/>
          <a:p>
            <a:r>
              <a:rPr lang="en-US" dirty="0"/>
              <a:t>Data Structures</a:t>
            </a:r>
          </a:p>
        </p:txBody>
      </p:sp>
      <p:graphicFrame>
        <p:nvGraphicFramePr>
          <p:cNvPr id="6" name="Content Placeholder 5">
            <a:extLst>
              <a:ext uri="{FF2B5EF4-FFF2-40B4-BE49-F238E27FC236}">
                <a16:creationId xmlns:a16="http://schemas.microsoft.com/office/drawing/2014/main" id="{A22E58E2-BCD0-4958-982A-96949338FA51}"/>
              </a:ext>
            </a:extLst>
          </p:cNvPr>
          <p:cNvGraphicFramePr>
            <a:graphicFrameLocks noGrp="1"/>
          </p:cNvGraphicFramePr>
          <p:nvPr>
            <p:ph idx="1"/>
            <p:extLst>
              <p:ext uri="{D42A27DB-BD31-4B8C-83A1-F6EECF244321}">
                <p14:modId xmlns:p14="http://schemas.microsoft.com/office/powerpoint/2010/main" val="2926627567"/>
              </p:ext>
            </p:extLst>
          </p:nvPr>
        </p:nvGraphicFramePr>
        <p:xfrm>
          <a:off x="1855960" y="1946496"/>
          <a:ext cx="8480080" cy="3333043"/>
        </p:xfrm>
        <a:graphic>
          <a:graphicData uri="http://schemas.openxmlformats.org/drawingml/2006/table">
            <a:tbl>
              <a:tblPr>
                <a:tableStyleId>{FABFCF23-3B69-468F-B69F-88F6DE6A72F2}</a:tableStyleId>
              </a:tblPr>
              <a:tblGrid>
                <a:gridCol w="4240040">
                  <a:extLst>
                    <a:ext uri="{9D8B030D-6E8A-4147-A177-3AD203B41FA5}">
                      <a16:colId xmlns:a16="http://schemas.microsoft.com/office/drawing/2014/main" val="2839928203"/>
                    </a:ext>
                  </a:extLst>
                </a:gridCol>
                <a:gridCol w="4240040">
                  <a:extLst>
                    <a:ext uri="{9D8B030D-6E8A-4147-A177-3AD203B41FA5}">
                      <a16:colId xmlns:a16="http://schemas.microsoft.com/office/drawing/2014/main" val="1839427348"/>
                    </a:ext>
                  </a:extLst>
                </a:gridCol>
              </a:tblGrid>
              <a:tr h="476149">
                <a:tc>
                  <a:txBody>
                    <a:bodyPr/>
                    <a:lstStyle/>
                    <a:p>
                      <a:r>
                        <a:rPr lang="en-US" b="1"/>
                        <a:t>Type</a:t>
                      </a:r>
                      <a:endParaRPr lang="en-US"/>
                    </a:p>
                  </a:txBody>
                  <a:tcPr anchor="ctr"/>
                </a:tc>
                <a:tc>
                  <a:txBody>
                    <a:bodyPr/>
                    <a:lstStyle/>
                    <a:p>
                      <a:r>
                        <a:rPr lang="en-US" b="1" dirty="0"/>
                        <a:t>Use Case</a:t>
                      </a:r>
                      <a:endParaRPr lang="en-US" dirty="0"/>
                    </a:p>
                  </a:txBody>
                  <a:tcPr anchor="ctr"/>
                </a:tc>
                <a:extLst>
                  <a:ext uri="{0D108BD9-81ED-4DB2-BD59-A6C34878D82A}">
                    <a16:rowId xmlns:a16="http://schemas.microsoft.com/office/drawing/2014/main" val="338811875"/>
                  </a:ext>
                </a:extLst>
              </a:tr>
              <a:tr h="476149">
                <a:tc>
                  <a:txBody>
                    <a:bodyPr/>
                    <a:lstStyle/>
                    <a:p>
                      <a:r>
                        <a:rPr lang="en-US" b="1"/>
                        <a:t>String</a:t>
                      </a:r>
                      <a:endParaRPr lang="en-US"/>
                    </a:p>
                  </a:txBody>
                  <a:tcPr anchor="ctr"/>
                </a:tc>
                <a:tc>
                  <a:txBody>
                    <a:bodyPr/>
                    <a:lstStyle/>
                    <a:p>
                      <a:r>
                        <a:rPr lang="en-US"/>
                        <a:t>Simple key-value (e.g., user_id → name)</a:t>
                      </a:r>
                    </a:p>
                  </a:txBody>
                  <a:tcPr anchor="ctr"/>
                </a:tc>
                <a:extLst>
                  <a:ext uri="{0D108BD9-81ED-4DB2-BD59-A6C34878D82A}">
                    <a16:rowId xmlns:a16="http://schemas.microsoft.com/office/drawing/2014/main" val="3802880720"/>
                  </a:ext>
                </a:extLst>
              </a:tr>
              <a:tr h="476149">
                <a:tc>
                  <a:txBody>
                    <a:bodyPr/>
                    <a:lstStyle/>
                    <a:p>
                      <a:r>
                        <a:rPr lang="en-US" b="1"/>
                        <a:t>List</a:t>
                      </a:r>
                      <a:endParaRPr lang="en-US"/>
                    </a:p>
                  </a:txBody>
                  <a:tcPr anchor="ctr"/>
                </a:tc>
                <a:tc>
                  <a:txBody>
                    <a:bodyPr/>
                    <a:lstStyle/>
                    <a:p>
                      <a:r>
                        <a:rPr lang="en-US"/>
                        <a:t>Task queues (LPUSH, RPOP)</a:t>
                      </a:r>
                    </a:p>
                  </a:txBody>
                  <a:tcPr anchor="ctr"/>
                </a:tc>
                <a:extLst>
                  <a:ext uri="{0D108BD9-81ED-4DB2-BD59-A6C34878D82A}">
                    <a16:rowId xmlns:a16="http://schemas.microsoft.com/office/drawing/2014/main" val="2102075957"/>
                  </a:ext>
                </a:extLst>
              </a:tr>
              <a:tr h="476149">
                <a:tc>
                  <a:txBody>
                    <a:bodyPr/>
                    <a:lstStyle/>
                    <a:p>
                      <a:r>
                        <a:rPr lang="en-US" b="1"/>
                        <a:t>Set</a:t>
                      </a:r>
                      <a:endParaRPr lang="en-US"/>
                    </a:p>
                  </a:txBody>
                  <a:tcPr anchor="ctr"/>
                </a:tc>
                <a:tc>
                  <a:txBody>
                    <a:bodyPr/>
                    <a:lstStyle/>
                    <a:p>
                      <a:r>
                        <a:rPr lang="en-US"/>
                        <a:t>Unique items (tags, followers)</a:t>
                      </a:r>
                    </a:p>
                  </a:txBody>
                  <a:tcPr anchor="ctr"/>
                </a:tc>
                <a:extLst>
                  <a:ext uri="{0D108BD9-81ED-4DB2-BD59-A6C34878D82A}">
                    <a16:rowId xmlns:a16="http://schemas.microsoft.com/office/drawing/2014/main" val="3119936561"/>
                  </a:ext>
                </a:extLst>
              </a:tr>
              <a:tr h="476149">
                <a:tc>
                  <a:txBody>
                    <a:bodyPr/>
                    <a:lstStyle/>
                    <a:p>
                      <a:r>
                        <a:rPr lang="en-US" b="1"/>
                        <a:t>Hash</a:t>
                      </a:r>
                      <a:endParaRPr lang="en-US"/>
                    </a:p>
                  </a:txBody>
                  <a:tcPr anchor="ctr"/>
                </a:tc>
                <a:tc>
                  <a:txBody>
                    <a:bodyPr/>
                    <a:lstStyle/>
                    <a:p>
                      <a:r>
                        <a:rPr lang="en-US"/>
                        <a:t>Object-like structures</a:t>
                      </a:r>
                    </a:p>
                  </a:txBody>
                  <a:tcPr anchor="ctr"/>
                </a:tc>
                <a:extLst>
                  <a:ext uri="{0D108BD9-81ED-4DB2-BD59-A6C34878D82A}">
                    <a16:rowId xmlns:a16="http://schemas.microsoft.com/office/drawing/2014/main" val="1506164191"/>
                  </a:ext>
                </a:extLst>
              </a:tr>
              <a:tr h="476149">
                <a:tc>
                  <a:txBody>
                    <a:bodyPr/>
                    <a:lstStyle/>
                    <a:p>
                      <a:r>
                        <a:rPr lang="en-US" b="1"/>
                        <a:t>Sorted Set</a:t>
                      </a:r>
                      <a:endParaRPr lang="en-US"/>
                    </a:p>
                  </a:txBody>
                  <a:tcPr anchor="ctr"/>
                </a:tc>
                <a:tc>
                  <a:txBody>
                    <a:bodyPr/>
                    <a:lstStyle/>
                    <a:p>
                      <a:r>
                        <a:rPr lang="en-US"/>
                        <a:t>Leaderboards, ranked data</a:t>
                      </a:r>
                    </a:p>
                  </a:txBody>
                  <a:tcPr anchor="ctr"/>
                </a:tc>
                <a:extLst>
                  <a:ext uri="{0D108BD9-81ED-4DB2-BD59-A6C34878D82A}">
                    <a16:rowId xmlns:a16="http://schemas.microsoft.com/office/drawing/2014/main" val="4206967635"/>
                  </a:ext>
                </a:extLst>
              </a:tr>
              <a:tr h="476149">
                <a:tc>
                  <a:txBody>
                    <a:bodyPr/>
                    <a:lstStyle/>
                    <a:p>
                      <a:r>
                        <a:rPr lang="en-US" b="1"/>
                        <a:t>Stream</a:t>
                      </a:r>
                      <a:endParaRPr lang="en-US"/>
                    </a:p>
                  </a:txBody>
                  <a:tcPr anchor="ctr"/>
                </a:tc>
                <a:tc>
                  <a:txBody>
                    <a:bodyPr/>
                    <a:lstStyle/>
                    <a:p>
                      <a:r>
                        <a:rPr lang="en-US" dirty="0"/>
                        <a:t>Log-like event storage</a:t>
                      </a:r>
                    </a:p>
                  </a:txBody>
                  <a:tcPr anchor="ctr"/>
                </a:tc>
                <a:extLst>
                  <a:ext uri="{0D108BD9-81ED-4DB2-BD59-A6C34878D82A}">
                    <a16:rowId xmlns:a16="http://schemas.microsoft.com/office/drawing/2014/main" val="66292586"/>
                  </a:ext>
                </a:extLst>
              </a:tr>
            </a:tbl>
          </a:graphicData>
        </a:graphic>
      </p:graphicFrame>
    </p:spTree>
    <p:extLst>
      <p:ext uri="{BB962C8B-B14F-4D97-AF65-F5344CB8AC3E}">
        <p14:creationId xmlns:p14="http://schemas.microsoft.com/office/powerpoint/2010/main" val="28341755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F344B-22BD-4A20-84EE-3539A4F4D6DA}"/>
              </a:ext>
            </a:extLst>
          </p:cNvPr>
          <p:cNvSpPr>
            <a:spLocks noGrp="1"/>
          </p:cNvSpPr>
          <p:nvPr>
            <p:ph type="title"/>
          </p:nvPr>
        </p:nvSpPr>
        <p:spPr/>
        <p:txBody>
          <a:bodyPr/>
          <a:lstStyle/>
          <a:p>
            <a:r>
              <a:rPr lang="en-US" dirty="0"/>
              <a:t>Example (Inference Request via Kafka)</a:t>
            </a:r>
          </a:p>
        </p:txBody>
      </p:sp>
      <p:sp>
        <p:nvSpPr>
          <p:cNvPr id="3" name="Content Placeholder 2">
            <a:extLst>
              <a:ext uri="{FF2B5EF4-FFF2-40B4-BE49-F238E27FC236}">
                <a16:creationId xmlns:a16="http://schemas.microsoft.com/office/drawing/2014/main" id="{685DA5B9-B595-48EF-9FB1-3603AD33F3F9}"/>
              </a:ext>
            </a:extLst>
          </p:cNvPr>
          <p:cNvSpPr>
            <a:spLocks noGrp="1"/>
          </p:cNvSpPr>
          <p:nvPr>
            <p:ph idx="1"/>
          </p:nvPr>
        </p:nvSpPr>
        <p:spPr/>
        <p:txBody>
          <a:bodyPr>
            <a:normAutofit/>
          </a:bodyPr>
          <a:lstStyle/>
          <a:p>
            <a:r>
              <a:rPr lang="en-US" dirty="0"/>
              <a:t>📥 Client makes a request</a:t>
            </a:r>
          </a:p>
          <a:p>
            <a:r>
              <a:rPr lang="en-US" dirty="0"/>
              <a:t>🚪 REST API entry point</a:t>
            </a:r>
          </a:p>
          <a:p>
            <a:r>
              <a:rPr lang="en-US" dirty="0"/>
              <a:t>📤 Sending the request to Kafka</a:t>
            </a:r>
          </a:p>
          <a:p>
            <a:r>
              <a:rPr lang="en-US" dirty="0"/>
              <a:t>🧠 Worker consuming from Kafka &amp; performing inference</a:t>
            </a:r>
          </a:p>
          <a:p>
            <a:r>
              <a:rPr lang="en-US" dirty="0"/>
              <a:t>📦 Sending the result back</a:t>
            </a:r>
          </a:p>
          <a:p>
            <a:r>
              <a:rPr lang="en-US" dirty="0"/>
              <a:t>📬 Client receives the response</a:t>
            </a:r>
          </a:p>
        </p:txBody>
      </p:sp>
    </p:spTree>
    <p:extLst>
      <p:ext uri="{BB962C8B-B14F-4D97-AF65-F5344CB8AC3E}">
        <p14:creationId xmlns:p14="http://schemas.microsoft.com/office/powerpoint/2010/main" val="4062347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444F5-82A4-4873-9462-7A4E01ACB0D3}"/>
              </a:ext>
            </a:extLst>
          </p:cNvPr>
          <p:cNvSpPr>
            <a:spLocks noGrp="1"/>
          </p:cNvSpPr>
          <p:nvPr>
            <p:ph type="title"/>
          </p:nvPr>
        </p:nvSpPr>
        <p:spPr/>
        <p:txBody>
          <a:bodyPr/>
          <a:lstStyle/>
          <a:p>
            <a:r>
              <a:rPr lang="en-US" dirty="0"/>
              <a:t>Communication</a:t>
            </a:r>
          </a:p>
        </p:txBody>
      </p:sp>
      <p:sp>
        <p:nvSpPr>
          <p:cNvPr id="3" name="Content Placeholder 2">
            <a:extLst>
              <a:ext uri="{FF2B5EF4-FFF2-40B4-BE49-F238E27FC236}">
                <a16:creationId xmlns:a16="http://schemas.microsoft.com/office/drawing/2014/main" id="{CF583435-86FA-41F7-9247-3A2A43FA7ACE}"/>
              </a:ext>
            </a:extLst>
          </p:cNvPr>
          <p:cNvSpPr>
            <a:spLocks noGrp="1"/>
          </p:cNvSpPr>
          <p:nvPr>
            <p:ph idx="1"/>
          </p:nvPr>
        </p:nvSpPr>
        <p:spPr/>
        <p:txBody>
          <a:bodyPr/>
          <a:lstStyle/>
          <a:p>
            <a:r>
              <a:rPr lang="en-US" dirty="0"/>
              <a:t>Request/Response</a:t>
            </a:r>
          </a:p>
          <a:p>
            <a:r>
              <a:rPr lang="en-US" dirty="0"/>
              <a:t>Message Queue </a:t>
            </a:r>
          </a:p>
          <a:p>
            <a:r>
              <a:rPr lang="en-US" dirty="0"/>
              <a:t>Event Streaming/ Event Sourcing</a:t>
            </a:r>
          </a:p>
          <a:p>
            <a:r>
              <a:rPr lang="en-US" dirty="0"/>
              <a:t>Observer Pattern</a:t>
            </a:r>
          </a:p>
        </p:txBody>
      </p:sp>
    </p:spTree>
    <p:extLst>
      <p:ext uri="{BB962C8B-B14F-4D97-AF65-F5344CB8AC3E}">
        <p14:creationId xmlns:p14="http://schemas.microsoft.com/office/powerpoint/2010/main" val="38013197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7E177-1F10-45A4-9146-BAE8AD68BFA4}"/>
              </a:ext>
            </a:extLst>
          </p:cNvPr>
          <p:cNvSpPr>
            <a:spLocks noGrp="1"/>
          </p:cNvSpPr>
          <p:nvPr>
            <p:ph type="title"/>
          </p:nvPr>
        </p:nvSpPr>
        <p:spPr/>
        <p:txBody>
          <a:bodyPr/>
          <a:lstStyle/>
          <a:p>
            <a:r>
              <a:rPr lang="en-US" b="1" dirty="0"/>
              <a:t>Client Sends REST Request</a:t>
            </a:r>
            <a:endParaRPr lang="en-US" dirty="0"/>
          </a:p>
        </p:txBody>
      </p:sp>
      <p:sp>
        <p:nvSpPr>
          <p:cNvPr id="3" name="Content Placeholder 2">
            <a:extLst>
              <a:ext uri="{FF2B5EF4-FFF2-40B4-BE49-F238E27FC236}">
                <a16:creationId xmlns:a16="http://schemas.microsoft.com/office/drawing/2014/main" id="{B4AB63A1-6C99-46BB-9D22-29C4703DEA9D}"/>
              </a:ext>
            </a:extLst>
          </p:cNvPr>
          <p:cNvSpPr>
            <a:spLocks noGrp="1"/>
          </p:cNvSpPr>
          <p:nvPr>
            <p:ph idx="1"/>
          </p:nvPr>
        </p:nvSpPr>
        <p:spPr/>
        <p:txBody>
          <a:bodyPr/>
          <a:lstStyle/>
          <a:p>
            <a:r>
              <a:rPr lang="en-US" dirty="0"/>
              <a:t>A client (web/mobile) sends an HTTP POST request like:</a:t>
            </a:r>
          </a:p>
        </p:txBody>
      </p:sp>
      <p:sp>
        <p:nvSpPr>
          <p:cNvPr id="4" name="TextBox 3">
            <a:extLst>
              <a:ext uri="{FF2B5EF4-FFF2-40B4-BE49-F238E27FC236}">
                <a16:creationId xmlns:a16="http://schemas.microsoft.com/office/drawing/2014/main" id="{93F10AF1-682C-4958-9A6A-C7C2A94F1DB8}"/>
              </a:ext>
            </a:extLst>
          </p:cNvPr>
          <p:cNvSpPr txBox="1"/>
          <p:nvPr/>
        </p:nvSpPr>
        <p:spPr>
          <a:xfrm>
            <a:off x="3685070" y="3156178"/>
            <a:ext cx="4137894" cy="1634490"/>
          </a:xfrm>
          <a:prstGeom prst="roundRect">
            <a:avLst/>
          </a:prstGeom>
          <a:solidFill>
            <a:schemeClr val="bg1">
              <a:lumMod val="95000"/>
            </a:schemeClr>
          </a:solidFill>
        </p:spPr>
        <p:txBody>
          <a:bodyPr wrap="none" rtlCol="0">
            <a:spAutoFit/>
          </a:bodyPr>
          <a:lstStyle/>
          <a:p>
            <a:r>
              <a:rPr lang="en-US" dirty="0">
                <a:latin typeface="Consolas" panose="020B0609020204030204" pitchFamily="49" charset="0"/>
              </a:rPr>
              <a:t>POST /predict</a:t>
            </a:r>
          </a:p>
          <a:p>
            <a:r>
              <a:rPr lang="en-US" dirty="0">
                <a:latin typeface="Consolas" panose="020B0609020204030204" pitchFamily="49" charset="0"/>
              </a:rPr>
              <a:t>Content-Type: application/json</a:t>
            </a:r>
          </a:p>
          <a:p>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input_data</a:t>
            </a:r>
            <a:r>
              <a:rPr lang="en-US" dirty="0">
                <a:latin typeface="Consolas" panose="020B0609020204030204" pitchFamily="49" charset="0"/>
              </a:rPr>
              <a:t>": [ ... ]</a:t>
            </a:r>
          </a:p>
          <a:p>
            <a:r>
              <a:rPr lang="en-US" dirty="0">
                <a:latin typeface="Consolas" panose="020B0609020204030204" pitchFamily="49" charset="0"/>
              </a:rPr>
              <a:t>}</a:t>
            </a:r>
          </a:p>
        </p:txBody>
      </p:sp>
    </p:spTree>
    <p:extLst>
      <p:ext uri="{BB962C8B-B14F-4D97-AF65-F5344CB8AC3E}">
        <p14:creationId xmlns:p14="http://schemas.microsoft.com/office/powerpoint/2010/main" val="1667384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447E3-5413-4F0A-ACD5-178A8809EE1C}"/>
              </a:ext>
            </a:extLst>
          </p:cNvPr>
          <p:cNvSpPr>
            <a:spLocks noGrp="1"/>
          </p:cNvSpPr>
          <p:nvPr>
            <p:ph type="title"/>
          </p:nvPr>
        </p:nvSpPr>
        <p:spPr/>
        <p:txBody>
          <a:bodyPr/>
          <a:lstStyle/>
          <a:p>
            <a:r>
              <a:rPr lang="en-US" b="1" dirty="0"/>
              <a:t>REST API Receives Request</a:t>
            </a:r>
            <a:endParaRPr lang="en-US" dirty="0"/>
          </a:p>
        </p:txBody>
      </p:sp>
      <p:sp>
        <p:nvSpPr>
          <p:cNvPr id="3" name="Content Placeholder 2">
            <a:extLst>
              <a:ext uri="{FF2B5EF4-FFF2-40B4-BE49-F238E27FC236}">
                <a16:creationId xmlns:a16="http://schemas.microsoft.com/office/drawing/2014/main" id="{3C4404EE-6215-48F3-8525-6C7F2897DE93}"/>
              </a:ext>
            </a:extLst>
          </p:cNvPr>
          <p:cNvSpPr>
            <a:spLocks noGrp="1"/>
          </p:cNvSpPr>
          <p:nvPr>
            <p:ph idx="1"/>
          </p:nvPr>
        </p:nvSpPr>
        <p:spPr/>
        <p:txBody>
          <a:bodyPr>
            <a:normAutofit/>
          </a:bodyPr>
          <a:lstStyle/>
          <a:p>
            <a:r>
              <a:rPr lang="en-US" dirty="0"/>
              <a:t>Your REST API:</a:t>
            </a:r>
          </a:p>
          <a:p>
            <a:pPr lvl="1"/>
            <a:r>
              <a:rPr lang="en-US" dirty="0"/>
              <a:t>Parses the input</a:t>
            </a:r>
          </a:p>
          <a:p>
            <a:pPr lvl="1"/>
            <a:r>
              <a:rPr lang="en-US" dirty="0"/>
              <a:t>Serializes the message</a:t>
            </a:r>
          </a:p>
          <a:p>
            <a:pPr lvl="1"/>
            <a:r>
              <a:rPr lang="en-US" dirty="0"/>
              <a:t>Publishes it to a Kafka topic (e.g., </a:t>
            </a:r>
            <a:r>
              <a:rPr lang="en-US" dirty="0" err="1"/>
              <a:t>inference_requests</a:t>
            </a:r>
            <a:r>
              <a:rPr lang="en-US" dirty="0"/>
              <a:t>)</a:t>
            </a:r>
          </a:p>
          <a:p>
            <a:r>
              <a:rPr lang="en-US" dirty="0"/>
              <a:t>    Optionally, generates a unique request ID or correlation ID</a:t>
            </a:r>
          </a:p>
        </p:txBody>
      </p:sp>
      <p:sp>
        <p:nvSpPr>
          <p:cNvPr id="5" name="TextBox 4">
            <a:extLst>
              <a:ext uri="{FF2B5EF4-FFF2-40B4-BE49-F238E27FC236}">
                <a16:creationId xmlns:a16="http://schemas.microsoft.com/office/drawing/2014/main" id="{016A633E-CD4C-4255-B2C1-E5AC3A9C9124}"/>
              </a:ext>
            </a:extLst>
          </p:cNvPr>
          <p:cNvSpPr txBox="1"/>
          <p:nvPr/>
        </p:nvSpPr>
        <p:spPr>
          <a:xfrm>
            <a:off x="3685070" y="4420180"/>
            <a:ext cx="4269431" cy="1634490"/>
          </a:xfrm>
          <a:prstGeom prst="roundRect">
            <a:avLst/>
          </a:prstGeom>
          <a:solidFill>
            <a:schemeClr val="bg1">
              <a:lumMod val="95000"/>
            </a:schemeClr>
          </a:solidFill>
        </p:spPr>
        <p:txBody>
          <a:bodyPr wrap="none" rtlCol="0">
            <a:spAutoFit/>
          </a:bodyPr>
          <a:lstStyle/>
          <a:p>
            <a:r>
              <a:rPr lang="en-US" dirty="0" err="1">
                <a:latin typeface="Consolas" panose="020B0609020204030204" pitchFamily="49" charset="0"/>
              </a:rPr>
              <a:t>kafka_producer.send</a:t>
            </a:r>
            <a:r>
              <a:rPr lang="en-US" dirty="0">
                <a:latin typeface="Consolas" panose="020B0609020204030204" pitchFamily="49" charset="0"/>
              </a:rPr>
              <a:t>(</a:t>
            </a:r>
          </a:p>
          <a:p>
            <a:r>
              <a:rPr lang="en-US" dirty="0">
                <a:latin typeface="Consolas" panose="020B0609020204030204" pitchFamily="49" charset="0"/>
              </a:rPr>
              <a:t>    topic='</a:t>
            </a:r>
            <a:r>
              <a:rPr lang="en-US" dirty="0" err="1">
                <a:latin typeface="Consolas" panose="020B0609020204030204" pitchFamily="49" charset="0"/>
              </a:rPr>
              <a:t>inference_requests</a:t>
            </a:r>
            <a:r>
              <a:rPr lang="en-US" dirty="0">
                <a:latin typeface="Consolas" panose="020B0609020204030204" pitchFamily="49" charset="0"/>
              </a:rPr>
              <a:t>',</a:t>
            </a:r>
          </a:p>
          <a:p>
            <a:r>
              <a:rPr lang="en-US" dirty="0">
                <a:latin typeface="Consolas" panose="020B0609020204030204" pitchFamily="49" charset="0"/>
              </a:rPr>
              <a:t>    key=</a:t>
            </a:r>
            <a:r>
              <a:rPr lang="en-US" dirty="0" err="1">
                <a:latin typeface="Consolas" panose="020B0609020204030204" pitchFamily="49" charset="0"/>
              </a:rPr>
              <a:t>correlation_id</a:t>
            </a:r>
            <a:r>
              <a:rPr lang="en-US" dirty="0">
                <a:latin typeface="Consolas" panose="020B0609020204030204" pitchFamily="49" charset="0"/>
              </a:rPr>
              <a:t>,</a:t>
            </a:r>
          </a:p>
          <a:p>
            <a:r>
              <a:rPr lang="en-US" dirty="0">
                <a:latin typeface="Consolas" panose="020B0609020204030204" pitchFamily="49" charset="0"/>
              </a:rPr>
              <a:t>    value=</a:t>
            </a:r>
            <a:r>
              <a:rPr lang="en-US" dirty="0" err="1">
                <a:latin typeface="Consolas" panose="020B0609020204030204" pitchFamily="49" charset="0"/>
              </a:rPr>
              <a:t>request_payload</a:t>
            </a:r>
            <a:endParaRPr lang="en-US" dirty="0">
              <a:latin typeface="Consolas" panose="020B0609020204030204" pitchFamily="49" charset="0"/>
            </a:endParaRPr>
          </a:p>
          <a:p>
            <a:r>
              <a:rPr lang="en-US" dirty="0">
                <a:latin typeface="Consolas" panose="020B0609020204030204" pitchFamily="49" charset="0"/>
              </a:rPr>
              <a:t>)</a:t>
            </a:r>
          </a:p>
        </p:txBody>
      </p:sp>
    </p:spTree>
    <p:extLst>
      <p:ext uri="{BB962C8B-B14F-4D97-AF65-F5344CB8AC3E}">
        <p14:creationId xmlns:p14="http://schemas.microsoft.com/office/powerpoint/2010/main" val="371910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1B270-D0FD-4316-9339-433EA15413D2}"/>
              </a:ext>
            </a:extLst>
          </p:cNvPr>
          <p:cNvSpPr>
            <a:spLocks noGrp="1"/>
          </p:cNvSpPr>
          <p:nvPr>
            <p:ph type="title"/>
          </p:nvPr>
        </p:nvSpPr>
        <p:spPr/>
        <p:txBody>
          <a:bodyPr/>
          <a:lstStyle/>
          <a:p>
            <a:r>
              <a:rPr lang="en-US" dirty="0"/>
              <a:t>Kafka Broker Delivers Message</a:t>
            </a:r>
          </a:p>
        </p:txBody>
      </p:sp>
      <p:sp>
        <p:nvSpPr>
          <p:cNvPr id="3" name="Content Placeholder 2">
            <a:extLst>
              <a:ext uri="{FF2B5EF4-FFF2-40B4-BE49-F238E27FC236}">
                <a16:creationId xmlns:a16="http://schemas.microsoft.com/office/drawing/2014/main" id="{A2665953-3027-4237-87D2-3F008B16DDA6}"/>
              </a:ext>
            </a:extLst>
          </p:cNvPr>
          <p:cNvSpPr>
            <a:spLocks noGrp="1"/>
          </p:cNvSpPr>
          <p:nvPr>
            <p:ph idx="1"/>
          </p:nvPr>
        </p:nvSpPr>
        <p:spPr/>
        <p:txBody>
          <a:bodyPr/>
          <a:lstStyle/>
          <a:p>
            <a:r>
              <a:rPr lang="en-US" dirty="0"/>
              <a:t>Kafka stores the message in a partition under </a:t>
            </a:r>
            <a:r>
              <a:rPr lang="en-US" dirty="0" err="1">
                <a:latin typeface="Consolas" panose="020B0609020204030204" pitchFamily="49" charset="0"/>
              </a:rPr>
              <a:t>inference</a:t>
            </a:r>
            <a:r>
              <a:rPr lang="en-US" dirty="0" err="1"/>
              <a:t>_requests</a:t>
            </a:r>
            <a:r>
              <a:rPr lang="en-US" dirty="0"/>
              <a:t>.</a:t>
            </a:r>
          </a:p>
          <a:p>
            <a:r>
              <a:rPr lang="en-US" dirty="0"/>
              <a:t>Kafka ensures durability and order (within partitions).</a:t>
            </a:r>
          </a:p>
        </p:txBody>
      </p:sp>
    </p:spTree>
    <p:extLst>
      <p:ext uri="{BB962C8B-B14F-4D97-AF65-F5344CB8AC3E}">
        <p14:creationId xmlns:p14="http://schemas.microsoft.com/office/powerpoint/2010/main" val="2521853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4B2E0-8024-4E50-9A71-01BEEFB36547}"/>
              </a:ext>
            </a:extLst>
          </p:cNvPr>
          <p:cNvSpPr>
            <a:spLocks noGrp="1"/>
          </p:cNvSpPr>
          <p:nvPr>
            <p:ph type="title"/>
          </p:nvPr>
        </p:nvSpPr>
        <p:spPr/>
        <p:txBody>
          <a:bodyPr/>
          <a:lstStyle/>
          <a:p>
            <a:r>
              <a:rPr lang="en-US" dirty="0"/>
              <a:t>Worker Consumes &amp; Performs Inference</a:t>
            </a:r>
          </a:p>
        </p:txBody>
      </p:sp>
      <p:sp>
        <p:nvSpPr>
          <p:cNvPr id="3" name="Content Placeholder 2">
            <a:extLst>
              <a:ext uri="{FF2B5EF4-FFF2-40B4-BE49-F238E27FC236}">
                <a16:creationId xmlns:a16="http://schemas.microsoft.com/office/drawing/2014/main" id="{1DC86145-5B5A-446E-9FCD-703F3D5E178F}"/>
              </a:ext>
            </a:extLst>
          </p:cNvPr>
          <p:cNvSpPr>
            <a:spLocks noGrp="1"/>
          </p:cNvSpPr>
          <p:nvPr>
            <p:ph idx="1"/>
          </p:nvPr>
        </p:nvSpPr>
        <p:spPr/>
        <p:txBody>
          <a:bodyPr>
            <a:normAutofit/>
          </a:bodyPr>
          <a:lstStyle/>
          <a:p>
            <a:r>
              <a:rPr lang="en-US" dirty="0"/>
              <a:t>A Kafka consumer (worker) reads from </a:t>
            </a:r>
            <a:r>
              <a:rPr lang="en-US" dirty="0" err="1"/>
              <a:t>inference_requests</a:t>
            </a:r>
            <a:r>
              <a:rPr lang="en-US" dirty="0"/>
              <a:t> topic.</a:t>
            </a:r>
          </a:p>
          <a:p>
            <a:r>
              <a:rPr lang="en-US" dirty="0"/>
              <a:t>It:</a:t>
            </a:r>
          </a:p>
          <a:p>
            <a:pPr lvl="1"/>
            <a:r>
              <a:rPr lang="en-US" dirty="0"/>
              <a:t>Parses the payload</a:t>
            </a:r>
          </a:p>
          <a:p>
            <a:pPr lvl="1"/>
            <a:r>
              <a:rPr lang="en-US" dirty="0"/>
              <a:t>Runs model inference (e.g., loading a </a:t>
            </a:r>
            <a:r>
              <a:rPr lang="en-US" dirty="0" err="1"/>
              <a:t>PyTorch</a:t>
            </a:r>
            <a:r>
              <a:rPr lang="en-US" dirty="0"/>
              <a:t> or TensorFlow model)</a:t>
            </a:r>
          </a:p>
          <a:p>
            <a:pPr lvl="1"/>
            <a:r>
              <a:rPr lang="en-US" dirty="0"/>
              <a:t>Generates the result</a:t>
            </a:r>
          </a:p>
        </p:txBody>
      </p:sp>
      <p:sp>
        <p:nvSpPr>
          <p:cNvPr id="5" name="TextBox 4">
            <a:extLst>
              <a:ext uri="{FF2B5EF4-FFF2-40B4-BE49-F238E27FC236}">
                <a16:creationId xmlns:a16="http://schemas.microsoft.com/office/drawing/2014/main" id="{41318BC7-88EC-4FA8-B8B5-96CD9DD0C24E}"/>
              </a:ext>
            </a:extLst>
          </p:cNvPr>
          <p:cNvSpPr txBox="1"/>
          <p:nvPr/>
        </p:nvSpPr>
        <p:spPr>
          <a:xfrm>
            <a:off x="5731154" y="4718944"/>
            <a:ext cx="4490332" cy="408623"/>
          </a:xfrm>
          <a:prstGeom prst="roundRect">
            <a:avLst/>
          </a:prstGeom>
          <a:solidFill>
            <a:schemeClr val="bg1">
              <a:lumMod val="95000"/>
            </a:schemeClr>
          </a:solidFill>
        </p:spPr>
        <p:txBody>
          <a:bodyPr wrap="none" rtlCol="0">
            <a:spAutoFit/>
          </a:bodyPr>
          <a:lstStyle/>
          <a:p>
            <a:r>
              <a:rPr lang="en-US" dirty="0">
                <a:latin typeface="Consolas" panose="020B0609020204030204" pitchFamily="49" charset="0"/>
              </a:rPr>
              <a:t>result = </a:t>
            </a:r>
            <a:r>
              <a:rPr lang="en-US" dirty="0" err="1">
                <a:latin typeface="Consolas" panose="020B0609020204030204" pitchFamily="49" charset="0"/>
              </a:rPr>
              <a:t>model.predict</a:t>
            </a:r>
            <a:r>
              <a:rPr lang="en-US" dirty="0">
                <a:latin typeface="Consolas" panose="020B0609020204030204" pitchFamily="49" charset="0"/>
              </a:rPr>
              <a:t>(</a:t>
            </a:r>
            <a:r>
              <a:rPr lang="en-US" dirty="0" err="1">
                <a:latin typeface="Consolas" panose="020B0609020204030204" pitchFamily="49" charset="0"/>
              </a:rPr>
              <a:t>input_data</a:t>
            </a:r>
            <a:r>
              <a:rPr lang="en-US" dirty="0">
                <a:latin typeface="Consolas" panose="020B0609020204030204" pitchFamily="49" charset="0"/>
              </a:rPr>
              <a:t>)</a:t>
            </a:r>
          </a:p>
        </p:txBody>
      </p:sp>
    </p:spTree>
    <p:extLst>
      <p:ext uri="{BB962C8B-B14F-4D97-AF65-F5344CB8AC3E}">
        <p14:creationId xmlns:p14="http://schemas.microsoft.com/office/powerpoint/2010/main" val="2591827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B0544-EBA8-454C-8E2F-25B6C739FBDD}"/>
              </a:ext>
            </a:extLst>
          </p:cNvPr>
          <p:cNvSpPr>
            <a:spLocks noGrp="1"/>
          </p:cNvSpPr>
          <p:nvPr>
            <p:ph type="title"/>
          </p:nvPr>
        </p:nvSpPr>
        <p:spPr/>
        <p:txBody>
          <a:bodyPr/>
          <a:lstStyle/>
          <a:p>
            <a:r>
              <a:rPr lang="en-US" dirty="0"/>
              <a:t>Client receives the response</a:t>
            </a:r>
          </a:p>
        </p:txBody>
      </p:sp>
      <p:sp>
        <p:nvSpPr>
          <p:cNvPr id="3" name="Content Placeholder 2">
            <a:extLst>
              <a:ext uri="{FF2B5EF4-FFF2-40B4-BE49-F238E27FC236}">
                <a16:creationId xmlns:a16="http://schemas.microsoft.com/office/drawing/2014/main" id="{A4DB655D-7A07-4CBF-89C9-DE4A12F65105}"/>
              </a:ext>
            </a:extLst>
          </p:cNvPr>
          <p:cNvSpPr>
            <a:spLocks noGrp="1"/>
          </p:cNvSpPr>
          <p:nvPr>
            <p:ph idx="1"/>
          </p:nvPr>
        </p:nvSpPr>
        <p:spPr/>
        <p:txBody>
          <a:bodyPr>
            <a:normAutofit/>
          </a:bodyPr>
          <a:lstStyle/>
          <a:p>
            <a:r>
              <a:rPr lang="en-US" b="1" dirty="0"/>
              <a:t>Option A: </a:t>
            </a:r>
            <a:r>
              <a:rPr lang="en-US" dirty="0"/>
              <a:t>Synchronous Response (Blocking until inference finishes)</a:t>
            </a:r>
          </a:p>
          <a:p>
            <a:pPr lvl="1"/>
            <a:r>
              <a:rPr lang="en-US" dirty="0"/>
              <a:t>Suitable if inference is fast (e.g., &lt;2 seconds)</a:t>
            </a:r>
          </a:p>
          <a:p>
            <a:pPr lvl="1"/>
            <a:r>
              <a:rPr lang="en-US" dirty="0"/>
              <a:t>After producing to Kafka, the API waits for result on another topic (e.g., </a:t>
            </a:r>
            <a:r>
              <a:rPr lang="en-US" dirty="0" err="1"/>
              <a:t>inference_responses</a:t>
            </a:r>
            <a:r>
              <a:rPr lang="en-US" dirty="0"/>
              <a:t>)</a:t>
            </a:r>
          </a:p>
          <a:p>
            <a:pPr lvl="1"/>
            <a:r>
              <a:rPr lang="en-US" dirty="0"/>
              <a:t>You use correlation ID to match the result to the request</a:t>
            </a:r>
          </a:p>
        </p:txBody>
      </p:sp>
    </p:spTree>
    <p:extLst>
      <p:ext uri="{BB962C8B-B14F-4D97-AF65-F5344CB8AC3E}">
        <p14:creationId xmlns:p14="http://schemas.microsoft.com/office/powerpoint/2010/main" val="8329360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22F92-94D9-45DA-9B48-B3243BCDFCF6}"/>
              </a:ext>
            </a:extLst>
          </p:cNvPr>
          <p:cNvSpPr>
            <a:spLocks noGrp="1"/>
          </p:cNvSpPr>
          <p:nvPr>
            <p:ph type="title"/>
          </p:nvPr>
        </p:nvSpPr>
        <p:spPr/>
        <p:txBody>
          <a:bodyPr/>
          <a:lstStyle/>
          <a:p>
            <a:r>
              <a:rPr lang="en-US" dirty="0"/>
              <a:t>Client receives the response</a:t>
            </a:r>
          </a:p>
        </p:txBody>
      </p:sp>
      <p:sp>
        <p:nvSpPr>
          <p:cNvPr id="3" name="Content Placeholder 2">
            <a:extLst>
              <a:ext uri="{FF2B5EF4-FFF2-40B4-BE49-F238E27FC236}">
                <a16:creationId xmlns:a16="http://schemas.microsoft.com/office/drawing/2014/main" id="{959B6857-987C-4A48-B971-241A3A433812}"/>
              </a:ext>
            </a:extLst>
          </p:cNvPr>
          <p:cNvSpPr>
            <a:spLocks noGrp="1"/>
          </p:cNvSpPr>
          <p:nvPr>
            <p:ph idx="1"/>
          </p:nvPr>
        </p:nvSpPr>
        <p:spPr/>
        <p:txBody>
          <a:bodyPr/>
          <a:lstStyle/>
          <a:p>
            <a:r>
              <a:rPr lang="en-US" dirty="0"/>
              <a:t> </a:t>
            </a:r>
            <a:r>
              <a:rPr lang="en-US" b="1" dirty="0"/>
              <a:t>Option B: </a:t>
            </a:r>
            <a:r>
              <a:rPr lang="en-US" dirty="0"/>
              <a:t>Asynchronous Response (Recommended for long inference)</a:t>
            </a:r>
          </a:p>
          <a:p>
            <a:pPr lvl="1"/>
            <a:r>
              <a:rPr lang="en-US" dirty="0"/>
              <a:t>	API returns a 202 Accepted immediately with a </a:t>
            </a:r>
            <a:r>
              <a:rPr lang="en-US" dirty="0" err="1"/>
              <a:t>task_id</a:t>
            </a:r>
            <a:r>
              <a:rPr lang="en-US" dirty="0"/>
              <a:t> or </a:t>
            </a:r>
            <a:r>
              <a:rPr lang="en-US" dirty="0" err="1"/>
              <a:t>correlation_id</a:t>
            </a:r>
            <a:endParaRPr lang="en-US" dirty="0"/>
          </a:p>
          <a:p>
            <a:pPr lvl="1"/>
            <a:endParaRPr lang="en-US" dirty="0"/>
          </a:p>
          <a:p>
            <a:pPr marL="457200" lvl="1" indent="0">
              <a:buNone/>
            </a:pPr>
            <a:endParaRPr lang="en-US" dirty="0"/>
          </a:p>
          <a:p>
            <a:pPr marL="457200" lvl="1" indent="0">
              <a:buNone/>
            </a:pPr>
            <a:endParaRPr lang="en-US" dirty="0"/>
          </a:p>
          <a:p>
            <a:pPr marL="457200" lvl="1" indent="0">
              <a:buNone/>
            </a:pPr>
            <a:endParaRPr lang="en-US" dirty="0"/>
          </a:p>
        </p:txBody>
      </p:sp>
      <p:sp>
        <p:nvSpPr>
          <p:cNvPr id="5" name="TextBox 4">
            <a:extLst>
              <a:ext uri="{FF2B5EF4-FFF2-40B4-BE49-F238E27FC236}">
                <a16:creationId xmlns:a16="http://schemas.microsoft.com/office/drawing/2014/main" id="{E7478AF4-E111-4110-9777-8BFF441BEDD1}"/>
              </a:ext>
            </a:extLst>
          </p:cNvPr>
          <p:cNvSpPr txBox="1"/>
          <p:nvPr/>
        </p:nvSpPr>
        <p:spPr>
          <a:xfrm>
            <a:off x="3685070" y="3767231"/>
            <a:ext cx="3922869" cy="1328023"/>
          </a:xfrm>
          <a:prstGeom prst="roundRect">
            <a:avLst/>
          </a:prstGeom>
          <a:solidFill>
            <a:schemeClr val="bg1">
              <a:lumMod val="95000"/>
            </a:schemeClr>
          </a:solidFill>
        </p:spPr>
        <p:txBody>
          <a:bodyPr wrap="none" rtlCol="0">
            <a:spAutoFit/>
          </a:bodyPr>
          <a:lstStyle/>
          <a:p>
            <a:r>
              <a:rPr lang="en-US" dirty="0">
                <a:latin typeface="Consolas" panose="020B0609020204030204" pitchFamily="49" charset="0"/>
              </a:rPr>
              <a:t>{  </a:t>
            </a:r>
          </a:p>
          <a:p>
            <a:r>
              <a:rPr lang="en-US" dirty="0">
                <a:latin typeface="Consolas" panose="020B0609020204030204" pitchFamily="49" charset="0"/>
              </a:rPr>
              <a:t>	"status": "processing",  </a:t>
            </a:r>
          </a:p>
          <a:p>
            <a:r>
              <a:rPr lang="en-US" dirty="0">
                <a:latin typeface="Consolas" panose="020B0609020204030204" pitchFamily="49" charset="0"/>
              </a:rPr>
              <a:t>	"</a:t>
            </a:r>
            <a:r>
              <a:rPr lang="en-US" dirty="0" err="1">
                <a:latin typeface="Consolas" panose="020B0609020204030204" pitchFamily="49" charset="0"/>
              </a:rPr>
              <a:t>task_id</a:t>
            </a:r>
            <a:r>
              <a:rPr lang="en-US" dirty="0">
                <a:latin typeface="Consolas" panose="020B0609020204030204" pitchFamily="49" charset="0"/>
              </a:rPr>
              <a:t>": "abc123“</a:t>
            </a:r>
          </a:p>
          <a:p>
            <a:r>
              <a:rPr lang="en-US" dirty="0">
                <a:latin typeface="Consolas" panose="020B0609020204030204" pitchFamily="49" charset="0"/>
              </a:rPr>
              <a:t>}</a:t>
            </a:r>
          </a:p>
        </p:txBody>
      </p:sp>
    </p:spTree>
    <p:extLst>
      <p:ext uri="{BB962C8B-B14F-4D97-AF65-F5344CB8AC3E}">
        <p14:creationId xmlns:p14="http://schemas.microsoft.com/office/powerpoint/2010/main" val="133586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22F92-94D9-45DA-9B48-B3243BCDFCF6}"/>
              </a:ext>
            </a:extLst>
          </p:cNvPr>
          <p:cNvSpPr>
            <a:spLocks noGrp="1"/>
          </p:cNvSpPr>
          <p:nvPr>
            <p:ph type="title"/>
          </p:nvPr>
        </p:nvSpPr>
        <p:spPr/>
        <p:txBody>
          <a:bodyPr/>
          <a:lstStyle/>
          <a:p>
            <a:r>
              <a:rPr lang="en-US" dirty="0"/>
              <a:t>Client receives the response</a:t>
            </a:r>
          </a:p>
        </p:txBody>
      </p:sp>
      <p:sp>
        <p:nvSpPr>
          <p:cNvPr id="3" name="Content Placeholder 2">
            <a:extLst>
              <a:ext uri="{FF2B5EF4-FFF2-40B4-BE49-F238E27FC236}">
                <a16:creationId xmlns:a16="http://schemas.microsoft.com/office/drawing/2014/main" id="{959B6857-987C-4A48-B971-241A3A433812}"/>
              </a:ext>
            </a:extLst>
          </p:cNvPr>
          <p:cNvSpPr>
            <a:spLocks noGrp="1"/>
          </p:cNvSpPr>
          <p:nvPr>
            <p:ph idx="1"/>
          </p:nvPr>
        </p:nvSpPr>
        <p:spPr/>
        <p:txBody>
          <a:bodyPr/>
          <a:lstStyle/>
          <a:p>
            <a:r>
              <a:rPr lang="en-US" dirty="0"/>
              <a:t>Worker publishes result to a different Kafka topic (</a:t>
            </a:r>
            <a:r>
              <a:rPr lang="en-US" dirty="0" err="1"/>
              <a:t>inference_responses</a:t>
            </a:r>
            <a:r>
              <a:rPr lang="en-US" dirty="0"/>
              <a:t>) or saves it in Redis/DB.</a:t>
            </a:r>
          </a:p>
          <a:p>
            <a:pPr lvl="1"/>
            <a:r>
              <a:rPr lang="en-US" dirty="0"/>
              <a:t>GET </a:t>
            </a:r>
            <a:r>
              <a:rPr lang="en-US" dirty="0">
                <a:latin typeface="Consolas" panose="020B0609020204030204" pitchFamily="49" charset="0"/>
              </a:rPr>
              <a:t>/predict/abc123</a:t>
            </a:r>
          </a:p>
        </p:txBody>
      </p:sp>
      <p:sp>
        <p:nvSpPr>
          <p:cNvPr id="5" name="TextBox 4">
            <a:extLst>
              <a:ext uri="{FF2B5EF4-FFF2-40B4-BE49-F238E27FC236}">
                <a16:creationId xmlns:a16="http://schemas.microsoft.com/office/drawing/2014/main" id="{E7478AF4-E111-4110-9777-8BFF441BEDD1}"/>
              </a:ext>
            </a:extLst>
          </p:cNvPr>
          <p:cNvSpPr txBox="1"/>
          <p:nvPr/>
        </p:nvSpPr>
        <p:spPr>
          <a:xfrm>
            <a:off x="3685070" y="3767231"/>
            <a:ext cx="3828202" cy="1634490"/>
          </a:xfrm>
          <a:prstGeom prst="roundRect">
            <a:avLst/>
          </a:prstGeom>
          <a:solidFill>
            <a:schemeClr val="bg1">
              <a:lumMod val="95000"/>
            </a:schemeClr>
          </a:solidFill>
        </p:spPr>
        <p:txBody>
          <a:bodyPr wrap="none" rtlCol="0">
            <a:spAutoFit/>
          </a:bodyPr>
          <a:lstStyle/>
          <a:p>
            <a:r>
              <a:rPr lang="en-US" dirty="0">
                <a:latin typeface="Consolas" panose="020B0609020204030204" pitchFamily="49" charset="0"/>
              </a:rPr>
              <a:t>{  </a:t>
            </a:r>
          </a:p>
          <a:p>
            <a:r>
              <a:rPr lang="en-US" dirty="0">
                <a:latin typeface="Consolas" panose="020B0609020204030204" pitchFamily="49" charset="0"/>
              </a:rPr>
              <a:t>	"status": “completed",  </a:t>
            </a:r>
          </a:p>
          <a:p>
            <a:r>
              <a:rPr lang="en-US" dirty="0">
                <a:latin typeface="Consolas" panose="020B0609020204030204" pitchFamily="49" charset="0"/>
              </a:rPr>
              <a:t>	"</a:t>
            </a:r>
            <a:r>
              <a:rPr lang="en-US" dirty="0" err="1">
                <a:latin typeface="Consolas" panose="020B0609020204030204" pitchFamily="49" charset="0"/>
              </a:rPr>
              <a:t>task_id</a:t>
            </a:r>
            <a:r>
              <a:rPr lang="en-US" dirty="0">
                <a:latin typeface="Consolas" panose="020B0609020204030204" pitchFamily="49" charset="0"/>
              </a:rPr>
              <a:t>": "abc123“,</a:t>
            </a:r>
          </a:p>
          <a:p>
            <a:r>
              <a:rPr lang="en-US" dirty="0">
                <a:latin typeface="Consolas" panose="020B0609020204030204" pitchFamily="49" charset="0"/>
              </a:rPr>
              <a:t>	"results": {…}</a:t>
            </a:r>
          </a:p>
          <a:p>
            <a:r>
              <a:rPr lang="en-US" dirty="0">
                <a:latin typeface="Consolas" panose="020B0609020204030204" pitchFamily="49" charset="0"/>
              </a:rPr>
              <a:t>}</a:t>
            </a:r>
          </a:p>
        </p:txBody>
      </p:sp>
    </p:spTree>
    <p:extLst>
      <p:ext uri="{BB962C8B-B14F-4D97-AF65-F5344CB8AC3E}">
        <p14:creationId xmlns:p14="http://schemas.microsoft.com/office/powerpoint/2010/main" val="2424384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22F92-94D9-45DA-9B48-B3243BCDFCF6}"/>
              </a:ext>
            </a:extLst>
          </p:cNvPr>
          <p:cNvSpPr>
            <a:spLocks noGrp="1"/>
          </p:cNvSpPr>
          <p:nvPr>
            <p:ph type="title"/>
          </p:nvPr>
        </p:nvSpPr>
        <p:spPr/>
        <p:txBody>
          <a:bodyPr/>
          <a:lstStyle/>
          <a:p>
            <a:r>
              <a:rPr lang="en-US" dirty="0"/>
              <a:t>Client receives the response</a:t>
            </a:r>
          </a:p>
        </p:txBody>
      </p:sp>
      <p:sp>
        <p:nvSpPr>
          <p:cNvPr id="3" name="Content Placeholder 2">
            <a:extLst>
              <a:ext uri="{FF2B5EF4-FFF2-40B4-BE49-F238E27FC236}">
                <a16:creationId xmlns:a16="http://schemas.microsoft.com/office/drawing/2014/main" id="{959B6857-987C-4A48-B971-241A3A433812}"/>
              </a:ext>
            </a:extLst>
          </p:cNvPr>
          <p:cNvSpPr>
            <a:spLocks noGrp="1"/>
          </p:cNvSpPr>
          <p:nvPr>
            <p:ph idx="1"/>
          </p:nvPr>
        </p:nvSpPr>
        <p:spPr/>
        <p:txBody>
          <a:bodyPr/>
          <a:lstStyle/>
          <a:p>
            <a:r>
              <a:rPr lang="en-US" dirty="0"/>
              <a:t>Worker publishes result to a different Kafka topic (</a:t>
            </a:r>
            <a:r>
              <a:rPr lang="en-US" dirty="0" err="1"/>
              <a:t>inference_responses</a:t>
            </a:r>
            <a:r>
              <a:rPr lang="en-US" dirty="0"/>
              <a:t>) or saves it in Redis/DB.</a:t>
            </a:r>
          </a:p>
          <a:p>
            <a:pPr lvl="1"/>
            <a:r>
              <a:rPr lang="en-US" dirty="0"/>
              <a:t>GET </a:t>
            </a:r>
            <a:r>
              <a:rPr lang="en-US" dirty="0">
                <a:latin typeface="Consolas" panose="020B0609020204030204" pitchFamily="49" charset="0"/>
              </a:rPr>
              <a:t>/predict/abc123</a:t>
            </a:r>
          </a:p>
        </p:txBody>
      </p:sp>
      <p:sp>
        <p:nvSpPr>
          <p:cNvPr id="5" name="TextBox 4">
            <a:extLst>
              <a:ext uri="{FF2B5EF4-FFF2-40B4-BE49-F238E27FC236}">
                <a16:creationId xmlns:a16="http://schemas.microsoft.com/office/drawing/2014/main" id="{E7478AF4-E111-4110-9777-8BFF441BEDD1}"/>
              </a:ext>
            </a:extLst>
          </p:cNvPr>
          <p:cNvSpPr txBox="1"/>
          <p:nvPr/>
        </p:nvSpPr>
        <p:spPr>
          <a:xfrm>
            <a:off x="3685070" y="3767231"/>
            <a:ext cx="3828202" cy="1634490"/>
          </a:xfrm>
          <a:prstGeom prst="roundRect">
            <a:avLst/>
          </a:prstGeom>
          <a:solidFill>
            <a:schemeClr val="bg1">
              <a:lumMod val="95000"/>
            </a:schemeClr>
          </a:solidFill>
        </p:spPr>
        <p:txBody>
          <a:bodyPr wrap="none" rtlCol="0">
            <a:spAutoFit/>
          </a:bodyPr>
          <a:lstStyle/>
          <a:p>
            <a:r>
              <a:rPr lang="en-US" dirty="0">
                <a:latin typeface="Consolas" panose="020B0609020204030204" pitchFamily="49" charset="0"/>
              </a:rPr>
              <a:t>{  </a:t>
            </a:r>
          </a:p>
          <a:p>
            <a:r>
              <a:rPr lang="en-US" dirty="0">
                <a:latin typeface="Consolas" panose="020B0609020204030204" pitchFamily="49" charset="0"/>
              </a:rPr>
              <a:t>	"status": “completed",  </a:t>
            </a:r>
          </a:p>
          <a:p>
            <a:r>
              <a:rPr lang="en-US" dirty="0">
                <a:latin typeface="Consolas" panose="020B0609020204030204" pitchFamily="49" charset="0"/>
              </a:rPr>
              <a:t>	"</a:t>
            </a:r>
            <a:r>
              <a:rPr lang="en-US" dirty="0" err="1">
                <a:latin typeface="Consolas" panose="020B0609020204030204" pitchFamily="49" charset="0"/>
              </a:rPr>
              <a:t>task_id</a:t>
            </a:r>
            <a:r>
              <a:rPr lang="en-US" dirty="0">
                <a:latin typeface="Consolas" panose="020B0609020204030204" pitchFamily="49" charset="0"/>
              </a:rPr>
              <a:t>": "abc123“,</a:t>
            </a:r>
          </a:p>
          <a:p>
            <a:r>
              <a:rPr lang="en-US" dirty="0">
                <a:latin typeface="Consolas" panose="020B0609020204030204" pitchFamily="49" charset="0"/>
              </a:rPr>
              <a:t>	"results": {…}</a:t>
            </a:r>
          </a:p>
          <a:p>
            <a:r>
              <a:rPr lang="en-US" dirty="0">
                <a:latin typeface="Consolas" panose="020B0609020204030204" pitchFamily="49" charset="0"/>
              </a:rPr>
              <a:t>}</a:t>
            </a:r>
          </a:p>
        </p:txBody>
      </p:sp>
    </p:spTree>
    <p:extLst>
      <p:ext uri="{BB962C8B-B14F-4D97-AF65-F5344CB8AC3E}">
        <p14:creationId xmlns:p14="http://schemas.microsoft.com/office/powerpoint/2010/main" val="187713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8C7FD-4464-439A-870F-A84FD4CCC995}"/>
              </a:ext>
            </a:extLst>
          </p:cNvPr>
          <p:cNvSpPr>
            <a:spLocks noGrp="1"/>
          </p:cNvSpPr>
          <p:nvPr>
            <p:ph type="title"/>
          </p:nvPr>
        </p:nvSpPr>
        <p:spPr/>
        <p:txBody>
          <a:bodyPr/>
          <a:lstStyle/>
          <a:p>
            <a:r>
              <a:rPr lang="en-US" dirty="0"/>
              <a:t>Reliable AI Systems</a:t>
            </a:r>
          </a:p>
        </p:txBody>
      </p:sp>
      <p:sp>
        <p:nvSpPr>
          <p:cNvPr id="3" name="Content Placeholder 2">
            <a:extLst>
              <a:ext uri="{FF2B5EF4-FFF2-40B4-BE49-F238E27FC236}">
                <a16:creationId xmlns:a16="http://schemas.microsoft.com/office/drawing/2014/main" id="{38FCE3CC-7FD3-4E74-9446-FD0A39CC8AA5}"/>
              </a:ext>
            </a:extLst>
          </p:cNvPr>
          <p:cNvSpPr>
            <a:spLocks noGrp="1"/>
          </p:cNvSpPr>
          <p:nvPr>
            <p:ph idx="1"/>
          </p:nvPr>
        </p:nvSpPr>
        <p:spPr/>
        <p:txBody>
          <a:bodyPr>
            <a:normAutofit/>
          </a:bodyPr>
          <a:lstStyle/>
          <a:p>
            <a:pPr>
              <a:lnSpc>
                <a:spcPct val="200000"/>
              </a:lnSpc>
              <a:buFont typeface="Arial" panose="020B0604020202020204" pitchFamily="34" charset="0"/>
              <a:buChar char="•"/>
            </a:pPr>
            <a:r>
              <a:rPr lang="en-US" sz="2000" b="1" dirty="0"/>
              <a:t>Redis</a:t>
            </a:r>
            <a:r>
              <a:rPr lang="en-US" sz="2000" dirty="0"/>
              <a:t>: low‑latency cache, ephemeral data, counters, lightweight pub/sub, streams</a:t>
            </a:r>
          </a:p>
          <a:p>
            <a:pPr>
              <a:lnSpc>
                <a:spcPct val="200000"/>
              </a:lnSpc>
              <a:buFont typeface="Arial" panose="020B0604020202020204" pitchFamily="34" charset="0"/>
              <a:buChar char="•"/>
            </a:pPr>
            <a:r>
              <a:rPr lang="en-US" sz="2000" b="1" dirty="0"/>
              <a:t>RabbitMQ</a:t>
            </a:r>
            <a:r>
              <a:rPr lang="en-US" sz="2000" dirty="0"/>
              <a:t>: reliable messaging (ack/retry), routing via exchanges, classic work queues</a:t>
            </a:r>
          </a:p>
          <a:p>
            <a:pPr>
              <a:lnSpc>
                <a:spcPct val="200000"/>
              </a:lnSpc>
              <a:buFont typeface="Arial" panose="020B0604020202020204" pitchFamily="34" charset="0"/>
              <a:buChar char="•"/>
            </a:pPr>
            <a:r>
              <a:rPr lang="en-US" sz="2000" b="1" dirty="0"/>
              <a:t>Celery</a:t>
            </a:r>
            <a:r>
              <a:rPr lang="en-US" sz="2000" dirty="0"/>
              <a:t>: distributed task execution; uses a broker (RabbitMQ/Redis) + result backend</a:t>
            </a:r>
          </a:p>
          <a:p>
            <a:pPr>
              <a:lnSpc>
                <a:spcPct val="200000"/>
              </a:lnSpc>
              <a:buFont typeface="Arial" panose="020B0604020202020204" pitchFamily="34" charset="0"/>
              <a:buChar char="•"/>
            </a:pPr>
            <a:r>
              <a:rPr lang="en-US" sz="2000" b="1" dirty="0"/>
              <a:t>Kafka</a:t>
            </a:r>
            <a:r>
              <a:rPr lang="en-US" sz="2000" dirty="0"/>
              <a:t>: durable event log, high‑throughput streaming, </a:t>
            </a:r>
            <a:r>
              <a:rPr lang="en-US" sz="2000" dirty="0" err="1"/>
              <a:t>replayability</a:t>
            </a:r>
            <a:r>
              <a:rPr lang="en-US" sz="2000" dirty="0"/>
              <a:t>, consumer groups</a:t>
            </a:r>
          </a:p>
          <a:p>
            <a:pPr>
              <a:lnSpc>
                <a:spcPct val="200000"/>
              </a:lnSpc>
              <a:buFont typeface="Arial" panose="020B0604020202020204" pitchFamily="34" charset="0"/>
              <a:buChar char="•"/>
            </a:pPr>
            <a:r>
              <a:rPr lang="en-US" sz="2000" dirty="0"/>
              <a:t>Rule of thumb: cache → Redis, tasks → Celery, routing → RabbitMQ, streams/events → Kafka</a:t>
            </a:r>
          </a:p>
          <a:p>
            <a:pPr>
              <a:lnSpc>
                <a:spcPct val="200000"/>
              </a:lnSpc>
            </a:pPr>
            <a:endParaRPr lang="en-US" sz="2000" dirty="0"/>
          </a:p>
        </p:txBody>
      </p:sp>
    </p:spTree>
    <p:extLst>
      <p:ext uri="{BB962C8B-B14F-4D97-AF65-F5344CB8AC3E}">
        <p14:creationId xmlns:p14="http://schemas.microsoft.com/office/powerpoint/2010/main" val="4211586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B443A-FADE-4FFB-B038-A507EABFA194}"/>
              </a:ext>
            </a:extLst>
          </p:cNvPr>
          <p:cNvSpPr>
            <a:spLocks noGrp="1"/>
          </p:cNvSpPr>
          <p:nvPr>
            <p:ph type="title"/>
          </p:nvPr>
        </p:nvSpPr>
        <p:spPr/>
        <p:txBody>
          <a:bodyPr/>
          <a:lstStyle/>
          <a:p>
            <a:r>
              <a:rPr lang="en-US" dirty="0"/>
              <a:t>Pub/Sub Model</a:t>
            </a:r>
          </a:p>
        </p:txBody>
      </p:sp>
      <p:sp>
        <p:nvSpPr>
          <p:cNvPr id="3" name="Content Placeholder 2">
            <a:extLst>
              <a:ext uri="{FF2B5EF4-FFF2-40B4-BE49-F238E27FC236}">
                <a16:creationId xmlns:a16="http://schemas.microsoft.com/office/drawing/2014/main" id="{AE0842EE-31EB-4DF7-ADC8-57FB332F6CE9}"/>
              </a:ext>
            </a:extLst>
          </p:cNvPr>
          <p:cNvSpPr>
            <a:spLocks noGrp="1"/>
          </p:cNvSpPr>
          <p:nvPr>
            <p:ph idx="1"/>
          </p:nvPr>
        </p:nvSpPr>
        <p:spPr/>
        <p:txBody>
          <a:bodyPr/>
          <a:lstStyle/>
          <a:p>
            <a:pPr>
              <a:lnSpc>
                <a:spcPct val="150000"/>
              </a:lnSpc>
            </a:pPr>
            <a:r>
              <a:rPr lang="en-US" sz="2400" b="1" dirty="0"/>
              <a:t>Publish/Subscribe (Pub/Sub)</a:t>
            </a:r>
            <a:r>
              <a:rPr lang="en-US" sz="2400" dirty="0"/>
              <a:t> is a messaging pattern where:</a:t>
            </a:r>
          </a:p>
          <a:p>
            <a:pPr lvl="1">
              <a:lnSpc>
                <a:spcPct val="150000"/>
              </a:lnSpc>
              <a:buFont typeface="Arial" panose="020B0604020202020204" pitchFamily="34" charset="0"/>
              <a:buChar char="•"/>
            </a:pPr>
            <a:r>
              <a:rPr lang="en-US" sz="1800" b="1" dirty="0"/>
              <a:t>Producers (publishers)</a:t>
            </a:r>
            <a:r>
              <a:rPr lang="en-US" sz="1800" dirty="0"/>
              <a:t> send messages to a </a:t>
            </a:r>
            <a:r>
              <a:rPr lang="en-US" sz="1800" b="1" dirty="0"/>
              <a:t>topic</a:t>
            </a:r>
            <a:r>
              <a:rPr lang="en-US" sz="1800" dirty="0"/>
              <a:t>.</a:t>
            </a:r>
          </a:p>
          <a:p>
            <a:pPr lvl="1">
              <a:lnSpc>
                <a:spcPct val="150000"/>
              </a:lnSpc>
              <a:buFont typeface="Arial" panose="020B0604020202020204" pitchFamily="34" charset="0"/>
              <a:buChar char="•"/>
            </a:pPr>
            <a:r>
              <a:rPr lang="en-US" sz="1800" b="1" dirty="0"/>
              <a:t>Consumers (subscribers)</a:t>
            </a:r>
            <a:r>
              <a:rPr lang="en-US" sz="1800" dirty="0"/>
              <a:t> listen for messages from that topic.</a:t>
            </a:r>
          </a:p>
          <a:p>
            <a:pPr lvl="1">
              <a:lnSpc>
                <a:spcPct val="150000"/>
              </a:lnSpc>
              <a:buFont typeface="Arial" panose="020B0604020202020204" pitchFamily="34" charset="0"/>
              <a:buChar char="•"/>
            </a:pPr>
            <a:r>
              <a:rPr lang="en-US" sz="1800" dirty="0"/>
              <a:t>Publishers and subscribers are </a:t>
            </a:r>
            <a:r>
              <a:rPr lang="en-US" sz="1800" b="1" dirty="0"/>
              <a:t>decoupled</a:t>
            </a:r>
            <a:r>
              <a:rPr lang="en-US" sz="1800" dirty="0"/>
              <a:t> — they don’t know about each other.</a:t>
            </a:r>
          </a:p>
          <a:p>
            <a:endParaRPr lang="en-US" dirty="0"/>
          </a:p>
        </p:txBody>
      </p:sp>
    </p:spTree>
    <p:extLst>
      <p:ext uri="{BB962C8B-B14F-4D97-AF65-F5344CB8AC3E}">
        <p14:creationId xmlns:p14="http://schemas.microsoft.com/office/powerpoint/2010/main" val="3577018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2D039-5199-4BB5-A796-E599BF39D31E}"/>
              </a:ext>
            </a:extLst>
          </p:cNvPr>
          <p:cNvSpPr>
            <a:spLocks noGrp="1"/>
          </p:cNvSpPr>
          <p:nvPr>
            <p:ph type="title"/>
          </p:nvPr>
        </p:nvSpPr>
        <p:spPr/>
        <p:txBody>
          <a:bodyPr/>
          <a:lstStyle/>
          <a:p>
            <a:r>
              <a:rPr lang="en-US" dirty="0"/>
              <a:t>Why?</a:t>
            </a:r>
          </a:p>
        </p:txBody>
      </p:sp>
      <p:graphicFrame>
        <p:nvGraphicFramePr>
          <p:cNvPr id="4" name="Table 3">
            <a:extLst>
              <a:ext uri="{FF2B5EF4-FFF2-40B4-BE49-F238E27FC236}">
                <a16:creationId xmlns:a16="http://schemas.microsoft.com/office/drawing/2014/main" id="{9A401773-5074-47A3-9DBA-D1C0EFF95A3A}"/>
              </a:ext>
            </a:extLst>
          </p:cNvPr>
          <p:cNvGraphicFramePr>
            <a:graphicFrameLocks noGrp="1"/>
          </p:cNvGraphicFramePr>
          <p:nvPr>
            <p:extLst>
              <p:ext uri="{D42A27DB-BD31-4B8C-83A1-F6EECF244321}">
                <p14:modId xmlns:p14="http://schemas.microsoft.com/office/powerpoint/2010/main" val="2858551877"/>
              </p:ext>
            </p:extLst>
          </p:nvPr>
        </p:nvGraphicFramePr>
        <p:xfrm>
          <a:off x="642938" y="1932010"/>
          <a:ext cx="10972800" cy="3431733"/>
        </p:xfrm>
        <a:graphic>
          <a:graphicData uri="http://schemas.openxmlformats.org/drawingml/2006/table">
            <a:tbl>
              <a:tblPr>
                <a:tableStyleId>{FABFCF23-3B69-468F-B69F-88F6DE6A72F2}</a:tableStyleId>
              </a:tblPr>
              <a:tblGrid>
                <a:gridCol w="5486400">
                  <a:extLst>
                    <a:ext uri="{9D8B030D-6E8A-4147-A177-3AD203B41FA5}">
                      <a16:colId xmlns:a16="http://schemas.microsoft.com/office/drawing/2014/main" val="3568734379"/>
                    </a:ext>
                  </a:extLst>
                </a:gridCol>
                <a:gridCol w="5486400">
                  <a:extLst>
                    <a:ext uri="{9D8B030D-6E8A-4147-A177-3AD203B41FA5}">
                      <a16:colId xmlns:a16="http://schemas.microsoft.com/office/drawing/2014/main" val="4292073987"/>
                    </a:ext>
                  </a:extLst>
                </a:gridCol>
              </a:tblGrid>
              <a:tr h="505653">
                <a:tc>
                  <a:txBody>
                    <a:bodyPr/>
                    <a:lstStyle/>
                    <a:p>
                      <a:r>
                        <a:rPr lang="en-US" b="1"/>
                        <a:t>Benefit</a:t>
                      </a:r>
                    </a:p>
                  </a:txBody>
                  <a:tcPr anchor="ctr"/>
                </a:tc>
                <a:tc>
                  <a:txBody>
                    <a:bodyPr/>
                    <a:lstStyle/>
                    <a:p>
                      <a:r>
                        <a:rPr lang="en-US" b="1" dirty="0"/>
                        <a:t>Description</a:t>
                      </a:r>
                    </a:p>
                  </a:txBody>
                  <a:tcPr anchor="ctr"/>
                </a:tc>
                <a:extLst>
                  <a:ext uri="{0D108BD9-81ED-4DB2-BD59-A6C34878D82A}">
                    <a16:rowId xmlns:a16="http://schemas.microsoft.com/office/drawing/2014/main" val="3493875547"/>
                  </a:ext>
                </a:extLst>
              </a:tr>
              <a:tr h="0">
                <a:tc>
                  <a:txBody>
                    <a:bodyPr/>
                    <a:lstStyle/>
                    <a:p>
                      <a:r>
                        <a:rPr lang="en-US" dirty="0"/>
                        <a:t>🔁 </a:t>
                      </a:r>
                      <a:r>
                        <a:rPr lang="en-US" b="1" dirty="0"/>
                        <a:t>Decoupling</a:t>
                      </a:r>
                      <a:endParaRPr lang="en-US" dirty="0"/>
                    </a:p>
                  </a:txBody>
                  <a:tcPr anchor="ctr"/>
                </a:tc>
                <a:tc>
                  <a:txBody>
                    <a:bodyPr/>
                    <a:lstStyle/>
                    <a:p>
                      <a:r>
                        <a:rPr lang="en-US"/>
                        <a:t>Services don’t need to know each other's logic or location.</a:t>
                      </a:r>
                    </a:p>
                  </a:txBody>
                  <a:tcPr anchor="ctr"/>
                </a:tc>
                <a:extLst>
                  <a:ext uri="{0D108BD9-81ED-4DB2-BD59-A6C34878D82A}">
                    <a16:rowId xmlns:a16="http://schemas.microsoft.com/office/drawing/2014/main" val="145259830"/>
                  </a:ext>
                </a:extLst>
              </a:tr>
              <a:tr h="0">
                <a:tc>
                  <a:txBody>
                    <a:bodyPr/>
                    <a:lstStyle/>
                    <a:p>
                      <a:r>
                        <a:rPr lang="en-US"/>
                        <a:t>📈 </a:t>
                      </a:r>
                      <a:r>
                        <a:rPr lang="en-US" b="1"/>
                        <a:t>Scalability</a:t>
                      </a:r>
                      <a:endParaRPr lang="en-US"/>
                    </a:p>
                  </a:txBody>
                  <a:tcPr anchor="ctr"/>
                </a:tc>
                <a:tc>
                  <a:txBody>
                    <a:bodyPr/>
                    <a:lstStyle/>
                    <a:p>
                      <a:r>
                        <a:rPr lang="en-US"/>
                        <a:t>Multiple subscribers can handle messages in parallel.</a:t>
                      </a:r>
                    </a:p>
                  </a:txBody>
                  <a:tcPr anchor="ctr"/>
                </a:tc>
                <a:extLst>
                  <a:ext uri="{0D108BD9-81ED-4DB2-BD59-A6C34878D82A}">
                    <a16:rowId xmlns:a16="http://schemas.microsoft.com/office/drawing/2014/main" val="39627216"/>
                  </a:ext>
                </a:extLst>
              </a:tr>
              <a:tr h="0">
                <a:tc>
                  <a:txBody>
                    <a:bodyPr/>
                    <a:lstStyle/>
                    <a:p>
                      <a:r>
                        <a:rPr lang="en-US" dirty="0"/>
                        <a:t>⏳ </a:t>
                      </a:r>
                      <a:r>
                        <a:rPr lang="en-US" b="1" dirty="0"/>
                        <a:t>Asynchronous Communication</a:t>
                      </a:r>
                      <a:endParaRPr lang="en-US" dirty="0"/>
                    </a:p>
                  </a:txBody>
                  <a:tcPr anchor="ctr"/>
                </a:tc>
                <a:tc>
                  <a:txBody>
                    <a:bodyPr/>
                    <a:lstStyle/>
                    <a:p>
                      <a:r>
                        <a:rPr lang="en-US"/>
                        <a:t>Services don’t block while waiting for responses.</a:t>
                      </a:r>
                    </a:p>
                  </a:txBody>
                  <a:tcPr anchor="ctr"/>
                </a:tc>
                <a:extLst>
                  <a:ext uri="{0D108BD9-81ED-4DB2-BD59-A6C34878D82A}">
                    <a16:rowId xmlns:a16="http://schemas.microsoft.com/office/drawing/2014/main" val="1214138834"/>
                  </a:ext>
                </a:extLst>
              </a:tr>
              <a:tr h="0">
                <a:tc>
                  <a:txBody>
                    <a:bodyPr/>
                    <a:lstStyle/>
                    <a:p>
                      <a:r>
                        <a:rPr lang="en-US"/>
                        <a:t>➕ </a:t>
                      </a:r>
                      <a:r>
                        <a:rPr lang="en-US" b="1"/>
                        <a:t>Extensibility</a:t>
                      </a:r>
                      <a:endParaRPr lang="en-US"/>
                    </a:p>
                  </a:txBody>
                  <a:tcPr anchor="ctr"/>
                </a:tc>
                <a:tc>
                  <a:txBody>
                    <a:bodyPr/>
                    <a:lstStyle/>
                    <a:p>
                      <a:r>
                        <a:rPr lang="en-US"/>
                        <a:t>You can add new subscribers without changing the publisher.</a:t>
                      </a:r>
                    </a:p>
                  </a:txBody>
                  <a:tcPr anchor="ctr"/>
                </a:tc>
                <a:extLst>
                  <a:ext uri="{0D108BD9-81ED-4DB2-BD59-A6C34878D82A}">
                    <a16:rowId xmlns:a16="http://schemas.microsoft.com/office/drawing/2014/main" val="1057687917"/>
                  </a:ext>
                </a:extLst>
              </a:tr>
              <a:tr h="0">
                <a:tc>
                  <a:txBody>
                    <a:bodyPr/>
                    <a:lstStyle/>
                    <a:p>
                      <a:r>
                        <a:rPr lang="en-US"/>
                        <a:t>🔍 </a:t>
                      </a:r>
                      <a:r>
                        <a:rPr lang="en-US" b="1"/>
                        <a:t>Maintainability</a:t>
                      </a:r>
                      <a:endParaRPr lang="en-US"/>
                    </a:p>
                  </a:txBody>
                  <a:tcPr anchor="ctr"/>
                </a:tc>
                <a:tc>
                  <a:txBody>
                    <a:bodyPr/>
                    <a:lstStyle/>
                    <a:p>
                      <a:r>
                        <a:rPr lang="en-US" dirty="0"/>
                        <a:t>Easier to isolate and update components independently.</a:t>
                      </a:r>
                    </a:p>
                  </a:txBody>
                  <a:tcPr anchor="ctr"/>
                </a:tc>
                <a:extLst>
                  <a:ext uri="{0D108BD9-81ED-4DB2-BD59-A6C34878D82A}">
                    <a16:rowId xmlns:a16="http://schemas.microsoft.com/office/drawing/2014/main" val="1614730813"/>
                  </a:ext>
                </a:extLst>
              </a:tr>
            </a:tbl>
          </a:graphicData>
        </a:graphic>
      </p:graphicFrame>
    </p:spTree>
    <p:extLst>
      <p:ext uri="{BB962C8B-B14F-4D97-AF65-F5344CB8AC3E}">
        <p14:creationId xmlns:p14="http://schemas.microsoft.com/office/powerpoint/2010/main" val="1915581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B9489-D726-4D27-9099-C3A95AF8ACB6}"/>
              </a:ext>
            </a:extLst>
          </p:cNvPr>
          <p:cNvSpPr>
            <a:spLocks noGrp="1"/>
          </p:cNvSpPr>
          <p:nvPr>
            <p:ph type="title"/>
          </p:nvPr>
        </p:nvSpPr>
        <p:spPr/>
        <p:txBody>
          <a:bodyPr/>
          <a:lstStyle/>
          <a:p>
            <a:r>
              <a:rPr lang="en-US" dirty="0"/>
              <a:t>Messaging Systems</a:t>
            </a:r>
          </a:p>
        </p:txBody>
      </p:sp>
      <p:graphicFrame>
        <p:nvGraphicFramePr>
          <p:cNvPr id="4" name="Table 3">
            <a:extLst>
              <a:ext uri="{FF2B5EF4-FFF2-40B4-BE49-F238E27FC236}">
                <a16:creationId xmlns:a16="http://schemas.microsoft.com/office/drawing/2014/main" id="{8C69EF10-77A8-487A-BCBE-D316E133A879}"/>
              </a:ext>
            </a:extLst>
          </p:cNvPr>
          <p:cNvGraphicFramePr>
            <a:graphicFrameLocks noGrp="1"/>
          </p:cNvGraphicFramePr>
          <p:nvPr>
            <p:extLst>
              <p:ext uri="{D42A27DB-BD31-4B8C-83A1-F6EECF244321}">
                <p14:modId xmlns:p14="http://schemas.microsoft.com/office/powerpoint/2010/main" val="2048818629"/>
              </p:ext>
            </p:extLst>
          </p:nvPr>
        </p:nvGraphicFramePr>
        <p:xfrm>
          <a:off x="642938" y="1928389"/>
          <a:ext cx="10972800" cy="3295478"/>
        </p:xfrm>
        <a:graphic>
          <a:graphicData uri="http://schemas.openxmlformats.org/drawingml/2006/table">
            <a:tbl>
              <a:tblPr>
                <a:tableStyleId>{FABFCF23-3B69-468F-B69F-88F6DE6A72F2}</a:tableStyleId>
              </a:tblPr>
              <a:tblGrid>
                <a:gridCol w="5486400">
                  <a:extLst>
                    <a:ext uri="{9D8B030D-6E8A-4147-A177-3AD203B41FA5}">
                      <a16:colId xmlns:a16="http://schemas.microsoft.com/office/drawing/2014/main" val="4213867769"/>
                    </a:ext>
                  </a:extLst>
                </a:gridCol>
                <a:gridCol w="5486400">
                  <a:extLst>
                    <a:ext uri="{9D8B030D-6E8A-4147-A177-3AD203B41FA5}">
                      <a16:colId xmlns:a16="http://schemas.microsoft.com/office/drawing/2014/main" val="2638807373"/>
                    </a:ext>
                  </a:extLst>
                </a:gridCol>
              </a:tblGrid>
              <a:tr h="488219">
                <a:tc>
                  <a:txBody>
                    <a:bodyPr/>
                    <a:lstStyle/>
                    <a:p>
                      <a:r>
                        <a:rPr lang="en-US" b="1"/>
                        <a:t>Problem</a:t>
                      </a:r>
                    </a:p>
                  </a:txBody>
                  <a:tcPr anchor="ctr"/>
                </a:tc>
                <a:tc>
                  <a:txBody>
                    <a:bodyPr/>
                    <a:lstStyle/>
                    <a:p>
                      <a:r>
                        <a:rPr lang="en-US" b="1" dirty="0"/>
                        <a:t>How Messaging Systems Help</a:t>
                      </a:r>
                    </a:p>
                  </a:txBody>
                  <a:tcPr anchor="ctr"/>
                </a:tc>
                <a:extLst>
                  <a:ext uri="{0D108BD9-81ED-4DB2-BD59-A6C34878D82A}">
                    <a16:rowId xmlns:a16="http://schemas.microsoft.com/office/drawing/2014/main" val="2622775967"/>
                  </a:ext>
                </a:extLst>
              </a:tr>
              <a:tr h="488219">
                <a:tc>
                  <a:txBody>
                    <a:bodyPr/>
                    <a:lstStyle/>
                    <a:p>
                      <a:r>
                        <a:rPr lang="en-US"/>
                        <a:t>❌ Direct dependency between services</a:t>
                      </a:r>
                    </a:p>
                  </a:txBody>
                  <a:tcPr anchor="ctr"/>
                </a:tc>
                <a:tc>
                  <a:txBody>
                    <a:bodyPr/>
                    <a:lstStyle/>
                    <a:p>
                      <a:r>
                        <a:rPr lang="en-US" dirty="0"/>
                        <a:t>✅ Loosely couples services via topics/queues</a:t>
                      </a:r>
                    </a:p>
                  </a:txBody>
                  <a:tcPr anchor="ctr"/>
                </a:tc>
                <a:extLst>
                  <a:ext uri="{0D108BD9-81ED-4DB2-BD59-A6C34878D82A}">
                    <a16:rowId xmlns:a16="http://schemas.microsoft.com/office/drawing/2014/main" val="2388925807"/>
                  </a:ext>
                </a:extLst>
              </a:tr>
              <a:tr h="488219">
                <a:tc>
                  <a:txBody>
                    <a:bodyPr/>
                    <a:lstStyle/>
                    <a:p>
                      <a:r>
                        <a:rPr lang="en-US"/>
                        <a:t>❌ Difficult to scale</a:t>
                      </a:r>
                    </a:p>
                  </a:txBody>
                  <a:tcPr anchor="ctr"/>
                </a:tc>
                <a:tc>
                  <a:txBody>
                    <a:bodyPr/>
                    <a:lstStyle/>
                    <a:p>
                      <a:r>
                        <a:rPr lang="en-US"/>
                        <a:t>✅ Enables horizontal scaling of consumers</a:t>
                      </a:r>
                    </a:p>
                  </a:txBody>
                  <a:tcPr anchor="ctr"/>
                </a:tc>
                <a:extLst>
                  <a:ext uri="{0D108BD9-81ED-4DB2-BD59-A6C34878D82A}">
                    <a16:rowId xmlns:a16="http://schemas.microsoft.com/office/drawing/2014/main" val="11123651"/>
                  </a:ext>
                </a:extLst>
              </a:tr>
              <a:tr h="854383">
                <a:tc>
                  <a:txBody>
                    <a:bodyPr/>
                    <a:lstStyle/>
                    <a:p>
                      <a:r>
                        <a:rPr lang="en-US"/>
                        <a:t>❌ Message loss or failure</a:t>
                      </a:r>
                    </a:p>
                  </a:txBody>
                  <a:tcPr anchor="ctr"/>
                </a:tc>
                <a:tc>
                  <a:txBody>
                    <a:bodyPr/>
                    <a:lstStyle/>
                    <a:p>
                      <a:r>
                        <a:rPr lang="en-US"/>
                        <a:t>✅ Provides durability, retries, and acknowledgements</a:t>
                      </a:r>
                    </a:p>
                  </a:txBody>
                  <a:tcPr anchor="ctr"/>
                </a:tc>
                <a:extLst>
                  <a:ext uri="{0D108BD9-81ED-4DB2-BD59-A6C34878D82A}">
                    <a16:rowId xmlns:a16="http://schemas.microsoft.com/office/drawing/2014/main" val="3794218192"/>
                  </a:ext>
                </a:extLst>
              </a:tr>
              <a:tr h="488219">
                <a:tc>
                  <a:txBody>
                    <a:bodyPr/>
                    <a:lstStyle/>
                    <a:p>
                      <a:r>
                        <a:rPr lang="en-US"/>
                        <a:t>❌ Tight timing between services</a:t>
                      </a:r>
                    </a:p>
                  </a:txBody>
                  <a:tcPr anchor="ctr"/>
                </a:tc>
                <a:tc>
                  <a:txBody>
                    <a:bodyPr/>
                    <a:lstStyle/>
                    <a:p>
                      <a:r>
                        <a:rPr lang="en-US"/>
                        <a:t>✅ Supports asynchronous, event-driven workflows</a:t>
                      </a:r>
                    </a:p>
                  </a:txBody>
                  <a:tcPr anchor="ctr"/>
                </a:tc>
                <a:extLst>
                  <a:ext uri="{0D108BD9-81ED-4DB2-BD59-A6C34878D82A}">
                    <a16:rowId xmlns:a16="http://schemas.microsoft.com/office/drawing/2014/main" val="1973056394"/>
                  </a:ext>
                </a:extLst>
              </a:tr>
              <a:tr h="488219">
                <a:tc>
                  <a:txBody>
                    <a:bodyPr/>
                    <a:lstStyle/>
                    <a:p>
                      <a:r>
                        <a:rPr lang="en-US"/>
                        <a:t>❌ Manual coordination of events</a:t>
                      </a:r>
                    </a:p>
                  </a:txBody>
                  <a:tcPr anchor="ctr"/>
                </a:tc>
                <a:tc>
                  <a:txBody>
                    <a:bodyPr/>
                    <a:lstStyle/>
                    <a:p>
                      <a:r>
                        <a:rPr lang="en-US" dirty="0"/>
                        <a:t>✅ Automatically routes messages to subscribers</a:t>
                      </a:r>
                    </a:p>
                  </a:txBody>
                  <a:tcPr anchor="ctr"/>
                </a:tc>
                <a:extLst>
                  <a:ext uri="{0D108BD9-81ED-4DB2-BD59-A6C34878D82A}">
                    <a16:rowId xmlns:a16="http://schemas.microsoft.com/office/drawing/2014/main" val="368205959"/>
                  </a:ext>
                </a:extLst>
              </a:tr>
            </a:tbl>
          </a:graphicData>
        </a:graphic>
      </p:graphicFrame>
    </p:spTree>
    <p:extLst>
      <p:ext uri="{BB962C8B-B14F-4D97-AF65-F5344CB8AC3E}">
        <p14:creationId xmlns:p14="http://schemas.microsoft.com/office/powerpoint/2010/main" val="1687823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E20A9-29BC-4DA9-BE41-DC43BF1F7180}"/>
              </a:ext>
            </a:extLst>
          </p:cNvPr>
          <p:cNvSpPr>
            <a:spLocks noGrp="1"/>
          </p:cNvSpPr>
          <p:nvPr>
            <p:ph type="title"/>
          </p:nvPr>
        </p:nvSpPr>
        <p:spPr/>
        <p:txBody>
          <a:bodyPr/>
          <a:lstStyle/>
          <a:p>
            <a:r>
              <a:rPr lang="en-US" dirty="0"/>
              <a:t>Definitions</a:t>
            </a:r>
          </a:p>
        </p:txBody>
      </p:sp>
      <p:graphicFrame>
        <p:nvGraphicFramePr>
          <p:cNvPr id="4" name="Content Placeholder 3">
            <a:extLst>
              <a:ext uri="{FF2B5EF4-FFF2-40B4-BE49-F238E27FC236}">
                <a16:creationId xmlns:a16="http://schemas.microsoft.com/office/drawing/2014/main" id="{A3BEAC05-6907-4711-9555-F86783D373AD}"/>
              </a:ext>
            </a:extLst>
          </p:cNvPr>
          <p:cNvGraphicFramePr>
            <a:graphicFrameLocks noGrp="1"/>
          </p:cNvGraphicFramePr>
          <p:nvPr>
            <p:ph idx="1"/>
            <p:extLst>
              <p:ext uri="{D42A27DB-BD31-4B8C-83A1-F6EECF244321}">
                <p14:modId xmlns:p14="http://schemas.microsoft.com/office/powerpoint/2010/main" val="537882691"/>
              </p:ext>
            </p:extLst>
          </p:nvPr>
        </p:nvGraphicFramePr>
        <p:xfrm>
          <a:off x="736348" y="1365201"/>
          <a:ext cx="10719304" cy="4525967"/>
        </p:xfrm>
        <a:graphic>
          <a:graphicData uri="http://schemas.openxmlformats.org/drawingml/2006/table">
            <a:tbl>
              <a:tblPr>
                <a:tableStyleId>{FABFCF23-3B69-468F-B69F-88F6DE6A72F2}</a:tableStyleId>
              </a:tblPr>
              <a:tblGrid>
                <a:gridCol w="5359652">
                  <a:extLst>
                    <a:ext uri="{9D8B030D-6E8A-4147-A177-3AD203B41FA5}">
                      <a16:colId xmlns:a16="http://schemas.microsoft.com/office/drawing/2014/main" val="3228758248"/>
                    </a:ext>
                  </a:extLst>
                </a:gridCol>
                <a:gridCol w="5359652">
                  <a:extLst>
                    <a:ext uri="{9D8B030D-6E8A-4147-A177-3AD203B41FA5}">
                      <a16:colId xmlns:a16="http://schemas.microsoft.com/office/drawing/2014/main" val="4069475011"/>
                    </a:ext>
                  </a:extLst>
                </a:gridCol>
              </a:tblGrid>
              <a:tr h="244647">
                <a:tc>
                  <a:txBody>
                    <a:bodyPr/>
                    <a:lstStyle/>
                    <a:p>
                      <a:r>
                        <a:rPr lang="en-US" sz="1200" b="1"/>
                        <a:t>Term</a:t>
                      </a:r>
                      <a:endParaRPr lang="en-US" sz="1200"/>
                    </a:p>
                  </a:txBody>
                  <a:tcPr marL="61162" marR="61162" marT="30581" marB="30581" anchor="ctr"/>
                </a:tc>
                <a:tc>
                  <a:txBody>
                    <a:bodyPr/>
                    <a:lstStyle/>
                    <a:p>
                      <a:r>
                        <a:rPr lang="en-US" sz="1200" b="1"/>
                        <a:t>Definition</a:t>
                      </a:r>
                      <a:endParaRPr lang="en-US" sz="1200"/>
                    </a:p>
                  </a:txBody>
                  <a:tcPr marL="61162" marR="61162" marT="30581" marB="30581" anchor="ctr"/>
                </a:tc>
                <a:extLst>
                  <a:ext uri="{0D108BD9-81ED-4DB2-BD59-A6C34878D82A}">
                    <a16:rowId xmlns:a16="http://schemas.microsoft.com/office/drawing/2014/main" val="2216708320"/>
                  </a:ext>
                </a:extLst>
              </a:tr>
              <a:tr h="428132">
                <a:tc>
                  <a:txBody>
                    <a:bodyPr/>
                    <a:lstStyle/>
                    <a:p>
                      <a:r>
                        <a:rPr lang="en-US" sz="1200" b="1"/>
                        <a:t>Producer</a:t>
                      </a:r>
                      <a:endParaRPr lang="en-US" sz="1200"/>
                    </a:p>
                  </a:txBody>
                  <a:tcPr marL="61162" marR="61162" marT="30581" marB="30581" anchor="ctr"/>
                </a:tc>
                <a:tc>
                  <a:txBody>
                    <a:bodyPr/>
                    <a:lstStyle/>
                    <a:p>
                      <a:r>
                        <a:rPr lang="en-US" sz="1200"/>
                        <a:t>The component that sends (produces) messages to a messaging system.</a:t>
                      </a:r>
                    </a:p>
                  </a:txBody>
                  <a:tcPr marL="61162" marR="61162" marT="30581" marB="30581" anchor="ctr"/>
                </a:tc>
                <a:extLst>
                  <a:ext uri="{0D108BD9-81ED-4DB2-BD59-A6C34878D82A}">
                    <a16:rowId xmlns:a16="http://schemas.microsoft.com/office/drawing/2014/main" val="2764546553"/>
                  </a:ext>
                </a:extLst>
              </a:tr>
              <a:tr h="428132">
                <a:tc>
                  <a:txBody>
                    <a:bodyPr/>
                    <a:lstStyle/>
                    <a:p>
                      <a:r>
                        <a:rPr lang="en-US" sz="1200" b="1"/>
                        <a:t>Consumer</a:t>
                      </a:r>
                      <a:endParaRPr lang="en-US" sz="1200"/>
                    </a:p>
                  </a:txBody>
                  <a:tcPr marL="61162" marR="61162" marT="30581" marB="30581" anchor="ctr"/>
                </a:tc>
                <a:tc>
                  <a:txBody>
                    <a:bodyPr/>
                    <a:lstStyle/>
                    <a:p>
                      <a:r>
                        <a:rPr lang="en-US" sz="1200"/>
                        <a:t>The component that receives (consumes) messages from the messaging system.</a:t>
                      </a:r>
                    </a:p>
                  </a:txBody>
                  <a:tcPr marL="61162" marR="61162" marT="30581" marB="30581" anchor="ctr"/>
                </a:tc>
                <a:extLst>
                  <a:ext uri="{0D108BD9-81ED-4DB2-BD59-A6C34878D82A}">
                    <a16:rowId xmlns:a16="http://schemas.microsoft.com/office/drawing/2014/main" val="3831349825"/>
                  </a:ext>
                </a:extLst>
              </a:tr>
              <a:tr h="428132">
                <a:tc>
                  <a:txBody>
                    <a:bodyPr/>
                    <a:lstStyle/>
                    <a:p>
                      <a:r>
                        <a:rPr lang="en-US" sz="1200" b="1"/>
                        <a:t>Message</a:t>
                      </a:r>
                      <a:endParaRPr lang="en-US" sz="1200"/>
                    </a:p>
                  </a:txBody>
                  <a:tcPr marL="61162" marR="61162" marT="30581" marB="30581" anchor="ctr"/>
                </a:tc>
                <a:tc>
                  <a:txBody>
                    <a:bodyPr/>
                    <a:lstStyle/>
                    <a:p>
                      <a:r>
                        <a:rPr lang="en-US" sz="1200"/>
                        <a:t>The unit of data sent between producer and consumer, often containing a payload.</a:t>
                      </a:r>
                    </a:p>
                  </a:txBody>
                  <a:tcPr marL="61162" marR="61162" marT="30581" marB="30581" anchor="ctr"/>
                </a:tc>
                <a:extLst>
                  <a:ext uri="{0D108BD9-81ED-4DB2-BD59-A6C34878D82A}">
                    <a16:rowId xmlns:a16="http://schemas.microsoft.com/office/drawing/2014/main" val="1447673445"/>
                  </a:ext>
                </a:extLst>
              </a:tr>
              <a:tr h="428132">
                <a:tc>
                  <a:txBody>
                    <a:bodyPr/>
                    <a:lstStyle/>
                    <a:p>
                      <a:r>
                        <a:rPr lang="en-US" sz="1200" b="1"/>
                        <a:t>Queue</a:t>
                      </a:r>
                      <a:endParaRPr lang="en-US" sz="1200"/>
                    </a:p>
                  </a:txBody>
                  <a:tcPr marL="61162" marR="61162" marT="30581" marB="30581" anchor="ctr"/>
                </a:tc>
                <a:tc>
                  <a:txBody>
                    <a:bodyPr/>
                    <a:lstStyle/>
                    <a:p>
                      <a:r>
                        <a:rPr lang="en-US" sz="1200"/>
                        <a:t>A buffer that stores messages until they are consumed (usually FIFO).</a:t>
                      </a:r>
                    </a:p>
                  </a:txBody>
                  <a:tcPr marL="61162" marR="61162" marT="30581" marB="30581" anchor="ctr"/>
                </a:tc>
                <a:extLst>
                  <a:ext uri="{0D108BD9-81ED-4DB2-BD59-A6C34878D82A}">
                    <a16:rowId xmlns:a16="http://schemas.microsoft.com/office/drawing/2014/main" val="3835163982"/>
                  </a:ext>
                </a:extLst>
              </a:tr>
              <a:tr h="428132">
                <a:tc>
                  <a:txBody>
                    <a:bodyPr/>
                    <a:lstStyle/>
                    <a:p>
                      <a:r>
                        <a:rPr lang="en-US" sz="1200" b="1"/>
                        <a:t>Topic</a:t>
                      </a:r>
                      <a:endParaRPr lang="en-US" sz="1200"/>
                    </a:p>
                  </a:txBody>
                  <a:tcPr marL="61162" marR="61162" marT="30581" marB="30581" anchor="ctr"/>
                </a:tc>
                <a:tc>
                  <a:txBody>
                    <a:bodyPr/>
                    <a:lstStyle/>
                    <a:p>
                      <a:r>
                        <a:rPr lang="en-US" sz="1200"/>
                        <a:t>A named channel to which messages are published (used in publish/subscribe).</a:t>
                      </a:r>
                    </a:p>
                  </a:txBody>
                  <a:tcPr marL="61162" marR="61162" marT="30581" marB="30581" anchor="ctr"/>
                </a:tc>
                <a:extLst>
                  <a:ext uri="{0D108BD9-81ED-4DB2-BD59-A6C34878D82A}">
                    <a16:rowId xmlns:a16="http://schemas.microsoft.com/office/drawing/2014/main" val="3306120769"/>
                  </a:ext>
                </a:extLst>
              </a:tr>
              <a:tr h="428132">
                <a:tc>
                  <a:txBody>
                    <a:bodyPr/>
                    <a:lstStyle/>
                    <a:p>
                      <a:r>
                        <a:rPr lang="en-US" sz="1200" b="1"/>
                        <a:t>Broker</a:t>
                      </a:r>
                      <a:endParaRPr lang="en-US" sz="1200"/>
                    </a:p>
                  </a:txBody>
                  <a:tcPr marL="61162" marR="61162" marT="30581" marB="30581" anchor="ctr"/>
                </a:tc>
                <a:tc>
                  <a:txBody>
                    <a:bodyPr/>
                    <a:lstStyle/>
                    <a:p>
                      <a:r>
                        <a:rPr lang="en-US" sz="1200"/>
                        <a:t>The server that receives, stores, and routes messages (e.g., Kafka, RabbitMQ).</a:t>
                      </a:r>
                    </a:p>
                  </a:txBody>
                  <a:tcPr marL="61162" marR="61162" marT="30581" marB="30581" anchor="ctr"/>
                </a:tc>
                <a:extLst>
                  <a:ext uri="{0D108BD9-81ED-4DB2-BD59-A6C34878D82A}">
                    <a16:rowId xmlns:a16="http://schemas.microsoft.com/office/drawing/2014/main" val="2605103835"/>
                  </a:ext>
                </a:extLst>
              </a:tr>
              <a:tr h="428132">
                <a:tc>
                  <a:txBody>
                    <a:bodyPr/>
                    <a:lstStyle/>
                    <a:p>
                      <a:r>
                        <a:rPr lang="en-US" sz="1200" b="1"/>
                        <a:t>Publish/Subscribe (Pub/Sub)</a:t>
                      </a:r>
                      <a:endParaRPr lang="en-US" sz="1200"/>
                    </a:p>
                  </a:txBody>
                  <a:tcPr marL="61162" marR="61162" marT="30581" marB="30581" anchor="ctr"/>
                </a:tc>
                <a:tc>
                  <a:txBody>
                    <a:bodyPr/>
                    <a:lstStyle/>
                    <a:p>
                      <a:r>
                        <a:rPr lang="en-US" sz="1200"/>
                        <a:t>A messaging model where publishers send messages to topics, and subscribers receive them.</a:t>
                      </a:r>
                    </a:p>
                  </a:txBody>
                  <a:tcPr marL="61162" marR="61162" marT="30581" marB="30581" anchor="ctr"/>
                </a:tc>
                <a:extLst>
                  <a:ext uri="{0D108BD9-81ED-4DB2-BD59-A6C34878D82A}">
                    <a16:rowId xmlns:a16="http://schemas.microsoft.com/office/drawing/2014/main" val="1498422797"/>
                  </a:ext>
                </a:extLst>
              </a:tr>
              <a:tr h="428132">
                <a:tc>
                  <a:txBody>
                    <a:bodyPr/>
                    <a:lstStyle/>
                    <a:p>
                      <a:r>
                        <a:rPr lang="en-US" sz="1200" b="1"/>
                        <a:t>Message Acknowledgement (ACK)</a:t>
                      </a:r>
                      <a:endParaRPr lang="en-US" sz="1200"/>
                    </a:p>
                  </a:txBody>
                  <a:tcPr marL="61162" marR="61162" marT="30581" marB="30581" anchor="ctr"/>
                </a:tc>
                <a:tc>
                  <a:txBody>
                    <a:bodyPr/>
                    <a:lstStyle/>
                    <a:p>
                      <a:r>
                        <a:rPr lang="en-US" sz="1200"/>
                        <a:t>A signal from the consumer to the broker that a message was successfully received.</a:t>
                      </a:r>
                    </a:p>
                  </a:txBody>
                  <a:tcPr marL="61162" marR="61162" marT="30581" marB="30581" anchor="ctr"/>
                </a:tc>
                <a:extLst>
                  <a:ext uri="{0D108BD9-81ED-4DB2-BD59-A6C34878D82A}">
                    <a16:rowId xmlns:a16="http://schemas.microsoft.com/office/drawing/2014/main" val="2119941448"/>
                  </a:ext>
                </a:extLst>
              </a:tr>
              <a:tr h="428132">
                <a:tc>
                  <a:txBody>
                    <a:bodyPr/>
                    <a:lstStyle/>
                    <a:p>
                      <a:r>
                        <a:rPr lang="en-US" sz="1200" b="1"/>
                        <a:t>Dead Letter Queue (DLQ)</a:t>
                      </a:r>
                      <a:endParaRPr lang="en-US" sz="1200"/>
                    </a:p>
                  </a:txBody>
                  <a:tcPr marL="61162" marR="61162" marT="30581" marB="30581" anchor="ctr"/>
                </a:tc>
                <a:tc>
                  <a:txBody>
                    <a:bodyPr/>
                    <a:lstStyle/>
                    <a:p>
                      <a:r>
                        <a:rPr lang="en-US" sz="1200"/>
                        <a:t>A special queue for messages that cannot be processed or delivered.</a:t>
                      </a:r>
                    </a:p>
                  </a:txBody>
                  <a:tcPr marL="61162" marR="61162" marT="30581" marB="30581" anchor="ctr"/>
                </a:tc>
                <a:extLst>
                  <a:ext uri="{0D108BD9-81ED-4DB2-BD59-A6C34878D82A}">
                    <a16:rowId xmlns:a16="http://schemas.microsoft.com/office/drawing/2014/main" val="201451647"/>
                  </a:ext>
                </a:extLst>
              </a:tr>
              <a:tr h="428132">
                <a:tc>
                  <a:txBody>
                    <a:bodyPr/>
                    <a:lstStyle/>
                    <a:p>
                      <a:r>
                        <a:rPr lang="en-US" sz="1200" b="1"/>
                        <a:t>Retention</a:t>
                      </a:r>
                      <a:endParaRPr lang="en-US" sz="1200"/>
                    </a:p>
                  </a:txBody>
                  <a:tcPr marL="61162" marR="61162" marT="30581" marB="30581" anchor="ctr"/>
                </a:tc>
                <a:tc>
                  <a:txBody>
                    <a:bodyPr/>
                    <a:lstStyle/>
                    <a:p>
                      <a:r>
                        <a:rPr lang="en-US" sz="1200" dirty="0"/>
                        <a:t>How long messages are kept in the system after delivery or consumption.</a:t>
                      </a:r>
                    </a:p>
                  </a:txBody>
                  <a:tcPr marL="61162" marR="61162" marT="30581" marB="30581" anchor="ctr"/>
                </a:tc>
                <a:extLst>
                  <a:ext uri="{0D108BD9-81ED-4DB2-BD59-A6C34878D82A}">
                    <a16:rowId xmlns:a16="http://schemas.microsoft.com/office/drawing/2014/main" val="3027115235"/>
                  </a:ext>
                </a:extLst>
              </a:tr>
            </a:tbl>
          </a:graphicData>
        </a:graphic>
      </p:graphicFrame>
    </p:spTree>
    <p:extLst>
      <p:ext uri="{BB962C8B-B14F-4D97-AF65-F5344CB8AC3E}">
        <p14:creationId xmlns:p14="http://schemas.microsoft.com/office/powerpoint/2010/main" val="2508275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ABFA-5042-4267-BD71-6C13A9EFC895}"/>
              </a:ext>
            </a:extLst>
          </p:cNvPr>
          <p:cNvSpPr>
            <a:spLocks noGrp="1"/>
          </p:cNvSpPr>
          <p:nvPr>
            <p:ph type="title"/>
          </p:nvPr>
        </p:nvSpPr>
        <p:spPr/>
        <p:txBody>
          <a:bodyPr/>
          <a:lstStyle/>
          <a:p>
            <a:r>
              <a:rPr lang="en-US" dirty="0"/>
              <a:t>AMQP</a:t>
            </a:r>
          </a:p>
        </p:txBody>
      </p:sp>
      <p:sp>
        <p:nvSpPr>
          <p:cNvPr id="3" name="Content Placeholder 2">
            <a:extLst>
              <a:ext uri="{FF2B5EF4-FFF2-40B4-BE49-F238E27FC236}">
                <a16:creationId xmlns:a16="http://schemas.microsoft.com/office/drawing/2014/main" id="{7BBAFFBE-9B1F-4C8A-9D68-269DFF386E6B}"/>
              </a:ext>
            </a:extLst>
          </p:cNvPr>
          <p:cNvSpPr>
            <a:spLocks noGrp="1"/>
          </p:cNvSpPr>
          <p:nvPr>
            <p:ph idx="1"/>
          </p:nvPr>
        </p:nvSpPr>
        <p:spPr/>
        <p:txBody>
          <a:bodyPr/>
          <a:lstStyle/>
          <a:p>
            <a:r>
              <a:rPr lang="en-US" dirty="0"/>
              <a:t>Advance Message Queuing Protocol</a:t>
            </a:r>
          </a:p>
          <a:p>
            <a:r>
              <a:rPr lang="en-US" dirty="0"/>
              <a:t>Enables confirming client applications to communicated with conforming messaging middleware brokers</a:t>
            </a:r>
          </a:p>
          <a:p>
            <a:endParaRPr lang="en-US" dirty="0"/>
          </a:p>
        </p:txBody>
      </p:sp>
      <p:pic>
        <p:nvPicPr>
          <p:cNvPr id="4098" name="Picture 2" descr="RabbitMQ workflow tutorial">
            <a:extLst>
              <a:ext uri="{FF2B5EF4-FFF2-40B4-BE49-F238E27FC236}">
                <a16:creationId xmlns:a16="http://schemas.microsoft.com/office/drawing/2014/main" id="{7405C232-ADB6-49C4-A202-19AEE25E74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8428" y="3864793"/>
            <a:ext cx="7620000" cy="104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6721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25946-FF9D-426F-A00D-215E1FB545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B97F24-DDCF-4301-99C2-B110F73AA04C}"/>
              </a:ext>
            </a:extLst>
          </p:cNvPr>
          <p:cNvSpPr>
            <a:spLocks noGrp="1"/>
          </p:cNvSpPr>
          <p:nvPr>
            <p:ph idx="1"/>
          </p:nvPr>
        </p:nvSpPr>
        <p:spPr/>
        <p:txBody>
          <a:bodyPr/>
          <a:lstStyle/>
          <a:p>
            <a:endParaRPr lang="en-US"/>
          </a:p>
        </p:txBody>
      </p:sp>
      <p:pic>
        <p:nvPicPr>
          <p:cNvPr id="5122" name="Picture 2" descr="RabbitMQ beginners tutorial">
            <a:extLst>
              <a:ext uri="{FF2B5EF4-FFF2-40B4-BE49-F238E27FC236}">
                <a16:creationId xmlns:a16="http://schemas.microsoft.com/office/drawing/2014/main" id="{052116FE-6E69-4CFA-B707-6301007DBC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331" y="1223867"/>
            <a:ext cx="9759636" cy="4642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166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Microsoft PhagsPa"/>
        <a:ea typeface=""/>
        <a:cs typeface=""/>
      </a:majorFont>
      <a:minorFont>
        <a:latin typeface="Microsoft PhagsP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18020</TotalTime>
  <Words>2113</Words>
  <Application>Microsoft Office PowerPoint</Application>
  <PresentationFormat>Widescreen</PresentationFormat>
  <Paragraphs>325</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Consolas</vt:lpstr>
      <vt:lpstr>Microsoft PhagsPa</vt:lpstr>
      <vt:lpstr>Office Theme</vt:lpstr>
      <vt:lpstr>Real time Ai applications</vt:lpstr>
      <vt:lpstr>Good System Design</vt:lpstr>
      <vt:lpstr>Communication</vt:lpstr>
      <vt:lpstr>Pub/Sub Model</vt:lpstr>
      <vt:lpstr>Why?</vt:lpstr>
      <vt:lpstr>Messaging Systems</vt:lpstr>
      <vt:lpstr>Definitions</vt:lpstr>
      <vt:lpstr>AMQP</vt:lpstr>
      <vt:lpstr>PowerPoint Presentation</vt:lpstr>
      <vt:lpstr>Exchanges</vt:lpstr>
      <vt:lpstr>Exchanges</vt:lpstr>
      <vt:lpstr>Types of Exchanges</vt:lpstr>
      <vt:lpstr>Types of Exchanges</vt:lpstr>
      <vt:lpstr>Message Flow</vt:lpstr>
      <vt:lpstr>ACK</vt:lpstr>
      <vt:lpstr>Celery</vt:lpstr>
      <vt:lpstr>Why?</vt:lpstr>
      <vt:lpstr>Kafka</vt:lpstr>
      <vt:lpstr>Kafka Vs RabbitMQ</vt:lpstr>
      <vt:lpstr>Fundamentals</vt:lpstr>
      <vt:lpstr>Fundamentals</vt:lpstr>
      <vt:lpstr>Architecture</vt:lpstr>
      <vt:lpstr>Partitioning in Kafka Topics</vt:lpstr>
      <vt:lpstr>Kafka Delivery Guarantees</vt:lpstr>
      <vt:lpstr>Redis</vt:lpstr>
      <vt:lpstr>Features</vt:lpstr>
      <vt:lpstr>Common Use Cases</vt:lpstr>
      <vt:lpstr>Data Structures</vt:lpstr>
      <vt:lpstr>Example (Inference Request via Kafka)</vt:lpstr>
      <vt:lpstr>Client Sends REST Request</vt:lpstr>
      <vt:lpstr>REST API Receives Request</vt:lpstr>
      <vt:lpstr>Kafka Broker Delivers Message</vt:lpstr>
      <vt:lpstr>Worker Consumes &amp; Performs Inference</vt:lpstr>
      <vt:lpstr>Client receives the response</vt:lpstr>
      <vt:lpstr>Client receives the response</vt:lpstr>
      <vt:lpstr>Client receives the response</vt:lpstr>
      <vt:lpstr>Client receives the response</vt:lpstr>
      <vt:lpstr>Reliable AI Systems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Mudassar Farooq</dc:creator>
  <cp:lastModifiedBy>Muhammad Siddiqi</cp:lastModifiedBy>
  <cp:revision>863</cp:revision>
  <cp:lastPrinted>2015-08-28T08:18:18Z</cp:lastPrinted>
  <dcterms:created xsi:type="dcterms:W3CDTF">2014-08-11T07:21:43Z</dcterms:created>
  <dcterms:modified xsi:type="dcterms:W3CDTF">2025-08-13T09:55:28Z</dcterms:modified>
</cp:coreProperties>
</file>