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embeddedFontLst>
    <p:embeddedFont>
      <p:font typeface="Poppins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gy8OECK5H7XKJSa76CrFC1DY2o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bold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9E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230453" y="8791003"/>
            <a:ext cx="19049178" cy="1792188"/>
            <a:chOff x="0" y="-76200"/>
            <a:chExt cx="5017068" cy="472017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5017067" cy="395817"/>
            </a:xfrm>
            <a:custGeom>
              <a:rect b="b" l="l" r="r" t="t"/>
              <a:pathLst>
                <a:path extrusionOk="0" h="395817" w="5017067">
                  <a:moveTo>
                    <a:pt x="0" y="0"/>
                  </a:moveTo>
                  <a:lnTo>
                    <a:pt x="5017067" y="0"/>
                  </a:lnTo>
                  <a:lnTo>
                    <a:pt x="5017067" y="395817"/>
                  </a:lnTo>
                  <a:lnTo>
                    <a:pt x="0" y="395817"/>
                  </a:lnTo>
                  <a:close/>
                </a:path>
              </a:pathLst>
            </a:custGeom>
            <a:solidFill>
              <a:srgbClr val="18253B"/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86" name="Google Shape;86;p1"/>
            <p:cNvSpPr txBox="1"/>
            <p:nvPr/>
          </p:nvSpPr>
          <p:spPr>
            <a:xfrm>
              <a:off x="0" y="-76200"/>
              <a:ext cx="5017068" cy="4720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9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/>
          <p:nvPr/>
        </p:nvSpPr>
        <p:spPr>
          <a:xfrm rot="211173">
            <a:off x="13021951" y="914158"/>
            <a:ext cx="4236775" cy="7368304"/>
          </a:xfrm>
          <a:custGeom>
            <a:rect b="b" l="l" r="r" t="t"/>
            <a:pathLst>
              <a:path extrusionOk="0" h="7368304" w="4236775">
                <a:moveTo>
                  <a:pt x="0" y="0"/>
                </a:moveTo>
                <a:lnTo>
                  <a:pt x="4236775" y="0"/>
                </a:lnTo>
                <a:lnTo>
                  <a:pt x="4236775" y="7368304"/>
                </a:lnTo>
                <a:lnTo>
                  <a:pt x="0" y="73683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9294136" y="4598310"/>
            <a:ext cx="3655779" cy="3655779"/>
          </a:xfrm>
          <a:custGeom>
            <a:rect b="b" l="l" r="r" t="t"/>
            <a:pathLst>
              <a:path extrusionOk="0" h="3655779" w="3655779">
                <a:moveTo>
                  <a:pt x="0" y="0"/>
                </a:moveTo>
                <a:lnTo>
                  <a:pt x="3655779" y="0"/>
                </a:lnTo>
                <a:lnTo>
                  <a:pt x="3655779" y="3655779"/>
                </a:lnTo>
                <a:lnTo>
                  <a:pt x="0" y="36557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 txBox="1"/>
          <p:nvPr/>
        </p:nvSpPr>
        <p:spPr>
          <a:xfrm>
            <a:off x="1028700" y="2587252"/>
            <a:ext cx="9396742" cy="167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PhysioTrack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219186" y="5038725"/>
            <a:ext cx="8018353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Virtual Therapy, Real Results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9E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12992263" y="1066998"/>
            <a:ext cx="4267037" cy="4433286"/>
          </a:xfrm>
          <a:custGeom>
            <a:rect b="b" l="l" r="r" t="t"/>
            <a:pathLst>
              <a:path extrusionOk="0" h="4433286" w="4267037">
                <a:moveTo>
                  <a:pt x="0" y="0"/>
                </a:moveTo>
                <a:lnTo>
                  <a:pt x="4267037" y="0"/>
                </a:lnTo>
                <a:lnTo>
                  <a:pt x="4267037" y="4433286"/>
                </a:lnTo>
                <a:lnTo>
                  <a:pt x="0" y="44332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4" name="Google Shape;184;p10"/>
          <p:cNvSpPr txBox="1"/>
          <p:nvPr/>
        </p:nvSpPr>
        <p:spPr>
          <a:xfrm>
            <a:off x="282668" y="1343415"/>
            <a:ext cx="805778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Oi"/>
                <a:ea typeface="Oi"/>
                <a:cs typeface="Oi"/>
                <a:sym typeface="Oi"/>
              </a:rPr>
              <a:t>Marketing Strategy:</a:t>
            </a:r>
            <a:endParaRPr/>
          </a:p>
        </p:txBody>
      </p:sp>
      <p:sp>
        <p:nvSpPr>
          <p:cNvPr id="185" name="Google Shape;185;p10"/>
          <p:cNvSpPr txBox="1"/>
          <p:nvPr/>
        </p:nvSpPr>
        <p:spPr>
          <a:xfrm>
            <a:off x="282668" y="2518959"/>
            <a:ext cx="13895006" cy="5876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Social Media – videos, real testimonials, targeted ads.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Medical Partnerships – collaborate with clinics and doctors.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Live Demos – let users try the product.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Referral System – discounts for users who recommend PhysioTrack.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86" name="Google Shape;186;p10"/>
          <p:cNvGrpSpPr/>
          <p:nvPr/>
        </p:nvGrpSpPr>
        <p:grpSpPr>
          <a:xfrm>
            <a:off x="0" y="8524238"/>
            <a:ext cx="18288000" cy="1762762"/>
            <a:chOff x="0" y="-76200"/>
            <a:chExt cx="4816593" cy="464266"/>
          </a:xfrm>
        </p:grpSpPr>
        <p:sp>
          <p:nvSpPr>
            <p:cNvPr id="187" name="Google Shape;187;p10"/>
            <p:cNvSpPr/>
            <p:nvPr/>
          </p:nvSpPr>
          <p:spPr>
            <a:xfrm>
              <a:off x="0" y="0"/>
              <a:ext cx="4816592" cy="388066"/>
            </a:xfrm>
            <a:custGeom>
              <a:rect b="b" l="l" r="r" t="t"/>
              <a:pathLst>
                <a:path extrusionOk="0" h="38806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88066"/>
                  </a:lnTo>
                  <a:lnTo>
                    <a:pt x="0" y="388066"/>
                  </a:lnTo>
                  <a:close/>
                </a:path>
              </a:pathLst>
            </a:custGeom>
            <a:solidFill>
              <a:srgbClr val="B4BEC8"/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88" name="Google Shape;188;p10"/>
            <p:cNvSpPr txBox="1"/>
            <p:nvPr/>
          </p:nvSpPr>
          <p:spPr>
            <a:xfrm>
              <a:off x="0" y="-76200"/>
              <a:ext cx="4816593" cy="464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9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9E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/>
          <p:nvPr/>
        </p:nvSpPr>
        <p:spPr>
          <a:xfrm>
            <a:off x="9717056" y="2016528"/>
            <a:ext cx="7542244" cy="6382624"/>
          </a:xfrm>
          <a:custGeom>
            <a:rect b="b" l="l" r="r" t="t"/>
            <a:pathLst>
              <a:path extrusionOk="0" h="6382624" w="7542244">
                <a:moveTo>
                  <a:pt x="0" y="0"/>
                </a:moveTo>
                <a:lnTo>
                  <a:pt x="7542244" y="0"/>
                </a:lnTo>
                <a:lnTo>
                  <a:pt x="7542244" y="6382624"/>
                </a:lnTo>
                <a:lnTo>
                  <a:pt x="0" y="63826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94" name="Google Shape;19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625" y="5577531"/>
            <a:ext cx="3400964" cy="329893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1"/>
          <p:cNvSpPr txBox="1"/>
          <p:nvPr/>
        </p:nvSpPr>
        <p:spPr>
          <a:xfrm>
            <a:off x="660869" y="3496120"/>
            <a:ext cx="8483131" cy="1491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674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9E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2"/>
          <p:cNvGrpSpPr/>
          <p:nvPr/>
        </p:nvGrpSpPr>
        <p:grpSpPr>
          <a:xfrm>
            <a:off x="-230453" y="8213988"/>
            <a:ext cx="19049178" cy="2369203"/>
            <a:chOff x="0" y="-76200"/>
            <a:chExt cx="5017068" cy="623988"/>
          </a:xfrm>
        </p:grpSpPr>
        <p:sp>
          <p:nvSpPr>
            <p:cNvPr id="96" name="Google Shape;96;p2"/>
            <p:cNvSpPr/>
            <p:nvPr/>
          </p:nvSpPr>
          <p:spPr>
            <a:xfrm>
              <a:off x="0" y="0"/>
              <a:ext cx="5017067" cy="547788"/>
            </a:xfrm>
            <a:custGeom>
              <a:rect b="b" l="l" r="r" t="t"/>
              <a:pathLst>
                <a:path extrusionOk="0" h="547788" w="5017067">
                  <a:moveTo>
                    <a:pt x="0" y="0"/>
                  </a:moveTo>
                  <a:lnTo>
                    <a:pt x="5017067" y="0"/>
                  </a:lnTo>
                  <a:lnTo>
                    <a:pt x="5017067" y="547788"/>
                  </a:lnTo>
                  <a:lnTo>
                    <a:pt x="0" y="547788"/>
                  </a:lnTo>
                  <a:close/>
                </a:path>
              </a:pathLst>
            </a:custGeom>
            <a:solidFill>
              <a:srgbClr val="B4BEC8"/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97" name="Google Shape;97;p2"/>
            <p:cNvSpPr txBox="1"/>
            <p:nvPr/>
          </p:nvSpPr>
          <p:spPr>
            <a:xfrm>
              <a:off x="0" y="-76200"/>
              <a:ext cx="5017068" cy="6239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9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2"/>
          <p:cNvSpPr/>
          <p:nvPr/>
        </p:nvSpPr>
        <p:spPr>
          <a:xfrm>
            <a:off x="14573855" y="1028700"/>
            <a:ext cx="2685445" cy="5200686"/>
          </a:xfrm>
          <a:custGeom>
            <a:rect b="b" l="l" r="r" t="t"/>
            <a:pathLst>
              <a:path extrusionOk="0" h="5200686" w="2685445">
                <a:moveTo>
                  <a:pt x="0" y="0"/>
                </a:moveTo>
                <a:lnTo>
                  <a:pt x="2685445" y="0"/>
                </a:lnTo>
                <a:lnTo>
                  <a:pt x="2685445" y="5200686"/>
                </a:lnTo>
                <a:lnTo>
                  <a:pt x="0" y="52006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2"/>
          <p:cNvSpPr/>
          <p:nvPr/>
        </p:nvSpPr>
        <p:spPr>
          <a:xfrm>
            <a:off x="11118428" y="3193440"/>
            <a:ext cx="3455427" cy="3786769"/>
          </a:xfrm>
          <a:custGeom>
            <a:rect b="b" l="l" r="r" t="t"/>
            <a:pathLst>
              <a:path extrusionOk="0" h="3786769" w="3455427">
                <a:moveTo>
                  <a:pt x="0" y="0"/>
                </a:moveTo>
                <a:lnTo>
                  <a:pt x="3455427" y="0"/>
                </a:lnTo>
                <a:lnTo>
                  <a:pt x="3455427" y="3786769"/>
                </a:lnTo>
                <a:lnTo>
                  <a:pt x="0" y="37867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0" name="Google Shape;100;p2"/>
          <p:cNvSpPr txBox="1"/>
          <p:nvPr/>
        </p:nvSpPr>
        <p:spPr>
          <a:xfrm>
            <a:off x="1028700" y="482536"/>
            <a:ext cx="4784936" cy="11399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Problem 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514473" y="1858035"/>
            <a:ext cx="9841281" cy="2566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8620" lvl="1" marL="77724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Although physical therapy helps millions, around 50% of patients don’t complete home exercises, affecting their recovery.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514473" y="4818034"/>
            <a:ext cx="9841281" cy="1927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8620" lvl="1" marL="77724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And while 70% of knee injuries require regular therapy, many patients feel bored and stop.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9E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3"/>
          <p:cNvGrpSpPr/>
          <p:nvPr/>
        </p:nvGrpSpPr>
        <p:grpSpPr>
          <a:xfrm>
            <a:off x="-230453" y="8791003"/>
            <a:ext cx="19049178" cy="1792188"/>
            <a:chOff x="0" y="-76200"/>
            <a:chExt cx="5017068" cy="472017"/>
          </a:xfrm>
        </p:grpSpPr>
        <p:sp>
          <p:nvSpPr>
            <p:cNvPr id="108" name="Google Shape;108;p3"/>
            <p:cNvSpPr/>
            <p:nvPr/>
          </p:nvSpPr>
          <p:spPr>
            <a:xfrm>
              <a:off x="0" y="0"/>
              <a:ext cx="5017067" cy="395817"/>
            </a:xfrm>
            <a:custGeom>
              <a:rect b="b" l="l" r="r" t="t"/>
              <a:pathLst>
                <a:path extrusionOk="0" h="395817" w="5017067">
                  <a:moveTo>
                    <a:pt x="0" y="0"/>
                  </a:moveTo>
                  <a:lnTo>
                    <a:pt x="5017067" y="0"/>
                  </a:lnTo>
                  <a:lnTo>
                    <a:pt x="5017067" y="395817"/>
                  </a:lnTo>
                  <a:lnTo>
                    <a:pt x="0" y="395817"/>
                  </a:lnTo>
                  <a:close/>
                </a:path>
              </a:pathLst>
            </a:custGeom>
            <a:solidFill>
              <a:srgbClr val="18253B"/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09" name="Google Shape;109;p3"/>
            <p:cNvSpPr txBox="1"/>
            <p:nvPr/>
          </p:nvSpPr>
          <p:spPr>
            <a:xfrm>
              <a:off x="0" y="-76200"/>
              <a:ext cx="5017068" cy="4720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9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3"/>
          <p:cNvSpPr/>
          <p:nvPr/>
        </p:nvSpPr>
        <p:spPr>
          <a:xfrm rot="-787405">
            <a:off x="10542690" y="3773740"/>
            <a:ext cx="3512703" cy="3306332"/>
          </a:xfrm>
          <a:custGeom>
            <a:rect b="b" l="l" r="r" t="t"/>
            <a:pathLst>
              <a:path extrusionOk="0" h="3306332" w="3512703">
                <a:moveTo>
                  <a:pt x="0" y="0"/>
                </a:moveTo>
                <a:lnTo>
                  <a:pt x="3512704" y="0"/>
                </a:lnTo>
                <a:lnTo>
                  <a:pt x="3512704" y="3306332"/>
                </a:lnTo>
                <a:lnTo>
                  <a:pt x="0" y="33063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p3"/>
          <p:cNvSpPr/>
          <p:nvPr/>
        </p:nvSpPr>
        <p:spPr>
          <a:xfrm>
            <a:off x="13343211" y="1289297"/>
            <a:ext cx="3775329" cy="4114800"/>
          </a:xfrm>
          <a:custGeom>
            <a:rect b="b" l="l" r="r" t="t"/>
            <a:pathLst>
              <a:path extrusionOk="0" h="4114800" w="3775329">
                <a:moveTo>
                  <a:pt x="0" y="0"/>
                </a:moveTo>
                <a:lnTo>
                  <a:pt x="3775329" y="0"/>
                </a:lnTo>
                <a:lnTo>
                  <a:pt x="37753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3"/>
          <p:cNvSpPr txBox="1"/>
          <p:nvPr/>
        </p:nvSpPr>
        <p:spPr>
          <a:xfrm>
            <a:off x="1202978" y="4387779"/>
            <a:ext cx="9010232" cy="1927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8620" lvl="1" marL="77724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real issue: patients need more than exercises they need support, motivation, and engagement.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1202978" y="1490276"/>
            <a:ext cx="9010232" cy="1927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8620" lvl="1" marL="77724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Over 60% experience anxiety or depression during treatment, reducing commitment.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9E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13869734" y="1028700"/>
            <a:ext cx="3389566" cy="4114800"/>
          </a:xfrm>
          <a:custGeom>
            <a:rect b="b" l="l" r="r" t="t"/>
            <a:pathLst>
              <a:path extrusionOk="0" h="4114800" w="3389566">
                <a:moveTo>
                  <a:pt x="0" y="0"/>
                </a:moveTo>
                <a:lnTo>
                  <a:pt x="3389566" y="0"/>
                </a:lnTo>
                <a:lnTo>
                  <a:pt x="33895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" name="Google Shape;119;p4"/>
          <p:cNvSpPr/>
          <p:nvPr/>
        </p:nvSpPr>
        <p:spPr>
          <a:xfrm>
            <a:off x="10105340" y="3855818"/>
            <a:ext cx="3542050" cy="3542050"/>
          </a:xfrm>
          <a:custGeom>
            <a:rect b="b" l="l" r="r" t="t"/>
            <a:pathLst>
              <a:path extrusionOk="0" h="3542050" w="3542050">
                <a:moveTo>
                  <a:pt x="0" y="0"/>
                </a:moveTo>
                <a:lnTo>
                  <a:pt x="3542049" y="0"/>
                </a:lnTo>
                <a:lnTo>
                  <a:pt x="3542049" y="3542049"/>
                </a:lnTo>
                <a:lnTo>
                  <a:pt x="0" y="35420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4"/>
          <p:cNvSpPr txBox="1"/>
          <p:nvPr/>
        </p:nvSpPr>
        <p:spPr>
          <a:xfrm>
            <a:off x="265073" y="2168927"/>
            <a:ext cx="8878927" cy="10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 focus on knee injury patients and offer a complete solution using</a:t>
            </a:r>
            <a:endParaRPr/>
          </a:p>
        </p:txBody>
      </p:sp>
      <p:grpSp>
        <p:nvGrpSpPr>
          <p:cNvPr id="121" name="Google Shape;121;p4"/>
          <p:cNvGrpSpPr/>
          <p:nvPr/>
        </p:nvGrpSpPr>
        <p:grpSpPr>
          <a:xfrm>
            <a:off x="0" y="9146894"/>
            <a:ext cx="18288000" cy="1140106"/>
            <a:chOff x="0" y="-76200"/>
            <a:chExt cx="4816593" cy="300274"/>
          </a:xfrm>
        </p:grpSpPr>
        <p:sp>
          <p:nvSpPr>
            <p:cNvPr id="122" name="Google Shape;122;p4"/>
            <p:cNvSpPr/>
            <p:nvPr/>
          </p:nvSpPr>
          <p:spPr>
            <a:xfrm>
              <a:off x="0" y="0"/>
              <a:ext cx="4816592" cy="224074"/>
            </a:xfrm>
            <a:custGeom>
              <a:rect b="b" l="l" r="r" t="t"/>
              <a:pathLst>
                <a:path extrusionOk="0" h="22407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24074"/>
                  </a:lnTo>
                  <a:lnTo>
                    <a:pt x="0" y="224074"/>
                  </a:lnTo>
                  <a:close/>
                </a:path>
              </a:pathLst>
            </a:custGeom>
            <a:solidFill>
              <a:srgbClr val="B4BEC8"/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23" name="Google Shape;123;p4"/>
            <p:cNvSpPr txBox="1"/>
            <p:nvPr/>
          </p:nvSpPr>
          <p:spPr>
            <a:xfrm>
              <a:off x="0" y="-76200"/>
              <a:ext cx="4816593" cy="3002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9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4"/>
          <p:cNvSpPr txBox="1"/>
          <p:nvPr/>
        </p:nvSpPr>
        <p:spPr>
          <a:xfrm>
            <a:off x="265073" y="3751043"/>
            <a:ext cx="9279761" cy="6207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825" lvl="1" marL="75565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IMU Sensor: measures angles and direction.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77825" lvl="1" marL="75565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Pressure Sensor: tracks pressure under the foot.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77825" lvl="1" marL="75565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is sent to the AI model. If there’s a mistake or risk, the system gives an instant voice alert.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-750100" y="682223"/>
            <a:ext cx="9493659" cy="11399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solution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9E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5"/>
          <p:cNvGrpSpPr/>
          <p:nvPr/>
        </p:nvGrpSpPr>
        <p:grpSpPr>
          <a:xfrm>
            <a:off x="-230453" y="8791003"/>
            <a:ext cx="19049178" cy="1792188"/>
            <a:chOff x="0" y="-76200"/>
            <a:chExt cx="5017068" cy="472017"/>
          </a:xfrm>
        </p:grpSpPr>
        <p:sp>
          <p:nvSpPr>
            <p:cNvPr id="131" name="Google Shape;131;p5"/>
            <p:cNvSpPr/>
            <p:nvPr/>
          </p:nvSpPr>
          <p:spPr>
            <a:xfrm>
              <a:off x="0" y="0"/>
              <a:ext cx="5017067" cy="395817"/>
            </a:xfrm>
            <a:custGeom>
              <a:rect b="b" l="l" r="r" t="t"/>
              <a:pathLst>
                <a:path extrusionOk="0" h="395817" w="5017067">
                  <a:moveTo>
                    <a:pt x="0" y="0"/>
                  </a:moveTo>
                  <a:lnTo>
                    <a:pt x="5017067" y="0"/>
                  </a:lnTo>
                  <a:lnTo>
                    <a:pt x="5017067" y="395817"/>
                  </a:lnTo>
                  <a:lnTo>
                    <a:pt x="0" y="395817"/>
                  </a:lnTo>
                  <a:close/>
                </a:path>
              </a:pathLst>
            </a:custGeom>
            <a:solidFill>
              <a:srgbClr val="18253B"/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32" name="Google Shape;132;p5"/>
            <p:cNvSpPr txBox="1"/>
            <p:nvPr/>
          </p:nvSpPr>
          <p:spPr>
            <a:xfrm>
              <a:off x="0" y="-76200"/>
              <a:ext cx="5017068" cy="4720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9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5"/>
          <p:cNvSpPr txBox="1"/>
          <p:nvPr/>
        </p:nvSpPr>
        <p:spPr>
          <a:xfrm>
            <a:off x="1028700" y="2481830"/>
            <a:ext cx="10541026" cy="4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1800" lvl="1" marL="86359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Char char="•"/>
            </a:pPr>
            <a:r>
              <a:rPr b="0" i="0" lang="en-US" sz="39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Patients see a virtual coach in a 3D environment.</a:t>
            </a:r>
            <a:endParaRPr/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999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31800" lvl="1" marL="86359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Char char="•"/>
            </a:pPr>
            <a:r>
              <a:rPr b="0" i="0" lang="en-US" sz="39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screen is split: one side shows the correct movement, the other shows the patient’s real movement.</a:t>
            </a: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12516500" y="1787525"/>
            <a:ext cx="4900026" cy="4525842"/>
          </a:xfrm>
          <a:custGeom>
            <a:rect b="b" l="l" r="r" t="t"/>
            <a:pathLst>
              <a:path extrusionOk="0" h="4525842" w="4900026">
                <a:moveTo>
                  <a:pt x="0" y="0"/>
                </a:moveTo>
                <a:lnTo>
                  <a:pt x="4900026" y="0"/>
                </a:lnTo>
                <a:lnTo>
                  <a:pt x="4900026" y="4525842"/>
                </a:lnTo>
                <a:lnTo>
                  <a:pt x="0" y="45258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5"/>
          <p:cNvSpPr txBox="1"/>
          <p:nvPr/>
        </p:nvSpPr>
        <p:spPr>
          <a:xfrm>
            <a:off x="1028700" y="885825"/>
            <a:ext cx="8878927" cy="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39750" lvl="1" marL="107950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Char char="•"/>
            </a:pPr>
            <a:r>
              <a:rPr b="1" i="0" lang="en-US" sz="5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Virtual Reality (VR):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9E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6"/>
          <p:cNvGrpSpPr/>
          <p:nvPr/>
        </p:nvGrpSpPr>
        <p:grpSpPr>
          <a:xfrm>
            <a:off x="-316045" y="8359295"/>
            <a:ext cx="19049178" cy="2369203"/>
            <a:chOff x="0" y="-76200"/>
            <a:chExt cx="5017068" cy="623988"/>
          </a:xfrm>
        </p:grpSpPr>
        <p:sp>
          <p:nvSpPr>
            <p:cNvPr id="141" name="Google Shape;141;p6"/>
            <p:cNvSpPr/>
            <p:nvPr/>
          </p:nvSpPr>
          <p:spPr>
            <a:xfrm>
              <a:off x="0" y="0"/>
              <a:ext cx="5017067" cy="547788"/>
            </a:xfrm>
            <a:custGeom>
              <a:rect b="b" l="l" r="r" t="t"/>
              <a:pathLst>
                <a:path extrusionOk="0" h="547788" w="5017067">
                  <a:moveTo>
                    <a:pt x="0" y="0"/>
                  </a:moveTo>
                  <a:lnTo>
                    <a:pt x="5017067" y="0"/>
                  </a:lnTo>
                  <a:lnTo>
                    <a:pt x="5017067" y="547788"/>
                  </a:lnTo>
                  <a:lnTo>
                    <a:pt x="0" y="547788"/>
                  </a:lnTo>
                  <a:close/>
                </a:path>
              </a:pathLst>
            </a:custGeom>
            <a:solidFill>
              <a:srgbClr val="B4BEC8"/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42" name="Google Shape;142;p6"/>
            <p:cNvSpPr txBox="1"/>
            <p:nvPr/>
          </p:nvSpPr>
          <p:spPr>
            <a:xfrm>
              <a:off x="0" y="-76200"/>
              <a:ext cx="5017068" cy="6239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9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6"/>
          <p:cNvSpPr txBox="1"/>
          <p:nvPr/>
        </p:nvSpPr>
        <p:spPr>
          <a:xfrm>
            <a:off x="720052" y="2965450"/>
            <a:ext cx="10541026" cy="4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1800" lvl="1" marL="86359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Char char="•"/>
            </a:pPr>
            <a:r>
              <a:rPr b="0" i="0" lang="en-US" sz="39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Patients customize their virtual coach.</a:t>
            </a:r>
            <a:endParaRPr/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999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31800" lvl="1" marL="86359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Char char="•"/>
            </a:pPr>
            <a:r>
              <a:rPr b="0" i="0" lang="en-US" sz="39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They earn points for consistency and use them to unlock new items (gamification).</a:t>
            </a:r>
            <a:endParaRPr/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999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14474232" y="2092919"/>
            <a:ext cx="2785068" cy="3492248"/>
          </a:xfrm>
          <a:custGeom>
            <a:rect b="b" l="l" r="r" t="t"/>
            <a:pathLst>
              <a:path extrusionOk="0" h="3492248" w="2785068">
                <a:moveTo>
                  <a:pt x="0" y="0"/>
                </a:moveTo>
                <a:lnTo>
                  <a:pt x="2785068" y="0"/>
                </a:lnTo>
                <a:lnTo>
                  <a:pt x="2785068" y="3492247"/>
                </a:lnTo>
                <a:lnTo>
                  <a:pt x="0" y="34922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6"/>
          <p:cNvSpPr/>
          <p:nvPr/>
        </p:nvSpPr>
        <p:spPr>
          <a:xfrm>
            <a:off x="11873488" y="3079750"/>
            <a:ext cx="1699565" cy="5107981"/>
          </a:xfrm>
          <a:custGeom>
            <a:rect b="b" l="l" r="r" t="t"/>
            <a:pathLst>
              <a:path extrusionOk="0" h="5107981" w="1699565">
                <a:moveTo>
                  <a:pt x="0" y="0"/>
                </a:moveTo>
                <a:lnTo>
                  <a:pt x="1699564" y="0"/>
                </a:lnTo>
                <a:lnTo>
                  <a:pt x="1699564" y="5107981"/>
                </a:lnTo>
                <a:lnTo>
                  <a:pt x="0" y="51079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p6"/>
          <p:cNvSpPr txBox="1"/>
          <p:nvPr/>
        </p:nvSpPr>
        <p:spPr>
          <a:xfrm>
            <a:off x="720052" y="1220429"/>
            <a:ext cx="13465710" cy="872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Mental and Motivational Support: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9E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7"/>
          <p:cNvGrpSpPr/>
          <p:nvPr/>
        </p:nvGrpSpPr>
        <p:grpSpPr>
          <a:xfrm>
            <a:off x="-230453" y="8213988"/>
            <a:ext cx="19049178" cy="2369203"/>
            <a:chOff x="0" y="-76200"/>
            <a:chExt cx="5017068" cy="623988"/>
          </a:xfrm>
        </p:grpSpPr>
        <p:sp>
          <p:nvSpPr>
            <p:cNvPr id="152" name="Google Shape;152;p7"/>
            <p:cNvSpPr/>
            <p:nvPr/>
          </p:nvSpPr>
          <p:spPr>
            <a:xfrm>
              <a:off x="0" y="0"/>
              <a:ext cx="5017067" cy="547788"/>
            </a:xfrm>
            <a:custGeom>
              <a:rect b="b" l="l" r="r" t="t"/>
              <a:pathLst>
                <a:path extrusionOk="0" h="547788" w="5017067">
                  <a:moveTo>
                    <a:pt x="0" y="0"/>
                  </a:moveTo>
                  <a:lnTo>
                    <a:pt x="5017067" y="0"/>
                  </a:lnTo>
                  <a:lnTo>
                    <a:pt x="5017067" y="547788"/>
                  </a:lnTo>
                  <a:lnTo>
                    <a:pt x="0" y="547788"/>
                  </a:lnTo>
                  <a:close/>
                </a:path>
              </a:pathLst>
            </a:custGeom>
            <a:solidFill>
              <a:srgbClr val="B4BEC8"/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53" name="Google Shape;153;p7"/>
            <p:cNvSpPr txBox="1"/>
            <p:nvPr/>
          </p:nvSpPr>
          <p:spPr>
            <a:xfrm>
              <a:off x="0" y="-76200"/>
              <a:ext cx="5017068" cy="6239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9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7"/>
          <p:cNvSpPr txBox="1"/>
          <p:nvPr/>
        </p:nvSpPr>
        <p:spPr>
          <a:xfrm>
            <a:off x="826553" y="3258279"/>
            <a:ext cx="13999988" cy="4276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Mobithera uses only AI and phone camera.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PhysioTrack combines AI + IoT Sensors + VR for a realistic experience.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 offer precise angle and pressure tracking to reduce mistakes.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 tested Mobithera – it was hard to use (Turkish language only).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14104020" y="1028700"/>
            <a:ext cx="3155280" cy="3207400"/>
          </a:xfrm>
          <a:custGeom>
            <a:rect b="b" l="l" r="r" t="t"/>
            <a:pathLst>
              <a:path extrusionOk="0" h="3207400" w="3155280">
                <a:moveTo>
                  <a:pt x="0" y="0"/>
                </a:moveTo>
                <a:lnTo>
                  <a:pt x="3155280" y="0"/>
                </a:lnTo>
                <a:lnTo>
                  <a:pt x="3155280" y="3207400"/>
                </a:lnTo>
                <a:lnTo>
                  <a:pt x="0" y="32074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6" name="Google Shape;156;p7"/>
          <p:cNvSpPr txBox="1"/>
          <p:nvPr/>
        </p:nvSpPr>
        <p:spPr>
          <a:xfrm>
            <a:off x="1028700" y="1066800"/>
            <a:ext cx="7223485" cy="872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Previous solution</a:t>
            </a:r>
            <a:endParaRPr/>
          </a:p>
        </p:txBody>
      </p:sp>
      <p:sp>
        <p:nvSpPr>
          <p:cNvPr id="157" name="Google Shape;157;p7"/>
          <p:cNvSpPr txBox="1"/>
          <p:nvPr/>
        </p:nvSpPr>
        <p:spPr>
          <a:xfrm>
            <a:off x="1279097" y="2225722"/>
            <a:ext cx="6722690" cy="717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Mobithera vs PhysioTrack: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9E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/>
          <p:nvPr/>
        </p:nvSpPr>
        <p:spPr>
          <a:xfrm>
            <a:off x="212962" y="276429"/>
            <a:ext cx="3036379" cy="4114800"/>
          </a:xfrm>
          <a:custGeom>
            <a:rect b="b" l="l" r="r" t="t"/>
            <a:pathLst>
              <a:path extrusionOk="0" h="4114800" w="3036379">
                <a:moveTo>
                  <a:pt x="0" y="0"/>
                </a:moveTo>
                <a:lnTo>
                  <a:pt x="3036380" y="0"/>
                </a:lnTo>
                <a:lnTo>
                  <a:pt x="30363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3" name="Google Shape;163;p8"/>
          <p:cNvSpPr txBox="1"/>
          <p:nvPr/>
        </p:nvSpPr>
        <p:spPr>
          <a:xfrm>
            <a:off x="2305043" y="3179957"/>
            <a:ext cx="11933595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311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86359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Char char="•"/>
            </a:pPr>
            <a:r>
              <a:rPr b="0" i="0" lang="en-US" sz="39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Primary: Knee injury patients undergoing physical therapy.</a:t>
            </a:r>
            <a:endParaRPr/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999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31800" lvl="1" marL="86359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Char char="•"/>
            </a:pPr>
            <a:r>
              <a:rPr b="0" i="0" lang="en-US" sz="39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Secondary: Doctors, clinics, and family members.</a:t>
            </a:r>
            <a:endParaRPr/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999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14238638" y="3907767"/>
            <a:ext cx="3618902" cy="3605331"/>
          </a:xfrm>
          <a:custGeom>
            <a:rect b="b" l="l" r="r" t="t"/>
            <a:pathLst>
              <a:path extrusionOk="0" h="3605331" w="3618902">
                <a:moveTo>
                  <a:pt x="0" y="0"/>
                </a:moveTo>
                <a:lnTo>
                  <a:pt x="3618901" y="0"/>
                </a:lnTo>
                <a:lnTo>
                  <a:pt x="3618901" y="3605331"/>
                </a:lnTo>
                <a:lnTo>
                  <a:pt x="0" y="36053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8"/>
          <p:cNvSpPr txBox="1"/>
          <p:nvPr/>
        </p:nvSpPr>
        <p:spPr>
          <a:xfrm>
            <a:off x="2772173" y="1589926"/>
            <a:ext cx="8753255" cy="1335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800" u="none" cap="none" strike="noStrike">
                <a:solidFill>
                  <a:srgbClr val="000000"/>
                </a:solidFill>
                <a:latin typeface="Oi"/>
                <a:ea typeface="Oi"/>
                <a:cs typeface="Oi"/>
                <a:sym typeface="Oi"/>
              </a:rPr>
              <a:t>Target Audience</a:t>
            </a:r>
            <a:endParaRPr/>
          </a:p>
        </p:txBody>
      </p:sp>
      <p:grpSp>
        <p:nvGrpSpPr>
          <p:cNvPr id="166" name="Google Shape;166;p8"/>
          <p:cNvGrpSpPr/>
          <p:nvPr/>
        </p:nvGrpSpPr>
        <p:grpSpPr>
          <a:xfrm>
            <a:off x="0" y="8614081"/>
            <a:ext cx="18288000" cy="1672919"/>
            <a:chOff x="0" y="-76200"/>
            <a:chExt cx="4816593" cy="440604"/>
          </a:xfrm>
        </p:grpSpPr>
        <p:sp>
          <p:nvSpPr>
            <p:cNvPr id="167" name="Google Shape;167;p8"/>
            <p:cNvSpPr/>
            <p:nvPr/>
          </p:nvSpPr>
          <p:spPr>
            <a:xfrm>
              <a:off x="0" y="0"/>
              <a:ext cx="4816592" cy="364404"/>
            </a:xfrm>
            <a:custGeom>
              <a:rect b="b" l="l" r="r" t="t"/>
              <a:pathLst>
                <a:path extrusionOk="0" h="36440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64404"/>
                  </a:lnTo>
                  <a:lnTo>
                    <a:pt x="0" y="364404"/>
                  </a:lnTo>
                  <a:close/>
                </a:path>
              </a:pathLst>
            </a:custGeom>
            <a:solidFill>
              <a:srgbClr val="B4BEC8"/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68" name="Google Shape;168;p8"/>
            <p:cNvSpPr txBox="1"/>
            <p:nvPr/>
          </p:nvSpPr>
          <p:spPr>
            <a:xfrm>
              <a:off x="0" y="-76200"/>
              <a:ext cx="4816593" cy="440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9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E9E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9"/>
          <p:cNvGrpSpPr/>
          <p:nvPr/>
        </p:nvGrpSpPr>
        <p:grpSpPr>
          <a:xfrm>
            <a:off x="0" y="8524238"/>
            <a:ext cx="18288000" cy="1762762"/>
            <a:chOff x="0" y="-76200"/>
            <a:chExt cx="4816593" cy="464266"/>
          </a:xfrm>
        </p:grpSpPr>
        <p:sp>
          <p:nvSpPr>
            <p:cNvPr id="174" name="Google Shape;174;p9"/>
            <p:cNvSpPr/>
            <p:nvPr/>
          </p:nvSpPr>
          <p:spPr>
            <a:xfrm>
              <a:off x="0" y="0"/>
              <a:ext cx="4816592" cy="388066"/>
            </a:xfrm>
            <a:custGeom>
              <a:rect b="b" l="l" r="r" t="t"/>
              <a:pathLst>
                <a:path extrusionOk="0" h="38806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88066"/>
                  </a:lnTo>
                  <a:lnTo>
                    <a:pt x="0" y="388066"/>
                  </a:lnTo>
                  <a:close/>
                </a:path>
              </a:pathLst>
            </a:custGeom>
            <a:solidFill>
              <a:srgbClr val="B4BEC8"/>
            </a:solidFill>
            <a:ln cap="sq" cmpd="sng" w="285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75" name="Google Shape;175;p9"/>
            <p:cNvSpPr txBox="1"/>
            <p:nvPr/>
          </p:nvSpPr>
          <p:spPr>
            <a:xfrm>
              <a:off x="0" y="-76200"/>
              <a:ext cx="4816593" cy="464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9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9"/>
          <p:cNvSpPr txBox="1"/>
          <p:nvPr/>
        </p:nvSpPr>
        <p:spPr>
          <a:xfrm>
            <a:off x="1028700" y="924035"/>
            <a:ext cx="3073044" cy="1335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800" u="none" cap="none" strike="noStrike">
                <a:solidFill>
                  <a:srgbClr val="000000"/>
                </a:solidFill>
                <a:latin typeface="Oi"/>
                <a:ea typeface="Oi"/>
                <a:cs typeface="Oi"/>
                <a:sym typeface="Oi"/>
              </a:rPr>
              <a:t>Cost:</a:t>
            </a:r>
            <a:endParaRPr/>
          </a:p>
        </p:txBody>
      </p:sp>
      <p:sp>
        <p:nvSpPr>
          <p:cNvPr id="177" name="Google Shape;177;p9"/>
          <p:cNvSpPr txBox="1"/>
          <p:nvPr/>
        </p:nvSpPr>
        <p:spPr>
          <a:xfrm>
            <a:off x="1028700" y="2090915"/>
            <a:ext cx="11574222" cy="5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311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86359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Char char="•"/>
            </a:pPr>
            <a:r>
              <a:rPr b="0" i="0" lang="en-US" sz="39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Device price: EGP 4000</a:t>
            </a:r>
            <a:endParaRPr/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999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31800" lvl="1" marL="86359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Char char="•"/>
            </a:pPr>
            <a:r>
              <a:rPr b="0" i="0" lang="en-US" sz="39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Monthly subscription: EGP 200</a:t>
            </a:r>
            <a:endParaRPr/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999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31800" lvl="1" marL="86359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Char char="•"/>
            </a:pPr>
            <a:r>
              <a:rPr b="0" i="0" lang="en-US" sz="39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Yearly plan: EGP 2000 (includes discount)</a:t>
            </a:r>
            <a:endParaRPr/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999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999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14171271" y="1667938"/>
            <a:ext cx="2241092" cy="2227085"/>
          </a:xfrm>
          <a:custGeom>
            <a:rect b="b" l="l" r="r" t="t"/>
            <a:pathLst>
              <a:path extrusionOk="0" h="2227085" w="2241092">
                <a:moveTo>
                  <a:pt x="0" y="0"/>
                </a:moveTo>
                <a:lnTo>
                  <a:pt x="2241092" y="0"/>
                </a:lnTo>
                <a:lnTo>
                  <a:pt x="2241092" y="2227085"/>
                </a:lnTo>
                <a:lnTo>
                  <a:pt x="0" y="22270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