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Lst>
  <p:sldSz cy="32918400" cx="43891200"/>
  <p:notesSz cx="7004050" cy="92900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GoogleSlidesCustomDataVersion2">
      <go:slidesCustomData xmlns:go="http://customooxmlschemas.google.com/" r:id="rId8" roundtripDataSignature="AMtx7miJp357LFt/MrynCErjkdgzBUAI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0812C41-B9E2-4F30-9325-680014408E5B}">
  <a:tblStyle styleId="{70812C41-B9E2-4F30-9325-680014408E5B}"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 name="Google Shape;38;p1:notes"/>
          <p:cNvSpPr/>
          <p:nvPr>
            <p:ph idx="2" type="sldImg"/>
          </p:nvPr>
        </p:nvSpPr>
        <p:spPr>
          <a:xfrm>
            <a:off x="1179513" y="696913"/>
            <a:ext cx="4645025" cy="3482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3"/>
          <p:cNvSpPr txBox="1"/>
          <p:nvPr>
            <p:ph type="title"/>
          </p:nvPr>
        </p:nvSpPr>
        <p:spPr>
          <a:xfrm>
            <a:off x="2194560" y="1318262"/>
            <a:ext cx="39502080" cy="5486400"/>
          </a:xfrm>
          <a:prstGeom prst="rect">
            <a:avLst/>
          </a:prstGeom>
          <a:noFill/>
          <a:ln>
            <a:noFill/>
          </a:ln>
        </p:spPr>
        <p:txBody>
          <a:bodyPr anchorCtr="0" anchor="ctr" bIns="164550" lIns="329125" spcFirstLastPara="1" rIns="329125" wrap="square" tIns="16455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 type="body"/>
          </p:nvPr>
        </p:nvSpPr>
        <p:spPr>
          <a:xfrm>
            <a:off x="2194560" y="7680963"/>
            <a:ext cx="39502080" cy="21724623"/>
          </a:xfrm>
          <a:prstGeom prst="rect">
            <a:avLst/>
          </a:prstGeom>
          <a:noFill/>
          <a:ln>
            <a:noFill/>
          </a:ln>
        </p:spPr>
        <p:txBody>
          <a:bodyPr anchorCtr="0" anchor="t" bIns="164550" lIns="329125" spcFirstLastPara="1" rIns="329125" wrap="square" tIns="16455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 name="Google Shape;14;p3"/>
          <p:cNvSpPr txBox="1"/>
          <p:nvPr>
            <p:ph idx="10" type="dt"/>
          </p:nvPr>
        </p:nvSpPr>
        <p:spPr>
          <a:xfrm>
            <a:off x="2194560" y="30510483"/>
            <a:ext cx="10241280" cy="1752600"/>
          </a:xfrm>
          <a:prstGeom prst="rect">
            <a:avLst/>
          </a:prstGeom>
          <a:noFill/>
          <a:ln>
            <a:noFill/>
          </a:ln>
        </p:spPr>
        <p:txBody>
          <a:bodyPr anchorCtr="0" anchor="ctr" bIns="164550" lIns="329125" spcFirstLastPara="1" rIns="329125" wrap="square" tIns="1645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
          <p:cNvSpPr txBox="1"/>
          <p:nvPr>
            <p:ph idx="11" type="ftr"/>
          </p:nvPr>
        </p:nvSpPr>
        <p:spPr>
          <a:xfrm>
            <a:off x="14996160" y="30510483"/>
            <a:ext cx="13898880" cy="1752600"/>
          </a:xfrm>
          <a:prstGeom prst="rect">
            <a:avLst/>
          </a:prstGeom>
          <a:noFill/>
          <a:ln>
            <a:noFill/>
          </a:ln>
        </p:spPr>
        <p:txBody>
          <a:bodyPr anchorCtr="0" anchor="ctr" bIns="164550" lIns="329125" spcFirstLastPara="1" rIns="329125" wrap="square" tIns="1645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
          <p:cNvSpPr txBox="1"/>
          <p:nvPr>
            <p:ph idx="12" type="sldNum"/>
          </p:nvPr>
        </p:nvSpPr>
        <p:spPr>
          <a:xfrm>
            <a:off x="31455360" y="30510483"/>
            <a:ext cx="10241280" cy="1752600"/>
          </a:xfrm>
          <a:prstGeom prst="rect">
            <a:avLst/>
          </a:prstGeom>
          <a:noFill/>
          <a:ln>
            <a:noFill/>
          </a:ln>
        </p:spPr>
        <p:txBody>
          <a:bodyPr anchorCtr="0" anchor="ctr" bIns="164550" lIns="329125" spcFirstLastPara="1" rIns="329125" wrap="square" tIns="164550">
            <a:noAutofit/>
          </a:bodyPr>
          <a:lstStyle>
            <a:lvl1pPr indent="0" lvl="0" marL="0" marR="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4"/>
          <p:cNvSpPr/>
          <p:nvPr/>
        </p:nvSpPr>
        <p:spPr>
          <a:xfrm>
            <a:off x="43159680" y="0"/>
            <a:ext cx="731520" cy="32918400"/>
          </a:xfrm>
          <a:prstGeom prst="rect">
            <a:avLst/>
          </a:prstGeom>
          <a:solidFill>
            <a:srgbClr val="D6E3BC"/>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19" name="Google Shape;19;p4"/>
          <p:cNvSpPr/>
          <p:nvPr/>
        </p:nvSpPr>
        <p:spPr>
          <a:xfrm>
            <a:off x="0" y="0"/>
            <a:ext cx="731520" cy="32918400"/>
          </a:xfrm>
          <a:prstGeom prst="rect">
            <a:avLst/>
          </a:prstGeom>
          <a:solidFill>
            <a:srgbClr val="D6E3BC"/>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20" name="Google Shape;20;p4"/>
          <p:cNvSpPr/>
          <p:nvPr/>
        </p:nvSpPr>
        <p:spPr>
          <a:xfrm>
            <a:off x="0" y="0"/>
            <a:ext cx="43891200" cy="4114800"/>
          </a:xfrm>
          <a:prstGeom prst="rect">
            <a:avLst/>
          </a:prstGeom>
          <a:solidFill>
            <a:srgbClr val="366092"/>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21" name="Google Shape;21;p4"/>
          <p:cNvSpPr/>
          <p:nvPr/>
        </p:nvSpPr>
        <p:spPr>
          <a:xfrm>
            <a:off x="0" y="28803600"/>
            <a:ext cx="43891200" cy="4114800"/>
          </a:xfrm>
          <a:prstGeom prst="rect">
            <a:avLst/>
          </a:prstGeom>
          <a:solidFill>
            <a:srgbClr val="B7CCE4"/>
          </a:solidFill>
          <a:ln>
            <a:noFill/>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p:txBody>
      </p:sp>
      <p:sp>
        <p:nvSpPr>
          <p:cNvPr id="22" name="Google Shape;22;p4"/>
          <p:cNvSpPr/>
          <p:nvPr/>
        </p:nvSpPr>
        <p:spPr>
          <a:xfrm>
            <a:off x="-10515600" y="0"/>
            <a:ext cx="9601200" cy="32918400"/>
          </a:xfrm>
          <a:prstGeom prst="rect">
            <a:avLst/>
          </a:prstGeom>
          <a:solidFill>
            <a:srgbClr val="D8D8D8"/>
          </a:solidFill>
          <a:ln>
            <a:noFill/>
          </a:ln>
        </p:spPr>
        <p:txBody>
          <a:bodyPr anchorCtr="0" anchor="t" bIns="171400" lIns="171400" spcFirstLastPara="1" rIns="171400" wrap="square" tIns="171400">
            <a:no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Poster Print Size:</a:t>
            </a:r>
            <a:endParaRPr b="0" i="0" sz="72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This poster template is 36” high by 48” wide. It can be used to print a Tri-Fold poster with 12” wings.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Placeholders: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Image Quality: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You can place digital photos or logo art in your poster file by selecting the </a:t>
            </a:r>
            <a:r>
              <a:rPr b="1" i="0" lang="en-US" sz="4900" u="none" cap="none" strike="noStrike">
                <a:solidFill>
                  <a:srgbClr val="7F7F7F"/>
                </a:solidFill>
                <a:latin typeface="Calibri"/>
                <a:ea typeface="Calibri"/>
                <a:cs typeface="Calibri"/>
                <a:sym typeface="Calibri"/>
              </a:rPr>
              <a:t>Insert, Picture</a:t>
            </a:r>
            <a:r>
              <a:rPr b="0" i="0" lang="en-US" sz="4900"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en-US" sz="4900" u="none" cap="none" strike="noStrike">
                <a:solidFill>
                  <a:srgbClr val="7F7F7F"/>
                </a:solidFill>
                <a:latin typeface="Calibri"/>
                <a:ea typeface="Calibri"/>
                <a:cs typeface="Calibri"/>
                <a:sym typeface="Calibri"/>
              </a:rPr>
              <a:t>150-200 pixels per inch in their final printed size</a:t>
            </a:r>
            <a:r>
              <a:rPr b="0" i="0" lang="en-US" sz="4900" u="none" cap="none" strike="noStrike">
                <a:solidFill>
                  <a:srgbClr val="7F7F7F"/>
                </a:solidFill>
                <a:latin typeface="Calibri"/>
                <a:ea typeface="Calibri"/>
                <a:cs typeface="Calibri"/>
                <a:sym typeface="Calibri"/>
              </a:rPr>
              <a:t>. For instance, a 1600 x 1200 pixel photo will usually look fine up to 8“-10” wide on your printed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1800"/>
              </a:spcBef>
              <a:spcAft>
                <a:spcPts val="0"/>
              </a:spcAft>
              <a:buClr>
                <a:srgbClr val="000000"/>
              </a:buClr>
              <a:buSzPts val="3600"/>
              <a:buFont typeface="Arial"/>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b="0" i="0" sz="1400" u="none" cap="none" strike="noStrike">
              <a:solidFill>
                <a:srgbClr val="000000"/>
              </a:solidFill>
              <a:latin typeface="Arial"/>
              <a:ea typeface="Arial"/>
              <a:cs typeface="Arial"/>
              <a:sym typeface="Arial"/>
            </a:endParaRPr>
          </a:p>
        </p:txBody>
      </p:sp>
      <p:grpSp>
        <p:nvGrpSpPr>
          <p:cNvPr id="23" name="Google Shape;23;p4"/>
          <p:cNvGrpSpPr/>
          <p:nvPr/>
        </p:nvGrpSpPr>
        <p:grpSpPr>
          <a:xfrm>
            <a:off x="44805600" y="0"/>
            <a:ext cx="9601200" cy="32918400"/>
            <a:chOff x="33832800" y="0"/>
            <a:chExt cx="12801600" cy="43891200"/>
          </a:xfrm>
        </p:grpSpPr>
        <p:sp>
          <p:nvSpPr>
            <p:cNvPr id="24" name="Google Shape;24;p4"/>
            <p:cNvSpPr/>
            <p:nvPr/>
          </p:nvSpPr>
          <p:spPr>
            <a:xfrm>
              <a:off x="33832800" y="0"/>
              <a:ext cx="12801600" cy="43891200"/>
            </a:xfrm>
            <a:prstGeom prst="rect">
              <a:avLst/>
            </a:prstGeom>
            <a:solidFill>
              <a:srgbClr val="D8D8D8"/>
            </a:solidFill>
            <a:ln>
              <a:noFill/>
            </a:ln>
          </p:spPr>
          <p:txBody>
            <a:bodyPr anchorCtr="0" anchor="t" bIns="228600" lIns="228600" spcFirstLastPara="1" rIns="228600" wrap="square" tIns="228600">
              <a:noAutofit/>
            </a:bodyPr>
            <a:lstStyle/>
            <a:p>
              <a:pPr indent="0" lvl="0" marL="0" marR="0" rtl="0" algn="l">
                <a:lnSpc>
                  <a:spcPct val="100000"/>
                </a:lnSpc>
                <a:spcBef>
                  <a:spcPts val="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Change Color Theme:</a:t>
              </a:r>
              <a:endParaRPr b="0" i="0" sz="72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This template is designed to use the built-in color themes in the newer versions of PowerPoint.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To change the color theme, select the </a:t>
              </a:r>
              <a:r>
                <a:rPr b="1" i="0" lang="en-US" sz="4900" u="none" cap="none" strike="noStrike">
                  <a:solidFill>
                    <a:srgbClr val="7F7F7F"/>
                  </a:solidFill>
                  <a:latin typeface="Calibri"/>
                  <a:ea typeface="Calibri"/>
                  <a:cs typeface="Calibri"/>
                  <a:sym typeface="Calibri"/>
                </a:rPr>
                <a:t>Design</a:t>
              </a:r>
              <a:r>
                <a:rPr b="0" i="0" lang="en-US" sz="4900" u="none" cap="none" strike="noStrike">
                  <a:solidFill>
                    <a:srgbClr val="7F7F7F"/>
                  </a:solidFill>
                  <a:latin typeface="Calibri"/>
                  <a:ea typeface="Calibri"/>
                  <a:cs typeface="Calibri"/>
                  <a:sym typeface="Calibri"/>
                </a:rPr>
                <a:t> tab, then select the </a:t>
              </a:r>
              <a:r>
                <a:rPr b="1" i="0" lang="en-US" sz="4900" u="none" cap="none" strike="noStrike">
                  <a:solidFill>
                    <a:srgbClr val="7F7F7F"/>
                  </a:solidFill>
                  <a:latin typeface="Calibri"/>
                  <a:ea typeface="Calibri"/>
                  <a:cs typeface="Calibri"/>
                  <a:sym typeface="Calibri"/>
                </a:rPr>
                <a:t>Colors</a:t>
              </a:r>
              <a:r>
                <a:rPr b="0" i="0" lang="en-US" sz="4900" u="none" cap="none" strike="noStrike">
                  <a:solidFill>
                    <a:srgbClr val="7F7F7F"/>
                  </a:solidFill>
                  <a:latin typeface="Calibri"/>
                  <a:ea typeface="Calibri"/>
                  <a:cs typeface="Calibri"/>
                  <a:sym typeface="Calibri"/>
                </a:rPr>
                <a:t> drop-down list.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The default color theme for this template is “Office”, so you can always return to that after trying some of the alternatives.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7200"/>
                <a:buFont typeface="Arial"/>
                <a:buNone/>
              </a:pPr>
              <a:r>
                <a:rPr b="0" i="0" lang="en-US" sz="7200" u="none" cap="none" strike="noStrike">
                  <a:solidFill>
                    <a:srgbClr val="7F7F7F"/>
                  </a:solidFill>
                  <a:latin typeface="Calibri"/>
                  <a:ea typeface="Calibri"/>
                  <a:cs typeface="Calibri"/>
                  <a:sym typeface="Calibri"/>
                </a:rPr>
                <a:t>Printing Your Poster: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Once your poster file is ready, visit </a:t>
              </a:r>
              <a:r>
                <a:rPr b="1" i="0" lang="en-US" sz="4900" u="none" cap="none" strike="noStrike">
                  <a:solidFill>
                    <a:srgbClr val="7F7F7F"/>
                  </a:solidFill>
                  <a:latin typeface="Calibri"/>
                  <a:ea typeface="Calibri"/>
                  <a:cs typeface="Calibri"/>
                  <a:sym typeface="Calibri"/>
                </a:rPr>
                <a:t>www.genigraphics.com</a:t>
              </a:r>
              <a:r>
                <a:rPr b="0" i="0" lang="en-US" sz="4900" u="none" cap="none" strike="noStrik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Clr>
                  <a:srgbClr val="000000"/>
                </a:buClr>
                <a:buSzPts val="4900"/>
                <a:buFont typeface="Arial"/>
                <a:buNone/>
              </a:pPr>
              <a:r>
                <a:t/>
              </a:r>
              <a:endParaRPr b="0" i="0" sz="4900" u="none" cap="none" strike="noStrike">
                <a:solidFill>
                  <a:srgbClr val="7F7F7F"/>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900"/>
                <a:buFont typeface="Arial"/>
                <a:buNone/>
              </a:pPr>
              <a:r>
                <a:rPr b="0" i="0" lang="en-US" sz="4900" u="none" cap="none" strike="noStrike">
                  <a:solidFill>
                    <a:srgbClr val="7F7F7F"/>
                  </a:solidFill>
                  <a:latin typeface="Calibri"/>
                  <a:ea typeface="Calibri"/>
                  <a:cs typeface="Calibri"/>
                  <a:sym typeface="Calibri"/>
                </a:rPr>
                <a:t>US and Canada:  1-800-790-4001</a:t>
              </a:r>
              <a:br>
                <a:rPr b="0" i="0" lang="en-US" sz="4900" u="none" cap="none" strike="noStrike">
                  <a:solidFill>
                    <a:srgbClr val="7F7F7F"/>
                  </a:solidFill>
                  <a:latin typeface="Calibri"/>
                  <a:ea typeface="Calibri"/>
                  <a:cs typeface="Calibri"/>
                  <a:sym typeface="Calibri"/>
                </a:rPr>
              </a:br>
              <a:r>
                <a:rPr b="0" i="0" lang="en-US" sz="4900" u="none" cap="none" strike="noStrike">
                  <a:solidFill>
                    <a:srgbClr val="7F7F7F"/>
                  </a:solidFill>
                  <a:latin typeface="Calibri"/>
                  <a:ea typeface="Calibri"/>
                  <a:cs typeface="Calibri"/>
                  <a:sym typeface="Calibri"/>
                </a:rPr>
                <a:t>Email: info@genigraphics.com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br>
                <a:rPr b="0" i="0" lang="en-US" sz="3600" u="none" cap="none" strike="noStrike">
                  <a:solidFill>
                    <a:srgbClr val="7F7F7F"/>
                  </a:solidFill>
                  <a:latin typeface="Calibri"/>
                  <a:ea typeface="Calibri"/>
                  <a:cs typeface="Calibri"/>
                  <a:sym typeface="Calibri"/>
                </a:rPr>
              </a:br>
              <a:r>
                <a:rPr b="0" i="0" lang="en-US" sz="3600" u="none" cap="none" strike="noStrike">
                  <a:solidFill>
                    <a:srgbClr val="7F7F7F"/>
                  </a:solidFill>
                  <a:latin typeface="Calibri"/>
                  <a:ea typeface="Calibri"/>
                  <a:cs typeface="Calibri"/>
                  <a:sym typeface="Calibri"/>
                </a:rPr>
                <a:t>[This sidebar area does not print.]</a:t>
              </a:r>
              <a:endParaRPr b="0" i="0" sz="1400" u="none" cap="none" strike="noStrike">
                <a:solidFill>
                  <a:srgbClr val="000000"/>
                </a:solidFill>
                <a:latin typeface="Arial"/>
                <a:ea typeface="Arial"/>
                <a:cs typeface="Arial"/>
                <a:sym typeface="Arial"/>
              </a:endParaRPr>
            </a:p>
          </p:txBody>
        </p:sp>
        <p:pic>
          <p:nvPicPr>
            <p:cNvPr id="25" name="Google Shape;25;p4"/>
            <p:cNvPicPr preferRelativeResize="0"/>
            <p:nvPr/>
          </p:nvPicPr>
          <p:blipFill rotWithShape="1">
            <a:blip r:embed="rId2">
              <a:alphaModFix/>
            </a:blip>
            <a:srcRect b="0" l="0" r="0" t="0"/>
            <a:stretch/>
          </p:blipFill>
          <p:spPr>
            <a:xfrm>
              <a:off x="34281342" y="9260274"/>
              <a:ext cx="11904515" cy="10246926"/>
            </a:xfrm>
            <a:prstGeom prst="rect">
              <a:avLst/>
            </a:prstGeom>
            <a:noFill/>
            <a:ln>
              <a:noFill/>
            </a:ln>
          </p:spPr>
        </p:pic>
      </p:grpSp>
      <p:grpSp>
        <p:nvGrpSpPr>
          <p:cNvPr id="26" name="Google Shape;26;p4"/>
          <p:cNvGrpSpPr/>
          <p:nvPr/>
        </p:nvGrpSpPr>
        <p:grpSpPr>
          <a:xfrm>
            <a:off x="7033287" y="-1257300"/>
            <a:ext cx="29923713" cy="35653980"/>
            <a:chOff x="7033287" y="-1257300"/>
            <a:chExt cx="29923713" cy="35653980"/>
          </a:xfrm>
        </p:grpSpPr>
        <p:sp>
          <p:nvSpPr>
            <p:cNvPr id="27" name="Google Shape;27;p4"/>
            <p:cNvSpPr txBox="1"/>
            <p:nvPr/>
          </p:nvSpPr>
          <p:spPr>
            <a:xfrm>
              <a:off x="7033287" y="-1247269"/>
              <a:ext cx="3634713"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7F7F7F"/>
                  </a:solidFill>
                  <a:latin typeface="Calibri"/>
                  <a:ea typeface="Calibri"/>
                  <a:cs typeface="Calibri"/>
                  <a:sym typeface="Calibri"/>
                </a:rPr>
                <a:t>Folds here</a:t>
              </a:r>
              <a:endParaRPr b="0" i="0" sz="1400" u="none" cap="none" strike="noStrike">
                <a:solidFill>
                  <a:srgbClr val="000000"/>
                </a:solidFill>
                <a:latin typeface="Arial"/>
                <a:ea typeface="Arial"/>
                <a:cs typeface="Arial"/>
                <a:sym typeface="Arial"/>
              </a:endParaRPr>
            </a:p>
          </p:txBody>
        </p:sp>
        <p:cxnSp>
          <p:nvCxnSpPr>
            <p:cNvPr id="28" name="Google Shape;28;p4"/>
            <p:cNvCxnSpPr/>
            <p:nvPr/>
          </p:nvCxnSpPr>
          <p:spPr>
            <a:xfrm>
              <a:off x="10972800" y="-1257300"/>
              <a:ext cx="0" cy="1097280"/>
            </a:xfrm>
            <a:prstGeom prst="straightConnector1">
              <a:avLst/>
            </a:prstGeom>
            <a:noFill/>
            <a:ln cap="flat" cmpd="sng" w="63500">
              <a:solidFill>
                <a:srgbClr val="7F7F7F"/>
              </a:solidFill>
              <a:prstDash val="solid"/>
              <a:round/>
              <a:headEnd len="sm" w="sm" type="none"/>
              <a:tailEnd len="med" w="med" type="stealth"/>
            </a:ln>
          </p:spPr>
        </p:cxnSp>
        <p:sp>
          <p:nvSpPr>
            <p:cNvPr id="29" name="Google Shape;29;p4"/>
            <p:cNvSpPr txBox="1"/>
            <p:nvPr/>
          </p:nvSpPr>
          <p:spPr>
            <a:xfrm>
              <a:off x="33322287" y="-1247269"/>
              <a:ext cx="3634713"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7F7F7F"/>
                  </a:solidFill>
                  <a:latin typeface="Calibri"/>
                  <a:ea typeface="Calibri"/>
                  <a:cs typeface="Calibri"/>
                  <a:sym typeface="Calibri"/>
                </a:rPr>
                <a:t>Folds here</a:t>
              </a:r>
              <a:endParaRPr b="0" i="0" sz="1400" u="none" cap="none" strike="noStrike">
                <a:solidFill>
                  <a:srgbClr val="000000"/>
                </a:solidFill>
                <a:latin typeface="Arial"/>
                <a:ea typeface="Arial"/>
                <a:cs typeface="Arial"/>
                <a:sym typeface="Arial"/>
              </a:endParaRPr>
            </a:p>
          </p:txBody>
        </p:sp>
        <p:cxnSp>
          <p:nvCxnSpPr>
            <p:cNvPr id="30" name="Google Shape;30;p4"/>
            <p:cNvCxnSpPr/>
            <p:nvPr/>
          </p:nvCxnSpPr>
          <p:spPr>
            <a:xfrm>
              <a:off x="32918400" y="-1257300"/>
              <a:ext cx="0" cy="1097280"/>
            </a:xfrm>
            <a:prstGeom prst="straightConnector1">
              <a:avLst/>
            </a:prstGeom>
            <a:noFill/>
            <a:ln cap="flat" cmpd="sng" w="63500">
              <a:solidFill>
                <a:srgbClr val="7F7F7F"/>
              </a:solidFill>
              <a:prstDash val="solid"/>
              <a:round/>
              <a:headEnd len="sm" w="sm" type="none"/>
              <a:tailEnd len="med" w="med" type="stealth"/>
            </a:ln>
          </p:spPr>
        </p:cxnSp>
        <p:sp>
          <p:nvSpPr>
            <p:cNvPr id="31" name="Google Shape;31;p4"/>
            <p:cNvSpPr txBox="1"/>
            <p:nvPr/>
          </p:nvSpPr>
          <p:spPr>
            <a:xfrm>
              <a:off x="7033287" y="33309431"/>
              <a:ext cx="3634713"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7F7F7F"/>
                  </a:solidFill>
                  <a:latin typeface="Calibri"/>
                  <a:ea typeface="Calibri"/>
                  <a:cs typeface="Calibri"/>
                  <a:sym typeface="Calibri"/>
                </a:rPr>
                <a:t>Folds here</a:t>
              </a:r>
              <a:endParaRPr b="0" i="0" sz="1400" u="none" cap="none" strike="noStrike">
                <a:solidFill>
                  <a:srgbClr val="000000"/>
                </a:solidFill>
                <a:latin typeface="Arial"/>
                <a:ea typeface="Arial"/>
                <a:cs typeface="Arial"/>
                <a:sym typeface="Arial"/>
              </a:endParaRPr>
            </a:p>
          </p:txBody>
        </p:sp>
        <p:cxnSp>
          <p:nvCxnSpPr>
            <p:cNvPr id="32" name="Google Shape;32;p4"/>
            <p:cNvCxnSpPr/>
            <p:nvPr/>
          </p:nvCxnSpPr>
          <p:spPr>
            <a:xfrm>
              <a:off x="10972800" y="33299400"/>
              <a:ext cx="0" cy="1097280"/>
            </a:xfrm>
            <a:prstGeom prst="straightConnector1">
              <a:avLst/>
            </a:prstGeom>
            <a:noFill/>
            <a:ln cap="flat" cmpd="sng" w="63500">
              <a:solidFill>
                <a:srgbClr val="7F7F7F"/>
              </a:solidFill>
              <a:prstDash val="solid"/>
              <a:round/>
              <a:headEnd len="med" w="med" type="stealth"/>
              <a:tailEnd len="sm" w="sm" type="none"/>
            </a:ln>
          </p:spPr>
        </p:cxnSp>
        <p:sp>
          <p:nvSpPr>
            <p:cNvPr id="33" name="Google Shape;33;p4"/>
            <p:cNvSpPr txBox="1"/>
            <p:nvPr/>
          </p:nvSpPr>
          <p:spPr>
            <a:xfrm>
              <a:off x="33322287" y="33309431"/>
              <a:ext cx="3634713"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400"/>
                <a:buFont typeface="Arial"/>
                <a:buNone/>
              </a:pPr>
              <a:r>
                <a:rPr b="0" i="0" lang="en-US" sz="6400" u="none" cap="none" strike="noStrike">
                  <a:solidFill>
                    <a:srgbClr val="7F7F7F"/>
                  </a:solidFill>
                  <a:latin typeface="Calibri"/>
                  <a:ea typeface="Calibri"/>
                  <a:cs typeface="Calibri"/>
                  <a:sym typeface="Calibri"/>
                </a:rPr>
                <a:t>Folds here</a:t>
              </a:r>
              <a:endParaRPr b="0" i="0" sz="1400" u="none" cap="none" strike="noStrike">
                <a:solidFill>
                  <a:srgbClr val="000000"/>
                </a:solidFill>
                <a:latin typeface="Arial"/>
                <a:ea typeface="Arial"/>
                <a:cs typeface="Arial"/>
                <a:sym typeface="Arial"/>
              </a:endParaRPr>
            </a:p>
          </p:txBody>
        </p:sp>
        <p:cxnSp>
          <p:nvCxnSpPr>
            <p:cNvPr id="34" name="Google Shape;34;p4"/>
            <p:cNvCxnSpPr/>
            <p:nvPr/>
          </p:nvCxnSpPr>
          <p:spPr>
            <a:xfrm>
              <a:off x="32918400" y="33299400"/>
              <a:ext cx="0" cy="1097280"/>
            </a:xfrm>
            <a:prstGeom prst="straightConnector1">
              <a:avLst/>
            </a:prstGeom>
            <a:noFill/>
            <a:ln cap="flat" cmpd="sng" w="63500">
              <a:solidFill>
                <a:srgbClr val="7F7F7F"/>
              </a:solidFill>
              <a:prstDash val="solid"/>
              <a:round/>
              <a:headEnd len="med" w="med" type="stealth"/>
              <a:tailEnd len="sm" w="sm" type="none"/>
            </a:ln>
          </p:spPr>
        </p:cxnSp>
      </p:grpSp>
      <p:pic>
        <p:nvPicPr>
          <p:cNvPr id="35" name="Google Shape;35;p4"/>
          <p:cNvPicPr preferRelativeResize="0"/>
          <p:nvPr/>
        </p:nvPicPr>
        <p:blipFill rotWithShape="1">
          <a:blip r:embed="rId3">
            <a:alphaModFix/>
          </a:blip>
          <a:srcRect b="0" l="0" r="0" t="0"/>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194560" y="1318262"/>
            <a:ext cx="39502080" cy="5486400"/>
          </a:xfrm>
          <a:prstGeom prst="rect">
            <a:avLst/>
          </a:prstGeom>
          <a:noFill/>
          <a:ln>
            <a:noFill/>
          </a:ln>
        </p:spPr>
        <p:txBody>
          <a:bodyPr anchorCtr="0" anchor="ctr" bIns="164550" lIns="329125" spcFirstLastPara="1" rIns="329125" wrap="square" tIns="164550">
            <a:normAutofit/>
          </a:bodyPr>
          <a:lstStyle>
            <a:lvl1pPr lvl="0" marR="0" rtl="0" algn="ctr">
              <a:lnSpc>
                <a:spcPct val="10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2194560" y="7680963"/>
            <a:ext cx="39502080" cy="21724623"/>
          </a:xfrm>
          <a:prstGeom prst="rect">
            <a:avLst/>
          </a:prstGeom>
          <a:noFill/>
          <a:ln>
            <a:noFill/>
          </a:ln>
        </p:spPr>
        <p:txBody>
          <a:bodyPr anchorCtr="0" anchor="t" bIns="164550" lIns="329125" spcFirstLastPara="1" rIns="329125" wrap="square" tIns="164550">
            <a:normAutofit/>
          </a:bodyPr>
          <a:lstStyle>
            <a:lvl1pPr indent="-400050" lvl="0" marL="4572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400050" lvl="1" marL="9144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2pPr>
            <a:lvl3pPr indent="-400050" lvl="2" marL="13716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3pPr>
            <a:lvl4pPr indent="-400050" lvl="3" marL="18288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4pPr>
            <a:lvl5pPr indent="-400050" lvl="4" marL="2286000" marR="0" rtl="0" algn="l">
              <a:lnSpc>
                <a:spcPct val="100000"/>
              </a:lnSpc>
              <a:spcBef>
                <a:spcPts val="540"/>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5pPr>
            <a:lvl6pPr indent="-685800" lvl="5" marL="27432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6pPr>
            <a:lvl7pPr indent="-685800" lvl="6" marL="32004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7pPr>
            <a:lvl8pPr indent="-685800" lvl="7" marL="36576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8pPr>
            <a:lvl9pPr indent="-685800" lvl="8" marL="4114800" marR="0" rtl="0" algn="l">
              <a:lnSpc>
                <a:spcPct val="100000"/>
              </a:lnSpc>
              <a:spcBef>
                <a:spcPts val="144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2194560" y="30510483"/>
            <a:ext cx="10241280" cy="1752600"/>
          </a:xfrm>
          <a:prstGeom prst="rect">
            <a:avLst/>
          </a:prstGeom>
          <a:noFill/>
          <a:ln>
            <a:noFill/>
          </a:ln>
        </p:spPr>
        <p:txBody>
          <a:bodyPr anchorCtr="0" anchor="ctr" bIns="164550" lIns="329125" spcFirstLastPara="1" rIns="329125" wrap="square" tIns="164550">
            <a:noAutofit/>
          </a:bodyPr>
          <a:lstStyle>
            <a:lvl1pPr lvl="0" marR="0" rtl="0" algn="l">
              <a:lnSpc>
                <a:spcPct val="100000"/>
              </a:lnSpc>
              <a:spcBef>
                <a:spcPts val="0"/>
              </a:spcBef>
              <a:spcAft>
                <a:spcPts val="0"/>
              </a:spcAft>
              <a:buClr>
                <a:srgbClr val="000000"/>
              </a:buClr>
              <a:buSzPts val="1400"/>
              <a:buFont typeface="Arial"/>
              <a:buNone/>
              <a:defRPr b="0" i="0" sz="4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996160" y="30510483"/>
            <a:ext cx="13898880" cy="1752600"/>
          </a:xfrm>
          <a:prstGeom prst="rect">
            <a:avLst/>
          </a:prstGeom>
          <a:noFill/>
          <a:ln>
            <a:noFill/>
          </a:ln>
        </p:spPr>
        <p:txBody>
          <a:bodyPr anchorCtr="0" anchor="ctr" bIns="164550" lIns="329125" spcFirstLastPara="1" rIns="329125" wrap="square" tIns="16455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64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1455360" y="30510483"/>
            <a:ext cx="10241280" cy="1752600"/>
          </a:xfrm>
          <a:prstGeom prst="rect">
            <a:avLst/>
          </a:prstGeom>
          <a:noFill/>
          <a:ln>
            <a:noFill/>
          </a:ln>
        </p:spPr>
        <p:txBody>
          <a:bodyPr anchorCtr="0" anchor="ctr" bIns="164550" lIns="329125" spcFirstLastPara="1" rIns="329125" wrap="square" tIns="164550">
            <a:noAutofit/>
          </a:bodyPr>
          <a:lstStyle>
            <a:lvl1pPr indent="0" lvl="0"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4400"/>
              <a:buFont typeface="Arial"/>
              <a:buNone/>
              <a:defRPr b="0" i="0" sz="4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12.png"/><Relationship Id="rId13" Type="http://schemas.openxmlformats.org/officeDocument/2006/relationships/image" Target="../media/image13.pn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jpg"/><Relationship Id="rId9" Type="http://schemas.openxmlformats.org/officeDocument/2006/relationships/image" Target="../media/image8.png"/><Relationship Id="rId15" Type="http://schemas.openxmlformats.org/officeDocument/2006/relationships/image" Target="../media/image14.jpg"/><Relationship Id="rId14" Type="http://schemas.openxmlformats.org/officeDocument/2006/relationships/image" Target="../media/image5.png"/><Relationship Id="rId17" Type="http://schemas.openxmlformats.org/officeDocument/2006/relationships/image" Target="../media/image6.png"/><Relationship Id="rId16" Type="http://schemas.openxmlformats.org/officeDocument/2006/relationships/image" Target="../media/image17.png"/><Relationship Id="rId5" Type="http://schemas.openxmlformats.org/officeDocument/2006/relationships/image" Target="../media/image16.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1"/>
          <p:cNvSpPr txBox="1"/>
          <p:nvPr/>
        </p:nvSpPr>
        <p:spPr>
          <a:xfrm>
            <a:off x="10972800" y="179026"/>
            <a:ext cx="21945600" cy="2651760"/>
          </a:xfrm>
          <a:prstGeom prst="rect">
            <a:avLst/>
          </a:prstGeom>
          <a:noFill/>
          <a:ln>
            <a:noFill/>
          </a:ln>
        </p:spPr>
        <p:txBody>
          <a:bodyPr anchorCtr="0" anchor="ctr" bIns="91425" lIns="137125" spcFirstLastPara="1" rIns="137125" wrap="square" tIns="91425">
            <a:norm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rgbClr val="C00000"/>
                </a:solidFill>
                <a:latin typeface="Arial"/>
                <a:ea typeface="Arial"/>
                <a:cs typeface="Arial"/>
                <a:sym typeface="Arial"/>
              </a:rPr>
              <a:t>PhysioTrack</a:t>
            </a:r>
            <a:endParaRPr b="1" i="0" sz="9600" u="none" cap="none" strike="noStrike">
              <a:solidFill>
                <a:srgbClr val="C00000"/>
              </a:solidFill>
              <a:latin typeface="Arial"/>
              <a:ea typeface="Arial"/>
              <a:cs typeface="Arial"/>
              <a:sym typeface="Arial"/>
            </a:endParaRPr>
          </a:p>
        </p:txBody>
      </p:sp>
      <p:sp>
        <p:nvSpPr>
          <p:cNvPr id="41" name="Google Shape;41;p1"/>
          <p:cNvSpPr txBox="1"/>
          <p:nvPr/>
        </p:nvSpPr>
        <p:spPr>
          <a:xfrm>
            <a:off x="10424275" y="2560500"/>
            <a:ext cx="21945600" cy="1863600"/>
          </a:xfrm>
          <a:prstGeom prst="rect">
            <a:avLst/>
          </a:prstGeom>
          <a:noFill/>
          <a:ln>
            <a:noFill/>
          </a:ln>
        </p:spPr>
        <p:txBody>
          <a:bodyPr anchorCtr="0" anchor="ctr" bIns="91425" lIns="137125" spcFirstLastPara="1" rIns="1371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0" i="0" lang="en-US" sz="6000" u="none" cap="none" strike="noStrike">
                <a:solidFill>
                  <a:srgbClr val="366092"/>
                </a:solidFill>
                <a:latin typeface="Calibri"/>
                <a:ea typeface="Calibri"/>
                <a:cs typeface="Calibri"/>
                <a:sym typeface="Calibri"/>
              </a:rPr>
              <a:t>Group Number: W0223002            </a:t>
            </a:r>
            <a:r>
              <a:rPr b="0" i="0" lang="en-US" sz="6000" u="none" cap="none" strike="noStrike">
                <a:solidFill>
                  <a:srgbClr val="366092"/>
                </a:solidFill>
                <a:latin typeface="Arial"/>
                <a:ea typeface="Arial"/>
                <a:cs typeface="Arial"/>
                <a:sym typeface="Arial"/>
              </a:rPr>
              <a:t>Students Names: Awab Mostafa, Ahmed Talaat , Arwa Eisa, Salsabil Mostafa, Farha Farghaly </a:t>
            </a:r>
            <a:endParaRPr b="0" i="0" sz="6000" u="none" cap="none" strike="noStrike">
              <a:solidFill>
                <a:srgbClr val="366092"/>
              </a:solidFill>
              <a:latin typeface="Arial"/>
              <a:ea typeface="Arial"/>
              <a:cs typeface="Arial"/>
              <a:sym typeface="Arial"/>
            </a:endParaRPr>
          </a:p>
        </p:txBody>
      </p:sp>
      <p:sp>
        <p:nvSpPr>
          <p:cNvPr id="42" name="Google Shape;42;p1"/>
          <p:cNvSpPr txBox="1"/>
          <p:nvPr/>
        </p:nvSpPr>
        <p:spPr>
          <a:xfrm>
            <a:off x="1226935" y="5520402"/>
            <a:ext cx="9144000" cy="8142600"/>
          </a:xfrm>
          <a:prstGeom prst="rect">
            <a:avLst/>
          </a:prstGeom>
          <a:solidFill>
            <a:schemeClr val="lt1"/>
          </a:solidFill>
          <a:ln cap="flat" cmpd="sng" w="12700">
            <a:solidFill>
              <a:schemeClr val="dk1"/>
            </a:solidFill>
            <a:prstDash val="solid"/>
            <a:round/>
            <a:headEnd len="sm" w="sm" type="none"/>
            <a:tailEnd len="sm" w="sm" type="none"/>
          </a:ln>
        </p:spPr>
        <p:txBody>
          <a:bodyPr anchorCtr="0" anchor="t" bIns="137125" lIns="137125" spcFirstLastPara="1" rIns="137125" wrap="square" tIns="137125">
            <a:spAutoFit/>
          </a:bodyPr>
          <a:lstStyle/>
          <a:p>
            <a:pPr indent="0" lvl="0" marL="0" marR="0" rtl="0" algn="l">
              <a:lnSpc>
                <a:spcPct val="115000"/>
              </a:lnSpc>
              <a:spcBef>
                <a:spcPts val="1200"/>
              </a:spcBef>
              <a:spcAft>
                <a:spcPts val="1200"/>
              </a:spcAft>
              <a:buClr>
                <a:srgbClr val="000000"/>
              </a:buClr>
              <a:buSzPts val="1100"/>
              <a:buFont typeface="Arial"/>
              <a:buNone/>
            </a:pPr>
            <a:r>
              <a:rPr lang="en-US" sz="2800">
                <a:solidFill>
                  <a:schemeClr val="dk1"/>
                </a:solidFill>
                <a:highlight>
                  <a:schemeClr val="lt1"/>
                </a:highlight>
              </a:rPr>
              <a:t>PhysioTrack is an intelligent, integrated system designed to improve the home rehabilitation experience for knee injury patients through accurate monitoring, interactivity, and motivation. Statistics show that nearly 50% of patients struggle with adhering to home exercise routines, and over 70% of knee injuries require consistent physiotherapy. Additionally, more than 60% of patients face psychological challenges such as anxiety or depression during recovery. The system uses IMU and pressure sensors to track movements in real time, with AI providing instant audio feedback for correction. Through virtual reality, patients engage with a virtual trainer in a gym-like environment. To boost motivation and mental well-being, users earn points to customize a virtual character, making therapy both effective and engaging.</a:t>
            </a:r>
            <a:endParaRPr sz="2800">
              <a:solidFill>
                <a:schemeClr val="dk1"/>
              </a:solidFill>
              <a:highlight>
                <a:schemeClr val="lt1"/>
              </a:highlight>
            </a:endParaRPr>
          </a:p>
        </p:txBody>
      </p:sp>
      <p:sp>
        <p:nvSpPr>
          <p:cNvPr id="43" name="Google Shape;43;p1"/>
          <p:cNvSpPr/>
          <p:nvPr/>
        </p:nvSpPr>
        <p:spPr>
          <a:xfrm>
            <a:off x="1280160" y="4800600"/>
            <a:ext cx="91440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Abstract</a:t>
            </a:r>
            <a:endParaRPr b="0" i="0" sz="1400" u="none" cap="none" strike="noStrike">
              <a:solidFill>
                <a:srgbClr val="000000"/>
              </a:solidFill>
              <a:latin typeface="Arial"/>
              <a:ea typeface="Arial"/>
              <a:cs typeface="Arial"/>
              <a:sym typeface="Arial"/>
            </a:endParaRPr>
          </a:p>
        </p:txBody>
      </p:sp>
      <p:sp>
        <p:nvSpPr>
          <p:cNvPr id="44" name="Google Shape;44;p1"/>
          <p:cNvSpPr txBox="1"/>
          <p:nvPr/>
        </p:nvSpPr>
        <p:spPr>
          <a:xfrm>
            <a:off x="33352575" y="5595900"/>
            <a:ext cx="9144000" cy="51687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spAutoFit/>
          </a:bodyPr>
          <a:lstStyle/>
          <a:p>
            <a:pPr indent="0" lvl="0" marL="0" marR="0" rtl="0" algn="l">
              <a:lnSpc>
                <a:spcPct val="115000"/>
              </a:lnSpc>
              <a:spcBef>
                <a:spcPts val="1200"/>
              </a:spcBef>
              <a:spcAft>
                <a:spcPts val="1200"/>
              </a:spcAft>
              <a:buClr>
                <a:schemeClr val="dk1"/>
              </a:buClr>
              <a:buSzPts val="1100"/>
              <a:buFont typeface="Arial"/>
              <a:buNone/>
            </a:pPr>
            <a:r>
              <a:rPr lang="en-US" sz="2800">
                <a:solidFill>
                  <a:schemeClr val="dk1"/>
                </a:solidFill>
                <a:highlight>
                  <a:srgbClr val="FFFFFF"/>
                </a:highlight>
              </a:rPr>
              <a:t>PhysioTrack is a smart rehabilitation partner that enhances both the physical and psychological aspects of a patient’s recovery. By offering accurate movement tracking, real-time feedback, and motivational support, it helps patients perform exercises more effectively, speeding up recovery and reducing clinic visits. Additionally, the system boosts emotional well-being by offering encouragement and reducing feelings of isolation, fostering confidence and steady progress throughout the recovery journey.</a:t>
            </a:r>
            <a:endParaRPr b="0" i="0" sz="2800" u="none" cap="none" strike="noStrike">
              <a:solidFill>
                <a:schemeClr val="dk1"/>
              </a:solidFill>
              <a:latin typeface="Arial"/>
              <a:ea typeface="Arial"/>
              <a:cs typeface="Arial"/>
              <a:sym typeface="Arial"/>
            </a:endParaRPr>
          </a:p>
        </p:txBody>
      </p:sp>
      <p:sp>
        <p:nvSpPr>
          <p:cNvPr id="45" name="Google Shape;45;p1"/>
          <p:cNvSpPr/>
          <p:nvPr/>
        </p:nvSpPr>
        <p:spPr>
          <a:xfrm>
            <a:off x="1272495" y="14099900"/>
            <a:ext cx="91593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Introduction</a:t>
            </a:r>
            <a:endParaRPr b="0" i="0" sz="1400" u="none" cap="none" strike="noStrike">
              <a:solidFill>
                <a:srgbClr val="000000"/>
              </a:solidFill>
              <a:latin typeface="Arial"/>
              <a:ea typeface="Arial"/>
              <a:cs typeface="Arial"/>
              <a:sym typeface="Arial"/>
            </a:endParaRPr>
          </a:p>
        </p:txBody>
      </p:sp>
      <p:sp>
        <p:nvSpPr>
          <p:cNvPr id="46" name="Google Shape;46;p1"/>
          <p:cNvSpPr txBox="1"/>
          <p:nvPr/>
        </p:nvSpPr>
        <p:spPr>
          <a:xfrm>
            <a:off x="11521440" y="5687801"/>
            <a:ext cx="20848320" cy="7339242"/>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noAutofit/>
          </a:bodyPr>
          <a:lstStyle/>
          <a:p>
            <a:pPr indent="0" lvl="0" marL="0" rtl="0" algn="l">
              <a:lnSpc>
                <a:spcPct val="115000"/>
              </a:lnSpc>
              <a:spcBef>
                <a:spcPts val="0"/>
              </a:spcBef>
              <a:spcAft>
                <a:spcPts val="0"/>
              </a:spcAft>
              <a:buClr>
                <a:schemeClr val="dk1"/>
              </a:buClr>
              <a:buSzPts val="1100"/>
              <a:buFont typeface="Arial"/>
              <a:buNone/>
            </a:pPr>
            <a:r>
              <a:rPr b="1" lang="en-US" sz="2800">
                <a:solidFill>
                  <a:schemeClr val="dk1"/>
                </a:solidFill>
              </a:rPr>
              <a:t>around 50% of patients don’t complete home exercises, affecting their recovery.</a:t>
            </a:r>
            <a:endParaRPr b="1" sz="2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2800">
                <a:solidFill>
                  <a:schemeClr val="dk1"/>
                </a:solidFill>
              </a:rPr>
              <a:t>Over 60% experience anxiety or depression during treatment, reducing commitment,  And while 70% of knee injuries require regular therapy, many patients feel bored and stop.</a:t>
            </a:r>
            <a:endParaRPr b="1" sz="2800">
              <a:solidFill>
                <a:schemeClr val="dk1"/>
              </a:solidFill>
            </a:endParaRPr>
          </a:p>
          <a:p>
            <a:pPr indent="0" lvl="0" marL="12700" rtl="0" algn="l">
              <a:lnSpc>
                <a:spcPct val="115000"/>
              </a:lnSpc>
              <a:spcBef>
                <a:spcPts val="0"/>
              </a:spcBef>
              <a:spcAft>
                <a:spcPts val="0"/>
              </a:spcAft>
              <a:buClr>
                <a:schemeClr val="dk1"/>
              </a:buClr>
              <a:buSzPts val="1100"/>
              <a:buFont typeface="Arial"/>
              <a:buNone/>
            </a:pPr>
            <a:r>
              <a:rPr b="1" lang="en-US" sz="2800">
                <a:solidFill>
                  <a:schemeClr val="dk1"/>
                </a:solidFill>
              </a:rPr>
              <a:t>The real issue: patients need more than exercises — they need support, motivation, and engagement.</a:t>
            </a:r>
            <a:endParaRPr sz="2800">
              <a:solidFill>
                <a:schemeClr val="dk1"/>
              </a:solidFill>
            </a:endParaRPr>
          </a:p>
        </p:txBody>
      </p:sp>
      <p:sp>
        <p:nvSpPr>
          <p:cNvPr id="47" name="Google Shape;47;p1"/>
          <p:cNvSpPr/>
          <p:nvPr/>
        </p:nvSpPr>
        <p:spPr>
          <a:xfrm>
            <a:off x="11521440" y="4762500"/>
            <a:ext cx="20848320" cy="7239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Results and data analysis</a:t>
            </a:r>
            <a:endParaRPr b="0" i="0" sz="1400" u="none" cap="none" strike="noStrike">
              <a:solidFill>
                <a:srgbClr val="000000"/>
              </a:solidFill>
              <a:latin typeface="Arial"/>
              <a:ea typeface="Arial"/>
              <a:cs typeface="Arial"/>
              <a:sym typeface="Arial"/>
            </a:endParaRPr>
          </a:p>
        </p:txBody>
      </p:sp>
      <p:sp>
        <p:nvSpPr>
          <p:cNvPr id="48" name="Google Shape;48;p1"/>
          <p:cNvSpPr/>
          <p:nvPr/>
        </p:nvSpPr>
        <p:spPr>
          <a:xfrm>
            <a:off x="33215590" y="4787389"/>
            <a:ext cx="9281100" cy="6741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Conclusions</a:t>
            </a:r>
            <a:endParaRPr b="0" i="0" sz="1400" u="none" cap="none" strike="noStrike">
              <a:solidFill>
                <a:srgbClr val="000000"/>
              </a:solidFill>
              <a:latin typeface="Arial"/>
              <a:ea typeface="Arial"/>
              <a:cs typeface="Arial"/>
              <a:sym typeface="Arial"/>
            </a:endParaRPr>
          </a:p>
        </p:txBody>
      </p:sp>
      <p:sp>
        <p:nvSpPr>
          <p:cNvPr id="49" name="Google Shape;49;p1"/>
          <p:cNvSpPr txBox="1"/>
          <p:nvPr/>
        </p:nvSpPr>
        <p:spPr>
          <a:xfrm>
            <a:off x="33459375" y="12141763"/>
            <a:ext cx="9211800" cy="71727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spAutoFit/>
          </a:bodyPr>
          <a:lstStyle/>
          <a:p>
            <a:pPr indent="0" lvl="0" marL="0" marR="0" rtl="0" algn="l">
              <a:lnSpc>
                <a:spcPct val="100000"/>
              </a:lnSpc>
              <a:spcBef>
                <a:spcPts val="0"/>
              </a:spcBef>
              <a:spcAft>
                <a:spcPts val="0"/>
              </a:spcAft>
              <a:buClr>
                <a:srgbClr val="000000"/>
              </a:buClr>
              <a:buSzPts val="3600"/>
              <a:buFont typeface="Arial"/>
              <a:buNone/>
            </a:pPr>
            <a:r>
              <a:rPr lang="en-US" sz="2800">
                <a:solidFill>
                  <a:schemeClr val="dk1"/>
                </a:solidFill>
                <a:highlight>
                  <a:srgbClr val="FFFFFF"/>
                </a:highlight>
              </a:rPr>
              <a:t>1. Expand and regularly update the injury database (e.g., knee, shoulder, spine, ankle) to improve system accuracy and adaptability.</a:t>
            </a:r>
            <a:endParaRPr sz="2800">
              <a:solidFill>
                <a:schemeClr val="dk1"/>
              </a:solidFill>
              <a:highlight>
                <a:srgbClr val="FFFFFF"/>
              </a:highlight>
            </a:endParaRPr>
          </a:p>
          <a:p>
            <a:pPr indent="0" lvl="0" marL="0" marR="0" rtl="0" algn="l">
              <a:lnSpc>
                <a:spcPct val="100000"/>
              </a:lnSpc>
              <a:spcBef>
                <a:spcPts val="0"/>
              </a:spcBef>
              <a:spcAft>
                <a:spcPts val="0"/>
              </a:spcAft>
              <a:buClr>
                <a:srgbClr val="000000"/>
              </a:buClr>
              <a:buSzPts val="3600"/>
              <a:buFont typeface="Arial"/>
              <a:buNone/>
            </a:pPr>
            <a:r>
              <a:rPr lang="en-US" sz="2800">
                <a:solidFill>
                  <a:schemeClr val="dk1"/>
                </a:solidFill>
                <a:highlight>
                  <a:srgbClr val="FFFFFF"/>
                </a:highlight>
              </a:rPr>
              <a:t>2. Collaborate with physical therapists to tailor the system to individual patient needs.</a:t>
            </a:r>
            <a:endParaRPr sz="2800">
              <a:solidFill>
                <a:schemeClr val="dk1"/>
              </a:solidFill>
              <a:highlight>
                <a:srgbClr val="FFFFFF"/>
              </a:highlight>
            </a:endParaRPr>
          </a:p>
          <a:p>
            <a:pPr indent="0" lvl="0" marL="0" marR="0" rtl="0" algn="l">
              <a:lnSpc>
                <a:spcPct val="100000"/>
              </a:lnSpc>
              <a:spcBef>
                <a:spcPts val="0"/>
              </a:spcBef>
              <a:spcAft>
                <a:spcPts val="0"/>
              </a:spcAft>
              <a:buClr>
                <a:srgbClr val="000000"/>
              </a:buClr>
              <a:buSzPts val="3600"/>
              <a:buFont typeface="Arial"/>
              <a:buNone/>
            </a:pPr>
            <a:r>
              <a:rPr lang="en-US" sz="2800">
                <a:solidFill>
                  <a:schemeClr val="dk1"/>
                </a:solidFill>
                <a:highlight>
                  <a:srgbClr val="FFFFFF"/>
                </a:highlight>
              </a:rPr>
              <a:t>3. Partner with clinics and medical centers to integrate the system into ongoing therapy programs.</a:t>
            </a:r>
            <a:endParaRPr sz="2800">
              <a:solidFill>
                <a:schemeClr val="dk1"/>
              </a:solidFill>
              <a:highlight>
                <a:srgbClr val="FFFFFF"/>
              </a:highlight>
            </a:endParaRPr>
          </a:p>
          <a:p>
            <a:pPr indent="0" lvl="0" marL="0" marR="0" rtl="0" algn="l">
              <a:lnSpc>
                <a:spcPct val="100000"/>
              </a:lnSpc>
              <a:spcBef>
                <a:spcPts val="0"/>
              </a:spcBef>
              <a:spcAft>
                <a:spcPts val="0"/>
              </a:spcAft>
              <a:buClr>
                <a:srgbClr val="000000"/>
              </a:buClr>
              <a:buSzPts val="3600"/>
              <a:buFont typeface="Arial"/>
              <a:buNone/>
            </a:pPr>
            <a:r>
              <a:rPr lang="en-US" sz="2800">
                <a:solidFill>
                  <a:schemeClr val="dk1"/>
                </a:solidFill>
                <a:highlight>
                  <a:srgbClr val="FFFFFF"/>
                </a:highlight>
              </a:rPr>
              <a:t>4. Add an instant support feature (e.g., chatbot or virtual assistant) to guide patients during exercises.</a:t>
            </a:r>
            <a:endParaRPr sz="2800">
              <a:solidFill>
                <a:schemeClr val="dk1"/>
              </a:solidFill>
              <a:highlight>
                <a:srgbClr val="FFFFFF"/>
              </a:highlight>
            </a:endParaRPr>
          </a:p>
          <a:p>
            <a:pPr indent="0" lvl="0" marL="0" marR="0" rtl="0" algn="l">
              <a:lnSpc>
                <a:spcPct val="100000"/>
              </a:lnSpc>
              <a:spcBef>
                <a:spcPts val="0"/>
              </a:spcBef>
              <a:spcAft>
                <a:spcPts val="0"/>
              </a:spcAft>
              <a:buClr>
                <a:srgbClr val="000000"/>
              </a:buClr>
              <a:buSzPts val="3600"/>
              <a:buFont typeface="Arial"/>
              <a:buNone/>
            </a:pPr>
            <a:r>
              <a:rPr lang="en-US" sz="2800">
                <a:solidFill>
                  <a:schemeClr val="dk1"/>
                </a:solidFill>
                <a:highlight>
                  <a:srgbClr val="FFFFFF"/>
                </a:highlight>
              </a:rPr>
              <a:t>5. Continuously enhance the user interface and experience based on patient feedback.</a:t>
            </a:r>
            <a:endParaRPr sz="2800">
              <a:solidFill>
                <a:schemeClr val="dk1"/>
              </a:solidFill>
              <a:highlight>
                <a:srgbClr val="FFFFFF"/>
              </a:highlight>
            </a:endParaRPr>
          </a:p>
          <a:p>
            <a:pPr indent="0" lvl="0" marL="0" marR="0" rtl="0" algn="l">
              <a:lnSpc>
                <a:spcPct val="100000"/>
              </a:lnSpc>
              <a:spcBef>
                <a:spcPts val="0"/>
              </a:spcBef>
              <a:spcAft>
                <a:spcPts val="0"/>
              </a:spcAft>
              <a:buClr>
                <a:srgbClr val="000000"/>
              </a:buClr>
              <a:buSzPts val="3600"/>
              <a:buFont typeface="Arial"/>
              <a:buNone/>
            </a:pPr>
            <a:r>
              <a:rPr lang="en-US" sz="2800">
                <a:solidFill>
                  <a:schemeClr val="dk1"/>
                </a:solidFill>
                <a:highlight>
                  <a:srgbClr val="FFFFFF"/>
                </a:highlight>
              </a:rPr>
              <a:t>6. Develop multiple device versions to accommodate various age groups and their unique needs.</a:t>
            </a:r>
            <a:endParaRPr sz="2800">
              <a:solidFill>
                <a:schemeClr val="dk1"/>
              </a:solidFill>
              <a:highlight>
                <a:srgbClr val="FFFFFF"/>
              </a:highlight>
            </a:endParaRPr>
          </a:p>
          <a:p>
            <a:pPr indent="0" lvl="0" marL="0" marR="0" rtl="0" algn="l">
              <a:lnSpc>
                <a:spcPct val="100000"/>
              </a:lnSpc>
              <a:spcBef>
                <a:spcPts val="0"/>
              </a:spcBef>
              <a:spcAft>
                <a:spcPts val="0"/>
              </a:spcAft>
              <a:buClr>
                <a:srgbClr val="000000"/>
              </a:buClr>
              <a:buSzPts val="3600"/>
              <a:buFont typeface="Arial"/>
              <a:buNone/>
            </a:pPr>
            <a:r>
              <a:rPr lang="en-US" sz="2800">
                <a:solidFill>
                  <a:schemeClr val="dk1"/>
                </a:solidFill>
                <a:highlight>
                  <a:srgbClr val="FFFFFF"/>
                </a:highlight>
              </a:rPr>
              <a:t>7. Introduce a community feature to enable patient interaction, progress sharing, and peer support, boosting motivation and engagement.</a:t>
            </a:r>
            <a:endParaRPr sz="2800">
              <a:solidFill>
                <a:schemeClr val="dk1"/>
              </a:solidFill>
            </a:endParaRPr>
          </a:p>
        </p:txBody>
      </p:sp>
      <p:sp>
        <p:nvSpPr>
          <p:cNvPr id="50" name="Google Shape;50;p1"/>
          <p:cNvSpPr/>
          <p:nvPr/>
        </p:nvSpPr>
        <p:spPr>
          <a:xfrm>
            <a:off x="33284025" y="11122200"/>
            <a:ext cx="92811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Recommendation</a:t>
            </a:r>
            <a:endParaRPr b="0" i="0" sz="1400" u="none" cap="none" strike="noStrike">
              <a:solidFill>
                <a:srgbClr val="000000"/>
              </a:solidFill>
              <a:latin typeface="Arial"/>
              <a:ea typeface="Arial"/>
              <a:cs typeface="Arial"/>
              <a:sym typeface="Arial"/>
            </a:endParaRPr>
          </a:p>
        </p:txBody>
      </p:sp>
      <p:sp>
        <p:nvSpPr>
          <p:cNvPr id="51" name="Google Shape;51;p1"/>
          <p:cNvSpPr txBox="1"/>
          <p:nvPr/>
        </p:nvSpPr>
        <p:spPr>
          <a:xfrm>
            <a:off x="1280900" y="15030075"/>
            <a:ext cx="9037200" cy="77670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spAutoFit/>
          </a:bodyPr>
          <a:lstStyle/>
          <a:p>
            <a:pPr indent="0" lvl="0" marL="0" marR="0" rtl="0" algn="l">
              <a:lnSpc>
                <a:spcPct val="115000"/>
              </a:lnSpc>
              <a:spcBef>
                <a:spcPts val="1200"/>
              </a:spcBef>
              <a:spcAft>
                <a:spcPts val="0"/>
              </a:spcAft>
              <a:buClr>
                <a:schemeClr val="dk1"/>
              </a:buClr>
              <a:buSzPts val="1100"/>
              <a:buFont typeface="Arial"/>
              <a:buNone/>
            </a:pPr>
            <a:r>
              <a:rPr lang="en-US" sz="2800">
                <a:solidFill>
                  <a:schemeClr val="dk1"/>
                </a:solidFill>
                <a:highlight>
                  <a:srgbClr val="FFFFFF"/>
                </a:highlight>
              </a:rPr>
              <a:t>Many patients struggle to follow their home physical therapy routines due to lack of follow-up, motivation, and psychological support, which can hinder recovery and increase the risk of injury. </a:t>
            </a:r>
            <a:r>
              <a:rPr i="1" lang="en-US" sz="2800">
                <a:solidFill>
                  <a:schemeClr val="dk1"/>
                </a:solidFill>
                <a:highlight>
                  <a:srgbClr val="FFFFFF"/>
                </a:highlight>
              </a:rPr>
              <a:t>PhysioTrack</a:t>
            </a:r>
            <a:r>
              <a:rPr lang="en-US" sz="2800">
                <a:solidFill>
                  <a:schemeClr val="dk1"/>
                </a:solidFill>
                <a:highlight>
                  <a:srgbClr val="FFFFFF"/>
                </a:highlight>
              </a:rPr>
              <a:t> addresses these issues by providing an interactive and engaging rehabilitation experience using virtual reality, artificial intelligence, and motion sensors. The system motivates patients through gamified exercises, real-time feedback, and emotional support.</a:t>
            </a:r>
            <a:endParaRPr sz="2800">
              <a:solidFill>
                <a:schemeClr val="dk1"/>
              </a:solidFill>
              <a:highlight>
                <a:srgbClr val="FFFFFF"/>
              </a:highlight>
            </a:endParaRPr>
          </a:p>
          <a:p>
            <a:pPr indent="0" lvl="0" marL="0" marR="0" rtl="0" algn="l">
              <a:lnSpc>
                <a:spcPct val="115000"/>
              </a:lnSpc>
              <a:spcBef>
                <a:spcPts val="1200"/>
              </a:spcBef>
              <a:spcAft>
                <a:spcPts val="0"/>
              </a:spcAft>
              <a:buClr>
                <a:schemeClr val="dk1"/>
              </a:buClr>
              <a:buSzPts val="1100"/>
              <a:buFont typeface="Arial"/>
              <a:buNone/>
            </a:pPr>
            <a:r>
              <a:rPr lang="en-US" sz="2800">
                <a:solidFill>
                  <a:schemeClr val="dk1"/>
                </a:solidFill>
                <a:highlight>
                  <a:srgbClr val="FFFFFF"/>
                </a:highlight>
              </a:rPr>
              <a:t>This project supports the following Sustainable Development Goals (SDGs):</a:t>
            </a:r>
            <a:endParaRPr sz="2800">
              <a:solidFill>
                <a:schemeClr val="dk1"/>
              </a:solidFill>
              <a:highlight>
                <a:srgbClr val="FFFFFF"/>
              </a:highlight>
            </a:endParaRPr>
          </a:p>
          <a:p>
            <a:pPr indent="0" lvl="0" marL="0" marR="0" rtl="0" algn="l">
              <a:lnSpc>
                <a:spcPct val="115000"/>
              </a:lnSpc>
              <a:spcBef>
                <a:spcPts val="1200"/>
              </a:spcBef>
              <a:spcAft>
                <a:spcPts val="0"/>
              </a:spcAft>
              <a:buClr>
                <a:schemeClr val="dk1"/>
              </a:buClr>
              <a:buSzPts val="1100"/>
              <a:buFont typeface="Arial"/>
              <a:buNone/>
            </a:pPr>
            <a:r>
              <a:rPr lang="en-US" sz="2800">
                <a:solidFill>
                  <a:schemeClr val="dk1"/>
                </a:solidFill>
                <a:highlight>
                  <a:srgbClr val="FFFFFF"/>
                </a:highlight>
              </a:rPr>
              <a:t>Goal 3: Good Health and Well-being</a:t>
            </a:r>
            <a:endParaRPr sz="2800">
              <a:solidFill>
                <a:schemeClr val="dk1"/>
              </a:solidFill>
              <a:highlight>
                <a:srgbClr val="FFFFFF"/>
              </a:highlight>
            </a:endParaRPr>
          </a:p>
          <a:p>
            <a:pPr indent="0" lvl="0" marL="0" marR="0" rtl="0" algn="l">
              <a:lnSpc>
                <a:spcPct val="115000"/>
              </a:lnSpc>
              <a:spcBef>
                <a:spcPts val="1200"/>
              </a:spcBef>
              <a:spcAft>
                <a:spcPts val="0"/>
              </a:spcAft>
              <a:buClr>
                <a:schemeClr val="dk1"/>
              </a:buClr>
              <a:buSzPts val="1100"/>
              <a:buFont typeface="Arial"/>
              <a:buNone/>
            </a:pPr>
            <a:r>
              <a:rPr lang="en-US" sz="2800">
                <a:solidFill>
                  <a:schemeClr val="dk1"/>
                </a:solidFill>
                <a:highlight>
                  <a:srgbClr val="FFFFFF"/>
                </a:highlight>
              </a:rPr>
              <a:t>Goal 9: Industry, Innovation, and Infrastructure</a:t>
            </a:r>
            <a:endParaRPr sz="2800">
              <a:solidFill>
                <a:schemeClr val="dk1"/>
              </a:solidFill>
              <a:highlight>
                <a:srgbClr val="FFFFFF"/>
              </a:highlight>
            </a:endParaRPr>
          </a:p>
          <a:p>
            <a:pPr indent="0" lvl="0" marL="0" marR="0" rtl="0" algn="l">
              <a:lnSpc>
                <a:spcPct val="115000"/>
              </a:lnSpc>
              <a:spcBef>
                <a:spcPts val="1200"/>
              </a:spcBef>
              <a:spcAft>
                <a:spcPts val="1200"/>
              </a:spcAft>
              <a:buClr>
                <a:schemeClr val="dk1"/>
              </a:buClr>
              <a:buSzPts val="1100"/>
              <a:buFont typeface="Arial"/>
              <a:buNone/>
            </a:pPr>
            <a:r>
              <a:rPr lang="en-US" sz="2800">
                <a:solidFill>
                  <a:schemeClr val="dk1"/>
                </a:solidFill>
                <a:highlight>
                  <a:srgbClr val="FFFFFF"/>
                </a:highlight>
              </a:rPr>
              <a:t>Goal 10: Reduced Inequalities</a:t>
            </a:r>
            <a:endParaRPr sz="2800">
              <a:solidFill>
                <a:schemeClr val="dk1"/>
              </a:solidFill>
            </a:endParaRPr>
          </a:p>
        </p:txBody>
      </p:sp>
      <p:sp>
        <p:nvSpPr>
          <p:cNvPr id="52" name="Google Shape;52;p1"/>
          <p:cNvSpPr txBox="1"/>
          <p:nvPr/>
        </p:nvSpPr>
        <p:spPr>
          <a:xfrm>
            <a:off x="33284160" y="30038039"/>
            <a:ext cx="9144000" cy="2223674"/>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53" name="Google Shape;53;p1"/>
          <p:cNvSpPr txBox="1"/>
          <p:nvPr/>
        </p:nvSpPr>
        <p:spPr>
          <a:xfrm>
            <a:off x="33580750" y="28567400"/>
            <a:ext cx="9121200" cy="32940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spAutoFit/>
          </a:bodyPr>
          <a:lstStyle/>
          <a:p>
            <a:pPr indent="0" lvl="0" marL="0" marR="0" rtl="0" algn="l">
              <a:lnSpc>
                <a:spcPct val="100000"/>
              </a:lnSpc>
              <a:spcBef>
                <a:spcPts val="0"/>
              </a:spcBef>
              <a:spcAft>
                <a:spcPts val="0"/>
              </a:spcAft>
              <a:buClr>
                <a:schemeClr val="dk1"/>
              </a:buClr>
              <a:buSzPts val="1100"/>
              <a:buFont typeface="Arial"/>
              <a:buNone/>
            </a:pPr>
            <a:r>
              <a:rPr b="0" i="0" lang="en-US" sz="2800" u="none" cap="none" strike="noStrike">
                <a:solidFill>
                  <a:schemeClr val="dk1"/>
                </a:solidFill>
                <a:latin typeface="Arial"/>
                <a:ea typeface="Arial"/>
                <a:cs typeface="Arial"/>
                <a:sym typeface="Arial"/>
              </a:rPr>
              <a:t>We would like to thank:</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800" u="none" cap="none" strike="noStrike">
                <a:solidFill>
                  <a:schemeClr val="dk1"/>
                </a:solidFill>
                <a:latin typeface="Arial"/>
                <a:ea typeface="Arial"/>
                <a:cs typeface="Arial"/>
                <a:sym typeface="Arial"/>
              </a:rPr>
              <a:t>- Eng: Kyrollous Adel</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2800" u="none" cap="none" strike="noStrike">
                <a:solidFill>
                  <a:schemeClr val="dk1"/>
                </a:solidFill>
                <a:latin typeface="Arial"/>
                <a:ea typeface="Arial"/>
                <a:cs typeface="Arial"/>
                <a:sym typeface="Arial"/>
              </a:rPr>
              <a:t>- Ms: Aya Ali</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2800" u="none" cap="none" strike="noStrike">
                <a:solidFill>
                  <a:schemeClr val="dk1"/>
                </a:solidFill>
                <a:latin typeface="Arial"/>
                <a:ea typeface="Arial"/>
                <a:cs typeface="Arial"/>
                <a:sym typeface="Arial"/>
              </a:rPr>
              <a:t>- Eng: </a:t>
            </a:r>
            <a:r>
              <a:rPr lang="en-US" sz="2800">
                <a:solidFill>
                  <a:schemeClr val="dk1"/>
                </a:solidFill>
              </a:rPr>
              <a:t>Fatma </a:t>
            </a:r>
            <a:endParaRPr sz="28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lang="en-US" sz="2800">
                <a:solidFill>
                  <a:schemeClr val="dk1"/>
                </a:solidFill>
              </a:rPr>
              <a:t>- Eng: sandy </a:t>
            </a:r>
            <a:endParaRPr sz="28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lang="en-US" sz="2800">
                <a:solidFill>
                  <a:schemeClr val="dk1"/>
                </a:solidFill>
              </a:rPr>
              <a:t>- nour taha</a:t>
            </a:r>
            <a:endParaRPr sz="2800">
              <a:solidFill>
                <a:schemeClr val="dk1"/>
              </a:solidFill>
            </a:endParaRPr>
          </a:p>
          <a:p>
            <a:pPr indent="0" lvl="0" marL="0" marR="0" rtl="0" algn="l">
              <a:lnSpc>
                <a:spcPct val="100000"/>
              </a:lnSpc>
              <a:spcBef>
                <a:spcPts val="0"/>
              </a:spcBef>
              <a:spcAft>
                <a:spcPts val="0"/>
              </a:spcAft>
              <a:buClr>
                <a:srgbClr val="000000"/>
              </a:buClr>
              <a:buSzPts val="1100"/>
              <a:buFont typeface="Arial"/>
              <a:buNone/>
            </a:pPr>
            <a:r>
              <a:rPr lang="en-US" sz="2800">
                <a:solidFill>
                  <a:schemeClr val="dk1"/>
                </a:solidFill>
              </a:rPr>
              <a:t>- our team</a:t>
            </a:r>
            <a:endParaRPr sz="2800">
              <a:solidFill>
                <a:schemeClr val="dk1"/>
              </a:solidFill>
            </a:endParaRPr>
          </a:p>
        </p:txBody>
      </p:sp>
      <p:sp>
        <p:nvSpPr>
          <p:cNvPr id="54" name="Google Shape;54;p1"/>
          <p:cNvSpPr/>
          <p:nvPr/>
        </p:nvSpPr>
        <p:spPr>
          <a:xfrm>
            <a:off x="33580750" y="27246863"/>
            <a:ext cx="9281100" cy="9894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6400"/>
              <a:buFont typeface="Arial"/>
              <a:buNone/>
            </a:pPr>
            <a:r>
              <a:t/>
            </a:r>
            <a:endParaRPr b="0" i="0" sz="64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chemeClr val="lt1"/>
                </a:solidFill>
                <a:latin typeface="Calibri"/>
                <a:ea typeface="Calibri"/>
                <a:cs typeface="Calibri"/>
                <a:sym typeface="Calibri"/>
              </a:rPr>
              <a:t>Acknowledgement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t/>
            </a:r>
            <a:endParaRPr b="1" i="0" sz="4400" u="none" cap="none" strike="noStrike">
              <a:solidFill>
                <a:srgbClr val="EAF1DD"/>
              </a:solidFill>
              <a:latin typeface="Calibri"/>
              <a:ea typeface="Calibri"/>
              <a:cs typeface="Calibri"/>
              <a:sym typeface="Calibri"/>
            </a:endParaRPr>
          </a:p>
        </p:txBody>
      </p:sp>
      <p:pic>
        <p:nvPicPr>
          <p:cNvPr id="55" name="Google Shape;55;p1"/>
          <p:cNvPicPr preferRelativeResize="0"/>
          <p:nvPr/>
        </p:nvPicPr>
        <p:blipFill rotWithShape="1">
          <a:blip r:embed="rId3">
            <a:alphaModFix/>
          </a:blip>
          <a:srcRect b="0" l="0" r="0" t="0"/>
          <a:stretch/>
        </p:blipFill>
        <p:spPr>
          <a:xfrm>
            <a:off x="1212220" y="239123"/>
            <a:ext cx="3369318" cy="2880766"/>
          </a:xfrm>
          <a:prstGeom prst="rect">
            <a:avLst/>
          </a:prstGeom>
          <a:noFill/>
          <a:ln>
            <a:noFill/>
          </a:ln>
        </p:spPr>
      </p:pic>
      <p:pic>
        <p:nvPicPr>
          <p:cNvPr descr="Text&#10;&#10;Description automatically generated with low confidence" id="56" name="Google Shape;56;p1"/>
          <p:cNvPicPr preferRelativeResize="0"/>
          <p:nvPr>
            <p:ph idx="1" type="body"/>
          </p:nvPr>
        </p:nvPicPr>
        <p:blipFill rotWithShape="1">
          <a:blip r:embed="rId4">
            <a:alphaModFix/>
          </a:blip>
          <a:srcRect b="0" l="0" r="0" t="0"/>
          <a:stretch/>
        </p:blipFill>
        <p:spPr>
          <a:xfrm>
            <a:off x="36558842" y="662821"/>
            <a:ext cx="5501640" cy="1863590"/>
          </a:xfrm>
          <a:prstGeom prst="rect">
            <a:avLst/>
          </a:prstGeom>
          <a:noFill/>
          <a:ln>
            <a:noFill/>
          </a:ln>
        </p:spPr>
      </p:pic>
      <p:sp>
        <p:nvSpPr>
          <p:cNvPr id="57" name="Google Shape;57;p1"/>
          <p:cNvSpPr/>
          <p:nvPr/>
        </p:nvSpPr>
        <p:spPr>
          <a:xfrm>
            <a:off x="11300555" y="13127750"/>
            <a:ext cx="21229200" cy="7641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Business Model Canvas</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33459375" y="19588013"/>
            <a:ext cx="92118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References </a:t>
            </a:r>
            <a:endParaRPr b="0" i="0" sz="1400" u="none" cap="none" strike="noStrike">
              <a:solidFill>
                <a:srgbClr val="000000"/>
              </a:solidFill>
              <a:latin typeface="Arial"/>
              <a:ea typeface="Arial"/>
              <a:cs typeface="Arial"/>
              <a:sym typeface="Arial"/>
            </a:endParaRPr>
          </a:p>
        </p:txBody>
      </p:sp>
      <p:sp>
        <p:nvSpPr>
          <p:cNvPr id="59" name="Google Shape;59;p1"/>
          <p:cNvSpPr txBox="1"/>
          <p:nvPr/>
        </p:nvSpPr>
        <p:spPr>
          <a:xfrm>
            <a:off x="33580750" y="20604938"/>
            <a:ext cx="9159300" cy="6310800"/>
          </a:xfrm>
          <a:prstGeom prst="rect">
            <a:avLst/>
          </a:prstGeom>
          <a:solidFill>
            <a:schemeClr val="lt1"/>
          </a:solidFill>
          <a:ln cap="flat" cmpd="sng" w="12700">
            <a:solidFill>
              <a:schemeClr val="dk1"/>
            </a:solidFill>
            <a:prstDash val="solid"/>
            <a:round/>
            <a:headEnd len="sm" w="sm" type="none"/>
            <a:tailEnd len="sm" w="sm" type="none"/>
          </a:ln>
        </p:spPr>
        <p:txBody>
          <a:bodyPr anchorCtr="0" anchor="t" bIns="137125" lIns="137125" spcFirstLastPara="1" rIns="137125" wrap="square" tIns="137125">
            <a:spAutoFit/>
          </a:bodyPr>
          <a:lstStyle/>
          <a:p>
            <a:pPr indent="0" lvl="0" marL="0" marR="0" rtl="1" algn="r">
              <a:lnSpc>
                <a:spcPct val="100000"/>
              </a:lnSpc>
              <a:spcBef>
                <a:spcPts val="1400"/>
              </a:spcBef>
              <a:spcAft>
                <a:spcPts val="1400"/>
              </a:spcAft>
              <a:buClr>
                <a:schemeClr val="dk1"/>
              </a:buClr>
              <a:buSzPts val="1100"/>
              <a:buFont typeface="Arial"/>
              <a:buNone/>
            </a:pPr>
            <a:r>
              <a:rPr lang="en-US" sz="2500">
                <a:solidFill>
                  <a:schemeClr val="dk1"/>
                </a:solidFill>
              </a:rPr>
              <a:t>1</a:t>
            </a:r>
            <a:r>
              <a:rPr lang="en-US" sz="2800">
                <a:solidFill>
                  <a:schemeClr val="dk1"/>
                </a:solidFill>
              </a:rPr>
              <a:t>. العلو, د. س. س. (2024, May 20). the الصعوبات التي تواجه المريض لعدم الالتزام بجلساته العلاجية بمراكز العلاج الطبيعي. https://journals.zu.edu.ly/index.php/UZJWSES/article/view/177 2. فوضى العلاج الطبيعي في مصر: مراكز غير مرخصة ومخاطر صحية جسيمة. (n.d.). https://zawia3.com/physical-therapy-chaos/ 3. Harvard Health Publishing. (n.d.). Harvard Health. Harvard Medical School. https://www.health.harvard.edu/ 4. Tiga healthcare technologies. (n.d.). https://www.tigahealth.com/ar/elmuntecatu/mobithera-tatbikul-ilacil-fizyaiyyi-vel-medavatu-bil-ameli-an-buid/?utm_source=.com 5. PhysiApp® - المشاركة في الرعاية الصحية في متناول يدك. موثوق به منذ عام 2012. (n.d.). https://ar.physiapp.com/?utm_source=.com</a:t>
            </a:r>
            <a:endParaRPr b="0" i="0" sz="2800" u="sng" cap="none" strike="noStrike">
              <a:solidFill>
                <a:schemeClr val="dk1"/>
              </a:solidFill>
              <a:latin typeface="Arial"/>
              <a:ea typeface="Arial"/>
              <a:cs typeface="Arial"/>
              <a:sym typeface="Arial"/>
            </a:endParaRPr>
          </a:p>
        </p:txBody>
      </p:sp>
      <p:sp>
        <p:nvSpPr>
          <p:cNvPr id="60" name="Google Shape;60;p1"/>
          <p:cNvSpPr/>
          <p:nvPr/>
        </p:nvSpPr>
        <p:spPr>
          <a:xfrm>
            <a:off x="1185207" y="23041439"/>
            <a:ext cx="9159300" cy="685800"/>
          </a:xfrm>
          <a:prstGeom prst="rect">
            <a:avLst/>
          </a:prstGeom>
          <a:solidFill>
            <a:srgbClr val="366092"/>
          </a:solidFill>
          <a:ln cap="flat" cmpd="sng" w="12700">
            <a:solidFill>
              <a:srgbClr val="395E89"/>
            </a:solidFill>
            <a:prstDash val="solid"/>
            <a:round/>
            <a:headEnd len="sm" w="sm" type="none"/>
            <a:tailEnd len="sm" w="sm" type="none"/>
          </a:ln>
        </p:spPr>
        <p:txBody>
          <a:bodyPr anchorCtr="0" anchor="ctr" bIns="34275" lIns="68550" spcFirstLastPara="1" rIns="68550" wrap="square" tIns="34275">
            <a:no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EAF1DD"/>
                </a:solidFill>
                <a:latin typeface="Calibri"/>
                <a:ea typeface="Calibri"/>
                <a:cs typeface="Calibri"/>
                <a:sym typeface="Calibri"/>
              </a:rPr>
              <a:t>Methods and Materials</a:t>
            </a:r>
            <a:endParaRPr b="0" i="0" sz="1400" u="none" cap="none" strike="noStrike">
              <a:solidFill>
                <a:srgbClr val="000000"/>
              </a:solidFill>
              <a:latin typeface="Arial"/>
              <a:ea typeface="Arial"/>
              <a:cs typeface="Arial"/>
              <a:sym typeface="Arial"/>
            </a:endParaRPr>
          </a:p>
        </p:txBody>
      </p:sp>
      <p:sp>
        <p:nvSpPr>
          <p:cNvPr id="61" name="Google Shape;61;p1"/>
          <p:cNvSpPr txBox="1"/>
          <p:nvPr/>
        </p:nvSpPr>
        <p:spPr>
          <a:xfrm>
            <a:off x="1158950" y="23871625"/>
            <a:ext cx="9281100" cy="80349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37125" lIns="137125" spcFirstLastPara="1" rIns="137125" wrap="square" tIns="137125">
            <a:spAutoFit/>
          </a:bodyPr>
          <a:lstStyle/>
          <a:p>
            <a:pPr indent="0" lvl="0" marL="0" marR="0" rtl="0" algn="l">
              <a:lnSpc>
                <a:spcPct val="100000"/>
              </a:lnSpc>
              <a:spcBef>
                <a:spcPts val="0"/>
              </a:spcBef>
              <a:spcAft>
                <a:spcPts val="0"/>
              </a:spcAft>
              <a:buClr>
                <a:schemeClr val="dk1"/>
              </a:buClr>
              <a:buSzPts val="1100"/>
              <a:buFont typeface="Arial"/>
              <a:buNone/>
            </a:pPr>
            <a:r>
              <a:rPr lang="en-US" sz="2800">
                <a:solidFill>
                  <a:schemeClr val="dk1"/>
                </a:solidFill>
                <a:highlight>
                  <a:srgbClr val="FFFFFF"/>
                </a:highlight>
              </a:rPr>
              <a:t>1. Hardware Components:</a:t>
            </a:r>
            <a:endParaRPr sz="2800">
              <a:solidFill>
                <a:schemeClr val="dk1"/>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rPr lang="en-US" sz="2800">
                <a:solidFill>
                  <a:schemeClr val="dk1"/>
                </a:solidFill>
                <a:highlight>
                  <a:srgbClr val="FFFFFF"/>
                </a:highlight>
              </a:rPr>
              <a:t>MPU-6050 , FSR-402 , Raspberry Pi , Display Screen , Development Laptop or PC</a:t>
            </a:r>
            <a:endParaRPr sz="2800">
              <a:solidFill>
                <a:schemeClr val="dk1"/>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t/>
            </a:r>
            <a:endParaRPr sz="2800">
              <a:solidFill>
                <a:schemeClr val="dk1"/>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rPr lang="en-US" sz="2800">
                <a:solidFill>
                  <a:schemeClr val="dk1"/>
                </a:solidFill>
                <a:highlight>
                  <a:srgbClr val="FFFFFF"/>
                </a:highlight>
              </a:rPr>
              <a:t>2. Software Components:</a:t>
            </a:r>
            <a:endParaRPr sz="2800">
              <a:solidFill>
                <a:schemeClr val="dk1"/>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rPr lang="en-US" sz="2800">
                <a:solidFill>
                  <a:schemeClr val="dk1"/>
                </a:solidFill>
                <a:highlight>
                  <a:srgbClr val="FFFFFF"/>
                </a:highlight>
              </a:rPr>
              <a:t>AI Algorithms , Virtual Reality Environment , 3D Virtual Trainer , Reward Points System</a:t>
            </a:r>
            <a:endParaRPr sz="2800">
              <a:solidFill>
                <a:schemeClr val="dk1"/>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t/>
            </a:r>
            <a:endParaRPr sz="2800">
              <a:solidFill>
                <a:schemeClr val="dk1"/>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rPr lang="en-US" sz="2800">
                <a:solidFill>
                  <a:schemeClr val="dk1"/>
                </a:solidFill>
                <a:highlight>
                  <a:srgbClr val="FFFFFF"/>
                </a:highlight>
              </a:rPr>
              <a:t>3. Methodology:</a:t>
            </a:r>
            <a:endParaRPr sz="2800">
              <a:solidFill>
                <a:schemeClr val="dk1"/>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rPr lang="en-US" sz="2800">
                <a:solidFill>
                  <a:schemeClr val="dk1"/>
                </a:solidFill>
                <a:highlight>
                  <a:srgbClr val="FFFFFF"/>
                </a:highlight>
              </a:rPr>
              <a:t>Sensors are placed on the patient’s body.</a:t>
            </a:r>
            <a:endParaRPr sz="2800">
              <a:solidFill>
                <a:schemeClr val="dk1"/>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rPr lang="en-US" sz="2800">
                <a:solidFill>
                  <a:schemeClr val="dk1"/>
                </a:solidFill>
                <a:highlight>
                  <a:srgbClr val="FFFFFF"/>
                </a:highlight>
              </a:rPr>
              <a:t>The virtual physiotherapy environment is launched.</a:t>
            </a:r>
            <a:endParaRPr sz="2800">
              <a:solidFill>
                <a:schemeClr val="dk1"/>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rPr lang="en-US" sz="2800">
                <a:solidFill>
                  <a:schemeClr val="dk1"/>
                </a:solidFill>
                <a:highlight>
                  <a:srgbClr val="FFFFFF"/>
                </a:highlight>
              </a:rPr>
              <a:t>The screen shows both the trainer and the patient.</a:t>
            </a:r>
            <a:endParaRPr sz="2800">
              <a:solidFill>
                <a:schemeClr val="dk1"/>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rPr lang="en-US" sz="2800">
                <a:solidFill>
                  <a:schemeClr val="dk1"/>
                </a:solidFill>
                <a:highlight>
                  <a:srgbClr val="FFFFFF"/>
                </a:highlight>
              </a:rPr>
              <a:t>AI analyzes and compares patient movements in real-time.</a:t>
            </a:r>
            <a:endParaRPr sz="2800">
              <a:solidFill>
                <a:schemeClr val="dk1"/>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rPr lang="en-US" sz="2800">
                <a:solidFill>
                  <a:schemeClr val="dk1"/>
                </a:solidFill>
                <a:highlight>
                  <a:srgbClr val="FFFFFF"/>
                </a:highlight>
              </a:rPr>
              <a:t>Immediate voice feedback is given for incorrect movements.</a:t>
            </a:r>
            <a:endParaRPr sz="2800">
              <a:solidFill>
                <a:schemeClr val="dk1"/>
              </a:solidFill>
              <a:highlight>
                <a:srgbClr val="FFFFFF"/>
              </a:highlight>
            </a:endParaRPr>
          </a:p>
          <a:p>
            <a:pPr indent="0" lvl="0" marL="0" marR="0" rtl="0" algn="l">
              <a:lnSpc>
                <a:spcPct val="100000"/>
              </a:lnSpc>
              <a:spcBef>
                <a:spcPts val="0"/>
              </a:spcBef>
              <a:spcAft>
                <a:spcPts val="0"/>
              </a:spcAft>
              <a:buClr>
                <a:schemeClr val="dk1"/>
              </a:buClr>
              <a:buSzPts val="1100"/>
              <a:buFont typeface="Arial"/>
              <a:buNone/>
            </a:pPr>
            <a:r>
              <a:rPr lang="en-US" sz="2800">
                <a:solidFill>
                  <a:schemeClr val="dk1"/>
                </a:solidFill>
                <a:highlight>
                  <a:srgbClr val="FFFFFF"/>
                </a:highlight>
              </a:rPr>
              <a:t>Patients earn points based on performance, which they can use to customize their virtual avatar.</a:t>
            </a:r>
            <a:endParaRPr b="0" i="0" sz="2900" u="none" cap="none" strike="noStrike">
              <a:solidFill>
                <a:schemeClr val="dk1"/>
              </a:solidFill>
              <a:latin typeface="Arial"/>
              <a:ea typeface="Arial"/>
              <a:cs typeface="Arial"/>
              <a:sym typeface="Arial"/>
            </a:endParaRPr>
          </a:p>
        </p:txBody>
      </p:sp>
      <p:pic>
        <p:nvPicPr>
          <p:cNvPr descr="Logo&#10;&#10;Description automatically generated" id="62" name="Google Shape;62;p1"/>
          <p:cNvPicPr preferRelativeResize="0"/>
          <p:nvPr/>
        </p:nvPicPr>
        <p:blipFill rotWithShape="1">
          <a:blip r:embed="rId5">
            <a:alphaModFix/>
          </a:blip>
          <a:srcRect b="0" l="0" r="0" t="0"/>
          <a:stretch/>
        </p:blipFill>
        <p:spPr>
          <a:xfrm>
            <a:off x="5247600" y="1225053"/>
            <a:ext cx="3924300" cy="1383411"/>
          </a:xfrm>
          <a:prstGeom prst="rect">
            <a:avLst/>
          </a:prstGeom>
          <a:noFill/>
          <a:ln>
            <a:noFill/>
          </a:ln>
        </p:spPr>
      </p:pic>
      <p:graphicFrame>
        <p:nvGraphicFramePr>
          <p:cNvPr id="63" name="Google Shape;63;p1"/>
          <p:cNvGraphicFramePr/>
          <p:nvPr/>
        </p:nvGraphicFramePr>
        <p:xfrm>
          <a:off x="10920276" y="13992553"/>
          <a:ext cx="3000000" cy="3000000"/>
        </p:xfrm>
        <a:graphic>
          <a:graphicData uri="http://schemas.openxmlformats.org/drawingml/2006/table">
            <a:tbl>
              <a:tblPr bandRow="1" firstCol="1" firstRow="1">
                <a:noFill/>
                <a:tableStyleId>{70812C41-B9E2-4F30-9325-680014408E5B}</a:tableStyleId>
              </a:tblPr>
              <a:tblGrid>
                <a:gridCol w="4751700"/>
                <a:gridCol w="4348100"/>
                <a:gridCol w="3984300"/>
                <a:gridCol w="4484175"/>
                <a:gridCol w="4490600"/>
              </a:tblGrid>
              <a:tr h="4322975">
                <a:tc rowSpan="2">
                  <a:txBody>
                    <a:bodyPr/>
                    <a:lstStyle/>
                    <a:p>
                      <a:pPr indent="0" lvl="0" marL="0" marR="0" rtl="0" algn="l">
                        <a:lnSpc>
                          <a:spcPct val="107000"/>
                        </a:lnSpc>
                        <a:spcBef>
                          <a:spcPts val="0"/>
                        </a:spcBef>
                        <a:spcAft>
                          <a:spcPts val="0"/>
                        </a:spcAft>
                        <a:buClr>
                          <a:srgbClr val="000000"/>
                        </a:buClr>
                        <a:buSzPts val="2800"/>
                        <a:buFont typeface="Arial"/>
                        <a:buNone/>
                      </a:pPr>
                      <a:r>
                        <a:rPr b="1" lang="en-US" sz="3000" u="none" cap="none" strike="noStrike"/>
                        <a:t>Key Partners:</a:t>
                      </a:r>
                      <a:endParaRPr b="1" sz="3000" u="none" cap="none" strike="noStrike"/>
                    </a:p>
                    <a:p>
                      <a:pPr indent="0" lvl="0" marL="0" marR="0" rtl="0" algn="l">
                        <a:lnSpc>
                          <a:spcPct val="107000"/>
                        </a:lnSpc>
                        <a:spcBef>
                          <a:spcPts val="0"/>
                        </a:spcBef>
                        <a:spcAft>
                          <a:spcPts val="0"/>
                        </a:spcAft>
                        <a:buClr>
                          <a:srgbClr val="000000"/>
                        </a:buClr>
                        <a:buSzPts val="2800"/>
                        <a:buFont typeface="Arial"/>
                        <a:buNone/>
                      </a:pPr>
                      <a:r>
                        <a:t/>
                      </a:r>
                      <a:endParaRPr sz="2800"/>
                    </a:p>
                    <a:p>
                      <a:pPr indent="0" lvl="0" marL="0" marR="0" rtl="0" algn="l">
                        <a:lnSpc>
                          <a:spcPct val="107000"/>
                        </a:lnSpc>
                        <a:spcBef>
                          <a:spcPts val="0"/>
                        </a:spcBef>
                        <a:spcAft>
                          <a:spcPts val="0"/>
                        </a:spcAft>
                        <a:buClr>
                          <a:srgbClr val="000000"/>
                        </a:buClr>
                        <a:buSzPts val="2800"/>
                        <a:buFont typeface="Arial"/>
                        <a:buNone/>
                      </a:pPr>
                      <a:br>
                        <a:rPr lang="en-US" sz="2800" u="none" cap="none" strike="noStrike"/>
                      </a:br>
                      <a:r>
                        <a:rPr lang="en-US" sz="2800">
                          <a:latin typeface="Arial"/>
                          <a:ea typeface="Arial"/>
                          <a:cs typeface="Arial"/>
                          <a:sym typeface="Arial"/>
                        </a:rPr>
                        <a:t>1. Physiotherapy Centers &amp; Hospitals: Recommending PhysioTrack to patients, testing the device, and integrating it into treatment plans.</a:t>
                      </a:r>
                      <a:endParaRPr sz="2800">
                        <a:latin typeface="Arial"/>
                        <a:ea typeface="Arial"/>
                        <a:cs typeface="Arial"/>
                        <a:sym typeface="Arial"/>
                      </a:endParaRPr>
                    </a:p>
                    <a:p>
                      <a:pPr indent="0" lvl="0" marL="0" marR="0" rtl="0" algn="l">
                        <a:lnSpc>
                          <a:spcPct val="107000"/>
                        </a:lnSpc>
                        <a:spcBef>
                          <a:spcPts val="0"/>
                        </a:spcBef>
                        <a:spcAft>
                          <a:spcPts val="0"/>
                        </a:spcAft>
                        <a:buClr>
                          <a:srgbClr val="000000"/>
                        </a:buClr>
                        <a:buSzPts val="2800"/>
                        <a:buFont typeface="Arial"/>
                        <a:buNone/>
                      </a:pPr>
                      <a:r>
                        <a:rPr lang="en-US" sz="2800">
                          <a:latin typeface="Arial"/>
                          <a:ea typeface="Arial"/>
                          <a:cs typeface="Arial"/>
                          <a:sym typeface="Arial"/>
                        </a:rPr>
                        <a:t>2. Sensors Technology Companies: Supplying advanced sensors like Accelerometer, Gyroscope, and Pressure Sensors to enhance movement tracking.</a:t>
                      </a:r>
                      <a:endParaRPr sz="2800">
                        <a:latin typeface="Arial"/>
                        <a:ea typeface="Arial"/>
                        <a:cs typeface="Arial"/>
                        <a:sym typeface="Arial"/>
                      </a:endParaRPr>
                    </a:p>
                    <a:p>
                      <a:pPr indent="0" lvl="0" marL="0" marR="0" rtl="0" algn="l">
                        <a:lnSpc>
                          <a:spcPct val="107000"/>
                        </a:lnSpc>
                        <a:spcBef>
                          <a:spcPts val="0"/>
                        </a:spcBef>
                        <a:spcAft>
                          <a:spcPts val="0"/>
                        </a:spcAft>
                        <a:buClr>
                          <a:srgbClr val="000000"/>
                        </a:buClr>
                        <a:buSzPts val="2800"/>
                        <a:buFont typeface="Arial"/>
                        <a:buNone/>
                      </a:pPr>
                      <a:r>
                        <a:rPr lang="en-US" sz="2800">
                          <a:latin typeface="Arial"/>
                          <a:ea typeface="Arial"/>
                          <a:cs typeface="Arial"/>
                          <a:sym typeface="Arial"/>
                        </a:rPr>
                        <a:t>3. Cloud Service Providers: Providing a robust infrastructure for data storage and analysis using AI</a:t>
                      </a:r>
                      <a:endParaRPr sz="2800"/>
                    </a:p>
                  </a:txBody>
                  <a:tcPr marT="0" marB="0" marR="68575" marL="68575">
                    <a:lnR cap="flat" cmpd="sng" w="28575">
                      <a:solidFill>
                        <a:srgbClr val="538CD5"/>
                      </a:solidFill>
                      <a:prstDash val="solid"/>
                      <a:round/>
                      <a:headEnd len="sm" w="sm" type="none"/>
                      <a:tailEnd len="sm" w="sm" type="none"/>
                    </a:lnR>
                    <a:lnB cap="flat" cmpd="sng" w="28575">
                      <a:solidFill>
                        <a:srgbClr val="538CD5"/>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800"/>
                        <a:buFont typeface="Arial"/>
                        <a:buNone/>
                      </a:pPr>
                      <a:r>
                        <a:rPr b="1" lang="en-US" sz="3000" u="none" cap="none" strike="noStrike"/>
                        <a:t>Key Activities </a:t>
                      </a:r>
                      <a:br>
                        <a:rPr lang="en-US" sz="2800" u="none" cap="none" strike="noStrike"/>
                      </a:br>
                      <a:endParaRPr sz="2800" u="none" cap="none" strike="noStrike"/>
                    </a:p>
                    <a:p>
                      <a:pPr indent="0" lvl="0" marL="0" marR="0" rtl="0" algn="l">
                        <a:lnSpc>
                          <a:spcPct val="107916"/>
                        </a:lnSpc>
                        <a:spcBef>
                          <a:spcPts val="0"/>
                        </a:spcBef>
                        <a:spcAft>
                          <a:spcPts val="0"/>
                        </a:spcAft>
                        <a:buClr>
                          <a:schemeClr val="dk1"/>
                        </a:buClr>
                        <a:buSzPts val="1100"/>
                        <a:buFont typeface="Arial"/>
                        <a:buNone/>
                      </a:pPr>
                      <a:r>
                        <a:rPr lang="en-US" sz="2800">
                          <a:highlight>
                            <a:srgbClr val="FFFFFF"/>
                          </a:highlight>
                          <a:latin typeface="Arial"/>
                          <a:ea typeface="Arial"/>
                          <a:cs typeface="Arial"/>
                          <a:sym typeface="Arial"/>
                        </a:rPr>
                        <a:t>1. Research and Development</a:t>
                      </a:r>
                      <a:endParaRPr sz="2800">
                        <a:highlight>
                          <a:srgbClr val="FFFFFF"/>
                        </a:highlight>
                        <a:latin typeface="Arial"/>
                        <a:ea typeface="Arial"/>
                        <a:cs typeface="Arial"/>
                        <a:sym typeface="Arial"/>
                      </a:endParaRPr>
                    </a:p>
                    <a:p>
                      <a:pPr indent="0" lvl="0" marL="0" marR="0" rtl="0" algn="l">
                        <a:lnSpc>
                          <a:spcPct val="107916"/>
                        </a:lnSpc>
                        <a:spcBef>
                          <a:spcPts val="0"/>
                        </a:spcBef>
                        <a:spcAft>
                          <a:spcPts val="0"/>
                        </a:spcAft>
                        <a:buClr>
                          <a:schemeClr val="dk1"/>
                        </a:buClr>
                        <a:buSzPts val="1100"/>
                        <a:buFont typeface="Arial"/>
                        <a:buNone/>
                      </a:pPr>
                      <a:r>
                        <a:rPr lang="en-US" sz="2800">
                          <a:highlight>
                            <a:srgbClr val="FFFFFF"/>
                          </a:highlight>
                          <a:latin typeface="Arial"/>
                          <a:ea typeface="Arial"/>
                          <a:cs typeface="Arial"/>
                          <a:sym typeface="Arial"/>
                        </a:rPr>
                        <a:t>2. Technology Development and Implementation</a:t>
                      </a:r>
                      <a:endParaRPr sz="2800">
                        <a:highlight>
                          <a:srgbClr val="FFFFFF"/>
                        </a:highlight>
                        <a:latin typeface="Arial"/>
                        <a:ea typeface="Arial"/>
                        <a:cs typeface="Arial"/>
                        <a:sym typeface="Arial"/>
                      </a:endParaRPr>
                    </a:p>
                    <a:p>
                      <a:pPr indent="0" lvl="0" marL="0" marR="0" rtl="0" algn="l">
                        <a:lnSpc>
                          <a:spcPct val="107916"/>
                        </a:lnSpc>
                        <a:spcBef>
                          <a:spcPts val="0"/>
                        </a:spcBef>
                        <a:spcAft>
                          <a:spcPts val="0"/>
                        </a:spcAft>
                        <a:buClr>
                          <a:schemeClr val="dk1"/>
                        </a:buClr>
                        <a:buSzPts val="1100"/>
                        <a:buFont typeface="Arial"/>
                        <a:buNone/>
                      </a:pPr>
                      <a:r>
                        <a:rPr lang="en-US" sz="2800">
                          <a:highlight>
                            <a:srgbClr val="FFFFFF"/>
                          </a:highlight>
                          <a:latin typeface="Arial"/>
                          <a:ea typeface="Arial"/>
                          <a:cs typeface="Arial"/>
                          <a:sym typeface="Arial"/>
                        </a:rPr>
                        <a:t>3. Manufacturing and Testing</a:t>
                      </a:r>
                      <a:endParaRPr sz="2800">
                        <a:highlight>
                          <a:srgbClr val="FFFFFF"/>
                        </a:highlight>
                        <a:latin typeface="Arial"/>
                        <a:ea typeface="Arial"/>
                        <a:cs typeface="Arial"/>
                        <a:sym typeface="Arial"/>
                      </a:endParaRPr>
                    </a:p>
                  </a:txBody>
                  <a:tcPr marT="0" marB="0" marR="68575" marL="68575">
                    <a:lnL cap="flat" cmpd="sng" w="28575">
                      <a:solidFill>
                        <a:srgbClr val="538CD5"/>
                      </a:solidFill>
                      <a:prstDash val="solid"/>
                      <a:round/>
                      <a:headEnd len="sm" w="sm" type="none"/>
                      <a:tailEnd len="sm" w="sm" type="none"/>
                    </a:lnL>
                    <a:lnB cap="flat" cmpd="sng" w="28575">
                      <a:solidFill>
                        <a:srgbClr val="538CD5"/>
                      </a:solidFill>
                      <a:prstDash val="solid"/>
                      <a:round/>
                      <a:headEnd len="sm" w="sm" type="none"/>
                      <a:tailEnd len="sm" w="sm" type="none"/>
                    </a:lnB>
                  </a:tcPr>
                </a:tc>
                <a:tc rowSpan="2">
                  <a:txBody>
                    <a:bodyPr/>
                    <a:lstStyle/>
                    <a:p>
                      <a:pPr indent="0" lvl="0" marL="0" marR="0" rtl="0" algn="l">
                        <a:lnSpc>
                          <a:spcPct val="107000"/>
                        </a:lnSpc>
                        <a:spcBef>
                          <a:spcPts val="0"/>
                        </a:spcBef>
                        <a:spcAft>
                          <a:spcPts val="0"/>
                        </a:spcAft>
                        <a:buClr>
                          <a:srgbClr val="000000"/>
                        </a:buClr>
                        <a:buSzPts val="2800"/>
                        <a:buFont typeface="Arial"/>
                        <a:buNone/>
                      </a:pPr>
                      <a:r>
                        <a:rPr b="1" lang="en-US" sz="2800" u="none" cap="none" strike="noStrike"/>
                        <a:t>Value Proposition </a:t>
                      </a:r>
                      <a:endParaRPr b="1" sz="2800" u="none" cap="none" strike="noStrike"/>
                    </a:p>
                    <a:p>
                      <a:pPr indent="0" lvl="0" marL="0" marR="0" rtl="0" algn="l">
                        <a:lnSpc>
                          <a:spcPct val="107000"/>
                        </a:lnSpc>
                        <a:spcBef>
                          <a:spcPts val="0"/>
                        </a:spcBef>
                        <a:spcAft>
                          <a:spcPts val="0"/>
                        </a:spcAft>
                        <a:buClr>
                          <a:srgbClr val="000000"/>
                        </a:buClr>
                        <a:buSzPts val="2800"/>
                        <a:buFont typeface="Arial"/>
                        <a:buNone/>
                      </a:pPr>
                      <a:br>
                        <a:rPr b="1" lang="en-US" sz="2800" u="none" cap="none" strike="noStrike"/>
                      </a:br>
                      <a:r>
                        <a:rPr lang="en-US" sz="2800">
                          <a:highlight>
                            <a:srgbClr val="FFFFFF"/>
                          </a:highlight>
                          <a:latin typeface="Arial"/>
                          <a:ea typeface="Arial"/>
                          <a:cs typeface="Arial"/>
                          <a:sym typeface="Arial"/>
                        </a:rPr>
                        <a:t>1. Smart, interactive rehabilitation using AI and VR technologies.</a:t>
                      </a:r>
                      <a:endParaRPr sz="2800">
                        <a:highlight>
                          <a:srgbClr val="FFFFFF"/>
                        </a:highlight>
                        <a:latin typeface="Arial"/>
                        <a:ea typeface="Arial"/>
                        <a:cs typeface="Arial"/>
                        <a:sym typeface="Arial"/>
                      </a:endParaRPr>
                    </a:p>
                    <a:p>
                      <a:pPr indent="0" lvl="0" marL="0" marR="0" rtl="0" algn="l">
                        <a:lnSpc>
                          <a:spcPct val="107000"/>
                        </a:lnSpc>
                        <a:spcBef>
                          <a:spcPts val="0"/>
                        </a:spcBef>
                        <a:spcAft>
                          <a:spcPts val="0"/>
                        </a:spcAft>
                        <a:buClr>
                          <a:srgbClr val="000000"/>
                        </a:buClr>
                        <a:buSzPts val="2800"/>
                        <a:buFont typeface="Arial"/>
                        <a:buNone/>
                      </a:pPr>
                      <a:r>
                        <a:rPr lang="en-US" sz="2800">
                          <a:highlight>
                            <a:srgbClr val="FFFFFF"/>
                          </a:highlight>
                          <a:latin typeface="Arial"/>
                          <a:ea typeface="Arial"/>
                          <a:cs typeface="Arial"/>
                          <a:sym typeface="Arial"/>
                        </a:rPr>
                        <a:t>2. Real-time motion correction with sensors to prevent exercise errors.</a:t>
                      </a:r>
                      <a:endParaRPr sz="2800">
                        <a:highlight>
                          <a:srgbClr val="FFFFFF"/>
                        </a:highlight>
                        <a:latin typeface="Arial"/>
                        <a:ea typeface="Arial"/>
                        <a:cs typeface="Arial"/>
                        <a:sym typeface="Arial"/>
                      </a:endParaRPr>
                    </a:p>
                    <a:p>
                      <a:pPr indent="0" lvl="0" marL="0" marR="0" rtl="0" algn="l">
                        <a:lnSpc>
                          <a:spcPct val="107000"/>
                        </a:lnSpc>
                        <a:spcBef>
                          <a:spcPts val="0"/>
                        </a:spcBef>
                        <a:spcAft>
                          <a:spcPts val="0"/>
                        </a:spcAft>
                        <a:buClr>
                          <a:srgbClr val="000000"/>
                        </a:buClr>
                        <a:buSzPts val="2800"/>
                        <a:buFont typeface="Arial"/>
                        <a:buNone/>
                      </a:pPr>
                      <a:r>
                        <a:rPr lang="en-US" sz="2800">
                          <a:highlight>
                            <a:srgbClr val="FFFFFF"/>
                          </a:highlight>
                          <a:latin typeface="Arial"/>
                          <a:ea typeface="Arial"/>
                          <a:cs typeface="Arial"/>
                          <a:sym typeface="Arial"/>
                        </a:rPr>
                        <a:t>3. Accurate performance tracking and detailed progress reports.</a:t>
                      </a:r>
                      <a:endParaRPr sz="2800">
                        <a:highlight>
                          <a:srgbClr val="FFFFFF"/>
                        </a:highlight>
                        <a:latin typeface="Arial"/>
                        <a:ea typeface="Arial"/>
                        <a:cs typeface="Arial"/>
                        <a:sym typeface="Arial"/>
                      </a:endParaRPr>
                    </a:p>
                    <a:p>
                      <a:pPr indent="0" lvl="0" marL="0" marR="0" rtl="0" algn="l">
                        <a:lnSpc>
                          <a:spcPct val="107000"/>
                        </a:lnSpc>
                        <a:spcBef>
                          <a:spcPts val="0"/>
                        </a:spcBef>
                        <a:spcAft>
                          <a:spcPts val="0"/>
                        </a:spcAft>
                        <a:buClr>
                          <a:srgbClr val="000000"/>
                        </a:buClr>
                        <a:buSzPts val="2800"/>
                        <a:buFont typeface="Arial"/>
                        <a:buNone/>
                      </a:pPr>
                      <a:r>
                        <a:rPr lang="en-US" sz="2800">
                          <a:highlight>
                            <a:srgbClr val="FFFFFF"/>
                          </a:highlight>
                          <a:latin typeface="Arial"/>
                          <a:ea typeface="Arial"/>
                          <a:cs typeface="Arial"/>
                          <a:sym typeface="Arial"/>
                        </a:rPr>
                        <a:t>4. Safe, effective home-based therapy reduces the need for clinic visits.</a:t>
                      </a:r>
                      <a:endParaRPr sz="2800">
                        <a:highlight>
                          <a:srgbClr val="FFFFFF"/>
                        </a:highlight>
                        <a:latin typeface="Arial"/>
                        <a:ea typeface="Arial"/>
                        <a:cs typeface="Arial"/>
                        <a:sym typeface="Arial"/>
                      </a:endParaRPr>
                    </a:p>
                    <a:p>
                      <a:pPr indent="0" lvl="0" marL="0" marR="0" rtl="0" algn="l">
                        <a:lnSpc>
                          <a:spcPct val="107000"/>
                        </a:lnSpc>
                        <a:spcBef>
                          <a:spcPts val="0"/>
                        </a:spcBef>
                        <a:spcAft>
                          <a:spcPts val="0"/>
                        </a:spcAft>
                        <a:buClr>
                          <a:srgbClr val="000000"/>
                        </a:buClr>
                        <a:buSzPts val="2800"/>
                        <a:buFont typeface="Arial"/>
                        <a:buNone/>
                      </a:pPr>
                      <a:r>
                        <a:rPr lang="en-US" sz="2800">
                          <a:highlight>
                            <a:srgbClr val="FFFFFF"/>
                          </a:highlight>
                          <a:latin typeface="Arial"/>
                          <a:ea typeface="Arial"/>
                          <a:cs typeface="Arial"/>
                          <a:sym typeface="Arial"/>
                        </a:rPr>
                        <a:t>5. Psychological support through motivational alerts and live voice feedback.</a:t>
                      </a:r>
                      <a:endParaRPr sz="2800">
                        <a:highlight>
                          <a:srgbClr val="FFFFFF"/>
                        </a:highlight>
                        <a:latin typeface="Arial"/>
                        <a:ea typeface="Arial"/>
                        <a:cs typeface="Arial"/>
                        <a:sym typeface="Arial"/>
                      </a:endParaRPr>
                    </a:p>
                    <a:p>
                      <a:pPr indent="0" lvl="0" marL="0" marR="0" rtl="0" algn="l">
                        <a:lnSpc>
                          <a:spcPct val="107000"/>
                        </a:lnSpc>
                        <a:spcBef>
                          <a:spcPts val="0"/>
                        </a:spcBef>
                        <a:spcAft>
                          <a:spcPts val="0"/>
                        </a:spcAft>
                        <a:buClr>
                          <a:srgbClr val="000000"/>
                        </a:buClr>
                        <a:buSzPts val="2800"/>
                        <a:buFont typeface="Arial"/>
                        <a:buNone/>
                      </a:pPr>
                      <a:r>
                        <a:rPr lang="en-US" sz="2800">
                          <a:highlight>
                            <a:srgbClr val="FFFFFF"/>
                          </a:highlight>
                          <a:latin typeface="Arial"/>
                          <a:ea typeface="Arial"/>
                          <a:cs typeface="Arial"/>
                          <a:sym typeface="Arial"/>
                        </a:rPr>
                        <a:t>6. Remote monitoring and personalized guidance from doctors and therapists.</a:t>
                      </a:r>
                      <a:endParaRPr sz="2800">
                        <a:highlight>
                          <a:srgbClr val="FFFFFF"/>
                        </a:highlight>
                        <a:latin typeface="Arial"/>
                        <a:ea typeface="Arial"/>
                        <a:cs typeface="Arial"/>
                        <a:sym typeface="Arial"/>
                      </a:endParaRPr>
                    </a:p>
                    <a:p>
                      <a:pPr indent="0" lvl="0" marL="0" marR="0" rtl="0" algn="l">
                        <a:lnSpc>
                          <a:spcPct val="107000"/>
                        </a:lnSpc>
                        <a:spcBef>
                          <a:spcPts val="0"/>
                        </a:spcBef>
                        <a:spcAft>
                          <a:spcPts val="0"/>
                        </a:spcAft>
                        <a:buClr>
                          <a:srgbClr val="000000"/>
                        </a:buClr>
                        <a:buSzPts val="2800"/>
                        <a:buFont typeface="Arial"/>
                        <a:buNone/>
                      </a:pPr>
                      <a:r>
                        <a:rPr lang="en-US" sz="2800">
                          <a:highlight>
                            <a:srgbClr val="FFFFFF"/>
                          </a:highlight>
                          <a:latin typeface="Arial"/>
                          <a:ea typeface="Arial"/>
                          <a:cs typeface="Arial"/>
                          <a:sym typeface="Arial"/>
                        </a:rPr>
                        <a:t>7. User-friendly design suitable for all age groups, including children and the elderly.</a:t>
                      </a:r>
                      <a:br>
                        <a:rPr b="1" lang="en-US" sz="2500" u="none" cap="none" strike="noStrike">
                          <a:latin typeface="Arial"/>
                          <a:ea typeface="Arial"/>
                          <a:cs typeface="Arial"/>
                          <a:sym typeface="Arial"/>
                        </a:rPr>
                      </a:br>
                      <a:endParaRPr b="1" sz="2500" u="none" cap="none" strike="noStrike">
                        <a:latin typeface="Calibri"/>
                        <a:ea typeface="Calibri"/>
                        <a:cs typeface="Calibri"/>
                        <a:sym typeface="Calibri"/>
                      </a:endParaRPr>
                    </a:p>
                  </a:txBody>
                  <a:tcPr marT="0" marB="0" marR="68575" marL="68575">
                    <a:lnR cap="flat" cmpd="sng" w="28575">
                      <a:solidFill>
                        <a:srgbClr val="538CD5"/>
                      </a:solidFill>
                      <a:prstDash val="solid"/>
                      <a:round/>
                      <a:headEnd len="sm" w="sm" type="none"/>
                      <a:tailEnd len="sm" w="sm" type="none"/>
                    </a:lnR>
                    <a:lnB cap="flat" cmpd="sng" w="28575">
                      <a:solidFill>
                        <a:srgbClr val="538CD5"/>
                      </a:solidFill>
                      <a:prstDash val="solid"/>
                      <a:round/>
                      <a:headEnd len="sm" w="sm" type="none"/>
                      <a:tailEnd len="sm" w="sm" type="none"/>
                    </a:lnB>
                  </a:tcPr>
                </a:tc>
                <a:tc>
                  <a:txBody>
                    <a:bodyPr/>
                    <a:lstStyle/>
                    <a:p>
                      <a:pPr indent="0" lvl="0" marL="0" marR="0" rtl="0" algn="l">
                        <a:lnSpc>
                          <a:spcPct val="107000"/>
                        </a:lnSpc>
                        <a:spcBef>
                          <a:spcPts val="0"/>
                        </a:spcBef>
                        <a:spcAft>
                          <a:spcPts val="0"/>
                        </a:spcAft>
                        <a:buClr>
                          <a:srgbClr val="000000"/>
                        </a:buClr>
                        <a:buSzPts val="2800"/>
                        <a:buFont typeface="Arial"/>
                        <a:buNone/>
                      </a:pPr>
                      <a:r>
                        <a:rPr b="1" lang="en-US" sz="3000" u="none" cap="none" strike="noStrike"/>
                        <a:t>Customer Relationship </a:t>
                      </a:r>
                      <a:br>
                        <a:rPr lang="en-US" sz="2800" u="none" cap="none" strike="noStrike"/>
                      </a:br>
                      <a:r>
                        <a:rPr lang="en-US" sz="2800"/>
                        <a:t>1.</a:t>
                      </a:r>
                      <a:r>
                        <a:rPr lang="en-US" sz="2800">
                          <a:highlight>
                            <a:srgbClr val="FFFFFF"/>
                          </a:highlight>
                          <a:latin typeface="Arial"/>
                          <a:ea typeface="Arial"/>
                          <a:cs typeface="Arial"/>
                          <a:sym typeface="Arial"/>
                        </a:rPr>
                        <a:t>24/7 support for continuous assistance.</a:t>
                      </a:r>
                      <a:endParaRPr sz="2800">
                        <a:highlight>
                          <a:srgbClr val="FFFFFF"/>
                        </a:highlight>
                        <a:latin typeface="Arial"/>
                        <a:ea typeface="Arial"/>
                        <a:cs typeface="Arial"/>
                        <a:sym typeface="Arial"/>
                      </a:endParaRPr>
                    </a:p>
                    <a:p>
                      <a:pPr indent="0" lvl="0" marL="0" marR="0" rtl="0" algn="l">
                        <a:lnSpc>
                          <a:spcPct val="107916"/>
                        </a:lnSpc>
                        <a:spcBef>
                          <a:spcPts val="0"/>
                        </a:spcBef>
                        <a:spcAft>
                          <a:spcPts val="0"/>
                        </a:spcAft>
                        <a:buClr>
                          <a:schemeClr val="dk1"/>
                        </a:buClr>
                        <a:buSzPts val="1100"/>
                        <a:buFont typeface="Arial"/>
                        <a:buNone/>
                      </a:pPr>
                      <a:r>
                        <a:rPr lang="en-US" sz="2800">
                          <a:highlight>
                            <a:srgbClr val="FFFFFF"/>
                          </a:highlight>
                          <a:latin typeface="Arial"/>
                          <a:ea typeface="Arial"/>
                          <a:cs typeface="Arial"/>
                          <a:sym typeface="Arial"/>
                        </a:rPr>
                        <a:t>2. Progress tracking and motivational reminders.</a:t>
                      </a:r>
                      <a:endParaRPr sz="2800">
                        <a:highlight>
                          <a:srgbClr val="FFFFFF"/>
                        </a:highlight>
                        <a:latin typeface="Arial"/>
                        <a:ea typeface="Arial"/>
                        <a:cs typeface="Arial"/>
                        <a:sym typeface="Arial"/>
                      </a:endParaRPr>
                    </a:p>
                    <a:p>
                      <a:pPr indent="0" lvl="0" marL="0" marR="0" rtl="0" algn="l">
                        <a:lnSpc>
                          <a:spcPct val="107916"/>
                        </a:lnSpc>
                        <a:spcBef>
                          <a:spcPts val="0"/>
                        </a:spcBef>
                        <a:spcAft>
                          <a:spcPts val="0"/>
                        </a:spcAft>
                        <a:buClr>
                          <a:schemeClr val="dk1"/>
                        </a:buClr>
                        <a:buSzPts val="1100"/>
                        <a:buFont typeface="Arial"/>
                        <a:buNone/>
                      </a:pPr>
                      <a:r>
                        <a:rPr lang="en-US" sz="2800">
                          <a:highlight>
                            <a:srgbClr val="FFFFFF"/>
                          </a:highlight>
                          <a:latin typeface="Arial"/>
                          <a:ea typeface="Arial"/>
                          <a:cs typeface="Arial"/>
                          <a:sym typeface="Arial"/>
                        </a:rPr>
                        <a:t>3. Community for shared experiences and support.</a:t>
                      </a:r>
                      <a:endParaRPr sz="2800">
                        <a:highlight>
                          <a:srgbClr val="FFFFFF"/>
                        </a:highlight>
                        <a:latin typeface="Arial"/>
                        <a:ea typeface="Arial"/>
                        <a:cs typeface="Arial"/>
                        <a:sym typeface="Arial"/>
                      </a:endParaRPr>
                    </a:p>
                    <a:p>
                      <a:pPr indent="0" lvl="0" marL="0" marR="0" rtl="0" algn="l">
                        <a:lnSpc>
                          <a:spcPct val="107916"/>
                        </a:lnSpc>
                        <a:spcBef>
                          <a:spcPts val="0"/>
                        </a:spcBef>
                        <a:spcAft>
                          <a:spcPts val="0"/>
                        </a:spcAft>
                        <a:buClr>
                          <a:schemeClr val="dk1"/>
                        </a:buClr>
                        <a:buSzPts val="1100"/>
                        <a:buFont typeface="Arial"/>
                        <a:buNone/>
                      </a:pPr>
                      <a:r>
                        <a:rPr lang="en-US" sz="2800">
                          <a:highlight>
                            <a:srgbClr val="FFFFFF"/>
                          </a:highlight>
                          <a:latin typeface="Arial"/>
                          <a:ea typeface="Arial"/>
                          <a:cs typeface="Arial"/>
                          <a:sym typeface="Arial"/>
                        </a:rPr>
                        <a:t>4. Rewards to boost consistency and engagement.</a:t>
                      </a:r>
                      <a:endParaRPr b="1" sz="2800">
                        <a:latin typeface="Arial"/>
                        <a:ea typeface="Arial"/>
                        <a:cs typeface="Arial"/>
                        <a:sym typeface="Arial"/>
                      </a:endParaRPr>
                    </a:p>
                  </a:txBody>
                  <a:tcPr marT="0" marB="0" marR="68575" marL="68575">
                    <a:lnL cap="flat" cmpd="sng" w="28575">
                      <a:solidFill>
                        <a:srgbClr val="538CD5"/>
                      </a:solidFill>
                      <a:prstDash val="solid"/>
                      <a:round/>
                      <a:headEnd len="sm" w="sm" type="none"/>
                      <a:tailEnd len="sm" w="sm" type="none"/>
                    </a:lnL>
                    <a:lnR cap="flat" cmpd="sng" w="28575">
                      <a:solidFill>
                        <a:srgbClr val="538CD5"/>
                      </a:solidFill>
                      <a:prstDash val="solid"/>
                      <a:round/>
                      <a:headEnd len="sm" w="sm" type="none"/>
                      <a:tailEnd len="sm" w="sm" type="none"/>
                    </a:lnR>
                    <a:lnB cap="flat" cmpd="sng" w="28575">
                      <a:solidFill>
                        <a:srgbClr val="538CD5"/>
                      </a:solidFill>
                      <a:prstDash val="solid"/>
                      <a:round/>
                      <a:headEnd len="sm" w="sm" type="none"/>
                      <a:tailEnd len="sm" w="sm" type="none"/>
                    </a:lnB>
                  </a:tcPr>
                </a:tc>
                <a:tc rowSpan="2">
                  <a:txBody>
                    <a:bodyPr/>
                    <a:lstStyle/>
                    <a:p>
                      <a:pPr indent="0" lvl="0" marL="0" marR="0" rtl="0" algn="l">
                        <a:lnSpc>
                          <a:spcPct val="107000"/>
                        </a:lnSpc>
                        <a:spcBef>
                          <a:spcPts val="0"/>
                        </a:spcBef>
                        <a:spcAft>
                          <a:spcPts val="0"/>
                        </a:spcAft>
                        <a:buClr>
                          <a:srgbClr val="000000"/>
                        </a:buClr>
                        <a:buSzPts val="2800"/>
                        <a:buFont typeface="Arial"/>
                        <a:buNone/>
                      </a:pPr>
                      <a:r>
                        <a:rPr b="1" lang="en-US" sz="3000" u="none" cap="none" strike="noStrike"/>
                        <a:t>Customer Segments </a:t>
                      </a:r>
                      <a:endParaRPr b="1" sz="3000" u="none" cap="none" strike="noStrike"/>
                    </a:p>
                    <a:p>
                      <a:pPr indent="0" lvl="0" marL="0" marR="0" rtl="0" algn="l">
                        <a:lnSpc>
                          <a:spcPct val="107916"/>
                        </a:lnSpc>
                        <a:spcBef>
                          <a:spcPts val="0"/>
                        </a:spcBef>
                        <a:spcAft>
                          <a:spcPts val="0"/>
                        </a:spcAft>
                        <a:buClr>
                          <a:schemeClr val="dk1"/>
                        </a:buClr>
                        <a:buSzPts val="1100"/>
                        <a:buFont typeface="Arial"/>
                        <a:buNone/>
                      </a:pPr>
                      <a:r>
                        <a:rPr lang="en-US" sz="2800">
                          <a:highlight>
                            <a:srgbClr val="FFFFFF"/>
                          </a:highlight>
                          <a:latin typeface="Arial"/>
                          <a:ea typeface="Arial"/>
                          <a:cs typeface="Arial"/>
                          <a:sym typeface="Arial"/>
                        </a:rPr>
                        <a:t>PhysioTrack focuses on knee injuries, which are common in physical therapy due to sports injuries, osteoarthritis, or post-surgical recovery. The solution helps patients perform their exercises correctly at home. The primary target audience is patients with knee problems, while the secondary audience includes physical therapists, medical centers, and supportive family members involved in the recovery process.</a:t>
                      </a:r>
                      <a:endParaRPr b="1" sz="2800" u="none" cap="none" strike="noStrike"/>
                    </a:p>
                  </a:txBody>
                  <a:tcPr marT="0" marB="0" marR="68575" marL="68575">
                    <a:lnL cap="flat" cmpd="sng" w="28575">
                      <a:solidFill>
                        <a:srgbClr val="538CD5"/>
                      </a:solidFill>
                      <a:prstDash val="solid"/>
                      <a:round/>
                      <a:headEnd len="sm" w="sm" type="none"/>
                      <a:tailEnd len="sm" w="sm" type="none"/>
                    </a:lnL>
                    <a:lnB cap="flat" cmpd="sng" w="28575">
                      <a:solidFill>
                        <a:srgbClr val="538CD5"/>
                      </a:solidFill>
                      <a:prstDash val="solid"/>
                      <a:round/>
                      <a:headEnd len="sm" w="sm" type="none"/>
                      <a:tailEnd len="sm" w="sm" type="none"/>
                    </a:lnB>
                  </a:tcPr>
                </a:tc>
              </a:tr>
              <a:tr h="8863700">
                <a:tc vMerge="1"/>
                <a:tc>
                  <a:txBody>
                    <a:bodyPr/>
                    <a:lstStyle/>
                    <a:p>
                      <a:pPr indent="0" lvl="0" marL="0" marR="0" rtl="0" algn="l">
                        <a:lnSpc>
                          <a:spcPct val="107000"/>
                        </a:lnSpc>
                        <a:spcBef>
                          <a:spcPts val="0"/>
                        </a:spcBef>
                        <a:spcAft>
                          <a:spcPts val="0"/>
                        </a:spcAft>
                        <a:buClr>
                          <a:srgbClr val="000000"/>
                        </a:buClr>
                        <a:buSzPts val="2800"/>
                        <a:buFont typeface="Arial"/>
                        <a:buNone/>
                      </a:pPr>
                      <a:r>
                        <a:rPr b="1" lang="en-US" sz="3000" u="none" cap="none" strike="noStrike"/>
                        <a:t>Key Resources </a:t>
                      </a:r>
                      <a:endParaRPr b="1" sz="3000"/>
                    </a:p>
                    <a:p>
                      <a:pPr indent="0" lvl="0" marL="0" marR="0" rtl="0" algn="l">
                        <a:lnSpc>
                          <a:spcPct val="107000"/>
                        </a:lnSpc>
                        <a:spcBef>
                          <a:spcPts val="0"/>
                        </a:spcBef>
                        <a:spcAft>
                          <a:spcPts val="0"/>
                        </a:spcAft>
                        <a:buClr>
                          <a:srgbClr val="000000"/>
                        </a:buClr>
                        <a:buSzPts val="2800"/>
                        <a:buFont typeface="Arial"/>
                        <a:buNone/>
                      </a:pPr>
                      <a:r>
                        <a:rPr lang="en-US" sz="2800">
                          <a:highlight>
                            <a:srgbClr val="FFFFFF"/>
                          </a:highlight>
                          <a:latin typeface="Arial"/>
                          <a:ea typeface="Arial"/>
                          <a:cs typeface="Arial"/>
                          <a:sym typeface="Arial"/>
                        </a:rPr>
                        <a:t>AI models for accurate movement analysis and correction, Sensors (IMU, pressure) for motion control, Safe zone detection for patient data analysis, APIs for device connectivity, VR environment with Unity and Oculus for therapy and motivation, Real-time voice guidance for correction, and Database of therapeutic exercises to enhance tools.</a:t>
                      </a:r>
                      <a:endParaRPr sz="2800">
                        <a:highlight>
                          <a:srgbClr val="FFFFFF"/>
                        </a:highlight>
                        <a:latin typeface="Arial"/>
                        <a:ea typeface="Arial"/>
                        <a:cs typeface="Arial"/>
                        <a:sym typeface="Arial"/>
                      </a:endParaRPr>
                    </a:p>
                    <a:p>
                      <a:pPr indent="0" lvl="0" marL="0" marR="0" rtl="0" algn="l">
                        <a:lnSpc>
                          <a:spcPct val="107000"/>
                        </a:lnSpc>
                        <a:spcBef>
                          <a:spcPts val="0"/>
                        </a:spcBef>
                        <a:spcAft>
                          <a:spcPts val="0"/>
                        </a:spcAft>
                        <a:buClr>
                          <a:srgbClr val="000000"/>
                        </a:buClr>
                        <a:buSzPts val="2800"/>
                        <a:buFont typeface="Arial"/>
                        <a:buNone/>
                      </a:pPr>
                      <a:r>
                        <a:t/>
                      </a:r>
                      <a:endParaRPr sz="2800">
                        <a:highlight>
                          <a:srgbClr val="FFFFFF"/>
                        </a:highlight>
                        <a:latin typeface="Arial"/>
                        <a:ea typeface="Arial"/>
                        <a:cs typeface="Arial"/>
                        <a:sym typeface="Arial"/>
                      </a:endParaRPr>
                    </a:p>
                  </a:txBody>
                  <a:tcPr marT="0" marB="0" marR="68575" marL="68575">
                    <a:lnL cap="flat" cmpd="sng" w="28575">
                      <a:solidFill>
                        <a:srgbClr val="538CD5"/>
                      </a:solidFill>
                      <a:prstDash val="solid"/>
                      <a:round/>
                      <a:headEnd len="sm" w="sm" type="none"/>
                      <a:tailEnd len="sm" w="sm" type="none"/>
                    </a:lnL>
                    <a:lnR cap="flat" cmpd="sng" w="28575">
                      <a:solidFill>
                        <a:srgbClr val="538CD5"/>
                      </a:solidFill>
                      <a:prstDash val="solid"/>
                      <a:round/>
                      <a:headEnd len="sm" w="sm" type="none"/>
                      <a:tailEnd len="sm" w="sm" type="none"/>
                    </a:lnR>
                    <a:lnT cap="flat" cmpd="sng" w="28575">
                      <a:solidFill>
                        <a:srgbClr val="538CD5"/>
                      </a:solidFill>
                      <a:prstDash val="solid"/>
                      <a:round/>
                      <a:headEnd len="sm" w="sm" type="none"/>
                      <a:tailEnd len="sm" w="sm" type="none"/>
                    </a:lnT>
                    <a:lnB cap="flat" cmpd="sng" w="28575">
                      <a:solidFill>
                        <a:srgbClr val="538CD5"/>
                      </a:solidFill>
                      <a:prstDash val="solid"/>
                      <a:round/>
                      <a:headEnd len="sm" w="sm" type="none"/>
                      <a:tailEnd len="sm" w="sm" type="none"/>
                    </a:lnB>
                  </a:tcPr>
                </a:tc>
                <a:tc vMerge="1"/>
                <a:tc>
                  <a:txBody>
                    <a:bodyPr/>
                    <a:lstStyle/>
                    <a:p>
                      <a:pPr indent="0" lvl="0" marL="0" marR="0" rtl="0" algn="l">
                        <a:lnSpc>
                          <a:spcPct val="107000"/>
                        </a:lnSpc>
                        <a:spcBef>
                          <a:spcPts val="0"/>
                        </a:spcBef>
                        <a:spcAft>
                          <a:spcPts val="0"/>
                        </a:spcAft>
                        <a:buClr>
                          <a:srgbClr val="000000"/>
                        </a:buClr>
                        <a:buSzPts val="2800"/>
                        <a:buFont typeface="Arial"/>
                        <a:buNone/>
                      </a:pPr>
                      <a:r>
                        <a:rPr b="1" lang="en-US" sz="3000" u="none" cap="none" strike="noStrike"/>
                        <a:t>Channels </a:t>
                      </a:r>
                      <a:br>
                        <a:rPr lang="en-US" sz="2800" u="none" cap="none" strike="noStrike"/>
                      </a:br>
                      <a:r>
                        <a:rPr lang="en-US" sz="2800">
                          <a:highlight>
                            <a:srgbClr val="FFFFFF"/>
                          </a:highlight>
                          <a:latin typeface="Arial"/>
                          <a:ea typeface="Arial"/>
                          <a:cs typeface="Arial"/>
                          <a:sym typeface="Arial"/>
                        </a:rPr>
                        <a:t>PhysioTrack offers an integrated app and website for subscriptions, tracking, and doctor interaction. It will be available in physiotherapy centers, hospitals, and online stores like Amazon and Jumia. Awareness will be boosted through digital marketing and medical events to build trust with professionals.</a:t>
                      </a:r>
                      <a:endParaRPr b="1" sz="2800" u="none" cap="none" strike="noStrike">
                        <a:latin typeface="Calibri"/>
                        <a:ea typeface="Calibri"/>
                        <a:cs typeface="Calibri"/>
                        <a:sym typeface="Calibri"/>
                      </a:endParaRPr>
                    </a:p>
                  </a:txBody>
                  <a:tcPr marT="0" marB="0" marR="68575" marL="68575">
                    <a:lnL cap="flat" cmpd="sng" w="28575">
                      <a:solidFill>
                        <a:srgbClr val="538CD5"/>
                      </a:solidFill>
                      <a:prstDash val="solid"/>
                      <a:round/>
                      <a:headEnd len="sm" w="sm" type="none"/>
                      <a:tailEnd len="sm" w="sm" type="none"/>
                    </a:lnL>
                    <a:lnR cap="flat" cmpd="sng" w="28575">
                      <a:solidFill>
                        <a:srgbClr val="538CD5"/>
                      </a:solidFill>
                      <a:prstDash val="solid"/>
                      <a:round/>
                      <a:headEnd len="sm" w="sm" type="none"/>
                      <a:tailEnd len="sm" w="sm" type="none"/>
                    </a:lnR>
                    <a:lnT cap="flat" cmpd="sng" w="28575">
                      <a:solidFill>
                        <a:srgbClr val="538CD5"/>
                      </a:solidFill>
                      <a:prstDash val="solid"/>
                      <a:round/>
                      <a:headEnd len="sm" w="sm" type="none"/>
                      <a:tailEnd len="sm" w="sm" type="none"/>
                    </a:lnT>
                    <a:lnB cap="flat" cmpd="sng" w="28575">
                      <a:solidFill>
                        <a:srgbClr val="538CD5"/>
                      </a:solidFill>
                      <a:prstDash val="solid"/>
                      <a:round/>
                      <a:headEnd len="sm" w="sm" type="none"/>
                      <a:tailEnd len="sm" w="sm" type="none"/>
                    </a:lnB>
                  </a:tcPr>
                </a:tc>
                <a:tc vMerge="1"/>
              </a:tr>
              <a:tr h="4736450">
                <a:tc gridSpan="3">
                  <a:txBody>
                    <a:bodyPr/>
                    <a:lstStyle/>
                    <a:p>
                      <a:pPr indent="0" lvl="0" marL="0" marR="0" rtl="0" algn="l">
                        <a:lnSpc>
                          <a:spcPct val="107000"/>
                        </a:lnSpc>
                        <a:spcBef>
                          <a:spcPts val="0"/>
                        </a:spcBef>
                        <a:spcAft>
                          <a:spcPts val="0"/>
                        </a:spcAft>
                        <a:buClr>
                          <a:srgbClr val="000000"/>
                        </a:buClr>
                        <a:buSzPts val="2800"/>
                        <a:buFont typeface="Arial"/>
                        <a:buNone/>
                      </a:pPr>
                      <a:r>
                        <a:rPr b="1" lang="en-US" sz="3000" u="none" cap="none" strike="noStrike"/>
                        <a:t>Cost Structure</a:t>
                      </a:r>
                      <a:br>
                        <a:rPr lang="en-US" sz="2800" u="none" cap="none" strike="noStrike"/>
                      </a:br>
                      <a:r>
                        <a:rPr lang="en-US" sz="2800">
                          <a:highlight>
                            <a:srgbClr val="FFFFFF"/>
                          </a:highlight>
                          <a:latin typeface="Arial"/>
                          <a:ea typeface="Arial"/>
                          <a:cs typeface="Arial"/>
                          <a:sym typeface="Arial"/>
                        </a:rPr>
                        <a:t>Fixed Costs:</a:t>
                      </a:r>
                      <a:endParaRPr sz="2800">
                        <a:highlight>
                          <a:srgbClr val="FFFFFF"/>
                        </a:highlight>
                        <a:latin typeface="Arial"/>
                        <a:ea typeface="Arial"/>
                        <a:cs typeface="Arial"/>
                        <a:sym typeface="Arial"/>
                      </a:endParaRPr>
                    </a:p>
                    <a:p>
                      <a:pPr indent="0" lvl="0" marL="0" marR="0" rtl="0" algn="l">
                        <a:lnSpc>
                          <a:spcPct val="107000"/>
                        </a:lnSpc>
                        <a:spcBef>
                          <a:spcPts val="0"/>
                        </a:spcBef>
                        <a:spcAft>
                          <a:spcPts val="0"/>
                        </a:spcAft>
                        <a:buClr>
                          <a:srgbClr val="000000"/>
                        </a:buClr>
                        <a:buSzPts val="2800"/>
                        <a:buFont typeface="Arial"/>
                        <a:buNone/>
                      </a:pPr>
                      <a:r>
                        <a:rPr lang="en-US" sz="2800">
                          <a:highlight>
                            <a:srgbClr val="FFFFFF"/>
                          </a:highlight>
                          <a:latin typeface="Arial"/>
                          <a:ea typeface="Arial"/>
                          <a:cs typeface="Arial"/>
                          <a:sym typeface="Arial"/>
                        </a:rPr>
                        <a:t>App Development: 70,000 EGP , Sensors: 1,230 EGP/device , VR Development: 20,000 EGP , Cloud Setup: 10,000 EGP , Marketing: 4,000 EGP/month</a:t>
                      </a:r>
                      <a:endParaRPr sz="2800">
                        <a:highlight>
                          <a:srgbClr val="FFFFFF"/>
                        </a:highlight>
                        <a:latin typeface="Arial"/>
                        <a:ea typeface="Arial"/>
                        <a:cs typeface="Arial"/>
                        <a:sym typeface="Arial"/>
                      </a:endParaRPr>
                    </a:p>
                    <a:p>
                      <a:pPr indent="0" lvl="0" marL="0" marR="0" rtl="0" algn="l">
                        <a:lnSpc>
                          <a:spcPct val="107000"/>
                        </a:lnSpc>
                        <a:spcBef>
                          <a:spcPts val="0"/>
                        </a:spcBef>
                        <a:spcAft>
                          <a:spcPts val="0"/>
                        </a:spcAft>
                        <a:buClr>
                          <a:srgbClr val="000000"/>
                        </a:buClr>
                        <a:buSzPts val="2800"/>
                        <a:buFont typeface="Arial"/>
                        <a:buNone/>
                      </a:pPr>
                      <a:r>
                        <a:rPr lang="en-US" sz="2800">
                          <a:highlight>
                            <a:srgbClr val="FFFFFF"/>
                          </a:highlight>
                          <a:latin typeface="Arial"/>
                          <a:ea typeface="Arial"/>
                          <a:cs typeface="Arial"/>
                          <a:sym typeface="Arial"/>
                        </a:rPr>
                        <a:t>Legal &amp; Licensing: 6,000 EGP</a:t>
                      </a:r>
                      <a:br>
                        <a:rPr lang="en-US" sz="2800">
                          <a:highlight>
                            <a:srgbClr val="FFFFFF"/>
                          </a:highlight>
                          <a:latin typeface="Arial"/>
                          <a:ea typeface="Arial"/>
                          <a:cs typeface="Arial"/>
                          <a:sym typeface="Arial"/>
                        </a:rPr>
                      </a:br>
                      <a:r>
                        <a:rPr lang="en-US" sz="2800">
                          <a:highlight>
                            <a:srgbClr val="FFFFFF"/>
                          </a:highlight>
                          <a:latin typeface="Arial"/>
                          <a:ea typeface="Arial"/>
                          <a:cs typeface="Arial"/>
                          <a:sym typeface="Arial"/>
                        </a:rPr>
                        <a:t>Variable Costs:</a:t>
                      </a:r>
                      <a:endParaRPr sz="2800">
                        <a:highlight>
                          <a:srgbClr val="FFFFFF"/>
                        </a:highlight>
                        <a:latin typeface="Arial"/>
                        <a:ea typeface="Arial"/>
                        <a:cs typeface="Arial"/>
                        <a:sym typeface="Arial"/>
                      </a:endParaRPr>
                    </a:p>
                    <a:p>
                      <a:pPr indent="0" lvl="0" marL="0" marR="0" rtl="0" algn="l">
                        <a:lnSpc>
                          <a:spcPct val="107000"/>
                        </a:lnSpc>
                        <a:spcBef>
                          <a:spcPts val="0"/>
                        </a:spcBef>
                        <a:spcAft>
                          <a:spcPts val="0"/>
                        </a:spcAft>
                        <a:buClr>
                          <a:srgbClr val="000000"/>
                        </a:buClr>
                        <a:buSzPts val="2800"/>
                        <a:buFont typeface="Arial"/>
                        <a:buNone/>
                      </a:pPr>
                      <a:r>
                        <a:rPr lang="en-US" sz="2800">
                          <a:highlight>
                            <a:srgbClr val="FFFFFF"/>
                          </a:highlight>
                          <a:latin typeface="Arial"/>
                          <a:ea typeface="Arial"/>
                          <a:cs typeface="Arial"/>
                          <a:sym typeface="Arial"/>
                        </a:rPr>
                        <a:t>Manufacturing: 1,500 EGP/unit , Maintenance: 8,000 EGP/month , Cloud Storage: 2,000 EGP/month</a:t>
                      </a:r>
                      <a:endParaRPr sz="2800">
                        <a:highlight>
                          <a:srgbClr val="FFFFFF"/>
                        </a:highlight>
                        <a:latin typeface="Arial"/>
                        <a:ea typeface="Arial"/>
                        <a:cs typeface="Arial"/>
                        <a:sym typeface="Arial"/>
                      </a:endParaRPr>
                    </a:p>
                    <a:p>
                      <a:pPr indent="0" lvl="0" marL="0" marR="0" rtl="0" algn="l">
                        <a:lnSpc>
                          <a:spcPct val="107000"/>
                        </a:lnSpc>
                        <a:spcBef>
                          <a:spcPts val="0"/>
                        </a:spcBef>
                        <a:spcAft>
                          <a:spcPts val="0"/>
                        </a:spcAft>
                        <a:buClr>
                          <a:srgbClr val="000000"/>
                        </a:buClr>
                        <a:buSzPts val="2800"/>
                        <a:buFont typeface="Arial"/>
                        <a:buNone/>
                      </a:pPr>
                      <a:r>
                        <a:rPr lang="en-US" sz="2800">
                          <a:highlight>
                            <a:srgbClr val="FFFFFF"/>
                          </a:highlight>
                          <a:latin typeface="Arial"/>
                          <a:ea typeface="Arial"/>
                          <a:cs typeface="Arial"/>
                          <a:sym typeface="Arial"/>
                        </a:rPr>
                        <a:t>Total:</a:t>
                      </a:r>
                      <a:endParaRPr sz="2800">
                        <a:highlight>
                          <a:srgbClr val="FFFFFF"/>
                        </a:highlight>
                        <a:latin typeface="Arial"/>
                        <a:ea typeface="Arial"/>
                        <a:cs typeface="Arial"/>
                        <a:sym typeface="Arial"/>
                      </a:endParaRPr>
                    </a:p>
                    <a:p>
                      <a:pPr indent="0" lvl="0" marL="0" marR="0" rtl="0" algn="l">
                        <a:lnSpc>
                          <a:spcPct val="107000"/>
                        </a:lnSpc>
                        <a:spcBef>
                          <a:spcPts val="0"/>
                        </a:spcBef>
                        <a:spcAft>
                          <a:spcPts val="0"/>
                        </a:spcAft>
                        <a:buClr>
                          <a:srgbClr val="000000"/>
                        </a:buClr>
                        <a:buSzPts val="2800"/>
                        <a:buFont typeface="Arial"/>
                        <a:buNone/>
                      </a:pPr>
                      <a:r>
                        <a:rPr lang="en-US" sz="2800">
                          <a:highlight>
                            <a:srgbClr val="FFFFFF"/>
                          </a:highlight>
                          <a:latin typeface="Arial"/>
                          <a:ea typeface="Arial"/>
                          <a:cs typeface="Arial"/>
                          <a:sym typeface="Arial"/>
                        </a:rPr>
                        <a:t>Initial Costs: 111,230 EG, Monthly Costs: 11,500 EGP</a:t>
                      </a:r>
                      <a:endParaRPr sz="2800">
                        <a:highlight>
                          <a:srgbClr val="FFFFFF"/>
                        </a:highlight>
                        <a:latin typeface="Arial"/>
                        <a:ea typeface="Arial"/>
                        <a:cs typeface="Arial"/>
                        <a:sym typeface="Arial"/>
                      </a:endParaRPr>
                    </a:p>
                  </a:txBody>
                  <a:tcPr marT="0" marB="0" marR="68575" marL="68575">
                    <a:lnR cap="flat" cmpd="sng" w="28575">
                      <a:solidFill>
                        <a:srgbClr val="538CD5"/>
                      </a:solidFill>
                      <a:prstDash val="solid"/>
                      <a:round/>
                      <a:headEnd len="sm" w="sm" type="none"/>
                      <a:tailEnd len="sm" w="sm" type="none"/>
                    </a:lnR>
                    <a:lnT cap="flat" cmpd="sng" w="28575">
                      <a:solidFill>
                        <a:srgbClr val="538CD5"/>
                      </a:solidFill>
                      <a:prstDash val="solid"/>
                      <a:round/>
                      <a:headEnd len="sm" w="sm" type="none"/>
                      <a:tailEnd len="sm" w="sm" type="none"/>
                    </a:lnT>
                  </a:tcPr>
                </a:tc>
                <a:tc hMerge="1"/>
                <a:tc hMerge="1"/>
                <a:tc gridSpan="2">
                  <a:txBody>
                    <a:bodyPr/>
                    <a:lstStyle/>
                    <a:p>
                      <a:pPr indent="0" lvl="0" marL="0" marR="0" rtl="0" algn="l">
                        <a:lnSpc>
                          <a:spcPct val="107000"/>
                        </a:lnSpc>
                        <a:spcBef>
                          <a:spcPts val="0"/>
                        </a:spcBef>
                        <a:spcAft>
                          <a:spcPts val="0"/>
                        </a:spcAft>
                        <a:buClr>
                          <a:srgbClr val="000000"/>
                        </a:buClr>
                        <a:buSzPts val="2800"/>
                        <a:buFont typeface="Arial"/>
                        <a:buNone/>
                      </a:pPr>
                      <a:r>
                        <a:rPr b="1" lang="en-US" sz="3000" u="none" cap="none" strike="noStrike"/>
                        <a:t>Revenue Streams </a:t>
                      </a:r>
                      <a:endParaRPr b="1" sz="3000" u="none" cap="none" strike="noStrike"/>
                    </a:p>
                    <a:p>
                      <a:pPr indent="0" lvl="0" marL="68580" marR="0" rtl="0" algn="l">
                        <a:lnSpc>
                          <a:spcPct val="107916"/>
                        </a:lnSpc>
                        <a:spcBef>
                          <a:spcPts val="0"/>
                        </a:spcBef>
                        <a:spcAft>
                          <a:spcPts val="0"/>
                        </a:spcAft>
                        <a:buClr>
                          <a:schemeClr val="dk1"/>
                        </a:buClr>
                        <a:buSzPts val="1100"/>
                        <a:buFont typeface="Arial"/>
                        <a:buNone/>
                      </a:pPr>
                      <a:r>
                        <a:rPr lang="en-US" sz="2800">
                          <a:highlight>
                            <a:srgbClr val="FFFFFF"/>
                          </a:highlight>
                          <a:latin typeface="Arial"/>
                          <a:ea typeface="Arial"/>
                          <a:cs typeface="Arial"/>
                          <a:sym typeface="Arial"/>
                        </a:rPr>
                        <a:t>Subscriptions: Users pay 200–500 EGP/month for app features.</a:t>
                      </a:r>
                      <a:endParaRPr sz="2800">
                        <a:highlight>
                          <a:srgbClr val="FFFFFF"/>
                        </a:highlight>
                        <a:latin typeface="Arial"/>
                        <a:ea typeface="Arial"/>
                        <a:cs typeface="Arial"/>
                        <a:sym typeface="Arial"/>
                      </a:endParaRPr>
                    </a:p>
                    <a:p>
                      <a:pPr indent="0" lvl="0" marL="68580" marR="0" rtl="0" algn="l">
                        <a:lnSpc>
                          <a:spcPct val="107916"/>
                        </a:lnSpc>
                        <a:spcBef>
                          <a:spcPts val="0"/>
                        </a:spcBef>
                        <a:spcAft>
                          <a:spcPts val="0"/>
                        </a:spcAft>
                        <a:buClr>
                          <a:schemeClr val="dk1"/>
                        </a:buClr>
                        <a:buSzPts val="1100"/>
                        <a:buFont typeface="Arial"/>
                        <a:buNone/>
                      </a:pPr>
                      <a:r>
                        <a:rPr lang="en-US" sz="2800">
                          <a:highlight>
                            <a:srgbClr val="FFFFFF"/>
                          </a:highlight>
                          <a:latin typeface="Arial"/>
                          <a:ea typeface="Arial"/>
                          <a:cs typeface="Arial"/>
                          <a:sym typeface="Arial"/>
                        </a:rPr>
                        <a:t>Device Sales: The device is sold for 4,000 EGP.</a:t>
                      </a:r>
                      <a:endParaRPr sz="2800">
                        <a:highlight>
                          <a:srgbClr val="FFFFFF"/>
                        </a:highlight>
                        <a:latin typeface="Arial"/>
                        <a:ea typeface="Arial"/>
                        <a:cs typeface="Arial"/>
                        <a:sym typeface="Arial"/>
                      </a:endParaRPr>
                    </a:p>
                    <a:p>
                      <a:pPr indent="0" lvl="0" marL="68580" marR="0" rtl="0" algn="l">
                        <a:lnSpc>
                          <a:spcPct val="107916"/>
                        </a:lnSpc>
                        <a:spcBef>
                          <a:spcPts val="0"/>
                        </a:spcBef>
                        <a:spcAft>
                          <a:spcPts val="0"/>
                        </a:spcAft>
                        <a:buClr>
                          <a:schemeClr val="dk1"/>
                        </a:buClr>
                        <a:buSzPts val="1100"/>
                        <a:buFont typeface="Arial"/>
                        <a:buNone/>
                      </a:pPr>
                      <a:r>
                        <a:rPr lang="en-US" sz="2800">
                          <a:highlight>
                            <a:srgbClr val="FFFFFF"/>
                          </a:highlight>
                          <a:latin typeface="Arial"/>
                          <a:ea typeface="Arial"/>
                          <a:cs typeface="Arial"/>
                          <a:sym typeface="Arial"/>
                        </a:rPr>
                        <a:t>Medical Partnerships: Hospitals and centers purchase the device via contracts.</a:t>
                      </a:r>
                      <a:endParaRPr sz="2800">
                        <a:highlight>
                          <a:srgbClr val="FFFFFF"/>
                        </a:highlight>
                        <a:latin typeface="Arial"/>
                        <a:ea typeface="Arial"/>
                        <a:cs typeface="Arial"/>
                        <a:sym typeface="Arial"/>
                      </a:endParaRPr>
                    </a:p>
                    <a:p>
                      <a:pPr indent="0" lvl="0" marL="68580" marR="0" rtl="0" algn="l">
                        <a:lnSpc>
                          <a:spcPct val="107916"/>
                        </a:lnSpc>
                        <a:spcBef>
                          <a:spcPts val="0"/>
                        </a:spcBef>
                        <a:spcAft>
                          <a:spcPts val="0"/>
                        </a:spcAft>
                        <a:buClr>
                          <a:schemeClr val="dk1"/>
                        </a:buClr>
                        <a:buSzPts val="1100"/>
                        <a:buFont typeface="Arial"/>
                        <a:buNone/>
                      </a:pPr>
                      <a:r>
                        <a:rPr lang="en-US" sz="2800">
                          <a:highlight>
                            <a:srgbClr val="FFFFFF"/>
                          </a:highlight>
                          <a:latin typeface="Arial"/>
                          <a:ea typeface="Arial"/>
                          <a:cs typeface="Arial"/>
                          <a:sym typeface="Arial"/>
                        </a:rPr>
                        <a:t>Referrals: Users get discounts for referring new users.</a:t>
                      </a:r>
                      <a:endParaRPr sz="2800">
                        <a:highlight>
                          <a:srgbClr val="FFFFFF"/>
                        </a:highlight>
                        <a:latin typeface="Arial"/>
                        <a:ea typeface="Arial"/>
                        <a:cs typeface="Arial"/>
                        <a:sym typeface="Arial"/>
                      </a:endParaRPr>
                    </a:p>
                    <a:p>
                      <a:pPr indent="0" lvl="0" marL="68580" marR="0" rtl="0" algn="l">
                        <a:lnSpc>
                          <a:spcPct val="107916"/>
                        </a:lnSpc>
                        <a:spcBef>
                          <a:spcPts val="0"/>
                        </a:spcBef>
                        <a:spcAft>
                          <a:spcPts val="0"/>
                        </a:spcAft>
                        <a:buClr>
                          <a:schemeClr val="dk1"/>
                        </a:buClr>
                        <a:buSzPts val="1100"/>
                        <a:buFont typeface="Arial"/>
                        <a:buNone/>
                      </a:pPr>
                      <a:r>
                        <a:rPr lang="en-US" sz="2800">
                          <a:highlight>
                            <a:srgbClr val="FFFFFF"/>
                          </a:highlight>
                          <a:latin typeface="Arial"/>
                          <a:ea typeface="Arial"/>
                          <a:cs typeface="Arial"/>
                          <a:sym typeface="Arial"/>
                        </a:rPr>
                        <a:t>Payers: Individuals and medical centers</a:t>
                      </a:r>
                      <a:endParaRPr sz="2800">
                        <a:highlight>
                          <a:srgbClr val="FFFFFF"/>
                        </a:highlight>
                        <a:latin typeface="Arial"/>
                        <a:ea typeface="Arial"/>
                        <a:cs typeface="Arial"/>
                        <a:sym typeface="Arial"/>
                      </a:endParaRPr>
                    </a:p>
                    <a:p>
                      <a:pPr indent="0" lvl="0" marL="68580" marR="0" rtl="0" algn="l">
                        <a:lnSpc>
                          <a:spcPct val="107916"/>
                        </a:lnSpc>
                        <a:spcBef>
                          <a:spcPts val="0"/>
                        </a:spcBef>
                        <a:spcAft>
                          <a:spcPts val="0"/>
                        </a:spcAft>
                        <a:buClr>
                          <a:schemeClr val="dk1"/>
                        </a:buClr>
                        <a:buSzPts val="1100"/>
                        <a:buFont typeface="Arial"/>
                        <a:buNone/>
                      </a:pPr>
                      <a:r>
                        <a:rPr lang="en-US" sz="2800">
                          <a:highlight>
                            <a:srgbClr val="FFFFFF"/>
                          </a:highlight>
                          <a:latin typeface="Arial"/>
                          <a:ea typeface="Arial"/>
                          <a:cs typeface="Arial"/>
                          <a:sym typeface="Arial"/>
                        </a:rPr>
                        <a:t>Payment Methods:One-time device purchase or monthly/annual subscriptions.</a:t>
                      </a:r>
                      <a:endParaRPr b="1" sz="2800">
                        <a:latin typeface="Arial"/>
                        <a:ea typeface="Arial"/>
                        <a:cs typeface="Arial"/>
                        <a:sym typeface="Arial"/>
                      </a:endParaRPr>
                    </a:p>
                  </a:txBody>
                  <a:tcPr marT="0" marB="0" marR="68575" marL="68575">
                    <a:lnL cap="flat" cmpd="sng" w="28575">
                      <a:solidFill>
                        <a:srgbClr val="538CD5"/>
                      </a:solidFill>
                      <a:prstDash val="solid"/>
                      <a:round/>
                      <a:headEnd len="sm" w="sm" type="none"/>
                      <a:tailEnd len="sm" w="sm" type="none"/>
                    </a:lnL>
                    <a:lnT cap="flat" cmpd="sng" w="28575">
                      <a:solidFill>
                        <a:srgbClr val="538CD5"/>
                      </a:solidFill>
                      <a:prstDash val="solid"/>
                      <a:round/>
                      <a:headEnd len="sm" w="sm" type="none"/>
                      <a:tailEnd len="sm" w="sm" type="none"/>
                    </a:lnT>
                  </a:tcPr>
                </a:tc>
                <a:tc hMerge="1"/>
              </a:tr>
            </a:tbl>
          </a:graphicData>
        </a:graphic>
      </p:graphicFrame>
      <p:pic>
        <p:nvPicPr>
          <p:cNvPr id="64" name="Google Shape;64;p1"/>
          <p:cNvPicPr preferRelativeResize="0"/>
          <p:nvPr/>
        </p:nvPicPr>
        <p:blipFill rotWithShape="1">
          <a:blip r:embed="rId6">
            <a:alphaModFix/>
          </a:blip>
          <a:srcRect b="0" l="0" r="0" t="0"/>
          <a:stretch/>
        </p:blipFill>
        <p:spPr>
          <a:xfrm>
            <a:off x="15091800" y="14284500"/>
            <a:ext cx="432300" cy="570600"/>
          </a:xfrm>
          <a:prstGeom prst="rect">
            <a:avLst/>
          </a:prstGeom>
          <a:noFill/>
          <a:ln>
            <a:noFill/>
          </a:ln>
        </p:spPr>
      </p:pic>
      <p:pic>
        <p:nvPicPr>
          <p:cNvPr id="65" name="Google Shape;65;p1"/>
          <p:cNvPicPr preferRelativeResize="0"/>
          <p:nvPr/>
        </p:nvPicPr>
        <p:blipFill rotWithShape="1">
          <a:blip r:embed="rId7">
            <a:alphaModFix/>
          </a:blip>
          <a:srcRect b="0" l="0" r="0" t="0"/>
          <a:stretch/>
        </p:blipFill>
        <p:spPr>
          <a:xfrm>
            <a:off x="19365165" y="14290750"/>
            <a:ext cx="432300" cy="577275"/>
          </a:xfrm>
          <a:prstGeom prst="rect">
            <a:avLst/>
          </a:prstGeom>
          <a:noFill/>
          <a:ln>
            <a:noFill/>
          </a:ln>
        </p:spPr>
      </p:pic>
      <p:pic>
        <p:nvPicPr>
          <p:cNvPr id="66" name="Google Shape;66;p1"/>
          <p:cNvPicPr preferRelativeResize="0"/>
          <p:nvPr/>
        </p:nvPicPr>
        <p:blipFill rotWithShape="1">
          <a:blip r:embed="rId8">
            <a:alphaModFix/>
          </a:blip>
          <a:srcRect b="0" l="0" r="0" t="0"/>
          <a:stretch/>
        </p:blipFill>
        <p:spPr>
          <a:xfrm>
            <a:off x="23097176" y="14212890"/>
            <a:ext cx="733296" cy="604580"/>
          </a:xfrm>
          <a:prstGeom prst="rect">
            <a:avLst/>
          </a:prstGeom>
          <a:noFill/>
          <a:ln>
            <a:noFill/>
          </a:ln>
        </p:spPr>
      </p:pic>
      <p:pic>
        <p:nvPicPr>
          <p:cNvPr id="67" name="Google Shape;67;p1"/>
          <p:cNvPicPr preferRelativeResize="0"/>
          <p:nvPr/>
        </p:nvPicPr>
        <p:blipFill rotWithShape="1">
          <a:blip r:embed="rId9">
            <a:alphaModFix/>
          </a:blip>
          <a:srcRect b="0" l="0" r="0" t="0"/>
          <a:stretch/>
        </p:blipFill>
        <p:spPr>
          <a:xfrm>
            <a:off x="27765317" y="14290761"/>
            <a:ext cx="581175" cy="495366"/>
          </a:xfrm>
          <a:prstGeom prst="rect">
            <a:avLst/>
          </a:prstGeom>
          <a:noFill/>
          <a:ln>
            <a:noFill/>
          </a:ln>
        </p:spPr>
      </p:pic>
      <p:pic>
        <p:nvPicPr>
          <p:cNvPr id="68" name="Google Shape;68;p1"/>
          <p:cNvPicPr preferRelativeResize="0"/>
          <p:nvPr/>
        </p:nvPicPr>
        <p:blipFill rotWithShape="1">
          <a:blip r:embed="rId10">
            <a:alphaModFix/>
          </a:blip>
          <a:srcRect b="0" l="0" r="0" t="0"/>
          <a:stretch/>
        </p:blipFill>
        <p:spPr>
          <a:xfrm>
            <a:off x="31995158" y="14290761"/>
            <a:ext cx="690392" cy="631883"/>
          </a:xfrm>
          <a:prstGeom prst="rect">
            <a:avLst/>
          </a:prstGeom>
          <a:noFill/>
          <a:ln>
            <a:noFill/>
          </a:ln>
        </p:spPr>
      </p:pic>
      <p:pic>
        <p:nvPicPr>
          <p:cNvPr id="69" name="Google Shape;69;p1"/>
          <p:cNvPicPr preferRelativeResize="0"/>
          <p:nvPr/>
        </p:nvPicPr>
        <p:blipFill rotWithShape="1">
          <a:blip r:embed="rId11">
            <a:alphaModFix/>
          </a:blip>
          <a:srcRect b="0" l="0" r="0" t="0"/>
          <a:stretch/>
        </p:blipFill>
        <p:spPr>
          <a:xfrm>
            <a:off x="19443128" y="18794190"/>
            <a:ext cx="581175" cy="473545"/>
          </a:xfrm>
          <a:prstGeom prst="rect">
            <a:avLst/>
          </a:prstGeom>
          <a:noFill/>
          <a:ln>
            <a:noFill/>
          </a:ln>
        </p:spPr>
      </p:pic>
      <p:pic>
        <p:nvPicPr>
          <p:cNvPr id="70" name="Google Shape;70;p1"/>
          <p:cNvPicPr preferRelativeResize="0"/>
          <p:nvPr/>
        </p:nvPicPr>
        <p:blipFill rotWithShape="1">
          <a:blip r:embed="rId12">
            <a:alphaModFix/>
          </a:blip>
          <a:srcRect b="0" l="0" r="0" t="0"/>
          <a:stretch/>
        </p:blipFill>
        <p:spPr>
          <a:xfrm>
            <a:off x="27706813" y="18978726"/>
            <a:ext cx="698192" cy="561673"/>
          </a:xfrm>
          <a:prstGeom prst="rect">
            <a:avLst/>
          </a:prstGeom>
          <a:noFill/>
          <a:ln>
            <a:noFill/>
          </a:ln>
        </p:spPr>
      </p:pic>
      <p:pic>
        <p:nvPicPr>
          <p:cNvPr id="71" name="Google Shape;71;p1"/>
          <p:cNvPicPr preferRelativeResize="0"/>
          <p:nvPr/>
        </p:nvPicPr>
        <p:blipFill rotWithShape="1">
          <a:blip r:embed="rId13">
            <a:alphaModFix/>
          </a:blip>
          <a:srcRect b="0" l="0" r="0" t="0"/>
          <a:stretch/>
        </p:blipFill>
        <p:spPr>
          <a:xfrm>
            <a:off x="32337225" y="27883752"/>
            <a:ext cx="581175" cy="548598"/>
          </a:xfrm>
          <a:prstGeom prst="rect">
            <a:avLst/>
          </a:prstGeom>
          <a:noFill/>
          <a:ln>
            <a:noFill/>
          </a:ln>
        </p:spPr>
      </p:pic>
      <p:pic>
        <p:nvPicPr>
          <p:cNvPr id="72" name="Google Shape;72;p1"/>
          <p:cNvPicPr preferRelativeResize="0"/>
          <p:nvPr/>
        </p:nvPicPr>
        <p:blipFill rotWithShape="1">
          <a:blip r:embed="rId14">
            <a:alphaModFix/>
          </a:blip>
          <a:srcRect b="0" l="0" r="0" t="0"/>
          <a:stretch/>
        </p:blipFill>
        <p:spPr>
          <a:xfrm>
            <a:off x="23095225" y="28246485"/>
            <a:ext cx="737200" cy="547315"/>
          </a:xfrm>
          <a:prstGeom prst="rect">
            <a:avLst/>
          </a:prstGeom>
          <a:noFill/>
          <a:ln>
            <a:noFill/>
          </a:ln>
        </p:spPr>
      </p:pic>
      <p:pic>
        <p:nvPicPr>
          <p:cNvPr id="73" name="Google Shape;73;p1"/>
          <p:cNvPicPr preferRelativeResize="0"/>
          <p:nvPr/>
        </p:nvPicPr>
        <p:blipFill rotWithShape="1">
          <a:blip r:embed="rId15">
            <a:alphaModFix/>
          </a:blip>
          <a:srcRect b="0" l="0" r="0" t="0"/>
          <a:stretch/>
        </p:blipFill>
        <p:spPr>
          <a:xfrm>
            <a:off x="32369675" y="239125"/>
            <a:ext cx="3924300" cy="3355279"/>
          </a:xfrm>
          <a:prstGeom prst="rect">
            <a:avLst/>
          </a:prstGeom>
          <a:noFill/>
          <a:ln>
            <a:noFill/>
          </a:ln>
        </p:spPr>
      </p:pic>
      <p:sp>
        <p:nvSpPr>
          <p:cNvPr id="74" name="Google Shape;74;p1"/>
          <p:cNvSpPr txBox="1"/>
          <p:nvPr/>
        </p:nvSpPr>
        <p:spPr>
          <a:xfrm>
            <a:off x="18705025" y="28794450"/>
            <a:ext cx="43902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0"/>
              </a:spcAft>
              <a:buClr>
                <a:schemeClr val="dk1"/>
              </a:buClr>
              <a:buSzPts val="1100"/>
              <a:buFont typeface="Arial"/>
              <a:buNone/>
            </a:pPr>
            <a:r>
              <a:t/>
            </a:r>
            <a:endParaRPr b="1" i="0" sz="2200" u="none" cap="none" strike="noStrike">
              <a:solidFill>
                <a:schemeClr val="dk1"/>
              </a:solidFill>
              <a:latin typeface="Calibri"/>
              <a:ea typeface="Calibri"/>
              <a:cs typeface="Calibri"/>
              <a:sym typeface="Calibri"/>
            </a:endParaRPr>
          </a:p>
        </p:txBody>
      </p:sp>
      <p:pic>
        <p:nvPicPr>
          <p:cNvPr id="75" name="Google Shape;75;p1"/>
          <p:cNvPicPr preferRelativeResize="0"/>
          <p:nvPr/>
        </p:nvPicPr>
        <p:blipFill>
          <a:blip r:embed="rId16">
            <a:alphaModFix/>
          </a:blip>
          <a:stretch>
            <a:fillRect/>
          </a:stretch>
        </p:blipFill>
        <p:spPr>
          <a:xfrm>
            <a:off x="27320725" y="8035300"/>
            <a:ext cx="5049150" cy="4991749"/>
          </a:xfrm>
          <a:prstGeom prst="rect">
            <a:avLst/>
          </a:prstGeom>
          <a:noFill/>
          <a:ln>
            <a:noFill/>
          </a:ln>
        </p:spPr>
      </p:pic>
      <p:pic>
        <p:nvPicPr>
          <p:cNvPr id="76" name="Google Shape;76;p1"/>
          <p:cNvPicPr preferRelativeResize="0"/>
          <p:nvPr/>
        </p:nvPicPr>
        <p:blipFill>
          <a:blip r:embed="rId17">
            <a:alphaModFix/>
          </a:blip>
          <a:stretch>
            <a:fillRect/>
          </a:stretch>
        </p:blipFill>
        <p:spPr>
          <a:xfrm>
            <a:off x="21069300" y="8035300"/>
            <a:ext cx="6251427" cy="5043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2013-02-10T21:14:48Z</dcterms:created>
  <dc:creator>Jay Larson</dc:creator>
</cp:coreProperties>
</file>