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1302CC-213F-47E3-9836-A8B85A6D8566}">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2764" autoAdjust="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D264-132C-4D14-9CEC-1B7813D58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A8D4D-25F3-4A13-9D34-268703269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E24044-0E29-4989-82CD-F0687C22EC97}"/>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5" name="Footer Placeholder 4">
            <a:extLst>
              <a:ext uri="{FF2B5EF4-FFF2-40B4-BE49-F238E27FC236}">
                <a16:creationId xmlns:a16="http://schemas.microsoft.com/office/drawing/2014/main" id="{DBCA252C-FFE0-4130-9663-116CA5FB6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F0E63-DB57-4CF6-9A45-71B0959BE27A}"/>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164489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8DC9-B24D-4ADF-9CDF-A52A30F606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57A044-A469-4D00-A0E4-D879A208C6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75953-AF6B-41A9-B1F5-461AA36179E0}"/>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5" name="Footer Placeholder 4">
            <a:extLst>
              <a:ext uri="{FF2B5EF4-FFF2-40B4-BE49-F238E27FC236}">
                <a16:creationId xmlns:a16="http://schemas.microsoft.com/office/drawing/2014/main" id="{32FEC5BA-9FE9-49A9-B420-B071B788D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34788-0BC0-4EB7-B8C6-AA3E09198867}"/>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128070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E394D4-F685-48B8-A042-96AC6F2216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87943F-2D3B-4527-B90E-86221857D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D0256-B03B-4DE8-A816-889E31163B13}"/>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5" name="Footer Placeholder 4">
            <a:extLst>
              <a:ext uri="{FF2B5EF4-FFF2-40B4-BE49-F238E27FC236}">
                <a16:creationId xmlns:a16="http://schemas.microsoft.com/office/drawing/2014/main" id="{A371E887-702E-443C-B429-6A7710143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AA566-53D5-4A2B-9916-A04185B635C7}"/>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77570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C91D-DEAA-4E00-8334-BDF69CD737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F8021-7A12-45ED-BDB3-2682D39574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110DF-B19C-4565-B44A-DB50AFB16EAD}"/>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5" name="Footer Placeholder 4">
            <a:extLst>
              <a:ext uri="{FF2B5EF4-FFF2-40B4-BE49-F238E27FC236}">
                <a16:creationId xmlns:a16="http://schemas.microsoft.com/office/drawing/2014/main" id="{523E791D-5ADD-4DD0-9271-2DF929126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3B0BE-3249-44A3-9C16-364DE3D4B654}"/>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55001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C42D-4D2B-4A19-9AA6-F6C558CBE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19F880-C1B9-4A6A-803A-A6C700121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F3030D-CB90-4F71-9E6A-C00693506967}"/>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5" name="Footer Placeholder 4">
            <a:extLst>
              <a:ext uri="{FF2B5EF4-FFF2-40B4-BE49-F238E27FC236}">
                <a16:creationId xmlns:a16="http://schemas.microsoft.com/office/drawing/2014/main" id="{42AEB9DD-F891-406D-B5D6-414CA06BC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B151B-13F9-4958-8A55-7C9EB7B9BC9C}"/>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25295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4166-291C-44BA-BABE-9B2332A66E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5F584-E2E3-40E2-8E81-DE4C142BD5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D7966-33AA-4ECB-86FB-8C174982D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3A531D-B10D-479D-B334-AC01AB072C18}"/>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6" name="Footer Placeholder 5">
            <a:extLst>
              <a:ext uri="{FF2B5EF4-FFF2-40B4-BE49-F238E27FC236}">
                <a16:creationId xmlns:a16="http://schemas.microsoft.com/office/drawing/2014/main" id="{4BDA1C9B-AA45-4EA2-BBFE-EA922639C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83B85-3F6D-4873-A1BF-CC461D811ACA}"/>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12425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EE07-D7A7-4DC4-A0C5-B537551B1D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77436-C4EE-4A50-92D7-A88EB6C1C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75D63B-4BFE-475B-9FA0-BD1ECDAD4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4274B-1094-4036-A675-59742C3F0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7AE02-0E9F-48A5-A332-84B9A7124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347DE6-8180-4E8A-A867-9FA902A20212}"/>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8" name="Footer Placeholder 7">
            <a:extLst>
              <a:ext uri="{FF2B5EF4-FFF2-40B4-BE49-F238E27FC236}">
                <a16:creationId xmlns:a16="http://schemas.microsoft.com/office/drawing/2014/main" id="{FF0C53BD-92D7-4087-979A-CFF2277F7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83BCAA-0B8D-473E-9E1D-C9D20A3CC35B}"/>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8037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E583-B637-49E7-A39F-E164879A97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98D98E-D942-40FA-8AC3-B1DC6EC038CF}"/>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4" name="Footer Placeholder 3">
            <a:extLst>
              <a:ext uri="{FF2B5EF4-FFF2-40B4-BE49-F238E27FC236}">
                <a16:creationId xmlns:a16="http://schemas.microsoft.com/office/drawing/2014/main" id="{8C2831CA-8D6A-4833-B88D-25300112AF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F94BAE-1C28-4A53-B94F-6631A208C8ED}"/>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218407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154D6-CAB1-4936-BD35-8D0BFADC9559}"/>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3" name="Footer Placeholder 2">
            <a:extLst>
              <a:ext uri="{FF2B5EF4-FFF2-40B4-BE49-F238E27FC236}">
                <a16:creationId xmlns:a16="http://schemas.microsoft.com/office/drawing/2014/main" id="{EE58977C-F998-4CE9-8C78-036DB820D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907697-FBB4-405C-8A1A-56D2F524E82C}"/>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21834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0867-0713-4A99-9FF5-6A4E9B164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3ACAD-F0CF-4B22-88BB-1A1E095CD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015F9A-4816-4C7F-8313-174D75E6B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26C54-59D0-4888-87FE-76D46FD8FF6A}"/>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6" name="Footer Placeholder 5">
            <a:extLst>
              <a:ext uri="{FF2B5EF4-FFF2-40B4-BE49-F238E27FC236}">
                <a16:creationId xmlns:a16="http://schemas.microsoft.com/office/drawing/2014/main" id="{CDA19006-D31D-49E2-BCE6-D7F3262AC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5CA751-AC19-4FA3-A8A8-FFCDDFE8436C}"/>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3097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762D-EAC2-49DC-988A-33F17B867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EA604-895E-430A-8CCD-5563E5A88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C42434-890D-4567-9718-87DD570EA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435B8-C99E-4605-8EEB-46A00D152DCA}"/>
              </a:ext>
            </a:extLst>
          </p:cNvPr>
          <p:cNvSpPr>
            <a:spLocks noGrp="1"/>
          </p:cNvSpPr>
          <p:nvPr>
            <p:ph type="dt" sz="half" idx="10"/>
          </p:nvPr>
        </p:nvSpPr>
        <p:spPr/>
        <p:txBody>
          <a:bodyPr/>
          <a:lstStyle/>
          <a:p>
            <a:fld id="{6EAEA371-589C-40CF-A7DB-C5CAA184F269}" type="datetimeFigureOut">
              <a:rPr lang="en-US" smtClean="0"/>
              <a:t>11/16/2024</a:t>
            </a:fld>
            <a:endParaRPr lang="en-US"/>
          </a:p>
        </p:txBody>
      </p:sp>
      <p:sp>
        <p:nvSpPr>
          <p:cNvPr id="6" name="Footer Placeholder 5">
            <a:extLst>
              <a:ext uri="{FF2B5EF4-FFF2-40B4-BE49-F238E27FC236}">
                <a16:creationId xmlns:a16="http://schemas.microsoft.com/office/drawing/2014/main" id="{7AC7A827-FFDC-4EDE-B031-ED2DE0CB82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11AA4-BCB4-4448-B9E5-4158DC6AAF5E}"/>
              </a:ext>
            </a:extLst>
          </p:cNvPr>
          <p:cNvSpPr>
            <a:spLocks noGrp="1"/>
          </p:cNvSpPr>
          <p:nvPr>
            <p:ph type="sldNum" sz="quarter" idx="12"/>
          </p:nvPr>
        </p:nvSpPr>
        <p:spPr/>
        <p:txBody>
          <a:bodyPr/>
          <a:lstStyle/>
          <a:p>
            <a:fld id="{87C70460-9453-4099-9198-174F063842B3}" type="slidenum">
              <a:rPr lang="en-US" smtClean="0"/>
              <a:t>‹#›</a:t>
            </a:fld>
            <a:endParaRPr lang="en-US"/>
          </a:p>
        </p:txBody>
      </p:sp>
    </p:spTree>
    <p:extLst>
      <p:ext uri="{BB962C8B-B14F-4D97-AF65-F5344CB8AC3E}">
        <p14:creationId xmlns:p14="http://schemas.microsoft.com/office/powerpoint/2010/main" val="224420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1CFB8-4EC8-4D36-B614-8AE9B12ED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FBE49D-CA38-4A7C-9D69-89230EC18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7137C-2E45-4AF6-A655-6E84D4DD6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A371-589C-40CF-A7DB-C5CAA184F269}" type="datetimeFigureOut">
              <a:rPr lang="en-US" smtClean="0"/>
              <a:t>11/16/2024</a:t>
            </a:fld>
            <a:endParaRPr lang="en-US"/>
          </a:p>
        </p:txBody>
      </p:sp>
      <p:sp>
        <p:nvSpPr>
          <p:cNvPr id="5" name="Footer Placeholder 4">
            <a:extLst>
              <a:ext uri="{FF2B5EF4-FFF2-40B4-BE49-F238E27FC236}">
                <a16:creationId xmlns:a16="http://schemas.microsoft.com/office/drawing/2014/main" id="{2A416CF8-0505-455C-8275-AA1DD99E2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6C9880-A88F-40DC-99E7-A91D7A44B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70460-9453-4099-9198-174F063842B3}" type="slidenum">
              <a:rPr lang="en-US" smtClean="0"/>
              <a:t>‹#›</a:t>
            </a:fld>
            <a:endParaRPr lang="en-US"/>
          </a:p>
        </p:txBody>
      </p:sp>
    </p:spTree>
    <p:extLst>
      <p:ext uri="{BB962C8B-B14F-4D97-AF65-F5344CB8AC3E}">
        <p14:creationId xmlns:p14="http://schemas.microsoft.com/office/powerpoint/2010/main" val="1714986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null-in-javascrip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Learn/JavaScript/First_steps/Array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js/js_2020.as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F7E1-168A-43FC-85F4-9B14F2252FBE}"/>
              </a:ext>
            </a:extLst>
          </p:cNvPr>
          <p:cNvSpPr>
            <a:spLocks noGrp="1"/>
          </p:cNvSpPr>
          <p:nvPr>
            <p:ph type="ctrTitle"/>
          </p:nvPr>
        </p:nvSpPr>
        <p:spPr/>
        <p:txBody>
          <a:bodyPr>
            <a:normAutofit/>
          </a:bodyPr>
          <a:lstStyle/>
          <a:p>
            <a:r>
              <a:rPr lang="en-US" sz="8800" dirty="0">
                <a:solidFill>
                  <a:schemeClr val="bg1">
                    <a:lumMod val="95000"/>
                  </a:schemeClr>
                </a:solidFill>
                <a:latin typeface="Arial Rounded MT Bold" panose="020F0704030504030204" pitchFamily="34" charset="0"/>
              </a:rPr>
              <a:t>JAVASCRIPT </a:t>
            </a:r>
            <a:br>
              <a:rPr lang="en-US" sz="8800" dirty="0">
                <a:solidFill>
                  <a:schemeClr val="bg1">
                    <a:lumMod val="95000"/>
                  </a:schemeClr>
                </a:solidFill>
                <a:latin typeface="Arial Rounded MT Bold" panose="020F0704030504030204" pitchFamily="34" charset="0"/>
              </a:rPr>
            </a:br>
            <a:r>
              <a:rPr lang="en-US" dirty="0">
                <a:solidFill>
                  <a:schemeClr val="bg1">
                    <a:lumMod val="95000"/>
                  </a:schemeClr>
                </a:solidFill>
                <a:latin typeface="Arial Rounded MT Bold" panose="020F0704030504030204" pitchFamily="34" charset="0"/>
              </a:rPr>
              <a:t>DATA TYPES</a:t>
            </a:r>
          </a:p>
        </p:txBody>
      </p:sp>
      <p:sp>
        <p:nvSpPr>
          <p:cNvPr id="3" name="Subtitle 2">
            <a:extLst>
              <a:ext uri="{FF2B5EF4-FFF2-40B4-BE49-F238E27FC236}">
                <a16:creationId xmlns:a16="http://schemas.microsoft.com/office/drawing/2014/main" id="{654FAA9F-A712-4255-8B06-241557849603}"/>
              </a:ext>
            </a:extLst>
          </p:cNvPr>
          <p:cNvSpPr>
            <a:spLocks noGrp="1"/>
          </p:cNvSpPr>
          <p:nvPr>
            <p:ph type="subTitle" idx="1"/>
          </p:nvPr>
        </p:nvSpPr>
        <p:spPr/>
        <p:txBody>
          <a:bodyPr>
            <a:normAutofit lnSpcReduction="10000"/>
          </a:bodyPr>
          <a:lstStyle/>
          <a:p>
            <a:endParaRPr lang="en-US" dirty="0"/>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Presented by </a:t>
            </a:r>
          </a:p>
          <a:p>
            <a:r>
              <a:rPr lang="en-US" dirty="0">
                <a:solidFill>
                  <a:schemeClr val="bg1"/>
                </a:solidFill>
                <a:latin typeface="Consolas" panose="020B0609020204030204" pitchFamily="49" charset="0"/>
              </a:rPr>
              <a:t>SAMARI SAMUEL</a:t>
            </a:r>
          </a:p>
        </p:txBody>
      </p:sp>
    </p:spTree>
    <p:extLst>
      <p:ext uri="{BB962C8B-B14F-4D97-AF65-F5344CB8AC3E}">
        <p14:creationId xmlns:p14="http://schemas.microsoft.com/office/powerpoint/2010/main" val="3381870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0" y="351874"/>
            <a:ext cx="10515600" cy="787814"/>
          </a:xfrm>
        </p:spPr>
        <p:txBody>
          <a:bodyPr>
            <a:normAutofit/>
          </a:bodyPr>
          <a:lstStyle/>
          <a:p>
            <a:r>
              <a:rPr lang="en-US" sz="3200" dirty="0">
                <a:solidFill>
                  <a:schemeClr val="accent6"/>
                </a:solidFill>
                <a:latin typeface="Consolas" panose="020B0609020204030204" pitchFamily="49" charset="0"/>
              </a:rPr>
              <a:t>JAVASCRIPT UNDEFINED</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0" y="1139688"/>
            <a:ext cx="12192000" cy="695575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b="0" i="0" dirty="0">
                <a:solidFill>
                  <a:schemeClr val="tx1"/>
                </a:solidFill>
                <a:effectLst/>
                <a:latin typeface="Consolas" panose="020B0609020204030204" pitchFamily="49" charset="0"/>
              </a:rPr>
              <a:t>This data type is used to denote the absence of a meaningful value. They are themselves values, but they carry no information.</a:t>
            </a:r>
          </a:p>
          <a:p>
            <a:pPr algn="l" rtl="0" fontAlgn="base"/>
            <a:r>
              <a:rPr lang="en-US" b="0" i="0" dirty="0">
                <a:solidFill>
                  <a:schemeClr val="tx1"/>
                </a:solidFill>
                <a:effectLst/>
                <a:latin typeface="Consolas" panose="020B0609020204030204" pitchFamily="49" charset="0"/>
              </a:rPr>
              <a:t>This means that a variable has been declared but has not been assigned a value, or it has been explicitly set to the value</a:t>
            </a:r>
            <a:r>
              <a:rPr lang="en-US" b="1" i="0" dirty="0">
                <a:solidFill>
                  <a:schemeClr val="tx1"/>
                </a:solidFill>
                <a:effectLst/>
                <a:latin typeface="Consolas" panose="020B0609020204030204" pitchFamily="49" charset="0"/>
              </a:rPr>
              <a:t> `undefined`.</a:t>
            </a:r>
            <a:endParaRPr lang="en-US" b="0" i="0" dirty="0">
              <a:solidFill>
                <a:schemeClr val="tx1"/>
              </a:solidFill>
              <a:effectLst/>
              <a:latin typeface="Consolas" panose="020B0609020204030204" pitchFamily="49" charset="0"/>
            </a:endParaRPr>
          </a:p>
          <a:p>
            <a:pPr algn="l" rtl="0" fontAlgn="base"/>
            <a:r>
              <a:rPr lang="en-US" b="1" i="0" dirty="0">
                <a:solidFill>
                  <a:schemeClr val="tx1"/>
                </a:solidFill>
                <a:effectLst/>
                <a:latin typeface="Consolas" panose="020B0609020204030204" pitchFamily="49" charset="0"/>
              </a:rPr>
              <a:t>Example: </a:t>
            </a:r>
            <a:r>
              <a:rPr lang="en-US" b="0" i="0" dirty="0">
                <a:solidFill>
                  <a:schemeClr val="tx1"/>
                </a:solidFill>
                <a:effectLst/>
                <a:latin typeface="Consolas" panose="020B0609020204030204" pitchFamily="49" charset="0"/>
              </a:rPr>
              <a:t>Below is an example.</a:t>
            </a:r>
          </a:p>
          <a:p>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car;   </a:t>
            </a:r>
            <a:r>
              <a:rPr lang="en-US" b="0" i="0" dirty="0">
                <a:solidFill>
                  <a:schemeClr val="bg1"/>
                </a:solidFill>
                <a:effectLst/>
                <a:latin typeface="Consolas" panose="020B0609020204030204" pitchFamily="49" charset="0"/>
              </a:rPr>
              <a:t> // Value is undefined, type is undefined </a:t>
            </a:r>
          </a:p>
          <a:p>
            <a:r>
              <a:rPr lang="en-US" dirty="0">
                <a:solidFill>
                  <a:srgbClr val="0000CC"/>
                </a:solidFill>
                <a:latin typeface="Consolas" panose="020B0609020204030204" pitchFamily="49" charset="0"/>
              </a:rPr>
              <a:t>let</a:t>
            </a:r>
            <a:r>
              <a:rPr lang="en-US" dirty="0">
                <a:solidFill>
                  <a:srgbClr val="000000"/>
                </a:solidFill>
                <a:latin typeface="Consolas" panose="020B0609020204030204" pitchFamily="49" charset="0"/>
              </a:rPr>
              <a:t> car = undefined;</a:t>
            </a:r>
          </a:p>
          <a:p>
            <a:r>
              <a:rPr lang="en-US" dirty="0">
                <a:solidFill>
                  <a:srgbClr val="000000"/>
                </a:solidFill>
                <a:latin typeface="Consolas" panose="020B0609020204030204" pitchFamily="49" charset="0"/>
              </a:rPr>
              <a:t>c</a:t>
            </a:r>
            <a:r>
              <a:rPr lang="en-US" b="0" i="0" dirty="0">
                <a:solidFill>
                  <a:srgbClr val="000000"/>
                </a:solidFill>
                <a:effectLst/>
                <a:latin typeface="Consolas" panose="020B0609020204030204" pitchFamily="49" charset="0"/>
              </a:rPr>
              <a:t>onsole.log(typeof car); </a:t>
            </a:r>
            <a:r>
              <a:rPr lang="en-US" b="0" i="0" dirty="0">
                <a:solidFill>
                  <a:schemeClr val="accent6"/>
                </a:solidFill>
                <a:effectLst/>
                <a:latin typeface="Consolas" panose="020B0609020204030204" pitchFamily="49" charset="0"/>
              </a:rPr>
              <a:t>//undefined</a:t>
            </a:r>
          </a:p>
          <a:p>
            <a:endParaRPr lang="en-US" dirty="0">
              <a:solidFill>
                <a:schemeClr val="accent6"/>
              </a:solidFill>
              <a:latin typeface="Consolas" panose="020B0609020204030204" pitchFamily="49" charset="0"/>
            </a:endParaRPr>
          </a:p>
          <a:p>
            <a:r>
              <a:rPr lang="en-US" sz="3200" b="0" i="0" dirty="0">
                <a:effectLst/>
                <a:latin typeface="Consolas" panose="020B0609020204030204" pitchFamily="49" charset="0"/>
              </a:rPr>
              <a:t>JAVASCRIPT NULL</a:t>
            </a:r>
          </a:p>
          <a:p>
            <a:pPr algn="l" rtl="0" fontAlgn="base"/>
            <a:r>
              <a:rPr lang="en-US" b="0" i="0" dirty="0">
                <a:solidFill>
                  <a:schemeClr val="tx1"/>
                </a:solidFill>
                <a:effectLst/>
                <a:latin typeface="Consolas" panose="020B0609020204030204" pitchFamily="49" charset="0"/>
              </a:rPr>
              <a:t>This data type can hold only one possible value that is </a:t>
            </a:r>
            <a:r>
              <a:rPr lang="en-US" b="0" i="0" u="sng" dirty="0">
                <a:solidFill>
                  <a:schemeClr val="tx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null</a:t>
            </a:r>
            <a:r>
              <a:rPr lang="en-US" b="0" i="0" dirty="0">
                <a:solidFill>
                  <a:schemeClr val="tx1"/>
                </a:solidFill>
                <a:effectLst/>
                <a:latin typeface="Consolas" panose="020B0609020204030204" pitchFamily="49" charset="0"/>
              </a:rPr>
              <a:t>. It is used to represent the intentional absence of any value</a:t>
            </a:r>
          </a:p>
          <a:p>
            <a:pPr algn="l" rtl="0" fontAlgn="base"/>
            <a:r>
              <a:rPr lang="en-US" b="1" i="0" dirty="0">
                <a:solidFill>
                  <a:srgbClr val="273239"/>
                </a:solidFill>
                <a:effectLst/>
                <a:latin typeface="Consolas" panose="020B0609020204030204" pitchFamily="49" charset="0"/>
              </a:rPr>
              <a:t>Example: </a:t>
            </a:r>
            <a:r>
              <a:rPr lang="en-US" b="0" i="0" dirty="0">
                <a:solidFill>
                  <a:srgbClr val="273239"/>
                </a:solidFill>
                <a:effectLst/>
                <a:latin typeface="Consolas" panose="020B0609020204030204" pitchFamily="49" charset="0"/>
              </a:rPr>
              <a:t>Below is an example.</a:t>
            </a:r>
          </a:p>
          <a:p>
            <a:r>
              <a:rPr lang="en-US" dirty="0">
                <a:solidFill>
                  <a:srgbClr val="0000CC"/>
                </a:solidFill>
                <a:latin typeface="Consolas" panose="020B0609020204030204" pitchFamily="49" charset="0"/>
              </a:rPr>
              <a:t>l</a:t>
            </a:r>
            <a:r>
              <a:rPr lang="en-US" b="0" i="0" dirty="0">
                <a:solidFill>
                  <a:srgbClr val="0000CC"/>
                </a:solidFill>
                <a:effectLst/>
                <a:latin typeface="Consolas" panose="020B0609020204030204" pitchFamily="49" charset="0"/>
              </a:rPr>
              <a:t>et</a:t>
            </a:r>
            <a:r>
              <a:rPr lang="en-US" b="0" i="0" dirty="0">
                <a:effectLst/>
                <a:latin typeface="Consolas" panose="020B0609020204030204" pitchFamily="49" charset="0"/>
              </a:rPr>
              <a:t> </a:t>
            </a:r>
            <a:r>
              <a:rPr lang="en-US" b="0" i="0" dirty="0">
                <a:solidFill>
                  <a:schemeClr val="tx1"/>
                </a:solidFill>
                <a:effectLst/>
                <a:latin typeface="Consolas" panose="020B0609020204030204" pitchFamily="49" charset="0"/>
              </a:rPr>
              <a:t>x=null;</a:t>
            </a:r>
          </a:p>
          <a:p>
            <a:r>
              <a:rPr lang="en-US" dirty="0">
                <a:solidFill>
                  <a:schemeClr val="tx1"/>
                </a:solidFill>
                <a:latin typeface="Consolas" panose="020B0609020204030204" pitchFamily="49" charset="0"/>
              </a:rPr>
              <a:t>console.log(x);</a:t>
            </a:r>
            <a:endParaRPr lang="en-US" b="0" i="0" dirty="0">
              <a:solidFill>
                <a:schemeClr val="tx1"/>
              </a:solidFill>
              <a:effectLst/>
              <a:latin typeface="Consolas" panose="020B0609020204030204" pitchFamily="49" charset="0"/>
            </a:endParaRPr>
          </a:p>
          <a:p>
            <a:endParaRPr lang="en-US" b="0" i="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46735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0" y="0"/>
            <a:ext cx="10515600" cy="787814"/>
          </a:xfrm>
        </p:spPr>
        <p:txBody>
          <a:bodyPr>
            <a:normAutofit/>
          </a:bodyPr>
          <a:lstStyle/>
          <a:p>
            <a:r>
              <a:rPr lang="en-US" sz="3200" dirty="0">
                <a:solidFill>
                  <a:schemeClr val="accent6"/>
                </a:solidFill>
                <a:latin typeface="Consolas" panose="020B0609020204030204" pitchFamily="49" charset="0"/>
              </a:rPr>
              <a:t>JAVASCRIPT SYMBOL</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0" y="611601"/>
            <a:ext cx="12192000" cy="8063746"/>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b="0" i="0" dirty="0">
                <a:solidFill>
                  <a:srgbClr val="000000"/>
                </a:solidFill>
                <a:effectLst/>
                <a:latin typeface="Consolas" panose="020B0609020204030204" pitchFamily="49" charset="0"/>
              </a:rPr>
              <a:t>A symbol is a primitive data type that is unique and immutable. It is often used to create property keys that are guaranteed to be unique which can be particularly useful when working with object properties, especially in scenarios like defining private properties or avoiding naming collisions.</a:t>
            </a:r>
          </a:p>
          <a:p>
            <a:r>
              <a:rPr lang="en-US" dirty="0">
                <a:solidFill>
                  <a:srgbClr val="000000"/>
                </a:solidFill>
                <a:latin typeface="Consolas" panose="020B0609020204030204" pitchFamily="49" charset="0"/>
              </a:rPr>
              <a:t>Example</a:t>
            </a:r>
          </a:p>
          <a:p>
            <a:r>
              <a:rPr lang="da-DK" b="0" dirty="0">
                <a:solidFill>
                  <a:srgbClr val="0000CC"/>
                </a:solidFill>
                <a:effectLst/>
                <a:latin typeface="Consolas" panose="020B0609020204030204" pitchFamily="49" charset="0"/>
              </a:rPr>
              <a:t>let</a:t>
            </a:r>
            <a:r>
              <a:rPr lang="da-DK" b="0" dirty="0">
                <a:solidFill>
                  <a:srgbClr val="CCCCCC"/>
                </a:solidFill>
                <a:effectLst/>
                <a:latin typeface="Consolas" panose="020B0609020204030204" pitchFamily="49" charset="0"/>
              </a:rPr>
              <a:t> </a:t>
            </a:r>
            <a:r>
              <a:rPr lang="da-DK" b="0" dirty="0">
                <a:solidFill>
                  <a:schemeClr val="tx1"/>
                </a:solidFill>
                <a:effectLst/>
                <a:latin typeface="Consolas" panose="020B0609020204030204" pitchFamily="49" charset="0"/>
              </a:rPr>
              <a:t>symbol1</a:t>
            </a:r>
            <a:r>
              <a:rPr lang="da-DK" b="0" dirty="0">
                <a:solidFill>
                  <a:srgbClr val="CCCCCC"/>
                </a:solidFill>
                <a:effectLst/>
                <a:latin typeface="Consolas" panose="020B0609020204030204" pitchFamily="49" charset="0"/>
              </a:rPr>
              <a:t> </a:t>
            </a:r>
            <a:r>
              <a:rPr lang="da-DK" b="0" dirty="0">
                <a:solidFill>
                  <a:schemeClr val="tx1"/>
                </a:solidFill>
                <a:effectLst/>
                <a:latin typeface="Consolas" panose="020B0609020204030204" pitchFamily="49" charset="0"/>
              </a:rPr>
              <a:t>=</a:t>
            </a:r>
            <a:r>
              <a:rPr lang="da-DK" b="0" dirty="0">
                <a:solidFill>
                  <a:srgbClr val="CCCCCC"/>
                </a:solidFill>
                <a:effectLst/>
                <a:latin typeface="Consolas" panose="020B0609020204030204" pitchFamily="49" charset="0"/>
              </a:rPr>
              <a:t> </a:t>
            </a:r>
            <a:r>
              <a:rPr lang="da-DK" b="0" dirty="0">
                <a:solidFill>
                  <a:srgbClr val="FFFF00"/>
                </a:solidFill>
                <a:effectLst/>
                <a:latin typeface="Consolas" panose="020B0609020204030204" pitchFamily="49" charset="0"/>
              </a:rPr>
              <a:t>Symbol</a:t>
            </a:r>
            <a:r>
              <a:rPr lang="da-DK" b="0" dirty="0">
                <a:solidFill>
                  <a:schemeClr val="tx1"/>
                </a:solidFill>
                <a:effectLst/>
                <a:latin typeface="Consolas" panose="020B0609020204030204" pitchFamily="49" charset="0"/>
              </a:rPr>
              <a:t>("symbol");</a:t>
            </a:r>
          </a:p>
          <a:p>
            <a:r>
              <a:rPr lang="da-DK" b="0" dirty="0">
                <a:solidFill>
                  <a:srgbClr val="0000CC"/>
                </a:solidFill>
                <a:effectLst/>
                <a:latin typeface="Consolas" panose="020B0609020204030204" pitchFamily="49" charset="0"/>
              </a:rPr>
              <a:t>let</a:t>
            </a:r>
            <a:r>
              <a:rPr lang="da-DK" b="0" dirty="0">
                <a:solidFill>
                  <a:srgbClr val="CCCCCC"/>
                </a:solidFill>
                <a:effectLst/>
                <a:latin typeface="Consolas" panose="020B0609020204030204" pitchFamily="49" charset="0"/>
              </a:rPr>
              <a:t> </a:t>
            </a:r>
            <a:r>
              <a:rPr lang="da-DK" b="0" dirty="0">
                <a:solidFill>
                  <a:schemeClr val="tx1"/>
                </a:solidFill>
                <a:effectLst/>
                <a:latin typeface="Consolas" panose="020B0609020204030204" pitchFamily="49" charset="0"/>
              </a:rPr>
              <a:t>symbol2</a:t>
            </a:r>
            <a:r>
              <a:rPr lang="da-DK" b="0" dirty="0">
                <a:solidFill>
                  <a:srgbClr val="CCCCCC"/>
                </a:solidFill>
                <a:effectLst/>
                <a:latin typeface="Consolas" panose="020B0609020204030204" pitchFamily="49" charset="0"/>
              </a:rPr>
              <a:t> </a:t>
            </a:r>
            <a:r>
              <a:rPr lang="da-DK" b="0" dirty="0">
                <a:solidFill>
                  <a:schemeClr val="tx1"/>
                </a:solidFill>
                <a:effectLst/>
                <a:latin typeface="Consolas" panose="020B0609020204030204" pitchFamily="49" charset="0"/>
              </a:rPr>
              <a:t>=</a:t>
            </a:r>
            <a:r>
              <a:rPr lang="da-DK" b="0" dirty="0">
                <a:solidFill>
                  <a:srgbClr val="CCCCCC"/>
                </a:solidFill>
                <a:effectLst/>
                <a:latin typeface="Consolas" panose="020B0609020204030204" pitchFamily="49" charset="0"/>
              </a:rPr>
              <a:t> </a:t>
            </a:r>
            <a:r>
              <a:rPr lang="da-DK" b="0" dirty="0">
                <a:solidFill>
                  <a:srgbClr val="FFFF00"/>
                </a:solidFill>
                <a:effectLst/>
                <a:latin typeface="Consolas" panose="020B0609020204030204" pitchFamily="49" charset="0"/>
              </a:rPr>
              <a:t>Symbol</a:t>
            </a:r>
            <a:r>
              <a:rPr lang="da-DK" b="0" dirty="0">
                <a:solidFill>
                  <a:schemeClr val="tx1"/>
                </a:solidFill>
                <a:effectLst/>
                <a:latin typeface="Consolas" panose="020B0609020204030204" pitchFamily="49" charset="0"/>
              </a:rPr>
              <a:t>("symbol");</a:t>
            </a:r>
          </a:p>
          <a:p>
            <a:r>
              <a:rPr lang="da-DK" b="0" dirty="0">
                <a:solidFill>
                  <a:schemeClr val="tx1"/>
                </a:solidFill>
                <a:effectLst/>
                <a:latin typeface="Consolas" panose="020B0609020204030204" pitchFamily="49" charset="0"/>
              </a:rPr>
              <a:t>console.log(symbol1 === symbol2);</a:t>
            </a:r>
          </a:p>
          <a:p>
            <a:endParaRPr lang="en-US" dirty="0">
              <a:solidFill>
                <a:srgbClr val="000000"/>
              </a:solidFill>
              <a:latin typeface="Consolas" panose="020B0609020204030204" pitchFamily="49" charset="0"/>
            </a:endParaRPr>
          </a:p>
          <a:p>
            <a:r>
              <a:rPr lang="en-US" sz="3600" b="0" i="0" dirty="0">
                <a:solidFill>
                  <a:schemeClr val="bg1"/>
                </a:solidFill>
                <a:effectLst/>
                <a:latin typeface="Consolas" panose="020B0609020204030204" pitchFamily="49" charset="0"/>
              </a:rPr>
              <a:t>NON-PRIMITIVE DATA TYPES</a:t>
            </a:r>
          </a:p>
          <a:p>
            <a:r>
              <a:rPr lang="en-US" sz="3200" dirty="0">
                <a:latin typeface="Consolas" panose="020B0609020204030204" pitchFamily="49" charset="0"/>
              </a:rPr>
              <a:t> JAVASCRIPT ARRAY</a:t>
            </a:r>
          </a:p>
          <a:p>
            <a:pPr algn="l"/>
            <a:r>
              <a:rPr lang="en-US" b="0" i="0" dirty="0">
                <a:solidFill>
                  <a:srgbClr val="000000"/>
                </a:solidFill>
                <a:effectLst/>
                <a:latin typeface="Consolas" panose="020B0609020204030204" pitchFamily="49" charset="0"/>
              </a:rPr>
              <a:t>JavaScript arrays are written with square brackets. Array items are separated by commas.      They</a:t>
            </a:r>
            <a:r>
              <a:rPr lang="en-US" dirty="0">
                <a:solidFill>
                  <a:srgbClr val="1B1B1B"/>
                </a:solidFill>
                <a:latin typeface="Consolas" panose="020B0609020204030204" pitchFamily="49" charset="0"/>
              </a:rPr>
              <a:t> </a:t>
            </a:r>
            <a:r>
              <a:rPr lang="en-US" b="0" i="0" dirty="0">
                <a:solidFill>
                  <a:srgbClr val="1B1B1B"/>
                </a:solidFill>
                <a:effectLst/>
                <a:latin typeface="Consolas" panose="020B0609020204030204" pitchFamily="49" charset="0"/>
              </a:rPr>
              <a:t>enable</a:t>
            </a:r>
            <a:r>
              <a:rPr lang="en-US" b="0" i="0" dirty="0">
                <a:solidFill>
                  <a:schemeClr val="tx1"/>
                </a:solidFill>
                <a:effectLst/>
                <a:latin typeface="Consolas" panose="020B0609020204030204" pitchFamily="49" charset="0"/>
              </a:rPr>
              <a:t> </a:t>
            </a:r>
            <a:r>
              <a:rPr lang="en-US" b="0" i="0" dirty="0">
                <a:solidFill>
                  <a:schemeClr val="tx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storage of  a collection of multiple items under a single variable name</a:t>
            </a:r>
            <a:r>
              <a:rPr lang="en-US" b="0" i="0" dirty="0">
                <a:solidFill>
                  <a:srgbClr val="1B1B1B"/>
                </a:solidFill>
                <a:effectLst/>
                <a:latin typeface="Consolas" panose="020B0609020204030204" pitchFamily="49" charset="0"/>
              </a:rPr>
              <a:t>,</a:t>
            </a:r>
          </a:p>
          <a:p>
            <a:pPr algn="l"/>
            <a:r>
              <a:rPr lang="en-US" dirty="0" err="1">
                <a:solidFill>
                  <a:srgbClr val="1B1B1B"/>
                </a:solidFill>
                <a:latin typeface="Consolas" panose="020B0609020204030204" pitchFamily="49" charset="0"/>
              </a:rPr>
              <a:t>Javascript</a:t>
            </a:r>
            <a:r>
              <a:rPr lang="en-US" dirty="0">
                <a:solidFill>
                  <a:srgbClr val="1B1B1B"/>
                </a:solidFill>
                <a:latin typeface="Consolas" panose="020B0609020204030204" pitchFamily="49" charset="0"/>
              </a:rPr>
              <a:t> arrays have the following characteristics:</a:t>
            </a:r>
          </a:p>
          <a:p>
            <a:pPr marL="285750" indent="-285750" algn="l">
              <a:buFont typeface="Arial" panose="020B0604020202020204" pitchFamily="34" charset="0"/>
              <a:buChar char="•"/>
            </a:pPr>
            <a:r>
              <a:rPr lang="en-US" b="1" i="0" dirty="0">
                <a:solidFill>
                  <a:srgbClr val="1B1B1B"/>
                </a:solidFill>
                <a:effectLst/>
                <a:latin typeface="Consolas" panose="020B0609020204030204" pitchFamily="49" charset="0"/>
              </a:rPr>
              <a:t>JavaScript arrays are resizable</a:t>
            </a:r>
            <a:r>
              <a:rPr lang="en-US" b="0" i="0" dirty="0">
                <a:solidFill>
                  <a:srgbClr val="1B1B1B"/>
                </a:solidFill>
                <a:effectLst/>
                <a:latin typeface="Consolas" panose="020B0609020204030204" pitchFamily="49" charset="0"/>
              </a:rPr>
              <a:t> and </a:t>
            </a:r>
            <a:r>
              <a:rPr lang="en-US" b="1" i="0" dirty="0">
                <a:solidFill>
                  <a:srgbClr val="1B1B1B"/>
                </a:solidFill>
                <a:effectLst/>
                <a:latin typeface="Consolas" panose="020B0609020204030204" pitchFamily="49" charset="0"/>
              </a:rPr>
              <a:t>can contain a mix of different data types</a:t>
            </a:r>
          </a:p>
          <a:p>
            <a:pPr marL="285750" indent="-285750">
              <a:buFont typeface="Arial" panose="020B0604020202020204" pitchFamily="34" charset="0"/>
              <a:buChar char="•"/>
            </a:pPr>
            <a:r>
              <a:rPr lang="en-US" b="1" i="0" dirty="0">
                <a:solidFill>
                  <a:srgbClr val="1B1B1B"/>
                </a:solidFill>
                <a:effectLst/>
                <a:latin typeface="Consolas" panose="020B0609020204030204" pitchFamily="49" charset="0"/>
              </a:rPr>
              <a:t>JavaScript arrays are not associative arrays</a:t>
            </a:r>
            <a:r>
              <a:rPr lang="en-US" b="0" i="0" dirty="0">
                <a:solidFill>
                  <a:srgbClr val="1B1B1B"/>
                </a:solidFill>
                <a:effectLst/>
                <a:latin typeface="Consolas" panose="020B0609020204030204" pitchFamily="49" charset="0"/>
              </a:rPr>
              <a:t> and so, array elements cannot be accessed using arbitrary strings as indexes, but must be accessed using nonnegative integers (or their respective string form) as indexes.</a:t>
            </a:r>
          </a:p>
          <a:p>
            <a:pPr marL="285750" indent="-285750" algn="l">
              <a:buFont typeface="Arial" panose="020B0604020202020204" pitchFamily="34" charset="0"/>
              <a:buChar char="•"/>
            </a:pPr>
            <a:r>
              <a:rPr lang="en-US" b="1" i="0" dirty="0">
                <a:solidFill>
                  <a:schemeClr val="tx1"/>
                </a:solidFill>
                <a:effectLst/>
                <a:latin typeface="Consolas" panose="020B0609020204030204" pitchFamily="49" charset="0"/>
              </a:rPr>
              <a:t>JavaScript arrays are</a:t>
            </a:r>
            <a:r>
              <a:rPr lang="en-US" b="1" dirty="0">
                <a:solidFill>
                  <a:schemeClr val="tx1"/>
                </a:solidFill>
                <a:latin typeface="Consolas" panose="020B0609020204030204" pitchFamily="49" charset="0"/>
              </a:rPr>
              <a:t> zero indexed </a:t>
            </a:r>
            <a:r>
              <a:rPr lang="en-US" b="0" i="0" dirty="0">
                <a:solidFill>
                  <a:schemeClr val="tx1"/>
                </a:solidFill>
                <a:effectLst/>
                <a:latin typeface="Consolas" panose="020B0609020204030204" pitchFamily="49" charset="0"/>
              </a:rPr>
              <a:t>the first element of an array is at index 0 , the second is at index 1 and the last term is n-1</a:t>
            </a:r>
          </a:p>
          <a:p>
            <a:endParaRPr lang="en-US" b="0" dirty="0">
              <a:solidFill>
                <a:schemeClr val="tx1"/>
              </a:solidFill>
              <a:effectLst/>
              <a:latin typeface="Consolas" panose="020B0609020204030204" pitchFamily="49" charset="0"/>
            </a:endParaRPr>
          </a:p>
          <a:p>
            <a:r>
              <a:rPr lang="en-US" b="0" dirty="0">
                <a:solidFill>
                  <a:schemeClr val="tx1"/>
                </a:solidFill>
                <a:effectLst/>
                <a:latin typeface="Consolas" panose="020B0609020204030204" pitchFamily="49" charset="0"/>
              </a:rPr>
              <a:t>const fruits = ["banana", "apple", "peach"];</a:t>
            </a:r>
          </a:p>
          <a:p>
            <a:r>
              <a:rPr lang="en-US" b="0" dirty="0">
                <a:solidFill>
                  <a:schemeClr val="tx1"/>
                </a:solidFill>
                <a:effectLst/>
                <a:latin typeface="Consolas" panose="020B0609020204030204" pitchFamily="49" charset="0"/>
              </a:rPr>
              <a:t>console.log(</a:t>
            </a:r>
            <a:r>
              <a:rPr lang="en-US" b="0" dirty="0" err="1">
                <a:solidFill>
                  <a:schemeClr val="tx1"/>
                </a:solidFill>
                <a:effectLst/>
                <a:latin typeface="Consolas" panose="020B0609020204030204" pitchFamily="49" charset="0"/>
              </a:rPr>
              <a:t>fruits.length</a:t>
            </a:r>
            <a:r>
              <a:rPr lang="en-US" b="0" dirty="0">
                <a:solidFill>
                  <a:schemeClr val="tx1"/>
                </a:solidFill>
                <a:effectLst/>
                <a:latin typeface="Consolas" panose="020B0609020204030204" pitchFamily="49" charset="0"/>
              </a:rPr>
              <a:t>); </a:t>
            </a:r>
            <a:r>
              <a:rPr lang="en-US" b="0" dirty="0">
                <a:solidFill>
                  <a:schemeClr val="bg1"/>
                </a:solidFill>
                <a:effectLst/>
                <a:latin typeface="Consolas" panose="020B0609020204030204" pitchFamily="49" charset="0"/>
              </a:rPr>
              <a:t>// 3</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10362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92765" y="61501"/>
            <a:ext cx="10515600" cy="511038"/>
          </a:xfrm>
        </p:spPr>
        <p:txBody>
          <a:bodyPr>
            <a:normAutofit fontScale="90000"/>
          </a:bodyPr>
          <a:lstStyle/>
          <a:p>
            <a:r>
              <a:rPr lang="en-US" sz="3200" dirty="0">
                <a:solidFill>
                  <a:schemeClr val="accent6"/>
                </a:solidFill>
                <a:latin typeface="Consolas" panose="020B0609020204030204" pitchFamily="49" charset="0"/>
              </a:rPr>
              <a:t>JAVASCRIPT OBJECT</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1" y="681037"/>
            <a:ext cx="12192000" cy="627864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marL="285750" indent="-285750" algn="l">
              <a:buFont typeface="Arial" panose="020B0604020202020204" pitchFamily="34" charset="0"/>
              <a:buChar char="•"/>
            </a:pPr>
            <a:endParaRPr lang="en-US" b="0" dirty="0">
              <a:effectLst/>
              <a:latin typeface="Consolas" panose="020B0609020204030204" pitchFamily="49" charset="0"/>
            </a:endParaRPr>
          </a:p>
          <a:p>
            <a:pPr marL="285750" indent="-285750" algn="l">
              <a:buFont typeface="Arial" panose="020B0604020202020204" pitchFamily="34" charset="0"/>
              <a:buChar char="•"/>
            </a:pPr>
            <a:r>
              <a:rPr lang="en-US" b="0" i="0" dirty="0">
                <a:solidFill>
                  <a:schemeClr val="tx1"/>
                </a:solidFill>
                <a:effectLst/>
                <a:latin typeface="Consolas" panose="020B0609020204030204" pitchFamily="49" charset="0"/>
              </a:rPr>
              <a:t>JavaScript objects are written with curly braces {}</a:t>
            </a:r>
          </a:p>
          <a:p>
            <a:pPr marL="285750" indent="-285750" algn="l">
              <a:buFont typeface="Arial" panose="020B0604020202020204" pitchFamily="34" charset="0"/>
              <a:buChar char="•"/>
            </a:pPr>
            <a:r>
              <a:rPr lang="en-US" b="0" i="0" dirty="0">
                <a:solidFill>
                  <a:schemeClr val="tx1"/>
                </a:solidFill>
                <a:effectLst/>
                <a:latin typeface="Consolas" panose="020B0609020204030204" pitchFamily="49" charset="0"/>
              </a:rPr>
              <a:t>Object properties are written as </a:t>
            </a:r>
            <a:r>
              <a:rPr lang="en-US" b="0" i="0" dirty="0" err="1">
                <a:solidFill>
                  <a:schemeClr val="tx1"/>
                </a:solidFill>
                <a:effectLst/>
                <a:latin typeface="Consolas" panose="020B0609020204030204" pitchFamily="49" charset="0"/>
              </a:rPr>
              <a:t>key:value</a:t>
            </a:r>
            <a:r>
              <a:rPr lang="en-US" b="0" i="0" dirty="0">
                <a:solidFill>
                  <a:schemeClr val="tx1"/>
                </a:solidFill>
                <a:effectLst/>
                <a:latin typeface="Consolas" panose="020B0609020204030204" pitchFamily="49" charset="0"/>
              </a:rPr>
              <a:t> pairs, separated by commas.</a:t>
            </a:r>
          </a:p>
          <a:p>
            <a:pPr algn="l"/>
            <a:endParaRPr lang="en-US" b="0" i="0" dirty="0">
              <a:solidFill>
                <a:schemeClr val="tx1"/>
              </a:solidFill>
              <a:effectLst/>
              <a:latin typeface="Consolas" panose="020B0609020204030204" pitchFamily="49" charset="0"/>
            </a:endParaRPr>
          </a:p>
          <a:p>
            <a:pPr algn="l"/>
            <a:r>
              <a:rPr lang="en-US" b="0" i="0" dirty="0">
                <a:solidFill>
                  <a:schemeClr val="tx1"/>
                </a:solidFill>
                <a:effectLst/>
                <a:latin typeface="Consolas" panose="020B0609020204030204" pitchFamily="49" charset="0"/>
              </a:rPr>
              <a:t>const person = {</a:t>
            </a:r>
            <a:r>
              <a:rPr lang="en-US" b="0" i="0" dirty="0" err="1">
                <a:solidFill>
                  <a:schemeClr val="tx1"/>
                </a:solidFill>
                <a:effectLst/>
                <a:latin typeface="Consolas" panose="020B0609020204030204" pitchFamily="49" charset="0"/>
              </a:rPr>
              <a:t>firstName</a:t>
            </a:r>
            <a:r>
              <a:rPr lang="en-US" b="0" i="0" dirty="0">
                <a:solidFill>
                  <a:schemeClr val="tx1"/>
                </a:solidFill>
                <a:effectLst/>
                <a:latin typeface="Consolas" panose="020B0609020204030204" pitchFamily="49" charset="0"/>
              </a:rPr>
              <a:t>:"John", </a:t>
            </a:r>
            <a:r>
              <a:rPr lang="en-US" b="0" i="0" dirty="0" err="1">
                <a:solidFill>
                  <a:schemeClr val="tx1"/>
                </a:solidFill>
                <a:effectLst/>
                <a:latin typeface="Consolas" panose="020B0609020204030204" pitchFamily="49" charset="0"/>
              </a:rPr>
              <a:t>lastName</a:t>
            </a:r>
            <a:r>
              <a:rPr lang="en-US" b="0" i="0" dirty="0">
                <a:solidFill>
                  <a:schemeClr val="tx1"/>
                </a:solidFill>
                <a:effectLst/>
                <a:latin typeface="Consolas" panose="020B0609020204030204" pitchFamily="49" charset="0"/>
              </a:rPr>
              <a:t>:"Doe", age:50, </a:t>
            </a:r>
            <a:r>
              <a:rPr lang="en-US" b="0" i="0" dirty="0" err="1">
                <a:solidFill>
                  <a:schemeClr val="tx1"/>
                </a:solidFill>
                <a:effectLst/>
                <a:latin typeface="Consolas" panose="020B0609020204030204" pitchFamily="49" charset="0"/>
              </a:rPr>
              <a:t>eyeColor</a:t>
            </a:r>
            <a:r>
              <a:rPr lang="en-US" b="0" i="0" dirty="0">
                <a:solidFill>
                  <a:schemeClr val="tx1"/>
                </a:solidFill>
                <a:effectLst/>
                <a:latin typeface="Consolas" panose="020B0609020204030204" pitchFamily="49" charset="0"/>
              </a:rPr>
              <a:t>:"blue"};</a:t>
            </a:r>
          </a:p>
          <a:p>
            <a:r>
              <a:rPr lang="en-US" b="0" dirty="0">
                <a:solidFill>
                  <a:schemeClr val="tx1"/>
                </a:solidFill>
                <a:effectLst/>
                <a:latin typeface="Consolas" panose="020B0609020204030204" pitchFamily="49" charset="0"/>
              </a:rPr>
              <a:t>console.log(typeof person);</a:t>
            </a:r>
            <a:r>
              <a:rPr lang="en-US" b="0" dirty="0">
                <a:solidFill>
                  <a:schemeClr val="bg1"/>
                </a:solidFill>
                <a:effectLst/>
                <a:latin typeface="Consolas" panose="020B0609020204030204" pitchFamily="49" charset="0"/>
              </a:rPr>
              <a:t>// object</a:t>
            </a:r>
          </a:p>
          <a:p>
            <a:endParaRPr lang="en-US" b="0" dirty="0">
              <a:solidFill>
                <a:schemeClr val="bg1"/>
              </a:solidFill>
              <a:effectLst/>
              <a:latin typeface="Consolas" panose="020B0609020204030204" pitchFamily="49" charset="0"/>
            </a:endParaRPr>
          </a:p>
          <a:p>
            <a:pPr algn="l" fontAlgn="ctr"/>
            <a:r>
              <a:rPr lang="en-US" sz="2400" b="0" i="0" dirty="0">
                <a:solidFill>
                  <a:schemeClr val="bg1"/>
                </a:solidFill>
                <a:effectLst/>
                <a:latin typeface="Consolas" panose="020B0609020204030204" pitchFamily="49" charset="0"/>
              </a:rPr>
              <a:t>Data types are important in programming because:</a:t>
            </a:r>
          </a:p>
          <a:p>
            <a:pPr marL="285750" indent="-285750" algn="l" fontAlgn="ctr">
              <a:buFont typeface="Arial" panose="020B0604020202020204" pitchFamily="34" charset="0"/>
              <a:buChar char="•"/>
            </a:pPr>
            <a:r>
              <a:rPr lang="en-US" dirty="0">
                <a:solidFill>
                  <a:schemeClr val="tx1"/>
                </a:solidFill>
                <a:latin typeface="Consolas" panose="020B0609020204030204" pitchFamily="49" charset="0"/>
              </a:rPr>
              <a:t>T</a:t>
            </a:r>
            <a:r>
              <a:rPr lang="en-US" b="0" i="0" dirty="0">
                <a:solidFill>
                  <a:schemeClr val="tx1"/>
                </a:solidFill>
                <a:effectLst/>
                <a:latin typeface="Consolas" panose="020B0609020204030204" pitchFamily="49" charset="0"/>
              </a:rPr>
              <a:t>hey help ensure that </a:t>
            </a:r>
            <a:r>
              <a:rPr lang="en-US" b="0" i="0" dirty="0" err="1">
                <a:solidFill>
                  <a:schemeClr val="tx1"/>
                </a:solidFill>
                <a:effectLst/>
                <a:latin typeface="Consolas" panose="020B0609020204030204" pitchFamily="49" charset="0"/>
              </a:rPr>
              <a:t>datas</a:t>
            </a:r>
            <a:r>
              <a:rPr lang="en-US" b="0" i="0" dirty="0">
                <a:solidFill>
                  <a:schemeClr val="tx1"/>
                </a:solidFill>
                <a:effectLst/>
                <a:latin typeface="Consolas" panose="020B0609020204030204" pitchFamily="49" charset="0"/>
              </a:rPr>
              <a:t> are handled correctly and efficiently: </a:t>
            </a:r>
          </a:p>
          <a:p>
            <a:pPr algn="l" fontAlgn="ctr">
              <a:buFont typeface="Arial" panose="020B0604020202020204" pitchFamily="34" charset="0"/>
              <a:buChar char="•"/>
            </a:pPr>
            <a:r>
              <a:rPr lang="en-US" b="0" i="0" dirty="0">
                <a:solidFill>
                  <a:schemeClr val="tx1"/>
                </a:solidFill>
                <a:effectLst/>
                <a:latin typeface="Consolas" panose="020B0609020204030204" pitchFamily="49" charset="0"/>
              </a:rPr>
              <a:t>  Data types help ensure that data is collected in the expected format. For example, a computer can use the data type of "Ross, Bob" to determine if it's referring to a full name. </a:t>
            </a:r>
          </a:p>
          <a:p>
            <a:pPr algn="l" fontAlgn="ctr">
              <a:buFont typeface="Arial" panose="020B0604020202020204" pitchFamily="34" charset="0"/>
              <a:buChar char="•"/>
            </a:pPr>
            <a:r>
              <a:rPr lang="en-US" b="0" i="0" dirty="0">
                <a:solidFill>
                  <a:schemeClr val="tx1"/>
                </a:solidFill>
                <a:effectLst/>
                <a:latin typeface="Consolas" panose="020B0609020204030204" pitchFamily="49" charset="0"/>
              </a:rPr>
              <a:t>  Data types help the computer process data correctly by categorizing it into user-defined types, such as numbers, text, or truth values. </a:t>
            </a:r>
          </a:p>
          <a:p>
            <a:pPr algn="l" fontAlgn="ctr">
              <a:buFont typeface="Arial" panose="020B0604020202020204" pitchFamily="34" charset="0"/>
              <a:buChar char="•"/>
            </a:pPr>
            <a:r>
              <a:rPr lang="en-US" b="0" i="0" dirty="0">
                <a:solidFill>
                  <a:schemeClr val="tx1"/>
                </a:solidFill>
                <a:effectLst/>
                <a:latin typeface="Consolas" panose="020B0609020204030204" pitchFamily="49" charset="0"/>
              </a:rPr>
              <a:t>  Data types help with memory management by allocating space for each data type. </a:t>
            </a:r>
          </a:p>
          <a:p>
            <a:pPr algn="l" fontAlgn="ctr">
              <a:buFont typeface="Arial" panose="020B0604020202020204" pitchFamily="34" charset="0"/>
              <a:buChar char="•"/>
            </a:pPr>
            <a:r>
              <a:rPr lang="en-US" b="0" i="0" dirty="0">
                <a:solidFill>
                  <a:schemeClr val="tx1"/>
                </a:solidFill>
                <a:effectLst/>
                <a:latin typeface="Consolas" panose="020B0609020204030204" pitchFamily="49" charset="0"/>
              </a:rPr>
              <a:t>  Developers can write correct and optimized code for performance by understanding data types. </a:t>
            </a:r>
          </a:p>
          <a:p>
            <a:pPr algn="l" fontAlgn="ctr">
              <a:buFont typeface="Arial" panose="020B0604020202020204" pitchFamily="34" charset="0"/>
              <a:buChar char="•"/>
            </a:pPr>
            <a:r>
              <a:rPr lang="en-US" b="0" i="0" dirty="0">
                <a:solidFill>
                  <a:schemeClr val="tx1"/>
                </a:solidFill>
                <a:effectLst/>
                <a:latin typeface="Consolas" panose="020B0609020204030204" pitchFamily="49" charset="0"/>
              </a:rPr>
              <a:t>  Some operations are faster with specific types of data. For example, it's faster for a computer to work with whole numbers (integers) than with numbers that have decimals (floating-point numbers) when doing simple math. </a:t>
            </a:r>
          </a:p>
          <a:p>
            <a:pPr algn="l"/>
            <a:r>
              <a:rPr lang="en-US" b="0" i="0" dirty="0">
                <a:solidFill>
                  <a:schemeClr val="tx1"/>
                </a:solidFill>
                <a:effectLst/>
                <a:latin typeface="Google Sans"/>
              </a:rPr>
              <a:t> </a:t>
            </a:r>
          </a:p>
          <a:p>
            <a:endParaRPr lang="en-US" b="0" dirty="0">
              <a:solidFill>
                <a:schemeClr val="tx1"/>
              </a:solidFill>
              <a:effectLst/>
              <a:latin typeface="Verdana" panose="020B0604030504040204" pitchFamily="34" charset="0"/>
            </a:endParaRPr>
          </a:p>
          <a:p>
            <a:endParaRPr lang="en-US" dirty="0">
              <a:solidFill>
                <a:schemeClr val="tx1"/>
              </a:solidFill>
              <a:latin typeface="Verdana" panose="020B0604030504040204" pitchFamily="34" charset="0"/>
            </a:endParaRPr>
          </a:p>
          <a:p>
            <a:endParaRPr lang="en-US"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69075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92765" y="0"/>
            <a:ext cx="10515600" cy="1325563"/>
          </a:xfrm>
        </p:spPr>
        <p:txBody>
          <a:bodyPr/>
          <a:lstStyle/>
          <a:p>
            <a:r>
              <a:rPr lang="en-US" b="1" dirty="0">
                <a:latin typeface="Consolas" panose="020B0609020204030204" pitchFamily="49" charset="0"/>
              </a:rPr>
              <a:t>         </a:t>
            </a:r>
            <a:r>
              <a:rPr lang="en-US" b="1" dirty="0">
                <a:solidFill>
                  <a:schemeClr val="accent6"/>
                </a:solidFill>
                <a:latin typeface="Consolas" panose="020B0609020204030204" pitchFamily="49" charset="0"/>
              </a:rPr>
              <a:t>DATA AND VALUES </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325563"/>
            <a:ext cx="12192000" cy="5426765"/>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pPr marL="0" indent="0">
              <a:buNone/>
            </a:pPr>
            <a:r>
              <a:rPr lang="en-US" sz="1800" dirty="0">
                <a:latin typeface="Consolas" panose="020B0609020204030204" pitchFamily="49" charset="0"/>
              </a:rPr>
              <a:t>                      </a:t>
            </a:r>
            <a:r>
              <a:rPr lang="en-US" sz="4400" dirty="0">
                <a:latin typeface="Consolas" panose="020B0609020204030204" pitchFamily="49" charset="0"/>
              </a:rPr>
              <a:t>W</a:t>
            </a:r>
            <a:r>
              <a:rPr lang="en-US" sz="4000" dirty="0">
                <a:latin typeface="Consolas" panose="020B0609020204030204" pitchFamily="49" charset="0"/>
              </a:rPr>
              <a:t>hat are Data?</a:t>
            </a:r>
          </a:p>
          <a:p>
            <a:pPr marL="0" indent="0">
              <a:buNone/>
            </a:pPr>
            <a:r>
              <a:rPr lang="en-US" sz="1800" b="0" i="0" dirty="0">
                <a:solidFill>
                  <a:schemeClr val="tx1"/>
                </a:solidFill>
                <a:effectLst/>
                <a:latin typeface="Consolas" panose="020B0609020204030204" pitchFamily="49" charset="0"/>
              </a:rPr>
              <a:t>Data is a collection of facts, numbers, words, observations, or other information that can be interpreted and used by computers. </a:t>
            </a:r>
          </a:p>
          <a:p>
            <a:pPr marL="0" indent="0">
              <a:buNone/>
            </a:pPr>
            <a:r>
              <a:rPr lang="en-US" sz="1800" b="0" i="0" dirty="0">
                <a:solidFill>
                  <a:schemeClr val="tx1"/>
                </a:solidFill>
                <a:effectLst/>
                <a:latin typeface="Consolas" panose="020B0609020204030204" pitchFamily="49" charset="0"/>
              </a:rPr>
              <a:t>It can be collected from a variety of sources, such as user input, sensors, or algorithms. </a:t>
            </a:r>
          </a:p>
          <a:p>
            <a:pPr marL="0" indent="0">
              <a:buNone/>
            </a:pPr>
            <a:r>
              <a:rPr lang="en-US" sz="1800" b="0" i="0" dirty="0">
                <a:solidFill>
                  <a:schemeClr val="tx1"/>
                </a:solidFill>
                <a:effectLst/>
                <a:latin typeface="Consolas" panose="020B0609020204030204" pitchFamily="49" charset="0"/>
              </a:rPr>
              <a:t>Inside the computer’s world, there is only data. You can read data, modify data, create new data—but anything that isn’t data simply does not exist. All this data is stored as long sequences of bits</a:t>
            </a:r>
          </a:p>
          <a:p>
            <a:pPr marL="0" indent="0">
              <a:buNone/>
            </a:pPr>
            <a:r>
              <a:rPr lang="en-US" sz="4000" dirty="0">
                <a:solidFill>
                  <a:schemeClr val="bg1"/>
                </a:solidFill>
                <a:latin typeface="Consolas" panose="020B0609020204030204" pitchFamily="49" charset="0"/>
              </a:rPr>
              <a:t>          What are values?</a:t>
            </a:r>
          </a:p>
          <a:p>
            <a:pPr marL="0" indent="0">
              <a:buNone/>
            </a:pPr>
            <a:r>
              <a:rPr lang="en-US" sz="1800" b="0" i="0" dirty="0">
                <a:solidFill>
                  <a:schemeClr val="tx1"/>
                </a:solidFill>
                <a:effectLst/>
                <a:latin typeface="Consolas" panose="020B0609020204030204" pitchFamily="49" charset="0"/>
              </a:rPr>
              <a:t>values are pieces of information that a program can use and manipulate. Values can be numbers, characters, or other types of data</a:t>
            </a:r>
            <a:endParaRPr lang="en-US" sz="18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25798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92764" y="18255"/>
            <a:ext cx="10422835" cy="856387"/>
          </a:xfrm>
        </p:spPr>
        <p:txBody>
          <a:bodyPr>
            <a:normAutofit/>
          </a:bodyPr>
          <a:lstStyle/>
          <a:p>
            <a:r>
              <a:rPr lang="en-US" b="1" dirty="0">
                <a:latin typeface="Consolas" panose="020B0609020204030204" pitchFamily="49" charset="0"/>
              </a:rPr>
              <a:t>           </a:t>
            </a:r>
            <a:r>
              <a:rPr lang="en-US" b="1" dirty="0">
                <a:solidFill>
                  <a:schemeClr val="accent6"/>
                </a:solidFill>
                <a:latin typeface="Consolas" panose="020B0609020204030204" pitchFamily="49" charset="0"/>
              </a:rPr>
              <a:t>DATA AND VALUES </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0" y="874642"/>
            <a:ext cx="12192000" cy="58785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dirty="0">
                <a:solidFill>
                  <a:schemeClr val="tx1"/>
                </a:solidFill>
                <a:latin typeface="Consolas" panose="020B0609020204030204" pitchFamily="49" charset="0"/>
              </a:rPr>
              <a:t>A typical modern computer has more than 30 billion bits in its volatile data storage </a:t>
            </a:r>
          </a:p>
          <a:p>
            <a:r>
              <a:rPr lang="en-US" dirty="0">
                <a:solidFill>
                  <a:schemeClr val="tx1"/>
                </a:solidFill>
                <a:latin typeface="Consolas" panose="020B0609020204030204" pitchFamily="49" charset="0"/>
              </a:rPr>
              <a:t>To be able to work with such quantities of bits without getting lost, you can separate them into chunks that represent pieces of information. </a:t>
            </a:r>
          </a:p>
          <a:p>
            <a:r>
              <a:rPr lang="en-US" dirty="0">
                <a:solidFill>
                  <a:schemeClr val="tx1"/>
                </a:solidFill>
                <a:latin typeface="Consolas" panose="020B0609020204030204" pitchFamily="49" charset="0"/>
              </a:rPr>
              <a:t>In a JavaScript environment, those chunks are called values. Though all values are made of bits, they play different roles. Every value has a type that determines its role.</a:t>
            </a:r>
          </a:p>
          <a:p>
            <a:endParaRPr lang="en-US" sz="2000" dirty="0">
              <a:latin typeface="Consolas" panose="020B0609020204030204" pitchFamily="49" charset="0"/>
            </a:endParaRPr>
          </a:p>
          <a:p>
            <a:r>
              <a:rPr lang="en-US" sz="2000" dirty="0">
                <a:latin typeface="Consolas" panose="020B0609020204030204" pitchFamily="49" charset="0"/>
              </a:rPr>
              <a:t>JAVASCRIPT DATA TYPES are divided into two main categories</a:t>
            </a:r>
          </a:p>
          <a:p>
            <a:pPr algn="l">
              <a:buFont typeface="+mj-lt"/>
              <a:buAutoNum type="arabicPeriod"/>
            </a:pPr>
            <a:r>
              <a:rPr lang="en-US" dirty="0">
                <a:solidFill>
                  <a:schemeClr val="tx1"/>
                </a:solidFill>
                <a:latin typeface="Consolas" panose="020B0609020204030204" pitchFamily="49" charset="0"/>
              </a:rPr>
              <a:t>Primitive</a:t>
            </a:r>
            <a:r>
              <a:rPr lang="en-US" b="0" i="0" dirty="0">
                <a:solidFill>
                  <a:schemeClr val="tx1"/>
                </a:solidFill>
                <a:effectLst/>
                <a:latin typeface="Consolas" panose="020B0609020204030204" pitchFamily="49" charset="0"/>
              </a:rPr>
              <a:t> data types</a:t>
            </a:r>
          </a:p>
          <a:p>
            <a:pPr algn="l">
              <a:buFont typeface="+mj-lt"/>
              <a:buAutoNum type="arabicPeriod"/>
            </a:pPr>
            <a:r>
              <a:rPr lang="en-US" b="0" i="0" dirty="0">
                <a:solidFill>
                  <a:schemeClr val="tx1"/>
                </a:solidFill>
                <a:effectLst/>
                <a:latin typeface="Consolas" panose="020B0609020204030204" pitchFamily="49" charset="0"/>
              </a:rPr>
              <a:t>Non-primitive data types(Object References)</a:t>
            </a:r>
          </a:p>
          <a:p>
            <a:r>
              <a:rPr lang="en-US" sz="2000" b="0" i="0" dirty="0">
                <a:solidFill>
                  <a:schemeClr val="bg1"/>
                </a:solidFill>
                <a:effectLst/>
                <a:latin typeface="Consolas" panose="020B0609020204030204" pitchFamily="49" charset="0"/>
              </a:rPr>
              <a:t>Primitive data types </a:t>
            </a:r>
            <a:r>
              <a:rPr lang="en-US" b="0" i="0" dirty="0">
                <a:solidFill>
                  <a:schemeClr val="tx1"/>
                </a:solidFill>
                <a:effectLst/>
                <a:latin typeface="Consolas" panose="020B0609020204030204" pitchFamily="49" charset="0"/>
              </a:rPr>
              <a:t>are the built-in data types provided by JavaScript. They represent single values and are not mutable. JavaScript supports the following primitive data types: </a:t>
            </a:r>
            <a:r>
              <a:rPr lang="en-US" sz="2000" dirty="0">
                <a:solidFill>
                  <a:srgbClr val="273239"/>
                </a:solidFill>
                <a:latin typeface="Consolas" panose="020B0609020204030204" pitchFamily="49" charset="0"/>
              </a:rPr>
              <a:t>                                                 </a:t>
            </a:r>
            <a:r>
              <a:rPr lang="en-US" sz="3200" dirty="0">
                <a:solidFill>
                  <a:schemeClr val="bg1"/>
                </a:solidFill>
                <a:latin typeface="Consolas" panose="020B0609020204030204" pitchFamily="49" charset="0"/>
              </a:rPr>
              <a:t>NUMBERS DATA TYPES</a:t>
            </a:r>
          </a:p>
          <a:p>
            <a:r>
              <a:rPr lang="en-US" dirty="0">
                <a:solidFill>
                  <a:schemeClr val="tx1"/>
                </a:solidFill>
                <a:latin typeface="Consolas" panose="020B0609020204030204" pitchFamily="49" charset="0"/>
              </a:rPr>
              <a:t>Generally in computer programming numbers are of different types</a:t>
            </a:r>
          </a:p>
          <a:p>
            <a:r>
              <a:rPr lang="en-US" dirty="0">
                <a:solidFill>
                  <a:schemeClr val="tx1"/>
                </a:solidFill>
                <a:latin typeface="Consolas" panose="020B0609020204030204" pitchFamily="49" charset="0"/>
              </a:rPr>
              <a:t>Integer and decimal or(float)</a:t>
            </a:r>
          </a:p>
          <a:p>
            <a:r>
              <a:rPr lang="en-US" dirty="0">
                <a:solidFill>
                  <a:schemeClr val="bg1"/>
                </a:solidFill>
                <a:latin typeface="Consolas" panose="020B0609020204030204" pitchFamily="49" charset="0"/>
              </a:rPr>
              <a:t>Integers</a:t>
            </a:r>
            <a:r>
              <a:rPr lang="en-US" dirty="0">
                <a:solidFill>
                  <a:schemeClr val="tx1"/>
                </a:solidFill>
                <a:latin typeface="Consolas" panose="020B0609020204030204" pitchFamily="49" charset="0"/>
              </a:rPr>
              <a:t> are whole numbers that can be positive, negative or zero</a:t>
            </a:r>
          </a:p>
          <a:p>
            <a:r>
              <a:rPr lang="en-US" dirty="0">
                <a:solidFill>
                  <a:schemeClr val="tx1"/>
                </a:solidFill>
                <a:latin typeface="Consolas" panose="020B0609020204030204" pitchFamily="49" charset="0"/>
              </a:rPr>
              <a:t>Example: </a:t>
            </a:r>
            <a:r>
              <a:rPr lang="en-US" b="0" i="0" dirty="0">
                <a:solidFill>
                  <a:schemeClr val="tx1"/>
                </a:solidFill>
                <a:effectLst/>
                <a:latin typeface="Consolas" panose="020B0609020204030204" pitchFamily="49" charset="0"/>
              </a:rPr>
              <a:t>-5, 1, 5, 8, 97, and 3,043</a:t>
            </a:r>
          </a:p>
          <a:p>
            <a:r>
              <a:rPr lang="en-US" dirty="0">
                <a:solidFill>
                  <a:schemeClr val="bg1"/>
                </a:solidFill>
                <a:latin typeface="Consolas" panose="020B0609020204030204" pitchFamily="49" charset="0"/>
              </a:rPr>
              <a:t>Decimal or float </a:t>
            </a:r>
            <a:r>
              <a:rPr lang="en-US" dirty="0">
                <a:solidFill>
                  <a:schemeClr val="tx1"/>
                </a:solidFill>
                <a:latin typeface="Consolas" panose="020B0609020204030204" pitchFamily="49" charset="0"/>
              </a:rPr>
              <a:t>are numbers that contain fractions</a:t>
            </a:r>
          </a:p>
          <a:p>
            <a:r>
              <a:rPr lang="en-US" dirty="0">
                <a:solidFill>
                  <a:schemeClr val="tx1"/>
                </a:solidFill>
                <a:latin typeface="Consolas" panose="020B0609020204030204" pitchFamily="49" charset="0"/>
              </a:rPr>
              <a:t>Example: </a:t>
            </a:r>
            <a:r>
              <a:rPr lang="en-US" b="0" i="0" dirty="0">
                <a:solidFill>
                  <a:schemeClr val="tx1"/>
                </a:solidFill>
                <a:effectLst/>
                <a:latin typeface="Consolas" panose="020B0609020204030204" pitchFamily="49" charset="0"/>
              </a:rPr>
              <a:t>3.14, . 09, and 5,643.1.</a:t>
            </a:r>
          </a:p>
          <a:p>
            <a:endParaRPr lang="en-US" dirty="0"/>
          </a:p>
        </p:txBody>
      </p:sp>
    </p:spTree>
    <p:extLst>
      <p:ext uri="{BB962C8B-B14F-4D97-AF65-F5344CB8AC3E}">
        <p14:creationId xmlns:p14="http://schemas.microsoft.com/office/powerpoint/2010/main" val="211699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0" y="0"/>
            <a:ext cx="10515600" cy="1325563"/>
          </a:xfrm>
        </p:spPr>
        <p:txBody>
          <a:bodyPr/>
          <a:lstStyle/>
          <a:p>
            <a:r>
              <a:rPr lang="en-US" dirty="0"/>
              <a:t> </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1" y="313818"/>
            <a:ext cx="12192000" cy="683264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2400" dirty="0">
                <a:solidFill>
                  <a:schemeClr val="bg1"/>
                </a:solidFill>
                <a:latin typeface="Consolas" panose="020B0609020204030204" pitchFamily="49" charset="0"/>
              </a:rPr>
              <a:t>ILLUSTRATION </a:t>
            </a:r>
          </a:p>
          <a:p>
            <a:r>
              <a:rPr lang="en-US" b="0" i="0" dirty="0">
                <a:solidFill>
                  <a:schemeClr val="bg1"/>
                </a:solidFill>
                <a:effectLst/>
                <a:latin typeface="Consolas" panose="020B0609020204030204" pitchFamily="49" charset="0"/>
              </a:rPr>
              <a:t>// With integer:</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34</a:t>
            </a:r>
            <a:r>
              <a:rPr lang="en-US" b="0" i="0" dirty="0">
                <a:solidFill>
                  <a:srgbClr val="000000"/>
                </a:solidFill>
                <a:effectLst/>
                <a:latin typeface="Consolas" panose="020B0609020204030204" pitchFamily="49" charset="0"/>
              </a:rPr>
              <a:t>;</a:t>
            </a:r>
            <a:endParaRPr lang="en-US" dirty="0">
              <a:solidFill>
                <a:srgbClr val="273239"/>
              </a:solidFill>
              <a:latin typeface="Consolas" panose="020B0609020204030204" pitchFamily="49" charset="0"/>
            </a:endParaRPr>
          </a:p>
          <a:p>
            <a:r>
              <a:rPr lang="en-US" b="0" i="0" dirty="0">
                <a:solidFill>
                  <a:schemeClr val="bg1"/>
                </a:solidFill>
                <a:effectLst/>
                <a:latin typeface="Consolas" panose="020B0609020204030204" pitchFamily="49" charset="0"/>
              </a:rPr>
              <a:t>// With decimals:</a:t>
            </a:r>
            <a:br>
              <a:rPr lang="en-US" b="0" i="0" dirty="0">
                <a:solidFill>
                  <a:schemeClr val="bg1"/>
                </a:solidFill>
                <a:effectLst/>
                <a:latin typeface="Consolas" panose="020B0609020204030204" pitchFamily="49" charset="0"/>
              </a:rPr>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y= </a:t>
            </a:r>
            <a:r>
              <a:rPr lang="en-US" dirty="0">
                <a:solidFill>
                  <a:srgbClr val="FF0000"/>
                </a:solidFill>
                <a:latin typeface="Consolas" panose="020B0609020204030204" pitchFamily="49" charset="0"/>
              </a:rPr>
              <a:t>0.5</a:t>
            </a:r>
            <a:r>
              <a:rPr lang="en-US" b="0" i="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console.log(typeof x);</a:t>
            </a:r>
          </a:p>
          <a:p>
            <a:r>
              <a:rPr lang="en-US" dirty="0">
                <a:solidFill>
                  <a:srgbClr val="000000"/>
                </a:solidFill>
                <a:latin typeface="Consolas" panose="020B0609020204030204" pitchFamily="49" charset="0"/>
              </a:rPr>
              <a:t>console.log(typeof y);</a:t>
            </a:r>
          </a:p>
          <a:p>
            <a:r>
              <a:rPr lang="en-US" b="0" i="0" dirty="0">
                <a:solidFill>
                  <a:srgbClr val="000000"/>
                </a:solidFill>
                <a:effectLst/>
                <a:latin typeface="Consolas" panose="020B0609020204030204" pitchFamily="49" charset="0"/>
              </a:rPr>
              <a:t>Extra large or extra small numbers can be written with scientific (exponential) notation:</a:t>
            </a: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 = </a:t>
            </a:r>
            <a:r>
              <a:rPr lang="en-US" b="0" i="0" dirty="0">
                <a:solidFill>
                  <a:srgbClr val="FF0000"/>
                </a:solidFill>
                <a:effectLst/>
                <a:latin typeface="Consolas" panose="020B0609020204030204" pitchFamily="49" charset="0"/>
              </a:rPr>
              <a:t>123e5</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12300000</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b = </a:t>
            </a:r>
            <a:r>
              <a:rPr lang="en-US" b="0" i="0" dirty="0">
                <a:solidFill>
                  <a:srgbClr val="FF0000"/>
                </a:solidFill>
                <a:effectLst/>
                <a:latin typeface="Consolas" panose="020B0609020204030204" pitchFamily="49" charset="0"/>
              </a:rPr>
              <a:t>123e-5</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0.00123</a:t>
            </a:r>
          </a:p>
          <a:p>
            <a:r>
              <a:rPr lang="en-US" dirty="0">
                <a:solidFill>
                  <a:srgbClr val="000000"/>
                </a:solidFill>
                <a:latin typeface="Consolas" panose="020B0609020204030204" pitchFamily="49" charset="0"/>
              </a:rPr>
              <a:t>console.log(typeof a);</a:t>
            </a:r>
          </a:p>
          <a:p>
            <a:r>
              <a:rPr lang="en-US" dirty="0">
                <a:solidFill>
                  <a:srgbClr val="000000"/>
                </a:solidFill>
                <a:latin typeface="Consolas" panose="020B0609020204030204" pitchFamily="49" charset="0"/>
              </a:rPr>
              <a:t>console.log(typeof b);</a:t>
            </a:r>
          </a:p>
          <a:p>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NOTE:</a:t>
            </a:r>
            <a:r>
              <a:rPr lang="en-US" b="0" i="0" dirty="0">
                <a:solidFill>
                  <a:srgbClr val="000000"/>
                </a:solidFill>
                <a:effectLst/>
                <a:latin typeface="Consolas" panose="020B0609020204030204" pitchFamily="49" charset="0"/>
              </a:rPr>
              <a:t>Unlike many other programming languages, JavaScript does not define different types of numbers, like integers, short, long, floating-point etc.</a:t>
            </a:r>
          </a:p>
          <a:p>
            <a:pPr algn="l"/>
            <a:r>
              <a:rPr lang="en-US" b="0" i="0" dirty="0">
                <a:solidFill>
                  <a:srgbClr val="000000"/>
                </a:solidFill>
                <a:effectLst/>
                <a:latin typeface="Consolas" panose="020B0609020204030204" pitchFamily="49" charset="0"/>
              </a:rPr>
              <a:t>JavaScript numbers are always stored as double precision floating point numbers, following the international IEEE 754 standard.</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This format stores numbers in 64 bits, where the number (the fraction) is stored in bits 0 to 51, the exponent in bits 52 to 62, and the sign in bit 63:</a:t>
            </a: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232504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185531" y="217870"/>
            <a:ext cx="10515600" cy="787814"/>
          </a:xfrm>
        </p:spPr>
        <p:txBody>
          <a:bodyPr>
            <a:normAutofit/>
          </a:bodyPr>
          <a:lstStyle/>
          <a:p>
            <a:r>
              <a:rPr lang="en-US" sz="3200" dirty="0">
                <a:solidFill>
                  <a:schemeClr val="accent6"/>
                </a:solidFill>
                <a:latin typeface="Consolas" panose="020B0609020204030204" pitchFamily="49" charset="0"/>
              </a:rPr>
              <a:t>JAVASCRIPT BIGINT DATA TYPE</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0" y="1005684"/>
            <a:ext cx="12192000" cy="6463308"/>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b="0" i="0" dirty="0">
                <a:solidFill>
                  <a:srgbClr val="000000"/>
                </a:solidFill>
                <a:effectLst/>
                <a:latin typeface="Consolas" panose="020B0609020204030204" pitchFamily="49" charset="0"/>
              </a:rPr>
              <a:t>JavaScript </a:t>
            </a:r>
            <a:r>
              <a:rPr lang="en-US" b="0" i="0" dirty="0" err="1">
                <a:solidFill>
                  <a:srgbClr val="000000"/>
                </a:solidFill>
                <a:effectLst/>
                <a:latin typeface="Consolas" panose="020B0609020204030204" pitchFamily="49" charset="0"/>
              </a:rPr>
              <a:t>BigInt</a:t>
            </a:r>
            <a:r>
              <a:rPr lang="en-US" b="0" i="0" dirty="0">
                <a:solidFill>
                  <a:srgbClr val="000000"/>
                </a:solidFill>
                <a:effectLst/>
                <a:latin typeface="Consolas" panose="020B0609020204030204" pitchFamily="49" charset="0"/>
              </a:rPr>
              <a:t> is a new datatype (</a:t>
            </a:r>
            <a:r>
              <a:rPr lang="en-US" b="0" i="0" dirty="0">
                <a:effectLst/>
                <a:latin typeface="Consolas" panose="020B0609020204030204" pitchFamily="49" charset="0"/>
                <a:hlinkClick r:id="rId2"/>
              </a:rPr>
              <a:t>ES2020</a:t>
            </a:r>
            <a:r>
              <a:rPr lang="en-US" b="0" i="0" dirty="0">
                <a:solidFill>
                  <a:srgbClr val="000000"/>
                </a:solidFill>
                <a:effectLst/>
                <a:latin typeface="Consolas" panose="020B0609020204030204" pitchFamily="49" charset="0"/>
              </a:rPr>
              <a:t>) that can be used to store integer values that are too big to be represented by a normal JavaScript Number.</a:t>
            </a:r>
          </a:p>
          <a:p>
            <a:pPr algn="l"/>
            <a:r>
              <a:rPr lang="en-US" b="0" i="0" dirty="0">
                <a:solidFill>
                  <a:srgbClr val="000000"/>
                </a:solidFill>
                <a:effectLst/>
                <a:latin typeface="Consolas" panose="020B0609020204030204" pitchFamily="49" charset="0"/>
              </a:rPr>
              <a:t>With this standard, large integer cannot be exactly represented and will be rounded.</a:t>
            </a:r>
          </a:p>
          <a:p>
            <a:pPr algn="l"/>
            <a:r>
              <a:rPr lang="en-US" b="0" i="0" dirty="0">
                <a:solidFill>
                  <a:srgbClr val="000000"/>
                </a:solidFill>
                <a:effectLst/>
                <a:latin typeface="Consolas" panose="020B0609020204030204" pitchFamily="49" charset="0"/>
              </a:rPr>
              <a:t>Because of this, JavaScript can only safely represent integers</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Consolas" panose="020B0609020204030204" pitchFamily="49" charset="0"/>
              </a:rPr>
              <a:t>Up to </a:t>
            </a:r>
            <a:r>
              <a:rPr lang="en-US" b="1" i="0" dirty="0">
                <a:solidFill>
                  <a:srgbClr val="000000"/>
                </a:solidFill>
                <a:effectLst/>
                <a:latin typeface="Consolas" panose="020B0609020204030204" pitchFamily="49" charset="0"/>
              </a:rPr>
              <a:t>9007199254740991</a:t>
            </a:r>
            <a:r>
              <a:rPr lang="en-US" b="0" i="0" dirty="0">
                <a:solidFill>
                  <a:srgbClr val="000000"/>
                </a:solidFill>
                <a:effectLst/>
                <a:latin typeface="Consolas" panose="020B0609020204030204" pitchFamily="49" charset="0"/>
              </a:rPr>
              <a:t> +(2</a:t>
            </a:r>
            <a:r>
              <a:rPr lang="en-US" b="0" i="0" baseline="30000" dirty="0">
                <a:solidFill>
                  <a:srgbClr val="000000"/>
                </a:solidFill>
                <a:effectLst/>
                <a:latin typeface="Consolas" panose="020B0609020204030204" pitchFamily="49" charset="0"/>
              </a:rPr>
              <a:t>53</a:t>
            </a:r>
            <a:r>
              <a:rPr lang="en-US" b="0" i="0" dirty="0">
                <a:solidFill>
                  <a:srgbClr val="000000"/>
                </a:solidFill>
                <a:effectLst/>
                <a:latin typeface="Consolas" panose="020B0609020204030204" pitchFamily="49" charset="0"/>
              </a:rPr>
              <a:t>-1)</a:t>
            </a:r>
          </a:p>
          <a:p>
            <a:pPr algn="l"/>
            <a:r>
              <a:rPr lang="en-US" b="0" i="0" dirty="0">
                <a:solidFill>
                  <a:srgbClr val="000000"/>
                </a:solidFill>
                <a:effectLst/>
                <a:latin typeface="Consolas" panose="020B0609020204030204" pitchFamily="49" charset="0"/>
              </a:rPr>
              <a:t>and</a:t>
            </a:r>
          </a:p>
          <a:p>
            <a:pPr algn="l"/>
            <a:r>
              <a:rPr lang="en-US" b="0" i="0" dirty="0">
                <a:solidFill>
                  <a:srgbClr val="000000"/>
                </a:solidFill>
                <a:effectLst/>
                <a:latin typeface="Consolas" panose="020B0609020204030204" pitchFamily="49" charset="0"/>
              </a:rPr>
              <a:t>Down to </a:t>
            </a:r>
            <a:r>
              <a:rPr lang="en-US" b="1" i="0" dirty="0">
                <a:solidFill>
                  <a:srgbClr val="000000"/>
                </a:solidFill>
                <a:effectLst/>
                <a:latin typeface="Consolas" panose="020B0609020204030204" pitchFamily="49" charset="0"/>
              </a:rPr>
              <a:t>-9007199254740991</a:t>
            </a:r>
            <a:r>
              <a:rPr lang="en-US" b="0" i="0" dirty="0">
                <a:solidFill>
                  <a:srgbClr val="000000"/>
                </a:solidFill>
                <a:effectLst/>
                <a:latin typeface="Consolas" panose="020B0609020204030204" pitchFamily="49" charset="0"/>
              </a:rPr>
              <a:t> -(2</a:t>
            </a:r>
            <a:r>
              <a:rPr lang="en-US" b="0" i="0" baseline="30000" dirty="0">
                <a:solidFill>
                  <a:srgbClr val="000000"/>
                </a:solidFill>
                <a:effectLst/>
                <a:latin typeface="Consolas" panose="020B0609020204030204" pitchFamily="49" charset="0"/>
              </a:rPr>
              <a:t>53</a:t>
            </a:r>
            <a:r>
              <a:rPr lang="en-US" b="0" i="0" dirty="0">
                <a:solidFill>
                  <a:srgbClr val="000000"/>
                </a:solidFill>
                <a:effectLst/>
                <a:latin typeface="Consolas" panose="020B0609020204030204" pitchFamily="49" charset="0"/>
              </a:rPr>
              <a:t>-1).</a:t>
            </a:r>
          </a:p>
          <a:p>
            <a:pPr algn="l"/>
            <a:r>
              <a:rPr lang="en-US" b="0" i="0" dirty="0">
                <a:solidFill>
                  <a:srgbClr val="000000"/>
                </a:solidFill>
                <a:effectLst/>
                <a:latin typeface="Consolas" panose="020B0609020204030204" pitchFamily="49" charset="0"/>
              </a:rPr>
              <a:t>Integer values outside this range lose precision.</a:t>
            </a:r>
          </a:p>
          <a:p>
            <a:endParaRPr lang="en-US" dirty="0">
              <a:solidFill>
                <a:srgbClr val="000000"/>
              </a:solidFill>
              <a:latin typeface="Consolas" panose="020B0609020204030204" pitchFamily="49" charset="0"/>
            </a:endParaRPr>
          </a:p>
          <a:p>
            <a:r>
              <a:rPr lang="en-US" sz="2400" b="0" i="0" dirty="0">
                <a:solidFill>
                  <a:schemeClr val="bg1"/>
                </a:solidFill>
                <a:effectLst/>
                <a:latin typeface="Consolas" panose="020B0609020204030204" pitchFamily="49" charset="0"/>
              </a:rPr>
              <a:t>HOW TO CREATE JAVASCRIPT BIGINT</a:t>
            </a:r>
          </a:p>
          <a:p>
            <a:r>
              <a:rPr lang="en-US" dirty="0">
                <a:solidFill>
                  <a:srgbClr val="000000"/>
                </a:solidFill>
                <a:latin typeface="Consolas" panose="020B0609020204030204" pitchFamily="49" charset="0"/>
              </a:rPr>
              <a:t>To create a </a:t>
            </a:r>
            <a:r>
              <a:rPr lang="en-US" dirty="0" err="1">
                <a:solidFill>
                  <a:srgbClr val="000000"/>
                </a:solidFill>
                <a:latin typeface="Consolas" panose="020B0609020204030204" pitchFamily="49" charset="0"/>
              </a:rPr>
              <a:t>bigint</a:t>
            </a:r>
            <a:r>
              <a:rPr lang="en-US" dirty="0">
                <a:solidFill>
                  <a:srgbClr val="000000"/>
                </a:solidFill>
                <a:latin typeface="Consolas" panose="020B0609020204030204" pitchFamily="49" charset="0"/>
              </a:rPr>
              <a:t> , append n to the end of an integer or call </a:t>
            </a:r>
            <a:r>
              <a:rPr lang="en-US" dirty="0" err="1">
                <a:solidFill>
                  <a:srgbClr val="000000"/>
                </a:solidFill>
                <a:latin typeface="Consolas" panose="020B0609020204030204" pitchFamily="49" charset="0"/>
              </a:rPr>
              <a:t>Bigint</a:t>
            </a:r>
            <a:r>
              <a:rPr lang="en-US" dirty="0">
                <a:solidFill>
                  <a:srgbClr val="000000"/>
                </a:solidFill>
                <a:latin typeface="Consolas" panose="020B0609020204030204" pitchFamily="49" charset="0"/>
              </a:rPr>
              <a:t>() method</a:t>
            </a:r>
          </a:p>
          <a:p>
            <a:endParaRPr lang="en-US" dirty="0">
              <a:solidFill>
                <a:srgbClr val="000000"/>
              </a:solidFill>
              <a:latin typeface="Consolas" panose="020B0609020204030204" pitchFamily="49" charset="0"/>
            </a:endParaRPr>
          </a:p>
          <a:p>
            <a:r>
              <a:rPr lang="en-US" sz="2400" dirty="0">
                <a:solidFill>
                  <a:schemeClr val="bg1"/>
                </a:solidFill>
                <a:latin typeface="Consolas" panose="020B0609020204030204" pitchFamily="49" charset="0"/>
              </a:rPr>
              <a:t>ILLUSTRATION</a:t>
            </a:r>
          </a:p>
          <a:p>
            <a:endParaRPr lang="en-US" sz="2400" dirty="0">
              <a:solidFill>
                <a:schemeClr val="bg1"/>
              </a:solidFill>
              <a:latin typeface="Consolas" panose="020B0609020204030204" pitchFamily="49" charset="0"/>
            </a:endParaRPr>
          </a:p>
          <a:p>
            <a:r>
              <a:rPr lang="en-US" b="0" i="0" dirty="0">
                <a:solidFill>
                  <a:srgbClr val="0000CC"/>
                </a:solidFill>
                <a:effectLst/>
                <a:latin typeface="Consolas" panose="020B0609020204030204" pitchFamily="49" charset="0"/>
              </a:rPr>
              <a:t>let</a:t>
            </a:r>
            <a:r>
              <a:rPr lang="en-US" b="0" i="0" dirty="0">
                <a:solidFill>
                  <a:srgbClr val="000000"/>
                </a:solidFill>
                <a:effectLst/>
                <a:latin typeface="Consolas" panose="020B0609020204030204" pitchFamily="49" charset="0"/>
              </a:rPr>
              <a:t> c = 123456789012345678901234567890n;</a:t>
            </a:r>
          </a:p>
          <a:p>
            <a:r>
              <a:rPr lang="en-US" b="0" i="0" dirty="0">
                <a:solidFill>
                  <a:srgbClr val="0000CC"/>
                </a:solidFill>
                <a:effectLst/>
                <a:latin typeface="Consolas" panose="020B0609020204030204" pitchFamily="49" charset="0"/>
              </a:rPr>
              <a:t>let</a:t>
            </a:r>
            <a:r>
              <a:rPr lang="en-US" b="0" i="0" dirty="0">
                <a:solidFill>
                  <a:srgbClr val="000000"/>
                </a:solidFill>
                <a:effectLst/>
                <a:latin typeface="Consolas" panose="020B0609020204030204" pitchFamily="49" charset="0"/>
              </a:rPr>
              <a:t> d= </a:t>
            </a:r>
            <a:r>
              <a:rPr lang="en-US" b="0" i="0" dirty="0" err="1">
                <a:solidFill>
                  <a:srgbClr val="000000"/>
                </a:solidFill>
                <a:effectLst/>
                <a:latin typeface="Consolas" panose="020B0609020204030204" pitchFamily="49" charset="0"/>
              </a:rPr>
              <a:t>BigInt</a:t>
            </a:r>
            <a:r>
              <a:rPr lang="en-US" b="0" i="0" dirty="0">
                <a:solidFill>
                  <a:srgbClr val="000000"/>
                </a:solidFill>
                <a:effectLst/>
                <a:latin typeface="Consolas" panose="020B0609020204030204" pitchFamily="49" charset="0"/>
              </a:rPr>
              <a:t>("123456789012345678901234567890");</a:t>
            </a:r>
          </a:p>
          <a:p>
            <a:r>
              <a:rPr lang="en-US" dirty="0">
                <a:solidFill>
                  <a:srgbClr val="000000"/>
                </a:solidFill>
                <a:latin typeface="Consolas" panose="020B0609020204030204" pitchFamily="49" charset="0"/>
              </a:rPr>
              <a:t>console.log(typeof c);</a:t>
            </a:r>
          </a:p>
          <a:p>
            <a:r>
              <a:rPr lang="en-US" dirty="0">
                <a:solidFill>
                  <a:srgbClr val="000000"/>
                </a:solidFill>
                <a:latin typeface="Consolas" panose="020B0609020204030204" pitchFamily="49" charset="0"/>
              </a:rPr>
              <a:t>console.log(typeof d);</a:t>
            </a: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180938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0" y="110023"/>
            <a:ext cx="10515600" cy="787814"/>
          </a:xfrm>
        </p:spPr>
        <p:txBody>
          <a:bodyPr>
            <a:normAutofit/>
          </a:bodyPr>
          <a:lstStyle/>
          <a:p>
            <a:r>
              <a:rPr lang="en-US" sz="3200" dirty="0">
                <a:latin typeface="Consolas" panose="020B0609020204030204" pitchFamily="49" charset="0"/>
              </a:rPr>
              <a:t> </a:t>
            </a:r>
            <a:r>
              <a:rPr lang="en-US" sz="3200" dirty="0">
                <a:solidFill>
                  <a:schemeClr val="accent6"/>
                </a:solidFill>
                <a:latin typeface="Consolas" panose="020B0609020204030204" pitchFamily="49" charset="0"/>
              </a:rPr>
              <a:t>JAVASCRIPT STRING DATA TYPE</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92765" y="1165849"/>
            <a:ext cx="12006469" cy="6740307"/>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dirty="0">
                <a:solidFill>
                  <a:schemeClr val="tx1"/>
                </a:solidFill>
                <a:latin typeface="Consolas" panose="020B0609020204030204" pitchFamily="49" charset="0"/>
              </a:rPr>
              <a:t>Strings are used to represent text. They are written by enclosing their content in single or double quotes. </a:t>
            </a:r>
          </a:p>
          <a:p>
            <a:r>
              <a:rPr lang="en-US" dirty="0">
                <a:solidFill>
                  <a:schemeClr val="tx1"/>
                </a:solidFill>
                <a:latin typeface="Consolas" panose="020B0609020204030204" pitchFamily="49" charset="0"/>
              </a:rPr>
              <a:t>"Patch my boat with chewing gum" </a:t>
            </a:r>
          </a:p>
          <a:p>
            <a:r>
              <a:rPr lang="en-US" dirty="0">
                <a:solidFill>
                  <a:schemeClr val="tx1"/>
                </a:solidFill>
                <a:latin typeface="Consolas" panose="020B0609020204030204" pitchFamily="49" charset="0"/>
              </a:rPr>
              <a:t>‘ Monkeys wave goodbye ’</a:t>
            </a:r>
          </a:p>
          <a:p>
            <a:r>
              <a:rPr lang="en-US" dirty="0">
                <a:solidFill>
                  <a:schemeClr val="tx1"/>
                </a:solidFill>
                <a:latin typeface="Consolas" panose="020B0609020204030204" pitchFamily="49" charset="0"/>
              </a:rPr>
              <a:t>Almost anything can be put between quotes, and JavaScript will make a string value out of it.</a:t>
            </a:r>
            <a:r>
              <a:rPr lang="en-US" b="0" i="0" dirty="0">
                <a:solidFill>
                  <a:schemeClr val="tx1"/>
                </a:solidFill>
                <a:effectLst/>
                <a:latin typeface="Consolas" panose="020B0609020204030204" pitchFamily="49" charset="0"/>
              </a:rPr>
              <a:t> </a:t>
            </a:r>
            <a:r>
              <a:rPr lang="en-US" b="0" i="0" dirty="0">
                <a:solidFill>
                  <a:srgbClr val="000000"/>
                </a:solidFill>
                <a:effectLst/>
                <a:latin typeface="Consolas" panose="020B0609020204030204" pitchFamily="49" charset="0"/>
              </a:rPr>
              <a:t>You can use quotes inside a string, as long as they don't match the quotes surrounding the string:</a:t>
            </a:r>
          </a:p>
          <a:p>
            <a:r>
              <a:rPr lang="en-US" b="0" i="0" dirty="0">
                <a:solidFill>
                  <a:schemeClr val="bg1"/>
                </a:solidFill>
                <a:effectLst/>
                <a:latin typeface="Consolas" panose="020B0609020204030204" pitchFamily="49" charset="0"/>
              </a:rPr>
              <a:t>// Single quote inside double quotes:</a:t>
            </a:r>
            <a:br>
              <a:rPr lang="en-US" b="0" i="0" dirty="0">
                <a:solidFill>
                  <a:schemeClr val="bg1"/>
                </a:solidFill>
                <a:effectLst/>
                <a:latin typeface="Consolas" panose="020B0609020204030204" pitchFamily="49" charset="0"/>
              </a:rPr>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answer1 = </a:t>
            </a:r>
            <a:r>
              <a:rPr lang="en-US" b="0" i="0" dirty="0">
                <a:solidFill>
                  <a:srgbClr val="FF0000"/>
                </a:solidFill>
                <a:effectLst/>
                <a:latin typeface="Consolas" panose="020B0609020204030204" pitchFamily="49" charset="0"/>
              </a:rPr>
              <a:t>"It's alright";</a:t>
            </a:r>
            <a:br>
              <a:rPr lang="en-US" dirty="0">
                <a:latin typeface="Consolas" panose="020B0609020204030204" pitchFamily="49" charset="0"/>
              </a:rPr>
            </a:br>
            <a:br>
              <a:rPr lang="en-US" dirty="0">
                <a:latin typeface="Consolas" panose="020B0609020204030204" pitchFamily="49" charset="0"/>
              </a:rPr>
            </a:br>
            <a:r>
              <a:rPr lang="en-US" b="0" i="0" dirty="0">
                <a:solidFill>
                  <a:schemeClr val="bg1"/>
                </a:solidFill>
                <a:effectLst/>
                <a:latin typeface="Consolas" panose="020B0609020204030204" pitchFamily="49" charset="0"/>
              </a:rPr>
              <a:t>// Single quotes inside double quotes:</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answer2 = </a:t>
            </a:r>
            <a:r>
              <a:rPr lang="en-US" b="0" i="0" dirty="0">
                <a:solidFill>
                  <a:srgbClr val="FF0000"/>
                </a:solidFill>
                <a:effectLst/>
                <a:latin typeface="Consolas" panose="020B0609020204030204" pitchFamily="49" charset="0"/>
              </a:rPr>
              <a:t>"He is called 'Johnny'";</a:t>
            </a:r>
            <a:br>
              <a:rPr lang="en-US" dirty="0">
                <a:latin typeface="Consolas" panose="020B0609020204030204" pitchFamily="49" charset="0"/>
              </a:rPr>
            </a:br>
            <a:r>
              <a:rPr lang="en-US" b="0" i="0" dirty="0">
                <a:solidFill>
                  <a:schemeClr val="bg1"/>
                </a:solidFill>
                <a:effectLst/>
                <a:latin typeface="Consolas" panose="020B0609020204030204" pitchFamily="49" charset="0"/>
              </a:rPr>
              <a:t>// Double quotes inside single quotes:</a:t>
            </a:r>
            <a:br>
              <a:rPr lang="en-US" b="0" i="0" dirty="0">
                <a:solidFill>
                  <a:schemeClr val="bg1"/>
                </a:solidFill>
                <a:effectLst/>
                <a:latin typeface="Consolas" panose="020B0609020204030204" pitchFamily="49" charset="0"/>
              </a:rPr>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answer3 = </a:t>
            </a:r>
            <a:r>
              <a:rPr lang="en-US" b="0" i="0" dirty="0">
                <a:solidFill>
                  <a:srgbClr val="FF0000"/>
                </a:solidFill>
                <a:effectLst/>
                <a:latin typeface="Consolas" panose="020B0609020204030204" pitchFamily="49" charset="0"/>
              </a:rPr>
              <a:t>'He is called "Johnny“’;</a:t>
            </a:r>
          </a:p>
          <a:p>
            <a:pPr algn="l"/>
            <a:r>
              <a:rPr lang="en-US" b="0" i="0" dirty="0">
                <a:solidFill>
                  <a:srgbClr val="000000"/>
                </a:solidFill>
                <a:effectLst/>
                <a:latin typeface="Consolas" panose="020B0609020204030204" pitchFamily="49" charset="0"/>
              </a:rPr>
              <a:t>Template Strings</a:t>
            </a:r>
          </a:p>
          <a:p>
            <a:pPr algn="l"/>
            <a:r>
              <a:rPr lang="en-US" b="0" i="0" dirty="0">
                <a:solidFill>
                  <a:srgbClr val="000000"/>
                </a:solidFill>
                <a:effectLst/>
                <a:latin typeface="Consolas" panose="020B0609020204030204" pitchFamily="49" charset="0"/>
              </a:rPr>
              <a:t>Templates were introduced with ES6 (JavaScript 2016).</a:t>
            </a:r>
          </a:p>
          <a:p>
            <a:pPr algn="l"/>
            <a:r>
              <a:rPr lang="en-US" b="0" i="0" dirty="0">
                <a:solidFill>
                  <a:srgbClr val="000000"/>
                </a:solidFill>
                <a:effectLst/>
                <a:latin typeface="Consolas" panose="020B0609020204030204" pitchFamily="49" charset="0"/>
              </a:rPr>
              <a:t>Templates are strings enclosed in backticks (`This is a template string`).</a:t>
            </a:r>
          </a:p>
          <a:p>
            <a:pPr algn="l"/>
            <a:r>
              <a:rPr lang="en-US" b="0" i="0" dirty="0">
                <a:solidFill>
                  <a:srgbClr val="000000"/>
                </a:solidFill>
                <a:effectLst/>
                <a:latin typeface="Consolas" panose="020B0609020204030204" pitchFamily="49" charset="0"/>
              </a:rPr>
              <a:t>Templates allow single and double quotes inside a string:</a:t>
            </a:r>
          </a:p>
          <a:p>
            <a:pPr algn="l"/>
            <a:r>
              <a:rPr lang="en-US" b="0" i="0" dirty="0">
                <a:solidFill>
                  <a:schemeClr val="bg1"/>
                </a:solidFill>
                <a:effectLst/>
                <a:latin typeface="Consolas" panose="020B0609020204030204" pitchFamily="49" charset="0"/>
              </a:rPr>
              <a:t>// using template string:</a:t>
            </a: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text = </a:t>
            </a:r>
            <a:r>
              <a:rPr lang="en-US" b="0" i="0" dirty="0">
                <a:solidFill>
                  <a:srgbClr val="FF0000"/>
                </a:solidFill>
                <a:effectLst/>
                <a:latin typeface="Consolas" panose="020B0609020204030204" pitchFamily="49" charset="0"/>
              </a:rPr>
              <a:t>`He's often called "Johnny"`;</a:t>
            </a:r>
          </a:p>
          <a:p>
            <a:endParaRPr lang="en-US" b="0" i="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endParaRPr lang="en-US"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208407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0" y="110023"/>
            <a:ext cx="10515600" cy="787814"/>
          </a:xfrm>
        </p:spPr>
        <p:txBody>
          <a:bodyPr>
            <a:normAutofit/>
          </a:bodyPr>
          <a:lstStyle/>
          <a:p>
            <a:r>
              <a:rPr lang="en-US" sz="3200" dirty="0">
                <a:solidFill>
                  <a:schemeClr val="accent6"/>
                </a:solidFill>
                <a:latin typeface="Consolas" panose="020B0609020204030204" pitchFamily="49" charset="0"/>
              </a:rPr>
              <a:t> JAVASCRIPT STRING DATA TYPE</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1" y="1099931"/>
            <a:ext cx="12112486" cy="12034064"/>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2400" b="1" i="0" dirty="0">
                <a:solidFill>
                  <a:schemeClr val="bg1"/>
                </a:solidFill>
                <a:effectLst/>
                <a:latin typeface="Consolas" panose="020B0609020204030204" pitchFamily="49" charset="0"/>
              </a:rPr>
              <a:t>Template Strings</a:t>
            </a:r>
            <a:r>
              <a:rPr lang="en-US" sz="2400" b="0" i="0" dirty="0">
                <a:solidFill>
                  <a:schemeClr val="bg1"/>
                </a:solidFill>
                <a:effectLst/>
                <a:latin typeface="Consolas" panose="020B0609020204030204" pitchFamily="49" charset="0"/>
              </a:rPr>
              <a:t> </a:t>
            </a:r>
            <a:r>
              <a:rPr lang="en-US" b="0" i="0" dirty="0">
                <a:solidFill>
                  <a:srgbClr val="000000"/>
                </a:solidFill>
                <a:effectLst/>
                <a:latin typeface="Consolas" panose="020B0609020204030204" pitchFamily="49" charset="0"/>
              </a:rPr>
              <a:t>allow variables in strings</a:t>
            </a:r>
            <a:r>
              <a:rPr lang="en-US" dirty="0">
                <a:solidFill>
                  <a:srgbClr val="000000"/>
                </a:solidFill>
                <a:latin typeface="Consolas" panose="020B0609020204030204" pitchFamily="49" charset="0"/>
              </a:rPr>
              <a:t>.</a:t>
            </a:r>
            <a:endParaRPr lang="en-US" b="0" i="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Example:</a:t>
            </a:r>
          </a:p>
          <a:p>
            <a:endParaRPr lang="en-US" b="0" i="0" dirty="0">
              <a:solidFill>
                <a:srgbClr val="000000"/>
              </a:solidFill>
              <a:effectLst/>
              <a:latin typeface="Consolas" panose="020B0609020204030204" pitchFamily="49" charset="0"/>
            </a:endParaRP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"John";</a:t>
            </a:r>
            <a:br>
              <a:rPr lang="en-US" dirty="0">
                <a:latin typeface="Consolas" panose="020B0609020204030204" pitchFamily="49" charset="0"/>
              </a:rPr>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"Doe";</a:t>
            </a:r>
            <a:br>
              <a:rPr lang="en-US" dirty="0">
                <a:latin typeface="Consolas" panose="020B0609020204030204" pitchFamily="49" charset="0"/>
              </a:rPr>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text = </a:t>
            </a:r>
            <a:r>
              <a:rPr lang="en-US" b="0" i="0" dirty="0">
                <a:solidFill>
                  <a:srgbClr val="FF0000"/>
                </a:solidFill>
                <a:effectLst/>
                <a:latin typeface="Consolas" panose="020B0609020204030204" pitchFamily="49" charset="0"/>
              </a:rPr>
              <a:t>`Welcome ${</a:t>
            </a:r>
            <a:r>
              <a:rPr lang="en-US" b="0" i="0" dirty="0" err="1">
                <a:solidFill>
                  <a:srgbClr val="FF0000"/>
                </a:solidFill>
                <a:effectLst/>
                <a:latin typeface="Consolas" panose="020B0609020204030204" pitchFamily="49" charset="0"/>
              </a:rPr>
              <a:t>firstName</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lastName</a:t>
            </a:r>
            <a:r>
              <a:rPr lang="en-US" b="0" i="0" dirty="0">
                <a:solidFill>
                  <a:srgbClr val="FF0000"/>
                </a:solidFill>
                <a:effectLst/>
                <a:latin typeface="Consolas" panose="020B0609020204030204" pitchFamily="49" charset="0"/>
              </a:rPr>
              <a:t>}!`;</a:t>
            </a:r>
          </a:p>
          <a:p>
            <a:r>
              <a:rPr lang="en-US" b="0" dirty="0">
                <a:solidFill>
                  <a:schemeClr val="tx1"/>
                </a:solidFill>
                <a:effectLst/>
                <a:latin typeface="Consolas" panose="020B0609020204030204" pitchFamily="49" charset="0"/>
              </a:rPr>
              <a:t>console.log(text);</a:t>
            </a:r>
          </a:p>
          <a:p>
            <a:r>
              <a:rPr lang="en-US" b="0" i="0" dirty="0">
                <a:solidFill>
                  <a:srgbClr val="000000"/>
                </a:solidFill>
                <a:effectLst/>
                <a:latin typeface="Consolas" panose="020B0609020204030204" pitchFamily="49" charset="0"/>
              </a:rPr>
              <a:t>Automatic replacing of variables with real values is called </a:t>
            </a:r>
            <a:r>
              <a:rPr lang="en-US" b="1" i="0" dirty="0">
                <a:solidFill>
                  <a:srgbClr val="000000"/>
                </a:solidFill>
                <a:effectLst/>
                <a:latin typeface="Consolas" panose="020B0609020204030204" pitchFamily="49" charset="0"/>
              </a:rPr>
              <a:t>string interpolation</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 </a:t>
            </a:r>
            <a:r>
              <a:rPr lang="en-US" sz="3200" b="0" dirty="0">
                <a:solidFill>
                  <a:schemeClr val="bg1"/>
                </a:solidFill>
                <a:effectLst/>
                <a:latin typeface="Consolas" panose="020B0609020204030204" pitchFamily="49" charset="0"/>
              </a:rPr>
              <a:t>JAVASCRIPT BOOLEAN</a:t>
            </a:r>
          </a:p>
          <a:p>
            <a:r>
              <a:rPr lang="en-US" b="0" dirty="0">
                <a:solidFill>
                  <a:schemeClr val="tx1"/>
                </a:solidFill>
                <a:effectLst/>
                <a:latin typeface="Consolas" panose="020B0609020204030204" pitchFamily="49" charset="0"/>
              </a:rPr>
              <a:t>Often, you will need a value that simply distinguishes between two possibilities, like “yes” and “no” or “on” and “off”. For this, JavaScript has a Boolean type, which has just two values: </a:t>
            </a:r>
            <a:r>
              <a:rPr lang="en-US" b="0" dirty="0">
                <a:solidFill>
                  <a:schemeClr val="bg1"/>
                </a:solidFill>
                <a:effectLst/>
                <a:latin typeface="Consolas" panose="020B0609020204030204" pitchFamily="49" charset="0"/>
              </a:rPr>
              <a:t>true and false</a:t>
            </a:r>
          </a:p>
          <a:p>
            <a:r>
              <a:rPr lang="en-US" b="0" dirty="0">
                <a:solidFill>
                  <a:schemeClr val="tx1"/>
                </a:solidFill>
                <a:effectLst/>
                <a:latin typeface="Consolas" panose="020B0609020204030204" pitchFamily="49" charset="0"/>
              </a:rPr>
              <a:t>Here is one way to produce Boolean values: </a:t>
            </a:r>
          </a:p>
          <a:p>
            <a:r>
              <a:rPr lang="en-US" b="0" dirty="0">
                <a:solidFill>
                  <a:schemeClr val="tx1"/>
                </a:solidFill>
                <a:effectLst/>
                <a:latin typeface="Consolas" panose="020B0609020204030204" pitchFamily="49" charset="0"/>
              </a:rPr>
              <a:t>console.log(3 &gt; 2) </a:t>
            </a:r>
            <a:r>
              <a:rPr lang="en-US" b="0" dirty="0">
                <a:solidFill>
                  <a:schemeClr val="bg1"/>
                </a:solidFill>
                <a:effectLst/>
                <a:latin typeface="Consolas" panose="020B0609020204030204" pitchFamily="49" charset="0"/>
              </a:rPr>
              <a:t>// → true </a:t>
            </a:r>
          </a:p>
          <a:p>
            <a:r>
              <a:rPr lang="en-US" b="0" dirty="0">
                <a:solidFill>
                  <a:schemeClr val="tx1"/>
                </a:solidFill>
                <a:effectLst/>
                <a:latin typeface="Consolas" panose="020B0609020204030204" pitchFamily="49" charset="0"/>
              </a:rPr>
              <a:t>console.log(3 &lt; 2) </a:t>
            </a:r>
            <a:r>
              <a:rPr lang="en-US" b="0" dirty="0">
                <a:solidFill>
                  <a:schemeClr val="bg1"/>
                </a:solidFill>
                <a:effectLst/>
                <a:latin typeface="Consolas" panose="020B0609020204030204" pitchFamily="49" charset="0"/>
              </a:rPr>
              <a:t>// → false</a:t>
            </a:r>
          </a:p>
          <a:p>
            <a:r>
              <a:rPr lang="en-US" dirty="0">
                <a:solidFill>
                  <a:schemeClr val="tx1"/>
                </a:solidFill>
                <a:latin typeface="Consolas" panose="020B0609020204030204" pitchFamily="49" charset="0"/>
              </a:rPr>
              <a:t>How to use the Boolean method</a:t>
            </a:r>
          </a:p>
          <a:p>
            <a:r>
              <a:rPr lang="en-US" b="0" dirty="0">
                <a:solidFill>
                  <a:srgbClr val="0000CC"/>
                </a:solidFill>
                <a:effectLst/>
                <a:latin typeface="Consolas" panose="020B0609020204030204" pitchFamily="49" charset="0"/>
              </a:rPr>
              <a:t>let</a:t>
            </a:r>
            <a:r>
              <a:rPr lang="en-US" b="0" dirty="0">
                <a:solidFill>
                  <a:schemeClr val="tx1"/>
                </a:solidFill>
                <a:effectLst/>
                <a:latin typeface="Consolas" panose="020B0609020204030204" pitchFamily="49" charset="0"/>
              </a:rPr>
              <a:t> u = Boolean(10 &gt; 9);</a:t>
            </a:r>
          </a:p>
          <a:p>
            <a:r>
              <a:rPr lang="en-US" b="0" dirty="0">
                <a:solidFill>
                  <a:schemeClr val="tx1"/>
                </a:solidFill>
                <a:effectLst/>
                <a:latin typeface="Consolas" panose="020B0609020204030204" pitchFamily="49" charset="0"/>
              </a:rPr>
              <a:t>console.log(u);</a:t>
            </a:r>
          </a:p>
          <a:p>
            <a:endParaRPr lang="en-US" b="0" dirty="0">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84402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0" y="104297"/>
            <a:ext cx="10515600" cy="787814"/>
          </a:xfrm>
        </p:spPr>
        <p:txBody>
          <a:bodyPr>
            <a:normAutofit/>
          </a:bodyPr>
          <a:lstStyle/>
          <a:p>
            <a:r>
              <a:rPr lang="en-US" sz="3200" dirty="0">
                <a:solidFill>
                  <a:schemeClr val="accent6"/>
                </a:solidFill>
                <a:latin typeface="Consolas" panose="020B0609020204030204" pitchFamily="49" charset="0"/>
              </a:rPr>
              <a:t>JAVASCRIPT BOOLEAN</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0" y="892111"/>
            <a:ext cx="12192000" cy="6186309"/>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b="0" dirty="0">
                <a:solidFill>
                  <a:schemeClr val="tx1"/>
                </a:solidFill>
                <a:effectLst/>
                <a:latin typeface="Consolas" panose="020B0609020204030204" pitchFamily="49" charset="0"/>
              </a:rPr>
              <a:t>console.log(</a:t>
            </a:r>
          </a:p>
          <a:p>
            <a:r>
              <a:rPr lang="en-US" b="0" dirty="0">
                <a:solidFill>
                  <a:schemeClr val="tx1"/>
                </a:solidFill>
                <a:effectLst/>
                <a:latin typeface="Consolas" panose="020B0609020204030204" pitchFamily="49" charset="0"/>
              </a:rPr>
              <a:t>  "100 is " +</a:t>
            </a:r>
          </a:p>
          <a:p>
            <a:r>
              <a:rPr lang="en-US" b="0" dirty="0">
                <a:solidFill>
                  <a:schemeClr val="tx1"/>
                </a:solidFill>
                <a:effectLst/>
                <a:latin typeface="Consolas" panose="020B0609020204030204" pitchFamily="49" charset="0"/>
              </a:rPr>
              <a:t>    Boolean(100) +</a:t>
            </a:r>
          </a:p>
          <a:p>
            <a:r>
              <a:rPr lang="en-US" b="0" dirty="0">
                <a:solidFill>
                  <a:schemeClr val="tx1"/>
                </a:solidFill>
                <a:effectLst/>
                <a:latin typeface="Consolas" panose="020B0609020204030204" pitchFamily="49" charset="0"/>
              </a:rPr>
              <a:t>  </a:t>
            </a:r>
            <a:r>
              <a:rPr lang="en-US" b="0" dirty="0">
                <a:solidFill>
                  <a:schemeClr val="bg1"/>
                </a:solidFill>
                <a:effectLst/>
                <a:latin typeface="Consolas" panose="020B0609020204030204" pitchFamily="49" charset="0"/>
              </a:rPr>
              <a:t>  "&lt;</a:t>
            </a:r>
            <a:r>
              <a:rPr lang="en-US" b="0" dirty="0" err="1">
                <a:solidFill>
                  <a:schemeClr val="bg1"/>
                </a:solidFill>
                <a:effectLst/>
                <a:latin typeface="Consolas" panose="020B0609020204030204" pitchFamily="49" charset="0"/>
              </a:rPr>
              <a:t>br</a:t>
            </a:r>
            <a:r>
              <a:rPr lang="en-US" b="0" dirty="0">
                <a:solidFill>
                  <a:schemeClr val="bg1"/>
                </a:solidFill>
                <a:effectLst/>
                <a:latin typeface="Consolas" panose="020B0609020204030204" pitchFamily="49" charset="0"/>
              </a:rPr>
              <a:t>&gt;" </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"3.14 is " +</a:t>
            </a:r>
          </a:p>
          <a:p>
            <a:r>
              <a:rPr lang="en-US" b="0" dirty="0">
                <a:solidFill>
                  <a:schemeClr val="tx1"/>
                </a:solidFill>
                <a:effectLst/>
                <a:latin typeface="Consolas" panose="020B0609020204030204" pitchFamily="49" charset="0"/>
              </a:rPr>
              <a:t>    Boolean(3.14) +</a:t>
            </a:r>
          </a:p>
          <a:p>
            <a:r>
              <a:rPr lang="en-US" b="0" dirty="0">
                <a:solidFill>
                  <a:schemeClr val="tx1"/>
                </a:solidFill>
                <a:effectLst/>
                <a:latin typeface="Consolas" panose="020B0609020204030204" pitchFamily="49" charset="0"/>
              </a:rPr>
              <a:t>   </a:t>
            </a:r>
            <a:r>
              <a:rPr lang="en-US" b="0" dirty="0">
                <a:solidFill>
                  <a:schemeClr val="bg1"/>
                </a:solidFill>
                <a:effectLst/>
                <a:latin typeface="Consolas" panose="020B0609020204030204" pitchFamily="49" charset="0"/>
              </a:rPr>
              <a:t> "&lt;</a:t>
            </a:r>
            <a:r>
              <a:rPr lang="en-US" b="0" dirty="0" err="1">
                <a:solidFill>
                  <a:schemeClr val="bg1"/>
                </a:solidFill>
                <a:effectLst/>
                <a:latin typeface="Consolas" panose="020B0609020204030204" pitchFamily="49" charset="0"/>
              </a:rPr>
              <a:t>br</a:t>
            </a:r>
            <a:r>
              <a:rPr lang="en-US" b="0" dirty="0">
                <a:solidFill>
                  <a:schemeClr val="bg1"/>
                </a:solidFill>
                <a:effectLst/>
                <a:latin typeface="Consolas" panose="020B0609020204030204" pitchFamily="49" charset="0"/>
              </a:rPr>
              <a:t>&gt;" </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"-15 is " +</a:t>
            </a:r>
          </a:p>
          <a:p>
            <a:r>
              <a:rPr lang="en-US" b="0" dirty="0">
                <a:solidFill>
                  <a:schemeClr val="tx1"/>
                </a:solidFill>
                <a:effectLst/>
                <a:latin typeface="Consolas" panose="020B0609020204030204" pitchFamily="49" charset="0"/>
              </a:rPr>
              <a:t>    Boolean(-15) +</a:t>
            </a:r>
          </a:p>
          <a:p>
            <a:r>
              <a:rPr lang="en-US" b="0" dirty="0">
                <a:solidFill>
                  <a:schemeClr val="tx1"/>
                </a:solidFill>
                <a:effectLst/>
                <a:latin typeface="Consolas" panose="020B0609020204030204" pitchFamily="49" charset="0"/>
              </a:rPr>
              <a:t>    </a:t>
            </a:r>
            <a:r>
              <a:rPr lang="en-US" b="0" dirty="0">
                <a:solidFill>
                  <a:schemeClr val="bg1"/>
                </a:solidFill>
                <a:effectLst/>
                <a:latin typeface="Consolas" panose="020B0609020204030204" pitchFamily="49" charset="0"/>
              </a:rPr>
              <a:t>"&lt;</a:t>
            </a:r>
            <a:r>
              <a:rPr lang="en-US" b="0" dirty="0" err="1">
                <a:solidFill>
                  <a:schemeClr val="bg1"/>
                </a:solidFill>
                <a:effectLst/>
                <a:latin typeface="Consolas" panose="020B0609020204030204" pitchFamily="49" charset="0"/>
              </a:rPr>
              <a:t>br</a:t>
            </a:r>
            <a:r>
              <a:rPr lang="en-US" b="0" dirty="0">
                <a:solidFill>
                  <a:schemeClr val="bg1"/>
                </a:solidFill>
                <a:effectLst/>
                <a:latin typeface="Consolas" panose="020B0609020204030204" pitchFamily="49" charset="0"/>
              </a:rPr>
              <a:t>&gt;" </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"Any (not empty) string is " +</a:t>
            </a:r>
          </a:p>
          <a:p>
            <a:r>
              <a:rPr lang="en-US" b="0" dirty="0">
                <a:solidFill>
                  <a:schemeClr val="tx1"/>
                </a:solidFill>
                <a:effectLst/>
                <a:latin typeface="Consolas" panose="020B0609020204030204" pitchFamily="49" charset="0"/>
              </a:rPr>
              <a:t>    Boolean("Hello") +</a:t>
            </a:r>
          </a:p>
          <a:p>
            <a:r>
              <a:rPr lang="en-US" b="0" dirty="0">
                <a:solidFill>
                  <a:schemeClr val="tx1"/>
                </a:solidFill>
                <a:effectLst/>
                <a:latin typeface="Consolas" panose="020B0609020204030204" pitchFamily="49" charset="0"/>
              </a:rPr>
              <a:t>    </a:t>
            </a:r>
            <a:r>
              <a:rPr lang="en-US" b="0" dirty="0">
                <a:solidFill>
                  <a:schemeClr val="bg1"/>
                </a:solidFill>
                <a:effectLst/>
                <a:latin typeface="Consolas" panose="020B0609020204030204" pitchFamily="49" charset="0"/>
              </a:rPr>
              <a:t>"&lt;</a:t>
            </a:r>
            <a:r>
              <a:rPr lang="en-US" b="0" dirty="0" err="1">
                <a:solidFill>
                  <a:schemeClr val="bg1"/>
                </a:solidFill>
                <a:effectLst/>
                <a:latin typeface="Consolas" panose="020B0609020204030204" pitchFamily="49" charset="0"/>
              </a:rPr>
              <a:t>br</a:t>
            </a:r>
            <a:r>
              <a:rPr lang="en-US" b="0" dirty="0">
                <a:solidFill>
                  <a:schemeClr val="bg1"/>
                </a:solidFill>
                <a:effectLst/>
                <a:latin typeface="Consolas" panose="020B0609020204030204" pitchFamily="49" charset="0"/>
              </a:rPr>
              <a:t>&gt;" </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"Even the string 'false' is " +</a:t>
            </a:r>
          </a:p>
          <a:p>
            <a:r>
              <a:rPr lang="en-US" b="0" dirty="0">
                <a:solidFill>
                  <a:schemeClr val="tx1"/>
                </a:solidFill>
                <a:effectLst/>
                <a:latin typeface="Consolas" panose="020B0609020204030204" pitchFamily="49" charset="0"/>
              </a:rPr>
              <a:t>    Boolean("false") +</a:t>
            </a:r>
          </a:p>
          <a:p>
            <a:r>
              <a:rPr lang="en-US" b="0" dirty="0">
                <a:solidFill>
                  <a:schemeClr val="tx1"/>
                </a:solidFill>
                <a:effectLst/>
                <a:latin typeface="Consolas" panose="020B0609020204030204" pitchFamily="49" charset="0"/>
              </a:rPr>
              <a:t>    </a:t>
            </a:r>
            <a:r>
              <a:rPr lang="en-US" b="0" dirty="0">
                <a:solidFill>
                  <a:schemeClr val="bg1"/>
                </a:solidFill>
                <a:effectLst/>
                <a:latin typeface="Consolas" panose="020B0609020204030204" pitchFamily="49" charset="0"/>
              </a:rPr>
              <a:t>"&lt;</a:t>
            </a:r>
            <a:r>
              <a:rPr lang="en-US" b="0" dirty="0" err="1">
                <a:solidFill>
                  <a:schemeClr val="bg1"/>
                </a:solidFill>
                <a:effectLst/>
                <a:latin typeface="Consolas" panose="020B0609020204030204" pitchFamily="49" charset="0"/>
              </a:rPr>
              <a:t>br</a:t>
            </a:r>
            <a:r>
              <a:rPr lang="en-US" b="0" dirty="0">
                <a:solidFill>
                  <a:schemeClr val="bg1"/>
                </a:solidFill>
                <a:effectLst/>
                <a:latin typeface="Consolas" panose="020B0609020204030204" pitchFamily="49" charset="0"/>
              </a:rPr>
              <a:t>&gt;" </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"Any expression (except zero) is " +</a:t>
            </a:r>
          </a:p>
          <a:p>
            <a:r>
              <a:rPr lang="en-US" b="0" dirty="0">
                <a:solidFill>
                  <a:schemeClr val="tx1"/>
                </a:solidFill>
                <a:effectLst/>
                <a:latin typeface="Consolas" panose="020B0609020204030204" pitchFamily="49" charset="0"/>
              </a:rPr>
              <a:t>    Boolean(1 + 7 + 3.14)</a:t>
            </a:r>
          </a:p>
          <a:p>
            <a:r>
              <a:rPr lang="en-US" b="0" dirty="0">
                <a:solidFill>
                  <a:schemeClr val="tx1"/>
                </a:solidFill>
                <a:effectLst/>
                <a:latin typeface="Consolas" panose="020B0609020204030204" pitchFamily="49" charset="0"/>
              </a:rPr>
              <a:t>); </a:t>
            </a:r>
          </a:p>
          <a:p>
            <a:r>
              <a:rPr lang="en-US" b="0" i="0" dirty="0">
                <a:solidFill>
                  <a:srgbClr val="000000"/>
                </a:solidFill>
                <a:effectLst/>
                <a:latin typeface="Consolas" panose="020B0609020204030204" pitchFamily="49" charset="0"/>
              </a:rPr>
              <a:t>The Boolean value of </a:t>
            </a:r>
            <a:r>
              <a:rPr lang="en-US" b="1" i="0" dirty="0">
                <a:solidFill>
                  <a:srgbClr val="000000"/>
                </a:solidFill>
                <a:effectLst/>
                <a:latin typeface="Consolas" panose="020B0609020204030204" pitchFamily="49" charset="0"/>
              </a:rPr>
              <a:t>0</a:t>
            </a:r>
            <a:r>
              <a:rPr lang="en-US" b="0" i="0" dirty="0">
                <a:solidFill>
                  <a:srgbClr val="000000"/>
                </a:solidFill>
                <a:effectLst/>
                <a:latin typeface="Consolas" panose="020B0609020204030204" pitchFamily="49" charset="0"/>
              </a:rPr>
              <a:t> (zero) is </a:t>
            </a:r>
            <a:r>
              <a:rPr lang="en-US" b="1" i="0" dirty="0">
                <a:solidFill>
                  <a:srgbClr val="000000"/>
                </a:solidFill>
                <a:effectLst/>
                <a:latin typeface="Consolas" panose="020B0609020204030204" pitchFamily="49" charset="0"/>
              </a:rPr>
              <a:t>false</a:t>
            </a:r>
            <a:r>
              <a:rPr lang="en-US" b="0" i="0" dirty="0">
                <a:solidFill>
                  <a:srgbClr val="000000"/>
                </a:solidFill>
                <a:effectLst/>
                <a:latin typeface="Consolas" panose="020B0609020204030204" pitchFamily="49" charset="0"/>
              </a:rPr>
              <a:t>:</a:t>
            </a:r>
            <a:endParaRPr lang="en-US" b="0" dirty="0">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64148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951-5608-4F86-975C-4FF44B7A620B}"/>
              </a:ext>
            </a:extLst>
          </p:cNvPr>
          <p:cNvSpPr>
            <a:spLocks noGrp="1"/>
          </p:cNvSpPr>
          <p:nvPr>
            <p:ph type="title" idx="4294967295"/>
          </p:nvPr>
        </p:nvSpPr>
        <p:spPr>
          <a:xfrm>
            <a:off x="0" y="351874"/>
            <a:ext cx="10515600" cy="787814"/>
          </a:xfrm>
        </p:spPr>
        <p:txBody>
          <a:bodyPr>
            <a:normAutofit/>
          </a:bodyPr>
          <a:lstStyle/>
          <a:p>
            <a:r>
              <a:rPr lang="en-US" sz="3200" dirty="0">
                <a:solidFill>
                  <a:schemeClr val="accent6"/>
                </a:solidFill>
                <a:latin typeface="Consolas" panose="020B0609020204030204" pitchFamily="49" charset="0"/>
              </a:rPr>
              <a:t>JAVASCRIPT BOOLEAN</a:t>
            </a:r>
          </a:p>
        </p:txBody>
      </p:sp>
      <p:sp>
        <p:nvSpPr>
          <p:cNvPr id="3" name="Content Placeholder 2">
            <a:extLst>
              <a:ext uri="{FF2B5EF4-FFF2-40B4-BE49-F238E27FC236}">
                <a16:creationId xmlns:a16="http://schemas.microsoft.com/office/drawing/2014/main" id="{B97562B6-D0F7-41AF-AB23-8169CC152DB4}"/>
              </a:ext>
            </a:extLst>
          </p:cNvPr>
          <p:cNvSpPr>
            <a:spLocks noGrp="1"/>
          </p:cNvSpPr>
          <p:nvPr>
            <p:ph idx="4294967295"/>
          </p:nvPr>
        </p:nvSpPr>
        <p:spPr>
          <a:xfrm>
            <a:off x="0" y="1417638"/>
            <a:ext cx="10515600" cy="4759325"/>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65EFDD3A-7512-4569-86F5-F7B1A3DFD972}"/>
              </a:ext>
            </a:extLst>
          </p:cNvPr>
          <p:cNvSpPr txBox="1"/>
          <p:nvPr/>
        </p:nvSpPr>
        <p:spPr>
          <a:xfrm>
            <a:off x="0" y="1139688"/>
            <a:ext cx="12006469" cy="6186309"/>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latin typeface="Consolas" panose="020B0609020204030204" pitchFamily="49" charset="0"/>
              </a:rPr>
            </a:br>
            <a:r>
              <a:rPr lang="en-US" dirty="0">
                <a:solidFill>
                  <a:schemeClr val="tx1"/>
                </a:solidFill>
                <a:latin typeface="Consolas" panose="020B0609020204030204" pitchFamily="49" charset="0"/>
              </a:rPr>
              <a:t>console.log(</a:t>
            </a:r>
            <a:r>
              <a:rPr lang="en-US" b="0" i="0" dirty="0">
                <a:solidFill>
                  <a:srgbClr val="000000"/>
                </a:solidFill>
                <a:effectLst/>
                <a:latin typeface="Consolas" panose="020B0609020204030204" pitchFamily="49" charset="0"/>
              </a:rPr>
              <a:t>Boolean(x));</a:t>
            </a:r>
            <a:r>
              <a:rPr lang="en-US" b="0" i="0" dirty="0">
                <a:solidFill>
                  <a:schemeClr val="bg1"/>
                </a:solidFill>
                <a:effectLst/>
                <a:latin typeface="Consolas" panose="020B0609020204030204" pitchFamily="49" charset="0"/>
              </a:rPr>
              <a:t>// false</a:t>
            </a:r>
          </a:p>
          <a:p>
            <a:r>
              <a:rPr lang="en-US" b="0" i="0" dirty="0">
                <a:solidFill>
                  <a:srgbClr val="000000"/>
                </a:solidFill>
                <a:effectLst/>
                <a:latin typeface="Consolas" panose="020B0609020204030204" pitchFamily="49" charset="0"/>
              </a:rPr>
              <a:t>The Boolean value of </a:t>
            </a:r>
            <a:r>
              <a:rPr lang="en-US" b="1" i="0" dirty="0">
                <a:solidFill>
                  <a:srgbClr val="000000"/>
                </a:solidFill>
                <a:effectLst/>
                <a:latin typeface="Consolas" panose="020B0609020204030204" pitchFamily="49" charset="0"/>
              </a:rPr>
              <a:t>-0</a:t>
            </a:r>
            <a:r>
              <a:rPr lang="en-US" b="0" i="0" dirty="0">
                <a:solidFill>
                  <a:srgbClr val="000000"/>
                </a:solidFill>
                <a:effectLst/>
                <a:latin typeface="Consolas" panose="020B0609020204030204" pitchFamily="49" charset="0"/>
              </a:rPr>
              <a:t> (minus zero) is </a:t>
            </a:r>
            <a:r>
              <a:rPr lang="en-US" b="1" i="0" dirty="0">
                <a:solidFill>
                  <a:srgbClr val="000000"/>
                </a:solidFill>
                <a:effectLst/>
                <a:latin typeface="Consolas" panose="020B0609020204030204" pitchFamily="49" charset="0"/>
              </a:rPr>
              <a:t>false</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p>
          <a:p>
            <a:r>
              <a:rPr lang="en-US" dirty="0">
                <a:solidFill>
                  <a:schemeClr val="tx1"/>
                </a:solidFill>
                <a:latin typeface="Consolas" panose="020B0609020204030204" pitchFamily="49" charset="0"/>
              </a:rPr>
              <a:t>console.log(</a:t>
            </a:r>
            <a:r>
              <a:rPr lang="en-US" b="0" i="0" dirty="0">
                <a:solidFill>
                  <a:srgbClr val="000000"/>
                </a:solidFill>
                <a:effectLst/>
                <a:latin typeface="Consolas" panose="020B0609020204030204" pitchFamily="49" charset="0"/>
              </a:rPr>
              <a:t>Boolean(x));</a:t>
            </a:r>
            <a:r>
              <a:rPr lang="en-US" b="0" i="0" dirty="0">
                <a:solidFill>
                  <a:schemeClr val="bg1"/>
                </a:solidFill>
                <a:effectLst/>
                <a:latin typeface="Consolas" panose="020B0609020204030204" pitchFamily="49" charset="0"/>
              </a:rPr>
              <a:t>// false</a:t>
            </a:r>
            <a:endParaRPr lang="en-US" dirty="0">
              <a:solidFill>
                <a:schemeClr val="bg1"/>
              </a:solidFill>
              <a:latin typeface="Consolas" panose="020B0609020204030204" pitchFamily="49" charset="0"/>
            </a:endParaRPr>
          </a:p>
          <a:p>
            <a:r>
              <a:rPr lang="en-US" b="0" i="0" dirty="0">
                <a:solidFill>
                  <a:srgbClr val="000000"/>
                </a:solidFill>
                <a:effectLst/>
                <a:latin typeface="Consolas" panose="020B0609020204030204" pitchFamily="49" charset="0"/>
              </a:rPr>
              <a:t>The Boolean value of </a:t>
            </a:r>
            <a:r>
              <a:rPr lang="en-US" b="1" i="0" dirty="0">
                <a:solidFill>
                  <a:srgbClr val="000000"/>
                </a:solidFill>
                <a:effectLst/>
                <a:latin typeface="Consolas" panose="020B0609020204030204" pitchFamily="49" charset="0"/>
              </a:rPr>
              <a:t>"" </a:t>
            </a:r>
            <a:r>
              <a:rPr lang="en-US" b="0" i="0" dirty="0">
                <a:solidFill>
                  <a:srgbClr val="000000"/>
                </a:solidFill>
                <a:effectLst/>
                <a:latin typeface="Consolas" panose="020B0609020204030204" pitchFamily="49" charset="0"/>
              </a:rPr>
              <a:t>(empty string) is </a:t>
            </a:r>
            <a:r>
              <a:rPr lang="en-US" b="1" i="0" dirty="0">
                <a:solidFill>
                  <a:srgbClr val="000000"/>
                </a:solidFill>
                <a:effectLst/>
                <a:latin typeface="Consolas" panose="020B0609020204030204" pitchFamily="49" charset="0"/>
              </a:rPr>
              <a:t>false</a:t>
            </a:r>
            <a:r>
              <a:rPr lang="en-US" b="0" i="0" dirty="0">
                <a:solidFill>
                  <a:srgbClr val="000000"/>
                </a:solidFill>
                <a:effectLst/>
                <a:latin typeface="Consolas" panose="020B0609020204030204" pitchFamily="49" charset="0"/>
              </a:rPr>
              <a:t>:</a:t>
            </a: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a:t>
            </a:r>
            <a:r>
              <a:rPr lang="en-US" b="0" i="0" dirty="0">
                <a:solidFill>
                  <a:srgbClr val="FF0000"/>
                </a:solidFill>
                <a:effectLst/>
                <a:latin typeface="Consolas" panose="020B0609020204030204" pitchFamily="49" charset="0"/>
              </a:rPr>
              <a:t> "";</a:t>
            </a:r>
          </a:p>
          <a:p>
            <a:r>
              <a:rPr lang="en-US" dirty="0">
                <a:solidFill>
                  <a:schemeClr val="tx1"/>
                </a:solidFill>
                <a:latin typeface="Consolas" panose="020B0609020204030204" pitchFamily="49" charset="0"/>
              </a:rPr>
              <a:t>console.log(</a:t>
            </a:r>
            <a:r>
              <a:rPr lang="en-US" b="0" i="0" dirty="0">
                <a:solidFill>
                  <a:srgbClr val="000000"/>
                </a:solidFill>
                <a:effectLst/>
                <a:latin typeface="Consolas" panose="020B0609020204030204" pitchFamily="49" charset="0"/>
              </a:rPr>
              <a:t>Boolean(x));</a:t>
            </a:r>
            <a:r>
              <a:rPr lang="en-US" b="0" i="0" dirty="0">
                <a:solidFill>
                  <a:schemeClr val="bg1"/>
                </a:solidFill>
                <a:effectLst/>
                <a:latin typeface="Consolas" panose="020B0609020204030204" pitchFamily="49" charset="0"/>
              </a:rPr>
              <a:t>// false</a:t>
            </a:r>
            <a:endParaRPr lang="en-US" dirty="0">
              <a:solidFill>
                <a:schemeClr val="bg1"/>
              </a:solidFill>
              <a:latin typeface="Consolas" panose="020B0609020204030204" pitchFamily="49" charset="0"/>
            </a:endParaRPr>
          </a:p>
          <a:p>
            <a:r>
              <a:rPr lang="en-US" b="0" i="0" dirty="0">
                <a:solidFill>
                  <a:srgbClr val="000000"/>
                </a:solidFill>
                <a:effectLst/>
                <a:latin typeface="Consolas" panose="020B0609020204030204" pitchFamily="49" charset="0"/>
              </a:rPr>
              <a:t>The Boolean value of </a:t>
            </a:r>
            <a:r>
              <a:rPr lang="en-US" b="1" i="0" dirty="0">
                <a:solidFill>
                  <a:srgbClr val="000000"/>
                </a:solidFill>
                <a:effectLst/>
                <a:latin typeface="Consolas" panose="020B0609020204030204" pitchFamily="49" charset="0"/>
              </a:rPr>
              <a:t>undefined</a:t>
            </a:r>
            <a:r>
              <a:rPr lang="en-US" b="0" i="0" dirty="0">
                <a:solidFill>
                  <a:srgbClr val="000000"/>
                </a:solidFill>
                <a:effectLst/>
                <a:latin typeface="Consolas" panose="020B0609020204030204" pitchFamily="49" charset="0"/>
              </a:rPr>
              <a:t> is </a:t>
            </a:r>
            <a:r>
              <a:rPr lang="en-US" b="1" i="0" dirty="0">
                <a:solidFill>
                  <a:srgbClr val="000000"/>
                </a:solidFill>
                <a:effectLst/>
                <a:latin typeface="Consolas" panose="020B0609020204030204" pitchFamily="49" charset="0"/>
              </a:rPr>
              <a:t>false</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a:t>
            </a:r>
          </a:p>
          <a:p>
            <a:r>
              <a:rPr lang="en-US" dirty="0">
                <a:solidFill>
                  <a:schemeClr val="tx1"/>
                </a:solidFill>
                <a:latin typeface="Consolas" panose="020B0609020204030204" pitchFamily="49" charset="0"/>
              </a:rPr>
              <a:t>console.log(</a:t>
            </a:r>
            <a:r>
              <a:rPr lang="en-US" b="0" i="0" dirty="0">
                <a:solidFill>
                  <a:srgbClr val="000000"/>
                </a:solidFill>
                <a:effectLst/>
                <a:latin typeface="Consolas" panose="020B0609020204030204" pitchFamily="49" charset="0"/>
              </a:rPr>
              <a:t>Boolean(x));</a:t>
            </a:r>
            <a:r>
              <a:rPr lang="en-US" b="0" i="0" dirty="0">
                <a:solidFill>
                  <a:schemeClr val="bg1"/>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chemeClr val="bg1"/>
                </a:solidFill>
                <a:effectLst/>
                <a:latin typeface="Consolas" panose="020B0609020204030204" pitchFamily="49" charset="0"/>
              </a:rPr>
              <a:t>false</a:t>
            </a:r>
          </a:p>
          <a:p>
            <a:r>
              <a:rPr lang="en-US" b="0" i="0" dirty="0">
                <a:solidFill>
                  <a:srgbClr val="000000"/>
                </a:solidFill>
                <a:effectLst/>
                <a:latin typeface="Consolas" panose="020B0609020204030204" pitchFamily="49" charset="0"/>
              </a:rPr>
              <a:t>The Boolean value of </a:t>
            </a:r>
            <a:r>
              <a:rPr lang="en-US" b="1" i="0" dirty="0">
                <a:solidFill>
                  <a:srgbClr val="000000"/>
                </a:solidFill>
                <a:effectLst/>
                <a:latin typeface="Consolas" panose="020B0609020204030204" pitchFamily="49" charset="0"/>
              </a:rPr>
              <a:t>null</a:t>
            </a:r>
            <a:r>
              <a:rPr lang="en-US" b="0" i="0" dirty="0">
                <a:solidFill>
                  <a:srgbClr val="000000"/>
                </a:solidFill>
                <a:effectLst/>
                <a:latin typeface="Consolas" panose="020B0609020204030204" pitchFamily="49" charset="0"/>
              </a:rPr>
              <a:t> is </a:t>
            </a:r>
            <a:r>
              <a:rPr lang="en-US" b="1" i="0" dirty="0">
                <a:solidFill>
                  <a:srgbClr val="000000"/>
                </a:solidFill>
                <a:effectLst/>
                <a:latin typeface="Consolas" panose="020B0609020204030204" pitchFamily="49" charset="0"/>
              </a:rPr>
              <a:t>false</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r>
              <a:rPr lang="en-US" b="0" i="0" dirty="0">
                <a:solidFill>
                  <a:srgbClr val="000000"/>
                </a:solidFill>
                <a:effectLst/>
                <a:latin typeface="Consolas" panose="020B0609020204030204" pitchFamily="49" charset="0"/>
              </a:rPr>
              <a:t>The Boolean value of </a:t>
            </a:r>
            <a:r>
              <a:rPr lang="en-US" b="1" i="0" dirty="0" err="1">
                <a:solidFill>
                  <a:srgbClr val="000000"/>
                </a:solidFill>
                <a:effectLst/>
                <a:latin typeface="Consolas" panose="020B0609020204030204" pitchFamily="49" charset="0"/>
              </a:rPr>
              <a:t>NaN</a:t>
            </a:r>
            <a:r>
              <a:rPr lang="en-US" b="0" i="0" dirty="0">
                <a:solidFill>
                  <a:srgbClr val="000000"/>
                </a:solidFill>
                <a:effectLst/>
                <a:latin typeface="Consolas" panose="020B0609020204030204" pitchFamily="49" charset="0"/>
              </a:rPr>
              <a:t> is </a:t>
            </a:r>
            <a:r>
              <a:rPr lang="en-US" b="1" i="0" dirty="0">
                <a:solidFill>
                  <a:srgbClr val="000000"/>
                </a:solidFill>
                <a:effectLst/>
                <a:latin typeface="Consolas" panose="020B0609020204030204" pitchFamily="49" charset="0"/>
              </a:rPr>
              <a:t>false</a:t>
            </a:r>
            <a:r>
              <a:rPr lang="en-US" b="0" i="0" dirty="0">
                <a:solidFill>
                  <a:srgbClr val="000000"/>
                </a:solidFill>
                <a:effectLst/>
                <a:latin typeface="Consolas" panose="020B0609020204030204" pitchFamily="49" charset="0"/>
              </a:rPr>
              <a:t>:</a:t>
            </a: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10 / "Hallo";</a:t>
            </a:r>
          </a:p>
          <a:p>
            <a:r>
              <a:rPr lang="en-US" dirty="0">
                <a:solidFill>
                  <a:schemeClr val="tx1"/>
                </a:solidFill>
                <a:latin typeface="Consolas" panose="020B0609020204030204" pitchFamily="49" charset="0"/>
              </a:rPr>
              <a:t>console.log(</a:t>
            </a:r>
            <a:r>
              <a:rPr lang="en-US" b="0" i="0" dirty="0">
                <a:solidFill>
                  <a:srgbClr val="000000"/>
                </a:solidFill>
                <a:effectLst/>
                <a:latin typeface="Consolas" panose="020B0609020204030204" pitchFamily="49" charset="0"/>
              </a:rPr>
              <a:t>Boolean(x));</a:t>
            </a:r>
            <a:r>
              <a:rPr lang="en-US" b="0" i="0" dirty="0">
                <a:solidFill>
                  <a:schemeClr val="bg1"/>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chemeClr val="bg1"/>
                </a:solidFill>
                <a:effectLst/>
                <a:latin typeface="Consolas" panose="020B0609020204030204" pitchFamily="49" charset="0"/>
              </a:rPr>
              <a:t>false</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4029983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4395</TotalTime>
  <Words>1838</Words>
  <Application>Microsoft Office PowerPoint</Application>
  <PresentationFormat>Widescreen</PresentationFormat>
  <Paragraphs>219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Calibri</vt:lpstr>
      <vt:lpstr>Calibri Light</vt:lpstr>
      <vt:lpstr>Consolas</vt:lpstr>
      <vt:lpstr>Google Sans</vt:lpstr>
      <vt:lpstr>Verdana</vt:lpstr>
      <vt:lpstr>Office Theme</vt:lpstr>
      <vt:lpstr>JAVASCRIPT  DATA TYPES</vt:lpstr>
      <vt:lpstr>         DATA AND VALUES </vt:lpstr>
      <vt:lpstr>           DATA AND VALUES </vt:lpstr>
      <vt:lpstr> </vt:lpstr>
      <vt:lpstr>JAVASCRIPT BIGINT DATA TYPE</vt:lpstr>
      <vt:lpstr> JAVASCRIPT STRING DATA TYPE</vt:lpstr>
      <vt:lpstr> JAVASCRIPT STRING DATA TYPE</vt:lpstr>
      <vt:lpstr>JAVASCRIPT BOOLEAN</vt:lpstr>
      <vt:lpstr>JAVASCRIPT BOOLEAN</vt:lpstr>
      <vt:lpstr>JAVASCRIPT UNDEFINED</vt:lpstr>
      <vt:lpstr>JAVASCRIPT SYMBOL</vt:lpstr>
      <vt:lpstr>JAVASCRIPT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DATA TYPES</dc:title>
  <dc:creator>HP</dc:creator>
  <cp:lastModifiedBy>HP</cp:lastModifiedBy>
  <cp:revision>48</cp:revision>
  <dcterms:created xsi:type="dcterms:W3CDTF">2024-11-13T14:54:51Z</dcterms:created>
  <dcterms:modified xsi:type="dcterms:W3CDTF">2024-11-17T10:03:59Z</dcterms:modified>
</cp:coreProperties>
</file>