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cc09a0e0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cc09a0e0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cc09a0e0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cc09a0e0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cc09a0e0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cc09a0e0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cc09a0e0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cc09a0e0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cc09a0e0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cc09a0e0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25c32c8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25c32c8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cc09a0e0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cc09a0e0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cc09a0e0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cc09a0e0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cc09a0e0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cc09a0e0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cc09a0e0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cc09a0e0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25c32c86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25c32c86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cc09a0e0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cc09a0e0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cc09a0e0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cc09a0e0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cc09a0e0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cc09a0e0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cc09a0e0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cc09a0e0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cc09a0e0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cc09a0e0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cc09a0e0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cc09a0e0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cc09a0e0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cc09a0e0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cc09a0e0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cc09a0e0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cc09a0e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cc09a0e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cc09a0e0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cc09a0e0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cc09a0e0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cc09a0e0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cc09a0e0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cc09a0e0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cc09a0e0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cc09a0e0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cc09a0e0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cc09a0e0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25c32c86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25c32c86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25c32c86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25c32c86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25c32c8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25c32c8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25c32c86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25c32c86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cc09a0e0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cc09a0e0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cc09a0e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cc09a0e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cc09a0e0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cc09a0e0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cc09a0e0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cc09a0e0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visualgo.net/bn/suffixarray" TargetMode="External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hyperlink" Target="https://github.com/stevenhalim/cpbook-code/blob/master/ch6/sa_lcp.cpp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hyperlink" Target="https://stackoverflow.com/questions/57748988/kasai-algorithm-for-constructing-lcp-array-practical-example" TargetMode="External"/><Relationship Id="rId5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visualgo.net/bn/suffixarray?slide=1" TargetMode="External"/><Relationship Id="rId4" Type="http://schemas.openxmlformats.org/officeDocument/2006/relationships/hyperlink" Target="https://cp-algorithms.com/string/suffix-array.html" TargetMode="External"/><Relationship Id="rId5" Type="http://schemas.openxmlformats.org/officeDocument/2006/relationships/hyperlink" Target="http://web.stanford.edu/class/cs97si/suffix-array.pdf" TargetMode="External"/><Relationship Id="rId6" Type="http://schemas.openxmlformats.org/officeDocument/2006/relationships/hyperlink" Target="https://stackoverflow.com/questions/57748988/kasai-algorithm-for-constructing-lcp-array-practical-exampl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tevenhalim/cpbook-code/blob/master/ch6/sa_lcp.cpp" TargetMode="External"/><Relationship Id="rId4" Type="http://schemas.openxmlformats.org/officeDocument/2006/relationships/hyperlink" Target="https://github.com/ecnerwala/icpc-book/blob/9ba32db9a9e02c366dec6ddd281e673280a58c69/content/strings/SuffixArray.h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Suffix Arrays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Sidhant Bansal</a:t>
            </a:r>
            <a:br>
              <a:rPr lang="en" sz="1500"/>
            </a:b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Credits: CP-Algorithms, VisuAlgo, Stanford Lecture Notes, MIT ICPC Notebook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LCP Array (LCP = Longest Common Prefix)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a lot of problems you require to be able to tell the following: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any two suffixes, you should be able to tell what is the LONGEST COMMON PREFIX between these two suffixes.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this?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</a:t>
            </a:r>
            <a:r>
              <a:rPr b="1" lang="en"/>
              <a:t>LCP[i]</a:t>
            </a:r>
            <a:r>
              <a:rPr lang="en"/>
              <a:t> denote the LCP between </a:t>
            </a:r>
            <a:r>
              <a:rPr b="1" lang="en"/>
              <a:t>SA[i] </a:t>
            </a:r>
            <a:r>
              <a:rPr lang="en"/>
              <a:t>and </a:t>
            </a:r>
            <a:r>
              <a:rPr b="1" lang="en"/>
              <a:t>SA[i - 1]</a:t>
            </a:r>
            <a:r>
              <a:rPr lang="en"/>
              <a:t>, i.e the Longest Common Prefix between i</a:t>
            </a:r>
            <a:r>
              <a:rPr baseline="30000" lang="en"/>
              <a:t>th</a:t>
            </a:r>
            <a:r>
              <a:rPr lang="en"/>
              <a:t> and (i - 1)</a:t>
            </a:r>
            <a:r>
              <a:rPr baseline="30000" lang="en"/>
              <a:t>th</a:t>
            </a:r>
            <a:r>
              <a:rPr lang="en"/>
              <a:t> suffix when they are put in sorted order.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673" y="2021648"/>
            <a:ext cx="3291450" cy="28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will be LCP(i, j) ?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</a:t>
            </a:r>
            <a:r>
              <a:rPr b="1" lang="en"/>
              <a:t>LCP(i, j) = longest common prefix between SA[i] and SA[j].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which one will it be: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LCP(i, j) = max(LCP[i + 1], LCP[i + 2], </a:t>
            </a:r>
            <a:r>
              <a:rPr lang="en"/>
              <a:t>...</a:t>
            </a:r>
            <a:r>
              <a:rPr lang="en"/>
              <a:t> , LCP[j])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LCP(i, j) = min(LCP[i + 1], LCP[i + 2], …, LCP[j])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LCP(i, j) = sum(LCP[i + 1], LCP[i + 2], …, LCP[j])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LCP(i, j) = min(LCP[i + 1], LCP[j])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full Black-box?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24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en">
                <a:solidFill>
                  <a:srgbClr val="CC0000"/>
                </a:solidFill>
              </a:rPr>
              <a:t>SA[i] denotes the starting index of the suffix which is </a:t>
            </a:r>
            <a:r>
              <a:rPr b="1" lang="en">
                <a:solidFill>
                  <a:srgbClr val="CC0000"/>
                </a:solidFill>
              </a:rPr>
              <a:t>i</a:t>
            </a:r>
            <a:r>
              <a:rPr baseline="30000" lang="en">
                <a:solidFill>
                  <a:srgbClr val="CC0000"/>
                </a:solidFill>
              </a:rPr>
              <a:t>th</a:t>
            </a:r>
            <a:r>
              <a:rPr lang="en">
                <a:solidFill>
                  <a:srgbClr val="CC0000"/>
                </a:solidFill>
              </a:rPr>
              <a:t> in the sorted suffixes order.</a:t>
            </a:r>
            <a:endParaRPr>
              <a:solidFill>
                <a:srgbClr val="CC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en">
                <a:solidFill>
                  <a:srgbClr val="CC0000"/>
                </a:solidFill>
              </a:rPr>
              <a:t>LCP[i] denotes the longest common prefix between SA[i] and SA[i - 1]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Knowing SA[i] you can also create RANK[i] which denotes where does the suffix of the form S[i...n] go to in the sorted order.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Once you have these two arrays (in O(NlogN) or O(Nlog</a:t>
            </a:r>
            <a:r>
              <a:rPr b="1" baseline="30000" lang="en"/>
              <a:t>2</a:t>
            </a:r>
            <a:r>
              <a:rPr b="1" lang="en"/>
              <a:t>N)), then you have ALL that is needed by this data structure for &gt; 90% of SA-related problems.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construct it?</a:t>
            </a:r>
            <a:endParaRPr/>
          </a:p>
        </p:txBody>
      </p:sp>
      <p:sp>
        <p:nvSpPr>
          <p:cNvPr id="136" name="Google Shape;136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make it?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539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 sz="1400">
                <a:solidFill>
                  <a:srgbClr val="282829"/>
                </a:solidFill>
                <a:latin typeface="Roboto"/>
                <a:ea typeface="Roboto"/>
                <a:cs typeface="Roboto"/>
                <a:sym typeface="Roboto"/>
              </a:rPr>
              <a:t>Slow Method: </a:t>
            </a:r>
            <a:r>
              <a:rPr lang="en" sz="1400">
                <a:solidFill>
                  <a:srgbClr val="282829"/>
                </a:solidFill>
                <a:latin typeface="Roboto"/>
                <a:ea typeface="Roboto"/>
                <a:cs typeface="Roboto"/>
                <a:sym typeface="Roboto"/>
              </a:rPr>
              <a:t>O(N</a:t>
            </a:r>
            <a:r>
              <a:rPr baseline="30000" lang="en" sz="1400">
                <a:solidFill>
                  <a:srgbClr val="2828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400">
                <a:solidFill>
                  <a:srgbClr val="282829"/>
                </a:solidFill>
                <a:latin typeface="Roboto"/>
                <a:ea typeface="Roboto"/>
                <a:cs typeface="Roboto"/>
                <a:sym typeface="Roboto"/>
              </a:rPr>
              <a:t> log N)</a:t>
            </a:r>
            <a:br>
              <a:rPr lang="en" sz="1400">
                <a:solidFill>
                  <a:srgbClr val="28282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400">
                <a:solidFill>
                  <a:srgbClr val="282829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>
              <a:solidFill>
                <a:srgbClr val="2828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rgbClr val="282829"/>
                </a:solidFill>
                <a:latin typeface="Roboto"/>
                <a:ea typeface="Roboto"/>
                <a:cs typeface="Roboto"/>
                <a:sym typeface="Roboto"/>
              </a:rPr>
              <a:t>Fast Method: </a:t>
            </a:r>
            <a:r>
              <a:rPr lang="en" sz="1400">
                <a:solidFill>
                  <a:srgbClr val="282829"/>
                </a:solidFill>
                <a:latin typeface="Roboto"/>
                <a:ea typeface="Roboto"/>
                <a:cs typeface="Roboto"/>
                <a:sym typeface="Roboto"/>
              </a:rPr>
              <a:t>O(N log</a:t>
            </a:r>
            <a:r>
              <a:rPr baseline="30000" lang="en" sz="1400">
                <a:solidFill>
                  <a:srgbClr val="2828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400">
                <a:solidFill>
                  <a:srgbClr val="282829"/>
                </a:solidFill>
                <a:latin typeface="Roboto"/>
                <a:ea typeface="Roboto"/>
                <a:cs typeface="Roboto"/>
                <a:sym typeface="Roboto"/>
              </a:rPr>
              <a:t> N) (We will cover this primarily)</a:t>
            </a:r>
            <a:br>
              <a:rPr lang="en" sz="1400">
                <a:solidFill>
                  <a:srgbClr val="28282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400">
                <a:solidFill>
                  <a:srgbClr val="282829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>
              <a:solidFill>
                <a:srgbClr val="2828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rgbClr val="282829"/>
                </a:solidFill>
                <a:latin typeface="Roboto"/>
                <a:ea typeface="Roboto"/>
                <a:cs typeface="Roboto"/>
                <a:sym typeface="Roboto"/>
              </a:rPr>
              <a:t>Fastest Method</a:t>
            </a:r>
            <a:r>
              <a:rPr lang="en" sz="1400">
                <a:solidFill>
                  <a:srgbClr val="282829"/>
                </a:solidFill>
                <a:latin typeface="Roboto"/>
                <a:ea typeface="Roboto"/>
                <a:cs typeface="Roboto"/>
                <a:sym typeface="Roboto"/>
              </a:rPr>
              <a:t>: O(NlogN)</a:t>
            </a:r>
            <a:endParaRPr sz="1400">
              <a:solidFill>
                <a:srgbClr val="2828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construct fast? (Using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VisuAlgo</a:t>
            </a:r>
            <a:r>
              <a:rPr lang="en"/>
              <a:t> to explain)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203" cy="3756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5176"/>
            <a:ext cx="8615952" cy="35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0"/>
          <p:cNvPicPr preferRelativeResize="0"/>
          <p:nvPr/>
        </p:nvPicPr>
        <p:blipFill rotWithShape="1">
          <a:blip r:embed="rId3">
            <a:alphaModFix/>
          </a:blip>
          <a:srcRect b="0" l="0" r="2600" t="0"/>
          <a:stretch/>
        </p:blipFill>
        <p:spPr>
          <a:xfrm>
            <a:off x="155850" y="733075"/>
            <a:ext cx="8602325" cy="367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7475"/>
            <a:ext cx="8839194" cy="3748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is SA?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to think of it as a blackbox?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do we construct it?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Applications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7950"/>
            <a:ext cx="8839200" cy="3612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is the algo?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k = 1 to k ≤ n,  k *=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Sort all pairs of the form (RA[SA[i]], RA[SA[i] + k])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Give ids to all pairs in ascending order (in tempRA[] array)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Set new RA[] array using tempRA[]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25" y="142225"/>
            <a:ext cx="8622549" cy="415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4"/>
          <p:cNvSpPr txBox="1"/>
          <p:nvPr/>
        </p:nvSpPr>
        <p:spPr>
          <a:xfrm>
            <a:off x="3519825" y="4361325"/>
            <a:ext cx="15525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CP3 Book Code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how do we make this LCP[] array?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(Algorithm given by Kasai et al.)</a:t>
            </a:r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549" y="1457375"/>
            <a:ext cx="3358051" cy="264321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5"/>
          <p:cNvSpPr txBox="1"/>
          <p:nvPr/>
        </p:nvSpPr>
        <p:spPr>
          <a:xfrm>
            <a:off x="6150875" y="4302050"/>
            <a:ext cx="2681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Credits: Stackoverflow answer</a:t>
            </a:r>
            <a:endParaRPr/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850" y="1650550"/>
            <a:ext cx="5328748" cy="2450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 Run</a:t>
            </a:r>
            <a:endParaRPr/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925" y="119950"/>
            <a:ext cx="3087000" cy="24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2626" y="2702125"/>
            <a:ext cx="3039075" cy="22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0925" y="201125"/>
            <a:ext cx="4071800" cy="18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times do we decrease </a:t>
            </a:r>
            <a:r>
              <a:rPr b="1" lang="en"/>
              <a:t>h?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Around N</a:t>
            </a:r>
            <a:r>
              <a:rPr baseline="30000" lang="en"/>
              <a:t>2</a:t>
            </a:r>
            <a:r>
              <a:rPr lang="en"/>
              <a:t>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At-least NlogN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At-most N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At-most N/2 times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So...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decrease </a:t>
            </a:r>
            <a:r>
              <a:rPr b="1" lang="en"/>
              <a:t>h </a:t>
            </a:r>
            <a:r>
              <a:rPr lang="en"/>
              <a:t>at most </a:t>
            </a:r>
            <a:r>
              <a:rPr b="1" lang="en"/>
              <a:t>N </a:t>
            </a:r>
            <a:r>
              <a:rPr lang="en"/>
              <a:t>times and it still remains positive.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</a:t>
            </a:r>
            <a:r>
              <a:rPr b="1" lang="en"/>
              <a:t>LCP[rank[i]] = h </a:t>
            </a:r>
            <a:r>
              <a:rPr lang="en"/>
              <a:t>(in our code), so our LCP[..] value decreases by at most 1 in each step and then increases.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we know it always remains </a:t>
            </a:r>
            <a:r>
              <a:rPr b="1" lang="en"/>
              <a:t>≤ N. </a:t>
            </a:r>
            <a:r>
              <a:rPr lang="en"/>
              <a:t>So how many times could have </a:t>
            </a:r>
            <a:r>
              <a:rPr b="1" lang="en"/>
              <a:t>h</a:t>
            </a:r>
            <a:r>
              <a:rPr lang="en"/>
              <a:t> increased/decreased?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~ 2N = O(N) times.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Finding a substring in a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311700" y="1152475"/>
            <a:ext cx="809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Given a string </a:t>
            </a:r>
            <a:r>
              <a:rPr b="1" lang="en"/>
              <a:t>A</a:t>
            </a:r>
            <a:r>
              <a:rPr lang="en"/>
              <a:t> of length </a:t>
            </a:r>
            <a:r>
              <a:rPr b="1" lang="en"/>
              <a:t>N, </a:t>
            </a:r>
            <a:r>
              <a:rPr lang="en"/>
              <a:t>and multiple query string of the form </a:t>
            </a:r>
            <a:r>
              <a:rPr b="1" lang="en"/>
              <a:t>B</a:t>
            </a:r>
            <a:r>
              <a:rPr b="1" baseline="-25000" lang="en"/>
              <a:t>i</a:t>
            </a:r>
            <a:r>
              <a:rPr b="1" lang="en"/>
              <a:t>, </a:t>
            </a:r>
            <a:r>
              <a:rPr lang="en"/>
              <a:t>such that </a:t>
            </a:r>
            <a:r>
              <a:rPr b="1" lang="en"/>
              <a:t>∑|B</a:t>
            </a:r>
            <a:r>
              <a:rPr b="1" baseline="-25000" lang="en"/>
              <a:t>i</a:t>
            </a:r>
            <a:r>
              <a:rPr b="1" lang="en"/>
              <a:t>| ≤ M, </a:t>
            </a:r>
            <a:r>
              <a:rPr lang="en"/>
              <a:t>then for each query answer “Yes” or “No”, if </a:t>
            </a:r>
            <a:r>
              <a:rPr b="1" lang="en"/>
              <a:t>B</a:t>
            </a:r>
            <a:r>
              <a:rPr b="1" baseline="-25000" lang="en"/>
              <a:t>i</a:t>
            </a:r>
            <a:r>
              <a:rPr b="1" lang="en"/>
              <a:t> </a:t>
            </a:r>
            <a:r>
              <a:rPr lang="en"/>
              <a:t>is a </a:t>
            </a:r>
            <a:r>
              <a:rPr b="1" lang="en"/>
              <a:t>substring of A </a:t>
            </a:r>
            <a:r>
              <a:rPr lang="en"/>
              <a:t>or not?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Aim: O(N log</a:t>
            </a:r>
            <a:r>
              <a:rPr baseline="30000" lang="en"/>
              <a:t>2</a:t>
            </a:r>
            <a:r>
              <a:rPr lang="en"/>
              <a:t>(N) + Mlog(N))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longest substring that occurs ≥ K times?</a:t>
            </a:r>
            <a:endParaRPr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11700" y="1152475"/>
            <a:ext cx="803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Given a string </a:t>
            </a:r>
            <a:r>
              <a:rPr b="1" lang="en"/>
              <a:t>A</a:t>
            </a:r>
            <a:r>
              <a:rPr lang="en"/>
              <a:t> of length </a:t>
            </a:r>
            <a:r>
              <a:rPr b="1" lang="en"/>
              <a:t>N </a:t>
            </a:r>
            <a:r>
              <a:rPr lang="en"/>
              <a:t>and an integer </a:t>
            </a:r>
            <a:r>
              <a:rPr b="1" lang="en"/>
              <a:t>K. </a:t>
            </a:r>
            <a:r>
              <a:rPr lang="en"/>
              <a:t>Find the length of the longest string, that occurs in </a:t>
            </a:r>
            <a:r>
              <a:rPr b="1" lang="en"/>
              <a:t>A</a:t>
            </a:r>
            <a:r>
              <a:rPr lang="en"/>
              <a:t> at-least </a:t>
            </a:r>
            <a:r>
              <a:rPr b="1" lang="en"/>
              <a:t>K</a:t>
            </a:r>
            <a:r>
              <a:rPr lang="en"/>
              <a:t> times. (These occurrences are allowed to overlap with one another)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Aim: O(Nlog</a:t>
            </a:r>
            <a:r>
              <a:rPr baseline="30000" lang="en"/>
              <a:t>2</a:t>
            </a:r>
            <a:r>
              <a:rPr lang="en"/>
              <a:t>N) or O(NlogN)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SA?</a:t>
            </a:r>
            <a:endParaRPr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longest palindrome in a given string?</a:t>
            </a:r>
            <a:endParaRPr/>
          </a:p>
        </p:txBody>
      </p:sp>
      <p:sp>
        <p:nvSpPr>
          <p:cNvPr id="235" name="Google Shape;235;p42"/>
          <p:cNvSpPr txBox="1"/>
          <p:nvPr>
            <p:ph idx="1" type="body"/>
          </p:nvPr>
        </p:nvSpPr>
        <p:spPr>
          <a:xfrm>
            <a:off x="311700" y="1152475"/>
            <a:ext cx="803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Given a string </a:t>
            </a:r>
            <a:r>
              <a:rPr b="1" lang="en"/>
              <a:t>A</a:t>
            </a:r>
            <a:r>
              <a:rPr lang="en"/>
              <a:t> of length </a:t>
            </a:r>
            <a:r>
              <a:rPr b="1" lang="en"/>
              <a:t>N </a:t>
            </a:r>
            <a:r>
              <a:rPr lang="en"/>
              <a:t>find the length of the longest palindrome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Aim: </a:t>
            </a:r>
            <a:r>
              <a:rPr lang="en"/>
              <a:t>O(Nlog</a:t>
            </a:r>
            <a:r>
              <a:rPr baseline="30000" lang="en"/>
              <a:t>2</a:t>
            </a:r>
            <a:r>
              <a:rPr lang="en"/>
              <a:t>N) or </a:t>
            </a:r>
            <a:r>
              <a:rPr lang="en"/>
              <a:t>O(NlogN)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different substrings in a given string?</a:t>
            </a:r>
            <a:endParaRPr/>
          </a:p>
        </p:txBody>
      </p:sp>
      <p:sp>
        <p:nvSpPr>
          <p:cNvPr id="241" name="Google Shape;241;p43"/>
          <p:cNvSpPr txBox="1"/>
          <p:nvPr>
            <p:ph idx="1" type="body"/>
          </p:nvPr>
        </p:nvSpPr>
        <p:spPr>
          <a:xfrm>
            <a:off x="311700" y="1152475"/>
            <a:ext cx="781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Given a string </a:t>
            </a:r>
            <a:r>
              <a:rPr b="1" lang="en"/>
              <a:t>A </a:t>
            </a:r>
            <a:r>
              <a:rPr lang="en"/>
              <a:t>of length </a:t>
            </a:r>
            <a:r>
              <a:rPr b="1" lang="en"/>
              <a:t>N. </a:t>
            </a:r>
            <a:r>
              <a:rPr lang="en"/>
              <a:t>Count how many “distinct” non-empty substrings are there in </a:t>
            </a:r>
            <a:r>
              <a:rPr b="1" lang="en"/>
              <a:t>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Aim: </a:t>
            </a:r>
            <a:r>
              <a:rPr lang="en"/>
              <a:t>O(Nlog</a:t>
            </a:r>
            <a:r>
              <a:rPr baseline="30000" lang="en"/>
              <a:t>2</a:t>
            </a:r>
            <a:r>
              <a:rPr lang="en"/>
              <a:t>N) or </a:t>
            </a:r>
            <a:r>
              <a:rPr lang="en"/>
              <a:t>O(NlogN)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some</a:t>
            </a:r>
            <a:r>
              <a:rPr lang="en"/>
              <a:t> strings find the Longest Common Substring?</a:t>
            </a:r>
            <a:endParaRPr/>
          </a:p>
        </p:txBody>
      </p:sp>
      <p:sp>
        <p:nvSpPr>
          <p:cNvPr id="247" name="Google Shape;247;p44"/>
          <p:cNvSpPr txBox="1"/>
          <p:nvPr>
            <p:ph idx="1" type="body"/>
          </p:nvPr>
        </p:nvSpPr>
        <p:spPr>
          <a:xfrm>
            <a:off x="311700" y="1590975"/>
            <a:ext cx="836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Given strings </a:t>
            </a:r>
            <a:r>
              <a:rPr b="1" lang="en"/>
              <a:t>A</a:t>
            </a:r>
            <a:r>
              <a:rPr b="1" baseline="-25000" lang="en"/>
              <a:t>1</a:t>
            </a:r>
            <a:r>
              <a:rPr b="1" lang="en"/>
              <a:t>, A</a:t>
            </a:r>
            <a:r>
              <a:rPr b="1" baseline="-25000" lang="en"/>
              <a:t>2</a:t>
            </a:r>
            <a:r>
              <a:rPr b="1" lang="en"/>
              <a:t>, …, A</a:t>
            </a:r>
            <a:r>
              <a:rPr b="1" baseline="-25000" lang="en"/>
              <a:t>m</a:t>
            </a:r>
            <a:r>
              <a:rPr b="1" lang="en"/>
              <a:t> </a:t>
            </a:r>
            <a:r>
              <a:rPr lang="en"/>
              <a:t>such that </a:t>
            </a:r>
            <a:r>
              <a:rPr b="1" lang="en"/>
              <a:t>∑|A</a:t>
            </a:r>
            <a:r>
              <a:rPr b="1" baseline="-25000" lang="en"/>
              <a:t>i</a:t>
            </a:r>
            <a:r>
              <a:rPr b="1" lang="en"/>
              <a:t>| ≤ N</a:t>
            </a:r>
            <a:r>
              <a:rPr lang="en"/>
              <a:t>. Determine the length of the Longest Common Substring across all A</a:t>
            </a:r>
            <a:r>
              <a:rPr baseline="-25000" lang="en"/>
              <a:t>i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Aim: O(</a:t>
            </a:r>
            <a:r>
              <a:rPr lang="en"/>
              <a:t>Nlog</a:t>
            </a:r>
            <a:r>
              <a:rPr baseline="30000" lang="en"/>
              <a:t>2</a:t>
            </a:r>
            <a:r>
              <a:rPr lang="en"/>
              <a:t>N + </a:t>
            </a:r>
            <a:r>
              <a:rPr lang="en"/>
              <a:t>NM(logN + logM))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Readings</a:t>
            </a:r>
            <a:endParaRPr/>
          </a:p>
        </p:txBody>
      </p:sp>
      <p:sp>
        <p:nvSpPr>
          <p:cNvPr id="253" name="Google Shape;253;p45"/>
          <p:cNvSpPr txBox="1"/>
          <p:nvPr>
            <p:ph idx="1" type="body"/>
          </p:nvPr>
        </p:nvSpPr>
        <p:spPr>
          <a:xfrm>
            <a:off x="311700" y="1152475"/>
            <a:ext cx="839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VisuAlgo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CP-Algorithms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Stanford Lecture Notes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Stackoverflow Answer (Explaining Kasai Algorithm)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Suffix Trees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String Hashing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59" name="Google Shape;259;p4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Suffix Array data structure?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61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Let </a:t>
            </a:r>
            <a:r>
              <a:rPr b="1" lang="en" sz="1400"/>
              <a:t>s</a:t>
            </a:r>
            <a:r>
              <a:rPr lang="en" sz="1400"/>
              <a:t> be a string of length </a:t>
            </a:r>
            <a:r>
              <a:rPr b="1" lang="en" sz="1400"/>
              <a:t>n</a:t>
            </a:r>
            <a:r>
              <a:rPr lang="en" sz="1400"/>
              <a:t>. The i-th suffix of s is the substring </a:t>
            </a:r>
            <a:r>
              <a:rPr b="1" lang="en" sz="1400"/>
              <a:t>s[i…n−1].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A suffix array will contain integers that represent the starting indexes of the all the suffixes of a given string, after the aforementioned suffixes are sorted.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387" y="318500"/>
            <a:ext cx="6284438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3694200" y="4728700"/>
            <a:ext cx="20181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Credits: CP-Algorithms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 Question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</a:t>
            </a:r>
            <a:r>
              <a:rPr b="1" lang="en"/>
              <a:t>S</a:t>
            </a:r>
            <a:r>
              <a:rPr lang="en"/>
              <a:t> = “AGABCTS$”, assume $ &lt; A &lt; B &lt; … &lt; 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suffix array, what will be the 4th entry?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ABCTS$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GABCTS$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CTS$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BCTS$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77350" y="19442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think of it like a black-box?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Pro-tips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799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Never try to code SA from scratch in a contest/timed environment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Always use book code. </a:t>
            </a:r>
            <a:r>
              <a:rPr lang="en" u="sng">
                <a:solidFill>
                  <a:schemeClr val="hlink"/>
                </a:solidFill>
                <a:hlinkClick r:id="rId3"/>
              </a:rPr>
              <a:t>CP3 Book Code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MIT ICPC Team Book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Understand the high level idea behind it, but when dealing with questions involving SA, best is to think of it like a black-box.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Black-box?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24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SA[i] denotes the starting index of the suffix which is </a:t>
            </a:r>
            <a:r>
              <a:rPr b="1" lang="en"/>
              <a:t>i</a:t>
            </a:r>
            <a:r>
              <a:rPr baseline="30000" lang="en"/>
              <a:t>th</a:t>
            </a:r>
            <a:r>
              <a:rPr lang="en"/>
              <a:t> in the sorted suffixes order.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Knowing SA[i] you can also create RANK[i] which denotes where does the suffix of the form S[i...n] go to in the sorted order</a:t>
            </a:r>
            <a:endParaRPr b="1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5" y="2968538"/>
            <a:ext cx="85439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