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9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95" r:id="rId31"/>
    <p:sldId id="284" r:id="rId32"/>
    <p:sldId id="285" r:id="rId33"/>
    <p:sldId id="286" r:id="rId34"/>
    <p:sldId id="287" r:id="rId35"/>
    <p:sldId id="296" r:id="rId36"/>
    <p:sldId id="289" r:id="rId37"/>
    <p:sldId id="291" r:id="rId38"/>
    <p:sldId id="288" r:id="rId39"/>
    <p:sldId id="290" r:id="rId40"/>
    <p:sldId id="292" r:id="rId41"/>
    <p:sldId id="293" r:id="rId42"/>
    <p:sldId id="29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989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814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227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60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7239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836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6053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1750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692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455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864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147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533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1430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031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620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271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4104469"/>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E610-2369-4FC5-B25B-7925FB930F41}"/>
              </a:ext>
            </a:extLst>
          </p:cNvPr>
          <p:cNvSpPr>
            <a:spLocks noGrp="1"/>
          </p:cNvSpPr>
          <p:nvPr>
            <p:ph type="ctrTitle"/>
          </p:nvPr>
        </p:nvSpPr>
        <p:spPr/>
        <p:txBody>
          <a:bodyPr/>
          <a:lstStyle/>
          <a:p>
            <a:r>
              <a:rPr lang="en-IN" dirty="0"/>
              <a:t>CREDIT EDA CASE STUDY</a:t>
            </a:r>
          </a:p>
        </p:txBody>
      </p:sp>
      <p:sp>
        <p:nvSpPr>
          <p:cNvPr id="3" name="Subtitle 2">
            <a:extLst>
              <a:ext uri="{FF2B5EF4-FFF2-40B4-BE49-F238E27FC236}">
                <a16:creationId xmlns:a16="http://schemas.microsoft.com/office/drawing/2014/main" id="{66663F97-A067-4C27-92AB-594D20CFCD16}"/>
              </a:ext>
            </a:extLst>
          </p:cNvPr>
          <p:cNvSpPr>
            <a:spLocks noGrp="1"/>
          </p:cNvSpPr>
          <p:nvPr>
            <p:ph type="subTitle" idx="1"/>
          </p:nvPr>
        </p:nvSpPr>
        <p:spPr/>
        <p:txBody>
          <a:bodyPr>
            <a:normAutofit fontScale="70000" lnSpcReduction="20000"/>
          </a:bodyPr>
          <a:lstStyle/>
          <a:p>
            <a:r>
              <a:rPr lang="en-IN" dirty="0"/>
              <a:t>By-</a:t>
            </a:r>
          </a:p>
          <a:p>
            <a:r>
              <a:rPr lang="en-IN" dirty="0"/>
              <a:t>Sambit Sekhar Sahu</a:t>
            </a:r>
          </a:p>
          <a:p>
            <a:r>
              <a:rPr lang="en-IN" dirty="0"/>
              <a:t>Joseph Babu</a:t>
            </a:r>
          </a:p>
        </p:txBody>
      </p:sp>
    </p:spTree>
    <p:extLst>
      <p:ext uri="{BB962C8B-B14F-4D97-AF65-F5344CB8AC3E}">
        <p14:creationId xmlns:p14="http://schemas.microsoft.com/office/powerpoint/2010/main" val="128075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6B27D-0309-4387-8C81-E8BB4E6E13C4}"/>
              </a:ext>
            </a:extLst>
          </p:cNvPr>
          <p:cNvSpPr>
            <a:spLocks noGrp="1"/>
          </p:cNvSpPr>
          <p:nvPr>
            <p:ph type="title"/>
          </p:nvPr>
        </p:nvSpPr>
        <p:spPr/>
        <p:txBody>
          <a:bodyPr/>
          <a:lstStyle/>
          <a:p>
            <a:r>
              <a:rPr lang="en-US" b="1" dirty="0"/>
              <a:t>Gender with respect to target variable</a:t>
            </a:r>
            <a:endParaRPr lang="en-IN" dirty="0"/>
          </a:p>
        </p:txBody>
      </p:sp>
      <p:pic>
        <p:nvPicPr>
          <p:cNvPr id="6" name="Content Placeholder 5">
            <a:extLst>
              <a:ext uri="{FF2B5EF4-FFF2-40B4-BE49-F238E27FC236}">
                <a16:creationId xmlns:a16="http://schemas.microsoft.com/office/drawing/2014/main" id="{62718E43-9652-45FB-AD3C-594DEECEC94F}"/>
              </a:ext>
            </a:extLst>
          </p:cNvPr>
          <p:cNvPicPr>
            <a:picLocks noGrp="1" noChangeAspect="1"/>
          </p:cNvPicPr>
          <p:nvPr>
            <p:ph idx="1"/>
          </p:nvPr>
        </p:nvPicPr>
        <p:blipFill>
          <a:blip r:embed="rId2"/>
          <a:stretch>
            <a:fillRect/>
          </a:stretch>
        </p:blipFill>
        <p:spPr>
          <a:xfrm>
            <a:off x="4669182" y="1904414"/>
            <a:ext cx="7335366" cy="3290438"/>
          </a:xfrm>
        </p:spPr>
      </p:pic>
      <p:sp>
        <p:nvSpPr>
          <p:cNvPr id="4" name="Text Placeholder 3">
            <a:extLst>
              <a:ext uri="{FF2B5EF4-FFF2-40B4-BE49-F238E27FC236}">
                <a16:creationId xmlns:a16="http://schemas.microsoft.com/office/drawing/2014/main" id="{C3027ED5-3FC9-4F22-9142-B3A37076713E}"/>
              </a:ext>
            </a:extLst>
          </p:cNvPr>
          <p:cNvSpPr>
            <a:spLocks noGrp="1"/>
          </p:cNvSpPr>
          <p:nvPr>
            <p:ph type="body" sz="half" idx="2"/>
          </p:nvPr>
        </p:nvSpPr>
        <p:spPr/>
        <p:txBody>
          <a:bodyPr>
            <a:normAutofit/>
          </a:bodyPr>
          <a:lstStyle/>
          <a:p>
            <a:pPr marL="285750" indent="-285750" algn="just">
              <a:buFont typeface="Arial" panose="020B0604020202020204" pitchFamily="34" charset="0"/>
              <a:buChar char="•"/>
            </a:pPr>
            <a:r>
              <a:rPr lang="en-US" sz="1600" dirty="0"/>
              <a:t>In Females the possibility of defaulting has reduced by 9.5%. While on the other hand the possibility of </a:t>
            </a:r>
            <a:r>
              <a:rPr lang="en-US" sz="1600" dirty="0" err="1"/>
              <a:t>dafaulting</a:t>
            </a:r>
            <a:r>
              <a:rPr lang="en-US" sz="1600" dirty="0"/>
              <a:t> has </a:t>
            </a:r>
          </a:p>
          <a:p>
            <a:pPr marL="285750" indent="-285750" algn="just">
              <a:buFont typeface="Arial" panose="020B0604020202020204" pitchFamily="34" charset="0"/>
              <a:buChar char="•"/>
            </a:pPr>
            <a:r>
              <a:rPr lang="en-US" sz="1600" dirty="0"/>
              <a:t>increased by 9.5%</a:t>
            </a:r>
            <a:endParaRPr lang="en-IN" sz="1600" dirty="0"/>
          </a:p>
        </p:txBody>
      </p:sp>
    </p:spTree>
    <p:extLst>
      <p:ext uri="{BB962C8B-B14F-4D97-AF65-F5344CB8AC3E}">
        <p14:creationId xmlns:p14="http://schemas.microsoft.com/office/powerpoint/2010/main" val="1424775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4F48-8863-4FF0-97C9-826A43C5EE2A}"/>
              </a:ext>
            </a:extLst>
          </p:cNvPr>
          <p:cNvSpPr>
            <a:spLocks noGrp="1"/>
          </p:cNvSpPr>
          <p:nvPr>
            <p:ph type="title"/>
          </p:nvPr>
        </p:nvSpPr>
        <p:spPr/>
        <p:txBody>
          <a:bodyPr/>
          <a:lstStyle/>
          <a:p>
            <a:r>
              <a:rPr lang="en-US" b="1" dirty="0"/>
              <a:t>Family Status with respect to target variable</a:t>
            </a:r>
            <a:endParaRPr lang="en-IN" dirty="0"/>
          </a:p>
        </p:txBody>
      </p:sp>
      <p:pic>
        <p:nvPicPr>
          <p:cNvPr id="6" name="Content Placeholder 5">
            <a:extLst>
              <a:ext uri="{FF2B5EF4-FFF2-40B4-BE49-F238E27FC236}">
                <a16:creationId xmlns:a16="http://schemas.microsoft.com/office/drawing/2014/main" id="{ACB8282A-8423-4C6C-9D9B-986920EEDEFD}"/>
              </a:ext>
            </a:extLst>
          </p:cNvPr>
          <p:cNvPicPr>
            <a:picLocks noGrp="1" noChangeAspect="1"/>
          </p:cNvPicPr>
          <p:nvPr>
            <p:ph idx="1"/>
          </p:nvPr>
        </p:nvPicPr>
        <p:blipFill>
          <a:blip r:embed="rId2"/>
          <a:stretch>
            <a:fillRect/>
          </a:stretch>
        </p:blipFill>
        <p:spPr>
          <a:xfrm>
            <a:off x="4691960" y="2270832"/>
            <a:ext cx="7228390" cy="3056542"/>
          </a:xfrm>
        </p:spPr>
      </p:pic>
      <p:sp>
        <p:nvSpPr>
          <p:cNvPr id="4" name="Text Placeholder 3">
            <a:extLst>
              <a:ext uri="{FF2B5EF4-FFF2-40B4-BE49-F238E27FC236}">
                <a16:creationId xmlns:a16="http://schemas.microsoft.com/office/drawing/2014/main" id="{3047423C-FF38-4F98-8F92-76D01F56D834}"/>
              </a:ext>
            </a:extLst>
          </p:cNvPr>
          <p:cNvSpPr>
            <a:spLocks noGrp="1"/>
          </p:cNvSpPr>
          <p:nvPr>
            <p:ph type="body" sz="half" idx="2"/>
          </p:nvPr>
        </p:nvSpPr>
        <p:spPr/>
        <p:txBody>
          <a:bodyPr>
            <a:normAutofit/>
          </a:bodyPr>
          <a:lstStyle/>
          <a:p>
            <a:pPr marL="285750" indent="-285750" algn="just">
              <a:buFont typeface="Arial" panose="020B0604020202020204" pitchFamily="34" charset="0"/>
              <a:buChar char="•"/>
            </a:pPr>
            <a:r>
              <a:rPr lang="en-US" sz="1600" dirty="0"/>
              <a:t>In Married people payment difficulties has reduced by 4.4% &amp; in widow category it has decreased by 1.6%.</a:t>
            </a:r>
          </a:p>
          <a:p>
            <a:pPr marL="285750" indent="-285750" algn="just">
              <a:buFont typeface="Arial" panose="020B0604020202020204" pitchFamily="34" charset="0"/>
              <a:buChar char="•"/>
            </a:pPr>
            <a:r>
              <a:rPr lang="en-US" sz="1600" dirty="0"/>
              <a:t>While in other categories we can see increase in payment difficulties </a:t>
            </a:r>
            <a:r>
              <a:rPr lang="en-US" sz="1600" dirty="0" err="1"/>
              <a:t>whith</a:t>
            </a:r>
            <a:r>
              <a:rPr lang="en-US" sz="1600" dirty="0"/>
              <a:t> Not Married category being highest at 3.5%</a:t>
            </a:r>
            <a:endParaRPr lang="en-IN" sz="1600" dirty="0"/>
          </a:p>
        </p:txBody>
      </p:sp>
    </p:spTree>
    <p:extLst>
      <p:ext uri="{BB962C8B-B14F-4D97-AF65-F5344CB8AC3E}">
        <p14:creationId xmlns:p14="http://schemas.microsoft.com/office/powerpoint/2010/main" val="1837124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0B02-7A3F-45A3-A381-C975FDFA9E13}"/>
              </a:ext>
            </a:extLst>
          </p:cNvPr>
          <p:cNvSpPr>
            <a:spLocks noGrp="1"/>
          </p:cNvSpPr>
          <p:nvPr>
            <p:ph type="title"/>
          </p:nvPr>
        </p:nvSpPr>
        <p:spPr/>
        <p:txBody>
          <a:bodyPr/>
          <a:lstStyle/>
          <a:p>
            <a:r>
              <a:rPr lang="en-US" b="1" dirty="0"/>
              <a:t>Income Type with respect to target variable</a:t>
            </a:r>
            <a:endParaRPr lang="en-IN" dirty="0"/>
          </a:p>
        </p:txBody>
      </p:sp>
      <p:pic>
        <p:nvPicPr>
          <p:cNvPr id="6" name="Content Placeholder 5">
            <a:extLst>
              <a:ext uri="{FF2B5EF4-FFF2-40B4-BE49-F238E27FC236}">
                <a16:creationId xmlns:a16="http://schemas.microsoft.com/office/drawing/2014/main" id="{4E228E63-FC16-481F-945D-7A9B66C9EC42}"/>
              </a:ext>
            </a:extLst>
          </p:cNvPr>
          <p:cNvPicPr>
            <a:picLocks noGrp="1" noChangeAspect="1"/>
          </p:cNvPicPr>
          <p:nvPr>
            <p:ph idx="1"/>
          </p:nvPr>
        </p:nvPicPr>
        <p:blipFill>
          <a:blip r:embed="rId2"/>
          <a:stretch>
            <a:fillRect/>
          </a:stretch>
        </p:blipFill>
        <p:spPr>
          <a:xfrm>
            <a:off x="4448603" y="2012525"/>
            <a:ext cx="7549067" cy="3261839"/>
          </a:xfrm>
        </p:spPr>
      </p:pic>
      <p:sp>
        <p:nvSpPr>
          <p:cNvPr id="4" name="Text Placeholder 3">
            <a:extLst>
              <a:ext uri="{FF2B5EF4-FFF2-40B4-BE49-F238E27FC236}">
                <a16:creationId xmlns:a16="http://schemas.microsoft.com/office/drawing/2014/main" id="{8CBADBA4-B112-49EA-A06B-E6406849D11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We see payment difficulties has significantly </a:t>
            </a:r>
            <a:r>
              <a:rPr lang="en-US" sz="1600" dirty="0" err="1"/>
              <a:t>incresed</a:t>
            </a:r>
            <a:r>
              <a:rPr lang="en-US" sz="1600" dirty="0"/>
              <a:t> to 10.5% for Working category clients. While in other categories</a:t>
            </a:r>
          </a:p>
          <a:p>
            <a:pPr marL="285750" indent="-285750">
              <a:buFont typeface="Arial" panose="020B0604020202020204" pitchFamily="34" charset="0"/>
              <a:buChar char="•"/>
            </a:pPr>
            <a:r>
              <a:rPr lang="en-US" sz="1600" dirty="0"/>
              <a:t>we see reduction in payment difficulties with 6.5% being highest in the Pensioner Group of clients</a:t>
            </a:r>
            <a:endParaRPr lang="en-IN" sz="1600" dirty="0"/>
          </a:p>
        </p:txBody>
      </p:sp>
    </p:spTree>
    <p:extLst>
      <p:ext uri="{BB962C8B-B14F-4D97-AF65-F5344CB8AC3E}">
        <p14:creationId xmlns:p14="http://schemas.microsoft.com/office/powerpoint/2010/main" val="3724200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310-E7FF-46E6-BABA-0E7F77EC5703}"/>
              </a:ext>
            </a:extLst>
          </p:cNvPr>
          <p:cNvSpPr>
            <a:spLocks noGrp="1"/>
          </p:cNvSpPr>
          <p:nvPr>
            <p:ph type="title"/>
          </p:nvPr>
        </p:nvSpPr>
        <p:spPr/>
        <p:txBody>
          <a:bodyPr/>
          <a:lstStyle/>
          <a:p>
            <a:r>
              <a:rPr lang="en-US" b="1" dirty="0"/>
              <a:t>Analysis how Loan Credit amount varies with Gender for both target 0 &amp; 1 type clients</a:t>
            </a:r>
            <a:endParaRPr lang="en-IN" b="1" dirty="0"/>
          </a:p>
        </p:txBody>
      </p:sp>
      <p:pic>
        <p:nvPicPr>
          <p:cNvPr id="6" name="Content Placeholder 5">
            <a:extLst>
              <a:ext uri="{FF2B5EF4-FFF2-40B4-BE49-F238E27FC236}">
                <a16:creationId xmlns:a16="http://schemas.microsoft.com/office/drawing/2014/main" id="{4CF1B09D-78F7-4040-B3C4-68D1D817F629}"/>
              </a:ext>
            </a:extLst>
          </p:cNvPr>
          <p:cNvPicPr>
            <a:picLocks noGrp="1" noChangeAspect="1"/>
          </p:cNvPicPr>
          <p:nvPr>
            <p:ph idx="1"/>
          </p:nvPr>
        </p:nvPicPr>
        <p:blipFill>
          <a:blip r:embed="rId2"/>
          <a:stretch>
            <a:fillRect/>
          </a:stretch>
        </p:blipFill>
        <p:spPr>
          <a:xfrm>
            <a:off x="4267386" y="2171699"/>
            <a:ext cx="7772532" cy="3062909"/>
          </a:xfrm>
        </p:spPr>
      </p:pic>
      <p:sp>
        <p:nvSpPr>
          <p:cNvPr id="4" name="Text Placeholder 3">
            <a:extLst>
              <a:ext uri="{FF2B5EF4-FFF2-40B4-BE49-F238E27FC236}">
                <a16:creationId xmlns:a16="http://schemas.microsoft.com/office/drawing/2014/main" id="{F457215A-7A37-4C50-B84D-3083B567931F}"/>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Both genders seems to perform almost equally</a:t>
            </a:r>
            <a:endParaRPr lang="en-IN" sz="1600" dirty="0"/>
          </a:p>
        </p:txBody>
      </p:sp>
    </p:spTree>
    <p:extLst>
      <p:ext uri="{BB962C8B-B14F-4D97-AF65-F5344CB8AC3E}">
        <p14:creationId xmlns:p14="http://schemas.microsoft.com/office/powerpoint/2010/main" val="258032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7892-0617-4E3A-AEB1-6D98C65ABAC2}"/>
              </a:ext>
            </a:extLst>
          </p:cNvPr>
          <p:cNvSpPr>
            <a:spLocks noGrp="1"/>
          </p:cNvSpPr>
          <p:nvPr>
            <p:ph type="title"/>
          </p:nvPr>
        </p:nvSpPr>
        <p:spPr/>
        <p:txBody>
          <a:bodyPr/>
          <a:lstStyle/>
          <a:p>
            <a:r>
              <a:rPr lang="en-US" b="1" dirty="0"/>
              <a:t>Analysis how Income Category varies with Loan Credit for both target 0 &amp; 1 type clients</a:t>
            </a:r>
            <a:endParaRPr lang="en-IN" dirty="0"/>
          </a:p>
        </p:txBody>
      </p:sp>
      <p:pic>
        <p:nvPicPr>
          <p:cNvPr id="6" name="Content Placeholder 5">
            <a:extLst>
              <a:ext uri="{FF2B5EF4-FFF2-40B4-BE49-F238E27FC236}">
                <a16:creationId xmlns:a16="http://schemas.microsoft.com/office/drawing/2014/main" id="{DE5F4751-B449-41C4-AC86-7C21B1DCDE5C}"/>
              </a:ext>
            </a:extLst>
          </p:cNvPr>
          <p:cNvPicPr>
            <a:picLocks noGrp="1" noChangeAspect="1"/>
          </p:cNvPicPr>
          <p:nvPr>
            <p:ph idx="1"/>
          </p:nvPr>
        </p:nvPicPr>
        <p:blipFill>
          <a:blip r:embed="rId2"/>
          <a:stretch>
            <a:fillRect/>
          </a:stretch>
        </p:blipFill>
        <p:spPr>
          <a:xfrm>
            <a:off x="4755654" y="1859260"/>
            <a:ext cx="7250816" cy="3759662"/>
          </a:xfrm>
        </p:spPr>
      </p:pic>
      <p:sp>
        <p:nvSpPr>
          <p:cNvPr id="4" name="Text Placeholder 3">
            <a:extLst>
              <a:ext uri="{FF2B5EF4-FFF2-40B4-BE49-F238E27FC236}">
                <a16:creationId xmlns:a16="http://schemas.microsoft.com/office/drawing/2014/main" id="{58D99366-84F1-4F37-91A4-E805F6FA204F}"/>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The credit amount increases with each increasing income category.</a:t>
            </a:r>
            <a:endParaRPr lang="en-IN" sz="1600" dirty="0"/>
          </a:p>
        </p:txBody>
      </p:sp>
    </p:spTree>
    <p:extLst>
      <p:ext uri="{BB962C8B-B14F-4D97-AF65-F5344CB8AC3E}">
        <p14:creationId xmlns:p14="http://schemas.microsoft.com/office/powerpoint/2010/main" val="429197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087B5-7F6C-4C2A-A202-4D5DCACAE355}"/>
              </a:ext>
            </a:extLst>
          </p:cNvPr>
          <p:cNvSpPr>
            <a:spLocks noGrp="1"/>
          </p:cNvSpPr>
          <p:nvPr>
            <p:ph type="title"/>
          </p:nvPr>
        </p:nvSpPr>
        <p:spPr/>
        <p:txBody>
          <a:bodyPr/>
          <a:lstStyle/>
          <a:p>
            <a:r>
              <a:rPr lang="en-US" b="1" dirty="0"/>
              <a:t>Analysis how Age Group varies with Loan Credit for both target 0 &amp; 1 type clients</a:t>
            </a:r>
            <a:endParaRPr lang="en-IN" dirty="0"/>
          </a:p>
        </p:txBody>
      </p:sp>
      <p:pic>
        <p:nvPicPr>
          <p:cNvPr id="6" name="Content Placeholder 5">
            <a:extLst>
              <a:ext uri="{FF2B5EF4-FFF2-40B4-BE49-F238E27FC236}">
                <a16:creationId xmlns:a16="http://schemas.microsoft.com/office/drawing/2014/main" id="{E5FE7705-2DB4-43AF-9787-5498333EACC5}"/>
              </a:ext>
            </a:extLst>
          </p:cNvPr>
          <p:cNvPicPr>
            <a:picLocks noGrp="1" noChangeAspect="1"/>
          </p:cNvPicPr>
          <p:nvPr>
            <p:ph idx="1"/>
          </p:nvPr>
        </p:nvPicPr>
        <p:blipFill>
          <a:blip r:embed="rId2"/>
          <a:stretch>
            <a:fillRect/>
          </a:stretch>
        </p:blipFill>
        <p:spPr>
          <a:xfrm>
            <a:off x="4413602" y="2658458"/>
            <a:ext cx="7778398" cy="3013472"/>
          </a:xfrm>
        </p:spPr>
      </p:pic>
      <p:sp>
        <p:nvSpPr>
          <p:cNvPr id="4" name="Text Placeholder 3">
            <a:extLst>
              <a:ext uri="{FF2B5EF4-FFF2-40B4-BE49-F238E27FC236}">
                <a16:creationId xmlns:a16="http://schemas.microsoft.com/office/drawing/2014/main" id="{B7CAB708-8F09-415A-937A-15211D42B48F}"/>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In both cases clients falling under </a:t>
            </a:r>
            <a:r>
              <a:rPr lang="en-US" sz="1600" dirty="0" err="1"/>
              <a:t>Young_Adult</a:t>
            </a:r>
            <a:r>
              <a:rPr lang="en-US" sz="1600" dirty="0"/>
              <a:t> age group &amp; Adult age group applied for or have more Loan Credit Amount</a:t>
            </a:r>
            <a:endParaRPr lang="en-IN" sz="1600" dirty="0"/>
          </a:p>
        </p:txBody>
      </p:sp>
    </p:spTree>
    <p:extLst>
      <p:ext uri="{BB962C8B-B14F-4D97-AF65-F5344CB8AC3E}">
        <p14:creationId xmlns:p14="http://schemas.microsoft.com/office/powerpoint/2010/main" val="1485398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D1D58-76C7-42FF-981D-DE80F3FCC3E6}"/>
              </a:ext>
            </a:extLst>
          </p:cNvPr>
          <p:cNvSpPr>
            <a:spLocks noGrp="1"/>
          </p:cNvSpPr>
          <p:nvPr>
            <p:ph type="title"/>
          </p:nvPr>
        </p:nvSpPr>
        <p:spPr/>
        <p:txBody>
          <a:bodyPr/>
          <a:lstStyle/>
          <a:p>
            <a:r>
              <a:rPr lang="en-US" b="1" dirty="0"/>
              <a:t>Analysis how Education Type varies with Loan Credit for both target 0 &amp; 1 type clients</a:t>
            </a:r>
            <a:endParaRPr lang="en-IN" dirty="0"/>
          </a:p>
        </p:txBody>
      </p:sp>
      <p:pic>
        <p:nvPicPr>
          <p:cNvPr id="6" name="Content Placeholder 5">
            <a:extLst>
              <a:ext uri="{FF2B5EF4-FFF2-40B4-BE49-F238E27FC236}">
                <a16:creationId xmlns:a16="http://schemas.microsoft.com/office/drawing/2014/main" id="{5B05BDE0-5027-48F1-B26A-AACDB28A2706}"/>
              </a:ext>
            </a:extLst>
          </p:cNvPr>
          <p:cNvPicPr>
            <a:picLocks noGrp="1" noChangeAspect="1"/>
          </p:cNvPicPr>
          <p:nvPr>
            <p:ph idx="1"/>
          </p:nvPr>
        </p:nvPicPr>
        <p:blipFill>
          <a:blip r:embed="rId2"/>
          <a:stretch>
            <a:fillRect/>
          </a:stretch>
        </p:blipFill>
        <p:spPr>
          <a:xfrm>
            <a:off x="4638262" y="1627513"/>
            <a:ext cx="7285235" cy="3819131"/>
          </a:xfrm>
        </p:spPr>
      </p:pic>
      <p:sp>
        <p:nvSpPr>
          <p:cNvPr id="4" name="Text Placeholder 3">
            <a:extLst>
              <a:ext uri="{FF2B5EF4-FFF2-40B4-BE49-F238E27FC236}">
                <a16:creationId xmlns:a16="http://schemas.microsoft.com/office/drawing/2014/main" id="{E766FF48-1450-4F2E-A85F-A85B63C6FDE4}"/>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In both the graphs Clients with Academic degree &amp; Higher Education are more likely to take loans</a:t>
            </a:r>
          </a:p>
          <a:p>
            <a:pPr marL="285750" indent="-285750">
              <a:buFont typeface="Arial" panose="020B0604020202020204" pitchFamily="34" charset="0"/>
              <a:buChar char="•"/>
            </a:pPr>
            <a:r>
              <a:rPr lang="en-US" sz="1600" dirty="0"/>
              <a:t>And also Academic degree category of clients are most likely to default in loans, followed by higher education category.</a:t>
            </a:r>
            <a:endParaRPr lang="en-IN" sz="1600" dirty="0"/>
          </a:p>
        </p:txBody>
      </p:sp>
    </p:spTree>
    <p:extLst>
      <p:ext uri="{BB962C8B-B14F-4D97-AF65-F5344CB8AC3E}">
        <p14:creationId xmlns:p14="http://schemas.microsoft.com/office/powerpoint/2010/main" val="167387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215D-78D5-4F60-BFBB-6CCF14A1AE80}"/>
              </a:ext>
            </a:extLst>
          </p:cNvPr>
          <p:cNvSpPr>
            <a:spLocks noGrp="1"/>
          </p:cNvSpPr>
          <p:nvPr>
            <p:ph type="title"/>
          </p:nvPr>
        </p:nvSpPr>
        <p:spPr/>
        <p:txBody>
          <a:bodyPr/>
          <a:lstStyle/>
          <a:p>
            <a:r>
              <a:rPr lang="en-US" b="1" dirty="0"/>
              <a:t>Analysis how Family Status varies with Loan Credit for both target 0 &amp; 1 type clients</a:t>
            </a:r>
            <a:endParaRPr lang="en-IN" dirty="0"/>
          </a:p>
        </p:txBody>
      </p:sp>
      <p:pic>
        <p:nvPicPr>
          <p:cNvPr id="6" name="Content Placeholder 5">
            <a:extLst>
              <a:ext uri="{FF2B5EF4-FFF2-40B4-BE49-F238E27FC236}">
                <a16:creationId xmlns:a16="http://schemas.microsoft.com/office/drawing/2014/main" id="{B8033314-2CF8-4ADA-BD79-637AE1546BB2}"/>
              </a:ext>
            </a:extLst>
          </p:cNvPr>
          <p:cNvPicPr>
            <a:picLocks noGrp="1" noChangeAspect="1"/>
          </p:cNvPicPr>
          <p:nvPr>
            <p:ph idx="1"/>
          </p:nvPr>
        </p:nvPicPr>
        <p:blipFill>
          <a:blip r:embed="rId2"/>
          <a:stretch>
            <a:fillRect/>
          </a:stretch>
        </p:blipFill>
        <p:spPr>
          <a:xfrm>
            <a:off x="4556016" y="2216448"/>
            <a:ext cx="7554607" cy="3491906"/>
          </a:xfrm>
        </p:spPr>
      </p:pic>
      <p:sp>
        <p:nvSpPr>
          <p:cNvPr id="4" name="Text Placeholder 3">
            <a:extLst>
              <a:ext uri="{FF2B5EF4-FFF2-40B4-BE49-F238E27FC236}">
                <a16:creationId xmlns:a16="http://schemas.microsoft.com/office/drawing/2014/main" id="{787CECBE-C21E-4E71-973E-11EF350D5913}"/>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We can see that Married Clients are more likely to apply for loans and also most likely to default on loans among the rest</a:t>
            </a:r>
            <a:endParaRPr lang="en-IN" sz="1600" dirty="0"/>
          </a:p>
        </p:txBody>
      </p:sp>
    </p:spTree>
    <p:extLst>
      <p:ext uri="{BB962C8B-B14F-4D97-AF65-F5344CB8AC3E}">
        <p14:creationId xmlns:p14="http://schemas.microsoft.com/office/powerpoint/2010/main" val="261136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E995-76D0-46AF-9560-6E2004218109}"/>
              </a:ext>
            </a:extLst>
          </p:cNvPr>
          <p:cNvSpPr>
            <a:spLocks noGrp="1"/>
          </p:cNvSpPr>
          <p:nvPr>
            <p:ph type="title"/>
          </p:nvPr>
        </p:nvSpPr>
        <p:spPr/>
        <p:txBody>
          <a:bodyPr/>
          <a:lstStyle/>
          <a:p>
            <a:r>
              <a:rPr lang="en-US" b="1" dirty="0"/>
              <a:t>Distribution of Income category with respect to Difficulty in Loan Repayment</a:t>
            </a:r>
            <a:endParaRPr lang="en-IN" b="1" dirty="0"/>
          </a:p>
        </p:txBody>
      </p:sp>
      <p:pic>
        <p:nvPicPr>
          <p:cNvPr id="6" name="Content Placeholder 5">
            <a:extLst>
              <a:ext uri="{FF2B5EF4-FFF2-40B4-BE49-F238E27FC236}">
                <a16:creationId xmlns:a16="http://schemas.microsoft.com/office/drawing/2014/main" id="{4E4DFF67-B98A-4BCF-BF5F-F950EDEE4F57}"/>
              </a:ext>
            </a:extLst>
          </p:cNvPr>
          <p:cNvPicPr>
            <a:picLocks noGrp="1" noChangeAspect="1"/>
          </p:cNvPicPr>
          <p:nvPr>
            <p:ph idx="1"/>
          </p:nvPr>
        </p:nvPicPr>
        <p:blipFill>
          <a:blip r:embed="rId2"/>
          <a:stretch>
            <a:fillRect/>
          </a:stretch>
        </p:blipFill>
        <p:spPr>
          <a:xfrm>
            <a:off x="4575801" y="2445026"/>
            <a:ext cx="7219971" cy="2509989"/>
          </a:xfrm>
        </p:spPr>
      </p:pic>
      <p:sp>
        <p:nvSpPr>
          <p:cNvPr id="4" name="Text Placeholder 3">
            <a:extLst>
              <a:ext uri="{FF2B5EF4-FFF2-40B4-BE49-F238E27FC236}">
                <a16:creationId xmlns:a16="http://schemas.microsoft.com/office/drawing/2014/main" id="{F9B85D47-7649-45E1-8A3F-D5FCACB9A6E8}"/>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We can observe that Medium Income range clients are more likely to default, followed by Low Income range clients</a:t>
            </a:r>
            <a:endParaRPr lang="en-IN" sz="1600" dirty="0"/>
          </a:p>
        </p:txBody>
      </p:sp>
    </p:spTree>
    <p:extLst>
      <p:ext uri="{BB962C8B-B14F-4D97-AF65-F5344CB8AC3E}">
        <p14:creationId xmlns:p14="http://schemas.microsoft.com/office/powerpoint/2010/main" val="3196542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1206-48CF-416A-A4E0-1B66F1E62CB6}"/>
              </a:ext>
            </a:extLst>
          </p:cNvPr>
          <p:cNvSpPr>
            <a:spLocks noGrp="1"/>
          </p:cNvSpPr>
          <p:nvPr>
            <p:ph type="title"/>
          </p:nvPr>
        </p:nvSpPr>
        <p:spPr/>
        <p:txBody>
          <a:bodyPr/>
          <a:lstStyle/>
          <a:p>
            <a:r>
              <a:rPr lang="en-US" b="1" dirty="0"/>
              <a:t>Distribution of Age Group with respect to Difficulty in Loan Repayment</a:t>
            </a:r>
            <a:endParaRPr lang="en-IN" dirty="0"/>
          </a:p>
        </p:txBody>
      </p:sp>
      <p:pic>
        <p:nvPicPr>
          <p:cNvPr id="6" name="Content Placeholder 5">
            <a:extLst>
              <a:ext uri="{FF2B5EF4-FFF2-40B4-BE49-F238E27FC236}">
                <a16:creationId xmlns:a16="http://schemas.microsoft.com/office/drawing/2014/main" id="{17FAD89C-0CC9-411A-943A-9AF025F46F30}"/>
              </a:ext>
            </a:extLst>
          </p:cNvPr>
          <p:cNvPicPr>
            <a:picLocks noGrp="1" noChangeAspect="1"/>
          </p:cNvPicPr>
          <p:nvPr>
            <p:ph idx="1"/>
          </p:nvPr>
        </p:nvPicPr>
        <p:blipFill>
          <a:blip r:embed="rId2"/>
          <a:stretch>
            <a:fillRect/>
          </a:stretch>
        </p:blipFill>
        <p:spPr>
          <a:xfrm>
            <a:off x="4556016" y="2481617"/>
            <a:ext cx="7303886" cy="2514452"/>
          </a:xfrm>
        </p:spPr>
      </p:pic>
      <p:sp>
        <p:nvSpPr>
          <p:cNvPr id="4" name="Text Placeholder 3">
            <a:extLst>
              <a:ext uri="{FF2B5EF4-FFF2-40B4-BE49-F238E27FC236}">
                <a16:creationId xmlns:a16="http://schemas.microsoft.com/office/drawing/2014/main" id="{A3FA3909-3C41-4746-AEB9-5CB1B5DC136F}"/>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We observe that clients falling in Youth age category is most likely to default, followed by Young Adults</a:t>
            </a:r>
            <a:endParaRPr lang="en-IN" sz="1600" dirty="0"/>
          </a:p>
        </p:txBody>
      </p:sp>
    </p:spTree>
    <p:extLst>
      <p:ext uri="{BB962C8B-B14F-4D97-AF65-F5344CB8AC3E}">
        <p14:creationId xmlns:p14="http://schemas.microsoft.com/office/powerpoint/2010/main" val="267183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206C-DE3B-4DEE-AFF2-DDA6590CE029}"/>
              </a:ext>
            </a:extLst>
          </p:cNvPr>
          <p:cNvSpPr>
            <a:spLocks noGrp="1"/>
          </p:cNvSpPr>
          <p:nvPr>
            <p:ph type="title"/>
          </p:nvPr>
        </p:nvSpPr>
        <p:spPr/>
        <p:txBody>
          <a:bodyPr/>
          <a:lstStyle/>
          <a:p>
            <a:r>
              <a:rPr lang="en-IN" dirty="0"/>
              <a:t>Data Cleaning and Preparation</a:t>
            </a:r>
          </a:p>
        </p:txBody>
      </p:sp>
      <p:sp>
        <p:nvSpPr>
          <p:cNvPr id="3" name="Content Placeholder 2">
            <a:extLst>
              <a:ext uri="{FF2B5EF4-FFF2-40B4-BE49-F238E27FC236}">
                <a16:creationId xmlns:a16="http://schemas.microsoft.com/office/drawing/2014/main" id="{7909B345-E7D0-4D0D-BE01-80F295B2B90F}"/>
              </a:ext>
            </a:extLst>
          </p:cNvPr>
          <p:cNvSpPr>
            <a:spLocks noGrp="1"/>
          </p:cNvSpPr>
          <p:nvPr>
            <p:ph idx="1"/>
          </p:nvPr>
        </p:nvSpPr>
        <p:spPr/>
        <p:txBody>
          <a:bodyPr/>
          <a:lstStyle/>
          <a:p>
            <a:r>
              <a:rPr lang="en-IN" dirty="0"/>
              <a:t>While working on any data set, the first important step is to clean data and prepare it for further use.</a:t>
            </a:r>
          </a:p>
          <a:p>
            <a:r>
              <a:rPr lang="en-IN" dirty="0"/>
              <a:t>Columns with null value content of greater than 50% were dropped, according to Industry standards.</a:t>
            </a:r>
          </a:p>
          <a:p>
            <a:r>
              <a:rPr lang="en-IN" dirty="0"/>
              <a:t>Suitable data imputation techniques were suggested for columns having null values less than or equal to 13%, i.e., Mean/Median for Numerical Columns &amp; Mode for Categorical Columns. </a:t>
            </a:r>
          </a:p>
        </p:txBody>
      </p:sp>
    </p:spTree>
    <p:extLst>
      <p:ext uri="{BB962C8B-B14F-4D97-AF65-F5344CB8AC3E}">
        <p14:creationId xmlns:p14="http://schemas.microsoft.com/office/powerpoint/2010/main" val="3007223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0A3E-40C8-49E5-89F4-38C6106B10D6}"/>
              </a:ext>
            </a:extLst>
          </p:cNvPr>
          <p:cNvSpPr>
            <a:spLocks noGrp="1"/>
          </p:cNvSpPr>
          <p:nvPr>
            <p:ph type="title"/>
          </p:nvPr>
        </p:nvSpPr>
        <p:spPr/>
        <p:txBody>
          <a:bodyPr/>
          <a:lstStyle/>
          <a:p>
            <a:r>
              <a:rPr lang="en-US" b="1" dirty="0"/>
              <a:t>Distribution of Age Group with respect to Difficulty in Loan Repayment</a:t>
            </a:r>
            <a:endParaRPr lang="en-IN" dirty="0"/>
          </a:p>
        </p:txBody>
      </p:sp>
      <p:pic>
        <p:nvPicPr>
          <p:cNvPr id="6" name="Content Placeholder 5">
            <a:extLst>
              <a:ext uri="{FF2B5EF4-FFF2-40B4-BE49-F238E27FC236}">
                <a16:creationId xmlns:a16="http://schemas.microsoft.com/office/drawing/2014/main" id="{B9C0F814-ED4F-469B-90DA-B185160FA202}"/>
              </a:ext>
            </a:extLst>
          </p:cNvPr>
          <p:cNvPicPr>
            <a:picLocks noGrp="1" noChangeAspect="1"/>
          </p:cNvPicPr>
          <p:nvPr>
            <p:ph idx="1"/>
          </p:nvPr>
        </p:nvPicPr>
        <p:blipFill>
          <a:blip r:embed="rId2"/>
          <a:stretch>
            <a:fillRect/>
          </a:stretch>
        </p:blipFill>
        <p:spPr>
          <a:xfrm>
            <a:off x="4556016" y="2692160"/>
            <a:ext cx="7415888" cy="2718040"/>
          </a:xfrm>
        </p:spPr>
      </p:pic>
      <p:sp>
        <p:nvSpPr>
          <p:cNvPr id="4" name="Text Placeholder 3">
            <a:extLst>
              <a:ext uri="{FF2B5EF4-FFF2-40B4-BE49-F238E27FC236}">
                <a16:creationId xmlns:a16="http://schemas.microsoft.com/office/drawing/2014/main" id="{95403B2B-0441-438E-B7ED-128705613A65}"/>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Males are more likely to default on loans rather than Females</a:t>
            </a:r>
            <a:endParaRPr lang="en-IN" sz="1600" dirty="0"/>
          </a:p>
        </p:txBody>
      </p:sp>
    </p:spTree>
    <p:extLst>
      <p:ext uri="{BB962C8B-B14F-4D97-AF65-F5344CB8AC3E}">
        <p14:creationId xmlns:p14="http://schemas.microsoft.com/office/powerpoint/2010/main" val="2220272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6C95-B933-478B-AB47-45DD498F5A3F}"/>
              </a:ext>
            </a:extLst>
          </p:cNvPr>
          <p:cNvSpPr>
            <a:spLocks noGrp="1"/>
          </p:cNvSpPr>
          <p:nvPr>
            <p:ph type="title"/>
          </p:nvPr>
        </p:nvSpPr>
        <p:spPr/>
        <p:txBody>
          <a:bodyPr/>
          <a:lstStyle/>
          <a:p>
            <a:r>
              <a:rPr lang="en-US" b="1" dirty="0"/>
              <a:t>Distribution of Education Type with respect to Difficulty in Loan Repayment</a:t>
            </a:r>
            <a:endParaRPr lang="en-IN" dirty="0"/>
          </a:p>
        </p:txBody>
      </p:sp>
      <p:pic>
        <p:nvPicPr>
          <p:cNvPr id="6" name="Content Placeholder 5">
            <a:extLst>
              <a:ext uri="{FF2B5EF4-FFF2-40B4-BE49-F238E27FC236}">
                <a16:creationId xmlns:a16="http://schemas.microsoft.com/office/drawing/2014/main" id="{29EE2374-B8AE-437A-9735-B35326EAB85E}"/>
              </a:ext>
            </a:extLst>
          </p:cNvPr>
          <p:cNvPicPr>
            <a:picLocks noGrp="1" noChangeAspect="1"/>
          </p:cNvPicPr>
          <p:nvPr>
            <p:ph idx="1"/>
          </p:nvPr>
        </p:nvPicPr>
        <p:blipFill>
          <a:blip r:embed="rId2"/>
          <a:stretch>
            <a:fillRect/>
          </a:stretch>
        </p:blipFill>
        <p:spPr>
          <a:xfrm>
            <a:off x="4556016" y="2826872"/>
            <a:ext cx="7467356" cy="2328224"/>
          </a:xfrm>
        </p:spPr>
      </p:pic>
      <p:sp>
        <p:nvSpPr>
          <p:cNvPr id="4" name="Text Placeholder 3">
            <a:extLst>
              <a:ext uri="{FF2B5EF4-FFF2-40B4-BE49-F238E27FC236}">
                <a16:creationId xmlns:a16="http://schemas.microsoft.com/office/drawing/2014/main" id="{3B703B8B-92A8-454C-9795-18CD6844C7AC}"/>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Clients with Lower Secondary Education Type are most likely to default on loans. followed by Secondary Special</a:t>
            </a:r>
            <a:endParaRPr lang="en-IN" sz="1600" dirty="0"/>
          </a:p>
        </p:txBody>
      </p:sp>
    </p:spTree>
    <p:extLst>
      <p:ext uri="{BB962C8B-B14F-4D97-AF65-F5344CB8AC3E}">
        <p14:creationId xmlns:p14="http://schemas.microsoft.com/office/powerpoint/2010/main" val="554602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669F0-54F4-4D39-A6CE-8BECD6788E08}"/>
              </a:ext>
            </a:extLst>
          </p:cNvPr>
          <p:cNvSpPr>
            <a:spLocks noGrp="1"/>
          </p:cNvSpPr>
          <p:nvPr>
            <p:ph type="title"/>
          </p:nvPr>
        </p:nvSpPr>
        <p:spPr/>
        <p:txBody>
          <a:bodyPr/>
          <a:lstStyle/>
          <a:p>
            <a:r>
              <a:rPr lang="en-US" b="1" dirty="0"/>
              <a:t>Distribution of Family Status with respect to Difficulty in Loan Repayment</a:t>
            </a:r>
            <a:endParaRPr lang="en-IN" dirty="0"/>
          </a:p>
        </p:txBody>
      </p:sp>
      <p:pic>
        <p:nvPicPr>
          <p:cNvPr id="6" name="Content Placeholder 5">
            <a:extLst>
              <a:ext uri="{FF2B5EF4-FFF2-40B4-BE49-F238E27FC236}">
                <a16:creationId xmlns:a16="http://schemas.microsoft.com/office/drawing/2014/main" id="{1FC8D96A-F1AC-465B-98EB-7C5BE028F6F4}"/>
              </a:ext>
            </a:extLst>
          </p:cNvPr>
          <p:cNvPicPr>
            <a:picLocks noGrp="1" noChangeAspect="1"/>
          </p:cNvPicPr>
          <p:nvPr>
            <p:ph idx="1"/>
          </p:nvPr>
        </p:nvPicPr>
        <p:blipFill>
          <a:blip r:embed="rId2"/>
          <a:stretch>
            <a:fillRect/>
          </a:stretch>
        </p:blipFill>
        <p:spPr>
          <a:xfrm>
            <a:off x="4665456" y="1981200"/>
            <a:ext cx="7278286" cy="2895599"/>
          </a:xfrm>
        </p:spPr>
      </p:pic>
      <p:sp>
        <p:nvSpPr>
          <p:cNvPr id="4" name="Text Placeholder 3">
            <a:extLst>
              <a:ext uri="{FF2B5EF4-FFF2-40B4-BE49-F238E27FC236}">
                <a16:creationId xmlns:a16="http://schemas.microsoft.com/office/drawing/2014/main" id="{EF7EB534-A160-48AB-A4CF-DDEFB1391B71}"/>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We can see that clients who had civil marriage or are unmarried are almost equally likely to default on loans, followed by Separated</a:t>
            </a:r>
            <a:endParaRPr lang="en-IN" sz="1600" dirty="0"/>
          </a:p>
        </p:txBody>
      </p:sp>
    </p:spTree>
    <p:extLst>
      <p:ext uri="{BB962C8B-B14F-4D97-AF65-F5344CB8AC3E}">
        <p14:creationId xmlns:p14="http://schemas.microsoft.com/office/powerpoint/2010/main" val="303432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26BB-6D75-41AF-807E-D588DFF48626}"/>
              </a:ext>
            </a:extLst>
          </p:cNvPr>
          <p:cNvSpPr>
            <a:spLocks noGrp="1"/>
          </p:cNvSpPr>
          <p:nvPr>
            <p:ph type="title"/>
          </p:nvPr>
        </p:nvSpPr>
        <p:spPr/>
        <p:txBody>
          <a:bodyPr/>
          <a:lstStyle/>
          <a:p>
            <a:r>
              <a:rPr lang="en-US" b="1" dirty="0"/>
              <a:t>Distribution of Loan Contract Type with respect to Difficulty in Loan Repayment</a:t>
            </a:r>
            <a:endParaRPr lang="en-IN" dirty="0"/>
          </a:p>
        </p:txBody>
      </p:sp>
      <p:pic>
        <p:nvPicPr>
          <p:cNvPr id="6" name="Content Placeholder 5">
            <a:extLst>
              <a:ext uri="{FF2B5EF4-FFF2-40B4-BE49-F238E27FC236}">
                <a16:creationId xmlns:a16="http://schemas.microsoft.com/office/drawing/2014/main" id="{784C34E2-27CE-4B2A-BB47-CE4F2104194F}"/>
              </a:ext>
            </a:extLst>
          </p:cNvPr>
          <p:cNvPicPr>
            <a:picLocks noGrp="1" noChangeAspect="1"/>
          </p:cNvPicPr>
          <p:nvPr>
            <p:ph idx="1"/>
          </p:nvPr>
        </p:nvPicPr>
        <p:blipFill>
          <a:blip r:embed="rId2"/>
          <a:stretch>
            <a:fillRect/>
          </a:stretch>
        </p:blipFill>
        <p:spPr>
          <a:xfrm>
            <a:off x="4691959" y="2628308"/>
            <a:ext cx="7211401" cy="2449524"/>
          </a:xfrm>
        </p:spPr>
      </p:pic>
      <p:sp>
        <p:nvSpPr>
          <p:cNvPr id="4" name="Text Placeholder 3">
            <a:extLst>
              <a:ext uri="{FF2B5EF4-FFF2-40B4-BE49-F238E27FC236}">
                <a16:creationId xmlns:a16="http://schemas.microsoft.com/office/drawing/2014/main" id="{079ECD13-703E-4DC1-98DF-ADF9FD8BB47C}"/>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Clients are more likely to default on Cash Loans rather than Revolving Loans</a:t>
            </a:r>
            <a:endParaRPr lang="en-IN" sz="1600" dirty="0"/>
          </a:p>
        </p:txBody>
      </p:sp>
    </p:spTree>
    <p:extLst>
      <p:ext uri="{BB962C8B-B14F-4D97-AF65-F5344CB8AC3E}">
        <p14:creationId xmlns:p14="http://schemas.microsoft.com/office/powerpoint/2010/main" val="3906819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A5D1-ACFA-4FDA-B896-158B1624351B}"/>
              </a:ext>
            </a:extLst>
          </p:cNvPr>
          <p:cNvSpPr>
            <a:spLocks noGrp="1"/>
          </p:cNvSpPr>
          <p:nvPr>
            <p:ph type="title"/>
          </p:nvPr>
        </p:nvSpPr>
        <p:spPr/>
        <p:txBody>
          <a:bodyPr/>
          <a:lstStyle/>
          <a:p>
            <a:r>
              <a:rPr lang="en-US" b="1" dirty="0"/>
              <a:t>Gender vs Education Type with respect to difficulty in loan repayment</a:t>
            </a:r>
            <a:endParaRPr lang="en-IN" b="1" dirty="0"/>
          </a:p>
        </p:txBody>
      </p:sp>
      <p:pic>
        <p:nvPicPr>
          <p:cNvPr id="6" name="Content Placeholder 5">
            <a:extLst>
              <a:ext uri="{FF2B5EF4-FFF2-40B4-BE49-F238E27FC236}">
                <a16:creationId xmlns:a16="http://schemas.microsoft.com/office/drawing/2014/main" id="{25EF6E8A-0339-415C-9E98-3F7D02539C1B}"/>
              </a:ext>
            </a:extLst>
          </p:cNvPr>
          <p:cNvPicPr>
            <a:picLocks noGrp="1" noChangeAspect="1"/>
          </p:cNvPicPr>
          <p:nvPr>
            <p:ph idx="1"/>
          </p:nvPr>
        </p:nvPicPr>
        <p:blipFill>
          <a:blip r:embed="rId2"/>
          <a:stretch>
            <a:fillRect/>
          </a:stretch>
        </p:blipFill>
        <p:spPr>
          <a:xfrm>
            <a:off x="4634549" y="1144086"/>
            <a:ext cx="7102475" cy="4880793"/>
          </a:xfrm>
        </p:spPr>
      </p:pic>
      <p:sp>
        <p:nvSpPr>
          <p:cNvPr id="4" name="Text Placeholder 3">
            <a:extLst>
              <a:ext uri="{FF2B5EF4-FFF2-40B4-BE49-F238E27FC236}">
                <a16:creationId xmlns:a16="http://schemas.microsoft.com/office/drawing/2014/main" id="{32BD0C87-DA13-4918-B968-6BDADAEA1B5A}"/>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Both Male &amp; Female Clients having Lower Secondary Education are most likely to default on loans</a:t>
            </a:r>
            <a:endParaRPr lang="en-IN" sz="1600" dirty="0"/>
          </a:p>
        </p:txBody>
      </p:sp>
    </p:spTree>
    <p:extLst>
      <p:ext uri="{BB962C8B-B14F-4D97-AF65-F5344CB8AC3E}">
        <p14:creationId xmlns:p14="http://schemas.microsoft.com/office/powerpoint/2010/main" val="2771199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CB29-1529-44A6-89A2-669B03B07103}"/>
              </a:ext>
            </a:extLst>
          </p:cNvPr>
          <p:cNvSpPr>
            <a:spLocks noGrp="1"/>
          </p:cNvSpPr>
          <p:nvPr>
            <p:ph type="title"/>
          </p:nvPr>
        </p:nvSpPr>
        <p:spPr/>
        <p:txBody>
          <a:bodyPr/>
          <a:lstStyle/>
          <a:p>
            <a:r>
              <a:rPr lang="en-US" b="1" dirty="0"/>
              <a:t>Income Range vs Family Status with respect to difficulty in loan repayment</a:t>
            </a:r>
            <a:endParaRPr lang="en-IN" b="1" dirty="0"/>
          </a:p>
        </p:txBody>
      </p:sp>
      <p:pic>
        <p:nvPicPr>
          <p:cNvPr id="6" name="Content Placeholder 5">
            <a:extLst>
              <a:ext uri="{FF2B5EF4-FFF2-40B4-BE49-F238E27FC236}">
                <a16:creationId xmlns:a16="http://schemas.microsoft.com/office/drawing/2014/main" id="{F7B7DD52-FD79-4C34-AE4B-CC19810372AF}"/>
              </a:ext>
            </a:extLst>
          </p:cNvPr>
          <p:cNvPicPr>
            <a:picLocks noGrp="1" noChangeAspect="1"/>
          </p:cNvPicPr>
          <p:nvPr>
            <p:ph idx="1"/>
          </p:nvPr>
        </p:nvPicPr>
        <p:blipFill>
          <a:blip r:embed="rId2"/>
          <a:stretch>
            <a:fillRect/>
          </a:stretch>
        </p:blipFill>
        <p:spPr>
          <a:xfrm>
            <a:off x="4556016" y="1447800"/>
            <a:ext cx="7409535" cy="4408809"/>
          </a:xfrm>
        </p:spPr>
      </p:pic>
      <p:sp>
        <p:nvSpPr>
          <p:cNvPr id="4" name="Text Placeholder 3">
            <a:extLst>
              <a:ext uri="{FF2B5EF4-FFF2-40B4-BE49-F238E27FC236}">
                <a16:creationId xmlns:a16="http://schemas.microsoft.com/office/drawing/2014/main" id="{DA61EE53-98A5-4D9E-B5AD-E40D95792448}"/>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Clients with Civil Marriage and Single with Income Category as Medium are most likely to default on loans</a:t>
            </a:r>
            <a:endParaRPr lang="en-IN" sz="1600" dirty="0"/>
          </a:p>
        </p:txBody>
      </p:sp>
    </p:spTree>
    <p:extLst>
      <p:ext uri="{BB962C8B-B14F-4D97-AF65-F5344CB8AC3E}">
        <p14:creationId xmlns:p14="http://schemas.microsoft.com/office/powerpoint/2010/main" val="3979407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330B-7185-4786-B15D-CA04CFF2888C}"/>
              </a:ext>
            </a:extLst>
          </p:cNvPr>
          <p:cNvSpPr>
            <a:spLocks noGrp="1"/>
          </p:cNvSpPr>
          <p:nvPr>
            <p:ph type="title"/>
          </p:nvPr>
        </p:nvSpPr>
        <p:spPr/>
        <p:txBody>
          <a:bodyPr/>
          <a:lstStyle/>
          <a:p>
            <a:r>
              <a:rPr lang="en-US" b="1" dirty="0"/>
              <a:t>Age group vs Loan Type with respect to difficulty in loan repayment</a:t>
            </a:r>
            <a:endParaRPr lang="en-IN" b="1" dirty="0"/>
          </a:p>
        </p:txBody>
      </p:sp>
      <p:pic>
        <p:nvPicPr>
          <p:cNvPr id="6" name="Content Placeholder 5">
            <a:extLst>
              <a:ext uri="{FF2B5EF4-FFF2-40B4-BE49-F238E27FC236}">
                <a16:creationId xmlns:a16="http://schemas.microsoft.com/office/drawing/2014/main" id="{A9599636-D50A-4EFF-BDB0-F0F8422B115E}"/>
              </a:ext>
            </a:extLst>
          </p:cNvPr>
          <p:cNvPicPr>
            <a:picLocks noGrp="1" noChangeAspect="1"/>
          </p:cNvPicPr>
          <p:nvPr>
            <p:ph idx="1"/>
          </p:nvPr>
        </p:nvPicPr>
        <p:blipFill>
          <a:blip r:embed="rId2"/>
          <a:stretch>
            <a:fillRect/>
          </a:stretch>
        </p:blipFill>
        <p:spPr>
          <a:xfrm>
            <a:off x="4556016" y="1654742"/>
            <a:ext cx="7331465" cy="4109953"/>
          </a:xfrm>
        </p:spPr>
      </p:pic>
      <p:sp>
        <p:nvSpPr>
          <p:cNvPr id="4" name="Text Placeholder 3">
            <a:extLst>
              <a:ext uri="{FF2B5EF4-FFF2-40B4-BE49-F238E27FC236}">
                <a16:creationId xmlns:a16="http://schemas.microsoft.com/office/drawing/2014/main" id="{6F611A68-7E57-4CF1-9340-D973D2BC60CC}"/>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Clients falling in Youth Age group category &amp; Opting for Cash Loans are most likely to default</a:t>
            </a:r>
            <a:endParaRPr lang="en-IN" sz="1600" dirty="0"/>
          </a:p>
        </p:txBody>
      </p:sp>
    </p:spTree>
    <p:extLst>
      <p:ext uri="{BB962C8B-B14F-4D97-AF65-F5344CB8AC3E}">
        <p14:creationId xmlns:p14="http://schemas.microsoft.com/office/powerpoint/2010/main" val="1128164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B8EBFC-F9D7-4B28-9725-F5CFB20887E0}"/>
              </a:ext>
            </a:extLst>
          </p:cNvPr>
          <p:cNvSpPr>
            <a:spLocks noGrp="1"/>
          </p:cNvSpPr>
          <p:nvPr>
            <p:ph type="title"/>
          </p:nvPr>
        </p:nvSpPr>
        <p:spPr/>
        <p:txBody>
          <a:bodyPr/>
          <a:lstStyle/>
          <a:p>
            <a:r>
              <a:rPr lang="en-US" sz="3200" dirty="0"/>
              <a:t>Top 10 Correlation for clients having no repayment difficulties of loan (Target 0)</a:t>
            </a:r>
            <a:endParaRPr lang="en-IN" sz="3200" dirty="0"/>
          </a:p>
        </p:txBody>
      </p:sp>
      <p:pic>
        <p:nvPicPr>
          <p:cNvPr id="8" name="Content Placeholder 7">
            <a:extLst>
              <a:ext uri="{FF2B5EF4-FFF2-40B4-BE49-F238E27FC236}">
                <a16:creationId xmlns:a16="http://schemas.microsoft.com/office/drawing/2014/main" id="{FAD230D4-44F1-4F23-9449-B0EFCD4FD793}"/>
              </a:ext>
            </a:extLst>
          </p:cNvPr>
          <p:cNvPicPr>
            <a:picLocks noGrp="1" noChangeAspect="1"/>
          </p:cNvPicPr>
          <p:nvPr>
            <p:ph idx="1"/>
          </p:nvPr>
        </p:nvPicPr>
        <p:blipFill>
          <a:blip r:embed="rId2"/>
          <a:stretch>
            <a:fillRect/>
          </a:stretch>
        </p:blipFill>
        <p:spPr>
          <a:xfrm>
            <a:off x="1677022" y="2014226"/>
            <a:ext cx="7254944" cy="4082939"/>
          </a:xfrm>
        </p:spPr>
      </p:pic>
    </p:spTree>
    <p:extLst>
      <p:ext uri="{BB962C8B-B14F-4D97-AF65-F5344CB8AC3E}">
        <p14:creationId xmlns:p14="http://schemas.microsoft.com/office/powerpoint/2010/main" val="4072999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453D-5B80-4542-B9FF-FD77784C13C6}"/>
              </a:ext>
            </a:extLst>
          </p:cNvPr>
          <p:cNvSpPr>
            <a:spLocks noGrp="1"/>
          </p:cNvSpPr>
          <p:nvPr>
            <p:ph type="title"/>
          </p:nvPr>
        </p:nvSpPr>
        <p:spPr/>
        <p:txBody>
          <a:bodyPr/>
          <a:lstStyle/>
          <a:p>
            <a:r>
              <a:rPr lang="en-US" sz="3200" dirty="0"/>
              <a:t>Top 10 Correlation for clients having no repayment difficulties of loan (Target 0)</a:t>
            </a:r>
            <a:endParaRPr lang="en-IN" sz="3200" dirty="0"/>
          </a:p>
        </p:txBody>
      </p:sp>
      <p:pic>
        <p:nvPicPr>
          <p:cNvPr id="5" name="Content Placeholder 4">
            <a:extLst>
              <a:ext uri="{FF2B5EF4-FFF2-40B4-BE49-F238E27FC236}">
                <a16:creationId xmlns:a16="http://schemas.microsoft.com/office/drawing/2014/main" id="{E7BA3CAA-E458-4F35-913F-745AFFCC5E88}"/>
              </a:ext>
            </a:extLst>
          </p:cNvPr>
          <p:cNvPicPr>
            <a:picLocks noGrp="1" noChangeAspect="1"/>
          </p:cNvPicPr>
          <p:nvPr>
            <p:ph idx="1"/>
          </p:nvPr>
        </p:nvPicPr>
        <p:blipFill>
          <a:blip r:embed="rId2"/>
          <a:stretch>
            <a:fillRect/>
          </a:stretch>
        </p:blipFill>
        <p:spPr>
          <a:xfrm>
            <a:off x="1626083" y="2126042"/>
            <a:ext cx="7142812" cy="4009715"/>
          </a:xfrm>
        </p:spPr>
      </p:pic>
    </p:spTree>
    <p:extLst>
      <p:ext uri="{BB962C8B-B14F-4D97-AF65-F5344CB8AC3E}">
        <p14:creationId xmlns:p14="http://schemas.microsoft.com/office/powerpoint/2010/main" val="2306645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6583-A63F-41CB-A549-67E22FCD9C8B}"/>
              </a:ext>
            </a:extLst>
          </p:cNvPr>
          <p:cNvSpPr>
            <a:spLocks noGrp="1"/>
          </p:cNvSpPr>
          <p:nvPr>
            <p:ph type="title"/>
          </p:nvPr>
        </p:nvSpPr>
        <p:spPr/>
        <p:txBody>
          <a:bodyPr/>
          <a:lstStyle/>
          <a:p>
            <a:r>
              <a:rPr lang="en-IN" dirty="0"/>
              <a:t>Insights on Top 10 Correlation Pair</a:t>
            </a:r>
          </a:p>
        </p:txBody>
      </p:sp>
      <p:sp>
        <p:nvSpPr>
          <p:cNvPr id="3" name="Content Placeholder 2">
            <a:extLst>
              <a:ext uri="{FF2B5EF4-FFF2-40B4-BE49-F238E27FC236}">
                <a16:creationId xmlns:a16="http://schemas.microsoft.com/office/drawing/2014/main" id="{0177B139-888A-4373-8B71-0EA28441ECED}"/>
              </a:ext>
            </a:extLst>
          </p:cNvPr>
          <p:cNvSpPr>
            <a:spLocks noGrp="1"/>
          </p:cNvSpPr>
          <p:nvPr>
            <p:ph idx="1"/>
          </p:nvPr>
        </p:nvSpPr>
        <p:spPr/>
        <p:txBody>
          <a:bodyPr/>
          <a:lstStyle/>
          <a:p>
            <a:r>
              <a:rPr lang="en-US" dirty="0"/>
              <a:t>From the above table we can conclude that, for both Target type of clients, the top 4 correlation pair is same.</a:t>
            </a:r>
          </a:p>
          <a:p>
            <a:r>
              <a:rPr lang="en-US" dirty="0"/>
              <a:t>1.AMT_CREDIT &amp; AMT_GOODS_PRICE</a:t>
            </a:r>
          </a:p>
          <a:p>
            <a:r>
              <a:rPr lang="en-US" dirty="0"/>
              <a:t>2.AMT_ANNUITY &amp; AMT_GOODS_PRICE</a:t>
            </a:r>
          </a:p>
          <a:p>
            <a:r>
              <a:rPr lang="en-US" dirty="0"/>
              <a:t>3.AMT_CREDIT &amp; AMT_ANNUITY</a:t>
            </a:r>
          </a:p>
          <a:p>
            <a:r>
              <a:rPr lang="en-US" dirty="0"/>
              <a:t>4.DAYS_BIRTH &amp; DAYS_EMPLOYED</a:t>
            </a:r>
            <a:endParaRPr lang="en-IN" dirty="0"/>
          </a:p>
        </p:txBody>
      </p:sp>
    </p:spTree>
    <p:extLst>
      <p:ext uri="{BB962C8B-B14F-4D97-AF65-F5344CB8AC3E}">
        <p14:creationId xmlns:p14="http://schemas.microsoft.com/office/powerpoint/2010/main" val="392843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C694C-DF2D-4236-9B0A-A72FE1D7E514}"/>
              </a:ext>
            </a:extLst>
          </p:cNvPr>
          <p:cNvSpPr>
            <a:spLocks noGrp="1"/>
          </p:cNvSpPr>
          <p:nvPr>
            <p:ph idx="1"/>
          </p:nvPr>
        </p:nvSpPr>
        <p:spPr>
          <a:xfrm>
            <a:off x="1484310" y="887897"/>
            <a:ext cx="10018713" cy="4903304"/>
          </a:xfrm>
        </p:spPr>
        <p:txBody>
          <a:bodyPr/>
          <a:lstStyle/>
          <a:p>
            <a:r>
              <a:rPr lang="en-IN" dirty="0"/>
              <a:t>Then we went on with the data quality checks, where we found Days related column had days in –ve values. So using abs() function –ve values were converted into positive values.</a:t>
            </a:r>
          </a:p>
          <a:p>
            <a:r>
              <a:rPr lang="en-IN" dirty="0"/>
              <a:t>Missing values of the form ‘XNA’ &amp; ‘XNP’ were replaced with python understood NAN values using np.NAN function.</a:t>
            </a:r>
          </a:p>
          <a:p>
            <a:r>
              <a:rPr lang="en-IN" dirty="0"/>
              <a:t>Then we moved ahead with binning of continuous variable – Income &amp; Age columns.</a:t>
            </a:r>
          </a:p>
          <a:p>
            <a:endParaRPr lang="en-IN" dirty="0"/>
          </a:p>
          <a:p>
            <a:endParaRPr lang="en-IN" dirty="0"/>
          </a:p>
        </p:txBody>
      </p:sp>
    </p:spTree>
    <p:extLst>
      <p:ext uri="{BB962C8B-B14F-4D97-AF65-F5344CB8AC3E}">
        <p14:creationId xmlns:p14="http://schemas.microsoft.com/office/powerpoint/2010/main" val="2661437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D4C7E4-B83B-4403-9A1D-A72244E55D81}"/>
              </a:ext>
            </a:extLst>
          </p:cNvPr>
          <p:cNvSpPr>
            <a:spLocks noGrp="1"/>
          </p:cNvSpPr>
          <p:nvPr>
            <p:ph type="title"/>
          </p:nvPr>
        </p:nvSpPr>
        <p:spPr>
          <a:xfrm>
            <a:off x="1005542" y="2202004"/>
            <a:ext cx="10180916" cy="1468848"/>
          </a:xfrm>
        </p:spPr>
        <p:txBody>
          <a:bodyPr/>
          <a:lstStyle/>
          <a:p>
            <a:r>
              <a:rPr lang="en-IN" dirty="0"/>
              <a:t>Analysis on Previous Application Data</a:t>
            </a:r>
          </a:p>
        </p:txBody>
      </p:sp>
    </p:spTree>
    <p:extLst>
      <p:ext uri="{BB962C8B-B14F-4D97-AF65-F5344CB8AC3E}">
        <p14:creationId xmlns:p14="http://schemas.microsoft.com/office/powerpoint/2010/main" val="1039623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6F41E4-AEBF-48E1-BA22-08F16990D80F}"/>
              </a:ext>
            </a:extLst>
          </p:cNvPr>
          <p:cNvSpPr>
            <a:spLocks noGrp="1"/>
          </p:cNvSpPr>
          <p:nvPr>
            <p:ph type="title"/>
          </p:nvPr>
        </p:nvSpPr>
        <p:spPr/>
        <p:txBody>
          <a:bodyPr/>
          <a:lstStyle/>
          <a:p>
            <a:r>
              <a:rPr lang="en-US" b="1" dirty="0"/>
              <a:t>Contract status of previous application</a:t>
            </a:r>
            <a:endParaRPr lang="en-IN" b="1" dirty="0"/>
          </a:p>
        </p:txBody>
      </p:sp>
      <p:pic>
        <p:nvPicPr>
          <p:cNvPr id="8" name="Content Placeholder 7">
            <a:extLst>
              <a:ext uri="{FF2B5EF4-FFF2-40B4-BE49-F238E27FC236}">
                <a16:creationId xmlns:a16="http://schemas.microsoft.com/office/drawing/2014/main" id="{35EBB591-0D7D-494F-BE70-A360DA390F73}"/>
              </a:ext>
            </a:extLst>
          </p:cNvPr>
          <p:cNvPicPr>
            <a:picLocks noGrp="1" noChangeAspect="1"/>
          </p:cNvPicPr>
          <p:nvPr>
            <p:ph idx="1"/>
          </p:nvPr>
        </p:nvPicPr>
        <p:blipFill>
          <a:blip r:embed="rId2"/>
          <a:stretch>
            <a:fillRect/>
          </a:stretch>
        </p:blipFill>
        <p:spPr>
          <a:xfrm>
            <a:off x="4943440" y="1164772"/>
            <a:ext cx="5812512" cy="4957731"/>
          </a:xfrm>
        </p:spPr>
      </p:pic>
      <p:sp>
        <p:nvSpPr>
          <p:cNvPr id="6" name="Text Placeholder 5">
            <a:extLst>
              <a:ext uri="{FF2B5EF4-FFF2-40B4-BE49-F238E27FC236}">
                <a16:creationId xmlns:a16="http://schemas.microsoft.com/office/drawing/2014/main" id="{C28D5500-CD5A-4CDE-9B6D-5157F6241679}"/>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Majority of the loans were approved &amp; a very less percentage of loans were unused</a:t>
            </a:r>
            <a:endParaRPr lang="en-IN" sz="1600" dirty="0"/>
          </a:p>
        </p:txBody>
      </p:sp>
    </p:spTree>
    <p:extLst>
      <p:ext uri="{BB962C8B-B14F-4D97-AF65-F5344CB8AC3E}">
        <p14:creationId xmlns:p14="http://schemas.microsoft.com/office/powerpoint/2010/main" val="1977246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F330-1052-4676-B7EF-A9BD29BE26D3}"/>
              </a:ext>
            </a:extLst>
          </p:cNvPr>
          <p:cNvSpPr>
            <a:spLocks noGrp="1"/>
          </p:cNvSpPr>
          <p:nvPr>
            <p:ph type="title"/>
          </p:nvPr>
        </p:nvSpPr>
        <p:spPr/>
        <p:txBody>
          <a:bodyPr/>
          <a:lstStyle/>
          <a:p>
            <a:r>
              <a:rPr lang="en-US" b="1" dirty="0"/>
              <a:t>Reason for Rejection of previous application</a:t>
            </a:r>
            <a:endParaRPr lang="en-IN" b="1" dirty="0"/>
          </a:p>
        </p:txBody>
      </p:sp>
      <p:pic>
        <p:nvPicPr>
          <p:cNvPr id="6" name="Content Placeholder 5">
            <a:extLst>
              <a:ext uri="{FF2B5EF4-FFF2-40B4-BE49-F238E27FC236}">
                <a16:creationId xmlns:a16="http://schemas.microsoft.com/office/drawing/2014/main" id="{3EF10E9E-4156-41FC-A6D5-57E6E44F631A}"/>
              </a:ext>
            </a:extLst>
          </p:cNvPr>
          <p:cNvPicPr>
            <a:picLocks noGrp="1" noChangeAspect="1"/>
          </p:cNvPicPr>
          <p:nvPr>
            <p:ph idx="1"/>
          </p:nvPr>
        </p:nvPicPr>
        <p:blipFill>
          <a:blip r:embed="rId2"/>
          <a:stretch>
            <a:fillRect/>
          </a:stretch>
        </p:blipFill>
        <p:spPr>
          <a:xfrm>
            <a:off x="4992100" y="1217129"/>
            <a:ext cx="5728908" cy="5023621"/>
          </a:xfrm>
        </p:spPr>
      </p:pic>
      <p:sp>
        <p:nvSpPr>
          <p:cNvPr id="4" name="Text Placeholder 3">
            <a:extLst>
              <a:ext uri="{FF2B5EF4-FFF2-40B4-BE49-F238E27FC236}">
                <a16:creationId xmlns:a16="http://schemas.microsoft.com/office/drawing/2014/main" id="{530569E4-0724-4108-A573-ECC11D072EA1}"/>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HC is the reason for which maximum loans were rejected</a:t>
            </a:r>
            <a:endParaRPr lang="en-IN" sz="1600" dirty="0"/>
          </a:p>
        </p:txBody>
      </p:sp>
    </p:spTree>
    <p:extLst>
      <p:ext uri="{BB962C8B-B14F-4D97-AF65-F5344CB8AC3E}">
        <p14:creationId xmlns:p14="http://schemas.microsoft.com/office/powerpoint/2010/main" val="3672126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6F-6F3B-4DFF-B991-E82F4FF6B194}"/>
              </a:ext>
            </a:extLst>
          </p:cNvPr>
          <p:cNvSpPr>
            <a:spLocks noGrp="1"/>
          </p:cNvSpPr>
          <p:nvPr>
            <p:ph type="title"/>
          </p:nvPr>
        </p:nvSpPr>
        <p:spPr/>
        <p:txBody>
          <a:bodyPr/>
          <a:lstStyle/>
          <a:p>
            <a:r>
              <a:rPr lang="en-US" b="1" dirty="0"/>
              <a:t>Client Type- New Repeater or </a:t>
            </a:r>
            <a:r>
              <a:rPr lang="en-US" b="1" dirty="0" err="1"/>
              <a:t>Refreshed,of</a:t>
            </a:r>
            <a:r>
              <a:rPr lang="en-US" b="1" dirty="0"/>
              <a:t> previous application</a:t>
            </a:r>
            <a:endParaRPr lang="en-IN" b="1" dirty="0"/>
          </a:p>
        </p:txBody>
      </p:sp>
      <p:pic>
        <p:nvPicPr>
          <p:cNvPr id="6" name="Content Placeholder 5">
            <a:extLst>
              <a:ext uri="{FF2B5EF4-FFF2-40B4-BE49-F238E27FC236}">
                <a16:creationId xmlns:a16="http://schemas.microsoft.com/office/drawing/2014/main" id="{D0ED70F6-962B-4B63-A787-76341AFF8BB7}"/>
              </a:ext>
            </a:extLst>
          </p:cNvPr>
          <p:cNvPicPr>
            <a:picLocks noGrp="1" noChangeAspect="1"/>
          </p:cNvPicPr>
          <p:nvPr>
            <p:ph idx="1"/>
          </p:nvPr>
        </p:nvPicPr>
        <p:blipFill>
          <a:blip r:embed="rId2"/>
          <a:stretch>
            <a:fillRect/>
          </a:stretch>
        </p:blipFill>
        <p:spPr>
          <a:xfrm>
            <a:off x="4731257" y="1530772"/>
            <a:ext cx="5809456" cy="4494107"/>
          </a:xfrm>
        </p:spPr>
      </p:pic>
      <p:sp>
        <p:nvSpPr>
          <p:cNvPr id="4" name="Text Placeholder 3">
            <a:extLst>
              <a:ext uri="{FF2B5EF4-FFF2-40B4-BE49-F238E27FC236}">
                <a16:creationId xmlns:a16="http://schemas.microsoft.com/office/drawing/2014/main" id="{53A403C8-6924-4851-A6A7-6FD542151141}"/>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Majority of the loan appliers are Repeaters or clients who have taken loan previously</a:t>
            </a:r>
            <a:endParaRPr lang="en-IN" sz="1600" dirty="0"/>
          </a:p>
        </p:txBody>
      </p:sp>
    </p:spTree>
    <p:extLst>
      <p:ext uri="{BB962C8B-B14F-4D97-AF65-F5344CB8AC3E}">
        <p14:creationId xmlns:p14="http://schemas.microsoft.com/office/powerpoint/2010/main" val="89586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484B-0D96-418D-BC65-8304BE6807E3}"/>
              </a:ext>
            </a:extLst>
          </p:cNvPr>
          <p:cNvSpPr>
            <a:spLocks noGrp="1"/>
          </p:cNvSpPr>
          <p:nvPr>
            <p:ph type="title"/>
          </p:nvPr>
        </p:nvSpPr>
        <p:spPr/>
        <p:txBody>
          <a:bodyPr/>
          <a:lstStyle/>
          <a:p>
            <a:r>
              <a:rPr lang="en-US" b="1" dirty="0"/>
              <a:t>Was the previous application for CASH, POS, CAR, </a:t>
            </a:r>
            <a:r>
              <a:rPr lang="en-US" b="1" dirty="0" err="1"/>
              <a:t>CARDS,of</a:t>
            </a:r>
            <a:r>
              <a:rPr lang="en-US" b="1" dirty="0"/>
              <a:t> previous application</a:t>
            </a:r>
            <a:endParaRPr lang="en-IN" b="1" dirty="0"/>
          </a:p>
        </p:txBody>
      </p:sp>
      <p:pic>
        <p:nvPicPr>
          <p:cNvPr id="6" name="Content Placeholder 5">
            <a:extLst>
              <a:ext uri="{FF2B5EF4-FFF2-40B4-BE49-F238E27FC236}">
                <a16:creationId xmlns:a16="http://schemas.microsoft.com/office/drawing/2014/main" id="{B5AB6C63-C103-4A91-B273-979DB4CD7BBC}"/>
              </a:ext>
            </a:extLst>
          </p:cNvPr>
          <p:cNvPicPr>
            <a:picLocks noGrp="1" noChangeAspect="1"/>
          </p:cNvPicPr>
          <p:nvPr>
            <p:ph idx="1"/>
          </p:nvPr>
        </p:nvPicPr>
        <p:blipFill>
          <a:blip r:embed="rId2"/>
          <a:stretch>
            <a:fillRect/>
          </a:stretch>
        </p:blipFill>
        <p:spPr>
          <a:xfrm>
            <a:off x="4731028" y="1903341"/>
            <a:ext cx="6306019" cy="3896251"/>
          </a:xfrm>
        </p:spPr>
      </p:pic>
      <p:sp>
        <p:nvSpPr>
          <p:cNvPr id="4" name="Text Placeholder 3">
            <a:extLst>
              <a:ext uri="{FF2B5EF4-FFF2-40B4-BE49-F238E27FC236}">
                <a16:creationId xmlns:a16="http://schemas.microsoft.com/office/drawing/2014/main" id="{BA591AE3-4AC0-440E-9EED-A13B49F89059}"/>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Majority of the loan application were for POS</a:t>
            </a:r>
            <a:endParaRPr lang="en-IN" sz="1600" dirty="0"/>
          </a:p>
        </p:txBody>
      </p:sp>
    </p:spTree>
    <p:extLst>
      <p:ext uri="{BB962C8B-B14F-4D97-AF65-F5344CB8AC3E}">
        <p14:creationId xmlns:p14="http://schemas.microsoft.com/office/powerpoint/2010/main" val="2393217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6EFC56-D283-4DBF-8B4B-F35EECD0732D}"/>
              </a:ext>
            </a:extLst>
          </p:cNvPr>
          <p:cNvSpPr>
            <a:spLocks noGrp="1"/>
          </p:cNvSpPr>
          <p:nvPr>
            <p:ph type="title"/>
          </p:nvPr>
        </p:nvSpPr>
        <p:spPr>
          <a:xfrm>
            <a:off x="1229207" y="1844196"/>
            <a:ext cx="9404723" cy="1400530"/>
          </a:xfrm>
        </p:spPr>
        <p:txBody>
          <a:bodyPr/>
          <a:lstStyle/>
          <a:p>
            <a:r>
              <a:rPr lang="en-IN" dirty="0"/>
              <a:t>Analysis after merging both Application &amp; Previous application </a:t>
            </a:r>
          </a:p>
        </p:txBody>
      </p:sp>
    </p:spTree>
    <p:extLst>
      <p:ext uri="{BB962C8B-B14F-4D97-AF65-F5344CB8AC3E}">
        <p14:creationId xmlns:p14="http://schemas.microsoft.com/office/powerpoint/2010/main" val="2091741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B9EB-781E-4337-8137-C674B25842E8}"/>
              </a:ext>
            </a:extLst>
          </p:cNvPr>
          <p:cNvSpPr>
            <a:spLocks noGrp="1"/>
          </p:cNvSpPr>
          <p:nvPr>
            <p:ph type="title"/>
          </p:nvPr>
        </p:nvSpPr>
        <p:spPr/>
        <p:txBody>
          <a:bodyPr/>
          <a:lstStyle/>
          <a:p>
            <a:r>
              <a:rPr lang="en-IN" b="1" dirty="0"/>
              <a:t>Distribution of Client Type vs Difficulty in Repayment of Loan(in%)</a:t>
            </a:r>
          </a:p>
        </p:txBody>
      </p:sp>
      <p:pic>
        <p:nvPicPr>
          <p:cNvPr id="6" name="Content Placeholder 5">
            <a:extLst>
              <a:ext uri="{FF2B5EF4-FFF2-40B4-BE49-F238E27FC236}">
                <a16:creationId xmlns:a16="http://schemas.microsoft.com/office/drawing/2014/main" id="{8E4BAB26-A520-4878-A774-11DC1AB02CE5}"/>
              </a:ext>
            </a:extLst>
          </p:cNvPr>
          <p:cNvPicPr>
            <a:picLocks noGrp="1" noChangeAspect="1"/>
          </p:cNvPicPr>
          <p:nvPr>
            <p:ph idx="1"/>
          </p:nvPr>
        </p:nvPicPr>
        <p:blipFill>
          <a:blip r:embed="rId2"/>
          <a:stretch>
            <a:fillRect/>
          </a:stretch>
        </p:blipFill>
        <p:spPr>
          <a:xfrm>
            <a:off x="4784724" y="2816879"/>
            <a:ext cx="7263265" cy="2563504"/>
          </a:xfrm>
        </p:spPr>
      </p:pic>
      <p:sp>
        <p:nvSpPr>
          <p:cNvPr id="4" name="Text Placeholder 3">
            <a:extLst>
              <a:ext uri="{FF2B5EF4-FFF2-40B4-BE49-F238E27FC236}">
                <a16:creationId xmlns:a16="http://schemas.microsoft.com/office/drawing/2014/main" id="{06728BE9-9776-4EBE-ABB6-2ADE3B597C9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We can see that clients with no previous loan history have most difficulty in loan repayment</a:t>
            </a:r>
            <a:endParaRPr lang="en-IN" sz="1600" dirty="0"/>
          </a:p>
        </p:txBody>
      </p:sp>
    </p:spTree>
    <p:extLst>
      <p:ext uri="{BB962C8B-B14F-4D97-AF65-F5344CB8AC3E}">
        <p14:creationId xmlns:p14="http://schemas.microsoft.com/office/powerpoint/2010/main" val="111116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AA94-F4E2-4F95-AAFA-7B81F7F49029}"/>
              </a:ext>
            </a:extLst>
          </p:cNvPr>
          <p:cNvSpPr>
            <a:spLocks noGrp="1"/>
          </p:cNvSpPr>
          <p:nvPr>
            <p:ph type="title"/>
          </p:nvPr>
        </p:nvSpPr>
        <p:spPr/>
        <p:txBody>
          <a:bodyPr/>
          <a:lstStyle/>
          <a:p>
            <a:r>
              <a:rPr lang="en-IN" b="1" dirty="0"/>
              <a:t>Distribution of Payment Type vs Difficulty in Loan  Repayment(in%)</a:t>
            </a:r>
            <a:endParaRPr lang="en-IN" dirty="0"/>
          </a:p>
        </p:txBody>
      </p:sp>
      <p:pic>
        <p:nvPicPr>
          <p:cNvPr id="6" name="Content Placeholder 5">
            <a:extLst>
              <a:ext uri="{FF2B5EF4-FFF2-40B4-BE49-F238E27FC236}">
                <a16:creationId xmlns:a16="http://schemas.microsoft.com/office/drawing/2014/main" id="{6D1982E1-6EFB-413C-829E-6036006BDDDD}"/>
              </a:ext>
            </a:extLst>
          </p:cNvPr>
          <p:cNvPicPr>
            <a:picLocks noGrp="1" noChangeAspect="1"/>
          </p:cNvPicPr>
          <p:nvPr>
            <p:ph idx="1"/>
          </p:nvPr>
        </p:nvPicPr>
        <p:blipFill>
          <a:blip r:embed="rId2"/>
          <a:stretch>
            <a:fillRect/>
          </a:stretch>
        </p:blipFill>
        <p:spPr>
          <a:xfrm>
            <a:off x="4556016" y="2171700"/>
            <a:ext cx="7323688" cy="2895599"/>
          </a:xfrm>
        </p:spPr>
      </p:pic>
      <p:sp>
        <p:nvSpPr>
          <p:cNvPr id="4" name="Text Placeholder 3">
            <a:extLst>
              <a:ext uri="{FF2B5EF4-FFF2-40B4-BE49-F238E27FC236}">
                <a16:creationId xmlns:a16="http://schemas.microsoft.com/office/drawing/2014/main" id="{446D71B7-DDE3-4F51-9A5A-BCE5C855653F}"/>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All payment type perform almost similarly with respect to difficulty in loan repayment</a:t>
            </a:r>
            <a:endParaRPr lang="en-IN" sz="1600" dirty="0"/>
          </a:p>
        </p:txBody>
      </p:sp>
    </p:spTree>
    <p:extLst>
      <p:ext uri="{BB962C8B-B14F-4D97-AF65-F5344CB8AC3E}">
        <p14:creationId xmlns:p14="http://schemas.microsoft.com/office/powerpoint/2010/main" val="10622267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A200-A33F-4C9B-A1B1-5F9CC3544AD6}"/>
              </a:ext>
            </a:extLst>
          </p:cNvPr>
          <p:cNvSpPr>
            <a:spLocks noGrp="1"/>
          </p:cNvSpPr>
          <p:nvPr>
            <p:ph type="title"/>
          </p:nvPr>
        </p:nvSpPr>
        <p:spPr/>
        <p:txBody>
          <a:bodyPr/>
          <a:lstStyle/>
          <a:p>
            <a:r>
              <a:rPr lang="en-IN" b="1" dirty="0"/>
              <a:t>Client Type vs Loan with respect to difficulty in loan repayment</a:t>
            </a:r>
          </a:p>
        </p:txBody>
      </p:sp>
      <p:pic>
        <p:nvPicPr>
          <p:cNvPr id="6" name="Content Placeholder 5">
            <a:extLst>
              <a:ext uri="{FF2B5EF4-FFF2-40B4-BE49-F238E27FC236}">
                <a16:creationId xmlns:a16="http://schemas.microsoft.com/office/drawing/2014/main" id="{2A417BF0-304E-472F-8654-B760233EF7B1}"/>
              </a:ext>
            </a:extLst>
          </p:cNvPr>
          <p:cNvPicPr>
            <a:picLocks noGrp="1" noChangeAspect="1"/>
          </p:cNvPicPr>
          <p:nvPr>
            <p:ph idx="1"/>
          </p:nvPr>
        </p:nvPicPr>
        <p:blipFill>
          <a:blip r:embed="rId2"/>
          <a:stretch>
            <a:fillRect/>
          </a:stretch>
        </p:blipFill>
        <p:spPr>
          <a:xfrm>
            <a:off x="4556016" y="1573775"/>
            <a:ext cx="7228555" cy="4031894"/>
          </a:xfrm>
        </p:spPr>
      </p:pic>
      <p:sp>
        <p:nvSpPr>
          <p:cNvPr id="4" name="Text Placeholder 3">
            <a:extLst>
              <a:ext uri="{FF2B5EF4-FFF2-40B4-BE49-F238E27FC236}">
                <a16:creationId xmlns:a16="http://schemas.microsoft.com/office/drawing/2014/main" id="{76D83DDD-4AC5-4FF9-A31A-005E809DCC4B}"/>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a:t>We can observe that New clients, those with no previous loan history and with previous Loan status cancelled have highest loan repayment difficulty</a:t>
            </a:r>
            <a:endParaRPr lang="en-IN" sz="1600" dirty="0"/>
          </a:p>
        </p:txBody>
      </p:sp>
    </p:spTree>
    <p:extLst>
      <p:ext uri="{BB962C8B-B14F-4D97-AF65-F5344CB8AC3E}">
        <p14:creationId xmlns:p14="http://schemas.microsoft.com/office/powerpoint/2010/main" val="420545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83AC-EFCA-484B-89AA-65E34AF5D1D2}"/>
              </a:ext>
            </a:extLst>
          </p:cNvPr>
          <p:cNvSpPr>
            <a:spLocks noGrp="1"/>
          </p:cNvSpPr>
          <p:nvPr>
            <p:ph type="title"/>
          </p:nvPr>
        </p:nvSpPr>
        <p:spPr/>
        <p:txBody>
          <a:bodyPr/>
          <a:lstStyle/>
          <a:p>
            <a:r>
              <a:rPr lang="en-IN" b="1" dirty="0"/>
              <a:t>Loan Contract vs Loan with respect to difficulty in loan repayment</a:t>
            </a:r>
          </a:p>
        </p:txBody>
      </p:sp>
      <p:pic>
        <p:nvPicPr>
          <p:cNvPr id="6" name="Content Placeholder 5">
            <a:extLst>
              <a:ext uri="{FF2B5EF4-FFF2-40B4-BE49-F238E27FC236}">
                <a16:creationId xmlns:a16="http://schemas.microsoft.com/office/drawing/2014/main" id="{D4DC6375-4FA0-4200-AD66-F0C286D9B665}"/>
              </a:ext>
            </a:extLst>
          </p:cNvPr>
          <p:cNvPicPr>
            <a:picLocks noGrp="1" noChangeAspect="1"/>
          </p:cNvPicPr>
          <p:nvPr>
            <p:ph idx="1"/>
          </p:nvPr>
        </p:nvPicPr>
        <p:blipFill>
          <a:blip r:embed="rId2"/>
          <a:stretch>
            <a:fillRect/>
          </a:stretch>
        </p:blipFill>
        <p:spPr>
          <a:xfrm>
            <a:off x="4556016" y="1806929"/>
            <a:ext cx="7195612" cy="3507194"/>
          </a:xfrm>
        </p:spPr>
      </p:pic>
      <p:sp>
        <p:nvSpPr>
          <p:cNvPr id="4" name="Text Placeholder 3">
            <a:extLst>
              <a:ext uri="{FF2B5EF4-FFF2-40B4-BE49-F238E27FC236}">
                <a16:creationId xmlns:a16="http://schemas.microsoft.com/office/drawing/2014/main" id="{425E1F22-DE13-48E6-85D1-875CEFEBFB30}"/>
              </a:ext>
            </a:extLst>
          </p:cNvPr>
          <p:cNvSpPr>
            <a:spLocks noGrp="1"/>
          </p:cNvSpPr>
          <p:nvPr>
            <p:ph type="body" sz="half" idx="2"/>
          </p:nvPr>
        </p:nvSpPr>
        <p:spPr/>
        <p:txBody>
          <a:bodyPr>
            <a:noAutofit/>
          </a:bodyPr>
          <a:lstStyle/>
          <a:p>
            <a:pPr marL="285750" indent="-285750">
              <a:buFont typeface="Arial" panose="020B0604020202020204" pitchFamily="34" charset="0"/>
              <a:buChar char="•"/>
            </a:pPr>
            <a:r>
              <a:rPr lang="en-US" sz="1600" dirty="0"/>
              <a:t>Clients with Cash loans &amp; with previous application status as Refused have most loan repayment difficulties.</a:t>
            </a:r>
          </a:p>
          <a:p>
            <a:r>
              <a:rPr lang="en-US" sz="1600" dirty="0"/>
              <a:t>And the same goes for-</a:t>
            </a:r>
          </a:p>
          <a:p>
            <a:pPr marL="285750" indent="-285750">
              <a:buFont typeface="Arial" panose="020B0604020202020204" pitchFamily="34" charset="0"/>
              <a:buChar char="•"/>
            </a:pPr>
            <a:r>
              <a:rPr lang="en-US" sz="1600" dirty="0"/>
              <a:t>Clients with Consumer loans &amp; with previous application status as Cancelled.</a:t>
            </a:r>
          </a:p>
          <a:p>
            <a:pPr marL="285750" indent="-285750">
              <a:buFont typeface="Arial" panose="020B0604020202020204" pitchFamily="34" charset="0"/>
              <a:buChar char="•"/>
            </a:pPr>
            <a:r>
              <a:rPr lang="en-US" sz="1600" dirty="0"/>
              <a:t>Clients with Revolving loans &amp; with previous application status as Refused.</a:t>
            </a:r>
            <a:endParaRPr lang="en-IN" sz="1600" dirty="0"/>
          </a:p>
        </p:txBody>
      </p:sp>
    </p:spTree>
    <p:extLst>
      <p:ext uri="{BB962C8B-B14F-4D97-AF65-F5344CB8AC3E}">
        <p14:creationId xmlns:p14="http://schemas.microsoft.com/office/powerpoint/2010/main" val="365273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4C033E-004F-4A12-B4D9-B80271BF5189}"/>
              </a:ext>
            </a:extLst>
          </p:cNvPr>
          <p:cNvSpPr>
            <a:spLocks noGrp="1"/>
          </p:cNvSpPr>
          <p:nvPr>
            <p:ph type="title"/>
          </p:nvPr>
        </p:nvSpPr>
        <p:spPr>
          <a:xfrm>
            <a:off x="1030424" y="2028470"/>
            <a:ext cx="9404723" cy="1400530"/>
          </a:xfrm>
        </p:spPr>
        <p:txBody>
          <a:bodyPr/>
          <a:lstStyle/>
          <a:p>
            <a:r>
              <a:rPr lang="en-IN" dirty="0"/>
              <a:t>Analysis on Application Data </a:t>
            </a:r>
          </a:p>
        </p:txBody>
      </p:sp>
    </p:spTree>
    <p:extLst>
      <p:ext uri="{BB962C8B-B14F-4D97-AF65-F5344CB8AC3E}">
        <p14:creationId xmlns:p14="http://schemas.microsoft.com/office/powerpoint/2010/main" val="13436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914A56-61F0-4C8A-81C6-246499028439}"/>
              </a:ext>
            </a:extLst>
          </p:cNvPr>
          <p:cNvSpPr>
            <a:spLocks noGrp="1"/>
          </p:cNvSpPr>
          <p:nvPr>
            <p:ph type="title"/>
          </p:nvPr>
        </p:nvSpPr>
        <p:spPr/>
        <p:txBody>
          <a:bodyPr/>
          <a:lstStyle/>
          <a:p>
            <a:r>
              <a:rPr lang="en-IN" dirty="0"/>
              <a:t>INSIGHTS- Application Data</a:t>
            </a:r>
          </a:p>
        </p:txBody>
      </p:sp>
      <p:sp>
        <p:nvSpPr>
          <p:cNvPr id="6" name="Content Placeholder 5">
            <a:extLst>
              <a:ext uri="{FF2B5EF4-FFF2-40B4-BE49-F238E27FC236}">
                <a16:creationId xmlns:a16="http://schemas.microsoft.com/office/drawing/2014/main" id="{93C7C4E7-B418-44C8-AB3D-6ACBB47D4BEA}"/>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Helvetica Neue"/>
              </a:rPr>
              <a:t>Both Male &amp; Female Clients having Lower Secondary Education are most likely to default on loans</a:t>
            </a:r>
          </a:p>
          <a:p>
            <a:pPr algn="l">
              <a:buFont typeface="Arial" panose="020B0604020202020204" pitchFamily="34" charset="0"/>
              <a:buChar char="•"/>
            </a:pPr>
            <a:r>
              <a:rPr lang="en-US" b="0" i="0" dirty="0">
                <a:solidFill>
                  <a:srgbClr val="000000"/>
                </a:solidFill>
                <a:effectLst/>
                <a:latin typeface="Helvetica Neue"/>
              </a:rPr>
              <a:t>Clients with Civil Marriage and Single with Income Category as Medium are most likely to default on loans</a:t>
            </a:r>
          </a:p>
          <a:p>
            <a:pPr algn="l">
              <a:buFont typeface="Arial" panose="020B0604020202020204" pitchFamily="34" charset="0"/>
              <a:buChar char="•"/>
            </a:pPr>
            <a:r>
              <a:rPr lang="en-US" b="0" i="0" dirty="0">
                <a:solidFill>
                  <a:srgbClr val="000000"/>
                </a:solidFill>
                <a:effectLst/>
                <a:latin typeface="Helvetica Neue"/>
              </a:rPr>
              <a:t>Clients falling in Youth Age group category &amp; Opting for Cash Loans are most likely to default</a:t>
            </a:r>
          </a:p>
          <a:p>
            <a:pPr algn="l">
              <a:buFont typeface="Arial" panose="020B0604020202020204" pitchFamily="34" charset="0"/>
              <a:buChar char="•"/>
            </a:pPr>
            <a:r>
              <a:rPr lang="en-US" b="0" i="0" dirty="0">
                <a:solidFill>
                  <a:srgbClr val="000000"/>
                </a:solidFill>
                <a:effectLst/>
                <a:latin typeface="Helvetica Neue"/>
              </a:rPr>
              <a:t>We can see that Low-Skill Laborers are most likely to default on loans</a:t>
            </a:r>
          </a:p>
          <a:p>
            <a:pPr algn="l">
              <a:buFont typeface="Arial" panose="020B0604020202020204" pitchFamily="34" charset="0"/>
              <a:buChar char="•"/>
            </a:pPr>
            <a:r>
              <a:rPr lang="en-US" b="0" i="0" dirty="0">
                <a:solidFill>
                  <a:srgbClr val="000000"/>
                </a:solidFill>
                <a:effectLst/>
                <a:latin typeface="Helvetica Neue"/>
              </a:rPr>
              <a:t>Clients are more likely to default on Cash Loans rather than Revolving Loans</a:t>
            </a:r>
          </a:p>
          <a:p>
            <a:pPr algn="l">
              <a:buFont typeface="Arial" panose="020B0604020202020204" pitchFamily="34" charset="0"/>
              <a:buChar char="•"/>
            </a:pPr>
            <a:r>
              <a:rPr lang="en-US" b="0" i="0" dirty="0">
                <a:solidFill>
                  <a:srgbClr val="000000"/>
                </a:solidFill>
                <a:effectLst/>
                <a:latin typeface="Helvetica Neue"/>
              </a:rPr>
              <a:t>Clients with Lower Secondary Education Type are most likely to default on loans.</a:t>
            </a:r>
          </a:p>
          <a:p>
            <a:endParaRPr lang="en-IN" dirty="0"/>
          </a:p>
        </p:txBody>
      </p:sp>
    </p:spTree>
    <p:extLst>
      <p:ext uri="{BB962C8B-B14F-4D97-AF65-F5344CB8AC3E}">
        <p14:creationId xmlns:p14="http://schemas.microsoft.com/office/powerpoint/2010/main" val="2372179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F87F-C8E4-4A8B-93B2-BE316148D146}"/>
              </a:ext>
            </a:extLst>
          </p:cNvPr>
          <p:cNvSpPr>
            <a:spLocks noGrp="1"/>
          </p:cNvSpPr>
          <p:nvPr>
            <p:ph type="title"/>
          </p:nvPr>
        </p:nvSpPr>
        <p:spPr/>
        <p:txBody>
          <a:bodyPr/>
          <a:lstStyle/>
          <a:p>
            <a:r>
              <a:rPr lang="en-IN" dirty="0"/>
              <a:t>INSIGHTS- Previous Application Data</a:t>
            </a:r>
          </a:p>
        </p:txBody>
      </p:sp>
      <p:sp>
        <p:nvSpPr>
          <p:cNvPr id="3" name="Content Placeholder 2">
            <a:extLst>
              <a:ext uri="{FF2B5EF4-FFF2-40B4-BE49-F238E27FC236}">
                <a16:creationId xmlns:a16="http://schemas.microsoft.com/office/drawing/2014/main" id="{21C041F8-8F69-49E7-8600-E74EFE960117}"/>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Helvetica Neue"/>
              </a:rPr>
              <a:t>HC of 'CODE_REJECT_REASON' is the reason for which maximum loans were rejected</a:t>
            </a:r>
          </a:p>
          <a:p>
            <a:pPr algn="l">
              <a:buFont typeface="Arial" panose="020B0604020202020204" pitchFamily="34" charset="0"/>
              <a:buChar char="•"/>
            </a:pPr>
            <a:r>
              <a:rPr lang="en-US" b="0" i="0" dirty="0">
                <a:solidFill>
                  <a:srgbClr val="000000"/>
                </a:solidFill>
                <a:effectLst/>
                <a:latin typeface="Helvetica Neue"/>
              </a:rPr>
              <a:t>We can observe that New clients, those with no previous loan history and with previous Loan status cancelled have highest loan repayment difficulty</a:t>
            </a:r>
          </a:p>
          <a:p>
            <a:endParaRPr lang="en-IN" dirty="0"/>
          </a:p>
        </p:txBody>
      </p:sp>
    </p:spTree>
    <p:extLst>
      <p:ext uri="{BB962C8B-B14F-4D97-AF65-F5344CB8AC3E}">
        <p14:creationId xmlns:p14="http://schemas.microsoft.com/office/powerpoint/2010/main" val="86805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F848-1115-4FDF-BE2D-9A16CB03F275}"/>
              </a:ext>
            </a:extLst>
          </p:cNvPr>
          <p:cNvSpPr>
            <a:spLocks noGrp="1"/>
          </p:cNvSpPr>
          <p:nvPr>
            <p:ph type="title"/>
          </p:nvPr>
        </p:nvSpPr>
        <p:spPr/>
        <p:txBody>
          <a:bodyPr/>
          <a:lstStyle/>
          <a:p>
            <a:r>
              <a:rPr lang="en-IN" dirty="0"/>
              <a:t>Other Insights</a:t>
            </a:r>
          </a:p>
        </p:txBody>
      </p:sp>
      <p:sp>
        <p:nvSpPr>
          <p:cNvPr id="3" name="Content Placeholder 2">
            <a:extLst>
              <a:ext uri="{FF2B5EF4-FFF2-40B4-BE49-F238E27FC236}">
                <a16:creationId xmlns:a16="http://schemas.microsoft.com/office/drawing/2014/main" id="{DC020BD7-6758-43BD-89F1-0E2F28339323}"/>
              </a:ext>
            </a:extLst>
          </p:cNvPr>
          <p:cNvSpPr>
            <a:spLocks noGrp="1"/>
          </p:cNvSpPr>
          <p:nvPr>
            <p:ph idx="1"/>
          </p:nvPr>
        </p:nvSpPr>
        <p:spPr/>
        <p:txBody>
          <a:bodyPr/>
          <a:lstStyle/>
          <a:p>
            <a:r>
              <a:rPr lang="en-US" b="0" i="0" dirty="0">
                <a:solidFill>
                  <a:srgbClr val="000000"/>
                </a:solidFill>
                <a:effectLst/>
                <a:latin typeface="Helvetica Neue"/>
              </a:rPr>
              <a:t>We also observe outliers in the Credit Amount, which bank should be careful about otherwise it might result of Credit Loss to the bank.</a:t>
            </a:r>
            <a:endParaRPr lang="en-IN" dirty="0"/>
          </a:p>
        </p:txBody>
      </p:sp>
    </p:spTree>
    <p:extLst>
      <p:ext uri="{BB962C8B-B14F-4D97-AF65-F5344CB8AC3E}">
        <p14:creationId xmlns:p14="http://schemas.microsoft.com/office/powerpoint/2010/main" val="355089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EE07D0-7605-40DF-9AFD-D20C336EA5FC}"/>
              </a:ext>
            </a:extLst>
          </p:cNvPr>
          <p:cNvSpPr>
            <a:spLocks noGrp="1"/>
          </p:cNvSpPr>
          <p:nvPr>
            <p:ph type="title"/>
          </p:nvPr>
        </p:nvSpPr>
        <p:spPr>
          <a:xfrm>
            <a:off x="1049383" y="1987827"/>
            <a:ext cx="3549121" cy="612913"/>
          </a:xfrm>
        </p:spPr>
        <p:txBody>
          <a:bodyPr>
            <a:normAutofit fontScale="90000"/>
          </a:bodyPr>
          <a:lstStyle/>
          <a:p>
            <a:r>
              <a:rPr lang="en-IN" b="1" dirty="0"/>
              <a:t>Outlier Analysis of Credit Amount</a:t>
            </a:r>
          </a:p>
        </p:txBody>
      </p:sp>
      <p:pic>
        <p:nvPicPr>
          <p:cNvPr id="8" name="Content Placeholder 7">
            <a:extLst>
              <a:ext uri="{FF2B5EF4-FFF2-40B4-BE49-F238E27FC236}">
                <a16:creationId xmlns:a16="http://schemas.microsoft.com/office/drawing/2014/main" id="{9971C0D7-E059-4401-AF59-D8A2D910663B}"/>
              </a:ext>
            </a:extLst>
          </p:cNvPr>
          <p:cNvPicPr>
            <a:picLocks noGrp="1" noChangeAspect="1"/>
          </p:cNvPicPr>
          <p:nvPr>
            <p:ph idx="1"/>
          </p:nvPr>
        </p:nvPicPr>
        <p:blipFill>
          <a:blip r:embed="rId2"/>
          <a:stretch>
            <a:fillRect/>
          </a:stretch>
        </p:blipFill>
        <p:spPr>
          <a:xfrm>
            <a:off x="4598504" y="1987827"/>
            <a:ext cx="6904521" cy="3034748"/>
          </a:xfrm>
        </p:spPr>
      </p:pic>
      <p:sp>
        <p:nvSpPr>
          <p:cNvPr id="6" name="Text Placeholder 5">
            <a:extLst>
              <a:ext uri="{FF2B5EF4-FFF2-40B4-BE49-F238E27FC236}">
                <a16:creationId xmlns:a16="http://schemas.microsoft.com/office/drawing/2014/main" id="{EB483BB3-3658-4DBF-8863-93AE711AC20F}"/>
              </a:ext>
            </a:extLst>
          </p:cNvPr>
          <p:cNvSpPr>
            <a:spLocks noGrp="1"/>
          </p:cNvSpPr>
          <p:nvPr>
            <p:ph type="body" sz="half" idx="2"/>
          </p:nvPr>
        </p:nvSpPr>
        <p:spPr>
          <a:xfrm>
            <a:off x="1484312" y="2814430"/>
            <a:ext cx="2769637" cy="2208145"/>
          </a:xfrm>
        </p:spPr>
        <p:txBody>
          <a:bodyPr>
            <a:normAutofit/>
          </a:bodyPr>
          <a:lstStyle/>
          <a:p>
            <a:pPr marL="285750" indent="-285750" algn="just">
              <a:buFont typeface="Arial" panose="020B0604020202020204" pitchFamily="34" charset="0"/>
              <a:buChar char="•"/>
            </a:pPr>
            <a:r>
              <a:rPr lang="en-US" sz="1800" dirty="0"/>
              <a:t>We observe outliers are present within the range 20-40 Lakhs</a:t>
            </a:r>
            <a:endParaRPr lang="en-IN" sz="1800" dirty="0"/>
          </a:p>
        </p:txBody>
      </p:sp>
    </p:spTree>
    <p:extLst>
      <p:ext uri="{BB962C8B-B14F-4D97-AF65-F5344CB8AC3E}">
        <p14:creationId xmlns:p14="http://schemas.microsoft.com/office/powerpoint/2010/main" val="203365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F811-3453-42E0-98C9-09BF95A46667}"/>
              </a:ext>
            </a:extLst>
          </p:cNvPr>
          <p:cNvSpPr>
            <a:spLocks noGrp="1"/>
          </p:cNvSpPr>
          <p:nvPr>
            <p:ph type="title"/>
          </p:nvPr>
        </p:nvSpPr>
        <p:spPr>
          <a:xfrm>
            <a:off x="1484311" y="1441174"/>
            <a:ext cx="3549121" cy="1371600"/>
          </a:xfrm>
        </p:spPr>
        <p:txBody>
          <a:bodyPr/>
          <a:lstStyle/>
          <a:p>
            <a:r>
              <a:rPr lang="en-IN" b="1" dirty="0"/>
              <a:t>Outlier Analysis of Loan Annuity </a:t>
            </a:r>
          </a:p>
        </p:txBody>
      </p:sp>
      <p:pic>
        <p:nvPicPr>
          <p:cNvPr id="6" name="Content Placeholder 5">
            <a:extLst>
              <a:ext uri="{FF2B5EF4-FFF2-40B4-BE49-F238E27FC236}">
                <a16:creationId xmlns:a16="http://schemas.microsoft.com/office/drawing/2014/main" id="{A8078628-F883-4834-BB95-EB5717E52D49}"/>
              </a:ext>
            </a:extLst>
          </p:cNvPr>
          <p:cNvPicPr>
            <a:picLocks noGrp="1" noChangeAspect="1"/>
          </p:cNvPicPr>
          <p:nvPr>
            <p:ph idx="1"/>
          </p:nvPr>
        </p:nvPicPr>
        <p:blipFill>
          <a:blip r:embed="rId2"/>
          <a:stretch>
            <a:fillRect/>
          </a:stretch>
        </p:blipFill>
        <p:spPr>
          <a:xfrm>
            <a:off x="5033433" y="2226366"/>
            <a:ext cx="6469592" cy="2835964"/>
          </a:xfrm>
        </p:spPr>
      </p:pic>
      <p:sp>
        <p:nvSpPr>
          <p:cNvPr id="4" name="Text Placeholder 3">
            <a:extLst>
              <a:ext uri="{FF2B5EF4-FFF2-40B4-BE49-F238E27FC236}">
                <a16:creationId xmlns:a16="http://schemas.microsoft.com/office/drawing/2014/main" id="{22411B1D-F015-46BD-B66A-24FFA9A8E232}"/>
              </a:ext>
            </a:extLst>
          </p:cNvPr>
          <p:cNvSpPr>
            <a:spLocks noGrp="1"/>
          </p:cNvSpPr>
          <p:nvPr>
            <p:ph type="body" sz="half" idx="2"/>
          </p:nvPr>
        </p:nvSpPr>
        <p:spPr/>
        <p:txBody>
          <a:bodyPr/>
          <a:lstStyle/>
          <a:p>
            <a:pPr marL="285750" indent="-285750">
              <a:buFont typeface="Arial" panose="020B0604020202020204" pitchFamily="34" charset="0"/>
              <a:buChar char="•"/>
            </a:pPr>
            <a:r>
              <a:rPr lang="en-US" sz="1800" dirty="0"/>
              <a:t>We can observe outliers here, &gt;250k being the highest outlier value</a:t>
            </a:r>
            <a:r>
              <a:rPr lang="en-US" dirty="0"/>
              <a:t>.</a:t>
            </a:r>
            <a:endParaRPr lang="en-IN" dirty="0"/>
          </a:p>
        </p:txBody>
      </p:sp>
    </p:spTree>
    <p:extLst>
      <p:ext uri="{BB962C8B-B14F-4D97-AF65-F5344CB8AC3E}">
        <p14:creationId xmlns:p14="http://schemas.microsoft.com/office/powerpoint/2010/main" val="81954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A11A-D27A-40BA-BCB6-5130D6884616}"/>
              </a:ext>
            </a:extLst>
          </p:cNvPr>
          <p:cNvSpPr>
            <a:spLocks noGrp="1"/>
          </p:cNvSpPr>
          <p:nvPr>
            <p:ph type="title"/>
          </p:nvPr>
        </p:nvSpPr>
        <p:spPr>
          <a:xfrm>
            <a:off x="1484312" y="1295400"/>
            <a:ext cx="3549121" cy="1371600"/>
          </a:xfrm>
        </p:spPr>
        <p:txBody>
          <a:bodyPr/>
          <a:lstStyle/>
          <a:p>
            <a:r>
              <a:rPr lang="en-IN" b="1" dirty="0"/>
              <a:t>Data Imbalance in Target Variable</a:t>
            </a:r>
          </a:p>
        </p:txBody>
      </p:sp>
      <p:pic>
        <p:nvPicPr>
          <p:cNvPr id="6" name="Content Placeholder 5">
            <a:extLst>
              <a:ext uri="{FF2B5EF4-FFF2-40B4-BE49-F238E27FC236}">
                <a16:creationId xmlns:a16="http://schemas.microsoft.com/office/drawing/2014/main" id="{C2FBCF8E-59A5-47C9-AA98-2FB1B5A1E852}"/>
              </a:ext>
            </a:extLst>
          </p:cNvPr>
          <p:cNvPicPr>
            <a:picLocks noGrp="1" noChangeAspect="1"/>
          </p:cNvPicPr>
          <p:nvPr>
            <p:ph idx="1"/>
          </p:nvPr>
        </p:nvPicPr>
        <p:blipFill>
          <a:blip r:embed="rId2"/>
          <a:stretch>
            <a:fillRect/>
          </a:stretch>
        </p:blipFill>
        <p:spPr>
          <a:xfrm>
            <a:off x="4784725" y="2081397"/>
            <a:ext cx="5195888" cy="3304805"/>
          </a:xfrm>
        </p:spPr>
      </p:pic>
      <p:sp>
        <p:nvSpPr>
          <p:cNvPr id="4" name="Text Placeholder 3">
            <a:extLst>
              <a:ext uri="{FF2B5EF4-FFF2-40B4-BE49-F238E27FC236}">
                <a16:creationId xmlns:a16="http://schemas.microsoft.com/office/drawing/2014/main" id="{33D36AA4-A5CC-4EC3-93B7-3ECD4C67E735}"/>
              </a:ext>
            </a:extLst>
          </p:cNvPr>
          <p:cNvSpPr>
            <a:spLocks noGrp="1"/>
          </p:cNvSpPr>
          <p:nvPr>
            <p:ph type="body" sz="half" idx="2"/>
          </p:nvPr>
        </p:nvSpPr>
        <p:spPr/>
        <p:txBody>
          <a:bodyPr>
            <a:normAutofit/>
          </a:bodyPr>
          <a:lstStyle/>
          <a:p>
            <a:pPr marL="285750" indent="-285750" algn="just">
              <a:buFont typeface="Arial" panose="020B0604020202020204" pitchFamily="34" charset="0"/>
              <a:buChar char="•"/>
            </a:pPr>
            <a:r>
              <a:rPr lang="en-US" sz="1800" dirty="0"/>
              <a:t>We see the data is not equally distributed in TARGET variable between clients with payment difficulties and all other cases</a:t>
            </a:r>
            <a:endParaRPr lang="en-IN" sz="1800" dirty="0"/>
          </a:p>
        </p:txBody>
      </p:sp>
    </p:spTree>
    <p:extLst>
      <p:ext uri="{BB962C8B-B14F-4D97-AF65-F5344CB8AC3E}">
        <p14:creationId xmlns:p14="http://schemas.microsoft.com/office/powerpoint/2010/main" val="147109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B8D2-87A1-48DF-A909-7FBFB068DC6A}"/>
              </a:ext>
            </a:extLst>
          </p:cNvPr>
          <p:cNvSpPr>
            <a:spLocks noGrp="1"/>
          </p:cNvSpPr>
          <p:nvPr>
            <p:ph type="title"/>
          </p:nvPr>
        </p:nvSpPr>
        <p:spPr>
          <a:xfrm>
            <a:off x="914468" y="527169"/>
            <a:ext cx="3549121" cy="1371600"/>
          </a:xfrm>
        </p:spPr>
        <p:txBody>
          <a:bodyPr/>
          <a:lstStyle/>
          <a:p>
            <a:r>
              <a:rPr lang="en-US" b="1" dirty="0"/>
              <a:t>Income CATEOGORY with respect to target variable</a:t>
            </a:r>
            <a:endParaRPr lang="en-IN" b="1" dirty="0"/>
          </a:p>
        </p:txBody>
      </p:sp>
      <p:pic>
        <p:nvPicPr>
          <p:cNvPr id="6" name="Content Placeholder 5">
            <a:extLst>
              <a:ext uri="{FF2B5EF4-FFF2-40B4-BE49-F238E27FC236}">
                <a16:creationId xmlns:a16="http://schemas.microsoft.com/office/drawing/2014/main" id="{745E3A76-A24C-4050-A173-917B8AE794F6}"/>
              </a:ext>
            </a:extLst>
          </p:cNvPr>
          <p:cNvPicPr>
            <a:picLocks noGrp="1" noChangeAspect="1"/>
          </p:cNvPicPr>
          <p:nvPr>
            <p:ph idx="1"/>
          </p:nvPr>
        </p:nvPicPr>
        <p:blipFill>
          <a:blip r:embed="rId2"/>
          <a:stretch>
            <a:fillRect/>
          </a:stretch>
        </p:blipFill>
        <p:spPr>
          <a:xfrm>
            <a:off x="4594035" y="1679861"/>
            <a:ext cx="7385929" cy="4045078"/>
          </a:xfrm>
        </p:spPr>
      </p:pic>
      <p:sp>
        <p:nvSpPr>
          <p:cNvPr id="4" name="Text Placeholder 3">
            <a:extLst>
              <a:ext uri="{FF2B5EF4-FFF2-40B4-BE49-F238E27FC236}">
                <a16:creationId xmlns:a16="http://schemas.microsoft.com/office/drawing/2014/main" id="{0F8D000B-9B62-43C8-8C8C-76DEDDACAE20}"/>
              </a:ext>
            </a:extLst>
          </p:cNvPr>
          <p:cNvSpPr>
            <a:spLocks noGrp="1"/>
          </p:cNvSpPr>
          <p:nvPr>
            <p:ph type="body" sz="half" idx="2"/>
          </p:nvPr>
        </p:nvSpPr>
        <p:spPr>
          <a:xfrm>
            <a:off x="914469" y="2037917"/>
            <a:ext cx="3549121" cy="3687022"/>
          </a:xfrm>
        </p:spPr>
        <p:txBody>
          <a:bodyPr>
            <a:normAutofit/>
          </a:bodyPr>
          <a:lstStyle/>
          <a:p>
            <a:pPr marL="285750" indent="-285750" algn="just">
              <a:buFont typeface="Arial" panose="020B0604020202020204" pitchFamily="34" charset="0"/>
              <a:buChar char="•"/>
            </a:pPr>
            <a:r>
              <a:rPr lang="en-US" sz="1800" dirty="0"/>
              <a:t>For the </a:t>
            </a:r>
            <a:r>
              <a:rPr lang="en-US" sz="1800" dirty="0" err="1"/>
              <a:t>clinets</a:t>
            </a:r>
            <a:r>
              <a:rPr lang="en-US" sz="1800" dirty="0"/>
              <a:t> falling in the low income category, the possibility of </a:t>
            </a:r>
            <a:r>
              <a:rPr lang="en-US" sz="1800" dirty="0" err="1"/>
              <a:t>dafaulting</a:t>
            </a:r>
            <a:r>
              <a:rPr lang="en-US" sz="1800" dirty="0"/>
              <a:t> has an increased by 2%.</a:t>
            </a:r>
          </a:p>
          <a:p>
            <a:pPr marL="285750" indent="-285750" algn="just">
              <a:buFont typeface="Arial" panose="020B0604020202020204" pitchFamily="34" charset="0"/>
              <a:buChar char="•"/>
            </a:pPr>
            <a:r>
              <a:rPr lang="en-US" sz="1800" dirty="0"/>
              <a:t>While clients falling in the Very High income category, the possibility of defaulting has reduced by 3.2%</a:t>
            </a:r>
            <a:endParaRPr lang="en-IN" sz="1800" dirty="0"/>
          </a:p>
        </p:txBody>
      </p:sp>
    </p:spTree>
    <p:extLst>
      <p:ext uri="{BB962C8B-B14F-4D97-AF65-F5344CB8AC3E}">
        <p14:creationId xmlns:p14="http://schemas.microsoft.com/office/powerpoint/2010/main" val="21870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B3EF-8BB7-4F18-BCA3-B6F6B3BC54C2}"/>
              </a:ext>
            </a:extLst>
          </p:cNvPr>
          <p:cNvSpPr>
            <a:spLocks noGrp="1"/>
          </p:cNvSpPr>
          <p:nvPr>
            <p:ph type="title"/>
          </p:nvPr>
        </p:nvSpPr>
        <p:spPr>
          <a:xfrm>
            <a:off x="901215" y="675861"/>
            <a:ext cx="3549121" cy="1371600"/>
          </a:xfrm>
        </p:spPr>
        <p:txBody>
          <a:bodyPr/>
          <a:lstStyle/>
          <a:p>
            <a:r>
              <a:rPr lang="en-US" b="1" dirty="0"/>
              <a:t>Age Group with respect to target variable</a:t>
            </a:r>
            <a:endParaRPr lang="en-IN" b="1" dirty="0"/>
          </a:p>
        </p:txBody>
      </p:sp>
      <p:pic>
        <p:nvPicPr>
          <p:cNvPr id="6" name="Content Placeholder 5">
            <a:extLst>
              <a:ext uri="{FF2B5EF4-FFF2-40B4-BE49-F238E27FC236}">
                <a16:creationId xmlns:a16="http://schemas.microsoft.com/office/drawing/2014/main" id="{94239EB0-A5C8-445E-A931-EE92ABFBFAD8}"/>
              </a:ext>
            </a:extLst>
          </p:cNvPr>
          <p:cNvPicPr>
            <a:picLocks noGrp="1" noChangeAspect="1"/>
          </p:cNvPicPr>
          <p:nvPr>
            <p:ph idx="1"/>
          </p:nvPr>
        </p:nvPicPr>
        <p:blipFill>
          <a:blip r:embed="rId2"/>
          <a:stretch>
            <a:fillRect/>
          </a:stretch>
        </p:blipFill>
        <p:spPr>
          <a:xfrm>
            <a:off x="4638951" y="2392016"/>
            <a:ext cx="7478248" cy="3306419"/>
          </a:xfrm>
        </p:spPr>
      </p:pic>
      <p:sp>
        <p:nvSpPr>
          <p:cNvPr id="4" name="Text Placeholder 3">
            <a:extLst>
              <a:ext uri="{FF2B5EF4-FFF2-40B4-BE49-F238E27FC236}">
                <a16:creationId xmlns:a16="http://schemas.microsoft.com/office/drawing/2014/main" id="{3FE4E9CD-5D77-48E7-B146-C9528F3D6729}"/>
              </a:ext>
            </a:extLst>
          </p:cNvPr>
          <p:cNvSpPr>
            <a:spLocks noGrp="1"/>
          </p:cNvSpPr>
          <p:nvPr>
            <p:ph type="body" sz="half" idx="2"/>
          </p:nvPr>
        </p:nvSpPr>
        <p:spPr>
          <a:xfrm>
            <a:off x="901216" y="2392017"/>
            <a:ext cx="3549121" cy="3203713"/>
          </a:xfrm>
        </p:spPr>
        <p:txBody>
          <a:bodyPr>
            <a:normAutofit/>
          </a:bodyPr>
          <a:lstStyle/>
          <a:p>
            <a:pPr marL="285750" indent="-285750">
              <a:buFont typeface="Arial" panose="020B0604020202020204" pitchFamily="34" charset="0"/>
              <a:buChar char="•"/>
            </a:pPr>
            <a:r>
              <a:rPr lang="en-US" sz="1600" dirty="0"/>
              <a:t>In Young Adults, the possibility of defaulting has an increased by 3.9%.</a:t>
            </a:r>
          </a:p>
          <a:p>
            <a:pPr marL="285750" indent="-285750">
              <a:buFont typeface="Arial" panose="020B0604020202020204" pitchFamily="34" charset="0"/>
              <a:buChar char="•"/>
            </a:pPr>
            <a:r>
              <a:rPr lang="en-US" sz="1600" dirty="0"/>
              <a:t>While in Senior Citizens category, the possibility of defaulting has decreased by 4.1%</a:t>
            </a:r>
            <a:endParaRPr lang="en-IN" sz="1600" dirty="0"/>
          </a:p>
        </p:txBody>
      </p:sp>
    </p:spTree>
    <p:extLst>
      <p:ext uri="{BB962C8B-B14F-4D97-AF65-F5344CB8AC3E}">
        <p14:creationId xmlns:p14="http://schemas.microsoft.com/office/powerpoint/2010/main" val="312433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148</TotalTime>
  <Words>1381</Words>
  <Application>Microsoft Office PowerPoint</Application>
  <PresentationFormat>Widescreen</PresentationFormat>
  <Paragraphs>103</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Century Gothic</vt:lpstr>
      <vt:lpstr>Helvetica Neue</vt:lpstr>
      <vt:lpstr>Wingdings 3</vt:lpstr>
      <vt:lpstr>Ion</vt:lpstr>
      <vt:lpstr>CREDIT EDA CASE STUDY</vt:lpstr>
      <vt:lpstr>Data Cleaning and Preparation</vt:lpstr>
      <vt:lpstr>PowerPoint Presentation</vt:lpstr>
      <vt:lpstr>Analysis on Application Data </vt:lpstr>
      <vt:lpstr>Outlier Analysis of Credit Amount</vt:lpstr>
      <vt:lpstr>Outlier Analysis of Loan Annuity </vt:lpstr>
      <vt:lpstr>Data Imbalance in Target Variable</vt:lpstr>
      <vt:lpstr>Income CATEOGORY with respect to target variable</vt:lpstr>
      <vt:lpstr>Age Group with respect to target variable</vt:lpstr>
      <vt:lpstr>Gender with respect to target variable</vt:lpstr>
      <vt:lpstr>Family Status with respect to target variable</vt:lpstr>
      <vt:lpstr>Income Type with respect to target variable</vt:lpstr>
      <vt:lpstr>Analysis how Loan Credit amount varies with Gender for both target 0 &amp; 1 type clients</vt:lpstr>
      <vt:lpstr>Analysis how Income Category varies with Loan Credit for both target 0 &amp; 1 type clients</vt:lpstr>
      <vt:lpstr>Analysis how Age Group varies with Loan Credit for both target 0 &amp; 1 type clients</vt:lpstr>
      <vt:lpstr>Analysis how Education Type varies with Loan Credit for both target 0 &amp; 1 type clients</vt:lpstr>
      <vt:lpstr>Analysis how Family Status varies with Loan Credit for both target 0 &amp; 1 type clients</vt:lpstr>
      <vt:lpstr>Distribution of Income category with respect to Difficulty in Loan Repayment</vt:lpstr>
      <vt:lpstr>Distribution of Age Group with respect to Difficulty in Loan Repayment</vt:lpstr>
      <vt:lpstr>Distribution of Age Group with respect to Difficulty in Loan Repayment</vt:lpstr>
      <vt:lpstr>Distribution of Education Type with respect to Difficulty in Loan Repayment</vt:lpstr>
      <vt:lpstr>Distribution of Family Status with respect to Difficulty in Loan Repayment</vt:lpstr>
      <vt:lpstr>Distribution of Loan Contract Type with respect to Difficulty in Loan Repayment</vt:lpstr>
      <vt:lpstr>Gender vs Education Type with respect to difficulty in loan repayment</vt:lpstr>
      <vt:lpstr>Income Range vs Family Status with respect to difficulty in loan repayment</vt:lpstr>
      <vt:lpstr>Age group vs Loan Type with respect to difficulty in loan repayment</vt:lpstr>
      <vt:lpstr>Top 10 Correlation for clients having no repayment difficulties of loan (Target 0)</vt:lpstr>
      <vt:lpstr>Top 10 Correlation for clients having no repayment difficulties of loan (Target 0)</vt:lpstr>
      <vt:lpstr>Insights on Top 10 Correlation Pair</vt:lpstr>
      <vt:lpstr>Analysis on Previous Application Data</vt:lpstr>
      <vt:lpstr>Contract status of previous application</vt:lpstr>
      <vt:lpstr>Reason for Rejection of previous application</vt:lpstr>
      <vt:lpstr>Client Type- New Repeater or Refreshed,of previous application</vt:lpstr>
      <vt:lpstr>Was the previous application for CASH, POS, CAR, CARDS,of previous application</vt:lpstr>
      <vt:lpstr>Analysis after merging both Application &amp; Previous application </vt:lpstr>
      <vt:lpstr>Distribution of Client Type vs Difficulty in Repayment of Loan(in%)</vt:lpstr>
      <vt:lpstr>Distribution of Payment Type vs Difficulty in Loan  Repayment(in%)</vt:lpstr>
      <vt:lpstr>Client Type vs Loan with respect to difficulty in loan repayment</vt:lpstr>
      <vt:lpstr>Loan Contract vs Loan with respect to difficulty in loan repayment</vt:lpstr>
      <vt:lpstr>INSIGHTS- Application Data</vt:lpstr>
      <vt:lpstr>INSIGHTS- Previous Application Data</vt:lpstr>
      <vt:lpstr>Other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subhendu sekhar</dc:creator>
  <cp:lastModifiedBy>subhendu sekhar</cp:lastModifiedBy>
  <cp:revision>11</cp:revision>
  <dcterms:created xsi:type="dcterms:W3CDTF">2021-04-05T15:01:32Z</dcterms:created>
  <dcterms:modified xsi:type="dcterms:W3CDTF">2021-04-05T17:29:37Z</dcterms:modified>
</cp:coreProperties>
</file>