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1" r:id="rId5"/>
    <p:sldId id="262" r:id="rId6"/>
    <p:sldId id="264" r:id="rId7"/>
    <p:sldId id="265" r:id="rId8"/>
    <p:sldId id="266" r:id="rId9"/>
    <p:sldId id="267" r:id="rId10"/>
    <p:sldId id="269" r:id="rId11"/>
    <p:sldId id="271" r:id="rId12"/>
    <p:sldId id="272" r:id="rId13"/>
    <p:sldId id="273" r:id="rId14"/>
    <p:sldId id="274" r:id="rId15"/>
    <p:sldId id="275" r:id="rId16"/>
    <p:sldId id="276" r:id="rId17"/>
    <p:sldId id="284" r:id="rId18"/>
    <p:sldId id="282" r:id="rId19"/>
    <p:sldId id="277" r:id="rId20"/>
    <p:sldId id="278" r:id="rId21"/>
    <p:sldId id="279" r:id="rId22"/>
    <p:sldId id="283" r:id="rId23"/>
    <p:sldId id="280" r:id="rId24"/>
    <p:sldId id="281"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90"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5BFD4F-5FD9-4CED-A3C6-5FC23742EB26}" type="doc">
      <dgm:prSet loTypeId="urn:microsoft.com/office/officeart/2005/8/layout/hProcess9" loCatId="process" qsTypeId="urn:microsoft.com/office/officeart/2005/8/quickstyle/simple1" qsCatId="simple" csTypeId="urn:microsoft.com/office/officeart/2005/8/colors/accent2_1" csCatId="accent2" phldr="1"/>
      <dgm:spPr/>
    </dgm:pt>
    <dgm:pt modelId="{79AAE05C-4346-4EC1-8010-533DB6EB30F9}">
      <dgm:prSet phldrT="[Text]"/>
      <dgm:spPr/>
      <dgm:t>
        <a:bodyPr/>
        <a:lstStyle/>
        <a:p>
          <a:r>
            <a:rPr lang="en-IN" dirty="0"/>
            <a:t>Model Building</a:t>
          </a:r>
        </a:p>
      </dgm:t>
    </dgm:pt>
    <dgm:pt modelId="{6B384B29-58BD-4970-8DC2-E58656F05580}" type="parTrans" cxnId="{915B936A-4032-4C6E-B480-4EDB2741C340}">
      <dgm:prSet/>
      <dgm:spPr/>
      <dgm:t>
        <a:bodyPr/>
        <a:lstStyle/>
        <a:p>
          <a:endParaRPr lang="en-IN"/>
        </a:p>
      </dgm:t>
    </dgm:pt>
    <dgm:pt modelId="{A87A96A6-9DA3-4339-B74B-DAD9481BABDC}" type="sibTrans" cxnId="{915B936A-4032-4C6E-B480-4EDB2741C340}">
      <dgm:prSet/>
      <dgm:spPr/>
      <dgm:t>
        <a:bodyPr/>
        <a:lstStyle/>
        <a:p>
          <a:endParaRPr lang="en-IN"/>
        </a:p>
      </dgm:t>
    </dgm:pt>
    <dgm:pt modelId="{A20F7BCD-E2C4-43E0-96A8-924CAC9FE47A}">
      <dgm:prSet phldrT="[Text]"/>
      <dgm:spPr/>
      <dgm:t>
        <a:bodyPr/>
        <a:lstStyle/>
        <a:p>
          <a:r>
            <a:rPr lang="en-IN" dirty="0"/>
            <a:t>Predicting Hot Leads</a:t>
          </a:r>
        </a:p>
      </dgm:t>
    </dgm:pt>
    <dgm:pt modelId="{793F7494-5470-4968-A68C-C4041E3F2092}" type="parTrans" cxnId="{F51898B3-07B4-4BFD-BA3D-1E5BB294F116}">
      <dgm:prSet/>
      <dgm:spPr/>
      <dgm:t>
        <a:bodyPr/>
        <a:lstStyle/>
        <a:p>
          <a:endParaRPr lang="en-IN"/>
        </a:p>
      </dgm:t>
    </dgm:pt>
    <dgm:pt modelId="{C5397568-A18D-47CB-89CF-0530FFAA6599}" type="sibTrans" cxnId="{F51898B3-07B4-4BFD-BA3D-1E5BB294F116}">
      <dgm:prSet/>
      <dgm:spPr/>
      <dgm:t>
        <a:bodyPr/>
        <a:lstStyle/>
        <a:p>
          <a:endParaRPr lang="en-IN"/>
        </a:p>
      </dgm:t>
    </dgm:pt>
    <dgm:pt modelId="{26022864-139B-4046-AAB0-0481362283AB}">
      <dgm:prSet phldrT="[Text]"/>
      <dgm:spPr/>
      <dgm:t>
        <a:bodyPr/>
        <a:lstStyle/>
        <a:p>
          <a:r>
            <a:rPr lang="en-IN" dirty="0"/>
            <a:t>Higher Conversion Rate</a:t>
          </a:r>
        </a:p>
      </dgm:t>
    </dgm:pt>
    <dgm:pt modelId="{500027EF-10C2-4DEB-A9A5-D696B483AE50}" type="parTrans" cxnId="{2E0BB5EF-2948-4BF2-8757-5BA39D88EFBE}">
      <dgm:prSet/>
      <dgm:spPr/>
      <dgm:t>
        <a:bodyPr/>
        <a:lstStyle/>
        <a:p>
          <a:endParaRPr lang="en-IN"/>
        </a:p>
      </dgm:t>
    </dgm:pt>
    <dgm:pt modelId="{0B258EDF-FCDF-4AF5-A14B-B21C7FDA75BA}" type="sibTrans" cxnId="{2E0BB5EF-2948-4BF2-8757-5BA39D88EFBE}">
      <dgm:prSet/>
      <dgm:spPr/>
      <dgm:t>
        <a:bodyPr/>
        <a:lstStyle/>
        <a:p>
          <a:endParaRPr lang="en-IN"/>
        </a:p>
      </dgm:t>
    </dgm:pt>
    <dgm:pt modelId="{5B7018B8-83E5-4857-A586-3F9BBF720A34}" type="pres">
      <dgm:prSet presAssocID="{6E5BFD4F-5FD9-4CED-A3C6-5FC23742EB26}" presName="CompostProcess" presStyleCnt="0">
        <dgm:presLayoutVars>
          <dgm:dir/>
          <dgm:resizeHandles val="exact"/>
        </dgm:presLayoutVars>
      </dgm:prSet>
      <dgm:spPr/>
    </dgm:pt>
    <dgm:pt modelId="{F20A0987-CAB7-4550-A6E9-96B0B59002FA}" type="pres">
      <dgm:prSet presAssocID="{6E5BFD4F-5FD9-4CED-A3C6-5FC23742EB26}" presName="arrow" presStyleLbl="bgShp" presStyleIdx="0" presStyleCnt="1"/>
      <dgm:spPr/>
    </dgm:pt>
    <dgm:pt modelId="{3A0F949D-E8C1-402A-9707-31CE9032A1FF}" type="pres">
      <dgm:prSet presAssocID="{6E5BFD4F-5FD9-4CED-A3C6-5FC23742EB26}" presName="linearProcess" presStyleCnt="0"/>
      <dgm:spPr/>
    </dgm:pt>
    <dgm:pt modelId="{8EACE37B-71E3-411C-80AE-74EAA86DF1BE}" type="pres">
      <dgm:prSet presAssocID="{79AAE05C-4346-4EC1-8010-533DB6EB30F9}" presName="textNode" presStyleLbl="node1" presStyleIdx="0" presStyleCnt="3">
        <dgm:presLayoutVars>
          <dgm:bulletEnabled val="1"/>
        </dgm:presLayoutVars>
      </dgm:prSet>
      <dgm:spPr/>
    </dgm:pt>
    <dgm:pt modelId="{FA79256E-47B5-4084-BBFB-D518D64AEBFD}" type="pres">
      <dgm:prSet presAssocID="{A87A96A6-9DA3-4339-B74B-DAD9481BABDC}" presName="sibTrans" presStyleCnt="0"/>
      <dgm:spPr/>
    </dgm:pt>
    <dgm:pt modelId="{764D5C70-7A37-426E-9D29-629499D04338}" type="pres">
      <dgm:prSet presAssocID="{A20F7BCD-E2C4-43E0-96A8-924CAC9FE47A}" presName="textNode" presStyleLbl="node1" presStyleIdx="1" presStyleCnt="3">
        <dgm:presLayoutVars>
          <dgm:bulletEnabled val="1"/>
        </dgm:presLayoutVars>
      </dgm:prSet>
      <dgm:spPr/>
    </dgm:pt>
    <dgm:pt modelId="{F097B386-E24C-44C9-AC8E-A19C27739F9C}" type="pres">
      <dgm:prSet presAssocID="{C5397568-A18D-47CB-89CF-0530FFAA6599}" presName="sibTrans" presStyleCnt="0"/>
      <dgm:spPr/>
    </dgm:pt>
    <dgm:pt modelId="{5674A155-212D-4B9E-BFF2-64C9DE9BD6BC}" type="pres">
      <dgm:prSet presAssocID="{26022864-139B-4046-AAB0-0481362283AB}" presName="textNode" presStyleLbl="node1" presStyleIdx="2" presStyleCnt="3">
        <dgm:presLayoutVars>
          <dgm:bulletEnabled val="1"/>
        </dgm:presLayoutVars>
      </dgm:prSet>
      <dgm:spPr/>
    </dgm:pt>
  </dgm:ptLst>
  <dgm:cxnLst>
    <dgm:cxn modelId="{B313BD10-7F82-4863-9403-9A0BF0541819}" type="presOf" srcId="{A20F7BCD-E2C4-43E0-96A8-924CAC9FE47A}" destId="{764D5C70-7A37-426E-9D29-629499D04338}" srcOrd="0" destOrd="0" presId="urn:microsoft.com/office/officeart/2005/8/layout/hProcess9"/>
    <dgm:cxn modelId="{7C3F562F-9A84-457C-A584-416A53102FCC}" type="presOf" srcId="{26022864-139B-4046-AAB0-0481362283AB}" destId="{5674A155-212D-4B9E-BFF2-64C9DE9BD6BC}" srcOrd="0" destOrd="0" presId="urn:microsoft.com/office/officeart/2005/8/layout/hProcess9"/>
    <dgm:cxn modelId="{915B936A-4032-4C6E-B480-4EDB2741C340}" srcId="{6E5BFD4F-5FD9-4CED-A3C6-5FC23742EB26}" destId="{79AAE05C-4346-4EC1-8010-533DB6EB30F9}" srcOrd="0" destOrd="0" parTransId="{6B384B29-58BD-4970-8DC2-E58656F05580}" sibTransId="{A87A96A6-9DA3-4339-B74B-DAD9481BABDC}"/>
    <dgm:cxn modelId="{EB66F991-14AC-4F28-B40F-A372D2DC938C}" type="presOf" srcId="{79AAE05C-4346-4EC1-8010-533DB6EB30F9}" destId="{8EACE37B-71E3-411C-80AE-74EAA86DF1BE}" srcOrd="0" destOrd="0" presId="urn:microsoft.com/office/officeart/2005/8/layout/hProcess9"/>
    <dgm:cxn modelId="{F51898B3-07B4-4BFD-BA3D-1E5BB294F116}" srcId="{6E5BFD4F-5FD9-4CED-A3C6-5FC23742EB26}" destId="{A20F7BCD-E2C4-43E0-96A8-924CAC9FE47A}" srcOrd="1" destOrd="0" parTransId="{793F7494-5470-4968-A68C-C4041E3F2092}" sibTransId="{C5397568-A18D-47CB-89CF-0530FFAA6599}"/>
    <dgm:cxn modelId="{05C774E9-F691-411F-BED7-F3764A773EDD}" type="presOf" srcId="{6E5BFD4F-5FD9-4CED-A3C6-5FC23742EB26}" destId="{5B7018B8-83E5-4857-A586-3F9BBF720A34}" srcOrd="0" destOrd="0" presId="urn:microsoft.com/office/officeart/2005/8/layout/hProcess9"/>
    <dgm:cxn modelId="{2E0BB5EF-2948-4BF2-8757-5BA39D88EFBE}" srcId="{6E5BFD4F-5FD9-4CED-A3C6-5FC23742EB26}" destId="{26022864-139B-4046-AAB0-0481362283AB}" srcOrd="2" destOrd="0" parTransId="{500027EF-10C2-4DEB-A9A5-D696B483AE50}" sibTransId="{0B258EDF-FCDF-4AF5-A14B-B21C7FDA75BA}"/>
    <dgm:cxn modelId="{07CA9053-7E9C-4316-A3C0-6FE61005F4E0}" type="presParOf" srcId="{5B7018B8-83E5-4857-A586-3F9BBF720A34}" destId="{F20A0987-CAB7-4550-A6E9-96B0B59002FA}" srcOrd="0" destOrd="0" presId="urn:microsoft.com/office/officeart/2005/8/layout/hProcess9"/>
    <dgm:cxn modelId="{6FF9517A-ED54-4D84-A823-C411AAF0B2B4}" type="presParOf" srcId="{5B7018B8-83E5-4857-A586-3F9BBF720A34}" destId="{3A0F949D-E8C1-402A-9707-31CE9032A1FF}" srcOrd="1" destOrd="0" presId="urn:microsoft.com/office/officeart/2005/8/layout/hProcess9"/>
    <dgm:cxn modelId="{8B8B7F79-5460-4F09-B3B9-C307DFAD6FE6}" type="presParOf" srcId="{3A0F949D-E8C1-402A-9707-31CE9032A1FF}" destId="{8EACE37B-71E3-411C-80AE-74EAA86DF1BE}" srcOrd="0" destOrd="0" presId="urn:microsoft.com/office/officeart/2005/8/layout/hProcess9"/>
    <dgm:cxn modelId="{C803EF9D-E526-49ED-ACF9-CBA8D4F78FE2}" type="presParOf" srcId="{3A0F949D-E8C1-402A-9707-31CE9032A1FF}" destId="{FA79256E-47B5-4084-BBFB-D518D64AEBFD}" srcOrd="1" destOrd="0" presId="urn:microsoft.com/office/officeart/2005/8/layout/hProcess9"/>
    <dgm:cxn modelId="{8AAF8B45-90F0-46AB-8C28-6954B784F41D}" type="presParOf" srcId="{3A0F949D-E8C1-402A-9707-31CE9032A1FF}" destId="{764D5C70-7A37-426E-9D29-629499D04338}" srcOrd="2" destOrd="0" presId="urn:microsoft.com/office/officeart/2005/8/layout/hProcess9"/>
    <dgm:cxn modelId="{5FD1E96C-5E0F-4278-8DF3-2A0548CB3B54}" type="presParOf" srcId="{3A0F949D-E8C1-402A-9707-31CE9032A1FF}" destId="{F097B386-E24C-44C9-AC8E-A19C27739F9C}" srcOrd="3" destOrd="0" presId="urn:microsoft.com/office/officeart/2005/8/layout/hProcess9"/>
    <dgm:cxn modelId="{9F193B99-EAE0-4EFF-BF42-300AAD96D672}" type="presParOf" srcId="{3A0F949D-E8C1-402A-9707-31CE9032A1FF}" destId="{5674A155-212D-4B9E-BFF2-64C9DE9BD6BC}" srcOrd="4" destOrd="0" presId="urn:microsoft.com/office/officeart/2005/8/layout/hProcess9"/>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A0987-CAB7-4550-A6E9-96B0B59002FA}">
      <dsp:nvSpPr>
        <dsp:cNvPr id="0" name=""/>
        <dsp:cNvSpPr/>
      </dsp:nvSpPr>
      <dsp:spPr>
        <a:xfrm>
          <a:off x="639962" y="0"/>
          <a:ext cx="7252911" cy="178659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ACE37B-71E3-411C-80AE-74EAA86DF1BE}">
      <dsp:nvSpPr>
        <dsp:cNvPr id="0" name=""/>
        <dsp:cNvSpPr/>
      </dsp:nvSpPr>
      <dsp:spPr>
        <a:xfrm>
          <a:off x="231236" y="535979"/>
          <a:ext cx="2559851" cy="714638"/>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Model Building</a:t>
          </a:r>
        </a:p>
      </dsp:txBody>
      <dsp:txXfrm>
        <a:off x="266122" y="570865"/>
        <a:ext cx="2490079" cy="644866"/>
      </dsp:txXfrm>
    </dsp:sp>
    <dsp:sp modelId="{764D5C70-7A37-426E-9D29-629499D04338}">
      <dsp:nvSpPr>
        <dsp:cNvPr id="0" name=""/>
        <dsp:cNvSpPr/>
      </dsp:nvSpPr>
      <dsp:spPr>
        <a:xfrm>
          <a:off x="2986492" y="535979"/>
          <a:ext cx="2559851" cy="714638"/>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Predicting Hot Leads</a:t>
          </a:r>
        </a:p>
      </dsp:txBody>
      <dsp:txXfrm>
        <a:off x="3021378" y="570865"/>
        <a:ext cx="2490079" cy="644866"/>
      </dsp:txXfrm>
    </dsp:sp>
    <dsp:sp modelId="{5674A155-212D-4B9E-BFF2-64C9DE9BD6BC}">
      <dsp:nvSpPr>
        <dsp:cNvPr id="0" name=""/>
        <dsp:cNvSpPr/>
      </dsp:nvSpPr>
      <dsp:spPr>
        <a:xfrm>
          <a:off x="5741749" y="535979"/>
          <a:ext cx="2559851" cy="714638"/>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Higher Conversion Rate</a:t>
          </a:r>
        </a:p>
      </dsp:txBody>
      <dsp:txXfrm>
        <a:off x="5776635" y="570865"/>
        <a:ext cx="2490079" cy="6448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Lead Scoring Case Study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778756"/>
            <a:ext cx="6269347" cy="1290740"/>
          </a:xfrm>
        </p:spPr>
        <p:txBody>
          <a:bodyPr>
            <a:normAutofit fontScale="62500" lnSpcReduction="20000"/>
          </a:bodyPr>
          <a:lstStyle/>
          <a:p>
            <a:r>
              <a:rPr lang="en-US" sz="2400" b="1" dirty="0">
                <a:solidFill>
                  <a:schemeClr val="tx1">
                    <a:lumMod val="85000"/>
                    <a:lumOff val="15000"/>
                  </a:schemeClr>
                </a:solidFill>
              </a:rPr>
              <a:t>By-</a:t>
            </a:r>
          </a:p>
          <a:p>
            <a:r>
              <a:rPr lang="en-US" sz="3600" b="1" dirty="0">
                <a:solidFill>
                  <a:schemeClr val="tx1">
                    <a:lumMod val="85000"/>
                    <a:lumOff val="15000"/>
                  </a:schemeClr>
                </a:solidFill>
              </a:rPr>
              <a:t>Swati </a:t>
            </a:r>
            <a:r>
              <a:rPr lang="en-US" sz="3600" b="1" dirty="0" err="1">
                <a:solidFill>
                  <a:schemeClr val="tx1">
                    <a:lumMod val="85000"/>
                    <a:lumOff val="15000"/>
                  </a:schemeClr>
                </a:solidFill>
              </a:rPr>
              <a:t>kumar</a:t>
            </a:r>
            <a:endParaRPr lang="en-US" sz="3600" b="1" dirty="0">
              <a:solidFill>
                <a:schemeClr val="tx1">
                  <a:lumMod val="85000"/>
                  <a:lumOff val="15000"/>
                </a:schemeClr>
              </a:solidFill>
            </a:endParaRPr>
          </a:p>
          <a:p>
            <a:r>
              <a:rPr lang="en-US" sz="3600" b="1" dirty="0">
                <a:solidFill>
                  <a:schemeClr val="tx1">
                    <a:lumMod val="85000"/>
                    <a:lumOff val="15000"/>
                  </a:schemeClr>
                </a:solidFill>
              </a:rPr>
              <a:t>Sambit sekhar </a:t>
            </a:r>
            <a:r>
              <a:rPr lang="en-US" sz="3600" b="1" dirty="0" err="1">
                <a:solidFill>
                  <a:schemeClr val="tx1">
                    <a:lumMod val="85000"/>
                    <a:lumOff val="15000"/>
                  </a:schemeClr>
                </a:solidFill>
              </a:rPr>
              <a:t>sahu</a:t>
            </a:r>
            <a:endParaRPr lang="en-US" sz="3600" b="1"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7534-1EC8-447B-A40A-046CCF794BC0}"/>
              </a:ext>
            </a:extLst>
          </p:cNvPr>
          <p:cNvSpPr>
            <a:spLocks noGrp="1"/>
          </p:cNvSpPr>
          <p:nvPr>
            <p:ph type="title"/>
          </p:nvPr>
        </p:nvSpPr>
        <p:spPr/>
        <p:txBody>
          <a:bodyPr/>
          <a:lstStyle/>
          <a:p>
            <a:r>
              <a:rPr lang="en-IN" dirty="0"/>
              <a:t>Conversion rate from previous data</a:t>
            </a:r>
          </a:p>
        </p:txBody>
      </p:sp>
      <p:pic>
        <p:nvPicPr>
          <p:cNvPr id="6" name="Content Placeholder 5">
            <a:extLst>
              <a:ext uri="{FF2B5EF4-FFF2-40B4-BE49-F238E27FC236}">
                <a16:creationId xmlns:a16="http://schemas.microsoft.com/office/drawing/2014/main" id="{78A38F3A-0302-4554-8ABF-8B0BC06A89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786383"/>
            <a:ext cx="4694335" cy="5635498"/>
          </a:xfrm>
        </p:spPr>
      </p:pic>
      <p:sp>
        <p:nvSpPr>
          <p:cNvPr id="4" name="Text Placeholder 3">
            <a:extLst>
              <a:ext uri="{FF2B5EF4-FFF2-40B4-BE49-F238E27FC236}">
                <a16:creationId xmlns:a16="http://schemas.microsoft.com/office/drawing/2014/main" id="{D0AFA16D-31D3-4E5C-B16F-0548A30F6D8F}"/>
              </a:ext>
            </a:extLst>
          </p:cNvPr>
          <p:cNvSpPr>
            <a:spLocks noGrp="1"/>
          </p:cNvSpPr>
          <p:nvPr>
            <p:ph type="body" sz="half" idx="2"/>
          </p:nvPr>
        </p:nvSpPr>
        <p:spPr/>
        <p:txBody>
          <a:bodyPr/>
          <a:lstStyle/>
          <a:p>
            <a:pPr marL="285750" indent="-285750">
              <a:buFont typeface="Arial" panose="020B0604020202020204" pitchFamily="34" charset="0"/>
              <a:buChar char="•"/>
            </a:pPr>
            <a:r>
              <a:rPr lang="en-US" b="0" i="0" dirty="0">
                <a:solidFill>
                  <a:schemeClr val="bg1"/>
                </a:solidFill>
                <a:effectLst/>
                <a:latin typeface="Helvetica Neue"/>
              </a:rPr>
              <a:t>From the graph we can observe the conversion rate to be 38.5%</a:t>
            </a:r>
          </a:p>
          <a:p>
            <a:endParaRPr lang="en-IN" dirty="0"/>
          </a:p>
        </p:txBody>
      </p:sp>
    </p:spTree>
    <p:extLst>
      <p:ext uri="{BB962C8B-B14F-4D97-AF65-F5344CB8AC3E}">
        <p14:creationId xmlns:p14="http://schemas.microsoft.com/office/powerpoint/2010/main" val="425577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8FAD-D1FB-4311-BBFD-C222A2C52FC1}"/>
              </a:ext>
            </a:extLst>
          </p:cNvPr>
          <p:cNvSpPr>
            <a:spLocks noGrp="1"/>
          </p:cNvSpPr>
          <p:nvPr>
            <p:ph type="title"/>
          </p:nvPr>
        </p:nvSpPr>
        <p:spPr/>
        <p:txBody>
          <a:bodyPr/>
          <a:lstStyle/>
          <a:p>
            <a:r>
              <a:rPr lang="en-IN" dirty="0"/>
              <a:t>Lead Origin vs Converted</a:t>
            </a:r>
          </a:p>
        </p:txBody>
      </p:sp>
      <p:pic>
        <p:nvPicPr>
          <p:cNvPr id="6" name="Content Placeholder 5">
            <a:extLst>
              <a:ext uri="{FF2B5EF4-FFF2-40B4-BE49-F238E27FC236}">
                <a16:creationId xmlns:a16="http://schemas.microsoft.com/office/drawing/2014/main" id="{D9DCDC2D-53FE-44D9-8015-9E7F09F58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6178" y="1532643"/>
            <a:ext cx="6462356" cy="4029054"/>
          </a:xfrm>
        </p:spPr>
      </p:pic>
      <p:sp>
        <p:nvSpPr>
          <p:cNvPr id="4" name="Text Placeholder 3">
            <a:extLst>
              <a:ext uri="{FF2B5EF4-FFF2-40B4-BE49-F238E27FC236}">
                <a16:creationId xmlns:a16="http://schemas.microsoft.com/office/drawing/2014/main" id="{26A38210-A022-4C15-AFDA-25334F2D3B2B}"/>
              </a:ext>
            </a:extLst>
          </p:cNvPr>
          <p:cNvSpPr>
            <a:spLocks noGrp="1"/>
          </p:cNvSpPr>
          <p:nvPr>
            <p:ph type="body" sz="half" idx="2"/>
          </p:nvPr>
        </p:nvSpPr>
        <p:spPr/>
        <p:txBody>
          <a:bodyPr/>
          <a:lstStyle/>
          <a:p>
            <a:pPr marL="285750" indent="-285750">
              <a:buFont typeface="Arial" panose="020B0604020202020204" pitchFamily="34" charset="0"/>
              <a:buChar char="•"/>
            </a:pPr>
            <a:r>
              <a:rPr lang="en-US" b="0" i="0" dirty="0">
                <a:solidFill>
                  <a:schemeClr val="bg1"/>
                </a:solidFill>
                <a:effectLst/>
                <a:latin typeface="Helvetica Neue"/>
              </a:rPr>
              <a:t>From the graph we can see that the maximum conversion happened by landing page submission.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055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6B22-1C66-4122-810D-D869C5435409}"/>
              </a:ext>
            </a:extLst>
          </p:cNvPr>
          <p:cNvSpPr>
            <a:spLocks noGrp="1"/>
          </p:cNvSpPr>
          <p:nvPr>
            <p:ph type="title"/>
          </p:nvPr>
        </p:nvSpPr>
        <p:spPr/>
        <p:txBody>
          <a:bodyPr/>
          <a:lstStyle/>
          <a:p>
            <a:r>
              <a:rPr lang="en-IN" dirty="0"/>
              <a:t>Lead Source vs Converted</a:t>
            </a:r>
          </a:p>
        </p:txBody>
      </p:sp>
      <p:pic>
        <p:nvPicPr>
          <p:cNvPr id="6" name="Content Placeholder 5">
            <a:extLst>
              <a:ext uri="{FF2B5EF4-FFF2-40B4-BE49-F238E27FC236}">
                <a16:creationId xmlns:a16="http://schemas.microsoft.com/office/drawing/2014/main" id="{57C62454-FA42-4E9C-A629-141A26CDB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6536" y="1289185"/>
            <a:ext cx="6261998" cy="4381696"/>
          </a:xfrm>
        </p:spPr>
      </p:pic>
      <p:sp>
        <p:nvSpPr>
          <p:cNvPr id="4" name="Text Placeholder 3">
            <a:extLst>
              <a:ext uri="{FF2B5EF4-FFF2-40B4-BE49-F238E27FC236}">
                <a16:creationId xmlns:a16="http://schemas.microsoft.com/office/drawing/2014/main" id="{03D0E689-7966-4D3C-A982-56B37F78D395}"/>
              </a:ext>
            </a:extLst>
          </p:cNvPr>
          <p:cNvSpPr>
            <a:spLocks noGrp="1"/>
          </p:cNvSpPr>
          <p:nvPr>
            <p:ph type="body" sz="half" idx="2"/>
          </p:nvPr>
        </p:nvSpPr>
        <p:spPr/>
        <p:txBody>
          <a:bodyPr/>
          <a:lstStyle/>
          <a:p>
            <a:pPr marL="285750" indent="-285750">
              <a:buFont typeface="Arial" panose="020B0604020202020204" pitchFamily="34" charset="0"/>
              <a:buChar char="•"/>
            </a:pPr>
            <a:r>
              <a:rPr lang="en-US" b="0" i="0" dirty="0">
                <a:solidFill>
                  <a:schemeClr val="bg1"/>
                </a:solidFill>
                <a:effectLst/>
                <a:latin typeface="Helvetica Neue"/>
              </a:rPr>
              <a:t>From the graph we can see Google contributed the most in lead conversion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3206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4F7B-7875-44EF-B0D8-372D0C29DF0D}"/>
              </a:ext>
            </a:extLst>
          </p:cNvPr>
          <p:cNvSpPr>
            <a:spLocks noGrp="1"/>
          </p:cNvSpPr>
          <p:nvPr>
            <p:ph type="title"/>
          </p:nvPr>
        </p:nvSpPr>
        <p:spPr/>
        <p:txBody>
          <a:bodyPr/>
          <a:lstStyle/>
          <a:p>
            <a:r>
              <a:rPr lang="en-IN" dirty="0"/>
              <a:t>Current Occupation vs Converted</a:t>
            </a:r>
          </a:p>
        </p:txBody>
      </p:sp>
      <p:pic>
        <p:nvPicPr>
          <p:cNvPr id="6" name="Content Placeholder 5">
            <a:extLst>
              <a:ext uri="{FF2B5EF4-FFF2-40B4-BE49-F238E27FC236}">
                <a16:creationId xmlns:a16="http://schemas.microsoft.com/office/drawing/2014/main" id="{3826037B-F115-42B6-8D35-3AE2102414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9413" y="1375890"/>
            <a:ext cx="6089121" cy="4234156"/>
          </a:xfrm>
        </p:spPr>
      </p:pic>
      <p:sp>
        <p:nvSpPr>
          <p:cNvPr id="4" name="Text Placeholder 3">
            <a:extLst>
              <a:ext uri="{FF2B5EF4-FFF2-40B4-BE49-F238E27FC236}">
                <a16:creationId xmlns:a16="http://schemas.microsoft.com/office/drawing/2014/main" id="{B39E8416-D88A-47C3-813F-914092853D2A}"/>
              </a:ext>
            </a:extLst>
          </p:cNvPr>
          <p:cNvSpPr>
            <a:spLocks noGrp="1"/>
          </p:cNvSpPr>
          <p:nvPr>
            <p:ph type="body" sz="half" idx="2"/>
          </p:nvPr>
        </p:nvSpPr>
        <p:spPr/>
        <p:txBody>
          <a:bodyPr/>
          <a:lstStyle/>
          <a:p>
            <a:pPr marL="285750" indent="-285750">
              <a:buFont typeface="Arial" panose="020B0604020202020204" pitchFamily="34" charset="0"/>
              <a:buChar char="•"/>
            </a:pPr>
            <a:r>
              <a:rPr lang="en-US" b="0" i="0" dirty="0">
                <a:solidFill>
                  <a:schemeClr val="bg1"/>
                </a:solidFill>
                <a:effectLst/>
                <a:latin typeface="Helvetica Neue"/>
              </a:rPr>
              <a:t>As we can see, more conversions happened for unemployed. </a:t>
            </a:r>
          </a:p>
          <a:p>
            <a:pPr marL="285750" indent="-285750">
              <a:buFont typeface="Arial" panose="020B0604020202020204" pitchFamily="34" charset="0"/>
              <a:buChar char="•"/>
            </a:pPr>
            <a:r>
              <a:rPr lang="en-US" b="0" i="0" dirty="0">
                <a:solidFill>
                  <a:schemeClr val="bg1"/>
                </a:solidFill>
                <a:effectLst/>
                <a:latin typeface="Helvetica Neue"/>
              </a:rPr>
              <a:t>Also 10 housewives applied and all got converted.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12059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1477-B672-4FF0-8C8C-FED699D90771}"/>
              </a:ext>
            </a:extLst>
          </p:cNvPr>
          <p:cNvSpPr>
            <a:spLocks noGrp="1"/>
          </p:cNvSpPr>
          <p:nvPr>
            <p:ph type="title"/>
          </p:nvPr>
        </p:nvSpPr>
        <p:spPr/>
        <p:txBody>
          <a:bodyPr/>
          <a:lstStyle/>
          <a:p>
            <a:r>
              <a:rPr lang="en-IN" dirty="0"/>
              <a:t>Specialization vs Converted</a:t>
            </a:r>
          </a:p>
        </p:txBody>
      </p:sp>
      <p:pic>
        <p:nvPicPr>
          <p:cNvPr id="6" name="Content Placeholder 5">
            <a:extLst>
              <a:ext uri="{FF2B5EF4-FFF2-40B4-BE49-F238E27FC236}">
                <a16:creationId xmlns:a16="http://schemas.microsoft.com/office/drawing/2014/main" id="{06C5E92F-00B0-42BC-A516-C0AC74D1A5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4940" y="1268277"/>
            <a:ext cx="6406188" cy="4451905"/>
          </a:xfrm>
        </p:spPr>
      </p:pic>
      <p:sp>
        <p:nvSpPr>
          <p:cNvPr id="4" name="Text Placeholder 3">
            <a:extLst>
              <a:ext uri="{FF2B5EF4-FFF2-40B4-BE49-F238E27FC236}">
                <a16:creationId xmlns:a16="http://schemas.microsoft.com/office/drawing/2014/main" id="{FDC1D577-559A-4163-B860-BC4211D401BE}"/>
              </a:ext>
            </a:extLst>
          </p:cNvPr>
          <p:cNvSpPr>
            <a:spLocks noGrp="1"/>
          </p:cNvSpPr>
          <p:nvPr>
            <p:ph type="body" sz="half" idx="2"/>
          </p:nvPr>
        </p:nvSpPr>
        <p:spPr/>
        <p:txBody>
          <a:bodyPr/>
          <a:lstStyle/>
          <a:p>
            <a:pPr marL="285750" indent="-285750">
              <a:buFont typeface="Arial" panose="020B0604020202020204" pitchFamily="34" charset="0"/>
              <a:buChar char="•"/>
            </a:pPr>
            <a:r>
              <a:rPr lang="en-US" b="0" i="0" dirty="0">
                <a:solidFill>
                  <a:schemeClr val="bg1"/>
                </a:solidFill>
                <a:effectLst/>
                <a:latin typeface="Helvetica Neue"/>
              </a:rPr>
              <a:t>As we can see, the most conversions happened when specialization is 'Management Specialization'.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50195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4562-2DC6-4D85-9C8A-6756B8195EBD}"/>
              </a:ext>
            </a:extLst>
          </p:cNvPr>
          <p:cNvSpPr>
            <a:spLocks noGrp="1"/>
          </p:cNvSpPr>
          <p:nvPr>
            <p:ph type="title"/>
          </p:nvPr>
        </p:nvSpPr>
        <p:spPr/>
        <p:txBody>
          <a:bodyPr/>
          <a:lstStyle/>
          <a:p>
            <a:r>
              <a:rPr lang="en-IN" dirty="0"/>
              <a:t>Numerical Features vs Converted</a:t>
            </a:r>
          </a:p>
        </p:txBody>
      </p:sp>
      <p:pic>
        <p:nvPicPr>
          <p:cNvPr id="6" name="Content Placeholder 5">
            <a:extLst>
              <a:ext uri="{FF2B5EF4-FFF2-40B4-BE49-F238E27FC236}">
                <a16:creationId xmlns:a16="http://schemas.microsoft.com/office/drawing/2014/main" id="{83C9B038-300F-4A43-871E-F646E1C808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2637" y="1833370"/>
            <a:ext cx="6854770" cy="3228532"/>
          </a:xfrm>
        </p:spPr>
      </p:pic>
      <p:sp>
        <p:nvSpPr>
          <p:cNvPr id="4" name="Text Placeholder 3">
            <a:extLst>
              <a:ext uri="{FF2B5EF4-FFF2-40B4-BE49-F238E27FC236}">
                <a16:creationId xmlns:a16="http://schemas.microsoft.com/office/drawing/2014/main" id="{306C977D-4B6A-4967-BF5A-78FB17C188E9}"/>
              </a:ext>
            </a:extLst>
          </p:cNvPr>
          <p:cNvSpPr>
            <a:spLocks noGrp="1"/>
          </p:cNvSpPr>
          <p:nvPr>
            <p:ph type="body" sz="half" idx="2"/>
          </p:nvPr>
        </p:nvSpPr>
        <p:spPr/>
        <p:txBody>
          <a:bodyPr/>
          <a:lstStyle/>
          <a:p>
            <a:pPr algn="l">
              <a:buFont typeface="Arial" panose="020B0604020202020204" pitchFamily="34" charset="0"/>
              <a:buChar char="•"/>
            </a:pPr>
            <a:r>
              <a:rPr lang="en-US" b="0" i="0" dirty="0">
                <a:solidFill>
                  <a:schemeClr val="bg1"/>
                </a:solidFill>
                <a:effectLst/>
                <a:latin typeface="Helvetica Neue"/>
              </a:rPr>
              <a:t>Median for converted and not converted leads is almost same in the case of '</a:t>
            </a:r>
            <a:r>
              <a:rPr lang="en-US" b="0" i="0" dirty="0" err="1">
                <a:solidFill>
                  <a:schemeClr val="bg1"/>
                </a:solidFill>
                <a:effectLst/>
                <a:latin typeface="Helvetica Neue"/>
              </a:rPr>
              <a:t>TotalVisits</a:t>
            </a:r>
            <a:r>
              <a:rPr lang="en-US" b="0" i="0" dirty="0">
                <a:solidFill>
                  <a:schemeClr val="bg1"/>
                </a:solidFill>
                <a:effectLst/>
                <a:latin typeface="Helvetica Neue"/>
              </a:rPr>
              <a:t>' and 'Page Views Per Visit'.</a:t>
            </a:r>
          </a:p>
          <a:p>
            <a:pPr algn="l">
              <a:buFont typeface="Arial" panose="020B0604020202020204" pitchFamily="34" charset="0"/>
              <a:buChar char="•"/>
            </a:pPr>
            <a:r>
              <a:rPr lang="en-US" b="0" i="0" dirty="0">
                <a:solidFill>
                  <a:schemeClr val="bg1"/>
                </a:solidFill>
                <a:effectLst/>
                <a:latin typeface="Helvetica Neue"/>
              </a:rPr>
              <a:t>It seems leads spending more time on the website have more chances of getting converted.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1428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3C37-C27D-4339-88EA-005EC5DBA4CB}"/>
              </a:ext>
            </a:extLst>
          </p:cNvPr>
          <p:cNvSpPr>
            <a:spLocks noGrp="1"/>
          </p:cNvSpPr>
          <p:nvPr>
            <p:ph type="title"/>
          </p:nvPr>
        </p:nvSpPr>
        <p:spPr/>
        <p:txBody>
          <a:bodyPr/>
          <a:lstStyle/>
          <a:p>
            <a:r>
              <a:rPr lang="en-IN" dirty="0"/>
              <a:t>Correlation between Numerical Features</a:t>
            </a:r>
          </a:p>
        </p:txBody>
      </p:sp>
      <p:pic>
        <p:nvPicPr>
          <p:cNvPr id="6" name="Content Placeholder 5">
            <a:extLst>
              <a:ext uri="{FF2B5EF4-FFF2-40B4-BE49-F238E27FC236}">
                <a16:creationId xmlns:a16="http://schemas.microsoft.com/office/drawing/2014/main" id="{7DC04D0A-BA1A-4257-BF71-A34365669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1643" y="1097756"/>
            <a:ext cx="5832445" cy="5120164"/>
          </a:xfrm>
        </p:spPr>
      </p:pic>
      <p:sp>
        <p:nvSpPr>
          <p:cNvPr id="4" name="Text Placeholder 3">
            <a:extLst>
              <a:ext uri="{FF2B5EF4-FFF2-40B4-BE49-F238E27FC236}">
                <a16:creationId xmlns:a16="http://schemas.microsoft.com/office/drawing/2014/main" id="{98E28E06-7F08-44AD-8189-A425FD343D1E}"/>
              </a:ext>
            </a:extLst>
          </p:cNvPr>
          <p:cNvSpPr>
            <a:spLocks noGrp="1"/>
          </p:cNvSpPr>
          <p:nvPr>
            <p:ph type="body" sz="half" idx="2"/>
          </p:nvPr>
        </p:nvSpPr>
        <p:spPr/>
        <p:txBody>
          <a:bodyPr/>
          <a:lstStyle/>
          <a:p>
            <a:pPr algn="l">
              <a:buFont typeface="Arial" panose="020B0604020202020204" pitchFamily="34" charset="0"/>
              <a:buChar char="•"/>
            </a:pPr>
            <a:r>
              <a:rPr lang="en-US" b="0" i="0" dirty="0">
                <a:solidFill>
                  <a:schemeClr val="bg1"/>
                </a:solidFill>
                <a:effectLst/>
                <a:latin typeface="Helvetica Neue"/>
              </a:rPr>
              <a:t>Correlation of '</a:t>
            </a:r>
            <a:r>
              <a:rPr lang="en-US" b="0" i="0" dirty="0" err="1">
                <a:solidFill>
                  <a:schemeClr val="bg1"/>
                </a:solidFill>
                <a:effectLst/>
                <a:latin typeface="Helvetica Neue"/>
              </a:rPr>
              <a:t>TotalVisits</a:t>
            </a:r>
            <a:r>
              <a:rPr lang="en-US" b="0" i="0" dirty="0">
                <a:solidFill>
                  <a:schemeClr val="bg1"/>
                </a:solidFill>
                <a:effectLst/>
                <a:latin typeface="Helvetica Neue"/>
              </a:rPr>
              <a:t>' and 'Page Views Per Visit' is the highest.</a:t>
            </a:r>
          </a:p>
          <a:p>
            <a:pPr algn="l">
              <a:buFont typeface="Arial" panose="020B0604020202020204" pitchFamily="34" charset="0"/>
              <a:buChar char="•"/>
            </a:pPr>
            <a:r>
              <a:rPr lang="en-US" b="0" i="0" dirty="0">
                <a:solidFill>
                  <a:schemeClr val="bg1"/>
                </a:solidFill>
                <a:effectLst/>
                <a:latin typeface="Helvetica Neue"/>
              </a:rPr>
              <a:t>'Converted' has a decent correlation with 'Total Time Spent on Website'.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02394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6B75-A86D-4E31-857B-47D6DB9EB544}"/>
              </a:ext>
            </a:extLst>
          </p:cNvPr>
          <p:cNvSpPr>
            <a:spLocks noGrp="1"/>
          </p:cNvSpPr>
          <p:nvPr>
            <p:ph type="title"/>
          </p:nvPr>
        </p:nvSpPr>
        <p:spPr/>
        <p:txBody>
          <a:bodyPr/>
          <a:lstStyle/>
          <a:p>
            <a:r>
              <a:rPr lang="en-IN" dirty="0"/>
              <a:t>Data Preparation</a:t>
            </a:r>
          </a:p>
        </p:txBody>
      </p:sp>
      <p:sp>
        <p:nvSpPr>
          <p:cNvPr id="3" name="Content Placeholder 2">
            <a:extLst>
              <a:ext uri="{FF2B5EF4-FFF2-40B4-BE49-F238E27FC236}">
                <a16:creationId xmlns:a16="http://schemas.microsoft.com/office/drawing/2014/main" id="{3BD0D650-1BF5-4173-B8B7-36A12869CE51}"/>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Dummy variables were created for categorical columns having different sub-category levels.</a:t>
            </a:r>
          </a:p>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For numerical columns scaling was done using Standard Scaler to bring data into one scale.</a:t>
            </a: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Data was split into Train &amp; Test sets with 70-30 ratio.</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95153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E1E7-ECDC-456A-BF7E-CF7AC99B0353}"/>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5ADEC13-0C84-455F-9DC2-AC99E3ED2E2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Balanced approach was used while building the model i.e., Automated (RFE) + Manual Feature Elimination (p-value &amp; VIF). </a:t>
            </a:r>
          </a:p>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Firstly, RFE was used to attain top 20 features.</a:t>
            </a: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Then p-value &amp; VIF value were used with backward feature elimination method i.e., one feature was removed at a time until we reached optimum model with all features having p-value &lt; 0.05 and VIF value &lt; 3.</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832665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F1B7-18B1-4A8F-87EE-8F192E1804C5}"/>
              </a:ext>
            </a:extLst>
          </p:cNvPr>
          <p:cNvSpPr>
            <a:spLocks noGrp="1"/>
          </p:cNvSpPr>
          <p:nvPr>
            <p:ph type="title"/>
          </p:nvPr>
        </p:nvSpPr>
        <p:spPr>
          <a:xfrm>
            <a:off x="1097280" y="286604"/>
            <a:ext cx="10058400" cy="866948"/>
          </a:xfrm>
        </p:spPr>
        <p:txBody>
          <a:bodyPr>
            <a:normAutofit fontScale="90000"/>
          </a:bodyPr>
          <a:lstStyle/>
          <a:p>
            <a:r>
              <a:rPr lang="en-IN" dirty="0"/>
              <a:t>P-value &amp; VIF value for Final features</a:t>
            </a:r>
          </a:p>
        </p:txBody>
      </p:sp>
      <p:pic>
        <p:nvPicPr>
          <p:cNvPr id="6" name="Content Placeholder 5">
            <a:extLst>
              <a:ext uri="{FF2B5EF4-FFF2-40B4-BE49-F238E27FC236}">
                <a16:creationId xmlns:a16="http://schemas.microsoft.com/office/drawing/2014/main" id="{97E67003-DA3A-4EE3-AF18-96FB1C4234B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2767" y="1402876"/>
            <a:ext cx="5303520" cy="4716570"/>
          </a:xfrm>
        </p:spPr>
      </p:pic>
      <p:pic>
        <p:nvPicPr>
          <p:cNvPr id="8" name="Content Placeholder 7">
            <a:extLst>
              <a:ext uri="{FF2B5EF4-FFF2-40B4-BE49-F238E27FC236}">
                <a16:creationId xmlns:a16="http://schemas.microsoft.com/office/drawing/2014/main" id="{E45D1C61-5DB5-4B22-A73D-D248EE55132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8828" y="1402876"/>
            <a:ext cx="5119007" cy="4585586"/>
          </a:xfrm>
        </p:spPr>
      </p:pic>
    </p:spTree>
    <p:extLst>
      <p:ext uri="{BB962C8B-B14F-4D97-AF65-F5344CB8AC3E}">
        <p14:creationId xmlns:p14="http://schemas.microsoft.com/office/powerpoint/2010/main" val="294830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43340" y="758952"/>
            <a:ext cx="10482469" cy="2222787"/>
          </a:xfrm>
        </p:spPr>
        <p:txBody>
          <a:bodyPr anchor="ctr">
            <a:normAutofit/>
          </a:bodyPr>
          <a:lstStyle/>
          <a:p>
            <a:pPr lvl="0"/>
            <a:r>
              <a:rPr lang="en-US" sz="4800" b="0" i="0" dirty="0">
                <a:solidFill>
                  <a:schemeClr val="bg1"/>
                </a:solidFill>
                <a:effectLst/>
                <a:latin typeface="Georgia" panose="02040502050405020303" pitchFamily="18" charset="0"/>
              </a:rPr>
              <a:t>“</a:t>
            </a:r>
            <a:r>
              <a:rPr lang="en-US" sz="3600" b="0" i="0" dirty="0">
                <a:solidFill>
                  <a:schemeClr val="bg1"/>
                </a:solidFill>
                <a:effectLst/>
                <a:latin typeface="Georgia" panose="02040502050405020303" pitchFamily="18" charset="0"/>
              </a:rPr>
              <a:t>Start by doing what’s necessary, then what’s possible and suddenly you are doing the impossible</a:t>
            </a:r>
            <a:r>
              <a:rPr lang="en-US" sz="4800" b="0" i="0" dirty="0">
                <a:solidFill>
                  <a:schemeClr val="bg1"/>
                </a:solidFill>
                <a:effectLst/>
                <a:latin typeface="Georgia" panose="02040502050405020303" pitchFamily="18" charset="0"/>
              </a:rPr>
              <a:t>’’</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t>
            </a:r>
            <a:r>
              <a:rPr lang="en-US" sz="2400" b="1" i="0" dirty="0">
                <a:solidFill>
                  <a:schemeClr val="bg1"/>
                </a:solidFill>
                <a:effectLst/>
                <a:latin typeface="Georgia" panose="02040502050405020303" pitchFamily="18" charset="0"/>
              </a:rPr>
              <a:t>Saint Francis</a:t>
            </a:r>
            <a:endParaRPr lang="en-US" dirty="0">
              <a:solidFill>
                <a:schemeClr val="bg1"/>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AD81-77FA-4FCE-ABCB-9DBDBB7CA401}"/>
              </a:ext>
            </a:extLst>
          </p:cNvPr>
          <p:cNvSpPr>
            <a:spLocks noGrp="1"/>
          </p:cNvSpPr>
          <p:nvPr>
            <p:ph type="title"/>
          </p:nvPr>
        </p:nvSpPr>
        <p:spPr/>
        <p:txBody>
          <a:bodyPr/>
          <a:lstStyle/>
          <a:p>
            <a:r>
              <a:rPr lang="en-IN" dirty="0"/>
              <a:t>ROC Curve</a:t>
            </a:r>
          </a:p>
        </p:txBody>
      </p:sp>
      <p:pic>
        <p:nvPicPr>
          <p:cNvPr id="6" name="Content Placeholder 5">
            <a:extLst>
              <a:ext uri="{FF2B5EF4-FFF2-40B4-BE49-F238E27FC236}">
                <a16:creationId xmlns:a16="http://schemas.microsoft.com/office/drawing/2014/main" id="{8D08372B-63A9-47BB-AAC2-F5EEC59D48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1260" y="754754"/>
            <a:ext cx="5508626" cy="5348491"/>
          </a:xfrm>
        </p:spPr>
      </p:pic>
    </p:spTree>
    <p:extLst>
      <p:ext uri="{BB962C8B-B14F-4D97-AF65-F5344CB8AC3E}">
        <p14:creationId xmlns:p14="http://schemas.microsoft.com/office/powerpoint/2010/main" val="230657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C783-E6EE-4287-AE36-746429E84AAF}"/>
              </a:ext>
            </a:extLst>
          </p:cNvPr>
          <p:cNvSpPr>
            <a:spLocks noGrp="1"/>
          </p:cNvSpPr>
          <p:nvPr>
            <p:ph type="title"/>
          </p:nvPr>
        </p:nvSpPr>
        <p:spPr/>
        <p:txBody>
          <a:bodyPr/>
          <a:lstStyle/>
          <a:p>
            <a:r>
              <a:rPr lang="en-IN" dirty="0"/>
              <a:t>Finding Optimal Cut-off</a:t>
            </a:r>
            <a:br>
              <a:rPr lang="en-IN" dirty="0"/>
            </a:br>
            <a:endParaRPr lang="en-IN" dirty="0"/>
          </a:p>
        </p:txBody>
      </p:sp>
      <p:pic>
        <p:nvPicPr>
          <p:cNvPr id="6" name="Content Placeholder 5">
            <a:extLst>
              <a:ext uri="{FF2B5EF4-FFF2-40B4-BE49-F238E27FC236}">
                <a16:creationId xmlns:a16="http://schemas.microsoft.com/office/drawing/2014/main" id="{DACB453F-DE4C-4846-897B-0BDBAC9D49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8516" y="1156498"/>
            <a:ext cx="7130386" cy="4545003"/>
          </a:xfrm>
        </p:spPr>
      </p:pic>
      <p:sp>
        <p:nvSpPr>
          <p:cNvPr id="4" name="Text Placeholder 3">
            <a:extLst>
              <a:ext uri="{FF2B5EF4-FFF2-40B4-BE49-F238E27FC236}">
                <a16:creationId xmlns:a16="http://schemas.microsoft.com/office/drawing/2014/main" id="{0F886D5C-21E0-40F1-8C24-EFA70CFB5115}"/>
              </a:ext>
            </a:extLst>
          </p:cNvPr>
          <p:cNvSpPr>
            <a:spLocks noGrp="1"/>
          </p:cNvSpPr>
          <p:nvPr>
            <p:ph type="body" sz="half" idx="2"/>
          </p:nvPr>
        </p:nvSpPr>
        <p:spPr/>
        <p:txBody>
          <a:bodyPr/>
          <a:lstStyle/>
          <a:p>
            <a:pPr marL="285750" indent="-285750">
              <a:buFont typeface="Wingdings" panose="05000000000000000000" pitchFamily="2" charset="2"/>
              <a:buChar char="§"/>
            </a:pPr>
            <a:r>
              <a:rPr lang="en-IN" dirty="0"/>
              <a:t>From the graph, the point where accuracy, sensitivity &amp; specificity intersect gives the optimal cut-off.</a:t>
            </a:r>
          </a:p>
          <a:p>
            <a:pPr marL="285750" indent="-285750">
              <a:buFont typeface="Wingdings" panose="05000000000000000000" pitchFamily="2" charset="2"/>
              <a:buChar char="§"/>
            </a:pPr>
            <a:r>
              <a:rPr lang="en-IN" dirty="0"/>
              <a:t>0.314 is the optimal cut-off.</a:t>
            </a:r>
          </a:p>
        </p:txBody>
      </p:sp>
    </p:spTree>
    <p:extLst>
      <p:ext uri="{BB962C8B-B14F-4D97-AF65-F5344CB8AC3E}">
        <p14:creationId xmlns:p14="http://schemas.microsoft.com/office/powerpoint/2010/main" val="500896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0F89-5C25-4859-A585-53A3454B135D}"/>
              </a:ext>
            </a:extLst>
          </p:cNvPr>
          <p:cNvSpPr>
            <a:spLocks noGrp="1"/>
          </p:cNvSpPr>
          <p:nvPr>
            <p:ph type="title"/>
          </p:nvPr>
        </p:nvSpPr>
        <p:spPr/>
        <p:txBody>
          <a:bodyPr/>
          <a:lstStyle/>
          <a:p>
            <a:r>
              <a:rPr lang="en-IN" dirty="0"/>
              <a:t>Model Evaluation</a:t>
            </a:r>
          </a:p>
        </p:txBody>
      </p:sp>
      <p:sp>
        <p:nvSpPr>
          <p:cNvPr id="3" name="Content Placeholder 2">
            <a:extLst>
              <a:ext uri="{FF2B5EF4-FFF2-40B4-BE49-F238E27FC236}">
                <a16:creationId xmlns:a16="http://schemas.microsoft.com/office/drawing/2014/main" id="{249FFCFF-A958-4073-A1C1-4542DDC6F385}"/>
              </a:ext>
            </a:extLst>
          </p:cNvPr>
          <p:cNvSpPr>
            <a:spLocks noGrp="1"/>
          </p:cNvSpPr>
          <p:nvPr>
            <p:ph idx="1"/>
          </p:nvPr>
        </p:nvSpPr>
        <p:spPr/>
        <p:txBody>
          <a:bodyPr>
            <a:normAutofit/>
          </a:bodyPr>
          <a:lstStyle/>
          <a:p>
            <a:pPr>
              <a:lnSpc>
                <a:spcPct val="107000"/>
              </a:lnSpc>
              <a:spcAft>
                <a:spcPts val="800"/>
              </a:spcAft>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To check the model’s performance, the model was trained on train set &amp; was then tested on test set.  </a:t>
            </a:r>
          </a:p>
          <a:p>
            <a:pPr>
              <a:lnSpc>
                <a:spcPct val="107000"/>
              </a:lnSpc>
              <a:spcAft>
                <a:spcPts val="800"/>
              </a:spcAft>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Parameters like Sensitivity, Specificity, Accuracy, Precision &amp; Recall were used for evaluating model performance.</a:t>
            </a:r>
            <a:endParaRPr lang="en-IN" sz="2000" dirty="0"/>
          </a:p>
        </p:txBody>
      </p:sp>
    </p:spTree>
    <p:extLst>
      <p:ext uri="{BB962C8B-B14F-4D97-AF65-F5344CB8AC3E}">
        <p14:creationId xmlns:p14="http://schemas.microsoft.com/office/powerpoint/2010/main" val="3518415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90F1-EB81-4539-B3BA-EE36505FDF16}"/>
              </a:ext>
            </a:extLst>
          </p:cNvPr>
          <p:cNvSpPr>
            <a:spLocks noGrp="1"/>
          </p:cNvSpPr>
          <p:nvPr>
            <p:ph type="title"/>
          </p:nvPr>
        </p:nvSpPr>
        <p:spPr>
          <a:xfrm>
            <a:off x="629398" y="1335025"/>
            <a:ext cx="3517567" cy="2093975"/>
          </a:xfrm>
        </p:spPr>
        <p:txBody>
          <a:bodyPr>
            <a:normAutofit fontScale="90000"/>
          </a:bodyPr>
          <a:lstStyle/>
          <a:p>
            <a:br>
              <a:rPr lang="en-US" b="1" i="1" dirty="0">
                <a:solidFill>
                  <a:schemeClr val="bg1"/>
                </a:solidFill>
                <a:effectLst/>
                <a:latin typeface="Helvetica Neue"/>
              </a:rPr>
            </a:br>
            <a:r>
              <a:rPr lang="en-US" b="1" i="1" dirty="0">
                <a:solidFill>
                  <a:schemeClr val="bg1"/>
                </a:solidFill>
                <a:effectLst/>
                <a:latin typeface="Helvetica Neue"/>
              </a:rPr>
              <a:t>Plotting to Observe trade-off between Precision &amp; Recall</a:t>
            </a:r>
            <a:br>
              <a:rPr lang="en-US" b="1" i="1" dirty="0">
                <a:solidFill>
                  <a:schemeClr val="bg1"/>
                </a:solidFill>
                <a:effectLst/>
                <a:latin typeface="Helvetica Neue"/>
              </a:rPr>
            </a:br>
            <a:endParaRPr lang="en-IN" dirty="0">
              <a:solidFill>
                <a:schemeClr val="bg1"/>
              </a:solidFill>
            </a:endParaRPr>
          </a:p>
        </p:txBody>
      </p:sp>
      <p:pic>
        <p:nvPicPr>
          <p:cNvPr id="6" name="Content Placeholder 5">
            <a:extLst>
              <a:ext uri="{FF2B5EF4-FFF2-40B4-BE49-F238E27FC236}">
                <a16:creationId xmlns:a16="http://schemas.microsoft.com/office/drawing/2014/main" id="{657F3E9D-49CF-4A20-8D36-99DABE3DC3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3199" y="1326129"/>
            <a:ext cx="5816835" cy="3852511"/>
          </a:xfrm>
        </p:spPr>
      </p:pic>
    </p:spTree>
    <p:extLst>
      <p:ext uri="{BB962C8B-B14F-4D97-AF65-F5344CB8AC3E}">
        <p14:creationId xmlns:p14="http://schemas.microsoft.com/office/powerpoint/2010/main" val="3578738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A6F9-A98D-4B55-B99F-C5424C866215}"/>
              </a:ext>
            </a:extLst>
          </p:cNvPr>
          <p:cNvSpPr>
            <a:spLocks noGrp="1"/>
          </p:cNvSpPr>
          <p:nvPr>
            <p:ph type="title"/>
          </p:nvPr>
        </p:nvSpPr>
        <p:spPr/>
        <p:txBody>
          <a:bodyPr/>
          <a:lstStyle/>
          <a:p>
            <a:r>
              <a:rPr lang="en-IN" dirty="0"/>
              <a:t>Result</a:t>
            </a:r>
            <a:br>
              <a:rPr lang="en-IN" dirty="0"/>
            </a:br>
            <a:endParaRPr lang="en-IN" dirty="0"/>
          </a:p>
        </p:txBody>
      </p:sp>
      <p:pic>
        <p:nvPicPr>
          <p:cNvPr id="6" name="Content Placeholder 5">
            <a:extLst>
              <a:ext uri="{FF2B5EF4-FFF2-40B4-BE49-F238E27FC236}">
                <a16:creationId xmlns:a16="http://schemas.microsoft.com/office/drawing/2014/main" id="{E40BF4C7-0014-48D8-90AD-D8CE818615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0258" y="1134317"/>
            <a:ext cx="6785927" cy="4916967"/>
          </a:xfrm>
        </p:spPr>
      </p:pic>
    </p:spTree>
    <p:extLst>
      <p:ext uri="{BB962C8B-B14F-4D97-AF65-F5344CB8AC3E}">
        <p14:creationId xmlns:p14="http://schemas.microsoft.com/office/powerpoint/2010/main" val="13380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5816-3E03-49FF-825B-F362C2F88692}"/>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2741D056-70AA-4DC8-AA00-16C1721A50AB}"/>
              </a:ext>
            </a:extLst>
          </p:cNvPr>
          <p:cNvSpPr>
            <a:spLocks noGrp="1"/>
          </p:cNvSpPr>
          <p:nvPr>
            <p:ph idx="1"/>
          </p:nvPr>
        </p:nvSpPr>
        <p:spPr/>
        <p:txBody>
          <a:bodyPr>
            <a:normAutofit/>
          </a:bodyPr>
          <a:lstStyle/>
          <a:p>
            <a:r>
              <a:rPr lang="en-IN" sz="2000" dirty="0">
                <a:latin typeface="Inter"/>
              </a:rPr>
              <a:t>Top 3 Variables that contributed the most towards the probability of a lead getting converted-</a:t>
            </a:r>
          </a:p>
          <a:p>
            <a:pPr marL="457200" indent="-457200">
              <a:buFont typeface="+mj-lt"/>
              <a:buAutoNum type="arabicPeriod"/>
            </a:pPr>
            <a:r>
              <a:rPr lang="en-US" sz="2000" dirty="0" err="1">
                <a:latin typeface="Inter"/>
              </a:rPr>
              <a:t>CurrentOccupation_Working</a:t>
            </a:r>
            <a:r>
              <a:rPr lang="en-US" sz="2000" dirty="0">
                <a:latin typeface="Inter"/>
              </a:rPr>
              <a:t> Professional</a:t>
            </a:r>
          </a:p>
          <a:p>
            <a:pPr marL="457200" indent="-457200">
              <a:buFont typeface="+mj-lt"/>
              <a:buAutoNum type="arabicPeriod"/>
            </a:pPr>
            <a:r>
              <a:rPr lang="en-US" sz="2000" dirty="0">
                <a:latin typeface="Inter"/>
              </a:rPr>
              <a:t>Lead </a:t>
            </a:r>
            <a:r>
              <a:rPr lang="en-US" sz="2000" dirty="0" err="1">
                <a:latin typeface="Inter"/>
              </a:rPr>
              <a:t>Origin_Lead</a:t>
            </a:r>
            <a:r>
              <a:rPr lang="en-US" sz="2000" dirty="0">
                <a:latin typeface="Inter"/>
              </a:rPr>
              <a:t> Add Form</a:t>
            </a:r>
          </a:p>
          <a:p>
            <a:pPr marL="457200" indent="-457200">
              <a:buFont typeface="+mj-lt"/>
              <a:buAutoNum type="arabicPeriod"/>
            </a:pPr>
            <a:r>
              <a:rPr lang="en-US" sz="2000" dirty="0">
                <a:latin typeface="Inter"/>
              </a:rPr>
              <a:t>Lead </a:t>
            </a:r>
            <a:r>
              <a:rPr lang="en-US" sz="2000" dirty="0" err="1">
                <a:latin typeface="Inter"/>
              </a:rPr>
              <a:t>Source_Welingak</a:t>
            </a:r>
            <a:r>
              <a:rPr lang="en-US" sz="2000" dirty="0">
                <a:latin typeface="Inter"/>
              </a:rPr>
              <a:t> Website</a:t>
            </a:r>
          </a:p>
          <a:p>
            <a:pPr marL="0" indent="0">
              <a:buNone/>
            </a:pPr>
            <a:endParaRPr lang="en-US" sz="2000" dirty="0">
              <a:latin typeface="Inter"/>
            </a:endParaRPr>
          </a:p>
          <a:p>
            <a:pPr marL="0" indent="0">
              <a:buNone/>
            </a:pPr>
            <a:r>
              <a:rPr lang="en-IN" sz="2000" dirty="0">
                <a:latin typeface="Inter"/>
              </a:rPr>
              <a:t>Lead conversion rate: </a:t>
            </a:r>
            <a:r>
              <a:rPr lang="en-IN" sz="2000" b="1" dirty="0">
                <a:latin typeface="Inter"/>
              </a:rPr>
              <a:t>83.10%</a:t>
            </a:r>
          </a:p>
        </p:txBody>
      </p:sp>
    </p:spTree>
    <p:extLst>
      <p:ext uri="{BB962C8B-B14F-4D97-AF65-F5344CB8AC3E}">
        <p14:creationId xmlns:p14="http://schemas.microsoft.com/office/powerpoint/2010/main" val="255824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8EC3-FCF3-476C-8C33-64289892F51A}"/>
              </a:ext>
            </a:extLst>
          </p:cNvPr>
          <p:cNvSpPr>
            <a:spLocks noGrp="1"/>
          </p:cNvSpPr>
          <p:nvPr>
            <p:ph type="title"/>
          </p:nvPr>
        </p:nvSpPr>
        <p:spPr/>
        <p:txBody>
          <a:bodyPr>
            <a:normAutofit/>
          </a:bodyPr>
          <a:lstStyle/>
          <a:p>
            <a:r>
              <a:rPr lang="en-IN" sz="4000" dirty="0"/>
              <a:t>PROBLEM STATEMENT</a:t>
            </a:r>
          </a:p>
        </p:txBody>
      </p:sp>
      <p:sp>
        <p:nvSpPr>
          <p:cNvPr id="3" name="Content Placeholder 2">
            <a:extLst>
              <a:ext uri="{FF2B5EF4-FFF2-40B4-BE49-F238E27FC236}">
                <a16:creationId xmlns:a16="http://schemas.microsoft.com/office/drawing/2014/main" id="{6C36A904-550F-4635-8D90-FF3179178DF1}"/>
              </a:ext>
            </a:extLst>
          </p:cNvPr>
          <p:cNvSpPr>
            <a:spLocks noGrp="1"/>
          </p:cNvSpPr>
          <p:nvPr>
            <p:ph idx="1"/>
          </p:nvPr>
        </p:nvSpPr>
        <p:spPr/>
        <p:txBody>
          <a:bodyPr>
            <a:normAutofit/>
          </a:bodyPr>
          <a:lstStyle/>
          <a:p>
            <a:pPr>
              <a:buFont typeface="Arial" panose="020B0604020202020204" pitchFamily="34" charset="0"/>
              <a:buChar char="•"/>
            </a:pPr>
            <a:r>
              <a:rPr lang="en-US" sz="2000" b="0" i="0" dirty="0">
                <a:effectLst/>
                <a:latin typeface="Inter"/>
              </a:rPr>
              <a:t>An education company named X Education sells online courses to industry professionals &amp; the typical lead conversion rate is around 30%. </a:t>
            </a:r>
            <a:r>
              <a:rPr lang="en-US" sz="2000" dirty="0">
                <a:latin typeface="Inter"/>
              </a:rPr>
              <a:t>A</a:t>
            </a:r>
            <a:r>
              <a:rPr lang="en-US" sz="2000" b="0" i="0" dirty="0">
                <a:effectLst/>
                <a:latin typeface="Inter"/>
              </a:rPr>
              <a:t>lthough the company gets a lot of leads, its lead conversion rate is very poor. </a:t>
            </a:r>
          </a:p>
          <a:p>
            <a:pPr>
              <a:buFont typeface="Arial" panose="020B0604020202020204" pitchFamily="34" charset="0"/>
              <a:buChar char="•"/>
            </a:pPr>
            <a:r>
              <a:rPr lang="en-US" sz="2000" b="0" i="0" dirty="0">
                <a:effectLst/>
                <a:latin typeface="Inter"/>
              </a:rPr>
              <a:t>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endParaRPr lang="en-IN" sz="2000" dirty="0"/>
          </a:p>
        </p:txBody>
      </p:sp>
    </p:spTree>
    <p:extLst>
      <p:ext uri="{BB962C8B-B14F-4D97-AF65-F5344CB8AC3E}">
        <p14:creationId xmlns:p14="http://schemas.microsoft.com/office/powerpoint/2010/main" val="114101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C7E6-E09E-4545-90CB-5A5B2E4648B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2F947D3F-770E-4C1B-B0C6-327B9D96074A}"/>
              </a:ext>
            </a:extLst>
          </p:cNvPr>
          <p:cNvSpPr>
            <a:spLocks noGrp="1"/>
          </p:cNvSpPr>
          <p:nvPr>
            <p:ph idx="1"/>
          </p:nvPr>
        </p:nvSpPr>
        <p:spPr/>
        <p:txBody>
          <a:bodyPr>
            <a:normAutofit/>
          </a:bodyPr>
          <a:lstStyle/>
          <a:p>
            <a:pPr>
              <a:buFont typeface="Wingdings" panose="05000000000000000000" pitchFamily="2" charset="2"/>
              <a:buChar char="§"/>
            </a:pPr>
            <a:r>
              <a:rPr lang="en-US" sz="2000" b="0" i="0" dirty="0">
                <a:effectLst/>
                <a:latin typeface="Inter"/>
              </a:rPr>
              <a:t>The objective is to help X Education select the most promising leads by building a model and assigning a lead score to each of the leads such that the customers with higher lead score have a higher conversion chance and the customers with lower lead score have a lower conversion chance.</a:t>
            </a:r>
          </a:p>
          <a:p>
            <a:pPr>
              <a:buFont typeface="Wingdings" panose="05000000000000000000" pitchFamily="2" charset="2"/>
              <a:buChar char="§"/>
            </a:pPr>
            <a:r>
              <a:rPr lang="en-US" sz="2000" b="0" i="0" dirty="0">
                <a:effectLst/>
                <a:latin typeface="Inter"/>
              </a:rPr>
              <a:t> The CEO, in particular, has given a ballpark of the target lead conversion rate to be around 80%.</a:t>
            </a:r>
            <a:endParaRPr lang="en-IN" sz="2000" dirty="0"/>
          </a:p>
        </p:txBody>
      </p:sp>
      <p:graphicFrame>
        <p:nvGraphicFramePr>
          <p:cNvPr id="4" name="Diagram 3">
            <a:extLst>
              <a:ext uri="{FF2B5EF4-FFF2-40B4-BE49-F238E27FC236}">
                <a16:creationId xmlns:a16="http://schemas.microsoft.com/office/drawing/2014/main" id="{97C76FD7-F709-45C3-99F9-244632E118BF}"/>
              </a:ext>
            </a:extLst>
          </p:cNvPr>
          <p:cNvGraphicFramePr/>
          <p:nvPr>
            <p:extLst>
              <p:ext uri="{D42A27DB-BD31-4B8C-83A1-F6EECF244321}">
                <p14:modId xmlns:p14="http://schemas.microsoft.com/office/powerpoint/2010/main" val="4189141524"/>
              </p:ext>
            </p:extLst>
          </p:nvPr>
        </p:nvGraphicFramePr>
        <p:xfrm>
          <a:off x="1860061" y="4262510"/>
          <a:ext cx="8532837" cy="1786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50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3CE2-E18C-418D-BA4D-EB19D871E3FD}"/>
              </a:ext>
            </a:extLst>
          </p:cNvPr>
          <p:cNvSpPr>
            <a:spLocks noGrp="1"/>
          </p:cNvSpPr>
          <p:nvPr>
            <p:ph type="title"/>
          </p:nvPr>
        </p:nvSpPr>
        <p:spPr/>
        <p:txBody>
          <a:bodyPr/>
          <a:lstStyle/>
          <a:p>
            <a:r>
              <a:rPr lang="en-IN" dirty="0"/>
              <a:t>APPROACH OF ANALYSIS</a:t>
            </a:r>
          </a:p>
        </p:txBody>
      </p:sp>
      <p:sp>
        <p:nvSpPr>
          <p:cNvPr id="3" name="Content Placeholder 2">
            <a:extLst>
              <a:ext uri="{FF2B5EF4-FFF2-40B4-BE49-F238E27FC236}">
                <a16:creationId xmlns:a16="http://schemas.microsoft.com/office/drawing/2014/main" id="{B1F78BC2-50B2-48BE-8AF2-2E974290AC64}"/>
              </a:ext>
            </a:extLst>
          </p:cNvPr>
          <p:cNvSpPr>
            <a:spLocks noGrp="1"/>
          </p:cNvSpPr>
          <p:nvPr>
            <p:ph idx="1"/>
          </p:nvPr>
        </p:nvSpPr>
        <p:spPr/>
        <p:txBody>
          <a:bodyPr>
            <a:normAutofit/>
          </a:bodyPr>
          <a:lstStyle/>
          <a:p>
            <a:pPr>
              <a:buFont typeface="Wingdings" panose="05000000000000000000" pitchFamily="2" charset="2"/>
              <a:buChar char="§"/>
            </a:pPr>
            <a:r>
              <a:rPr lang="en-IN" sz="2000" dirty="0"/>
              <a:t>Data Reading &amp; Understanding</a:t>
            </a:r>
          </a:p>
          <a:p>
            <a:pPr>
              <a:buFont typeface="Wingdings" panose="05000000000000000000" pitchFamily="2" charset="2"/>
              <a:buChar char="§"/>
            </a:pPr>
            <a:r>
              <a:rPr lang="en-IN" sz="2000" dirty="0"/>
              <a:t>Data Cleaning</a:t>
            </a:r>
          </a:p>
          <a:p>
            <a:pPr>
              <a:buFont typeface="Wingdings" panose="05000000000000000000" pitchFamily="2" charset="2"/>
              <a:buChar char="§"/>
            </a:pPr>
            <a:r>
              <a:rPr lang="en-IN" sz="2000" dirty="0"/>
              <a:t>Exploratory Data Analysis</a:t>
            </a:r>
          </a:p>
          <a:p>
            <a:pPr>
              <a:buFont typeface="Wingdings" panose="05000000000000000000" pitchFamily="2" charset="2"/>
              <a:buChar char="§"/>
            </a:pPr>
            <a:r>
              <a:rPr lang="en-IN" sz="2000" dirty="0"/>
              <a:t>Data Preparation</a:t>
            </a:r>
          </a:p>
          <a:p>
            <a:pPr>
              <a:buFont typeface="Wingdings" panose="05000000000000000000" pitchFamily="2" charset="2"/>
              <a:buChar char="§"/>
            </a:pPr>
            <a:r>
              <a:rPr lang="en-IN" sz="2000" dirty="0"/>
              <a:t>Model Building</a:t>
            </a:r>
          </a:p>
          <a:p>
            <a:pPr>
              <a:buFont typeface="Wingdings" panose="05000000000000000000" pitchFamily="2" charset="2"/>
              <a:buChar char="§"/>
            </a:pPr>
            <a:r>
              <a:rPr lang="en-IN" sz="2000" dirty="0"/>
              <a:t>Model Evaluation</a:t>
            </a:r>
          </a:p>
        </p:txBody>
      </p:sp>
    </p:spTree>
    <p:extLst>
      <p:ext uri="{BB962C8B-B14F-4D97-AF65-F5344CB8AC3E}">
        <p14:creationId xmlns:p14="http://schemas.microsoft.com/office/powerpoint/2010/main" val="15710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3205-5ED9-40C5-9031-D86B663F534F}"/>
              </a:ext>
            </a:extLst>
          </p:cNvPr>
          <p:cNvSpPr>
            <a:spLocks noGrp="1"/>
          </p:cNvSpPr>
          <p:nvPr>
            <p:ph type="title"/>
          </p:nvPr>
        </p:nvSpPr>
        <p:spPr/>
        <p:txBody>
          <a:bodyPr/>
          <a:lstStyle/>
          <a:p>
            <a:r>
              <a:rPr lang="en-IN" dirty="0"/>
              <a:t>Data Reading &amp; Understanding</a:t>
            </a:r>
            <a:br>
              <a:rPr lang="en-IN" dirty="0"/>
            </a:br>
            <a:endParaRPr lang="en-IN" dirty="0"/>
          </a:p>
        </p:txBody>
      </p:sp>
      <p:sp>
        <p:nvSpPr>
          <p:cNvPr id="3" name="Content Placeholder 2">
            <a:extLst>
              <a:ext uri="{FF2B5EF4-FFF2-40B4-BE49-F238E27FC236}">
                <a16:creationId xmlns:a16="http://schemas.microsoft.com/office/drawing/2014/main" id="{E3271271-D0FD-483F-9CB3-20DFED7DA1F8}"/>
              </a:ext>
            </a:extLst>
          </p:cNvPr>
          <p:cNvSpPr>
            <a:spLocks noGrp="1"/>
          </p:cNvSpPr>
          <p:nvPr>
            <p:ph idx="1"/>
          </p:nvPr>
        </p:nvSpPr>
        <p:spPr/>
        <p:txBody>
          <a:bodyPr/>
          <a:lstStyle/>
          <a:p>
            <a:pPr>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Firstly, we imported the data &amp; stored it into a data frame. </a:t>
            </a:r>
          </a:p>
          <a:p>
            <a:pPr>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Then we looked at its shape, size, info, &amp; description to begin with.</a:t>
            </a:r>
          </a:p>
          <a:p>
            <a:endParaRPr lang="en-IN" dirty="0"/>
          </a:p>
        </p:txBody>
      </p:sp>
    </p:spTree>
    <p:extLst>
      <p:ext uri="{BB962C8B-B14F-4D97-AF65-F5344CB8AC3E}">
        <p14:creationId xmlns:p14="http://schemas.microsoft.com/office/powerpoint/2010/main" val="193271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015C-76A6-4B1F-B758-A3020B5DCAEE}"/>
              </a:ext>
            </a:extLst>
          </p:cNvPr>
          <p:cNvSpPr>
            <a:spLocks noGrp="1"/>
          </p:cNvSpPr>
          <p:nvPr>
            <p:ph type="title"/>
          </p:nvPr>
        </p:nvSpPr>
        <p:spPr/>
        <p:txBody>
          <a:bodyPr>
            <a:normAutofit/>
          </a:bodyPr>
          <a:lstStyle/>
          <a:p>
            <a:r>
              <a:rPr lang="en-IN" dirty="0"/>
              <a:t>Data Cleaning</a:t>
            </a:r>
            <a:br>
              <a:rPr lang="en-IN" dirty="0"/>
            </a:br>
            <a:endParaRPr lang="en-IN" dirty="0"/>
          </a:p>
        </p:txBody>
      </p:sp>
      <p:sp>
        <p:nvSpPr>
          <p:cNvPr id="3" name="Content Placeholder 2">
            <a:extLst>
              <a:ext uri="{FF2B5EF4-FFF2-40B4-BE49-F238E27FC236}">
                <a16:creationId xmlns:a16="http://schemas.microsoft.com/office/drawing/2014/main" id="{034FE2D6-42E4-4E6C-AC4E-8B8DAA16D349}"/>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Those columns with null value percentages greater than 40% were removed.</a:t>
            </a:r>
          </a:p>
          <a:p>
            <a:pPr>
              <a:buFont typeface="Arial" panose="020B0604020202020204" pitchFamily="34" charset="0"/>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Categorical columns having only one category were removed, as they won’t be helpful for analysis.</a:t>
            </a:r>
          </a:p>
          <a:p>
            <a:pPr>
              <a:buFont typeface="Arial" panose="020B0604020202020204" pitchFamily="34" charset="0"/>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Columns having highly skewed data were also removed, to counter any possible data-imbalance.</a:t>
            </a:r>
          </a:p>
          <a:p>
            <a:pPr>
              <a:buFont typeface="Arial" panose="020B0604020202020204" pitchFamily="34" charset="0"/>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Columns having too many sub-category levels were treated so that when dummy variables are created, we don’t have too many dummy variables to deal with. Sub-category levels having very low frequency were clubbed into one group.</a:t>
            </a:r>
          </a:p>
          <a:p>
            <a:pPr>
              <a:buFont typeface="Arial" panose="020B0604020202020204" pitchFamily="34" charset="0"/>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Apart from column wise null value analysis, row wise null value analysis was also done. Rows having greater than 50% null value presence were removed (if any).</a:t>
            </a:r>
          </a:p>
          <a:p>
            <a:pPr>
              <a:buFont typeface="Arial" panose="020B0604020202020204" pitchFamily="34" charset="0"/>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Finally proper null value imputation technique was used.</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1739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C919-781B-4B19-A7F1-AD7C3B8E86F5}"/>
              </a:ext>
            </a:extLst>
          </p:cNvPr>
          <p:cNvSpPr>
            <a:spLocks noGrp="1"/>
          </p:cNvSpPr>
          <p:nvPr>
            <p:ph type="title"/>
          </p:nvPr>
        </p:nvSpPr>
        <p:spPr/>
        <p:txBody>
          <a:bodyPr/>
          <a:lstStyle/>
          <a:p>
            <a:r>
              <a:rPr lang="en-IN" dirty="0"/>
              <a:t>Outlier Treatment</a:t>
            </a:r>
          </a:p>
        </p:txBody>
      </p:sp>
      <p:sp>
        <p:nvSpPr>
          <p:cNvPr id="4" name="Text Placeholder 3">
            <a:extLst>
              <a:ext uri="{FF2B5EF4-FFF2-40B4-BE49-F238E27FC236}">
                <a16:creationId xmlns:a16="http://schemas.microsoft.com/office/drawing/2014/main" id="{801A1D75-15A0-42E7-97B4-EBC7951C71DD}"/>
              </a:ext>
            </a:extLst>
          </p:cNvPr>
          <p:cNvSpPr>
            <a:spLocks noGrp="1"/>
          </p:cNvSpPr>
          <p:nvPr>
            <p:ph type="body" sz="half" idx="2"/>
          </p:nvPr>
        </p:nvSpPr>
        <p:spPr/>
        <p:txBody>
          <a:bodyPr/>
          <a:lstStyle/>
          <a:p>
            <a:pPr marL="285750" indent="-285750">
              <a:buFont typeface="Arial" panose="020B0604020202020204" pitchFamily="34" charset="0"/>
              <a:buChar char="•"/>
            </a:pPr>
            <a:r>
              <a:rPr lang="en-US" b="0" i="0" dirty="0">
                <a:solidFill>
                  <a:schemeClr val="bg1"/>
                </a:solidFill>
                <a:effectLst/>
                <a:latin typeface="Helvetica Neue"/>
              </a:rPr>
              <a:t>'</a:t>
            </a:r>
            <a:r>
              <a:rPr lang="en-US" b="0" i="0" dirty="0" err="1">
                <a:solidFill>
                  <a:schemeClr val="bg1"/>
                </a:solidFill>
                <a:effectLst/>
                <a:latin typeface="Helvetica Neue"/>
              </a:rPr>
              <a:t>TotalVisits</a:t>
            </a:r>
            <a:r>
              <a:rPr lang="en-US" b="0" i="0" dirty="0">
                <a:solidFill>
                  <a:schemeClr val="bg1"/>
                </a:solidFill>
                <a:effectLst/>
                <a:latin typeface="Helvetica Neue"/>
              </a:rPr>
              <a:t>' and 'Page Views Per Visit’ had outliers and were treated.</a:t>
            </a:r>
          </a:p>
          <a:p>
            <a:pPr marL="285750" indent="-285750">
              <a:buFont typeface="Arial" panose="020B0604020202020204" pitchFamily="34" charset="0"/>
              <a:buChar char="•"/>
            </a:pPr>
            <a:r>
              <a:rPr lang="en-US" dirty="0">
                <a:solidFill>
                  <a:schemeClr val="bg1"/>
                </a:solidFill>
                <a:latin typeface="Helvetica Neue"/>
              </a:rPr>
              <a:t>Here is the attached box plot of the columns after outlier treatment is done.</a:t>
            </a:r>
            <a:endParaRPr lang="en-IN" dirty="0">
              <a:solidFill>
                <a:schemeClr val="bg1"/>
              </a:solidFill>
            </a:endParaRPr>
          </a:p>
        </p:txBody>
      </p:sp>
      <p:pic>
        <p:nvPicPr>
          <p:cNvPr id="10" name="Content Placeholder 9">
            <a:extLst>
              <a:ext uri="{FF2B5EF4-FFF2-40B4-BE49-F238E27FC236}">
                <a16:creationId xmlns:a16="http://schemas.microsoft.com/office/drawing/2014/main" id="{8DDDB6CA-DE93-4583-AE88-3CEFD12567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9896" y="786383"/>
            <a:ext cx="7264571" cy="5512906"/>
          </a:xfrm>
        </p:spPr>
      </p:pic>
    </p:spTree>
    <p:extLst>
      <p:ext uri="{BB962C8B-B14F-4D97-AF65-F5344CB8AC3E}">
        <p14:creationId xmlns:p14="http://schemas.microsoft.com/office/powerpoint/2010/main" val="420875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ABDE-17AE-44B5-83E2-51881B81FF53}"/>
              </a:ext>
            </a:extLst>
          </p:cNvPr>
          <p:cNvSpPr>
            <a:spLocks noGrp="1"/>
          </p:cNvSpPr>
          <p:nvPr>
            <p:ph type="title"/>
          </p:nvPr>
        </p:nvSpPr>
        <p:spPr/>
        <p:txBody>
          <a:bodyPr/>
          <a:lstStyle/>
          <a:p>
            <a:r>
              <a:rPr lang="en-IN" dirty="0"/>
              <a:t>Exploratory Data Analysis</a:t>
            </a:r>
            <a:br>
              <a:rPr lang="en-IN" dirty="0"/>
            </a:br>
            <a:endParaRPr lang="en-IN" dirty="0"/>
          </a:p>
        </p:txBody>
      </p:sp>
      <p:sp>
        <p:nvSpPr>
          <p:cNvPr id="3" name="Content Placeholder 2">
            <a:extLst>
              <a:ext uri="{FF2B5EF4-FFF2-40B4-BE49-F238E27FC236}">
                <a16:creationId xmlns:a16="http://schemas.microsoft.com/office/drawing/2014/main" id="{B6D2A8EF-F8BC-4115-A0E0-7C1055C543C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After data cleaning we proceeded with EDA where we took a closer look at different variables to observe features in detail. </a:t>
            </a: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We found out sales team specific generated data won’t be helpful in analysis as the model being built will be used by sales team before hand to identify Hot leads. So, we removed those columns (if any present till EDA) before moving onto Data Preparation.</a:t>
            </a:r>
          </a:p>
          <a:p>
            <a:endParaRPr lang="en-IN" dirty="0"/>
          </a:p>
        </p:txBody>
      </p:sp>
    </p:spTree>
    <p:extLst>
      <p:ext uri="{BB962C8B-B14F-4D97-AF65-F5344CB8AC3E}">
        <p14:creationId xmlns:p14="http://schemas.microsoft.com/office/powerpoint/2010/main" val="342924395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{432DCD81-D7F9-4326-9B7C-04D50DAFFC56}tf56160789_win32</Template>
  <TotalTime>182</TotalTime>
  <Words>924</Words>
  <Application>Microsoft Office PowerPoint</Application>
  <PresentationFormat>Widescreen</PresentationFormat>
  <Paragraphs>80</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Bookman Old Style</vt:lpstr>
      <vt:lpstr>Calibri</vt:lpstr>
      <vt:lpstr>Franklin Gothic Book</vt:lpstr>
      <vt:lpstr>Georgia</vt:lpstr>
      <vt:lpstr>Helvetica Neue</vt:lpstr>
      <vt:lpstr>Inter</vt:lpstr>
      <vt:lpstr>Symbol</vt:lpstr>
      <vt:lpstr>Wingdings</vt:lpstr>
      <vt:lpstr>1_RetrospectVTI</vt:lpstr>
      <vt:lpstr>Lead Scoring Case Study</vt:lpstr>
      <vt:lpstr>“Start by doing what’s necessary, then what’s possible and suddenly you are doing the impossible’’</vt:lpstr>
      <vt:lpstr>PROBLEM STATEMENT</vt:lpstr>
      <vt:lpstr>OBJECTIVE</vt:lpstr>
      <vt:lpstr>APPROACH OF ANALYSIS</vt:lpstr>
      <vt:lpstr>Data Reading &amp; Understanding </vt:lpstr>
      <vt:lpstr>Data Cleaning </vt:lpstr>
      <vt:lpstr>Outlier Treatment</vt:lpstr>
      <vt:lpstr>Exploratory Data Analysis </vt:lpstr>
      <vt:lpstr>Conversion rate from previous data</vt:lpstr>
      <vt:lpstr>Lead Origin vs Converted</vt:lpstr>
      <vt:lpstr>Lead Source vs Converted</vt:lpstr>
      <vt:lpstr>Current Occupation vs Converted</vt:lpstr>
      <vt:lpstr>Specialization vs Converted</vt:lpstr>
      <vt:lpstr>Numerical Features vs Converted</vt:lpstr>
      <vt:lpstr>Correlation between Numerical Features</vt:lpstr>
      <vt:lpstr>Data Preparation</vt:lpstr>
      <vt:lpstr>Model Building</vt:lpstr>
      <vt:lpstr>P-value &amp; VIF value for Final features</vt:lpstr>
      <vt:lpstr>ROC Curve</vt:lpstr>
      <vt:lpstr>Finding Optimal Cut-off </vt:lpstr>
      <vt:lpstr>Model Evaluation</vt:lpstr>
      <vt:lpstr> Plotting to Observe trade-off between Precision &amp; Recall </vt:lpstr>
      <vt:lpstr>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subhendu sekhar</dc:creator>
  <cp:lastModifiedBy>subhendu sekhar</cp:lastModifiedBy>
  <cp:revision>16</cp:revision>
  <dcterms:created xsi:type="dcterms:W3CDTF">2021-06-13T13:14:35Z</dcterms:created>
  <dcterms:modified xsi:type="dcterms:W3CDTF">2021-06-13T16:17:14Z</dcterms:modified>
</cp:coreProperties>
</file>