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57" r:id="rId3"/>
    <p:sldId id="256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88DEA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26978-E8EF-4300-9323-59319909C97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6B3EA-6D0D-46B1-8CAD-4DF632DB9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8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6B3EA-6D0D-46B1-8CAD-4DF632DB96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8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9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72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3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6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105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97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2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8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7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1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90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3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5240-3AE0-46E6-B533-18E209B202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FE63-3B75-4440-9457-DE755DCE1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48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32;p35">
            <a:extLst>
              <a:ext uri="{FF2B5EF4-FFF2-40B4-BE49-F238E27FC236}">
                <a16:creationId xmlns:a16="http://schemas.microsoft.com/office/drawing/2014/main" id="{BCB52D63-8736-F4DD-F41B-D2E3AA7438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226096"/>
            <a:ext cx="12191997" cy="67343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8800" b="1" kern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Meeting Copilot</a:t>
            </a:r>
            <a:endParaRPr sz="8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6F40F-6219-F53B-1EF4-642E869D3884}"/>
              </a:ext>
            </a:extLst>
          </p:cNvPr>
          <p:cNvSpPr txBox="1"/>
          <p:nvPr/>
        </p:nvSpPr>
        <p:spPr>
          <a:xfrm>
            <a:off x="3411794" y="761847"/>
            <a:ext cx="494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Team Lusine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6D4FC-A6E4-69AB-C82C-4779D757BFED}"/>
              </a:ext>
            </a:extLst>
          </p:cNvPr>
          <p:cNvSpPr txBox="1"/>
          <p:nvPr/>
        </p:nvSpPr>
        <p:spPr>
          <a:xfrm>
            <a:off x="1184787" y="3255782"/>
            <a:ext cx="982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Tackling Real-World Meeting Challenges with Agentic AI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8798-A9EA-D122-D1A8-FF7E02B13052}"/>
              </a:ext>
            </a:extLst>
          </p:cNvPr>
          <p:cNvSpPr txBox="1"/>
          <p:nvPr/>
        </p:nvSpPr>
        <p:spPr>
          <a:xfrm>
            <a:off x="2380366" y="4579220"/>
            <a:ext cx="335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Sambit Mallick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Heritage Institute of Technology</a:t>
            </a:r>
            <a:b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Kolkata, India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2A1FE-D514-4FF6-2DF9-2C794242720B}"/>
              </a:ext>
            </a:extLst>
          </p:cNvPr>
          <p:cNvSpPr txBox="1"/>
          <p:nvPr/>
        </p:nvSpPr>
        <p:spPr>
          <a:xfrm>
            <a:off x="6825802" y="4579220"/>
            <a:ext cx="3359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Snigdha Paul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Heritage Institute of Technology</a:t>
            </a:r>
            <a:b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Kolkata, India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BC0F5-B8B4-CEE7-8395-5EF0CA9190E5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547704-7884-C595-64AF-2944925CC584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5EFA43-FE31-2306-727F-795382D07391}"/>
              </a:ext>
            </a:extLst>
          </p:cNvPr>
          <p:cNvSpPr txBox="1"/>
          <p:nvPr/>
        </p:nvSpPr>
        <p:spPr>
          <a:xfrm>
            <a:off x="472396" y="1598059"/>
            <a:ext cx="10815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🧠 </a:t>
            </a:r>
            <a:r>
              <a:rPr lang="en-US" sz="2000" b="1" dirty="0"/>
              <a:t>Cognitive Overload in Meetings</a:t>
            </a:r>
            <a:br>
              <a:rPr lang="en-US" dirty="0"/>
            </a:br>
            <a:r>
              <a:rPr lang="en-US" dirty="0"/>
              <a:t>Modern meetings often overwhelm participants with too much information, too fast.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6CB24-7E5C-B3D9-A5E8-F234C64B0510}"/>
              </a:ext>
            </a:extLst>
          </p:cNvPr>
          <p:cNvSpPr txBox="1"/>
          <p:nvPr/>
        </p:nvSpPr>
        <p:spPr>
          <a:xfrm>
            <a:off x="472396" y="2448221"/>
            <a:ext cx="10815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❌ </a:t>
            </a:r>
            <a:r>
              <a:rPr lang="en-IN" sz="2000" b="1" dirty="0"/>
              <a:t>Missed Decisions &amp; </a:t>
            </a:r>
            <a:r>
              <a:rPr lang="en-IN" sz="2000" dirty="0"/>
              <a:t>✅ </a:t>
            </a:r>
            <a:r>
              <a:rPr lang="en-IN" sz="2000" b="1" dirty="0"/>
              <a:t>Action Items</a:t>
            </a:r>
            <a:br>
              <a:rPr lang="en-US" dirty="0"/>
            </a:br>
            <a:r>
              <a:rPr lang="en-US" dirty="0"/>
              <a:t>Key decisions and next steps are frequently lost or forgotten post-meeting.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E42FE-180E-5D79-C3D1-848E5AAB308F}"/>
              </a:ext>
            </a:extLst>
          </p:cNvPr>
          <p:cNvSpPr txBox="1"/>
          <p:nvPr/>
        </p:nvSpPr>
        <p:spPr>
          <a:xfrm>
            <a:off x="472396" y="3298383"/>
            <a:ext cx="10815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🔁 </a:t>
            </a:r>
            <a:r>
              <a:rPr lang="en-IN" sz="2000" b="1" dirty="0"/>
              <a:t>Inefficient Follow-Ups</a:t>
            </a:r>
            <a:br>
              <a:rPr lang="en-US" dirty="0"/>
            </a:br>
            <a:r>
              <a:rPr lang="en-US" dirty="0"/>
              <a:t>Lack of structured documentation and clarity leads to poor meeting outcomes.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A060C1-9F25-CF93-1274-60077DEC37DB}"/>
              </a:ext>
            </a:extLst>
          </p:cNvPr>
          <p:cNvSpPr txBox="1"/>
          <p:nvPr/>
        </p:nvSpPr>
        <p:spPr>
          <a:xfrm>
            <a:off x="472396" y="4112299"/>
            <a:ext cx="10815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🧾 </a:t>
            </a:r>
            <a:r>
              <a:rPr lang="en-IN" sz="2000" b="1" dirty="0"/>
              <a:t>Poor Information Recall</a:t>
            </a:r>
            <a:br>
              <a:rPr lang="en-US" dirty="0"/>
            </a:br>
            <a:r>
              <a:rPr lang="en-US" dirty="0"/>
              <a:t>Difficulty in retrieving past discussions hampers productivity and continuity.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2B253-F62D-7B91-7281-28FCA700E704}"/>
              </a:ext>
            </a:extLst>
          </p:cNvPr>
          <p:cNvSpPr txBox="1"/>
          <p:nvPr/>
        </p:nvSpPr>
        <p:spPr>
          <a:xfrm>
            <a:off x="472396" y="4926215"/>
            <a:ext cx="108154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⚙️ </a:t>
            </a:r>
            <a:r>
              <a:rPr lang="en-IN" sz="2000" b="1" dirty="0"/>
              <a:t>Friction in Collaboration</a:t>
            </a:r>
            <a:br>
              <a:rPr lang="en-US" dirty="0"/>
            </a:br>
            <a:r>
              <a:rPr lang="en-US" dirty="0"/>
              <a:t>Fast-paced environments expose gaps in how teams conduct and follow up on meetings.</a:t>
            </a:r>
          </a:p>
        </p:txBody>
      </p:sp>
    </p:spTree>
    <p:extLst>
      <p:ext uri="{BB962C8B-B14F-4D97-AF65-F5344CB8AC3E}">
        <p14:creationId xmlns:p14="http://schemas.microsoft.com/office/powerpoint/2010/main" val="426985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Box 1044">
            <a:extLst>
              <a:ext uri="{FF2B5EF4-FFF2-40B4-BE49-F238E27FC236}">
                <a16:creationId xmlns:a16="http://schemas.microsoft.com/office/drawing/2014/main" id="{C740AB49-F853-28CA-0A24-F75E0E65A1E7}"/>
              </a:ext>
            </a:extLst>
          </p:cNvPr>
          <p:cNvSpPr txBox="1"/>
          <p:nvPr/>
        </p:nvSpPr>
        <p:spPr>
          <a:xfrm>
            <a:off x="6346383" y="890676"/>
            <a:ext cx="3470561" cy="142897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49C8DEBA-E1DD-BA1F-76E1-01D4AB9CB2F7}"/>
              </a:ext>
            </a:extLst>
          </p:cNvPr>
          <p:cNvSpPr txBox="1"/>
          <p:nvPr/>
        </p:nvSpPr>
        <p:spPr>
          <a:xfrm>
            <a:off x="5924549" y="5142115"/>
            <a:ext cx="3470561" cy="142897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2F1A1E-0F12-B639-23E0-41FEC9DCF841}"/>
              </a:ext>
            </a:extLst>
          </p:cNvPr>
          <p:cNvSpPr/>
          <p:nvPr/>
        </p:nvSpPr>
        <p:spPr>
          <a:xfrm>
            <a:off x="5195454" y="3437947"/>
            <a:ext cx="1801091" cy="1028696"/>
          </a:xfrm>
          <a:prstGeom prst="roundRect">
            <a:avLst/>
          </a:prstGeom>
          <a:solidFill>
            <a:srgbClr val="FF5050"/>
          </a:solidFill>
          <a:ln w="5715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Meeting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BDC431-BE48-4E69-30A0-85B5A1BD422E}"/>
              </a:ext>
            </a:extLst>
          </p:cNvPr>
          <p:cNvCxnSpPr>
            <a:cxnSpLocks/>
          </p:cNvCxnSpPr>
          <p:nvPr/>
        </p:nvCxnSpPr>
        <p:spPr>
          <a:xfrm>
            <a:off x="6996545" y="3711574"/>
            <a:ext cx="19188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686570-D8E0-C1ED-600B-334B7B7812FF}"/>
              </a:ext>
            </a:extLst>
          </p:cNvPr>
          <p:cNvCxnSpPr>
            <a:cxnSpLocks/>
          </p:cNvCxnSpPr>
          <p:nvPr/>
        </p:nvCxnSpPr>
        <p:spPr>
          <a:xfrm flipH="1">
            <a:off x="6996545" y="4044083"/>
            <a:ext cx="19188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eaker Icon Png at Vectorified.com | Collection of Speaker Icon Png ...">
            <a:extLst>
              <a:ext uri="{FF2B5EF4-FFF2-40B4-BE49-F238E27FC236}">
                <a16:creationId xmlns:a16="http://schemas.microsoft.com/office/drawing/2014/main" id="{7FE2C96B-E67B-E6A4-93BB-2EFAF0A0C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2422" y="3931081"/>
            <a:ext cx="384199" cy="4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n of microphone icon 573047 Vector Art at Vecteezy">
            <a:extLst>
              <a:ext uri="{FF2B5EF4-FFF2-40B4-BE49-F238E27FC236}">
                <a16:creationId xmlns:a16="http://schemas.microsoft.com/office/drawing/2014/main" id="{9B34F96B-0310-E18E-EC43-559842BD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76" y="3467388"/>
            <a:ext cx="509155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24F3C0-69DC-BDCE-150C-7ED013C767DC}"/>
              </a:ext>
            </a:extLst>
          </p:cNvPr>
          <p:cNvCxnSpPr>
            <a:cxnSpLocks/>
          </p:cNvCxnSpPr>
          <p:nvPr/>
        </p:nvCxnSpPr>
        <p:spPr>
          <a:xfrm flipH="1">
            <a:off x="2556164" y="4143662"/>
            <a:ext cx="26392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B904AD-AFDD-BB34-F8A5-173170E0A1AA}"/>
              </a:ext>
            </a:extLst>
          </p:cNvPr>
          <p:cNvCxnSpPr>
            <a:cxnSpLocks/>
          </p:cNvCxnSpPr>
          <p:nvPr/>
        </p:nvCxnSpPr>
        <p:spPr>
          <a:xfrm>
            <a:off x="2556164" y="3742747"/>
            <a:ext cx="5284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5A3685-6BAB-7123-B5C8-9F7BD4FCF7D7}"/>
              </a:ext>
            </a:extLst>
          </p:cNvPr>
          <p:cNvSpPr txBox="1"/>
          <p:nvPr/>
        </p:nvSpPr>
        <p:spPr>
          <a:xfrm>
            <a:off x="1309254" y="4464686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Voice 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07A42-1EE3-B00B-8C48-F81952E1D038}"/>
              </a:ext>
            </a:extLst>
          </p:cNvPr>
          <p:cNvSpPr/>
          <p:nvPr/>
        </p:nvSpPr>
        <p:spPr>
          <a:xfrm>
            <a:off x="1880755" y="3437946"/>
            <a:ext cx="675409" cy="102869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Text Icon Vector Symbol Design Illustration 26221337 Vector Art at Vecteezy">
            <a:extLst>
              <a:ext uri="{FF2B5EF4-FFF2-40B4-BE49-F238E27FC236}">
                <a16:creationId xmlns:a16="http://schemas.microsoft.com/office/drawing/2014/main" id="{1577ECE2-8596-06B1-B113-05A2C4A4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6" y="5024060"/>
            <a:ext cx="938645" cy="93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4EB6FC-31CA-FBA1-E28C-7FD231C29D14}"/>
              </a:ext>
            </a:extLst>
          </p:cNvPr>
          <p:cNvSpPr txBox="1"/>
          <p:nvPr/>
        </p:nvSpPr>
        <p:spPr>
          <a:xfrm>
            <a:off x="1283276" y="5860758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Text Input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1EDF0B-22BD-97C5-671E-C7EB0D019809}"/>
              </a:ext>
            </a:extLst>
          </p:cNvPr>
          <p:cNvSpPr/>
          <p:nvPr/>
        </p:nvSpPr>
        <p:spPr>
          <a:xfrm>
            <a:off x="1424419" y="1452387"/>
            <a:ext cx="1588076" cy="11079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Real Time Transcription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673B61-C6D4-97CD-0EEE-C3729257586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218460" y="2575019"/>
            <a:ext cx="0" cy="862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B87DF5-7596-1A71-30C9-9D953455E0BB}"/>
              </a:ext>
            </a:extLst>
          </p:cNvPr>
          <p:cNvCxnSpPr>
            <a:cxnSpLocks/>
          </p:cNvCxnSpPr>
          <p:nvPr/>
        </p:nvCxnSpPr>
        <p:spPr>
          <a:xfrm>
            <a:off x="3012495" y="2163327"/>
            <a:ext cx="458069" cy="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B3519B-98AB-581F-7DDE-DDE0089A5263}"/>
              </a:ext>
            </a:extLst>
          </p:cNvPr>
          <p:cNvSpPr/>
          <p:nvPr/>
        </p:nvSpPr>
        <p:spPr>
          <a:xfrm>
            <a:off x="3470564" y="1767143"/>
            <a:ext cx="1130007" cy="793155"/>
          </a:xfrm>
          <a:prstGeom prst="roundRect">
            <a:avLst/>
          </a:prstGeom>
          <a:solidFill>
            <a:srgbClr val="FF5050"/>
          </a:solidFill>
          <a:ln w="5715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Real Time Voice RAG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A4C153-443F-6EAA-6C38-0F537500E045}"/>
              </a:ext>
            </a:extLst>
          </p:cNvPr>
          <p:cNvSpPr/>
          <p:nvPr/>
        </p:nvSpPr>
        <p:spPr>
          <a:xfrm>
            <a:off x="3094756" y="3467388"/>
            <a:ext cx="916132" cy="5766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 err="1">
                <a:solidFill>
                  <a:schemeClr val="tx1"/>
                </a:solidFill>
              </a:rPr>
              <a:t>WakeWord</a:t>
            </a:r>
            <a:r>
              <a:rPr lang="en-IN" sz="1000" b="1" dirty="0">
                <a:solidFill>
                  <a:schemeClr val="tx1"/>
                </a:solidFill>
              </a:rPr>
              <a:t>/SleepWord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6DB6F6-793E-6744-DB4E-2C5EB93715F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010888" y="3755736"/>
            <a:ext cx="1184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E734036-BC57-A98B-F01E-C61A64709690}"/>
              </a:ext>
            </a:extLst>
          </p:cNvPr>
          <p:cNvSpPr/>
          <p:nvPr/>
        </p:nvSpPr>
        <p:spPr>
          <a:xfrm>
            <a:off x="3445884" y="922450"/>
            <a:ext cx="1130007" cy="5299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VectorDB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D5C1D-90BE-06EC-57D1-DDB58B6B1FA7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010887" y="1452386"/>
            <a:ext cx="1" cy="288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DA16D7-5687-9E69-DA5C-9DEFDC685DFF}"/>
              </a:ext>
            </a:extLst>
          </p:cNvPr>
          <p:cNvCxnSpPr/>
          <p:nvPr/>
        </p:nvCxnSpPr>
        <p:spPr>
          <a:xfrm>
            <a:off x="2478231" y="5342947"/>
            <a:ext cx="271722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32FFB3-AFCA-57D8-A4C1-3CA733627E78}"/>
              </a:ext>
            </a:extLst>
          </p:cNvPr>
          <p:cNvCxnSpPr>
            <a:cxnSpLocks/>
          </p:cNvCxnSpPr>
          <p:nvPr/>
        </p:nvCxnSpPr>
        <p:spPr>
          <a:xfrm flipV="1">
            <a:off x="5195454" y="4464686"/>
            <a:ext cx="10180" cy="878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7F1DE0-9DDB-BE4F-A096-0B18D9A12AFA}"/>
              </a:ext>
            </a:extLst>
          </p:cNvPr>
          <p:cNvCxnSpPr>
            <a:cxnSpLocks/>
          </p:cNvCxnSpPr>
          <p:nvPr/>
        </p:nvCxnSpPr>
        <p:spPr>
          <a:xfrm>
            <a:off x="5424055" y="4464686"/>
            <a:ext cx="0" cy="115881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28EA81-36DD-C1C8-8C3B-084D8355D74D}"/>
              </a:ext>
            </a:extLst>
          </p:cNvPr>
          <p:cNvCxnSpPr>
            <a:cxnSpLocks/>
          </p:cNvCxnSpPr>
          <p:nvPr/>
        </p:nvCxnSpPr>
        <p:spPr>
          <a:xfrm flipH="1">
            <a:off x="2478231" y="5623109"/>
            <a:ext cx="2945824" cy="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9F4AB8-8F09-8DEB-0B3F-3F0875ECB3C8}"/>
              </a:ext>
            </a:extLst>
          </p:cNvPr>
          <p:cNvSpPr/>
          <p:nvPr/>
        </p:nvSpPr>
        <p:spPr>
          <a:xfrm>
            <a:off x="4965992" y="922450"/>
            <a:ext cx="1130007" cy="52993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Query Retriever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F055837-155B-8E5F-B726-C2A5B66B47DA}"/>
              </a:ext>
            </a:extLst>
          </p:cNvPr>
          <p:cNvSpPr/>
          <p:nvPr/>
        </p:nvSpPr>
        <p:spPr>
          <a:xfrm>
            <a:off x="4965992" y="1863487"/>
            <a:ext cx="1130007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RAG Tool Call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C43FA7-B1D8-E012-7EC9-81E91BDAC931}"/>
              </a:ext>
            </a:extLst>
          </p:cNvPr>
          <p:cNvCxnSpPr>
            <a:cxnSpLocks/>
          </p:cNvCxnSpPr>
          <p:nvPr/>
        </p:nvCxnSpPr>
        <p:spPr>
          <a:xfrm flipV="1">
            <a:off x="5424055" y="2393423"/>
            <a:ext cx="0" cy="1044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3FD753-F9E1-68DC-CCD7-C947918B5B5D}"/>
              </a:ext>
            </a:extLst>
          </p:cNvPr>
          <p:cNvCxnSpPr>
            <a:cxnSpLocks/>
          </p:cNvCxnSpPr>
          <p:nvPr/>
        </p:nvCxnSpPr>
        <p:spPr>
          <a:xfrm>
            <a:off x="5746173" y="2393423"/>
            <a:ext cx="0" cy="1044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364325-C347-C624-33CA-65893DC5414B}"/>
              </a:ext>
            </a:extLst>
          </p:cNvPr>
          <p:cNvCxnSpPr>
            <a:cxnSpLocks/>
          </p:cNvCxnSpPr>
          <p:nvPr/>
        </p:nvCxnSpPr>
        <p:spPr>
          <a:xfrm flipV="1">
            <a:off x="5337464" y="1452386"/>
            <a:ext cx="0" cy="411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2918D265-EAC1-F788-CA0D-A1C7A71B628F}"/>
              </a:ext>
            </a:extLst>
          </p:cNvPr>
          <p:cNvCxnSpPr>
            <a:cxnSpLocks/>
          </p:cNvCxnSpPr>
          <p:nvPr/>
        </p:nvCxnSpPr>
        <p:spPr>
          <a:xfrm>
            <a:off x="5659582" y="1452386"/>
            <a:ext cx="0" cy="411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8A6B96C3-2602-097E-868F-B4C379BE243F}"/>
              </a:ext>
            </a:extLst>
          </p:cNvPr>
          <p:cNvCxnSpPr>
            <a:cxnSpLocks/>
          </p:cNvCxnSpPr>
          <p:nvPr/>
        </p:nvCxnSpPr>
        <p:spPr>
          <a:xfrm flipH="1">
            <a:off x="4575891" y="1239373"/>
            <a:ext cx="3901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6572B6EE-B9DB-219C-1B18-0209B9D1A720}"/>
              </a:ext>
            </a:extLst>
          </p:cNvPr>
          <p:cNvCxnSpPr>
            <a:cxnSpLocks/>
          </p:cNvCxnSpPr>
          <p:nvPr/>
        </p:nvCxnSpPr>
        <p:spPr>
          <a:xfrm>
            <a:off x="4600571" y="1072284"/>
            <a:ext cx="365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D12731C3-0B12-4CD6-9EF6-D1EE2CB39FFB}"/>
              </a:ext>
            </a:extLst>
          </p:cNvPr>
          <p:cNvSpPr/>
          <p:nvPr/>
        </p:nvSpPr>
        <p:spPr>
          <a:xfrm>
            <a:off x="6582211" y="1686510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Automatic meeting schedule</a:t>
            </a:r>
          </a:p>
        </p:txBody>
      </p: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649A2D41-B5AB-BADE-82FC-5B6C98D6BF2B}"/>
              </a:ext>
            </a:extLst>
          </p:cNvPr>
          <p:cNvCxnSpPr>
            <a:cxnSpLocks/>
          </p:cNvCxnSpPr>
          <p:nvPr/>
        </p:nvCxnSpPr>
        <p:spPr>
          <a:xfrm flipV="1">
            <a:off x="6553200" y="2319655"/>
            <a:ext cx="0" cy="1118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7CD61E8F-99A2-1F8E-B445-A330C2D007B2}"/>
              </a:ext>
            </a:extLst>
          </p:cNvPr>
          <p:cNvCxnSpPr>
            <a:cxnSpLocks/>
          </p:cNvCxnSpPr>
          <p:nvPr/>
        </p:nvCxnSpPr>
        <p:spPr>
          <a:xfrm>
            <a:off x="6844146" y="2319655"/>
            <a:ext cx="0" cy="1147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1" name="Picture 8" descr="Large Language Models (LLMs) | TWIML">
            <a:extLst>
              <a:ext uri="{FF2B5EF4-FFF2-40B4-BE49-F238E27FC236}">
                <a16:creationId xmlns:a16="http://schemas.microsoft.com/office/drawing/2014/main" id="{E0FE6D23-077B-4DED-7A6B-584E23C47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4480" r="16033" b="15047"/>
          <a:stretch/>
        </p:blipFill>
        <p:spPr bwMode="auto">
          <a:xfrm>
            <a:off x="8953513" y="2806346"/>
            <a:ext cx="2040054" cy="221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8FEB8A2D-AD9F-0E04-9EB3-900866ED4EDA}"/>
              </a:ext>
            </a:extLst>
          </p:cNvPr>
          <p:cNvSpPr/>
          <p:nvPr/>
        </p:nvSpPr>
        <p:spPr>
          <a:xfrm>
            <a:off x="8155567" y="974405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Google Search</a:t>
            </a:r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5BC2A418-C54A-4B36-C9C7-A8E832F74363}"/>
              </a:ext>
            </a:extLst>
          </p:cNvPr>
          <p:cNvSpPr/>
          <p:nvPr/>
        </p:nvSpPr>
        <p:spPr>
          <a:xfrm>
            <a:off x="6582211" y="994946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Code Execution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2C75DF1-62AC-9F7D-436D-E699028A6506}"/>
              </a:ext>
            </a:extLst>
          </p:cNvPr>
          <p:cNvSpPr txBox="1"/>
          <p:nvPr/>
        </p:nvSpPr>
        <p:spPr>
          <a:xfrm>
            <a:off x="7219083" y="2386469"/>
            <a:ext cx="187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External Tool Call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FE43D8F0-DA54-2148-AFEE-683D52EA11F5}"/>
              </a:ext>
            </a:extLst>
          </p:cNvPr>
          <p:cNvSpPr/>
          <p:nvPr/>
        </p:nvSpPr>
        <p:spPr>
          <a:xfrm>
            <a:off x="6160377" y="5937949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Meeting Summary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C17DAB97-A285-CC07-49E4-CB05CA7873B6}"/>
              </a:ext>
            </a:extLst>
          </p:cNvPr>
          <p:cNvSpPr/>
          <p:nvPr/>
        </p:nvSpPr>
        <p:spPr>
          <a:xfrm>
            <a:off x="7733733" y="5225844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Action Items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364A2C3A-59FE-03E7-D1C9-E08473D1AD65}"/>
              </a:ext>
            </a:extLst>
          </p:cNvPr>
          <p:cNvSpPr/>
          <p:nvPr/>
        </p:nvSpPr>
        <p:spPr>
          <a:xfrm>
            <a:off x="6160377" y="5246385"/>
            <a:ext cx="1417500" cy="5299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Minutes of Meeting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FFDC658-D378-9A76-BD4F-DB637CB95D41}"/>
              </a:ext>
            </a:extLst>
          </p:cNvPr>
          <p:cNvSpPr txBox="1"/>
          <p:nvPr/>
        </p:nvSpPr>
        <p:spPr>
          <a:xfrm>
            <a:off x="7551312" y="5875415"/>
            <a:ext cx="18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Accurate Documentation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8D026968-D002-9297-3519-76CE0889C955}"/>
              </a:ext>
            </a:extLst>
          </p:cNvPr>
          <p:cNvCxnSpPr>
            <a:cxnSpLocks/>
          </p:cNvCxnSpPr>
          <p:nvPr/>
        </p:nvCxnSpPr>
        <p:spPr>
          <a:xfrm>
            <a:off x="7733733" y="4356243"/>
            <a:ext cx="0" cy="785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3A85B244-134F-4973-AE83-0B94ABE215CB}"/>
              </a:ext>
            </a:extLst>
          </p:cNvPr>
          <p:cNvCxnSpPr>
            <a:cxnSpLocks/>
          </p:cNvCxnSpPr>
          <p:nvPr/>
        </p:nvCxnSpPr>
        <p:spPr>
          <a:xfrm>
            <a:off x="6996545" y="4335692"/>
            <a:ext cx="737188" cy="205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B23C1D5-077E-BFFA-4930-64FB11C2A673}"/>
              </a:ext>
            </a:extLst>
          </p:cNvPr>
          <p:cNvCxnSpPr>
            <a:cxnSpLocks/>
          </p:cNvCxnSpPr>
          <p:nvPr/>
        </p:nvCxnSpPr>
        <p:spPr>
          <a:xfrm flipV="1">
            <a:off x="4300970" y="3006482"/>
            <a:ext cx="0" cy="62981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81E42D11-C4A9-AC70-D428-D074FBD6C6C1}"/>
              </a:ext>
            </a:extLst>
          </p:cNvPr>
          <p:cNvCxnSpPr>
            <a:cxnSpLocks/>
          </p:cNvCxnSpPr>
          <p:nvPr/>
        </p:nvCxnSpPr>
        <p:spPr>
          <a:xfrm flipH="1">
            <a:off x="2244435" y="3013253"/>
            <a:ext cx="2056535" cy="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D1426FA5-8985-A3B3-5B33-F8E339C79EDB}"/>
              </a:ext>
            </a:extLst>
          </p:cNvPr>
          <p:cNvCxnSpPr>
            <a:cxnSpLocks/>
            <a:stCxn id="1079" idx="2"/>
          </p:cNvCxnSpPr>
          <p:nvPr/>
        </p:nvCxnSpPr>
        <p:spPr>
          <a:xfrm flipV="1">
            <a:off x="4290306" y="3879905"/>
            <a:ext cx="13614" cy="1576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6F36C73-93F2-AD2F-34AE-14B9C573BFAD}"/>
              </a:ext>
            </a:extLst>
          </p:cNvPr>
          <p:cNvCxnSpPr>
            <a:cxnSpLocks/>
          </p:cNvCxnSpPr>
          <p:nvPr/>
        </p:nvCxnSpPr>
        <p:spPr>
          <a:xfrm flipV="1">
            <a:off x="4300970" y="4274000"/>
            <a:ext cx="0" cy="106894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8" name="Freeform: Shape 1077">
            <a:extLst>
              <a:ext uri="{FF2B5EF4-FFF2-40B4-BE49-F238E27FC236}">
                <a16:creationId xmlns:a16="http://schemas.microsoft.com/office/drawing/2014/main" id="{6408A990-BEE8-56D2-5E67-504CB2CA2F0C}"/>
              </a:ext>
            </a:extLst>
          </p:cNvPr>
          <p:cNvSpPr/>
          <p:nvPr/>
        </p:nvSpPr>
        <p:spPr>
          <a:xfrm rot="13534832">
            <a:off x="4198805" y="3657633"/>
            <a:ext cx="204331" cy="200233"/>
          </a:xfrm>
          <a:custGeom>
            <a:avLst/>
            <a:gdLst>
              <a:gd name="connsiteX0" fmla="*/ 20530 w 233890"/>
              <a:gd name="connsiteY0" fmla="*/ 0 h 236727"/>
              <a:gd name="connsiteX1" fmla="*/ 20530 w 233890"/>
              <a:gd name="connsiteY1" fmla="*/ 220980 h 236727"/>
              <a:gd name="connsiteX2" fmla="*/ 233890 w 233890"/>
              <a:gd name="connsiteY2" fmla="*/ 219075 h 236727"/>
              <a:gd name="connsiteX3" fmla="*/ 233890 w 233890"/>
              <a:gd name="connsiteY3" fmla="*/ 219075 h 236727"/>
              <a:gd name="connsiteX4" fmla="*/ 233890 w 233890"/>
              <a:gd name="connsiteY4" fmla="*/ 219075 h 236727"/>
              <a:gd name="connsiteX5" fmla="*/ 233890 w 233890"/>
              <a:gd name="connsiteY5" fmla="*/ 219075 h 2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90" h="236727">
                <a:moveTo>
                  <a:pt x="20530" y="0"/>
                </a:moveTo>
                <a:cubicBezTo>
                  <a:pt x="2750" y="92234"/>
                  <a:pt x="-15030" y="184468"/>
                  <a:pt x="20530" y="220980"/>
                </a:cubicBezTo>
                <a:cubicBezTo>
                  <a:pt x="56090" y="257492"/>
                  <a:pt x="233890" y="219075"/>
                  <a:pt x="233890" y="219075"/>
                </a:cubicBezTo>
                <a:lnTo>
                  <a:pt x="233890" y="219075"/>
                </a:lnTo>
                <a:lnTo>
                  <a:pt x="233890" y="219075"/>
                </a:lnTo>
                <a:lnTo>
                  <a:pt x="233890" y="219075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9" name="Freeform: Shape 1078">
            <a:extLst>
              <a:ext uri="{FF2B5EF4-FFF2-40B4-BE49-F238E27FC236}">
                <a16:creationId xmlns:a16="http://schemas.microsoft.com/office/drawing/2014/main" id="{0BDA1CBC-F332-8180-687D-F5A978CFF8C4}"/>
              </a:ext>
            </a:extLst>
          </p:cNvPr>
          <p:cNvSpPr/>
          <p:nvPr/>
        </p:nvSpPr>
        <p:spPr>
          <a:xfrm rot="13534832">
            <a:off x="4198804" y="4069996"/>
            <a:ext cx="204331" cy="200233"/>
          </a:xfrm>
          <a:custGeom>
            <a:avLst/>
            <a:gdLst>
              <a:gd name="connsiteX0" fmla="*/ 20530 w 233890"/>
              <a:gd name="connsiteY0" fmla="*/ 0 h 236727"/>
              <a:gd name="connsiteX1" fmla="*/ 20530 w 233890"/>
              <a:gd name="connsiteY1" fmla="*/ 220980 h 236727"/>
              <a:gd name="connsiteX2" fmla="*/ 233890 w 233890"/>
              <a:gd name="connsiteY2" fmla="*/ 219075 h 236727"/>
              <a:gd name="connsiteX3" fmla="*/ 233890 w 233890"/>
              <a:gd name="connsiteY3" fmla="*/ 219075 h 236727"/>
              <a:gd name="connsiteX4" fmla="*/ 233890 w 233890"/>
              <a:gd name="connsiteY4" fmla="*/ 219075 h 236727"/>
              <a:gd name="connsiteX5" fmla="*/ 233890 w 233890"/>
              <a:gd name="connsiteY5" fmla="*/ 219075 h 2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890" h="236727">
                <a:moveTo>
                  <a:pt x="20530" y="0"/>
                </a:moveTo>
                <a:cubicBezTo>
                  <a:pt x="2750" y="92234"/>
                  <a:pt x="-15030" y="184468"/>
                  <a:pt x="20530" y="220980"/>
                </a:cubicBezTo>
                <a:cubicBezTo>
                  <a:pt x="56090" y="257492"/>
                  <a:pt x="233890" y="219075"/>
                  <a:pt x="233890" y="219075"/>
                </a:cubicBezTo>
                <a:lnTo>
                  <a:pt x="233890" y="219075"/>
                </a:lnTo>
                <a:lnTo>
                  <a:pt x="233890" y="219075"/>
                </a:lnTo>
                <a:lnTo>
                  <a:pt x="233890" y="219075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2" name="Rectangle: Rounded Corners 1081">
            <a:extLst>
              <a:ext uri="{FF2B5EF4-FFF2-40B4-BE49-F238E27FC236}">
                <a16:creationId xmlns:a16="http://schemas.microsoft.com/office/drawing/2014/main" id="{BA8B3336-95E4-A56B-5049-A9328781F621}"/>
              </a:ext>
            </a:extLst>
          </p:cNvPr>
          <p:cNvSpPr/>
          <p:nvPr/>
        </p:nvSpPr>
        <p:spPr>
          <a:xfrm>
            <a:off x="8206650" y="1672765"/>
            <a:ext cx="1417500" cy="529936"/>
          </a:xfrm>
          <a:prstGeom prst="roundRect">
            <a:avLst/>
          </a:prstGeom>
          <a:solidFill>
            <a:srgbClr val="FF505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Critical RAG Tool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755B719F-2BF0-8B35-FD35-596225F48741}"/>
              </a:ext>
            </a:extLst>
          </p:cNvPr>
          <p:cNvSpPr txBox="1"/>
          <p:nvPr/>
        </p:nvSpPr>
        <p:spPr>
          <a:xfrm>
            <a:off x="294421" y="132740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382331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E53E2-429C-B2B2-C6B9-27B028DD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2FEF6-B372-4493-7D27-F1CC972216B2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Key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E9013-605E-1A63-7FFE-F016B4114014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14015F3-2F80-DBA1-39B7-B3E074A2A1D9}"/>
              </a:ext>
            </a:extLst>
          </p:cNvPr>
          <p:cNvSpPr txBox="1"/>
          <p:nvPr/>
        </p:nvSpPr>
        <p:spPr>
          <a:xfrm>
            <a:off x="334297" y="1710813"/>
            <a:ext cx="5574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🎤 Real-Time Voice Interaction with AI</a:t>
            </a:r>
          </a:p>
          <a:p>
            <a:endParaRPr lang="en-IN" sz="2400" b="1" dirty="0"/>
          </a:p>
          <a:p>
            <a:r>
              <a:rPr lang="en-IN" sz="2400" b="1" dirty="0"/>
              <a:t>🧠 AI Notetaker with Smart Context Understanding</a:t>
            </a:r>
          </a:p>
          <a:p>
            <a:endParaRPr lang="en-IN" sz="2400" b="1" dirty="0"/>
          </a:p>
          <a:p>
            <a:r>
              <a:rPr lang="en-IN" sz="2400" b="1" dirty="0"/>
              <a:t>🗂 Transcription &amp; Voice RAG Storage</a:t>
            </a:r>
          </a:p>
          <a:p>
            <a:endParaRPr lang="en-IN" sz="2400" b="1" dirty="0"/>
          </a:p>
          <a:p>
            <a:r>
              <a:rPr lang="en-IN" sz="2400" b="1" dirty="0"/>
              <a:t>📺 Live On-Screen Content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AB7A1-B637-61F9-6308-C47143397ED9}"/>
              </a:ext>
            </a:extLst>
          </p:cNvPr>
          <p:cNvSpPr txBox="1"/>
          <p:nvPr/>
        </p:nvSpPr>
        <p:spPr>
          <a:xfrm>
            <a:off x="6096000" y="1710813"/>
            <a:ext cx="55748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✅ Action Items, Decisions &amp; Minutes Extraction</a:t>
            </a:r>
          </a:p>
          <a:p>
            <a:endParaRPr lang="en-IN" sz="2400" b="1" dirty="0"/>
          </a:p>
          <a:p>
            <a:r>
              <a:rPr lang="en-IN" sz="2400" b="1" dirty="0"/>
              <a:t>📝 AI-Generated Meeting Summaries</a:t>
            </a:r>
          </a:p>
          <a:p>
            <a:endParaRPr lang="en-IN" sz="2400" b="1" dirty="0"/>
          </a:p>
          <a:p>
            <a:r>
              <a:rPr lang="en-IN" sz="2400" b="1" dirty="0"/>
              <a:t>📅 Calendar Integration &amp; Smart Scheduling</a:t>
            </a:r>
          </a:p>
          <a:p>
            <a:endParaRPr lang="en-IN" sz="2400" b="1" dirty="0"/>
          </a:p>
          <a:p>
            <a:r>
              <a:rPr lang="en-IN" sz="2400" b="1" dirty="0"/>
              <a:t>🧾 AI-Generated Images, Diagrams, &amp;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86182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90B4-D5B0-FF4F-7968-F79D502D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BC75D3-126C-25CA-5496-BFB0E4207977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Tech Stack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3DC0AE-5B2B-E86D-F97B-D6C214607BF8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9C1BBF-8CD3-42CD-D4A1-BA3493111173}"/>
              </a:ext>
            </a:extLst>
          </p:cNvPr>
          <p:cNvSpPr txBox="1"/>
          <p:nvPr/>
        </p:nvSpPr>
        <p:spPr>
          <a:xfrm>
            <a:off x="376671" y="1391483"/>
            <a:ext cx="11063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💻 </a:t>
            </a:r>
            <a:r>
              <a:rPr lang="en-IN" sz="2400" b="1" dirty="0"/>
              <a:t>Programming Language </a:t>
            </a:r>
            <a:r>
              <a:rPr lang="en-IN" sz="2400" dirty="0"/>
              <a:t>– Python</a:t>
            </a:r>
          </a:p>
          <a:p>
            <a:r>
              <a:rPr lang="en-IN" sz="2400" dirty="0"/>
              <a:t>🤖 </a:t>
            </a:r>
            <a:r>
              <a:rPr lang="en-IN" sz="2400" b="1" dirty="0"/>
              <a:t>Agentic AI </a:t>
            </a:r>
            <a:r>
              <a:rPr lang="en-IN" sz="2400" dirty="0"/>
              <a:t>– Custom Agentic Framework</a:t>
            </a:r>
          </a:p>
          <a:p>
            <a:r>
              <a:rPr lang="en-IN" sz="2400" dirty="0"/>
              <a:t>🎙 </a:t>
            </a:r>
            <a:r>
              <a:rPr lang="en-IN" sz="2400" b="1" dirty="0"/>
              <a:t>Voice &amp; Text Processing – </a:t>
            </a:r>
            <a:r>
              <a:rPr lang="en-IN" sz="2400" dirty="0"/>
              <a:t>Gemini AI Studio APIs, </a:t>
            </a:r>
            <a:r>
              <a:rPr lang="en-IN" sz="2400" dirty="0" err="1"/>
              <a:t>Websocket</a:t>
            </a:r>
            <a:r>
              <a:rPr lang="en-IN" sz="2400" dirty="0"/>
              <a:t>, GROQ API</a:t>
            </a:r>
          </a:p>
          <a:p>
            <a:r>
              <a:rPr lang="en-IN" sz="2400" dirty="0"/>
              <a:t>🔊 </a:t>
            </a:r>
            <a:r>
              <a:rPr lang="en-IN" sz="2400" b="1" dirty="0" err="1"/>
              <a:t>Wakeword</a:t>
            </a:r>
            <a:r>
              <a:rPr lang="en-IN" sz="2400" b="1" dirty="0"/>
              <a:t>/Sleepword Detection – </a:t>
            </a:r>
            <a:r>
              <a:rPr lang="en-IN" sz="2400" dirty="0"/>
              <a:t>Neural Network</a:t>
            </a:r>
          </a:p>
          <a:p>
            <a:r>
              <a:rPr lang="en-US" sz="2400" dirty="0"/>
              <a:t>🔍 </a:t>
            </a:r>
            <a:r>
              <a:rPr lang="en-US" sz="2400" b="1" dirty="0"/>
              <a:t>RAG </a:t>
            </a:r>
            <a:r>
              <a:rPr lang="en-US" sz="2400" dirty="0"/>
              <a:t>– </a:t>
            </a:r>
            <a:r>
              <a:rPr lang="en-US" sz="2400" dirty="0" err="1"/>
              <a:t>LLAMAIndex</a:t>
            </a:r>
            <a:r>
              <a:rPr lang="en-US" sz="2400" dirty="0"/>
              <a:t>, Gemini Text Embedding, Sentence Transformer</a:t>
            </a:r>
          </a:p>
          <a:p>
            <a:r>
              <a:rPr lang="en-US" sz="2400" dirty="0"/>
              <a:t>📝 </a:t>
            </a:r>
            <a:r>
              <a:rPr lang="en-US" sz="2400" b="1" dirty="0"/>
              <a:t>Speech Transcription</a:t>
            </a:r>
            <a:r>
              <a:rPr lang="en-US" sz="2400" dirty="0"/>
              <a:t> – </a:t>
            </a:r>
            <a:r>
              <a:rPr lang="en-US" sz="2400" dirty="0" err="1"/>
              <a:t>Speechmatics</a:t>
            </a:r>
            <a:r>
              <a:rPr lang="en-US" sz="2400" dirty="0"/>
              <a:t> API</a:t>
            </a:r>
          </a:p>
          <a:p>
            <a:r>
              <a:rPr lang="en-US" sz="2400" dirty="0"/>
              <a:t>📅 </a:t>
            </a:r>
            <a:r>
              <a:rPr lang="en-US" sz="2400" b="1" dirty="0"/>
              <a:t>Calendar Integration </a:t>
            </a:r>
            <a:r>
              <a:rPr lang="en-US" sz="2400" dirty="0"/>
              <a:t>– Google Calendar API, OAuth 2.0 </a:t>
            </a:r>
          </a:p>
          <a:p>
            <a:r>
              <a:rPr lang="en-IN" sz="2400" dirty="0"/>
              <a:t>🖼️ </a:t>
            </a:r>
            <a:r>
              <a:rPr lang="en-IN" sz="2400" b="1" dirty="0"/>
              <a:t>Frontend – </a:t>
            </a:r>
            <a:r>
              <a:rPr lang="en-IN" sz="2400" dirty="0"/>
              <a:t>PyQt5 GUI Framework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ED2DA-09ED-9FAD-286A-90478ABBE5D9}"/>
              </a:ext>
            </a:extLst>
          </p:cNvPr>
          <p:cNvSpPr txBox="1"/>
          <p:nvPr/>
        </p:nvSpPr>
        <p:spPr>
          <a:xfrm>
            <a:off x="472395" y="4634940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Risk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1EEF5E-D934-0CF8-60D3-1CFCDF9D3880}"/>
              </a:ext>
            </a:extLst>
          </p:cNvPr>
          <p:cNvCxnSpPr/>
          <p:nvPr/>
        </p:nvCxnSpPr>
        <p:spPr>
          <a:xfrm>
            <a:off x="590383" y="5494289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AD314E-1A06-4738-48FB-95E851178800}"/>
              </a:ext>
            </a:extLst>
          </p:cNvPr>
          <p:cNvSpPr txBox="1"/>
          <p:nvPr/>
        </p:nvSpPr>
        <p:spPr>
          <a:xfrm>
            <a:off x="520328" y="5672474"/>
            <a:ext cx="11151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Lag and delay due to simultaneous asynchronous operation</a:t>
            </a:r>
          </a:p>
          <a:p>
            <a:r>
              <a:rPr lang="en-IN" sz="2400" dirty="0"/>
              <a:t>Problem of LLM hallucinations</a:t>
            </a:r>
          </a:p>
        </p:txBody>
      </p:sp>
    </p:spTree>
    <p:extLst>
      <p:ext uri="{BB962C8B-B14F-4D97-AF65-F5344CB8AC3E}">
        <p14:creationId xmlns:p14="http://schemas.microsoft.com/office/powerpoint/2010/main" val="26394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ABCF-523B-BBEB-538B-37A4C3CE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DBA90-2D0A-6BA5-EE39-7F04FE7A4EE0}"/>
              </a:ext>
            </a:extLst>
          </p:cNvPr>
          <p:cNvSpPr txBox="1"/>
          <p:nvPr/>
        </p:nvSpPr>
        <p:spPr>
          <a:xfrm>
            <a:off x="472396" y="225385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Why Us</a:t>
            </a:r>
            <a:r>
              <a:rPr lang="en-IN" sz="40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❓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52B2D-F8FC-B5F8-AB4C-D48110E57BB9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F6A9C7-B971-5C67-4BBE-3F32DB0B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01647"/>
              </p:ext>
            </p:extLst>
          </p:nvPr>
        </p:nvGraphicFramePr>
        <p:xfrm>
          <a:off x="590383" y="1095052"/>
          <a:ext cx="10560895" cy="563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2179">
                  <a:extLst>
                    <a:ext uri="{9D8B030D-6E8A-4147-A177-3AD203B41FA5}">
                      <a16:colId xmlns:a16="http://schemas.microsoft.com/office/drawing/2014/main" val="1155933319"/>
                    </a:ext>
                  </a:extLst>
                </a:gridCol>
                <a:gridCol w="2112179">
                  <a:extLst>
                    <a:ext uri="{9D8B030D-6E8A-4147-A177-3AD203B41FA5}">
                      <a16:colId xmlns:a16="http://schemas.microsoft.com/office/drawing/2014/main" val="126653129"/>
                    </a:ext>
                  </a:extLst>
                </a:gridCol>
                <a:gridCol w="2112179">
                  <a:extLst>
                    <a:ext uri="{9D8B030D-6E8A-4147-A177-3AD203B41FA5}">
                      <a16:colId xmlns:a16="http://schemas.microsoft.com/office/drawing/2014/main" val="3418908326"/>
                    </a:ext>
                  </a:extLst>
                </a:gridCol>
                <a:gridCol w="2112179">
                  <a:extLst>
                    <a:ext uri="{9D8B030D-6E8A-4147-A177-3AD203B41FA5}">
                      <a16:colId xmlns:a16="http://schemas.microsoft.com/office/drawing/2014/main" val="3409107460"/>
                    </a:ext>
                  </a:extLst>
                </a:gridCol>
                <a:gridCol w="2112179">
                  <a:extLst>
                    <a:ext uri="{9D8B030D-6E8A-4147-A177-3AD203B41FA5}">
                      <a16:colId xmlns:a16="http://schemas.microsoft.com/office/drawing/2014/main" val="2676761178"/>
                    </a:ext>
                  </a:extLst>
                </a:gridCol>
              </a:tblGrid>
              <a:tr h="63377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Live Meeting Copilot(Ours)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Otter.ai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Fireflies.ai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Granola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031788"/>
                  </a:ext>
                </a:extLst>
              </a:tr>
              <a:tr h="5786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 Time Voice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760249"/>
                  </a:ext>
                </a:extLst>
              </a:tr>
              <a:tr h="8266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Live On-Screen Content 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77263"/>
                  </a:ext>
                </a:extLst>
              </a:tr>
              <a:tr h="5786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AI-Generated Images/Code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880404"/>
                  </a:ext>
                </a:extLst>
              </a:tr>
              <a:tr h="8266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Speaker Identification &amp; Voice RAG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❌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934136"/>
                  </a:ext>
                </a:extLst>
              </a:tr>
              <a:tr h="8266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 Items &amp; Decisions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44363"/>
                  </a:ext>
                </a:extLst>
              </a:tr>
              <a:tr h="8266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Calendar Integration &amp; Smart 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1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29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33474-DC8C-98FA-CCF0-9AE277D3EDE8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Roboto" panose="02000000000000000000" pitchFamily="2" charset="0"/>
              </a:rPr>
              <a:t>Output Screen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984C2F-00E6-4CB5-C285-90A60ECC0206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AE71F2-4006-A054-EA67-CB19A08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68" y="1391483"/>
            <a:ext cx="8150942" cy="48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6B8D5-2FFB-7204-D02D-9CBAEC49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FB6725-05D9-36E0-800C-734749C46851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effectLst/>
                <a:latin typeface="Roboto" panose="02000000000000000000" pitchFamily="2" charset="0"/>
              </a:rPr>
              <a:t>Output Screen ( Critical RAG )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73BF82-FD3A-55B7-A57C-FB68D68F9BD4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999D64A-C702-1266-AE84-D6F4E7475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77" y="1391483"/>
            <a:ext cx="8528190" cy="50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7C0A8-A2D5-7F67-5709-A197E4CB38BA}"/>
              </a:ext>
            </a:extLst>
          </p:cNvPr>
          <p:cNvSpPr txBox="1"/>
          <p:nvPr/>
        </p:nvSpPr>
        <p:spPr>
          <a:xfrm>
            <a:off x="472396" y="271684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anose="02000000000000000000" pitchFamily="2" charset="0"/>
              </a:rPr>
              <a:t>Future Scope</a:t>
            </a:r>
            <a:endParaRPr lang="en-US" sz="40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271D3-17FB-7A1B-F1AC-C080CFC023B8}"/>
              </a:ext>
            </a:extLst>
          </p:cNvPr>
          <p:cNvCxnSpPr/>
          <p:nvPr/>
        </p:nvCxnSpPr>
        <p:spPr>
          <a:xfrm>
            <a:off x="590383" y="1185526"/>
            <a:ext cx="815094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0DB02A-1024-1528-029C-99773A5F54D8}"/>
              </a:ext>
            </a:extLst>
          </p:cNvPr>
          <p:cNvSpPr txBox="1"/>
          <p:nvPr/>
        </p:nvSpPr>
        <p:spPr>
          <a:xfrm>
            <a:off x="590383" y="1391483"/>
            <a:ext cx="11151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End to End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Better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WakeWord</a:t>
            </a:r>
            <a:r>
              <a:rPr lang="en-IN" sz="2400" dirty="0"/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7923992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1172</TotalTime>
  <Words>396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Vapor Trail</vt:lpstr>
      <vt:lpstr>Live Meeting Copilot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Snigdha  Paul</dc:creator>
  <cp:lastModifiedBy>Snigdha  Paul</cp:lastModifiedBy>
  <cp:revision>10</cp:revision>
  <dcterms:created xsi:type="dcterms:W3CDTF">2025-04-19T06:12:40Z</dcterms:created>
  <dcterms:modified xsi:type="dcterms:W3CDTF">2025-04-20T02:27:24Z</dcterms:modified>
</cp:coreProperties>
</file>