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harts/chart2.xml" ContentType="application/vnd.openxmlformats-officedocument.drawingml.chart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42" y="7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COM\Documents\KISHORE%20AASC\Emp_db001.xlsx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COM\Documents\KISHORE%20AASC\Emp_db0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[Emp_db001.xlsx]Sheet6!PivotTable3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>
        <c:manualLayout>
          <c:layoutTarget val="inner"/>
          <c:xMode val="edge"/>
          <c:yMode val="edge"/>
          <c:x val="0.06202903561313891"/>
          <c:y val="0.1484581094029915"/>
          <c:w val="0.7801490675356035"/>
          <c:h val="0.75333821367567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Sheet6!$B$1:$B$2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b="1"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Sheet6!$B$3:$B$13</c:f>
              <c:numCache>
                <c:formatCode>General</c:formatCode>
                <c:ptCount val="10"/>
                <c:pt idx="0">
                  <c:v>235.0</c:v>
                </c:pt>
                <c:pt idx="1">
                  <c:v>233.0</c:v>
                </c:pt>
                <c:pt idx="2">
                  <c:v>240.0</c:v>
                </c:pt>
                <c:pt idx="3">
                  <c:v>226.0</c:v>
                </c:pt>
                <c:pt idx="4">
                  <c:v>251.0</c:v>
                </c:pt>
                <c:pt idx="5">
                  <c:v>241.0</c:v>
                </c:pt>
                <c:pt idx="6">
                  <c:v>228.0</c:v>
                </c:pt>
                <c:pt idx="7">
                  <c:v>233.0</c:v>
                </c:pt>
                <c:pt idx="8">
                  <c:v>233.0</c:v>
                </c:pt>
                <c:pt idx="9">
                  <c:v>240.0</c:v>
                </c:pt>
              </c:numCache>
            </c:numRef>
          </c:val>
        </c:ser>
        <c:ser>
          <c:idx val="1"/>
          <c:order val="1"/>
          <c:tx>
            <c:strRef>
              <c:f>Sheet6!$C$1:$C$2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Sheet6!$C$3:$C$13</c:f>
              <c:numCache>
                <c:formatCode>General</c:formatCode>
                <c:ptCount val="10"/>
                <c:pt idx="0">
                  <c:v>8.0</c:v>
                </c:pt>
                <c:pt idx="1">
                  <c:v>10.0</c:v>
                </c:pt>
                <c:pt idx="2">
                  <c:v>7.0</c:v>
                </c:pt>
                <c:pt idx="3">
                  <c:v>11.0</c:v>
                </c:pt>
                <c:pt idx="4">
                  <c:v>12.0</c:v>
                </c:pt>
                <c:pt idx="5">
                  <c:v>10.0</c:v>
                </c:pt>
                <c:pt idx="6">
                  <c:v>13.0</c:v>
                </c:pt>
                <c:pt idx="7">
                  <c:v>5.0</c:v>
                </c:pt>
                <c:pt idx="8">
                  <c:v>8.0</c:v>
                </c:pt>
                <c:pt idx="9">
                  <c:v>9.0</c:v>
                </c:pt>
              </c:numCache>
            </c:numRef>
          </c:val>
        </c:ser>
        <c:ser>
          <c:idx val="2"/>
          <c:order val="2"/>
          <c:tx>
            <c:strRef>
              <c:f>Sheet6!$D$1:$D$2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Sheet6!$D$3:$D$13</c:f>
              <c:numCache>
                <c:formatCode>General</c:formatCode>
                <c:ptCount val="10"/>
                <c:pt idx="0">
                  <c:v>24.0</c:v>
                </c:pt>
                <c:pt idx="1">
                  <c:v>17.0</c:v>
                </c:pt>
                <c:pt idx="2">
                  <c:v>16.0</c:v>
                </c:pt>
                <c:pt idx="3">
                  <c:v>20.0</c:v>
                </c:pt>
                <c:pt idx="4">
                  <c:v>11.0</c:v>
                </c:pt>
                <c:pt idx="5">
                  <c:v>16.0</c:v>
                </c:pt>
                <c:pt idx="6">
                  <c:v>23.0</c:v>
                </c:pt>
                <c:pt idx="7">
                  <c:v>20.0</c:v>
                </c:pt>
                <c:pt idx="8">
                  <c:v>15.0</c:v>
                </c:pt>
                <c:pt idx="9">
                  <c:v>15.0</c:v>
                </c:pt>
              </c:numCache>
            </c:numRef>
          </c:val>
        </c:ser>
        <c:ser>
          <c:idx val="3"/>
          <c:order val="3"/>
          <c:tx>
            <c:strRef>
              <c:f>Sheet6!$E$1:$E$2</c:f>
              <c:strCache>
                <c:ptCount val="1"/>
                <c:pt idx="0">
                  <c:v>Very Hiigh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Sheet6!$E$3:$E$13</c:f>
              <c:numCache>
                <c:formatCode>General</c:formatCode>
                <c:ptCount val="10"/>
                <c:pt idx="0">
                  <c:v>36.0</c:v>
                </c:pt>
                <c:pt idx="1">
                  <c:v>39.0</c:v>
                </c:pt>
                <c:pt idx="2">
                  <c:v>39.0</c:v>
                </c:pt>
                <c:pt idx="3">
                  <c:v>39.0</c:v>
                </c:pt>
                <c:pt idx="4">
                  <c:v>30.0</c:v>
                </c:pt>
                <c:pt idx="5">
                  <c:v>34.0</c:v>
                </c:pt>
                <c:pt idx="6">
                  <c:v>35.0</c:v>
                </c:pt>
                <c:pt idx="7">
                  <c:v>46.0</c:v>
                </c:pt>
                <c:pt idx="8">
                  <c:v>41.0</c:v>
                </c:pt>
                <c:pt idx="9">
                  <c:v>30.0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769664"/>
        <c:axId val="69707264"/>
      </c:barChart>
      <c:catAx>
        <c:axId val="687696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69707264"/>
        <c:crosses val="autoZero"/>
        <c:auto val="1"/>
        <c:lblAlgn val="ctr"/>
        <c:lblOffset val="100"/>
        <c:noMultiLvlLbl val="0"/>
      </c:catAx>
      <c:valAx>
        <c:axId val="69707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6876966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[Emp_db001.xlsx]Sheet6!PivotTable4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>
        <c:manualLayout>
          <c:layoutTarget val="inner"/>
          <c:xMode val="edge"/>
          <c:yMode val="edge"/>
          <c:x val="0.1388596209646455"/>
          <c:y val="0.09987516914554573"/>
          <c:w val="0.7307294322022703"/>
          <c:h val="0.846057630856132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Sheet6!$B$33:$B$34</c:f>
              <c:strCache>
                <c:ptCount val="1"/>
                <c:pt idx="0">
                  <c:v>Contract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Sheet6!$B$35:$B$60</c:f>
              <c:numCache>
                <c:formatCode>General</c:formatCode>
                <c:ptCount val="20"/>
                <c:pt idx="0">
                  <c:v>214.0</c:v>
                </c:pt>
                <c:pt idx="1">
                  <c:v>225.0</c:v>
                </c:pt>
                <c:pt idx="2">
                  <c:v>195.0</c:v>
                </c:pt>
                <c:pt idx="3">
                  <c:v>194.0</c:v>
                </c:pt>
                <c:pt idx="4">
                  <c:v>8.0</c:v>
                </c:pt>
                <c:pt idx="5">
                  <c:v>8.0</c:v>
                </c:pt>
                <c:pt idx="6">
                  <c:v>12.0</c:v>
                </c:pt>
                <c:pt idx="7">
                  <c:v>3.0</c:v>
                </c:pt>
                <c:pt idx="8">
                  <c:v>5.0</c:v>
                </c:pt>
                <c:pt idx="9">
                  <c:v>7.0</c:v>
                </c:pt>
                <c:pt idx="10">
                  <c:v>6.0</c:v>
                </c:pt>
                <c:pt idx="11">
                  <c:v>8.0</c:v>
                </c:pt>
                <c:pt idx="12">
                  <c:v>4.0</c:v>
                </c:pt>
                <c:pt idx="13">
                  <c:v>5.0</c:v>
                </c:pt>
                <c:pt idx="14">
                  <c:v>4.0</c:v>
                </c:pt>
                <c:pt idx="15">
                  <c:v>4.0</c:v>
                </c:pt>
                <c:pt idx="16">
                  <c:v>30.0</c:v>
                </c:pt>
                <c:pt idx="17">
                  <c:v>30.0</c:v>
                </c:pt>
                <c:pt idx="18">
                  <c:v>24.0</c:v>
                </c:pt>
                <c:pt idx="19">
                  <c:v>21.0</c:v>
                </c:pt>
              </c:numCache>
            </c:numRef>
          </c:val>
        </c:ser>
        <c:ser>
          <c:idx val="2"/>
          <c:order val="2"/>
          <c:tx>
            <c:strRef>
              <c:f>Sheet6!$D$33:$D$34</c:f>
              <c:strCache>
                <c:ptCount val="1"/>
                <c:pt idx="0">
                  <c:v>Part-Time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Sheet6!$D$35:$D$60</c:f>
              <c:numCache>
                <c:formatCode>General</c:formatCode>
                <c:ptCount val="20"/>
                <c:pt idx="0">
                  <c:v>184.0</c:v>
                </c:pt>
                <c:pt idx="1">
                  <c:v>178.0</c:v>
                </c:pt>
                <c:pt idx="2">
                  <c:v>230.0</c:v>
                </c:pt>
                <c:pt idx="3">
                  <c:v>187.0</c:v>
                </c:pt>
                <c:pt idx="4">
                  <c:v>4.0</c:v>
                </c:pt>
                <c:pt idx="5">
                  <c:v>4.0</c:v>
                </c:pt>
                <c:pt idx="6">
                  <c:v>6.0</c:v>
                </c:pt>
                <c:pt idx="7">
                  <c:v>8.0</c:v>
                </c:pt>
                <c:pt idx="8">
                  <c:v>14.0</c:v>
                </c:pt>
                <c:pt idx="9">
                  <c:v>7.0</c:v>
                </c:pt>
                <c:pt idx="10">
                  <c:v>4.0</c:v>
                </c:pt>
                <c:pt idx="11">
                  <c:v>10.0</c:v>
                </c:pt>
                <c:pt idx="12">
                  <c:v>2.0</c:v>
                </c:pt>
                <c:pt idx="13">
                  <c:v>8.0</c:v>
                </c:pt>
                <c:pt idx="14">
                  <c:v>6.0</c:v>
                </c:pt>
                <c:pt idx="15">
                  <c:v>6.0</c:v>
                </c:pt>
                <c:pt idx="16">
                  <c:v>21.0</c:v>
                </c:pt>
                <c:pt idx="17">
                  <c:v>26.0</c:v>
                </c:pt>
                <c:pt idx="18">
                  <c:v>25.0</c:v>
                </c:pt>
                <c:pt idx="19">
                  <c:v>24.0</c:v>
                </c:pt>
              </c:numCache>
            </c:numRef>
          </c:val>
        </c:ser>
        <c:ser>
          <c:idx val="1"/>
          <c:order val="1"/>
          <c:tx>
            <c:strRef>
              <c:f>Sheet6!$C$33:$C$34</c:f>
              <c:strCache>
                <c:ptCount val="1"/>
                <c:pt idx="0">
                  <c:v>Full-Time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Sheet6!$C$35:$C$60</c:f>
              <c:numCache>
                <c:formatCode>General</c:formatCode>
                <c:ptCount val="20"/>
                <c:pt idx="0">
                  <c:v>210.0</c:v>
                </c:pt>
                <c:pt idx="1">
                  <c:v>219.0</c:v>
                </c:pt>
                <c:pt idx="2">
                  <c:v>210.0</c:v>
                </c:pt>
                <c:pt idx="3">
                  <c:v>211.0</c:v>
                </c:pt>
                <c:pt idx="4">
                  <c:v>3.0</c:v>
                </c:pt>
                <c:pt idx="5">
                  <c:v>4.0</c:v>
                </c:pt>
                <c:pt idx="6">
                  <c:v>3.0</c:v>
                </c:pt>
                <c:pt idx="7">
                  <c:v>6.0</c:v>
                </c:pt>
                <c:pt idx="8">
                  <c:v>7.0</c:v>
                </c:pt>
                <c:pt idx="9">
                  <c:v>4.0</c:v>
                </c:pt>
                <c:pt idx="10">
                  <c:v>10.0</c:v>
                </c:pt>
                <c:pt idx="11">
                  <c:v>4.0</c:v>
                </c:pt>
                <c:pt idx="12">
                  <c:v>5.0</c:v>
                </c:pt>
                <c:pt idx="13">
                  <c:v>7.0</c:v>
                </c:pt>
                <c:pt idx="14">
                  <c:v>7.0</c:v>
                </c:pt>
                <c:pt idx="15">
                  <c:v>8.0</c:v>
                </c:pt>
                <c:pt idx="16">
                  <c:v>30.0</c:v>
                </c:pt>
                <c:pt idx="17">
                  <c:v>32.0</c:v>
                </c:pt>
                <c:pt idx="18">
                  <c:v>29.0</c:v>
                </c:pt>
                <c:pt idx="19">
                  <c:v>29.0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110656"/>
        <c:axId val="75145600"/>
      </c:barChart>
      <c:catAx>
        <c:axId val="75110656"/>
        <c:scaling>
          <c:orientation val="minMax"/>
        </c:scaling>
        <c:delete val="0"/>
        <c:axPos val="l"/>
        <c:majorTickMark val="out"/>
        <c:minorTickMark val="none"/>
        <c:tickLblPos val="nextTo"/>
        <c:crossAx val="75145600"/>
        <c:crosses val="autoZero"/>
        <c:auto val="1"/>
        <c:lblAlgn val="ctr"/>
        <c:lblOffset val="100"/>
        <c:noMultiLvlLbl val="0"/>
      </c:catAx>
      <c:valAx>
        <c:axId val="751456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751106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104869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8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9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7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6" y="19665"/>
            <a:ext cx="12068211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 </a:t>
            </a:r>
            <a:r>
              <a:rPr dirty="0" sz="2400" lang="en-US" smtClean="0"/>
              <a:t>S</a:t>
            </a:r>
            <a:r>
              <a:rPr dirty="0" sz="2400" lang="en-US" smtClean="0"/>
              <a:t>a</a:t>
            </a:r>
            <a:r>
              <a:rPr dirty="0" sz="2400" lang="en-US" smtClean="0"/>
              <a:t>m</a:t>
            </a:r>
            <a:r>
              <a:rPr dirty="0" sz="2400" lang="en-US" smtClean="0"/>
              <a:t> </a:t>
            </a:r>
            <a:r>
              <a:rPr dirty="0" sz="2400" lang="en-US" smtClean="0"/>
              <a:t>M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 3122114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 B.COM(GENERAL)</a:t>
            </a:r>
            <a:endParaRPr dirty="0" sz="2400" lang="en-US"/>
          </a:p>
          <a:p>
            <a:r>
              <a:rPr dirty="0" sz="2400" lang="en-US" smtClean="0"/>
              <a:t>COLLEGE:  ALPHA ARTS AND SCIENCE COLLEGE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1" name="TextBox 1"/>
          <p:cNvSpPr txBox="1"/>
          <p:nvPr/>
        </p:nvSpPr>
        <p:spPr>
          <a:xfrm>
            <a:off x="609600" y="1371600"/>
            <a:ext cx="7413625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extBox 4"/>
          <p:cNvSpPr txBox="1"/>
          <p:nvPr/>
        </p:nvSpPr>
        <p:spPr>
          <a:xfrm>
            <a:off x="762000" y="457200"/>
            <a:ext cx="35052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76" name="TextBox 6"/>
          <p:cNvSpPr txBox="1"/>
          <p:nvPr/>
        </p:nvSpPr>
        <p:spPr>
          <a:xfrm>
            <a:off x="1066800" y="1496961"/>
            <a:ext cx="7620000" cy="34778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Table 2"/>
          <p:cNvGraphicFramePr>
            <a:graphicFrameLocks noGrp="1"/>
          </p:cNvGraphicFramePr>
          <p:nvPr/>
        </p:nvGraphicFramePr>
        <p:xfrm>
          <a:off x="1452531" y="1357297"/>
          <a:ext cx="8643998" cy="4572036"/>
        </p:xfrm>
        <a:graphic>
          <a:graphicData uri="http://schemas.openxmlformats.org/drawingml/2006/table">
            <a:tbl>
              <a:tblPr/>
              <a:tblGrid>
                <a:gridCol w="2463430"/>
                <a:gridCol w="1671613"/>
                <a:gridCol w="945781"/>
                <a:gridCol w="1011765"/>
                <a:gridCol w="1165730"/>
                <a:gridCol w="1385679"/>
              </a:tblGrid>
              <a:tr h="381003">
                <a:tc>
                  <a:txBody>
                    <a:bodyPr/>
                    <a:p>
                      <a:pPr algn="ctr" fontAlgn="b"/>
                      <a:r>
                        <a:rPr b="1" dirty="0" sz="14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</a:t>
                      </a:r>
                      <a:endParaRPr b="1" dirty="0" sz="14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Very Hiigh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BPC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CCDR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PYZ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SVG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WBL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048677" name="TextBox 3"/>
          <p:cNvSpPr txBox="1"/>
          <p:nvPr/>
        </p:nvSpPr>
        <p:spPr>
          <a:xfrm>
            <a:off x="2166910" y="500042"/>
            <a:ext cx="7500990" cy="64633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lang="en-US" smtClean="0"/>
              <a:t>TABLE 1- </a:t>
            </a:r>
            <a:r>
              <a:rPr b="1" dirty="0" lang="en-IN" smtClean="0"/>
              <a:t>OVERALL  PERFORMANCE OF EMPLOYEES IN BUSINESS UNITS</a:t>
            </a:r>
          </a:p>
          <a:p>
            <a:r>
              <a:rPr dirty="0" lang="en-US" smtClean="0"/>
              <a:t> 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Chart 1"/>
          <p:cNvGraphicFramePr>
            <a:graphicFrameLocks/>
          </p:cNvGraphicFramePr>
          <p:nvPr/>
        </p:nvGraphicFramePr>
        <p:xfrm>
          <a:off x="1238216" y="500042"/>
          <a:ext cx="9644130" cy="5786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Table 2"/>
          <p:cNvGraphicFramePr>
            <a:graphicFrameLocks noGrp="1"/>
          </p:cNvGraphicFramePr>
          <p:nvPr/>
        </p:nvGraphicFramePr>
        <p:xfrm>
          <a:off x="2809852" y="714354"/>
          <a:ext cx="6429421" cy="5678960"/>
        </p:xfrm>
        <a:graphic>
          <a:graphicData uri="http://schemas.openxmlformats.org/drawingml/2006/table">
            <a:tbl>
              <a:tblPr/>
              <a:tblGrid>
                <a:gridCol w="1782844"/>
                <a:gridCol w="1118160"/>
                <a:gridCol w="1068465"/>
                <a:gridCol w="1143008"/>
                <a:gridCol w="1316944"/>
              </a:tblGrid>
              <a:tr h="202820">
                <a:tc rowSpan="2">
                  <a:txBody>
                    <a:bodyPr/>
                    <a:p>
                      <a:pPr algn="ctr" fontAlgn="b"/>
                      <a:r>
                        <a:rPr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 Status</a:t>
                      </a:r>
                      <a:r>
                        <a:rPr baseline="0"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&amp; Martial Status  </a:t>
                      </a:r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gridSpan="3">
                  <a:txBody>
                    <a:bodyPr/>
                    <a:p>
                      <a:pPr algn="ctr" fontAlgn="b"/>
                      <a:r>
                        <a:rPr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</a:t>
                      </a:r>
                      <a:r>
                        <a:rPr baseline="0"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Type</a:t>
                      </a:r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20">
                <a:tc v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Contract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Part-Time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Future Start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Leave of Absence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Terminated for Cause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Voluntarily Terminated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048678" name="Rectangle 3"/>
          <p:cNvSpPr/>
          <p:nvPr/>
        </p:nvSpPr>
        <p:spPr>
          <a:xfrm>
            <a:off x="1595406" y="214290"/>
            <a:ext cx="9286940" cy="369332"/>
          </a:xfrm>
          <a:prstGeom prst="rect"/>
        </p:spPr>
        <p:txBody>
          <a:bodyPr wrap="square">
            <a:spAutoFit/>
          </a:bodyPr>
          <a:p>
            <a:pPr algn="ctr"/>
            <a:r>
              <a:rPr b="1" dirty="0" lang="en-IN" smtClean="0"/>
              <a:t>TABLE 2- EMPLOYEE </a:t>
            </a:r>
            <a:r>
              <a:rPr b="1" dirty="0" lang="en-IN" smtClean="0"/>
              <a:t>STATUS, EMPLOYEE TYPE &amp; MARITAL  STATUS OF BUSINESS UNITS  </a:t>
            </a:r>
            <a:endParaRPr b="1" dirty="0"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7" name="Chart 1"/>
          <p:cNvGraphicFramePr>
            <a:graphicFrameLocks/>
          </p:cNvGraphicFramePr>
          <p:nvPr/>
        </p:nvGraphicFramePr>
        <p:xfrm>
          <a:off x="309522" y="214290"/>
          <a:ext cx="11572956" cy="6643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TextBox 2"/>
          <p:cNvSpPr txBox="1"/>
          <p:nvPr/>
        </p:nvSpPr>
        <p:spPr>
          <a:xfrm>
            <a:off x="755332" y="1295400"/>
            <a:ext cx="7626668" cy="526297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</a:t>
            </a:r>
            <a:r>
              <a:rPr dirty="0" sz="2400" lang="en-US" smtClean="0"/>
              <a:t>177 </a:t>
            </a:r>
            <a:r>
              <a:rPr dirty="0" sz="2400" lang="en-US"/>
              <a:t>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</a:t>
            </a:r>
            <a:r>
              <a:rPr sz="2400" lang="en-US" smtClean="0"/>
              <a:t>performance 93 </a:t>
            </a:r>
            <a:r>
              <a:rPr dirty="0" sz="2400" lang="en-US"/>
              <a:t>category, with </a:t>
            </a:r>
            <a:r>
              <a:rPr dirty="0" sz="2400" lang="en-US" smtClean="0"/>
              <a:t> </a:t>
            </a:r>
            <a:r>
              <a:rPr dirty="0" sz="2400" lang="en-US"/>
              <a:t>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</a:t>
            </a:r>
            <a:r>
              <a:rPr dirty="0" sz="2400" lang="en-US" smtClean="0"/>
              <a:t>2360 </a:t>
            </a:r>
            <a:r>
              <a:rPr dirty="0" sz="2400" lang="en-US"/>
              <a:t>employees) and VERY HIGH </a:t>
            </a:r>
            <a:r>
              <a:rPr dirty="0" sz="2400" lang="en-US" smtClean="0"/>
              <a:t>(369 </a:t>
            </a:r>
            <a:r>
              <a:rPr dirty="0" sz="2400" lang="en-US"/>
              <a:t>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2072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Analysis, Employee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tatus, Martial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tatus and Employee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ype </a:t>
            </a:r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1261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5069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917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</a:t>
            </a:r>
            <a:r>
              <a:rPr sz="2000" lang="en-US">
                <a:latin typeface="Sitka Heading Semibold" pitchFamily="2" charset="0"/>
              </a:rPr>
              <a:t>totaling </a:t>
            </a:r>
            <a:r>
              <a:rPr sz="2000" lang="en-US" smtClean="0">
                <a:latin typeface="Sitka Heading Semibold" pitchFamily="2" charset="0"/>
              </a:rPr>
              <a:t>2,999 </a:t>
            </a:r>
            <a:r>
              <a:rPr dirty="0" sz="2000" lang="en-US">
                <a:latin typeface="Sitka Heading Semibold" pitchFamily="2" charset="0"/>
              </a:rPr>
              <a:t>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</a:t>
            </a:r>
            <a:r>
              <a:rPr dirty="0" lang="en-US" smtClean="0"/>
              <a:t>177 </a:t>
            </a:r>
            <a:r>
              <a:rPr dirty="0" lang="en-US"/>
              <a:t>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</a:t>
            </a:r>
            <a:r>
              <a:rPr dirty="0" lang="en-US" smtClean="0"/>
              <a:t>93 </a:t>
            </a:r>
            <a:r>
              <a:rPr dirty="0" lang="en-US"/>
              <a:t>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</a:t>
            </a:r>
            <a:r>
              <a:rPr dirty="0" lang="en-US" smtClean="0"/>
              <a:t>2360 </a:t>
            </a:r>
            <a:r>
              <a:rPr dirty="0" lang="en-US"/>
              <a:t>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</a:t>
            </a:r>
            <a:r>
              <a:rPr dirty="0" lang="en-US" smtClean="0"/>
              <a:t>369 </a:t>
            </a:r>
            <a:r>
              <a:rPr dirty="0" lang="en-US"/>
              <a:t>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</a:t>
            </a:r>
            <a:r>
              <a:rPr dirty="0" lang="en-US" smtClean="0"/>
              <a:t>233 </a:t>
            </a:r>
            <a:r>
              <a:rPr dirty="0" lang="en-US"/>
              <a:t>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</a:t>
            </a:r>
            <a:r>
              <a:rPr dirty="0" lang="en-US" smtClean="0"/>
              <a:t>12 </a:t>
            </a:r>
            <a:r>
              <a:rPr dirty="0" lang="en-US"/>
              <a:t>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grpSp>
        <p:nvGrpSpPr>
          <p:cNvPr id="41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54254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59" name="TextBox 7"/>
          <p:cNvSpPr txBox="1"/>
          <p:nvPr/>
        </p:nvSpPr>
        <p:spPr>
          <a:xfrm>
            <a:off x="2819400" y="2658397"/>
            <a:ext cx="7772400" cy="2246769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smtClean="0"/>
              <a:t>visualization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1" name="TextBox 4"/>
          <p:cNvSpPr txBox="1"/>
          <p:nvPr/>
        </p:nvSpPr>
        <p:spPr>
          <a:xfrm>
            <a:off x="1295400" y="2097351"/>
            <a:ext cx="6104020" cy="353943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TextBox 8"/>
          <p:cNvSpPr txBox="1"/>
          <p:nvPr/>
        </p:nvSpPr>
        <p:spPr>
          <a:xfrm>
            <a:off x="2667000" y="2389116"/>
            <a:ext cx="6019800" cy="3108543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MCOM</cp:lastModifiedBy>
  <dcterms:created xsi:type="dcterms:W3CDTF">2024-03-28T17:07:22Z</dcterms:created>
  <dcterms:modified xsi:type="dcterms:W3CDTF">2024-09-30T06:09:57Z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f9d836f31639458a99a7b64d356b3c39</vt:lpwstr>
  </property>
</Properties>
</file>