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72" r:id="rId6"/>
    <p:sldId id="270" r:id="rId7"/>
    <p:sldId id="260" r:id="rId8"/>
    <p:sldId id="261" r:id="rId9"/>
    <p:sldId id="262" r:id="rId10"/>
    <p:sldId id="263" r:id="rId11"/>
    <p:sldId id="264" r:id="rId12"/>
    <p:sldId id="271" r:id="rId13"/>
    <p:sldId id="265" r:id="rId14"/>
    <p:sldId id="266" r:id="rId15"/>
    <p:sldId id="267" r:id="rId16"/>
    <p:sldId id="268" r:id="rId17"/>
    <p:sldId id="269"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0" d="100"/>
          <a:sy n="60" d="100"/>
        </p:scale>
        <p:origin x="1061"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36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06073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18683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729" y="2832616"/>
            <a:ext cx="4868942" cy="2564368"/>
          </a:xfrm>
          <a:prstGeom prst="rect">
            <a:avLst/>
          </a:prstGeom>
        </p:spPr>
      </p:pic>
      <p:sp>
        <p:nvSpPr>
          <p:cNvPr id="6" name="Text 1"/>
          <p:cNvSpPr/>
          <p:nvPr/>
        </p:nvSpPr>
        <p:spPr>
          <a:xfrm>
            <a:off x="864037" y="2135148"/>
            <a:ext cx="7415927" cy="3193971"/>
          </a:xfrm>
          <a:prstGeom prst="rect">
            <a:avLst/>
          </a:prstGeom>
          <a:noFill/>
          <a:ln/>
        </p:spPr>
        <p:txBody>
          <a:bodyPr wrap="square" rtlCol="0" anchor="t"/>
          <a:lstStyle/>
          <a:p>
            <a:pPr marL="0" indent="0" algn="ctr">
              <a:lnSpc>
                <a:spcPts val="8384"/>
              </a:lnSpc>
              <a:buNone/>
            </a:pPr>
            <a:r>
              <a:rPr lang="en-US" sz="6707" b="1" dirty="0">
                <a:solidFill>
                  <a:srgbClr val="F9D933"/>
                </a:solidFill>
                <a:latin typeface="Asar" pitchFamily="34" charset="0"/>
                <a:ea typeface="Asar" pitchFamily="34" charset="-122"/>
                <a:cs typeface="Asar" pitchFamily="34" charset="-120"/>
              </a:rPr>
              <a:t>Customer Segmentation using RFM Analysis</a:t>
            </a:r>
            <a:endParaRPr lang="en-US" sz="6707" dirty="0"/>
          </a:p>
        </p:txBody>
      </p:sp>
      <p:sp>
        <p:nvSpPr>
          <p:cNvPr id="7" name="Text 2"/>
          <p:cNvSpPr/>
          <p:nvPr/>
        </p:nvSpPr>
        <p:spPr>
          <a:xfrm>
            <a:off x="864037" y="5699403"/>
            <a:ext cx="7415927" cy="395049"/>
          </a:xfrm>
          <a:prstGeom prst="rect">
            <a:avLst/>
          </a:prstGeom>
          <a:noFill/>
          <a:ln/>
        </p:spPr>
        <p:txBody>
          <a:bodyPr wrap="none" rtlCol="0" anchor="t"/>
          <a:lstStyle/>
          <a:p>
            <a:pPr marL="0" indent="0">
              <a:lnSpc>
                <a:spcPts val="3110"/>
              </a:lnSpc>
              <a:buNone/>
            </a:pPr>
            <a:endParaRPr lang="en-US" sz="1944" dirty="0"/>
          </a:p>
        </p:txBody>
      </p:sp>
      <p:sp>
        <p:nvSpPr>
          <p:cNvPr id="10" name="TextBox 9">
            <a:extLst>
              <a:ext uri="{FF2B5EF4-FFF2-40B4-BE49-F238E27FC236}">
                <a16:creationId xmlns:a16="http://schemas.microsoft.com/office/drawing/2014/main" id="{63A8854A-1D8B-7C66-526E-CD1EA48BB937}"/>
              </a:ext>
            </a:extLst>
          </p:cNvPr>
          <p:cNvSpPr txBox="1"/>
          <p:nvPr/>
        </p:nvSpPr>
        <p:spPr>
          <a:xfrm>
            <a:off x="267638" y="6094452"/>
            <a:ext cx="6679580" cy="1846659"/>
          </a:xfrm>
          <a:prstGeom prst="rect">
            <a:avLst/>
          </a:prstGeom>
          <a:noFill/>
        </p:spPr>
        <p:txBody>
          <a:bodyPr wrap="square" rtlCol="0">
            <a:spAutoFit/>
          </a:bodyPr>
          <a:lstStyle/>
          <a:p>
            <a:r>
              <a:rPr lang="en-US" dirty="0">
                <a:solidFill>
                  <a:schemeClr val="bg1"/>
                </a:solidFill>
              </a:rPr>
              <a:t>BY</a:t>
            </a:r>
          </a:p>
          <a:p>
            <a:r>
              <a:rPr lang="en-US" sz="2400" b="1" dirty="0">
                <a:solidFill>
                  <a:schemeClr val="bg1"/>
                </a:solidFill>
              </a:rPr>
              <a:t>Subhadeep Dey</a:t>
            </a:r>
          </a:p>
          <a:p>
            <a:r>
              <a:rPr lang="en-US" sz="2400" b="1" dirty="0" err="1">
                <a:solidFill>
                  <a:schemeClr val="bg1"/>
                </a:solidFill>
              </a:rPr>
              <a:t>Koustav</a:t>
            </a:r>
            <a:r>
              <a:rPr lang="en-US" sz="2400" b="1" dirty="0">
                <a:solidFill>
                  <a:schemeClr val="bg1"/>
                </a:solidFill>
              </a:rPr>
              <a:t> Mazumder</a:t>
            </a:r>
          </a:p>
          <a:p>
            <a:r>
              <a:rPr lang="en-US" sz="2400" b="1" dirty="0">
                <a:solidFill>
                  <a:schemeClr val="bg1"/>
                </a:solidFill>
              </a:rPr>
              <a:t>Mili Chowdhury</a:t>
            </a:r>
          </a:p>
          <a:p>
            <a:r>
              <a:rPr lang="en-US" sz="2400" b="1" dirty="0" err="1">
                <a:solidFill>
                  <a:schemeClr val="bg1"/>
                </a:solidFill>
              </a:rPr>
              <a:t>Pratishruti</a:t>
            </a:r>
            <a:r>
              <a:rPr lang="en-US" sz="2400" b="1" dirty="0">
                <a:solidFill>
                  <a:schemeClr val="bg1"/>
                </a:solidFill>
              </a:rPr>
              <a:t> Sahoo</a:t>
            </a:r>
            <a:endParaRPr lang="en-IN" sz="2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09151A">
              <a:alpha val="75000"/>
            </a:srgbClr>
          </a:solidFill>
          <a:ln/>
        </p:spPr>
        <p:txBody>
          <a:bodyPr/>
          <a:lstStyle/>
          <a:p>
            <a:endParaRPr lang="en-IN"/>
          </a:p>
        </p:txBody>
      </p:sp>
      <p:sp>
        <p:nvSpPr>
          <p:cNvPr id="4" name="Text 1"/>
          <p:cNvSpPr/>
          <p:nvPr/>
        </p:nvSpPr>
        <p:spPr>
          <a:xfrm>
            <a:off x="4733449" y="567928"/>
            <a:ext cx="5163383" cy="645438"/>
          </a:xfrm>
          <a:prstGeom prst="rect">
            <a:avLst/>
          </a:prstGeom>
          <a:noFill/>
          <a:ln/>
        </p:spPr>
        <p:txBody>
          <a:bodyPr wrap="none" rtlCol="0" anchor="t"/>
          <a:lstStyle/>
          <a:p>
            <a:pPr marL="0" indent="0" algn="ctr">
              <a:lnSpc>
                <a:spcPts val="5082"/>
              </a:lnSpc>
              <a:buNone/>
            </a:pPr>
            <a:r>
              <a:rPr lang="en-US" sz="4066" b="1" dirty="0">
                <a:solidFill>
                  <a:srgbClr val="FCEC99"/>
                </a:solidFill>
                <a:latin typeface="Asar" pitchFamily="34" charset="0"/>
                <a:ea typeface="Asar" pitchFamily="34" charset="-122"/>
                <a:cs typeface="Asar" pitchFamily="34" charset="-120"/>
              </a:rPr>
              <a:t>RFM Scoring Process</a:t>
            </a:r>
            <a:endParaRPr lang="en-US" sz="4066" dirty="0"/>
          </a:p>
        </p:txBody>
      </p:sp>
      <p:sp>
        <p:nvSpPr>
          <p:cNvPr id="5" name="Text 2"/>
          <p:cNvSpPr/>
          <p:nvPr/>
        </p:nvSpPr>
        <p:spPr>
          <a:xfrm>
            <a:off x="2186940" y="1626394"/>
            <a:ext cx="10256401" cy="330517"/>
          </a:xfrm>
          <a:prstGeom prst="rect">
            <a:avLst/>
          </a:prstGeom>
          <a:noFill/>
          <a:ln/>
        </p:spPr>
        <p:txBody>
          <a:bodyPr wrap="none" rtlCol="0" anchor="t"/>
          <a:lstStyle/>
          <a:p>
            <a:pPr marL="0" indent="0" algn="ctr">
              <a:lnSpc>
                <a:spcPts val="2602"/>
              </a:lnSpc>
              <a:buNone/>
            </a:pPr>
            <a:r>
              <a:rPr lang="en-US" sz="1626" dirty="0">
                <a:solidFill>
                  <a:srgbClr val="E2E6E9"/>
                </a:solidFill>
                <a:latin typeface="Asar" pitchFamily="34" charset="0"/>
                <a:ea typeface="Asar" pitchFamily="34" charset="-122"/>
                <a:cs typeface="Asar" pitchFamily="34" charset="-120"/>
              </a:rPr>
              <a:t>Analyze </a:t>
            </a:r>
            <a:r>
              <a:rPr lang="en-US" sz="1626" b="1" dirty="0">
                <a:solidFill>
                  <a:srgbClr val="E2E6E9"/>
                </a:solidFill>
                <a:latin typeface="Asar" pitchFamily="34" charset="0"/>
                <a:ea typeface="Asar" pitchFamily="34" charset="-122"/>
                <a:cs typeface="Asar" pitchFamily="34" charset="-120"/>
              </a:rPr>
              <a:t>Recency</a:t>
            </a:r>
            <a:r>
              <a:rPr lang="en-US" sz="1626" dirty="0">
                <a:solidFill>
                  <a:srgbClr val="E2E6E9"/>
                </a:solidFill>
                <a:latin typeface="Asar" pitchFamily="34" charset="0"/>
                <a:ea typeface="Asar" pitchFamily="34" charset="-122"/>
                <a:cs typeface="Asar" pitchFamily="34" charset="-120"/>
              </a:rPr>
              <a:t>, </a:t>
            </a:r>
            <a:r>
              <a:rPr lang="en-US" sz="1626" b="1" dirty="0">
                <a:solidFill>
                  <a:srgbClr val="E2E6E9"/>
                </a:solidFill>
                <a:latin typeface="Asar" pitchFamily="34" charset="0"/>
                <a:ea typeface="Asar" pitchFamily="34" charset="-122"/>
                <a:cs typeface="Asar" pitchFamily="34" charset="-120"/>
              </a:rPr>
              <a:t>Frequency</a:t>
            </a:r>
            <a:r>
              <a:rPr lang="en-US" sz="1626" dirty="0">
                <a:solidFill>
                  <a:srgbClr val="E2E6E9"/>
                </a:solidFill>
                <a:latin typeface="Asar" pitchFamily="34" charset="0"/>
                <a:ea typeface="Asar" pitchFamily="34" charset="-122"/>
                <a:cs typeface="Asar" pitchFamily="34" charset="-120"/>
              </a:rPr>
              <a:t>, and </a:t>
            </a:r>
            <a:r>
              <a:rPr lang="en-US" sz="1626" b="1" dirty="0">
                <a:solidFill>
                  <a:srgbClr val="E2E6E9"/>
                </a:solidFill>
                <a:latin typeface="Asar" pitchFamily="34" charset="0"/>
                <a:ea typeface="Asar" pitchFamily="34" charset="-122"/>
                <a:cs typeface="Asar" pitchFamily="34" charset="-120"/>
              </a:rPr>
              <a:t>Monetary Value</a:t>
            </a:r>
            <a:r>
              <a:rPr lang="en-US" sz="1626" dirty="0">
                <a:solidFill>
                  <a:srgbClr val="E2E6E9"/>
                </a:solidFill>
                <a:latin typeface="Asar" pitchFamily="34" charset="0"/>
                <a:ea typeface="Asar" pitchFamily="34" charset="-122"/>
                <a:cs typeface="Asar" pitchFamily="34" charset="-120"/>
              </a:rPr>
              <a:t> of customer transactions to assess their value to the business.</a:t>
            </a:r>
            <a:endParaRPr lang="en-US" sz="1626" dirty="0"/>
          </a:p>
        </p:txBody>
      </p:sp>
      <p:sp>
        <p:nvSpPr>
          <p:cNvPr id="6" name="Text 3"/>
          <p:cNvSpPr/>
          <p:nvPr/>
        </p:nvSpPr>
        <p:spPr>
          <a:xfrm>
            <a:off x="2186940" y="2189202"/>
            <a:ext cx="10256401" cy="330517"/>
          </a:xfrm>
          <a:prstGeom prst="rect">
            <a:avLst/>
          </a:prstGeom>
          <a:noFill/>
          <a:ln/>
        </p:spPr>
        <p:txBody>
          <a:bodyPr wrap="none" rtlCol="0" anchor="t"/>
          <a:lstStyle/>
          <a:p>
            <a:pPr marL="0" indent="0">
              <a:lnSpc>
                <a:spcPts val="2602"/>
              </a:lnSpc>
              <a:buNone/>
            </a:pPr>
            <a:r>
              <a:rPr lang="en-US" sz="1626" dirty="0">
                <a:solidFill>
                  <a:srgbClr val="E2E6E9"/>
                </a:solidFill>
                <a:latin typeface="Asar" pitchFamily="34" charset="0"/>
                <a:ea typeface="Asar" pitchFamily="34" charset="-122"/>
                <a:cs typeface="Asar" pitchFamily="34" charset="-120"/>
              </a:rPr>
              <a:t>●</a:t>
            </a:r>
            <a:r>
              <a:rPr lang="en-US" sz="1626" b="1" dirty="0">
                <a:solidFill>
                  <a:srgbClr val="E2E6E9"/>
                </a:solidFill>
                <a:latin typeface="Asar" pitchFamily="34" charset="0"/>
                <a:ea typeface="Asar" pitchFamily="34" charset="-122"/>
                <a:cs typeface="Asar" pitchFamily="34" charset="-120"/>
              </a:rPr>
              <a:t>Recency Score:</a:t>
            </a:r>
            <a:r>
              <a:rPr lang="en-US" sz="1626" dirty="0">
                <a:solidFill>
                  <a:srgbClr val="E2E6E9"/>
                </a:solidFill>
                <a:latin typeface="Asar" pitchFamily="34" charset="0"/>
                <a:ea typeface="Asar" pitchFamily="34" charset="-122"/>
                <a:cs typeface="Asar" pitchFamily="34" charset="-120"/>
              </a:rPr>
              <a:t> Scoring: 1 for &gt;1070 days, 2 for 365-1070 days, 3 0-365.</a:t>
            </a:r>
            <a:endParaRPr lang="en-US" sz="1626" dirty="0"/>
          </a:p>
        </p:txBody>
      </p:sp>
      <p:sp>
        <p:nvSpPr>
          <p:cNvPr id="7" name="Text 4"/>
          <p:cNvSpPr/>
          <p:nvPr/>
        </p:nvSpPr>
        <p:spPr>
          <a:xfrm>
            <a:off x="2186940" y="2752011"/>
            <a:ext cx="10256401" cy="330517"/>
          </a:xfrm>
          <a:prstGeom prst="rect">
            <a:avLst/>
          </a:prstGeom>
          <a:noFill/>
          <a:ln/>
        </p:spPr>
        <p:txBody>
          <a:bodyPr wrap="none" rtlCol="0" anchor="t"/>
          <a:lstStyle/>
          <a:p>
            <a:pPr marL="0" indent="0">
              <a:lnSpc>
                <a:spcPts val="2602"/>
              </a:lnSpc>
              <a:buNone/>
            </a:pPr>
            <a:r>
              <a:rPr lang="en-US" sz="1626" dirty="0">
                <a:solidFill>
                  <a:srgbClr val="E2E6E9"/>
                </a:solidFill>
                <a:latin typeface="Asar" pitchFamily="34" charset="0"/>
                <a:ea typeface="Asar" pitchFamily="34" charset="-122"/>
                <a:cs typeface="Asar" pitchFamily="34" charset="-120"/>
              </a:rPr>
              <a:t>●</a:t>
            </a:r>
            <a:r>
              <a:rPr lang="en-US" sz="1626" b="1" dirty="0">
                <a:solidFill>
                  <a:srgbClr val="E2E6E9"/>
                </a:solidFill>
                <a:latin typeface="Asar" pitchFamily="34" charset="0"/>
                <a:ea typeface="Asar" pitchFamily="34" charset="-122"/>
                <a:cs typeface="Asar" pitchFamily="34" charset="-120"/>
              </a:rPr>
              <a:t>Frequency Score:</a:t>
            </a:r>
            <a:r>
              <a:rPr lang="en-US" sz="1626" dirty="0">
                <a:solidFill>
                  <a:srgbClr val="E2E6E9"/>
                </a:solidFill>
                <a:latin typeface="Asar" pitchFamily="34" charset="0"/>
                <a:ea typeface="Asar" pitchFamily="34" charset="-122"/>
                <a:cs typeface="Asar" pitchFamily="34" charset="-120"/>
              </a:rPr>
              <a:t> Emphasis on customer engagement. Scoring: 0-2 for 1, 2 for 2-4, 3 is more than 4.</a:t>
            </a:r>
            <a:endParaRPr lang="en-US" sz="1626" dirty="0"/>
          </a:p>
        </p:txBody>
      </p:sp>
      <p:sp>
        <p:nvSpPr>
          <p:cNvPr id="8" name="Text 5"/>
          <p:cNvSpPr/>
          <p:nvPr/>
        </p:nvSpPr>
        <p:spPr>
          <a:xfrm>
            <a:off x="2186940" y="3314819"/>
            <a:ext cx="10256401" cy="330517"/>
          </a:xfrm>
          <a:prstGeom prst="rect">
            <a:avLst/>
          </a:prstGeom>
          <a:noFill/>
          <a:ln/>
        </p:spPr>
        <p:txBody>
          <a:bodyPr wrap="none" rtlCol="0" anchor="t"/>
          <a:lstStyle/>
          <a:p>
            <a:pPr marL="0" indent="0">
              <a:lnSpc>
                <a:spcPts val="2602"/>
              </a:lnSpc>
              <a:buNone/>
            </a:pPr>
            <a:r>
              <a:rPr lang="en-US" sz="1626" dirty="0">
                <a:solidFill>
                  <a:srgbClr val="E2E6E9"/>
                </a:solidFill>
                <a:latin typeface="Asar" pitchFamily="34" charset="0"/>
                <a:ea typeface="Asar" pitchFamily="34" charset="-122"/>
                <a:cs typeface="Asar" pitchFamily="34" charset="-120"/>
              </a:rPr>
              <a:t>●</a:t>
            </a:r>
            <a:r>
              <a:rPr lang="en-US" sz="1626" b="1" dirty="0">
                <a:solidFill>
                  <a:srgbClr val="E2E6E9"/>
                </a:solidFill>
                <a:latin typeface="Asar" pitchFamily="34" charset="0"/>
                <a:ea typeface="Asar" pitchFamily="34" charset="-122"/>
                <a:cs typeface="Asar" pitchFamily="34" charset="-120"/>
              </a:rPr>
              <a:t>Monetary Score:</a:t>
            </a:r>
            <a:r>
              <a:rPr lang="en-US" sz="1626" dirty="0">
                <a:solidFill>
                  <a:srgbClr val="E2E6E9"/>
                </a:solidFill>
                <a:latin typeface="Asar" pitchFamily="34" charset="0"/>
                <a:ea typeface="Asar" pitchFamily="34" charset="-122"/>
                <a:cs typeface="Asar" pitchFamily="34" charset="-120"/>
              </a:rPr>
              <a:t> Significance of spending. Scoring: 1 for &lt;50, 2 for 50-100, 3 otherwise.</a:t>
            </a:r>
            <a:endParaRPr lang="en-US" sz="1626" dirty="0"/>
          </a:p>
        </p:txBody>
      </p:sp>
      <p:sp>
        <p:nvSpPr>
          <p:cNvPr id="9" name="Text 6"/>
          <p:cNvSpPr/>
          <p:nvPr/>
        </p:nvSpPr>
        <p:spPr>
          <a:xfrm>
            <a:off x="5766078" y="3955137"/>
            <a:ext cx="3098006" cy="387191"/>
          </a:xfrm>
          <a:prstGeom prst="rect">
            <a:avLst/>
          </a:prstGeom>
          <a:noFill/>
          <a:ln/>
        </p:spPr>
        <p:txBody>
          <a:bodyPr wrap="none" rtlCol="0" anchor="t"/>
          <a:lstStyle/>
          <a:p>
            <a:pPr marL="0" indent="0" algn="ctr">
              <a:lnSpc>
                <a:spcPts val="3049"/>
              </a:lnSpc>
              <a:buNone/>
            </a:pPr>
            <a:r>
              <a:rPr lang="en-US" sz="2439" b="1" dirty="0">
                <a:solidFill>
                  <a:srgbClr val="FCEC99"/>
                </a:solidFill>
                <a:latin typeface="Asar" pitchFamily="34" charset="0"/>
                <a:ea typeface="Asar" pitchFamily="34" charset="-122"/>
                <a:cs typeface="Asar" pitchFamily="34" charset="-120"/>
              </a:rPr>
              <a:t>RFM Scores Calculation</a:t>
            </a:r>
            <a:endParaRPr lang="en-US" sz="2439" dirty="0"/>
          </a:p>
        </p:txBody>
      </p:sp>
      <p:sp>
        <p:nvSpPr>
          <p:cNvPr id="10" name="Text 7"/>
          <p:cNvSpPr/>
          <p:nvPr/>
        </p:nvSpPr>
        <p:spPr>
          <a:xfrm>
            <a:off x="2186940" y="4652129"/>
            <a:ext cx="10256401" cy="661035"/>
          </a:xfrm>
          <a:prstGeom prst="rect">
            <a:avLst/>
          </a:prstGeom>
          <a:noFill/>
          <a:ln/>
        </p:spPr>
        <p:txBody>
          <a:bodyPr wrap="square" rtlCol="0" anchor="t"/>
          <a:lstStyle/>
          <a:p>
            <a:pPr marL="0" indent="0" algn="l">
              <a:lnSpc>
                <a:spcPts val="2602"/>
              </a:lnSpc>
              <a:buNone/>
            </a:pPr>
            <a:r>
              <a:rPr lang="en-US" sz="1626" b="1" dirty="0">
                <a:solidFill>
                  <a:srgbClr val="E2E6E9"/>
                </a:solidFill>
                <a:latin typeface="Asar" pitchFamily="34" charset="0"/>
                <a:ea typeface="Asar" pitchFamily="34" charset="-122"/>
                <a:cs typeface="Asar" pitchFamily="34" charset="-120"/>
              </a:rPr>
              <a:t>Recency Score</a:t>
            </a:r>
            <a:r>
              <a:rPr lang="en-US" sz="1626" dirty="0">
                <a:solidFill>
                  <a:srgbClr val="E2E6E9"/>
                </a:solidFill>
                <a:latin typeface="Asar" pitchFamily="34" charset="0"/>
                <a:ea typeface="Asar" pitchFamily="34" charset="-122"/>
                <a:cs typeface="Asar" pitchFamily="34" charset="-120"/>
              </a:rPr>
              <a:t>: Determined based on the time since the customer's last transaction, with higher scores for more recent interactions.</a:t>
            </a:r>
            <a:endParaRPr lang="en-US" sz="1626" dirty="0"/>
          </a:p>
        </p:txBody>
      </p:sp>
      <p:sp>
        <p:nvSpPr>
          <p:cNvPr id="11" name="Text 8"/>
          <p:cNvSpPr/>
          <p:nvPr/>
        </p:nvSpPr>
        <p:spPr>
          <a:xfrm>
            <a:off x="2186940" y="5545455"/>
            <a:ext cx="10256401" cy="661035"/>
          </a:xfrm>
          <a:prstGeom prst="rect">
            <a:avLst/>
          </a:prstGeom>
          <a:noFill/>
          <a:ln/>
        </p:spPr>
        <p:txBody>
          <a:bodyPr wrap="square" rtlCol="0" anchor="t"/>
          <a:lstStyle/>
          <a:p>
            <a:pPr marL="0" indent="0" algn="l">
              <a:lnSpc>
                <a:spcPts val="2602"/>
              </a:lnSpc>
              <a:buNone/>
            </a:pPr>
            <a:r>
              <a:rPr lang="en-US" sz="1626" b="1" dirty="0">
                <a:solidFill>
                  <a:srgbClr val="E2E6E9"/>
                </a:solidFill>
                <a:latin typeface="Asar" pitchFamily="34" charset="0"/>
                <a:ea typeface="Asar" pitchFamily="34" charset="-122"/>
                <a:cs typeface="Asar" pitchFamily="34" charset="-120"/>
              </a:rPr>
              <a:t>Frequency Score</a:t>
            </a:r>
            <a:r>
              <a:rPr lang="en-US" sz="1626" dirty="0">
                <a:solidFill>
                  <a:srgbClr val="E2E6E9"/>
                </a:solidFill>
                <a:latin typeface="Asar" pitchFamily="34" charset="0"/>
                <a:ea typeface="Asar" pitchFamily="34" charset="-122"/>
                <a:cs typeface="Asar" pitchFamily="34" charset="-120"/>
              </a:rPr>
              <a:t>: Assigned based on the number of transactions, with higher scores for more frequent customer activity.</a:t>
            </a:r>
            <a:endParaRPr lang="en-US" sz="1626" dirty="0"/>
          </a:p>
        </p:txBody>
      </p:sp>
      <p:sp>
        <p:nvSpPr>
          <p:cNvPr id="12" name="Text 9"/>
          <p:cNvSpPr/>
          <p:nvPr/>
        </p:nvSpPr>
        <p:spPr>
          <a:xfrm>
            <a:off x="2186940" y="6438781"/>
            <a:ext cx="10256401" cy="661035"/>
          </a:xfrm>
          <a:prstGeom prst="rect">
            <a:avLst/>
          </a:prstGeom>
          <a:noFill/>
          <a:ln/>
        </p:spPr>
        <p:txBody>
          <a:bodyPr wrap="square" rtlCol="0" anchor="t"/>
          <a:lstStyle/>
          <a:p>
            <a:pPr marL="0" indent="0" algn="l">
              <a:lnSpc>
                <a:spcPts val="2602"/>
              </a:lnSpc>
              <a:buNone/>
            </a:pPr>
            <a:r>
              <a:rPr lang="en-US" sz="1626" b="1" dirty="0">
                <a:solidFill>
                  <a:srgbClr val="E2E6E9"/>
                </a:solidFill>
                <a:latin typeface="Asar" pitchFamily="34" charset="0"/>
                <a:ea typeface="Asar" pitchFamily="34" charset="-122"/>
                <a:cs typeface="Asar" pitchFamily="34" charset="-120"/>
              </a:rPr>
              <a:t>Monetary Score</a:t>
            </a:r>
            <a:r>
              <a:rPr lang="en-US" sz="1626" dirty="0">
                <a:solidFill>
                  <a:srgbClr val="E2E6E9"/>
                </a:solidFill>
                <a:latin typeface="Asar" pitchFamily="34" charset="0"/>
                <a:ea typeface="Asar" pitchFamily="34" charset="-122"/>
                <a:cs typeface="Asar" pitchFamily="34" charset="-120"/>
              </a:rPr>
              <a:t>: Calculated according to the customer's spending level, assigning higher scores for higher monetary value transactions.</a:t>
            </a:r>
            <a:endParaRPr lang="en-US" sz="1626" dirty="0"/>
          </a:p>
        </p:txBody>
      </p:sp>
      <p:sp>
        <p:nvSpPr>
          <p:cNvPr id="13" name="Text 10"/>
          <p:cNvSpPr/>
          <p:nvPr/>
        </p:nvSpPr>
        <p:spPr>
          <a:xfrm>
            <a:off x="2186940" y="7332107"/>
            <a:ext cx="10256401" cy="330517"/>
          </a:xfrm>
          <a:prstGeom prst="rect">
            <a:avLst/>
          </a:prstGeom>
          <a:noFill/>
          <a:ln/>
        </p:spPr>
        <p:txBody>
          <a:bodyPr wrap="none" rtlCol="0" anchor="t"/>
          <a:lstStyle/>
          <a:p>
            <a:pPr marL="0" indent="0">
              <a:lnSpc>
                <a:spcPts val="2602"/>
              </a:lnSpc>
              <a:buNone/>
            </a:pPr>
            <a:r>
              <a:rPr lang="en-US" sz="1626" dirty="0">
                <a:solidFill>
                  <a:srgbClr val="E2E6E9"/>
                </a:solidFill>
                <a:latin typeface="Asar" pitchFamily="34" charset="0"/>
                <a:ea typeface="Asar" pitchFamily="34" charset="-122"/>
                <a:cs typeface="Asar" pitchFamily="34" charset="-120"/>
              </a:rPr>
              <a:t>●</a:t>
            </a:r>
            <a:r>
              <a:rPr lang="en-US" sz="1626" b="1" dirty="0">
                <a:solidFill>
                  <a:srgbClr val="E2E6E9"/>
                </a:solidFill>
                <a:latin typeface="Asar" pitchFamily="34" charset="0"/>
                <a:ea typeface="Asar" pitchFamily="34" charset="-122"/>
                <a:cs typeface="Asar" pitchFamily="34" charset="-120"/>
              </a:rPr>
              <a:t>RFM SCORE Combination:</a:t>
            </a:r>
            <a:r>
              <a:rPr lang="en-US" sz="1626" dirty="0">
                <a:solidFill>
                  <a:srgbClr val="E2E6E9"/>
                </a:solidFill>
                <a:latin typeface="Asar" pitchFamily="34" charset="0"/>
                <a:ea typeface="Asar" pitchFamily="34" charset="-122"/>
                <a:cs typeface="Asar" pitchFamily="34" charset="-120"/>
              </a:rPr>
              <a:t> Composite score formula: R</a:t>
            </a:r>
            <a:r>
              <a:rPr lang="en-US" sz="1626" b="1" i="1" dirty="0">
                <a:solidFill>
                  <a:srgbClr val="F9D933"/>
                </a:solidFill>
                <a:latin typeface="Asar" pitchFamily="34" charset="0"/>
                <a:ea typeface="Asar" pitchFamily="34" charset="-122"/>
                <a:cs typeface="Asar" pitchFamily="34" charset="-120"/>
              </a:rPr>
              <a:t>*100 + F </a:t>
            </a:r>
            <a:r>
              <a:rPr lang="en-US" sz="1626" dirty="0">
                <a:solidFill>
                  <a:srgbClr val="E2E6E9"/>
                </a:solidFill>
                <a:latin typeface="Asar" pitchFamily="34" charset="0"/>
                <a:ea typeface="Asar" pitchFamily="34" charset="-122"/>
                <a:cs typeface="Asar" pitchFamily="34" charset="-120"/>
              </a:rPr>
              <a:t>*10 + M*1.</a:t>
            </a:r>
            <a:endParaRPr lang="en-US" sz="162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09151A">
              <a:alpha val="75000"/>
            </a:srgbClr>
          </a:solidFill>
          <a:ln/>
        </p:spPr>
        <p:txBody>
          <a:bodyPr/>
          <a:lstStyle/>
          <a:p>
            <a:endParaRPr lang="en-IN"/>
          </a:p>
        </p:txBody>
      </p:sp>
      <p:sp>
        <p:nvSpPr>
          <p:cNvPr id="4" name="Text 1"/>
          <p:cNvSpPr/>
          <p:nvPr/>
        </p:nvSpPr>
        <p:spPr>
          <a:xfrm>
            <a:off x="3779044" y="527090"/>
            <a:ext cx="7072193" cy="599003"/>
          </a:xfrm>
          <a:prstGeom prst="rect">
            <a:avLst/>
          </a:prstGeom>
          <a:noFill/>
          <a:ln/>
        </p:spPr>
        <p:txBody>
          <a:bodyPr wrap="none" rtlCol="0" anchor="t"/>
          <a:lstStyle/>
          <a:p>
            <a:pPr marL="0" indent="0" algn="ctr">
              <a:lnSpc>
                <a:spcPts val="4717"/>
              </a:lnSpc>
              <a:buNone/>
            </a:pPr>
            <a:r>
              <a:rPr lang="en-US" sz="3773" dirty="0">
                <a:solidFill>
                  <a:srgbClr val="F5F0F0"/>
                </a:solidFill>
                <a:latin typeface="Asar" pitchFamily="34" charset="0"/>
                <a:ea typeface="Asar" pitchFamily="34" charset="-122"/>
                <a:cs typeface="Asar" pitchFamily="34" charset="-120"/>
              </a:rPr>
              <a:t>Distribution of RFM Scores</a:t>
            </a:r>
            <a:endParaRPr lang="en-US" sz="3773" dirty="0"/>
          </a:p>
        </p:txBody>
      </p:sp>
      <p:sp>
        <p:nvSpPr>
          <p:cNvPr id="6" name="Text 2"/>
          <p:cNvSpPr/>
          <p:nvPr/>
        </p:nvSpPr>
        <p:spPr>
          <a:xfrm>
            <a:off x="2555677" y="6874073"/>
            <a:ext cx="9519047" cy="306705"/>
          </a:xfrm>
          <a:prstGeom prst="rect">
            <a:avLst/>
          </a:prstGeom>
          <a:noFill/>
          <a:ln/>
        </p:spPr>
        <p:txBody>
          <a:bodyPr wrap="none" rtlCol="0" anchor="t"/>
          <a:lstStyle/>
          <a:p>
            <a:pPr marL="0" indent="0">
              <a:lnSpc>
                <a:spcPts val="2415"/>
              </a:lnSpc>
              <a:buNone/>
            </a:pPr>
            <a:endParaRPr lang="en-US" sz="1509" dirty="0"/>
          </a:p>
        </p:txBody>
      </p:sp>
      <p:sp>
        <p:nvSpPr>
          <p:cNvPr id="7" name="Text 3"/>
          <p:cNvSpPr/>
          <p:nvPr/>
        </p:nvSpPr>
        <p:spPr>
          <a:xfrm>
            <a:off x="2555677" y="7396401"/>
            <a:ext cx="9519047" cy="306705"/>
          </a:xfrm>
          <a:prstGeom prst="rect">
            <a:avLst/>
          </a:prstGeom>
          <a:noFill/>
          <a:ln/>
        </p:spPr>
        <p:txBody>
          <a:bodyPr wrap="none" rtlCol="0" anchor="t"/>
          <a:lstStyle/>
          <a:p>
            <a:pPr marL="0" indent="0">
              <a:lnSpc>
                <a:spcPts val="2415"/>
              </a:lnSpc>
              <a:buNone/>
            </a:pPr>
            <a:endParaRPr lang="en-US" sz="1509" dirty="0"/>
          </a:p>
        </p:txBody>
      </p:sp>
      <p:pic>
        <p:nvPicPr>
          <p:cNvPr id="10" name="Picture 9" descr="A screen shot of a graph&#10;&#10;Description automatically generated">
            <a:extLst>
              <a:ext uri="{FF2B5EF4-FFF2-40B4-BE49-F238E27FC236}">
                <a16:creationId xmlns:a16="http://schemas.microsoft.com/office/drawing/2014/main" id="{77C3247D-B7FA-5DFE-3857-6F774CA40797}"/>
              </a:ext>
            </a:extLst>
          </p:cNvPr>
          <p:cNvPicPr>
            <a:picLocks noChangeAspect="1"/>
          </p:cNvPicPr>
          <p:nvPr/>
        </p:nvPicPr>
        <p:blipFill>
          <a:blip r:embed="rId4"/>
          <a:stretch>
            <a:fillRect/>
          </a:stretch>
        </p:blipFill>
        <p:spPr>
          <a:xfrm>
            <a:off x="2704700" y="1169415"/>
            <a:ext cx="9220999" cy="58907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09151A">
              <a:alpha val="75000"/>
            </a:srgbClr>
          </a:solidFill>
          <a:ln/>
        </p:spPr>
        <p:txBody>
          <a:bodyPr/>
          <a:lstStyle/>
          <a:p>
            <a:endParaRPr lang="en-IN"/>
          </a:p>
        </p:txBody>
      </p:sp>
      <p:sp>
        <p:nvSpPr>
          <p:cNvPr id="4" name="Text 1"/>
          <p:cNvSpPr/>
          <p:nvPr/>
        </p:nvSpPr>
        <p:spPr>
          <a:xfrm>
            <a:off x="3779044" y="527090"/>
            <a:ext cx="7072193" cy="599003"/>
          </a:xfrm>
          <a:prstGeom prst="rect">
            <a:avLst/>
          </a:prstGeom>
          <a:noFill/>
          <a:ln/>
        </p:spPr>
        <p:txBody>
          <a:bodyPr wrap="none" rtlCol="0" anchor="t"/>
          <a:lstStyle/>
          <a:p>
            <a:pPr marL="0" indent="0" algn="ctr">
              <a:lnSpc>
                <a:spcPts val="4717"/>
              </a:lnSpc>
              <a:buNone/>
            </a:pPr>
            <a:r>
              <a:rPr lang="en-US" sz="3773" dirty="0">
                <a:solidFill>
                  <a:srgbClr val="F5F0F0"/>
                </a:solidFill>
                <a:latin typeface="Asar" pitchFamily="34" charset="0"/>
                <a:ea typeface="Asar" pitchFamily="34" charset="-122"/>
                <a:cs typeface="Asar" pitchFamily="34" charset="-120"/>
              </a:rPr>
              <a:t>Distribution of Customer Segments</a:t>
            </a:r>
            <a:endParaRPr lang="en-US" sz="3773" dirty="0"/>
          </a:p>
        </p:txBody>
      </p:sp>
      <p:pic>
        <p:nvPicPr>
          <p:cNvPr id="5" name="Image 1" descr="preencoded.png"/>
          <p:cNvPicPr>
            <a:picLocks noChangeAspect="1"/>
          </p:cNvPicPr>
          <p:nvPr/>
        </p:nvPicPr>
        <p:blipFill>
          <a:blip r:embed="rId4"/>
          <a:stretch>
            <a:fillRect/>
          </a:stretch>
        </p:blipFill>
        <p:spPr>
          <a:xfrm>
            <a:off x="2555677" y="1509355"/>
            <a:ext cx="8199953" cy="5149096"/>
          </a:xfrm>
          <a:prstGeom prst="rect">
            <a:avLst/>
          </a:prstGeom>
        </p:spPr>
      </p:pic>
      <p:sp>
        <p:nvSpPr>
          <p:cNvPr id="6" name="Text 2"/>
          <p:cNvSpPr/>
          <p:nvPr/>
        </p:nvSpPr>
        <p:spPr>
          <a:xfrm>
            <a:off x="2555677" y="6874073"/>
            <a:ext cx="9519047" cy="306705"/>
          </a:xfrm>
          <a:prstGeom prst="rect">
            <a:avLst/>
          </a:prstGeom>
          <a:noFill/>
          <a:ln/>
        </p:spPr>
        <p:txBody>
          <a:bodyPr wrap="none" rtlCol="0" anchor="t"/>
          <a:lstStyle/>
          <a:p>
            <a:pPr marL="0" indent="0">
              <a:lnSpc>
                <a:spcPts val="2415"/>
              </a:lnSpc>
              <a:buNone/>
            </a:pPr>
            <a:endParaRPr lang="en-US" sz="1509" dirty="0"/>
          </a:p>
        </p:txBody>
      </p:sp>
      <p:sp>
        <p:nvSpPr>
          <p:cNvPr id="7" name="Text 3"/>
          <p:cNvSpPr/>
          <p:nvPr/>
        </p:nvSpPr>
        <p:spPr>
          <a:xfrm>
            <a:off x="2555677" y="7396401"/>
            <a:ext cx="9519047" cy="306705"/>
          </a:xfrm>
          <a:prstGeom prst="rect">
            <a:avLst/>
          </a:prstGeom>
          <a:noFill/>
          <a:ln/>
        </p:spPr>
        <p:txBody>
          <a:bodyPr wrap="none" rtlCol="0" anchor="t"/>
          <a:lstStyle/>
          <a:p>
            <a:pPr marL="0" indent="0">
              <a:lnSpc>
                <a:spcPts val="2415"/>
              </a:lnSpc>
              <a:buNone/>
            </a:pPr>
            <a:endParaRPr lang="en-US" sz="1509" dirty="0"/>
          </a:p>
        </p:txBody>
      </p:sp>
    </p:spTree>
    <p:extLst>
      <p:ext uri="{BB962C8B-B14F-4D97-AF65-F5344CB8AC3E}">
        <p14:creationId xmlns:p14="http://schemas.microsoft.com/office/powerpoint/2010/main" val="191113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sp>
        <p:nvSpPr>
          <p:cNvPr id="4" name="Text 1"/>
          <p:cNvSpPr/>
          <p:nvPr/>
        </p:nvSpPr>
        <p:spPr>
          <a:xfrm>
            <a:off x="2759631" y="1109067"/>
            <a:ext cx="9110901" cy="771525"/>
          </a:xfrm>
          <a:prstGeom prst="rect">
            <a:avLst/>
          </a:prstGeom>
          <a:noFill/>
          <a:ln/>
        </p:spPr>
        <p:txBody>
          <a:bodyPr wrap="none" rtlCol="0" anchor="t"/>
          <a:lstStyle/>
          <a:p>
            <a:pPr marL="0" indent="0" algn="ctr">
              <a:lnSpc>
                <a:spcPts val="6075"/>
              </a:lnSpc>
              <a:buNone/>
            </a:pPr>
            <a:r>
              <a:rPr lang="en-US" sz="4860" dirty="0">
                <a:solidFill>
                  <a:srgbClr val="F5F0F0"/>
                </a:solidFill>
                <a:latin typeface="Asar" pitchFamily="34" charset="0"/>
                <a:ea typeface="Asar" pitchFamily="34" charset="-122"/>
                <a:cs typeface="Asar" pitchFamily="34" charset="-120"/>
              </a:rPr>
              <a:t>Distribution of Customer Segments</a:t>
            </a:r>
            <a:endParaRPr lang="en-US" sz="4860" dirty="0"/>
          </a:p>
        </p:txBody>
      </p:sp>
      <p:sp>
        <p:nvSpPr>
          <p:cNvPr id="5" name="Text 2"/>
          <p:cNvSpPr/>
          <p:nvPr/>
        </p:nvSpPr>
        <p:spPr>
          <a:xfrm>
            <a:off x="1579959" y="2374344"/>
            <a:ext cx="11865293" cy="395049"/>
          </a:xfrm>
          <a:prstGeom prst="rect">
            <a:avLst/>
          </a:prstGeom>
          <a:noFill/>
          <a:ln/>
        </p:spPr>
        <p:txBody>
          <a:bodyPr wrap="none" rtlCol="0" anchor="t"/>
          <a:lstStyle/>
          <a:p>
            <a:pPr marL="342900" indent="-342900" algn="l">
              <a:lnSpc>
                <a:spcPts val="3110"/>
              </a:lnSpc>
              <a:buSzPct val="100000"/>
              <a:buFont typeface="+mj-lt"/>
              <a:buAutoNum type="arabicPeriod"/>
            </a:pPr>
            <a:r>
              <a:rPr lang="en-US" sz="1944" b="1" dirty="0">
                <a:solidFill>
                  <a:srgbClr val="FFD1A7"/>
                </a:solidFill>
                <a:latin typeface="Asar" pitchFamily="34" charset="0"/>
                <a:ea typeface="Asar" pitchFamily="34" charset="-122"/>
                <a:cs typeface="Asar" pitchFamily="34" charset="-120"/>
              </a:rPr>
              <a:t>Cold Case</a:t>
            </a:r>
            <a:r>
              <a:rPr lang="en-US" sz="1944" b="1" dirty="0">
                <a:solidFill>
                  <a:srgbClr val="E2E6E9"/>
                </a:solidFill>
                <a:latin typeface="Asar" pitchFamily="34" charset="0"/>
                <a:ea typeface="Asar" pitchFamily="34" charset="-122"/>
                <a:cs typeface="Asar" pitchFamily="34" charset="-120"/>
              </a:rPr>
              <a:t>:</a:t>
            </a:r>
            <a:r>
              <a:rPr lang="en-US" sz="1944" dirty="0">
                <a:solidFill>
                  <a:srgbClr val="E2E6E9"/>
                </a:solidFill>
                <a:latin typeface="Asar" pitchFamily="34" charset="0"/>
                <a:ea typeface="Asar" pitchFamily="34" charset="-122"/>
                <a:cs typeface="Asar" pitchFamily="34" charset="-120"/>
              </a:rPr>
              <a:t> High Recency, low purchase frequency, and contribute minimally to the revenue.</a:t>
            </a:r>
            <a:endParaRPr lang="en-US" sz="1944" dirty="0"/>
          </a:p>
        </p:txBody>
      </p:sp>
      <p:sp>
        <p:nvSpPr>
          <p:cNvPr id="6" name="Text 3"/>
          <p:cNvSpPr/>
          <p:nvPr/>
        </p:nvSpPr>
        <p:spPr>
          <a:xfrm>
            <a:off x="1579959" y="2855714"/>
            <a:ext cx="11865293" cy="395049"/>
          </a:xfrm>
          <a:prstGeom prst="rect">
            <a:avLst/>
          </a:prstGeom>
          <a:noFill/>
          <a:ln/>
        </p:spPr>
        <p:txBody>
          <a:bodyPr wrap="none" rtlCol="0" anchor="t"/>
          <a:lstStyle/>
          <a:p>
            <a:pPr marL="342900" indent="-342900" algn="l">
              <a:lnSpc>
                <a:spcPts val="3110"/>
              </a:lnSpc>
              <a:buSzPct val="100000"/>
              <a:buFont typeface="+mj-lt"/>
              <a:buAutoNum type="arabicPeriod" startAt="2"/>
            </a:pPr>
            <a:r>
              <a:rPr lang="en-US" sz="1944" b="1" dirty="0">
                <a:solidFill>
                  <a:srgbClr val="FFD1A7"/>
                </a:solidFill>
                <a:latin typeface="Asar" pitchFamily="34" charset="0"/>
                <a:ea typeface="Asar" pitchFamily="34" charset="-122"/>
                <a:cs typeface="Asar" pitchFamily="34" charset="-120"/>
              </a:rPr>
              <a:t>Recent Regulars</a:t>
            </a:r>
            <a:r>
              <a:rPr lang="en-US" sz="1944" dirty="0">
                <a:solidFill>
                  <a:srgbClr val="E2E6E9"/>
                </a:solidFill>
                <a:latin typeface="Asar" pitchFamily="34" charset="0"/>
                <a:ea typeface="Asar" pitchFamily="34" charset="-122"/>
                <a:cs typeface="Asar" pitchFamily="34" charset="-120"/>
              </a:rPr>
              <a:t>: Low Recency, frequency and spending may vary but are relatively moderate.</a:t>
            </a:r>
            <a:endParaRPr lang="en-US" sz="1944" dirty="0"/>
          </a:p>
        </p:txBody>
      </p:sp>
      <p:sp>
        <p:nvSpPr>
          <p:cNvPr id="7" name="Text 4"/>
          <p:cNvSpPr/>
          <p:nvPr/>
        </p:nvSpPr>
        <p:spPr>
          <a:xfrm>
            <a:off x="1579959" y="3337084"/>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3"/>
            </a:pPr>
            <a:r>
              <a:rPr lang="en-US" sz="1944" b="1" dirty="0">
                <a:solidFill>
                  <a:srgbClr val="FFD1A7"/>
                </a:solidFill>
                <a:latin typeface="Asar" pitchFamily="34" charset="0"/>
                <a:ea typeface="Asar" pitchFamily="34" charset="-122"/>
                <a:cs typeface="Asar" pitchFamily="34" charset="-120"/>
              </a:rPr>
              <a:t>Going Cold</a:t>
            </a:r>
            <a:r>
              <a:rPr lang="en-US" sz="1944" dirty="0">
                <a:solidFill>
                  <a:srgbClr val="E2E6E9"/>
                </a:solidFill>
                <a:latin typeface="Asar" pitchFamily="34" charset="0"/>
                <a:ea typeface="Asar" pitchFamily="34" charset="-122"/>
                <a:cs typeface="Asar" pitchFamily="34" charset="-120"/>
              </a:rPr>
              <a:t>: Recency is getting higher, suggesting they haven't bought recently, and their frequency might be dropping. They are at risk of becoming inactive.</a:t>
            </a:r>
            <a:endParaRPr lang="en-US" sz="1944" dirty="0"/>
          </a:p>
        </p:txBody>
      </p:sp>
      <p:sp>
        <p:nvSpPr>
          <p:cNvPr id="8" name="Text 5"/>
          <p:cNvSpPr/>
          <p:nvPr/>
        </p:nvSpPr>
        <p:spPr>
          <a:xfrm>
            <a:off x="1579959" y="4213503"/>
            <a:ext cx="11865293" cy="395049"/>
          </a:xfrm>
          <a:prstGeom prst="rect">
            <a:avLst/>
          </a:prstGeom>
          <a:noFill/>
          <a:ln/>
        </p:spPr>
        <p:txBody>
          <a:bodyPr wrap="none" rtlCol="0" anchor="t"/>
          <a:lstStyle/>
          <a:p>
            <a:pPr marL="342900" indent="-342900" algn="l">
              <a:lnSpc>
                <a:spcPts val="3110"/>
              </a:lnSpc>
              <a:buSzPct val="100000"/>
              <a:buFont typeface="+mj-lt"/>
              <a:buAutoNum type="arabicPeriod" startAt="4"/>
            </a:pPr>
            <a:r>
              <a:rPr lang="en-US" sz="1944" b="1" dirty="0">
                <a:solidFill>
                  <a:srgbClr val="FFD1A7"/>
                </a:solidFill>
                <a:latin typeface="Asar" pitchFamily="34" charset="0"/>
                <a:ea typeface="Asar" pitchFamily="34" charset="-122"/>
                <a:cs typeface="Asar" pitchFamily="34" charset="-120"/>
              </a:rPr>
              <a:t>Heating Up</a:t>
            </a:r>
            <a:r>
              <a:rPr lang="en-US" sz="1944" b="1" dirty="0">
                <a:solidFill>
                  <a:srgbClr val="E2E6E9"/>
                </a:solidFill>
                <a:latin typeface="Asar" pitchFamily="34" charset="0"/>
                <a:ea typeface="Asar" pitchFamily="34" charset="-122"/>
                <a:cs typeface="Asar" pitchFamily="34" charset="-120"/>
              </a:rPr>
              <a:t>:</a:t>
            </a:r>
            <a:r>
              <a:rPr lang="en-US" sz="1944" dirty="0">
                <a:solidFill>
                  <a:srgbClr val="E2E6E9"/>
                </a:solidFill>
                <a:latin typeface="Asar" pitchFamily="34" charset="0"/>
                <a:ea typeface="Asar" pitchFamily="34" charset="-122"/>
                <a:cs typeface="Asar" pitchFamily="34" charset="-120"/>
              </a:rPr>
              <a:t> Customers in this segment are showing increasing engagement.</a:t>
            </a:r>
            <a:endParaRPr lang="en-US" sz="1944" dirty="0"/>
          </a:p>
        </p:txBody>
      </p:sp>
      <p:sp>
        <p:nvSpPr>
          <p:cNvPr id="9" name="Text 6"/>
          <p:cNvSpPr/>
          <p:nvPr/>
        </p:nvSpPr>
        <p:spPr>
          <a:xfrm>
            <a:off x="1579959" y="4694873"/>
            <a:ext cx="11865293" cy="395049"/>
          </a:xfrm>
          <a:prstGeom prst="rect">
            <a:avLst/>
          </a:prstGeom>
          <a:noFill/>
          <a:ln/>
        </p:spPr>
        <p:txBody>
          <a:bodyPr wrap="none" rtlCol="0" anchor="t"/>
          <a:lstStyle/>
          <a:p>
            <a:pPr marL="342900" indent="-342900" algn="l">
              <a:lnSpc>
                <a:spcPts val="3110"/>
              </a:lnSpc>
              <a:buSzPct val="100000"/>
              <a:buFont typeface="+mj-lt"/>
              <a:buAutoNum type="arabicPeriod" startAt="5"/>
            </a:pPr>
            <a:r>
              <a:rPr lang="en-US" sz="1944" b="1" dirty="0">
                <a:solidFill>
                  <a:srgbClr val="FFD1A7"/>
                </a:solidFill>
                <a:latin typeface="Asar" pitchFamily="34" charset="0"/>
                <a:ea typeface="Asar" pitchFamily="34" charset="-122"/>
                <a:cs typeface="Asar" pitchFamily="34" charset="-120"/>
              </a:rPr>
              <a:t>Lukewarm Regulars</a:t>
            </a:r>
            <a:r>
              <a:rPr lang="en-US" sz="1944" b="1" dirty="0">
                <a:solidFill>
                  <a:srgbClr val="E2E6E9"/>
                </a:solidFill>
                <a:latin typeface="Asar" pitchFamily="34" charset="0"/>
                <a:ea typeface="Asar" pitchFamily="34" charset="-122"/>
                <a:cs typeface="Asar" pitchFamily="34" charset="-120"/>
              </a:rPr>
              <a:t>:</a:t>
            </a:r>
            <a:r>
              <a:rPr lang="en-US" sz="1944" dirty="0">
                <a:solidFill>
                  <a:srgbClr val="E2E6E9"/>
                </a:solidFill>
                <a:latin typeface="Asar" pitchFamily="34" charset="0"/>
                <a:ea typeface="Asar" pitchFamily="34" charset="-122"/>
                <a:cs typeface="Asar" pitchFamily="34" charset="-120"/>
              </a:rPr>
              <a:t> Decent frequency, most loyal segments, moderate spending.</a:t>
            </a:r>
            <a:endParaRPr lang="en-US" sz="1944" dirty="0"/>
          </a:p>
        </p:txBody>
      </p:sp>
      <p:sp>
        <p:nvSpPr>
          <p:cNvPr id="10" name="Text 7"/>
          <p:cNvSpPr/>
          <p:nvPr/>
        </p:nvSpPr>
        <p:spPr>
          <a:xfrm>
            <a:off x="1579959" y="5176242"/>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6"/>
            </a:pPr>
            <a:r>
              <a:rPr lang="en-US" sz="1944" b="1" dirty="0">
                <a:solidFill>
                  <a:srgbClr val="FFD1A7"/>
                </a:solidFill>
                <a:latin typeface="Asar" pitchFamily="34" charset="0"/>
                <a:ea typeface="Asar" pitchFamily="34" charset="-122"/>
                <a:cs typeface="Asar" pitchFamily="34" charset="-120"/>
              </a:rPr>
              <a:t>Regulars</a:t>
            </a:r>
            <a:r>
              <a:rPr lang="en-US" sz="1944" b="1" dirty="0">
                <a:solidFill>
                  <a:srgbClr val="E2E6E9"/>
                </a:solidFill>
                <a:latin typeface="Asar" pitchFamily="34" charset="0"/>
                <a:ea typeface="Asar" pitchFamily="34" charset="-122"/>
                <a:cs typeface="Asar" pitchFamily="34" charset="-120"/>
              </a:rPr>
              <a:t>: </a:t>
            </a:r>
            <a:r>
              <a:rPr lang="en-US" sz="1944" dirty="0">
                <a:solidFill>
                  <a:srgbClr val="E2E6E9"/>
                </a:solidFill>
                <a:latin typeface="Asar" pitchFamily="34" charset="0"/>
                <a:ea typeface="Asar" pitchFamily="34" charset="-122"/>
                <a:cs typeface="Asar" pitchFamily="34" charset="-120"/>
              </a:rPr>
              <a:t>This segment consists of customers who buy consistently but not at the highest frequency or spending levels. They are stable and reliable contributors to revenue.</a:t>
            </a:r>
            <a:endParaRPr lang="en-US" sz="1944" dirty="0"/>
          </a:p>
        </p:txBody>
      </p:sp>
      <p:sp>
        <p:nvSpPr>
          <p:cNvPr id="11" name="Text 8"/>
          <p:cNvSpPr/>
          <p:nvPr/>
        </p:nvSpPr>
        <p:spPr>
          <a:xfrm>
            <a:off x="1579959" y="6052661"/>
            <a:ext cx="11865293" cy="395049"/>
          </a:xfrm>
          <a:prstGeom prst="rect">
            <a:avLst/>
          </a:prstGeom>
          <a:noFill/>
          <a:ln/>
        </p:spPr>
        <p:txBody>
          <a:bodyPr wrap="none" rtlCol="0" anchor="t"/>
          <a:lstStyle/>
          <a:p>
            <a:pPr marL="342900" indent="-342900" algn="l">
              <a:lnSpc>
                <a:spcPts val="3110"/>
              </a:lnSpc>
              <a:buSzPct val="100000"/>
              <a:buFont typeface="+mj-lt"/>
              <a:buAutoNum type="arabicPeriod" startAt="7"/>
            </a:pPr>
            <a:r>
              <a:rPr lang="en-US" sz="1944" b="1" dirty="0">
                <a:solidFill>
                  <a:srgbClr val="FFD1A7"/>
                </a:solidFill>
                <a:latin typeface="Asar" pitchFamily="34" charset="0"/>
                <a:ea typeface="Asar" pitchFamily="34" charset="-122"/>
                <a:cs typeface="Asar" pitchFamily="34" charset="-120"/>
              </a:rPr>
              <a:t>Supreme Leaders</a:t>
            </a:r>
            <a:r>
              <a:rPr lang="en-US" sz="1944" b="1" dirty="0">
                <a:solidFill>
                  <a:srgbClr val="E2E6E9"/>
                </a:solidFill>
                <a:latin typeface="Asar" pitchFamily="34" charset="0"/>
                <a:ea typeface="Asar" pitchFamily="34" charset="-122"/>
                <a:cs typeface="Asar" pitchFamily="34" charset="-120"/>
              </a:rPr>
              <a:t>:</a:t>
            </a:r>
            <a:r>
              <a:rPr lang="en-US" sz="1944" dirty="0">
                <a:solidFill>
                  <a:srgbClr val="E2E6E9"/>
                </a:solidFill>
                <a:latin typeface="Asar" pitchFamily="34" charset="0"/>
                <a:ea typeface="Asar" pitchFamily="34" charset="-122"/>
                <a:cs typeface="Asar" pitchFamily="34" charset="-120"/>
              </a:rPr>
              <a:t> This is the smallest yet most valuable segment, having highest monetary value.</a:t>
            </a:r>
            <a:endParaRPr lang="en-US" sz="1944" dirty="0"/>
          </a:p>
        </p:txBody>
      </p:sp>
      <p:sp>
        <p:nvSpPr>
          <p:cNvPr id="12" name="Text 9"/>
          <p:cNvSpPr/>
          <p:nvPr/>
        </p:nvSpPr>
        <p:spPr>
          <a:xfrm>
            <a:off x="1185029" y="6725364"/>
            <a:ext cx="12260223"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sp>
        <p:nvSpPr>
          <p:cNvPr id="4" name="Text 1"/>
          <p:cNvSpPr/>
          <p:nvPr/>
        </p:nvSpPr>
        <p:spPr>
          <a:xfrm>
            <a:off x="3008709" y="3729038"/>
            <a:ext cx="8612743" cy="771525"/>
          </a:xfrm>
          <a:prstGeom prst="rect">
            <a:avLst/>
          </a:prstGeom>
          <a:noFill/>
          <a:ln/>
        </p:spPr>
        <p:txBody>
          <a:bodyPr wrap="none" rtlCol="0" anchor="t"/>
          <a:lstStyle/>
          <a:p>
            <a:pPr marL="0" indent="0" algn="ctr">
              <a:lnSpc>
                <a:spcPts val="6075"/>
              </a:lnSpc>
              <a:buNone/>
            </a:pPr>
            <a:r>
              <a:rPr lang="en-US" sz="4860" dirty="0">
                <a:solidFill>
                  <a:srgbClr val="F5F0F0"/>
                </a:solidFill>
                <a:latin typeface="Asar" pitchFamily="34" charset="0"/>
                <a:ea typeface="Asar" pitchFamily="34" charset="-122"/>
                <a:cs typeface="Asar" pitchFamily="34" charset="-120"/>
              </a:rPr>
              <a:t>Key Segments for Business Uplift</a:t>
            </a:r>
            <a:endParaRPr lang="en-US" sz="48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862"/>
          </a:xfrm>
          <a:prstGeom prst="rect">
            <a:avLst/>
          </a:prstGeom>
          <a:solidFill>
            <a:srgbClr val="09151A">
              <a:alpha val="75000"/>
            </a:srgbClr>
          </a:solidFill>
          <a:ln/>
        </p:spPr>
        <p:txBody>
          <a:bodyPr/>
          <a:lstStyle/>
          <a:p>
            <a:endParaRPr lang="en-IN"/>
          </a:p>
        </p:txBody>
      </p:sp>
      <p:sp>
        <p:nvSpPr>
          <p:cNvPr id="4" name="Text 1"/>
          <p:cNvSpPr/>
          <p:nvPr/>
        </p:nvSpPr>
        <p:spPr>
          <a:xfrm>
            <a:off x="1377553" y="657582"/>
            <a:ext cx="11875294" cy="1494473"/>
          </a:xfrm>
          <a:prstGeom prst="rect">
            <a:avLst/>
          </a:prstGeom>
          <a:noFill/>
          <a:ln/>
        </p:spPr>
        <p:txBody>
          <a:bodyPr wrap="square" rtlCol="0" anchor="t"/>
          <a:lstStyle/>
          <a:p>
            <a:pPr marL="0" indent="0" algn="ctr">
              <a:lnSpc>
                <a:spcPts val="5884"/>
              </a:lnSpc>
              <a:buNone/>
            </a:pPr>
            <a:r>
              <a:rPr lang="en-US" sz="4707" b="1" dirty="0">
                <a:solidFill>
                  <a:srgbClr val="F9D933"/>
                </a:solidFill>
                <a:latin typeface="Asar" pitchFamily="34" charset="0"/>
                <a:ea typeface="Asar" pitchFamily="34" charset="-122"/>
                <a:cs typeface="Asar" pitchFamily="34" charset="-120"/>
              </a:rPr>
              <a:t>Cluster 2: Recent Regulars - Most Valuable Segment</a:t>
            </a:r>
            <a:endParaRPr lang="en-US" sz="4707" dirty="0"/>
          </a:p>
        </p:txBody>
      </p:sp>
      <p:sp>
        <p:nvSpPr>
          <p:cNvPr id="5" name="Text 2"/>
          <p:cNvSpPr/>
          <p:nvPr/>
        </p:nvSpPr>
        <p:spPr>
          <a:xfrm>
            <a:off x="1760101" y="2630329"/>
            <a:ext cx="11492746" cy="382667"/>
          </a:xfrm>
          <a:prstGeom prst="rect">
            <a:avLst/>
          </a:prstGeom>
          <a:noFill/>
          <a:ln/>
        </p:spPr>
        <p:txBody>
          <a:bodyPr wrap="none" rtlCol="0" anchor="t"/>
          <a:lstStyle/>
          <a:p>
            <a:pPr marL="342900" indent="-342900" algn="l">
              <a:lnSpc>
                <a:spcPts val="3013"/>
              </a:lnSpc>
              <a:buSzPct val="100000"/>
              <a:buChar char="•"/>
            </a:pPr>
            <a:r>
              <a:rPr lang="en-US" sz="1883" dirty="0">
                <a:solidFill>
                  <a:srgbClr val="E2E6E9"/>
                </a:solidFill>
                <a:latin typeface="Asar" pitchFamily="34" charset="0"/>
                <a:ea typeface="Asar" pitchFamily="34" charset="-122"/>
                <a:cs typeface="Asar" pitchFamily="34" charset="-120"/>
              </a:rPr>
              <a:t>These customers have shown recent engagement and have high potential to become loyal, high-value buyers.</a:t>
            </a:r>
            <a:endParaRPr lang="en-US" sz="1883" dirty="0"/>
          </a:p>
        </p:txBody>
      </p:sp>
      <p:sp>
        <p:nvSpPr>
          <p:cNvPr id="6" name="Text 3"/>
          <p:cNvSpPr/>
          <p:nvPr/>
        </p:nvSpPr>
        <p:spPr>
          <a:xfrm>
            <a:off x="1760101" y="3096578"/>
            <a:ext cx="11492746" cy="382667"/>
          </a:xfrm>
          <a:prstGeom prst="rect">
            <a:avLst/>
          </a:prstGeom>
          <a:noFill/>
          <a:ln/>
        </p:spPr>
        <p:txBody>
          <a:bodyPr wrap="none" rtlCol="0" anchor="t"/>
          <a:lstStyle/>
          <a:p>
            <a:pPr marL="342900" indent="-342900" algn="l">
              <a:lnSpc>
                <a:spcPts val="3013"/>
              </a:lnSpc>
              <a:buSzPct val="100000"/>
              <a:buChar char="•"/>
            </a:pPr>
            <a:r>
              <a:rPr lang="en-US" sz="1883" dirty="0">
                <a:solidFill>
                  <a:srgbClr val="E2E6E9"/>
                </a:solidFill>
                <a:latin typeface="Asar" pitchFamily="34" charset="0"/>
                <a:ea typeface="Asar" pitchFamily="34" charset="-122"/>
                <a:cs typeface="Asar" pitchFamily="34" charset="-120"/>
              </a:rPr>
              <a:t>Targeting them is cost-effective and can significantly boost retention.</a:t>
            </a:r>
            <a:endParaRPr lang="en-US" sz="1883" dirty="0"/>
          </a:p>
        </p:txBody>
      </p:sp>
      <p:sp>
        <p:nvSpPr>
          <p:cNvPr id="7" name="Text 4"/>
          <p:cNvSpPr/>
          <p:nvPr/>
        </p:nvSpPr>
        <p:spPr>
          <a:xfrm>
            <a:off x="5521643" y="3837861"/>
            <a:ext cx="3586996" cy="448389"/>
          </a:xfrm>
          <a:prstGeom prst="rect">
            <a:avLst/>
          </a:prstGeom>
          <a:noFill/>
          <a:ln/>
        </p:spPr>
        <p:txBody>
          <a:bodyPr wrap="none" rtlCol="0" anchor="t"/>
          <a:lstStyle/>
          <a:p>
            <a:pPr marL="0" indent="0" algn="ctr">
              <a:lnSpc>
                <a:spcPts val="3531"/>
              </a:lnSpc>
              <a:buNone/>
            </a:pPr>
            <a:r>
              <a:rPr lang="en-US" sz="2824" b="1" dirty="0">
                <a:solidFill>
                  <a:srgbClr val="F9D933"/>
                </a:solidFill>
                <a:latin typeface="Asar" pitchFamily="34" charset="0"/>
                <a:ea typeface="Asar" pitchFamily="34" charset="-122"/>
                <a:cs typeface="Asar" pitchFamily="34" charset="-120"/>
              </a:rPr>
              <a:t>Strategies</a:t>
            </a:r>
            <a:endParaRPr lang="en-US" sz="2824" dirty="0"/>
          </a:p>
        </p:txBody>
      </p:sp>
      <p:sp>
        <p:nvSpPr>
          <p:cNvPr id="8" name="Text 5"/>
          <p:cNvSpPr/>
          <p:nvPr/>
        </p:nvSpPr>
        <p:spPr>
          <a:xfrm>
            <a:off x="1760101" y="4644866"/>
            <a:ext cx="11492746" cy="765334"/>
          </a:xfrm>
          <a:prstGeom prst="rect">
            <a:avLst/>
          </a:prstGeom>
          <a:noFill/>
          <a:ln/>
        </p:spPr>
        <p:txBody>
          <a:bodyPr wrap="square" rtlCol="0" anchor="t"/>
          <a:lstStyle/>
          <a:p>
            <a:pPr marL="342900" indent="-342900" algn="l">
              <a:lnSpc>
                <a:spcPts val="3013"/>
              </a:lnSpc>
              <a:buSzPct val="100000"/>
              <a:buChar char="•"/>
            </a:pPr>
            <a:r>
              <a:rPr lang="en-US" sz="1883" dirty="0">
                <a:solidFill>
                  <a:srgbClr val="E2E6E9"/>
                </a:solidFill>
                <a:latin typeface="Asar" pitchFamily="34" charset="0"/>
                <a:ea typeface="Asar" pitchFamily="34" charset="-122"/>
                <a:cs typeface="Asar" pitchFamily="34" charset="-120"/>
              </a:rPr>
              <a:t>Strategies to re-engage them include personalized marketing campaigns with tailored recommendations, exclusive loyalty rewards, and enhanced customer experiences.</a:t>
            </a:r>
            <a:endParaRPr lang="en-US" sz="1883" dirty="0"/>
          </a:p>
        </p:txBody>
      </p:sp>
      <p:sp>
        <p:nvSpPr>
          <p:cNvPr id="9" name="Text 6"/>
          <p:cNvSpPr/>
          <p:nvPr/>
        </p:nvSpPr>
        <p:spPr>
          <a:xfrm>
            <a:off x="1760101" y="5493782"/>
            <a:ext cx="11492746" cy="765334"/>
          </a:xfrm>
          <a:prstGeom prst="rect">
            <a:avLst/>
          </a:prstGeom>
          <a:noFill/>
          <a:ln/>
        </p:spPr>
        <p:txBody>
          <a:bodyPr wrap="square" rtlCol="0" anchor="t"/>
          <a:lstStyle/>
          <a:p>
            <a:pPr marL="342900" indent="-342900" algn="l">
              <a:lnSpc>
                <a:spcPts val="3013"/>
              </a:lnSpc>
              <a:buSzPct val="100000"/>
              <a:buChar char="•"/>
            </a:pPr>
            <a:r>
              <a:rPr lang="en-US" sz="1883" dirty="0">
                <a:solidFill>
                  <a:srgbClr val="E2E6E9"/>
                </a:solidFill>
                <a:latin typeface="Asar" pitchFamily="34" charset="0"/>
                <a:ea typeface="Asar" pitchFamily="34" charset="-122"/>
                <a:cs typeface="Asar" pitchFamily="34" charset="-120"/>
              </a:rPr>
              <a:t>Offering dynamic content, cross-selling opportunities, and reactivation campaigns with special offers can further drive repeat purchases.</a:t>
            </a:r>
            <a:endParaRPr lang="en-US" sz="1883" dirty="0"/>
          </a:p>
        </p:txBody>
      </p:sp>
      <p:sp>
        <p:nvSpPr>
          <p:cNvPr id="10" name="Text 7"/>
          <p:cNvSpPr/>
          <p:nvPr/>
        </p:nvSpPr>
        <p:spPr>
          <a:xfrm>
            <a:off x="1760101" y="6342698"/>
            <a:ext cx="11492746" cy="765334"/>
          </a:xfrm>
          <a:prstGeom prst="rect">
            <a:avLst/>
          </a:prstGeom>
          <a:noFill/>
          <a:ln/>
        </p:spPr>
        <p:txBody>
          <a:bodyPr wrap="square" rtlCol="0" anchor="t"/>
          <a:lstStyle/>
          <a:p>
            <a:pPr marL="342900" indent="-342900" algn="l">
              <a:lnSpc>
                <a:spcPts val="3013"/>
              </a:lnSpc>
              <a:buSzPct val="100000"/>
              <a:buChar char="•"/>
            </a:pPr>
            <a:r>
              <a:rPr lang="en-US" sz="1883" dirty="0">
                <a:solidFill>
                  <a:srgbClr val="E2E6E9"/>
                </a:solidFill>
                <a:latin typeface="Asar" pitchFamily="34" charset="0"/>
                <a:ea typeface="Asar" pitchFamily="34" charset="-122"/>
                <a:cs typeface="Asar" pitchFamily="34" charset="-120"/>
              </a:rPr>
              <a:t>Additionally, leveraging social proof and building community engagement fosters brand loyalty, turning recent buyers into advocates and maximizing their lifetime value.</a:t>
            </a:r>
            <a:endParaRPr lang="en-US" sz="1883" dirty="0"/>
          </a:p>
        </p:txBody>
      </p:sp>
      <p:sp>
        <p:nvSpPr>
          <p:cNvPr id="11" name="Text 8"/>
          <p:cNvSpPr/>
          <p:nvPr/>
        </p:nvSpPr>
        <p:spPr>
          <a:xfrm>
            <a:off x="1760101" y="7191613"/>
            <a:ext cx="11492746" cy="382667"/>
          </a:xfrm>
          <a:prstGeom prst="rect">
            <a:avLst/>
          </a:prstGeom>
          <a:noFill/>
          <a:ln/>
        </p:spPr>
        <p:txBody>
          <a:bodyPr wrap="none" rtlCol="0" anchor="t"/>
          <a:lstStyle/>
          <a:p>
            <a:pPr marL="342900" indent="-342900" algn="l">
              <a:lnSpc>
                <a:spcPts val="3013"/>
              </a:lnSpc>
              <a:buSzPct val="100000"/>
              <a:buChar char="•"/>
            </a:pPr>
            <a:r>
              <a:rPr lang="en-US" sz="1883" dirty="0">
                <a:solidFill>
                  <a:srgbClr val="E2E6E9"/>
                </a:solidFill>
                <a:latin typeface="Asar" pitchFamily="34" charset="0"/>
                <a:ea typeface="Asar" pitchFamily="34" charset="-122"/>
                <a:cs typeface="Asar" pitchFamily="34" charset="-120"/>
              </a:rPr>
              <a:t>This segment’s growth directly impacts revenue and long-term business success.</a:t>
            </a:r>
            <a:endParaRPr lang="en-US" sz="1883"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sp>
        <p:nvSpPr>
          <p:cNvPr id="4" name="Text 1"/>
          <p:cNvSpPr/>
          <p:nvPr/>
        </p:nvSpPr>
        <p:spPr>
          <a:xfrm>
            <a:off x="1196935" y="686276"/>
            <a:ext cx="12236410" cy="771525"/>
          </a:xfrm>
          <a:prstGeom prst="rect">
            <a:avLst/>
          </a:prstGeom>
          <a:noFill/>
          <a:ln/>
        </p:spPr>
        <p:txBody>
          <a:bodyPr wrap="none" rtlCol="0" anchor="t"/>
          <a:lstStyle/>
          <a:p>
            <a:pPr marL="0" indent="0" algn="ctr">
              <a:lnSpc>
                <a:spcPts val="6075"/>
              </a:lnSpc>
              <a:buNone/>
            </a:pPr>
            <a:r>
              <a:rPr lang="en-US" sz="4860" b="1" dirty="0">
                <a:solidFill>
                  <a:srgbClr val="AEE4BD"/>
                </a:solidFill>
                <a:latin typeface="Asar" pitchFamily="34" charset="0"/>
                <a:ea typeface="Asar" pitchFamily="34" charset="-122"/>
                <a:cs typeface="Asar" pitchFamily="34" charset="-120"/>
              </a:rPr>
              <a:t>Cluster 3: Going Cold - Most Valuable Segment</a:t>
            </a:r>
            <a:endParaRPr lang="en-US" sz="4860" dirty="0"/>
          </a:p>
        </p:txBody>
      </p:sp>
      <p:sp>
        <p:nvSpPr>
          <p:cNvPr id="5" name="Text 2"/>
          <p:cNvSpPr/>
          <p:nvPr/>
        </p:nvSpPr>
        <p:spPr>
          <a:xfrm>
            <a:off x="1185029" y="1951553"/>
            <a:ext cx="12260223"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These customers show declining engagement and are at risk of becoming inactive.</a:t>
            </a:r>
            <a:endParaRPr lang="en-US" sz="1944" dirty="0"/>
          </a:p>
        </p:txBody>
      </p:sp>
      <p:sp>
        <p:nvSpPr>
          <p:cNvPr id="6" name="Text 3"/>
          <p:cNvSpPr/>
          <p:nvPr/>
        </p:nvSpPr>
        <p:spPr>
          <a:xfrm>
            <a:off x="1185029" y="2624257"/>
            <a:ext cx="12260223"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By targeting them, businesses can prevent churn and potentially reignite their purchasing habits.</a:t>
            </a:r>
            <a:endParaRPr lang="en-US" sz="1944" dirty="0"/>
          </a:p>
        </p:txBody>
      </p:sp>
      <p:sp>
        <p:nvSpPr>
          <p:cNvPr id="7" name="Text 4"/>
          <p:cNvSpPr/>
          <p:nvPr/>
        </p:nvSpPr>
        <p:spPr>
          <a:xfrm>
            <a:off x="5463421" y="3389590"/>
            <a:ext cx="3703320" cy="462796"/>
          </a:xfrm>
          <a:prstGeom prst="rect">
            <a:avLst/>
          </a:prstGeom>
          <a:noFill/>
          <a:ln/>
        </p:spPr>
        <p:txBody>
          <a:bodyPr wrap="none" rtlCol="0" anchor="t"/>
          <a:lstStyle/>
          <a:p>
            <a:pPr marL="0" indent="0" algn="ctr">
              <a:lnSpc>
                <a:spcPts val="3645"/>
              </a:lnSpc>
              <a:buNone/>
            </a:pPr>
            <a:r>
              <a:rPr lang="en-US" sz="2916" b="1" dirty="0">
                <a:solidFill>
                  <a:srgbClr val="AEE4BD"/>
                </a:solidFill>
                <a:latin typeface="Asar" pitchFamily="34" charset="0"/>
                <a:ea typeface="Asar" pitchFamily="34" charset="-122"/>
                <a:cs typeface="Asar" pitchFamily="34" charset="-120"/>
              </a:rPr>
              <a:t>Strategies</a:t>
            </a:r>
            <a:endParaRPr lang="en-US" sz="2916" dirty="0"/>
          </a:p>
        </p:txBody>
      </p:sp>
      <p:sp>
        <p:nvSpPr>
          <p:cNvPr id="8" name="Text 5"/>
          <p:cNvSpPr/>
          <p:nvPr/>
        </p:nvSpPr>
        <p:spPr>
          <a:xfrm>
            <a:off x="1185029" y="4222671"/>
            <a:ext cx="12260223" cy="1185148"/>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Strategies to re-engage them include sending personalized reactivation emails with exclusive offers and discounts, analyzing past behavior to offer tailored product recommendations, and providing incentives like loyalty rewards or special deals.</a:t>
            </a:r>
            <a:endParaRPr lang="en-US" sz="1944" dirty="0"/>
          </a:p>
        </p:txBody>
      </p:sp>
      <p:sp>
        <p:nvSpPr>
          <p:cNvPr id="9" name="Text 6"/>
          <p:cNvSpPr/>
          <p:nvPr/>
        </p:nvSpPr>
        <p:spPr>
          <a:xfrm>
            <a:off x="1185029" y="5685473"/>
            <a:ext cx="12260223" cy="790099"/>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Additionally, addressing potential pain points through feedback and enhancing their shopping experience can encourage them to return.</a:t>
            </a:r>
            <a:endParaRPr lang="en-US" sz="1944" dirty="0"/>
          </a:p>
        </p:txBody>
      </p:sp>
      <p:sp>
        <p:nvSpPr>
          <p:cNvPr id="10" name="Text 7"/>
          <p:cNvSpPr/>
          <p:nvPr/>
        </p:nvSpPr>
        <p:spPr>
          <a:xfrm>
            <a:off x="1185029" y="6753225"/>
            <a:ext cx="12260223" cy="790099"/>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Proactive communication and engagement are essential to transforming this segment back into active, loyal customers.</a:t>
            </a:r>
            <a:endParaRPr lang="en-US" sz="1944"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2212181"/>
            <a:ext cx="7415927" cy="1064657"/>
          </a:xfrm>
          <a:prstGeom prst="rect">
            <a:avLst/>
          </a:prstGeom>
          <a:noFill/>
          <a:ln/>
        </p:spPr>
        <p:txBody>
          <a:bodyPr wrap="none" rtlCol="0" anchor="t"/>
          <a:lstStyle/>
          <a:p>
            <a:pPr marL="0" indent="0">
              <a:lnSpc>
                <a:spcPts val="8384"/>
              </a:lnSpc>
              <a:buNone/>
            </a:pPr>
            <a:r>
              <a:rPr lang="en-US" sz="6707" dirty="0">
                <a:solidFill>
                  <a:srgbClr val="F5F0F0"/>
                </a:solidFill>
                <a:latin typeface="Asar" pitchFamily="34" charset="0"/>
                <a:ea typeface="Asar" pitchFamily="34" charset="-122"/>
                <a:cs typeface="Asar" pitchFamily="34" charset="-120"/>
              </a:rPr>
              <a:t>Thank You</a:t>
            </a:r>
            <a:endParaRPr lang="en-US" sz="6707" dirty="0"/>
          </a:p>
        </p:txBody>
      </p:sp>
      <p:sp>
        <p:nvSpPr>
          <p:cNvPr id="6" name="Text 2"/>
          <p:cNvSpPr/>
          <p:nvPr/>
        </p:nvSpPr>
        <p:spPr>
          <a:xfrm>
            <a:off x="864037" y="3647122"/>
            <a:ext cx="7415927" cy="2370296"/>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We appreciate your time and attention throughout this presentation. The insights gained from the RFM analysis have provided a valuable framework for understanding and segmenting your customer base. Moving forward, we are excited to work with you to implement targeted strategies that will drive business growth and maximize customer lifetime value.</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sp>
        <p:nvSpPr>
          <p:cNvPr id="4" name="Text 1"/>
          <p:cNvSpPr/>
          <p:nvPr/>
        </p:nvSpPr>
        <p:spPr>
          <a:xfrm>
            <a:off x="4228981" y="2889528"/>
            <a:ext cx="6172200" cy="771525"/>
          </a:xfrm>
          <a:prstGeom prst="rect">
            <a:avLst/>
          </a:prstGeom>
          <a:noFill/>
          <a:ln/>
        </p:spPr>
        <p:txBody>
          <a:bodyPr wrap="none" rtlCol="0" anchor="t"/>
          <a:lstStyle/>
          <a:p>
            <a:pPr marL="0" indent="0" algn="ctr">
              <a:lnSpc>
                <a:spcPts val="6075"/>
              </a:lnSpc>
              <a:buNone/>
            </a:pPr>
            <a:r>
              <a:rPr lang="en-US" sz="4860" dirty="0">
                <a:solidFill>
                  <a:srgbClr val="5CC97B"/>
                </a:solidFill>
                <a:latin typeface="Asar" pitchFamily="34" charset="0"/>
                <a:ea typeface="Asar" pitchFamily="34" charset="-122"/>
                <a:cs typeface="Asar" pitchFamily="34" charset="-120"/>
              </a:rPr>
              <a:t>Introduction</a:t>
            </a:r>
            <a:endParaRPr lang="en-US" sz="4860" dirty="0"/>
          </a:p>
        </p:txBody>
      </p:sp>
      <p:sp>
        <p:nvSpPr>
          <p:cNvPr id="5" name="Text 2"/>
          <p:cNvSpPr/>
          <p:nvPr/>
        </p:nvSpPr>
        <p:spPr>
          <a:xfrm>
            <a:off x="1185029" y="4154805"/>
            <a:ext cx="12260223" cy="1185148"/>
          </a:xfrm>
          <a:prstGeom prst="rect">
            <a:avLst/>
          </a:prstGeom>
          <a:noFill/>
          <a:ln/>
        </p:spPr>
        <p:txBody>
          <a:bodyPr wrap="square" rtlCol="0" anchor="t"/>
          <a:lstStyle/>
          <a:p>
            <a:pPr marL="0" indent="0">
              <a:lnSpc>
                <a:spcPts val="3110"/>
              </a:lnSpc>
              <a:buNone/>
            </a:pPr>
            <a:r>
              <a:rPr lang="en-US" sz="2800" dirty="0">
                <a:solidFill>
                  <a:srgbClr val="E2E6E9"/>
                </a:solidFill>
                <a:latin typeface="Asar" pitchFamily="34" charset="0"/>
                <a:ea typeface="Asar" pitchFamily="34" charset="-122"/>
                <a:cs typeface="Asar" pitchFamily="34" charset="-120"/>
              </a:rPr>
              <a:t>RFM ( Recency, Frequency, Monetary) analysis is a powerful customer segmentation technique that helps businesses better understand and target their customers. By analyzing a customer's recent purchases, frequency of purchases, and total spend, companies can identify their most valuable customers and tailor marketing strategies accordingly.</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41938">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2160"/>
            </a:avLst>
          </a:prstGeom>
          <a:solidFill>
            <a:srgbClr val="041938">
              <a:alpha val="80000"/>
            </a:srgbClr>
          </a:solidFill>
          <a:ln/>
        </p:spPr>
        <p:txBody>
          <a:bodyPr/>
          <a:lstStyle/>
          <a:p>
            <a:endParaRPr lang="en-IN"/>
          </a:p>
        </p:txBody>
      </p:sp>
      <p:sp>
        <p:nvSpPr>
          <p:cNvPr id="6" name="Shape 2"/>
          <p:cNvSpPr/>
          <p:nvPr/>
        </p:nvSpPr>
        <p:spPr>
          <a:xfrm>
            <a:off x="0" y="0"/>
            <a:ext cx="14630400" cy="8229600"/>
          </a:xfrm>
          <a:prstGeom prst="roundRect">
            <a:avLst>
              <a:gd name="adj" fmla="val 2160"/>
            </a:avLst>
          </a:prstGeom>
          <a:solidFill>
            <a:srgbClr val="E5E0DF"/>
          </a:solidFill>
          <a:ln/>
        </p:spPr>
        <p:txBody>
          <a:bodyPr/>
          <a:lstStyle/>
          <a:p>
            <a:endParaRPr lang="en-IN"/>
          </a:p>
        </p:txBody>
      </p:sp>
      <p:pic>
        <p:nvPicPr>
          <p:cNvPr id="7" name="Image 2" descr="preencoded.png"/>
          <p:cNvPicPr>
            <a:picLocks noChangeAspect="1"/>
          </p:cNvPicPr>
          <p:nvPr/>
        </p:nvPicPr>
        <p:blipFill>
          <a:blip r:embed="rId5"/>
          <a:stretch>
            <a:fillRect/>
          </a:stretch>
        </p:blipFill>
        <p:spPr>
          <a:xfrm>
            <a:off x="0" y="0"/>
            <a:ext cx="14630400" cy="8229600"/>
          </a:xfrm>
          <a:prstGeom prst="rect">
            <a:avLst/>
          </a:prstGeom>
        </p:spPr>
      </p:pic>
      <p:sp>
        <p:nvSpPr>
          <p:cNvPr id="8" name="Shape 3"/>
          <p:cNvSpPr/>
          <p:nvPr/>
        </p:nvSpPr>
        <p:spPr>
          <a:xfrm>
            <a:off x="121920" y="121920"/>
            <a:ext cx="1223248" cy="152400"/>
          </a:xfrm>
          <a:prstGeom prst="roundRect">
            <a:avLst>
              <a:gd name="adj" fmla="val 36000"/>
            </a:avLst>
          </a:prstGeom>
          <a:solidFill>
            <a:srgbClr val="FED7D7"/>
          </a:solidFill>
          <a:ln/>
        </p:spPr>
        <p:txBody>
          <a:bodyPr/>
          <a:lstStyle/>
          <a:p>
            <a:endParaRPr lang="en-IN"/>
          </a:p>
        </p:txBody>
      </p:sp>
      <p:sp>
        <p:nvSpPr>
          <p:cNvPr id="9" name="Text 4"/>
          <p:cNvSpPr/>
          <p:nvPr/>
        </p:nvSpPr>
        <p:spPr>
          <a:xfrm>
            <a:off x="182880" y="143232"/>
            <a:ext cx="1101328" cy="109657"/>
          </a:xfrm>
          <a:prstGeom prst="rect">
            <a:avLst/>
          </a:prstGeom>
          <a:noFill/>
          <a:ln/>
        </p:spPr>
        <p:txBody>
          <a:bodyPr wrap="none" rtlCol="0" anchor="t"/>
          <a:lstStyle/>
          <a:p>
            <a:pPr marL="0" indent="0">
              <a:lnSpc>
                <a:spcPts val="864"/>
              </a:lnSpc>
              <a:buNone/>
            </a:pPr>
            <a:r>
              <a:rPr lang="en-US" sz="720" dirty="0">
                <a:solidFill>
                  <a:srgbClr val="822727"/>
                </a:solidFill>
                <a:latin typeface="Inter, sans-serif" pitchFamily="34" charset="0"/>
                <a:ea typeface="Inter, sans-serif" pitchFamily="34" charset="-122"/>
                <a:cs typeface="Inter, sans-serif" pitchFamily="34" charset="-120"/>
              </a:rPr>
              <a:t> Error uploading image.</a:t>
            </a:r>
            <a:endParaRPr lang="en-US" sz="720" dirty="0"/>
          </a:p>
        </p:txBody>
      </p:sp>
      <p:pic>
        <p:nvPicPr>
          <p:cNvPr id="10" name="Image 3" descr="preencoded.png"/>
          <p:cNvPicPr>
            <a:picLocks noChangeAspect="1"/>
          </p:cNvPicPr>
          <p:nvPr/>
        </p:nvPicPr>
        <p:blipFill>
          <a:blip r:embed="rId6"/>
          <a:stretch>
            <a:fillRect/>
          </a:stretch>
        </p:blipFill>
        <p:spPr>
          <a:xfrm>
            <a:off x="182880" y="147042"/>
            <a:ext cx="91440" cy="91440"/>
          </a:xfrm>
          <a:prstGeom prst="rect">
            <a:avLst/>
          </a:prstGeom>
        </p:spPr>
      </p:pic>
      <p:sp>
        <p:nvSpPr>
          <p:cNvPr id="11" name="Text 5"/>
          <p:cNvSpPr/>
          <p:nvPr/>
        </p:nvSpPr>
        <p:spPr>
          <a:xfrm>
            <a:off x="3318391" y="1513284"/>
            <a:ext cx="7993380" cy="617101"/>
          </a:xfrm>
          <a:prstGeom prst="rect">
            <a:avLst/>
          </a:prstGeom>
          <a:noFill/>
          <a:ln/>
        </p:spPr>
        <p:txBody>
          <a:bodyPr wrap="none" rtlCol="0" anchor="t"/>
          <a:lstStyle/>
          <a:p>
            <a:pPr marL="0" indent="0" algn="ctr">
              <a:lnSpc>
                <a:spcPts val="4860"/>
              </a:lnSpc>
              <a:buNone/>
            </a:pPr>
            <a:r>
              <a:rPr lang="en-US" sz="3888" b="1" dirty="0">
                <a:solidFill>
                  <a:srgbClr val="FFD1A7"/>
                </a:solidFill>
                <a:latin typeface="Asar" pitchFamily="34" charset="0"/>
                <a:ea typeface="Asar" pitchFamily="34" charset="-122"/>
                <a:cs typeface="Asar" pitchFamily="34" charset="-120"/>
              </a:rPr>
              <a:t>Use of RFM Analysis for Segmentation</a:t>
            </a:r>
            <a:endParaRPr lang="en-US" sz="3888" dirty="0"/>
          </a:p>
        </p:txBody>
      </p:sp>
      <p:sp>
        <p:nvSpPr>
          <p:cNvPr id="12" name="Shape 6"/>
          <p:cNvSpPr/>
          <p:nvPr/>
        </p:nvSpPr>
        <p:spPr>
          <a:xfrm>
            <a:off x="1185029" y="4833699"/>
            <a:ext cx="12260223" cy="30837"/>
          </a:xfrm>
          <a:prstGeom prst="roundRect">
            <a:avLst>
              <a:gd name="adj" fmla="val 336262"/>
            </a:avLst>
          </a:prstGeom>
          <a:solidFill>
            <a:srgbClr val="194A99"/>
          </a:solidFill>
          <a:ln/>
        </p:spPr>
        <p:txBody>
          <a:bodyPr/>
          <a:lstStyle/>
          <a:p>
            <a:endParaRPr lang="en-IN"/>
          </a:p>
        </p:txBody>
      </p:sp>
      <p:sp>
        <p:nvSpPr>
          <p:cNvPr id="13" name="Shape 7"/>
          <p:cNvSpPr/>
          <p:nvPr/>
        </p:nvSpPr>
        <p:spPr>
          <a:xfrm>
            <a:off x="4172962" y="3969722"/>
            <a:ext cx="30837" cy="864037"/>
          </a:xfrm>
          <a:prstGeom prst="roundRect">
            <a:avLst>
              <a:gd name="adj" fmla="val 336262"/>
            </a:avLst>
          </a:prstGeom>
          <a:solidFill>
            <a:srgbClr val="194A99"/>
          </a:solidFill>
          <a:ln/>
        </p:spPr>
        <p:txBody>
          <a:bodyPr/>
          <a:lstStyle/>
          <a:p>
            <a:endParaRPr lang="en-IN"/>
          </a:p>
        </p:txBody>
      </p:sp>
      <p:sp>
        <p:nvSpPr>
          <p:cNvPr id="14" name="Shape 8"/>
          <p:cNvSpPr/>
          <p:nvPr/>
        </p:nvSpPr>
        <p:spPr>
          <a:xfrm>
            <a:off x="3910727" y="4555986"/>
            <a:ext cx="555427" cy="555427"/>
          </a:xfrm>
          <a:prstGeom prst="roundRect">
            <a:avLst>
              <a:gd name="adj" fmla="val 18669"/>
            </a:avLst>
          </a:prstGeom>
          <a:solidFill>
            <a:srgbClr val="003180"/>
          </a:solidFill>
          <a:ln w="15240">
            <a:solidFill>
              <a:srgbClr val="194A99"/>
            </a:solidFill>
            <a:prstDash val="solid"/>
          </a:ln>
        </p:spPr>
        <p:txBody>
          <a:bodyPr/>
          <a:lstStyle/>
          <a:p>
            <a:endParaRPr lang="en-IN"/>
          </a:p>
        </p:txBody>
      </p:sp>
      <p:sp>
        <p:nvSpPr>
          <p:cNvPr id="15" name="Text 9"/>
          <p:cNvSpPr/>
          <p:nvPr/>
        </p:nvSpPr>
        <p:spPr>
          <a:xfrm>
            <a:off x="4103251" y="4648498"/>
            <a:ext cx="170378" cy="370284"/>
          </a:xfrm>
          <a:prstGeom prst="rect">
            <a:avLst/>
          </a:prstGeom>
          <a:noFill/>
          <a:ln/>
        </p:spPr>
        <p:txBody>
          <a:bodyPr wrap="none" rtlCol="0" anchor="t"/>
          <a:lstStyle/>
          <a:p>
            <a:pPr marL="0" indent="0" algn="ctr">
              <a:lnSpc>
                <a:spcPts val="2916"/>
              </a:lnSpc>
              <a:buNone/>
            </a:pPr>
            <a:r>
              <a:rPr lang="en-US" sz="2916" dirty="0">
                <a:solidFill>
                  <a:srgbClr val="E2E6E9"/>
                </a:solidFill>
                <a:latin typeface="Asar" pitchFamily="34" charset="0"/>
                <a:ea typeface="Asar" pitchFamily="34" charset="-122"/>
                <a:cs typeface="Asar" pitchFamily="34" charset="-120"/>
              </a:rPr>
              <a:t>1</a:t>
            </a:r>
            <a:endParaRPr lang="en-US" sz="2916" dirty="0"/>
          </a:p>
        </p:txBody>
      </p:sp>
      <p:sp>
        <p:nvSpPr>
          <p:cNvPr id="16" name="Text 10"/>
          <p:cNvSpPr/>
          <p:nvPr/>
        </p:nvSpPr>
        <p:spPr>
          <a:xfrm>
            <a:off x="1431846" y="2408039"/>
            <a:ext cx="5513070" cy="771525"/>
          </a:xfrm>
          <a:prstGeom prst="rect">
            <a:avLst/>
          </a:prstGeom>
          <a:noFill/>
          <a:ln/>
        </p:spPr>
        <p:txBody>
          <a:bodyPr wrap="square" rtlCol="0" anchor="t"/>
          <a:lstStyle/>
          <a:p>
            <a:pPr marL="0" indent="0" algn="ctr">
              <a:lnSpc>
                <a:spcPts val="3038"/>
              </a:lnSpc>
              <a:buNone/>
            </a:pPr>
            <a:r>
              <a:rPr lang="en-US" sz="2430" b="1" dirty="0">
                <a:solidFill>
                  <a:srgbClr val="F9D933"/>
                </a:solidFill>
                <a:latin typeface="Asar" pitchFamily="34" charset="0"/>
                <a:ea typeface="Asar" pitchFamily="34" charset="-122"/>
                <a:cs typeface="Asar" pitchFamily="34" charset="-120"/>
              </a:rPr>
              <a:t>Recency</a:t>
            </a:r>
            <a:r>
              <a:rPr lang="en-US" sz="2430" dirty="0">
                <a:solidFill>
                  <a:srgbClr val="E2E6E9"/>
                </a:solidFill>
                <a:latin typeface="Asar" pitchFamily="34" charset="0"/>
                <a:ea typeface="Asar" pitchFamily="34" charset="-122"/>
                <a:cs typeface="Asar" pitchFamily="34" charset="-120"/>
              </a:rPr>
              <a:t> (R): Measures the time since the last customer interaction or purchase.</a:t>
            </a:r>
            <a:endParaRPr lang="en-US" sz="2430" dirty="0"/>
          </a:p>
        </p:txBody>
      </p:sp>
      <p:sp>
        <p:nvSpPr>
          <p:cNvPr id="17" name="Text 11"/>
          <p:cNvSpPr/>
          <p:nvPr/>
        </p:nvSpPr>
        <p:spPr>
          <a:xfrm>
            <a:off x="1431846" y="3327678"/>
            <a:ext cx="5513070" cy="395049"/>
          </a:xfrm>
          <a:prstGeom prst="rect">
            <a:avLst/>
          </a:prstGeom>
          <a:noFill/>
          <a:ln/>
        </p:spPr>
        <p:txBody>
          <a:bodyPr wrap="none" rtlCol="0" anchor="t"/>
          <a:lstStyle/>
          <a:p>
            <a:pPr marL="0" indent="0" algn="ctr">
              <a:lnSpc>
                <a:spcPts val="3110"/>
              </a:lnSpc>
              <a:buNone/>
            </a:pPr>
            <a:endParaRPr lang="en-US" sz="1944" dirty="0"/>
          </a:p>
        </p:txBody>
      </p:sp>
      <p:sp>
        <p:nvSpPr>
          <p:cNvPr id="18" name="Shape 12"/>
          <p:cNvSpPr/>
          <p:nvPr/>
        </p:nvSpPr>
        <p:spPr>
          <a:xfrm>
            <a:off x="7299662" y="4833640"/>
            <a:ext cx="30837" cy="864037"/>
          </a:xfrm>
          <a:prstGeom prst="roundRect">
            <a:avLst>
              <a:gd name="adj" fmla="val 336262"/>
            </a:avLst>
          </a:prstGeom>
          <a:solidFill>
            <a:srgbClr val="194A99"/>
          </a:solidFill>
          <a:ln/>
        </p:spPr>
        <p:txBody>
          <a:bodyPr/>
          <a:lstStyle/>
          <a:p>
            <a:endParaRPr lang="en-IN"/>
          </a:p>
        </p:txBody>
      </p:sp>
      <p:sp>
        <p:nvSpPr>
          <p:cNvPr id="19" name="Shape 13"/>
          <p:cNvSpPr/>
          <p:nvPr/>
        </p:nvSpPr>
        <p:spPr>
          <a:xfrm>
            <a:off x="7037427" y="4555986"/>
            <a:ext cx="555427" cy="555427"/>
          </a:xfrm>
          <a:prstGeom prst="roundRect">
            <a:avLst>
              <a:gd name="adj" fmla="val 18669"/>
            </a:avLst>
          </a:prstGeom>
          <a:solidFill>
            <a:srgbClr val="003180"/>
          </a:solidFill>
          <a:ln w="15240">
            <a:solidFill>
              <a:srgbClr val="194A99"/>
            </a:solidFill>
            <a:prstDash val="solid"/>
          </a:ln>
        </p:spPr>
        <p:txBody>
          <a:bodyPr/>
          <a:lstStyle/>
          <a:p>
            <a:endParaRPr lang="en-IN"/>
          </a:p>
        </p:txBody>
      </p:sp>
      <p:sp>
        <p:nvSpPr>
          <p:cNvPr id="20" name="Text 14"/>
          <p:cNvSpPr/>
          <p:nvPr/>
        </p:nvSpPr>
        <p:spPr>
          <a:xfrm>
            <a:off x="7211020" y="4648498"/>
            <a:ext cx="208121" cy="370284"/>
          </a:xfrm>
          <a:prstGeom prst="rect">
            <a:avLst/>
          </a:prstGeom>
          <a:noFill/>
          <a:ln/>
        </p:spPr>
        <p:txBody>
          <a:bodyPr wrap="none" rtlCol="0" anchor="t"/>
          <a:lstStyle/>
          <a:p>
            <a:pPr marL="0" indent="0" algn="ctr">
              <a:lnSpc>
                <a:spcPts val="2916"/>
              </a:lnSpc>
              <a:buNone/>
            </a:pPr>
            <a:r>
              <a:rPr lang="en-US" sz="2916" dirty="0">
                <a:solidFill>
                  <a:srgbClr val="E2E6E9"/>
                </a:solidFill>
                <a:latin typeface="Asar" pitchFamily="34" charset="0"/>
                <a:ea typeface="Asar" pitchFamily="34" charset="-122"/>
                <a:cs typeface="Asar" pitchFamily="34" charset="-120"/>
              </a:rPr>
              <a:t>2</a:t>
            </a:r>
            <a:endParaRPr lang="en-US" sz="2916" dirty="0"/>
          </a:p>
        </p:txBody>
      </p:sp>
      <p:sp>
        <p:nvSpPr>
          <p:cNvPr id="21" name="Text 15"/>
          <p:cNvSpPr/>
          <p:nvPr/>
        </p:nvSpPr>
        <p:spPr>
          <a:xfrm>
            <a:off x="4558546" y="5944672"/>
            <a:ext cx="5513070" cy="771525"/>
          </a:xfrm>
          <a:prstGeom prst="rect">
            <a:avLst/>
          </a:prstGeom>
          <a:noFill/>
          <a:ln/>
        </p:spPr>
        <p:txBody>
          <a:bodyPr wrap="square" rtlCol="0" anchor="t"/>
          <a:lstStyle/>
          <a:p>
            <a:pPr marL="0" indent="0" algn="ctr">
              <a:lnSpc>
                <a:spcPts val="3038"/>
              </a:lnSpc>
              <a:buNone/>
            </a:pPr>
            <a:r>
              <a:rPr lang="en-US" sz="2430" b="1" dirty="0">
                <a:solidFill>
                  <a:srgbClr val="F9D933"/>
                </a:solidFill>
                <a:latin typeface="Asar" pitchFamily="34" charset="0"/>
                <a:ea typeface="Asar" pitchFamily="34" charset="-122"/>
                <a:cs typeface="Asar" pitchFamily="34" charset="-120"/>
              </a:rPr>
              <a:t>Frequency</a:t>
            </a:r>
            <a:r>
              <a:rPr lang="en-US" sz="2430" dirty="0">
                <a:solidFill>
                  <a:srgbClr val="E2E6E9"/>
                </a:solidFill>
                <a:latin typeface="Asar" pitchFamily="34" charset="0"/>
                <a:ea typeface="Asar" pitchFamily="34" charset="-122"/>
                <a:cs typeface="Asar" pitchFamily="34" charset="-120"/>
              </a:rPr>
              <a:t> (F): Examines how often a customer interacts with the business.</a:t>
            </a:r>
            <a:endParaRPr lang="en-US" sz="2430" dirty="0"/>
          </a:p>
        </p:txBody>
      </p:sp>
      <p:sp>
        <p:nvSpPr>
          <p:cNvPr id="22" name="Shape 16"/>
          <p:cNvSpPr/>
          <p:nvPr/>
        </p:nvSpPr>
        <p:spPr>
          <a:xfrm>
            <a:off x="10426482" y="3969722"/>
            <a:ext cx="30837" cy="864037"/>
          </a:xfrm>
          <a:prstGeom prst="roundRect">
            <a:avLst>
              <a:gd name="adj" fmla="val 336262"/>
            </a:avLst>
          </a:prstGeom>
          <a:solidFill>
            <a:srgbClr val="194A99"/>
          </a:solidFill>
          <a:ln/>
        </p:spPr>
        <p:txBody>
          <a:bodyPr/>
          <a:lstStyle/>
          <a:p>
            <a:endParaRPr lang="en-IN"/>
          </a:p>
        </p:txBody>
      </p:sp>
      <p:sp>
        <p:nvSpPr>
          <p:cNvPr id="23" name="Shape 17"/>
          <p:cNvSpPr/>
          <p:nvPr/>
        </p:nvSpPr>
        <p:spPr>
          <a:xfrm>
            <a:off x="10164247" y="4555986"/>
            <a:ext cx="555427" cy="555427"/>
          </a:xfrm>
          <a:prstGeom prst="roundRect">
            <a:avLst>
              <a:gd name="adj" fmla="val 18669"/>
            </a:avLst>
          </a:prstGeom>
          <a:solidFill>
            <a:srgbClr val="003180"/>
          </a:solidFill>
          <a:ln w="15240">
            <a:solidFill>
              <a:srgbClr val="194A99"/>
            </a:solidFill>
            <a:prstDash val="solid"/>
          </a:ln>
        </p:spPr>
        <p:txBody>
          <a:bodyPr/>
          <a:lstStyle/>
          <a:p>
            <a:endParaRPr lang="en-IN"/>
          </a:p>
        </p:txBody>
      </p:sp>
      <p:sp>
        <p:nvSpPr>
          <p:cNvPr id="24" name="Text 18"/>
          <p:cNvSpPr/>
          <p:nvPr/>
        </p:nvSpPr>
        <p:spPr>
          <a:xfrm>
            <a:off x="10338792" y="4648498"/>
            <a:ext cx="206335" cy="370284"/>
          </a:xfrm>
          <a:prstGeom prst="rect">
            <a:avLst/>
          </a:prstGeom>
          <a:noFill/>
          <a:ln/>
        </p:spPr>
        <p:txBody>
          <a:bodyPr wrap="none" rtlCol="0" anchor="t"/>
          <a:lstStyle/>
          <a:p>
            <a:pPr marL="0" indent="0" algn="ctr">
              <a:lnSpc>
                <a:spcPts val="2916"/>
              </a:lnSpc>
              <a:buNone/>
            </a:pPr>
            <a:r>
              <a:rPr lang="en-US" sz="2916" dirty="0">
                <a:solidFill>
                  <a:srgbClr val="E2E6E9"/>
                </a:solidFill>
                <a:latin typeface="Asar" pitchFamily="34" charset="0"/>
                <a:ea typeface="Asar" pitchFamily="34" charset="-122"/>
                <a:cs typeface="Asar" pitchFamily="34" charset="-120"/>
              </a:rPr>
              <a:t>3</a:t>
            </a:r>
            <a:endParaRPr lang="en-US" sz="2916" dirty="0"/>
          </a:p>
        </p:txBody>
      </p:sp>
      <p:sp>
        <p:nvSpPr>
          <p:cNvPr id="25" name="Text 19"/>
          <p:cNvSpPr/>
          <p:nvPr/>
        </p:nvSpPr>
        <p:spPr>
          <a:xfrm>
            <a:off x="7685365" y="2565440"/>
            <a:ext cx="5513070" cy="1157288"/>
          </a:xfrm>
          <a:prstGeom prst="rect">
            <a:avLst/>
          </a:prstGeom>
          <a:noFill/>
          <a:ln/>
        </p:spPr>
        <p:txBody>
          <a:bodyPr wrap="square" rtlCol="0" anchor="t"/>
          <a:lstStyle/>
          <a:p>
            <a:pPr marL="0" indent="0" algn="ctr">
              <a:lnSpc>
                <a:spcPts val="3038"/>
              </a:lnSpc>
              <a:buNone/>
            </a:pPr>
            <a:r>
              <a:rPr lang="en-US" sz="2430" b="1" dirty="0">
                <a:solidFill>
                  <a:srgbClr val="F9D933"/>
                </a:solidFill>
                <a:latin typeface="Asar" pitchFamily="34" charset="0"/>
                <a:ea typeface="Asar" pitchFamily="34" charset="-122"/>
                <a:cs typeface="Asar" pitchFamily="34" charset="-120"/>
              </a:rPr>
              <a:t>Monetary Value</a:t>
            </a:r>
            <a:r>
              <a:rPr lang="en-US" sz="2430" b="1" dirty="0">
                <a:solidFill>
                  <a:srgbClr val="E2E6E9"/>
                </a:solidFill>
                <a:latin typeface="Asar" pitchFamily="34" charset="0"/>
                <a:ea typeface="Asar" pitchFamily="34" charset="-122"/>
                <a:cs typeface="Asar" pitchFamily="34" charset="-120"/>
              </a:rPr>
              <a:t> </a:t>
            </a:r>
            <a:r>
              <a:rPr lang="en-US" sz="2430" dirty="0">
                <a:solidFill>
                  <a:srgbClr val="E2E6E9"/>
                </a:solidFill>
                <a:latin typeface="Asar" pitchFamily="34" charset="0"/>
                <a:ea typeface="Asar" pitchFamily="34" charset="-122"/>
                <a:cs typeface="Asar" pitchFamily="34" charset="-120"/>
              </a:rPr>
              <a:t>(M): Represents the total monetary value of a customer's transactions.</a:t>
            </a:r>
            <a:endParaRPr lang="en-US" sz="24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2520732"/>
          </a:xfrm>
          <a:prstGeom prst="rect">
            <a:avLst/>
          </a:prstGeom>
          <a:solidFill>
            <a:srgbClr val="09151A">
              <a:alpha val="75000"/>
            </a:srgbClr>
          </a:solidFill>
          <a:ln/>
        </p:spPr>
        <p:txBody>
          <a:bodyPr/>
          <a:lstStyle/>
          <a:p>
            <a:endParaRPr lang="en-IN"/>
          </a:p>
        </p:txBody>
      </p:sp>
      <p:sp>
        <p:nvSpPr>
          <p:cNvPr id="4" name="Text 1"/>
          <p:cNvSpPr/>
          <p:nvPr/>
        </p:nvSpPr>
        <p:spPr>
          <a:xfrm>
            <a:off x="3848576" y="475178"/>
            <a:ext cx="6933009" cy="540068"/>
          </a:xfrm>
          <a:prstGeom prst="rect">
            <a:avLst/>
          </a:prstGeom>
          <a:noFill/>
          <a:ln/>
        </p:spPr>
        <p:txBody>
          <a:bodyPr wrap="none" rtlCol="0" anchor="t"/>
          <a:lstStyle/>
          <a:p>
            <a:pPr marL="0" indent="0" algn="ctr">
              <a:lnSpc>
                <a:spcPts val="4253"/>
              </a:lnSpc>
              <a:buNone/>
            </a:pPr>
            <a:r>
              <a:rPr lang="en-US" sz="3402" dirty="0">
                <a:solidFill>
                  <a:srgbClr val="F5F0F0"/>
                </a:solidFill>
                <a:latin typeface="Asar" pitchFamily="34" charset="0"/>
                <a:ea typeface="Asar" pitchFamily="34" charset="-122"/>
                <a:cs typeface="Asar" pitchFamily="34" charset="-120"/>
              </a:rPr>
              <a:t>7-Segment Solution: R, F, M Variables</a:t>
            </a:r>
            <a:endParaRPr lang="en-US" sz="3402" dirty="0"/>
          </a:p>
        </p:txBody>
      </p:sp>
      <p:sp>
        <p:nvSpPr>
          <p:cNvPr id="5" name="Text 2"/>
          <p:cNvSpPr/>
          <p:nvPr/>
        </p:nvSpPr>
        <p:spPr>
          <a:xfrm>
            <a:off x="6018967" y="1274445"/>
            <a:ext cx="2592229" cy="323969"/>
          </a:xfrm>
          <a:prstGeom prst="rect">
            <a:avLst/>
          </a:prstGeom>
          <a:noFill/>
          <a:ln/>
        </p:spPr>
        <p:txBody>
          <a:bodyPr wrap="none" rtlCol="0" anchor="t"/>
          <a:lstStyle/>
          <a:p>
            <a:pPr marL="0" indent="0" algn="ctr">
              <a:lnSpc>
                <a:spcPts val="2552"/>
              </a:lnSpc>
              <a:buNone/>
            </a:pPr>
            <a:r>
              <a:rPr lang="en-US" sz="2041" dirty="0">
                <a:solidFill>
                  <a:srgbClr val="F5F0F0"/>
                </a:solidFill>
                <a:latin typeface="Asar" pitchFamily="34" charset="0"/>
                <a:ea typeface="Asar" pitchFamily="34" charset="-122"/>
                <a:cs typeface="Asar" pitchFamily="34" charset="-120"/>
              </a:rPr>
              <a:t>(using K-Means)</a:t>
            </a:r>
            <a:endParaRPr lang="en-US" sz="2041" dirty="0"/>
          </a:p>
        </p:txBody>
      </p:sp>
      <p:pic>
        <p:nvPicPr>
          <p:cNvPr id="6" name="Image 1" descr="preencoded.png"/>
          <p:cNvPicPr>
            <a:picLocks noChangeAspect="1"/>
          </p:cNvPicPr>
          <p:nvPr/>
        </p:nvPicPr>
        <p:blipFill>
          <a:blip r:embed="rId4"/>
          <a:stretch>
            <a:fillRect/>
          </a:stretch>
        </p:blipFill>
        <p:spPr>
          <a:xfrm>
            <a:off x="4866084" y="1857613"/>
            <a:ext cx="866894" cy="1817608"/>
          </a:xfrm>
          <a:prstGeom prst="rect">
            <a:avLst/>
          </a:prstGeom>
        </p:spPr>
      </p:pic>
      <p:sp>
        <p:nvSpPr>
          <p:cNvPr id="7" name="Text 3"/>
          <p:cNvSpPr/>
          <p:nvPr/>
        </p:nvSpPr>
        <p:spPr>
          <a:xfrm>
            <a:off x="5119688" y="2485787"/>
            <a:ext cx="99417" cy="345519"/>
          </a:xfrm>
          <a:prstGeom prst="rect">
            <a:avLst/>
          </a:prstGeom>
          <a:noFill/>
          <a:ln/>
        </p:spPr>
        <p:txBody>
          <a:bodyPr wrap="none" rtlCol="0" anchor="t"/>
          <a:lstStyle/>
          <a:p>
            <a:pPr marL="0" indent="0" algn="ctr">
              <a:lnSpc>
                <a:spcPts val="2722"/>
              </a:lnSpc>
              <a:buNone/>
            </a:pPr>
            <a:r>
              <a:rPr lang="en-US" sz="1701" dirty="0">
                <a:solidFill>
                  <a:srgbClr val="E2E6E9"/>
                </a:solidFill>
                <a:latin typeface="Asar" pitchFamily="34" charset="0"/>
                <a:ea typeface="Asar" pitchFamily="34" charset="-122"/>
                <a:cs typeface="Asar" pitchFamily="34" charset="-120"/>
              </a:rPr>
              <a:t>1</a:t>
            </a:r>
            <a:endParaRPr lang="en-US" sz="1701" dirty="0"/>
          </a:p>
        </p:txBody>
      </p:sp>
      <p:sp>
        <p:nvSpPr>
          <p:cNvPr id="8" name="Text 4"/>
          <p:cNvSpPr/>
          <p:nvPr/>
        </p:nvSpPr>
        <p:spPr>
          <a:xfrm>
            <a:off x="5645706" y="2168604"/>
            <a:ext cx="2160270" cy="269915"/>
          </a:xfrm>
          <a:prstGeom prst="rect">
            <a:avLst/>
          </a:prstGeom>
          <a:noFill/>
          <a:ln/>
        </p:spPr>
        <p:txBody>
          <a:bodyPr wrap="none" rtlCol="0" anchor="t"/>
          <a:lstStyle/>
          <a:p>
            <a:pPr marL="0" indent="0" algn="l">
              <a:lnSpc>
                <a:spcPts val="2126"/>
              </a:lnSpc>
              <a:buNone/>
            </a:pPr>
            <a:r>
              <a:rPr lang="en-US" sz="1701" b="1" i="1" dirty="0">
                <a:solidFill>
                  <a:srgbClr val="FCEC99"/>
                </a:solidFill>
                <a:latin typeface="Asar" pitchFamily="34" charset="0"/>
                <a:ea typeface="Asar" pitchFamily="34" charset="-122"/>
                <a:cs typeface="Asar" pitchFamily="34" charset="-120"/>
              </a:rPr>
              <a:t>Inactive Customers</a:t>
            </a:r>
            <a:endParaRPr lang="en-US" sz="1701" dirty="0"/>
          </a:p>
        </p:txBody>
      </p:sp>
      <p:sp>
        <p:nvSpPr>
          <p:cNvPr id="9" name="Text 5"/>
          <p:cNvSpPr/>
          <p:nvPr/>
        </p:nvSpPr>
        <p:spPr>
          <a:xfrm>
            <a:off x="5645706" y="2542103"/>
            <a:ext cx="2832140"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low Frequency and low Monetary value</a:t>
            </a:r>
            <a:endParaRPr lang="en-US" sz="1361" dirty="0"/>
          </a:p>
        </p:txBody>
      </p:sp>
      <p:sp>
        <p:nvSpPr>
          <p:cNvPr id="10" name="Shape 6"/>
          <p:cNvSpPr/>
          <p:nvPr/>
        </p:nvSpPr>
        <p:spPr>
          <a:xfrm>
            <a:off x="5516047" y="3142804"/>
            <a:ext cx="6047065" cy="10775"/>
          </a:xfrm>
          <a:prstGeom prst="roundRect">
            <a:avLst>
              <a:gd name="adj" fmla="val 673643"/>
            </a:avLst>
          </a:prstGeom>
          <a:solidFill>
            <a:srgbClr val="194A99"/>
          </a:solidFill>
          <a:ln/>
        </p:spPr>
        <p:txBody>
          <a:bodyPr/>
          <a:lstStyle/>
          <a:p>
            <a:endParaRPr lang="en-IN"/>
          </a:p>
        </p:txBody>
      </p:sp>
      <p:pic>
        <p:nvPicPr>
          <p:cNvPr id="11" name="Image 2" descr="preencoded.png"/>
          <p:cNvPicPr>
            <a:picLocks noChangeAspect="1"/>
          </p:cNvPicPr>
          <p:nvPr/>
        </p:nvPicPr>
        <p:blipFill>
          <a:blip r:embed="rId5"/>
          <a:stretch>
            <a:fillRect/>
          </a:stretch>
        </p:blipFill>
        <p:spPr>
          <a:xfrm>
            <a:off x="4562713" y="3172897"/>
            <a:ext cx="1733907" cy="1817608"/>
          </a:xfrm>
          <a:prstGeom prst="rect">
            <a:avLst/>
          </a:prstGeom>
        </p:spPr>
      </p:pic>
      <p:sp>
        <p:nvSpPr>
          <p:cNvPr id="12" name="Text 7"/>
          <p:cNvSpPr/>
          <p:nvPr/>
        </p:nvSpPr>
        <p:spPr>
          <a:xfrm>
            <a:off x="5108734" y="3636169"/>
            <a:ext cx="121444" cy="345519"/>
          </a:xfrm>
          <a:prstGeom prst="rect">
            <a:avLst/>
          </a:prstGeom>
          <a:noFill/>
          <a:ln/>
        </p:spPr>
        <p:txBody>
          <a:bodyPr wrap="none" rtlCol="0" anchor="t"/>
          <a:lstStyle/>
          <a:p>
            <a:pPr marL="0" indent="0" algn="ctr">
              <a:lnSpc>
                <a:spcPts val="2722"/>
              </a:lnSpc>
              <a:buNone/>
            </a:pPr>
            <a:r>
              <a:rPr lang="en-US" sz="1701" dirty="0">
                <a:solidFill>
                  <a:srgbClr val="E2E6E9"/>
                </a:solidFill>
                <a:latin typeface="Asar" pitchFamily="34" charset="0"/>
                <a:ea typeface="Asar" pitchFamily="34" charset="-122"/>
                <a:cs typeface="Asar" pitchFamily="34" charset="-120"/>
              </a:rPr>
              <a:t>2</a:t>
            </a:r>
            <a:endParaRPr lang="en-US" sz="1701" dirty="0"/>
          </a:p>
        </p:txBody>
      </p:sp>
      <p:sp>
        <p:nvSpPr>
          <p:cNvPr id="13" name="Text 8"/>
          <p:cNvSpPr/>
          <p:nvPr/>
        </p:nvSpPr>
        <p:spPr>
          <a:xfrm>
            <a:off x="5949196" y="3483888"/>
            <a:ext cx="2160270" cy="269915"/>
          </a:xfrm>
          <a:prstGeom prst="rect">
            <a:avLst/>
          </a:prstGeom>
          <a:noFill/>
          <a:ln/>
        </p:spPr>
        <p:txBody>
          <a:bodyPr wrap="none" rtlCol="0" anchor="t"/>
          <a:lstStyle/>
          <a:p>
            <a:pPr marL="0" indent="0" algn="l">
              <a:lnSpc>
                <a:spcPts val="2126"/>
              </a:lnSpc>
              <a:buNone/>
            </a:pPr>
            <a:r>
              <a:rPr lang="en-US" sz="1701" b="1" i="1" dirty="0">
                <a:solidFill>
                  <a:srgbClr val="FCEC99"/>
                </a:solidFill>
                <a:latin typeface="Asar" pitchFamily="34" charset="0"/>
                <a:ea typeface="Asar" pitchFamily="34" charset="-122"/>
                <a:cs typeface="Asar" pitchFamily="34" charset="-120"/>
              </a:rPr>
              <a:t>Dormant Customers</a:t>
            </a:r>
            <a:endParaRPr lang="en-US" sz="1701" dirty="0"/>
          </a:p>
        </p:txBody>
      </p:sp>
      <p:sp>
        <p:nvSpPr>
          <p:cNvPr id="14" name="Text 9"/>
          <p:cNvSpPr/>
          <p:nvPr/>
        </p:nvSpPr>
        <p:spPr>
          <a:xfrm>
            <a:off x="5949196" y="3857387"/>
            <a:ext cx="3155990"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higher Frequency but lower Monetary value</a:t>
            </a:r>
            <a:endParaRPr lang="en-US" sz="1361" dirty="0"/>
          </a:p>
        </p:txBody>
      </p:sp>
      <p:sp>
        <p:nvSpPr>
          <p:cNvPr id="15" name="Shape 10"/>
          <p:cNvSpPr/>
          <p:nvPr/>
        </p:nvSpPr>
        <p:spPr>
          <a:xfrm>
            <a:off x="5819537" y="4458087"/>
            <a:ext cx="5743575" cy="10775"/>
          </a:xfrm>
          <a:prstGeom prst="roundRect">
            <a:avLst>
              <a:gd name="adj" fmla="val 673643"/>
            </a:avLst>
          </a:prstGeom>
          <a:solidFill>
            <a:srgbClr val="194A99"/>
          </a:solidFill>
          <a:ln/>
        </p:spPr>
        <p:txBody>
          <a:bodyPr/>
          <a:lstStyle/>
          <a:p>
            <a:endParaRPr lang="en-IN"/>
          </a:p>
        </p:txBody>
      </p:sp>
      <p:pic>
        <p:nvPicPr>
          <p:cNvPr id="16" name="Image 3" descr="preencoded.png"/>
          <p:cNvPicPr>
            <a:picLocks noChangeAspect="1"/>
          </p:cNvPicPr>
          <p:nvPr/>
        </p:nvPicPr>
        <p:blipFill>
          <a:blip r:embed="rId6"/>
          <a:stretch>
            <a:fillRect/>
          </a:stretch>
        </p:blipFill>
        <p:spPr>
          <a:xfrm>
            <a:off x="4259223" y="4488180"/>
            <a:ext cx="2600801" cy="1817608"/>
          </a:xfrm>
          <a:prstGeom prst="rect">
            <a:avLst/>
          </a:prstGeom>
        </p:spPr>
      </p:pic>
      <p:sp>
        <p:nvSpPr>
          <p:cNvPr id="17" name="Text 11"/>
          <p:cNvSpPr/>
          <p:nvPr/>
        </p:nvSpPr>
        <p:spPr>
          <a:xfrm>
            <a:off x="5109329" y="4951452"/>
            <a:ext cx="120372" cy="345519"/>
          </a:xfrm>
          <a:prstGeom prst="rect">
            <a:avLst/>
          </a:prstGeom>
          <a:noFill/>
          <a:ln/>
        </p:spPr>
        <p:txBody>
          <a:bodyPr wrap="none" rtlCol="0" anchor="t"/>
          <a:lstStyle/>
          <a:p>
            <a:pPr marL="0" indent="0" algn="ctr">
              <a:lnSpc>
                <a:spcPts val="2722"/>
              </a:lnSpc>
              <a:buNone/>
            </a:pPr>
            <a:r>
              <a:rPr lang="en-US" sz="1701" dirty="0">
                <a:solidFill>
                  <a:srgbClr val="E2E6E9"/>
                </a:solidFill>
                <a:latin typeface="Asar" pitchFamily="34" charset="0"/>
                <a:ea typeface="Asar" pitchFamily="34" charset="-122"/>
                <a:cs typeface="Asar" pitchFamily="34" charset="-120"/>
              </a:rPr>
              <a:t>3</a:t>
            </a:r>
            <a:endParaRPr lang="en-US" sz="1701" dirty="0"/>
          </a:p>
        </p:txBody>
      </p:sp>
      <p:sp>
        <p:nvSpPr>
          <p:cNvPr id="18" name="Text 12"/>
          <p:cNvSpPr/>
          <p:nvPr/>
        </p:nvSpPr>
        <p:spPr>
          <a:xfrm>
            <a:off x="6252567" y="4660940"/>
            <a:ext cx="2160270" cy="269915"/>
          </a:xfrm>
          <a:prstGeom prst="rect">
            <a:avLst/>
          </a:prstGeom>
          <a:noFill/>
          <a:ln/>
        </p:spPr>
        <p:txBody>
          <a:bodyPr wrap="none" rtlCol="0" anchor="t"/>
          <a:lstStyle/>
          <a:p>
            <a:pPr marL="0" indent="0" algn="l">
              <a:lnSpc>
                <a:spcPts val="2126"/>
              </a:lnSpc>
              <a:buNone/>
            </a:pPr>
            <a:r>
              <a:rPr lang="en-US" sz="1701" b="1" i="1" dirty="0">
                <a:solidFill>
                  <a:srgbClr val="FCEC99"/>
                </a:solidFill>
                <a:latin typeface="Asar" pitchFamily="34" charset="0"/>
                <a:ea typeface="Asar" pitchFamily="34" charset="-122"/>
                <a:cs typeface="Asar" pitchFamily="34" charset="-120"/>
              </a:rPr>
              <a:t>Loyal Customers</a:t>
            </a:r>
            <a:endParaRPr lang="en-US" sz="1701" dirty="0"/>
          </a:p>
        </p:txBody>
      </p:sp>
      <p:sp>
        <p:nvSpPr>
          <p:cNvPr id="19" name="Text 13"/>
          <p:cNvSpPr/>
          <p:nvPr/>
        </p:nvSpPr>
        <p:spPr>
          <a:xfrm>
            <a:off x="6252567" y="5034439"/>
            <a:ext cx="5180886" cy="553164"/>
          </a:xfrm>
          <a:prstGeom prst="rect">
            <a:avLst/>
          </a:prstGeom>
          <a:noFill/>
          <a:ln/>
        </p:spPr>
        <p:txBody>
          <a:bodyPr wrap="squar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low Recency, indicating recent purchases,  purchase frequently and have a high Monetary value</a:t>
            </a:r>
            <a:endParaRPr lang="en-US" sz="1361" dirty="0"/>
          </a:p>
        </p:txBody>
      </p:sp>
      <p:sp>
        <p:nvSpPr>
          <p:cNvPr id="20" name="Shape 14"/>
          <p:cNvSpPr/>
          <p:nvPr/>
        </p:nvSpPr>
        <p:spPr>
          <a:xfrm>
            <a:off x="6122908" y="5773370"/>
            <a:ext cx="5440204" cy="10775"/>
          </a:xfrm>
          <a:prstGeom prst="roundRect">
            <a:avLst>
              <a:gd name="adj" fmla="val 673643"/>
            </a:avLst>
          </a:prstGeom>
          <a:solidFill>
            <a:srgbClr val="194A99"/>
          </a:solidFill>
          <a:ln/>
        </p:spPr>
        <p:txBody>
          <a:bodyPr/>
          <a:lstStyle/>
          <a:p>
            <a:endParaRPr lang="en-IN"/>
          </a:p>
        </p:txBody>
      </p:sp>
      <p:pic>
        <p:nvPicPr>
          <p:cNvPr id="21" name="Image 4" descr="preencoded.png"/>
          <p:cNvPicPr>
            <a:picLocks noChangeAspect="1"/>
          </p:cNvPicPr>
          <p:nvPr/>
        </p:nvPicPr>
        <p:blipFill>
          <a:blip r:embed="rId7"/>
          <a:stretch>
            <a:fillRect/>
          </a:stretch>
        </p:blipFill>
        <p:spPr>
          <a:xfrm>
            <a:off x="3955733" y="5803463"/>
            <a:ext cx="3467814" cy="1817608"/>
          </a:xfrm>
          <a:prstGeom prst="rect">
            <a:avLst/>
          </a:prstGeom>
        </p:spPr>
      </p:pic>
      <p:sp>
        <p:nvSpPr>
          <p:cNvPr id="22" name="Text 15"/>
          <p:cNvSpPr/>
          <p:nvPr/>
        </p:nvSpPr>
        <p:spPr>
          <a:xfrm>
            <a:off x="5109091" y="6266736"/>
            <a:ext cx="120610" cy="345519"/>
          </a:xfrm>
          <a:prstGeom prst="rect">
            <a:avLst/>
          </a:prstGeom>
          <a:noFill/>
          <a:ln/>
        </p:spPr>
        <p:txBody>
          <a:bodyPr wrap="none" rtlCol="0" anchor="t"/>
          <a:lstStyle/>
          <a:p>
            <a:pPr marL="0" indent="0" algn="ctr">
              <a:lnSpc>
                <a:spcPts val="2722"/>
              </a:lnSpc>
              <a:buNone/>
            </a:pPr>
            <a:r>
              <a:rPr lang="en-US" sz="1701" dirty="0">
                <a:solidFill>
                  <a:srgbClr val="E2E6E9"/>
                </a:solidFill>
                <a:latin typeface="Asar" pitchFamily="34" charset="0"/>
                <a:ea typeface="Asar" pitchFamily="34" charset="-122"/>
                <a:cs typeface="Asar" pitchFamily="34" charset="-120"/>
              </a:rPr>
              <a:t>4</a:t>
            </a:r>
            <a:endParaRPr lang="en-US" sz="1701" dirty="0"/>
          </a:p>
        </p:txBody>
      </p:sp>
      <p:sp>
        <p:nvSpPr>
          <p:cNvPr id="23" name="Text 16"/>
          <p:cNvSpPr/>
          <p:nvPr/>
        </p:nvSpPr>
        <p:spPr>
          <a:xfrm>
            <a:off x="6555938" y="6114455"/>
            <a:ext cx="2160270" cy="269915"/>
          </a:xfrm>
          <a:prstGeom prst="rect">
            <a:avLst/>
          </a:prstGeom>
          <a:noFill/>
          <a:ln/>
        </p:spPr>
        <p:txBody>
          <a:bodyPr wrap="none" rtlCol="0" anchor="t"/>
          <a:lstStyle/>
          <a:p>
            <a:pPr marL="0" indent="0" algn="l">
              <a:lnSpc>
                <a:spcPts val="2126"/>
              </a:lnSpc>
              <a:buNone/>
            </a:pPr>
            <a:r>
              <a:rPr lang="en-US" sz="1701" b="1" i="1" dirty="0">
                <a:solidFill>
                  <a:srgbClr val="FCEC99"/>
                </a:solidFill>
                <a:latin typeface="Asar" pitchFamily="34" charset="0"/>
                <a:ea typeface="Asar" pitchFamily="34" charset="-122"/>
                <a:cs typeface="Asar" pitchFamily="34" charset="-120"/>
              </a:rPr>
              <a:t>Potential Loyalists</a:t>
            </a:r>
            <a:endParaRPr lang="en-US" sz="1701" dirty="0"/>
          </a:p>
        </p:txBody>
      </p:sp>
      <p:sp>
        <p:nvSpPr>
          <p:cNvPr id="24" name="Text 17"/>
          <p:cNvSpPr/>
          <p:nvPr/>
        </p:nvSpPr>
        <p:spPr>
          <a:xfrm>
            <a:off x="6555938" y="6487954"/>
            <a:ext cx="3720465"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high Recency, low Frequency, High Monetary Value</a:t>
            </a:r>
            <a:endParaRPr lang="en-US" sz="1361" dirty="0"/>
          </a:p>
        </p:txBody>
      </p:sp>
      <p:sp>
        <p:nvSpPr>
          <p:cNvPr id="25" name="Shape 18"/>
          <p:cNvSpPr/>
          <p:nvPr/>
        </p:nvSpPr>
        <p:spPr>
          <a:xfrm>
            <a:off x="6426279" y="7088654"/>
            <a:ext cx="5136833" cy="10775"/>
          </a:xfrm>
          <a:prstGeom prst="roundRect">
            <a:avLst>
              <a:gd name="adj" fmla="val 673643"/>
            </a:avLst>
          </a:prstGeom>
          <a:solidFill>
            <a:srgbClr val="194A99"/>
          </a:solidFill>
          <a:ln/>
        </p:spPr>
        <p:txBody>
          <a:bodyPr/>
          <a:lstStyle/>
          <a:p>
            <a:endParaRPr lang="en-IN"/>
          </a:p>
        </p:txBody>
      </p:sp>
      <p:pic>
        <p:nvPicPr>
          <p:cNvPr id="26" name="Image 5" descr="preencoded.png"/>
          <p:cNvPicPr>
            <a:picLocks noChangeAspect="1"/>
          </p:cNvPicPr>
          <p:nvPr/>
        </p:nvPicPr>
        <p:blipFill>
          <a:blip r:embed="rId8"/>
          <a:stretch>
            <a:fillRect/>
          </a:stretch>
        </p:blipFill>
        <p:spPr>
          <a:xfrm>
            <a:off x="3652361" y="7118747"/>
            <a:ext cx="4334828" cy="1817608"/>
          </a:xfrm>
          <a:prstGeom prst="rect">
            <a:avLst/>
          </a:prstGeom>
        </p:spPr>
      </p:pic>
      <p:sp>
        <p:nvSpPr>
          <p:cNvPr id="27" name="Text 19"/>
          <p:cNvSpPr/>
          <p:nvPr/>
        </p:nvSpPr>
        <p:spPr>
          <a:xfrm>
            <a:off x="5110043" y="7582019"/>
            <a:ext cx="118824" cy="345519"/>
          </a:xfrm>
          <a:prstGeom prst="rect">
            <a:avLst/>
          </a:prstGeom>
          <a:noFill/>
          <a:ln/>
        </p:spPr>
        <p:txBody>
          <a:bodyPr wrap="none" rtlCol="0" anchor="t"/>
          <a:lstStyle/>
          <a:p>
            <a:pPr marL="0" indent="0" algn="ctr">
              <a:lnSpc>
                <a:spcPts val="2722"/>
              </a:lnSpc>
              <a:buNone/>
            </a:pPr>
            <a:r>
              <a:rPr lang="en-US" sz="1701" dirty="0">
                <a:solidFill>
                  <a:srgbClr val="E2E6E9"/>
                </a:solidFill>
                <a:latin typeface="Asar" pitchFamily="34" charset="0"/>
                <a:ea typeface="Asar" pitchFamily="34" charset="-122"/>
                <a:cs typeface="Asar" pitchFamily="34" charset="-120"/>
              </a:rPr>
              <a:t>5</a:t>
            </a:r>
            <a:endParaRPr lang="en-US" sz="1701" dirty="0"/>
          </a:p>
        </p:txBody>
      </p:sp>
      <p:sp>
        <p:nvSpPr>
          <p:cNvPr id="28" name="Text 20"/>
          <p:cNvSpPr/>
          <p:nvPr/>
        </p:nvSpPr>
        <p:spPr>
          <a:xfrm>
            <a:off x="6859429" y="7429738"/>
            <a:ext cx="2160270" cy="269915"/>
          </a:xfrm>
          <a:prstGeom prst="rect">
            <a:avLst/>
          </a:prstGeom>
          <a:noFill/>
          <a:ln/>
        </p:spPr>
        <p:txBody>
          <a:bodyPr wrap="none" rtlCol="0" anchor="t"/>
          <a:lstStyle/>
          <a:p>
            <a:pPr marL="0" indent="0" algn="l">
              <a:lnSpc>
                <a:spcPts val="2126"/>
              </a:lnSpc>
              <a:buNone/>
            </a:pPr>
            <a:r>
              <a:rPr lang="en-US" sz="1701" b="1" i="1" dirty="0">
                <a:solidFill>
                  <a:srgbClr val="FCEC99"/>
                </a:solidFill>
                <a:latin typeface="Asar" pitchFamily="34" charset="0"/>
                <a:ea typeface="Asar" pitchFamily="34" charset="-122"/>
                <a:cs typeface="Asar" pitchFamily="34" charset="-120"/>
              </a:rPr>
              <a:t>Needs Attention</a:t>
            </a:r>
            <a:endParaRPr lang="en-US" sz="1701" dirty="0"/>
          </a:p>
        </p:txBody>
      </p:sp>
      <p:sp>
        <p:nvSpPr>
          <p:cNvPr id="29" name="Text 21"/>
          <p:cNvSpPr/>
          <p:nvPr/>
        </p:nvSpPr>
        <p:spPr>
          <a:xfrm>
            <a:off x="6859429" y="7803237"/>
            <a:ext cx="4524851"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Moderate Recency, Moderate Frequency, Low Monetary Value</a:t>
            </a:r>
            <a:endParaRPr lang="en-US" sz="1361" dirty="0"/>
          </a:p>
        </p:txBody>
      </p:sp>
      <p:sp>
        <p:nvSpPr>
          <p:cNvPr id="30" name="Shape 22"/>
          <p:cNvSpPr/>
          <p:nvPr/>
        </p:nvSpPr>
        <p:spPr>
          <a:xfrm>
            <a:off x="6729770" y="8403937"/>
            <a:ext cx="4833342" cy="10775"/>
          </a:xfrm>
          <a:prstGeom prst="roundRect">
            <a:avLst>
              <a:gd name="adj" fmla="val 673643"/>
            </a:avLst>
          </a:prstGeom>
          <a:solidFill>
            <a:srgbClr val="194A99"/>
          </a:solidFill>
          <a:ln/>
        </p:spPr>
        <p:txBody>
          <a:bodyPr/>
          <a:lstStyle/>
          <a:p>
            <a:endParaRPr lang="en-IN"/>
          </a:p>
        </p:txBody>
      </p:sp>
      <p:pic>
        <p:nvPicPr>
          <p:cNvPr id="31" name="Image 6" descr="preencoded.png"/>
          <p:cNvPicPr>
            <a:picLocks noChangeAspect="1"/>
          </p:cNvPicPr>
          <p:nvPr/>
        </p:nvPicPr>
        <p:blipFill>
          <a:blip r:embed="rId9"/>
          <a:stretch>
            <a:fillRect/>
          </a:stretch>
        </p:blipFill>
        <p:spPr>
          <a:xfrm>
            <a:off x="3348871" y="8434030"/>
            <a:ext cx="5201722" cy="1817608"/>
          </a:xfrm>
          <a:prstGeom prst="rect">
            <a:avLst/>
          </a:prstGeom>
        </p:spPr>
      </p:pic>
      <p:sp>
        <p:nvSpPr>
          <p:cNvPr id="32" name="Text 23"/>
          <p:cNvSpPr/>
          <p:nvPr/>
        </p:nvSpPr>
        <p:spPr>
          <a:xfrm>
            <a:off x="5106233" y="8897303"/>
            <a:ext cx="126444" cy="345519"/>
          </a:xfrm>
          <a:prstGeom prst="rect">
            <a:avLst/>
          </a:prstGeom>
          <a:noFill/>
          <a:ln/>
        </p:spPr>
        <p:txBody>
          <a:bodyPr wrap="none" rtlCol="0" anchor="t"/>
          <a:lstStyle/>
          <a:p>
            <a:pPr marL="0" indent="0" algn="ctr">
              <a:lnSpc>
                <a:spcPts val="2722"/>
              </a:lnSpc>
              <a:buNone/>
            </a:pPr>
            <a:r>
              <a:rPr lang="en-US" sz="1701" dirty="0">
                <a:solidFill>
                  <a:srgbClr val="E2E6E9"/>
                </a:solidFill>
                <a:latin typeface="Asar" pitchFamily="34" charset="0"/>
                <a:ea typeface="Asar" pitchFamily="34" charset="-122"/>
                <a:cs typeface="Asar" pitchFamily="34" charset="-120"/>
              </a:rPr>
              <a:t>6</a:t>
            </a:r>
            <a:endParaRPr lang="en-US" sz="1701" dirty="0"/>
          </a:p>
        </p:txBody>
      </p:sp>
      <p:sp>
        <p:nvSpPr>
          <p:cNvPr id="33" name="Text 24"/>
          <p:cNvSpPr/>
          <p:nvPr/>
        </p:nvSpPr>
        <p:spPr>
          <a:xfrm>
            <a:off x="7162800" y="8745022"/>
            <a:ext cx="2160270" cy="269915"/>
          </a:xfrm>
          <a:prstGeom prst="rect">
            <a:avLst/>
          </a:prstGeom>
          <a:noFill/>
          <a:ln/>
        </p:spPr>
        <p:txBody>
          <a:bodyPr wrap="none" rtlCol="0" anchor="t"/>
          <a:lstStyle/>
          <a:p>
            <a:pPr marL="0" indent="0" algn="l">
              <a:lnSpc>
                <a:spcPts val="2126"/>
              </a:lnSpc>
              <a:buNone/>
            </a:pPr>
            <a:r>
              <a:rPr lang="en-US" sz="1701" b="1" i="1" dirty="0">
                <a:solidFill>
                  <a:srgbClr val="FCEC99"/>
                </a:solidFill>
                <a:latin typeface="Asar" pitchFamily="34" charset="0"/>
                <a:ea typeface="Asar" pitchFamily="34" charset="-122"/>
                <a:cs typeface="Asar" pitchFamily="34" charset="-120"/>
              </a:rPr>
              <a:t>Big Spenders</a:t>
            </a:r>
            <a:endParaRPr lang="en-US" sz="1701" dirty="0"/>
          </a:p>
        </p:txBody>
      </p:sp>
      <p:sp>
        <p:nvSpPr>
          <p:cNvPr id="34" name="Text 25"/>
          <p:cNvSpPr/>
          <p:nvPr/>
        </p:nvSpPr>
        <p:spPr>
          <a:xfrm>
            <a:off x="7162800" y="9118521"/>
            <a:ext cx="4048006"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High Monetary value, moderate Recency, low frequency</a:t>
            </a:r>
            <a:endParaRPr lang="en-US" sz="1361" dirty="0"/>
          </a:p>
        </p:txBody>
      </p:sp>
      <p:sp>
        <p:nvSpPr>
          <p:cNvPr id="35" name="Shape 26"/>
          <p:cNvSpPr/>
          <p:nvPr/>
        </p:nvSpPr>
        <p:spPr>
          <a:xfrm>
            <a:off x="7033141" y="9719221"/>
            <a:ext cx="4529971" cy="10775"/>
          </a:xfrm>
          <a:prstGeom prst="roundRect">
            <a:avLst>
              <a:gd name="adj" fmla="val 673643"/>
            </a:avLst>
          </a:prstGeom>
          <a:solidFill>
            <a:srgbClr val="194A99"/>
          </a:solidFill>
          <a:ln/>
        </p:spPr>
        <p:txBody>
          <a:bodyPr/>
          <a:lstStyle/>
          <a:p>
            <a:endParaRPr lang="en-IN"/>
          </a:p>
        </p:txBody>
      </p:sp>
      <p:pic>
        <p:nvPicPr>
          <p:cNvPr id="36" name="Image 7" descr="preencoded.png"/>
          <p:cNvPicPr>
            <a:picLocks noChangeAspect="1"/>
          </p:cNvPicPr>
          <p:nvPr/>
        </p:nvPicPr>
        <p:blipFill>
          <a:blip r:embed="rId10"/>
          <a:stretch>
            <a:fillRect/>
          </a:stretch>
        </p:blipFill>
        <p:spPr>
          <a:xfrm>
            <a:off x="3045500" y="9749314"/>
            <a:ext cx="6068735" cy="1817608"/>
          </a:xfrm>
          <a:prstGeom prst="rect">
            <a:avLst/>
          </a:prstGeom>
        </p:spPr>
      </p:pic>
      <p:sp>
        <p:nvSpPr>
          <p:cNvPr id="37" name="Text 27"/>
          <p:cNvSpPr/>
          <p:nvPr/>
        </p:nvSpPr>
        <p:spPr>
          <a:xfrm>
            <a:off x="5118378" y="10212586"/>
            <a:ext cx="102275" cy="345519"/>
          </a:xfrm>
          <a:prstGeom prst="rect">
            <a:avLst/>
          </a:prstGeom>
          <a:noFill/>
          <a:ln/>
        </p:spPr>
        <p:txBody>
          <a:bodyPr wrap="none" rtlCol="0" anchor="t"/>
          <a:lstStyle/>
          <a:p>
            <a:pPr marL="0" indent="0" algn="ctr">
              <a:lnSpc>
                <a:spcPts val="2722"/>
              </a:lnSpc>
              <a:buNone/>
            </a:pPr>
            <a:r>
              <a:rPr lang="en-US" sz="1701" dirty="0">
                <a:solidFill>
                  <a:srgbClr val="E2E6E9"/>
                </a:solidFill>
                <a:latin typeface="Asar" pitchFamily="34" charset="0"/>
                <a:ea typeface="Asar" pitchFamily="34" charset="-122"/>
                <a:cs typeface="Asar" pitchFamily="34" charset="-120"/>
              </a:rPr>
              <a:t>7</a:t>
            </a:r>
            <a:endParaRPr lang="en-US" sz="1701" dirty="0"/>
          </a:p>
        </p:txBody>
      </p:sp>
      <p:sp>
        <p:nvSpPr>
          <p:cNvPr id="38" name="Text 28"/>
          <p:cNvSpPr/>
          <p:nvPr/>
        </p:nvSpPr>
        <p:spPr>
          <a:xfrm>
            <a:off x="7466409" y="9922073"/>
            <a:ext cx="2160270" cy="269915"/>
          </a:xfrm>
          <a:prstGeom prst="rect">
            <a:avLst/>
          </a:prstGeom>
          <a:noFill/>
          <a:ln/>
        </p:spPr>
        <p:txBody>
          <a:bodyPr wrap="none" rtlCol="0" anchor="t"/>
          <a:lstStyle/>
          <a:p>
            <a:pPr marL="0" indent="0" algn="l">
              <a:lnSpc>
                <a:spcPts val="2126"/>
              </a:lnSpc>
              <a:buNone/>
            </a:pPr>
            <a:r>
              <a:rPr lang="en-US" sz="1701" b="1" i="1" dirty="0">
                <a:solidFill>
                  <a:srgbClr val="FCEC99"/>
                </a:solidFill>
                <a:latin typeface="Asar" pitchFamily="34" charset="0"/>
                <a:ea typeface="Asar" pitchFamily="34" charset="-122"/>
                <a:cs typeface="Asar" pitchFamily="34" charset="-120"/>
              </a:rPr>
              <a:t>Recent Customers</a:t>
            </a:r>
            <a:endParaRPr lang="en-US" sz="1701" dirty="0"/>
          </a:p>
        </p:txBody>
      </p:sp>
      <p:sp>
        <p:nvSpPr>
          <p:cNvPr id="39" name="Text 29"/>
          <p:cNvSpPr/>
          <p:nvPr/>
        </p:nvSpPr>
        <p:spPr>
          <a:xfrm>
            <a:off x="7466409" y="10295573"/>
            <a:ext cx="3967043" cy="553164"/>
          </a:xfrm>
          <a:prstGeom prst="rect">
            <a:avLst/>
          </a:prstGeom>
          <a:noFill/>
          <a:ln/>
        </p:spPr>
        <p:txBody>
          <a:bodyPr wrap="squar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Low Recency, lower Frequency and moderate Monetary value.</a:t>
            </a:r>
            <a:endParaRPr lang="en-US" sz="1361" dirty="0"/>
          </a:p>
        </p:txBody>
      </p:sp>
      <p:sp>
        <p:nvSpPr>
          <p:cNvPr id="40" name="Text 30"/>
          <p:cNvSpPr/>
          <p:nvPr/>
        </p:nvSpPr>
        <p:spPr>
          <a:xfrm>
            <a:off x="3024068" y="11215807"/>
            <a:ext cx="8582144" cy="829747"/>
          </a:xfrm>
          <a:prstGeom prst="rect">
            <a:avLst/>
          </a:prstGeom>
          <a:noFill/>
          <a:ln/>
        </p:spPr>
        <p:txBody>
          <a:bodyPr wrap="squar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By using </a:t>
            </a:r>
            <a:r>
              <a:rPr lang="en-US" sz="1361" b="1" dirty="0">
                <a:solidFill>
                  <a:srgbClr val="F9D933"/>
                </a:solidFill>
                <a:latin typeface="Asar" pitchFamily="34" charset="0"/>
                <a:ea typeface="Asar" pitchFamily="34" charset="-122"/>
                <a:cs typeface="Asar" pitchFamily="34" charset="-120"/>
              </a:rPr>
              <a:t>K-Means</a:t>
            </a:r>
            <a:r>
              <a:rPr lang="en-US" sz="1361" dirty="0">
                <a:solidFill>
                  <a:srgbClr val="E2E6E9"/>
                </a:solidFill>
                <a:latin typeface="Asar" pitchFamily="34" charset="0"/>
                <a:ea typeface="Asar" pitchFamily="34" charset="-122"/>
                <a:cs typeface="Asar" pitchFamily="34" charset="-120"/>
              </a:rPr>
              <a:t> clustering on the RFM variables, we can identify 7 distinct customer segments. This provides a granular view of our customer base, allowing us to tailor our marketing strategies and offers to each group's unique needs and behaviors.</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09151A">
              <a:alpha val="75000"/>
            </a:srgbClr>
          </a:solidFill>
          <a:ln/>
        </p:spPr>
        <p:txBody>
          <a:bodyPr/>
          <a:lstStyle/>
          <a:p>
            <a:endParaRPr lang="en-IN"/>
          </a:p>
        </p:txBody>
      </p:sp>
      <p:sp>
        <p:nvSpPr>
          <p:cNvPr id="4" name="Text 1"/>
          <p:cNvSpPr/>
          <p:nvPr/>
        </p:nvSpPr>
        <p:spPr>
          <a:xfrm>
            <a:off x="3779044" y="527090"/>
            <a:ext cx="7072193" cy="599003"/>
          </a:xfrm>
          <a:prstGeom prst="rect">
            <a:avLst/>
          </a:prstGeom>
          <a:noFill/>
          <a:ln/>
        </p:spPr>
        <p:txBody>
          <a:bodyPr wrap="none" rtlCol="0" anchor="t"/>
          <a:lstStyle/>
          <a:p>
            <a:pPr marL="0" indent="0" algn="ctr">
              <a:lnSpc>
                <a:spcPts val="4717"/>
              </a:lnSpc>
              <a:buNone/>
            </a:pPr>
            <a:r>
              <a:rPr lang="en-US" sz="3773" dirty="0">
                <a:solidFill>
                  <a:srgbClr val="F5F0F0"/>
                </a:solidFill>
                <a:latin typeface="Asar" pitchFamily="34" charset="0"/>
                <a:ea typeface="Asar" pitchFamily="34" charset="-122"/>
              </a:rPr>
              <a:t>7 Segments</a:t>
            </a:r>
            <a:endParaRPr lang="en-US" sz="3773" dirty="0"/>
          </a:p>
        </p:txBody>
      </p:sp>
      <p:sp>
        <p:nvSpPr>
          <p:cNvPr id="6" name="Text 2"/>
          <p:cNvSpPr/>
          <p:nvPr/>
        </p:nvSpPr>
        <p:spPr>
          <a:xfrm>
            <a:off x="2555677" y="6874073"/>
            <a:ext cx="9519047" cy="306705"/>
          </a:xfrm>
          <a:prstGeom prst="rect">
            <a:avLst/>
          </a:prstGeom>
          <a:noFill/>
          <a:ln/>
        </p:spPr>
        <p:txBody>
          <a:bodyPr wrap="none" rtlCol="0" anchor="t"/>
          <a:lstStyle/>
          <a:p>
            <a:pPr marL="0" indent="0">
              <a:lnSpc>
                <a:spcPts val="2415"/>
              </a:lnSpc>
              <a:buNone/>
            </a:pPr>
            <a:endParaRPr lang="en-US" sz="1509" dirty="0"/>
          </a:p>
        </p:txBody>
      </p:sp>
      <p:sp>
        <p:nvSpPr>
          <p:cNvPr id="7" name="Text 3"/>
          <p:cNvSpPr/>
          <p:nvPr/>
        </p:nvSpPr>
        <p:spPr>
          <a:xfrm>
            <a:off x="2555677" y="7396401"/>
            <a:ext cx="9519047" cy="306705"/>
          </a:xfrm>
          <a:prstGeom prst="rect">
            <a:avLst/>
          </a:prstGeom>
          <a:noFill/>
          <a:ln/>
        </p:spPr>
        <p:txBody>
          <a:bodyPr wrap="none" rtlCol="0" anchor="t"/>
          <a:lstStyle/>
          <a:p>
            <a:pPr marL="0" indent="0">
              <a:lnSpc>
                <a:spcPts val="2415"/>
              </a:lnSpc>
              <a:buNone/>
            </a:pPr>
            <a:endParaRPr lang="en-US" sz="1509" dirty="0"/>
          </a:p>
        </p:txBody>
      </p:sp>
      <p:pic>
        <p:nvPicPr>
          <p:cNvPr id="8" name="Picture 7" descr="A screenshot of a graph&#10;&#10;Description automatically generated">
            <a:extLst>
              <a:ext uri="{FF2B5EF4-FFF2-40B4-BE49-F238E27FC236}">
                <a16:creationId xmlns:a16="http://schemas.microsoft.com/office/drawing/2014/main" id="{66F4ABC8-F04D-E0AA-F3A4-0DE5F880F1F5}"/>
              </a:ext>
            </a:extLst>
          </p:cNvPr>
          <p:cNvPicPr>
            <a:picLocks noChangeAspect="1"/>
          </p:cNvPicPr>
          <p:nvPr/>
        </p:nvPicPr>
        <p:blipFill>
          <a:blip r:embed="rId4"/>
          <a:stretch>
            <a:fillRect/>
          </a:stretch>
        </p:blipFill>
        <p:spPr>
          <a:xfrm>
            <a:off x="1651000" y="1579094"/>
            <a:ext cx="11547295" cy="5709496"/>
          </a:xfrm>
          <a:prstGeom prst="rect">
            <a:avLst/>
          </a:prstGeom>
        </p:spPr>
      </p:pic>
    </p:spTree>
    <p:extLst>
      <p:ext uri="{BB962C8B-B14F-4D97-AF65-F5344CB8AC3E}">
        <p14:creationId xmlns:p14="http://schemas.microsoft.com/office/powerpoint/2010/main" val="384901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966A1E-1181-BEE7-5F68-E3088288E9F0}"/>
              </a:ext>
            </a:extLst>
          </p:cNvPr>
          <p:cNvPicPr>
            <a:picLocks noChangeAspect="1"/>
          </p:cNvPicPr>
          <p:nvPr/>
        </p:nvPicPr>
        <p:blipFill rotWithShape="1">
          <a:blip r:embed="rId2"/>
          <a:srcRect t="4350"/>
          <a:stretch/>
        </p:blipFill>
        <p:spPr>
          <a:xfrm>
            <a:off x="1962150" y="101600"/>
            <a:ext cx="9867899" cy="8128000"/>
          </a:xfrm>
          <a:prstGeom prst="rect">
            <a:avLst/>
          </a:prstGeom>
        </p:spPr>
      </p:pic>
    </p:spTree>
    <p:extLst>
      <p:ext uri="{BB962C8B-B14F-4D97-AF65-F5344CB8AC3E}">
        <p14:creationId xmlns:p14="http://schemas.microsoft.com/office/powerpoint/2010/main" val="131711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sp>
        <p:nvSpPr>
          <p:cNvPr id="4" name="Text 1"/>
          <p:cNvSpPr/>
          <p:nvPr/>
        </p:nvSpPr>
        <p:spPr>
          <a:xfrm>
            <a:off x="1185029" y="750927"/>
            <a:ext cx="12260223" cy="1543050"/>
          </a:xfrm>
          <a:prstGeom prst="rect">
            <a:avLst/>
          </a:prstGeom>
          <a:noFill/>
          <a:ln/>
        </p:spPr>
        <p:txBody>
          <a:bodyPr wrap="square" rtlCol="0" anchor="t"/>
          <a:lstStyle/>
          <a:p>
            <a:pPr marL="0" indent="0" algn="ctr">
              <a:lnSpc>
                <a:spcPts val="6075"/>
              </a:lnSpc>
              <a:buNone/>
            </a:pPr>
            <a:r>
              <a:rPr lang="en-US" sz="4860" dirty="0">
                <a:solidFill>
                  <a:srgbClr val="F5F0F0"/>
                </a:solidFill>
                <a:latin typeface="Asar" pitchFamily="34" charset="0"/>
                <a:ea typeface="Asar" pitchFamily="34" charset="-122"/>
                <a:cs typeface="Asar" pitchFamily="34" charset="-120"/>
              </a:rPr>
              <a:t>Cluster 2: Loyal Customers - Most Valuable Segment</a:t>
            </a:r>
            <a:endParaRPr lang="en-US" sz="4860" dirty="0"/>
          </a:p>
        </p:txBody>
      </p:sp>
      <p:sp>
        <p:nvSpPr>
          <p:cNvPr id="5" name="Text 2"/>
          <p:cNvSpPr/>
          <p:nvPr/>
        </p:nvSpPr>
        <p:spPr>
          <a:xfrm>
            <a:off x="1579959" y="2787729"/>
            <a:ext cx="11865293" cy="1185148"/>
          </a:xfrm>
          <a:prstGeom prst="rect">
            <a:avLst/>
          </a:prstGeom>
          <a:noFill/>
          <a:ln/>
        </p:spPr>
        <p:txBody>
          <a:bodyPr wrap="square" rtlCol="0" anchor="t"/>
          <a:lstStyle/>
          <a:p>
            <a:pPr marL="342900" indent="-342900" algn="l">
              <a:lnSpc>
                <a:spcPts val="3110"/>
              </a:lnSpc>
              <a:buSzPct val="100000"/>
              <a:buFont typeface="+mj-lt"/>
              <a:buAutoNum type="arabicPeriod"/>
            </a:pPr>
            <a:r>
              <a:rPr lang="en-US" sz="1944" b="1" dirty="0">
                <a:solidFill>
                  <a:srgbClr val="FFA44F"/>
                </a:solidFill>
                <a:latin typeface="Asar" pitchFamily="34" charset="0"/>
                <a:ea typeface="Asar" pitchFamily="34" charset="-122"/>
                <a:cs typeface="Asar" pitchFamily="34" charset="-120"/>
              </a:rPr>
              <a:t>Identify and Retain Loyal Customers:</a:t>
            </a:r>
            <a:r>
              <a:rPr lang="en-US" sz="1944" dirty="0">
                <a:solidFill>
                  <a:srgbClr val="E2E6E9"/>
                </a:solidFill>
                <a:latin typeface="Asar" pitchFamily="34" charset="0"/>
                <a:ea typeface="Asar" pitchFamily="34" charset="-122"/>
                <a:cs typeface="Asar" pitchFamily="34" charset="-120"/>
              </a:rPr>
              <a:t> This market group consists of our most valuable clients, who make regular, high-value purchases. In order to keep these devoted customers, need to concentrate on delivering an outstanding customer experience.</a:t>
            </a:r>
            <a:endParaRPr lang="en-US" sz="1944" dirty="0"/>
          </a:p>
        </p:txBody>
      </p:sp>
      <p:sp>
        <p:nvSpPr>
          <p:cNvPr id="6" name="Text 3"/>
          <p:cNvSpPr/>
          <p:nvPr/>
        </p:nvSpPr>
        <p:spPr>
          <a:xfrm>
            <a:off x="1579959" y="4059198"/>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2"/>
            </a:pPr>
            <a:r>
              <a:rPr lang="en-US" sz="1944" b="1" dirty="0">
                <a:solidFill>
                  <a:srgbClr val="FFA44F"/>
                </a:solidFill>
                <a:latin typeface="Asar" pitchFamily="34" charset="0"/>
                <a:ea typeface="Asar" pitchFamily="34" charset="-122"/>
                <a:cs typeface="Asar" pitchFamily="34" charset="-120"/>
              </a:rPr>
              <a:t>Personalized Offers and Communications</a:t>
            </a:r>
            <a:r>
              <a:rPr lang="en-US" sz="1944" b="1" dirty="0">
                <a:solidFill>
                  <a:srgbClr val="E2E6E9"/>
                </a:solidFill>
                <a:latin typeface="Asar" pitchFamily="34" charset="0"/>
                <a:ea typeface="Asar" pitchFamily="34" charset="-122"/>
                <a:cs typeface="Asar" pitchFamily="34" charset="-120"/>
              </a:rPr>
              <a:t>:</a:t>
            </a:r>
            <a:r>
              <a:rPr lang="en-US" sz="1944" dirty="0">
                <a:solidFill>
                  <a:srgbClr val="E2E6E9"/>
                </a:solidFill>
                <a:latin typeface="Asar" pitchFamily="34" charset="0"/>
                <a:ea typeface="Asar" pitchFamily="34" charset="-122"/>
                <a:cs typeface="Asar" pitchFamily="34" charset="-120"/>
              </a:rPr>
              <a:t> Offering personalized promotions, exclusive access, and tailored communications to show appreciation for  business and need to encourage continued loyalty.</a:t>
            </a:r>
            <a:endParaRPr lang="en-US" sz="1944" dirty="0"/>
          </a:p>
        </p:txBody>
      </p:sp>
      <p:sp>
        <p:nvSpPr>
          <p:cNvPr id="7" name="Text 4"/>
          <p:cNvSpPr/>
          <p:nvPr/>
        </p:nvSpPr>
        <p:spPr>
          <a:xfrm>
            <a:off x="1579959" y="4935617"/>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3"/>
            </a:pPr>
            <a:r>
              <a:rPr lang="en-US" sz="1944" b="1" dirty="0">
                <a:solidFill>
                  <a:srgbClr val="FFA44F"/>
                </a:solidFill>
                <a:latin typeface="Asar" pitchFamily="34" charset="0"/>
                <a:ea typeface="Asar" pitchFamily="34" charset="-122"/>
                <a:cs typeface="Asar" pitchFamily="34" charset="-120"/>
              </a:rPr>
              <a:t>Implement Loyalty Programs</a:t>
            </a:r>
            <a:r>
              <a:rPr lang="en-US" sz="1944" b="1" dirty="0">
                <a:solidFill>
                  <a:srgbClr val="E2E6E9"/>
                </a:solidFill>
                <a:latin typeface="Asar" pitchFamily="34" charset="0"/>
                <a:ea typeface="Asar" pitchFamily="34" charset="-122"/>
                <a:cs typeface="Asar" pitchFamily="34" charset="-120"/>
              </a:rPr>
              <a:t>:</a:t>
            </a:r>
            <a:r>
              <a:rPr lang="en-US" sz="1944" dirty="0">
                <a:solidFill>
                  <a:srgbClr val="E2E6E9"/>
                </a:solidFill>
                <a:latin typeface="Asar" pitchFamily="34" charset="0"/>
                <a:ea typeface="Asar" pitchFamily="34" charset="-122"/>
                <a:cs typeface="Asar" pitchFamily="34" charset="-120"/>
              </a:rPr>
              <a:t> Consider developing a robust loyalty program with rewarding incentives to further strengthen the bond between the brand and these highly engaged customers.</a:t>
            </a:r>
            <a:endParaRPr lang="en-US" sz="1944" dirty="0"/>
          </a:p>
        </p:txBody>
      </p:sp>
      <p:sp>
        <p:nvSpPr>
          <p:cNvPr id="8" name="Text 5"/>
          <p:cNvSpPr/>
          <p:nvPr/>
        </p:nvSpPr>
        <p:spPr>
          <a:xfrm>
            <a:off x="1579959" y="5812036"/>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4"/>
            </a:pPr>
            <a:r>
              <a:rPr lang="en-US" sz="1944" b="1" dirty="0">
                <a:solidFill>
                  <a:srgbClr val="FFA44F"/>
                </a:solidFill>
                <a:latin typeface="Asar" pitchFamily="34" charset="0"/>
                <a:ea typeface="Asar" pitchFamily="34" charset="-122"/>
                <a:cs typeface="Asar" pitchFamily="34" charset="-120"/>
              </a:rPr>
              <a:t>Engagement Campaigns</a:t>
            </a:r>
            <a:r>
              <a:rPr lang="en-US" sz="1944" dirty="0">
                <a:solidFill>
                  <a:srgbClr val="E2E6E9"/>
                </a:solidFill>
                <a:latin typeface="Asar" pitchFamily="34" charset="0"/>
                <a:ea typeface="Asar" pitchFamily="34" charset="-122"/>
                <a:cs typeface="Asar" pitchFamily="34" charset="-120"/>
              </a:rPr>
              <a:t>: Create engaging content that strengthens the emotional connection with the brand. Share success stories, behind-the-scenes content, or invite them to participate in product feedback sessions.</a:t>
            </a:r>
            <a:endParaRPr lang="en-US" sz="1944" dirty="0"/>
          </a:p>
        </p:txBody>
      </p:sp>
      <p:sp>
        <p:nvSpPr>
          <p:cNvPr id="9" name="Text 6"/>
          <p:cNvSpPr/>
          <p:nvPr/>
        </p:nvSpPr>
        <p:spPr>
          <a:xfrm>
            <a:off x="1579959" y="6688455"/>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5"/>
            </a:pPr>
            <a:r>
              <a:rPr lang="en-US" sz="1944" b="1" dirty="0">
                <a:solidFill>
                  <a:srgbClr val="FFA44F"/>
                </a:solidFill>
                <a:latin typeface="Asar" pitchFamily="34" charset="0"/>
                <a:ea typeface="Asar" pitchFamily="34" charset="-122"/>
                <a:cs typeface="Asar" pitchFamily="34" charset="-120"/>
              </a:rPr>
              <a:t>Monitor and Analyze Behavior</a:t>
            </a:r>
            <a:r>
              <a:rPr lang="en-US" sz="1944" b="1" dirty="0">
                <a:solidFill>
                  <a:srgbClr val="E2E6E9"/>
                </a:solidFill>
                <a:latin typeface="Asar" pitchFamily="34" charset="0"/>
                <a:ea typeface="Asar" pitchFamily="34" charset="-122"/>
                <a:cs typeface="Asar" pitchFamily="34" charset="-120"/>
              </a:rPr>
              <a:t>:</a:t>
            </a:r>
            <a:r>
              <a:rPr lang="en-US" sz="1944" dirty="0">
                <a:solidFill>
                  <a:srgbClr val="E2E6E9"/>
                </a:solidFill>
                <a:latin typeface="Asar" pitchFamily="34" charset="0"/>
                <a:ea typeface="Asar" pitchFamily="34" charset="-122"/>
                <a:cs typeface="Asar" pitchFamily="34" charset="-120"/>
              </a:rPr>
              <a:t> Closely track the purchasing patterns and preferences of this segment to anticipate their needs and proactively address any potential churn risks.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sp>
        <p:nvSpPr>
          <p:cNvPr id="4" name="Text 1"/>
          <p:cNvSpPr/>
          <p:nvPr/>
        </p:nvSpPr>
        <p:spPr>
          <a:xfrm>
            <a:off x="1185029" y="1145977"/>
            <a:ext cx="12260223" cy="1543050"/>
          </a:xfrm>
          <a:prstGeom prst="rect">
            <a:avLst/>
          </a:prstGeom>
          <a:noFill/>
          <a:ln/>
        </p:spPr>
        <p:txBody>
          <a:bodyPr wrap="square" rtlCol="0" anchor="t"/>
          <a:lstStyle/>
          <a:p>
            <a:pPr marL="0" indent="0" algn="ctr">
              <a:lnSpc>
                <a:spcPts val="6075"/>
              </a:lnSpc>
              <a:buNone/>
            </a:pPr>
            <a:r>
              <a:rPr lang="en-US" sz="4860" dirty="0">
                <a:solidFill>
                  <a:srgbClr val="F5F0F0"/>
                </a:solidFill>
                <a:latin typeface="Asar" pitchFamily="34" charset="0"/>
                <a:ea typeface="Asar" pitchFamily="34" charset="-122"/>
                <a:cs typeface="Asar" pitchFamily="34" charset="-120"/>
              </a:rPr>
              <a:t>Cluster 5: Big Spenders - Second Most Valuable Segment</a:t>
            </a:r>
            <a:endParaRPr lang="en-US" sz="4860" dirty="0"/>
          </a:p>
        </p:txBody>
      </p:sp>
      <p:sp>
        <p:nvSpPr>
          <p:cNvPr id="5" name="Text 2"/>
          <p:cNvSpPr/>
          <p:nvPr/>
        </p:nvSpPr>
        <p:spPr>
          <a:xfrm>
            <a:off x="1579959" y="3182779"/>
            <a:ext cx="11865293" cy="790099"/>
          </a:xfrm>
          <a:prstGeom prst="rect">
            <a:avLst/>
          </a:prstGeom>
          <a:noFill/>
          <a:ln/>
        </p:spPr>
        <p:txBody>
          <a:bodyPr wrap="square" rtlCol="0" anchor="t"/>
          <a:lstStyle/>
          <a:p>
            <a:pPr marL="342900" indent="-342900" algn="l">
              <a:lnSpc>
                <a:spcPts val="3110"/>
              </a:lnSpc>
              <a:buSzPct val="100000"/>
              <a:buFont typeface="+mj-lt"/>
              <a:buAutoNum type="arabicPeriod"/>
            </a:pPr>
            <a:r>
              <a:rPr lang="en-US" sz="1944" b="1" dirty="0">
                <a:solidFill>
                  <a:srgbClr val="AEE4BD"/>
                </a:solidFill>
                <a:latin typeface="Asar" pitchFamily="34" charset="0"/>
                <a:ea typeface="Asar" pitchFamily="34" charset="-122"/>
                <a:cs typeface="Asar" pitchFamily="34" charset="-120"/>
              </a:rPr>
              <a:t>High Monetary worth</a:t>
            </a:r>
            <a:r>
              <a:rPr lang="en-US" sz="1944" dirty="0">
                <a:solidFill>
                  <a:srgbClr val="E2E6E9"/>
                </a:solidFill>
                <a:latin typeface="Asar" pitchFamily="34" charset="0"/>
                <a:ea typeface="Asar" pitchFamily="34" charset="-122"/>
                <a:cs typeface="Asar" pitchFamily="34" charset="-120"/>
              </a:rPr>
              <a:t>: This group is the most willing to spend financially, as seen by their highest monetary worth. Revenue may significantly increase if this section is maintained and grown.</a:t>
            </a:r>
            <a:endParaRPr lang="en-US" sz="1944" dirty="0"/>
          </a:p>
        </p:txBody>
      </p:sp>
      <p:sp>
        <p:nvSpPr>
          <p:cNvPr id="6" name="Text 3"/>
          <p:cNvSpPr/>
          <p:nvPr/>
        </p:nvSpPr>
        <p:spPr>
          <a:xfrm>
            <a:off x="1579959" y="4059198"/>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2"/>
            </a:pPr>
            <a:r>
              <a:rPr lang="en-US" sz="1944" b="1" dirty="0">
                <a:solidFill>
                  <a:srgbClr val="AEE4BD"/>
                </a:solidFill>
                <a:latin typeface="Asar" pitchFamily="34" charset="0"/>
                <a:ea typeface="Asar" pitchFamily="34" charset="-122"/>
                <a:cs typeface="Asar" pitchFamily="34" charset="-120"/>
              </a:rPr>
              <a:t>Potential for Increased Frequency</a:t>
            </a:r>
            <a:r>
              <a:rPr lang="en-US" sz="1944" dirty="0">
                <a:solidFill>
                  <a:srgbClr val="E2E6E9"/>
                </a:solidFill>
                <a:latin typeface="Asar" pitchFamily="34" charset="0"/>
                <a:ea typeface="Asar" pitchFamily="34" charset="-122"/>
                <a:cs typeface="Asar" pitchFamily="34" charset="-120"/>
              </a:rPr>
              <a:t>: While they don't purchase frequently, their high spending suggests a potential for increasing purchase frequency with the right strategies.</a:t>
            </a:r>
            <a:endParaRPr lang="en-US" sz="1944" dirty="0"/>
          </a:p>
        </p:txBody>
      </p:sp>
      <p:sp>
        <p:nvSpPr>
          <p:cNvPr id="7" name="Text 4"/>
          <p:cNvSpPr/>
          <p:nvPr/>
        </p:nvSpPr>
        <p:spPr>
          <a:xfrm>
            <a:off x="1579959" y="4935617"/>
            <a:ext cx="11865293" cy="395049"/>
          </a:xfrm>
          <a:prstGeom prst="rect">
            <a:avLst/>
          </a:prstGeom>
          <a:noFill/>
          <a:ln/>
        </p:spPr>
        <p:txBody>
          <a:bodyPr wrap="none" rtlCol="0" anchor="t"/>
          <a:lstStyle/>
          <a:p>
            <a:pPr marL="342900" indent="-342900" algn="l">
              <a:lnSpc>
                <a:spcPts val="3110"/>
              </a:lnSpc>
              <a:buSzPct val="100000"/>
              <a:buFont typeface="+mj-lt"/>
              <a:buAutoNum type="arabicPeriod" startAt="3"/>
            </a:pPr>
            <a:r>
              <a:rPr lang="en-US" sz="1944" b="1" dirty="0">
                <a:solidFill>
                  <a:srgbClr val="AEE4BD"/>
                </a:solidFill>
                <a:latin typeface="Asar" pitchFamily="34" charset="0"/>
                <a:ea typeface="Asar" pitchFamily="34" charset="-122"/>
                <a:cs typeface="Asar" pitchFamily="34" charset="-120"/>
              </a:rPr>
              <a:t>Exclusive Membership</a:t>
            </a:r>
            <a:r>
              <a:rPr lang="en-US" sz="1944" dirty="0">
                <a:solidFill>
                  <a:srgbClr val="E2E6E9"/>
                </a:solidFill>
                <a:latin typeface="Asar" pitchFamily="34" charset="0"/>
                <a:ea typeface="Asar" pitchFamily="34" charset="-122"/>
                <a:cs typeface="Asar" pitchFamily="34" charset="-120"/>
              </a:rPr>
              <a:t> or VIP Programs can increase the frequency of the customers.</a:t>
            </a:r>
            <a:endParaRPr lang="en-US" sz="1944" dirty="0"/>
          </a:p>
        </p:txBody>
      </p:sp>
      <p:sp>
        <p:nvSpPr>
          <p:cNvPr id="8" name="Text 5"/>
          <p:cNvSpPr/>
          <p:nvPr/>
        </p:nvSpPr>
        <p:spPr>
          <a:xfrm>
            <a:off x="1579959" y="5416987"/>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4"/>
            </a:pPr>
            <a:r>
              <a:rPr lang="en-US" sz="1944" dirty="0">
                <a:solidFill>
                  <a:srgbClr val="E2E6E9"/>
                </a:solidFill>
                <a:latin typeface="Asar" pitchFamily="34" charset="0"/>
                <a:ea typeface="Asar" pitchFamily="34" charset="-122"/>
                <a:cs typeface="Asar" pitchFamily="34" charset="-120"/>
              </a:rPr>
              <a:t>Using </a:t>
            </a:r>
            <a:r>
              <a:rPr lang="en-US" sz="1944" b="1" dirty="0">
                <a:solidFill>
                  <a:srgbClr val="AEE4BD"/>
                </a:solidFill>
                <a:latin typeface="Asar" pitchFamily="34" charset="0"/>
                <a:ea typeface="Asar" pitchFamily="34" charset="-122"/>
                <a:cs typeface="Asar" pitchFamily="34" charset="-120"/>
              </a:rPr>
              <a:t>personalized communication</a:t>
            </a:r>
            <a:r>
              <a:rPr lang="en-US" sz="1944" dirty="0">
                <a:solidFill>
                  <a:srgbClr val="E2E6E9"/>
                </a:solidFill>
                <a:latin typeface="Asar" pitchFamily="34" charset="0"/>
                <a:ea typeface="Asar" pitchFamily="34" charset="-122"/>
                <a:cs typeface="Asar" pitchFamily="34" charset="-120"/>
              </a:rPr>
              <a:t> strategies to make customers feel appreciated, sending thank-you notes through messages etc. can help.</a:t>
            </a:r>
            <a:endParaRPr lang="en-US" sz="1944" dirty="0"/>
          </a:p>
        </p:txBody>
      </p:sp>
      <p:sp>
        <p:nvSpPr>
          <p:cNvPr id="9" name="Text 6"/>
          <p:cNvSpPr/>
          <p:nvPr/>
        </p:nvSpPr>
        <p:spPr>
          <a:xfrm>
            <a:off x="1579959" y="6293406"/>
            <a:ext cx="11865293" cy="790099"/>
          </a:xfrm>
          <a:prstGeom prst="rect">
            <a:avLst/>
          </a:prstGeom>
          <a:noFill/>
          <a:ln/>
        </p:spPr>
        <p:txBody>
          <a:bodyPr wrap="square" rtlCol="0" anchor="t"/>
          <a:lstStyle/>
          <a:p>
            <a:pPr marL="342900" indent="-342900" algn="l">
              <a:lnSpc>
                <a:spcPts val="3110"/>
              </a:lnSpc>
              <a:buSzPct val="100000"/>
              <a:buFont typeface="+mj-lt"/>
              <a:buAutoNum type="arabicPeriod" startAt="5"/>
            </a:pPr>
            <a:r>
              <a:rPr lang="en-US" sz="1944" dirty="0">
                <a:solidFill>
                  <a:srgbClr val="E2E6E9"/>
                </a:solidFill>
                <a:latin typeface="Asar" pitchFamily="34" charset="0"/>
                <a:ea typeface="Asar" pitchFamily="34" charset="-122"/>
                <a:cs typeface="Asar" pitchFamily="34" charset="-120"/>
              </a:rPr>
              <a:t>Offer them limited-edition items, packaged packages, or premium services that correspond with their spending patterns to position expensive goods and services as opulent experiences.</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a:p>
        </p:txBody>
      </p:sp>
      <p:sp>
        <p:nvSpPr>
          <p:cNvPr id="4" name="Text 1"/>
          <p:cNvSpPr/>
          <p:nvPr/>
        </p:nvSpPr>
        <p:spPr>
          <a:xfrm>
            <a:off x="4228981" y="3729038"/>
            <a:ext cx="6172200" cy="771525"/>
          </a:xfrm>
          <a:prstGeom prst="rect">
            <a:avLst/>
          </a:prstGeom>
          <a:noFill/>
          <a:ln/>
        </p:spPr>
        <p:txBody>
          <a:bodyPr wrap="none" rtlCol="0" anchor="t"/>
          <a:lstStyle/>
          <a:p>
            <a:pPr marL="0" indent="0" algn="ctr">
              <a:lnSpc>
                <a:spcPts val="6075"/>
              </a:lnSpc>
              <a:buNone/>
            </a:pPr>
            <a:r>
              <a:rPr lang="en-US" sz="4860" b="1" dirty="0">
                <a:solidFill>
                  <a:srgbClr val="F5F0F0"/>
                </a:solidFill>
                <a:latin typeface="Asar" pitchFamily="34" charset="0"/>
                <a:ea typeface="Asar" pitchFamily="34" charset="-122"/>
                <a:cs typeface="Asar" pitchFamily="34" charset="-120"/>
              </a:rPr>
              <a:t>Assignment 2</a:t>
            </a:r>
            <a:endParaRPr lang="en-US" sz="486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461</TotalTime>
  <Words>1183</Words>
  <Application>Microsoft Office PowerPoint</Application>
  <PresentationFormat>Custom</PresentationFormat>
  <Paragraphs>108</Paragraphs>
  <Slides>17</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Asar</vt:lpstr>
      <vt:lpstr>Inter, 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Subhadeep Dey</cp:lastModifiedBy>
  <cp:revision>6</cp:revision>
  <dcterms:created xsi:type="dcterms:W3CDTF">2024-07-24T05:02:42Z</dcterms:created>
  <dcterms:modified xsi:type="dcterms:W3CDTF">2024-07-24T12:44:35Z</dcterms:modified>
</cp:coreProperties>
</file>