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Lato" panose="020F0502020204030203" pitchFamily="34" charset="0"/>
      <p:regular r:id="rId22"/>
      <p:bold r:id="rId23"/>
      <p:italic r:id="rId24"/>
      <p:boldItalic r:id="rId25"/>
    </p:embeddedFont>
    <p:embeddedFont>
      <p:font typeface="Raleway"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IT D MANVAR" userId="42041af6eed0c4c1" providerId="LiveId" clId="{18FBF6E4-FE78-4E84-A335-2E20A2DC18FF}"/>
    <pc:docChg chg="undo custSel modSld">
      <pc:chgData name="SAMIT D MANVAR" userId="42041af6eed0c4c1" providerId="LiveId" clId="{18FBF6E4-FE78-4E84-A335-2E20A2DC18FF}" dt="2024-01-28T16:17:25.126" v="107" actId="1076"/>
      <pc:docMkLst>
        <pc:docMk/>
      </pc:docMkLst>
      <pc:sldChg chg="modSp mod">
        <pc:chgData name="SAMIT D MANVAR" userId="42041af6eed0c4c1" providerId="LiveId" clId="{18FBF6E4-FE78-4E84-A335-2E20A2DC18FF}" dt="2024-01-28T14:16:19.736" v="91" actId="20577"/>
        <pc:sldMkLst>
          <pc:docMk/>
          <pc:sldMk cId="0" sldId="256"/>
        </pc:sldMkLst>
        <pc:spChg chg="mod">
          <ac:chgData name="SAMIT D MANVAR" userId="42041af6eed0c4c1" providerId="LiveId" clId="{18FBF6E4-FE78-4E84-A335-2E20A2DC18FF}" dt="2024-01-28T14:16:19.736" v="91" actId="20577"/>
          <ac:spMkLst>
            <pc:docMk/>
            <pc:sldMk cId="0" sldId="256"/>
            <ac:spMk id="87" creationId="{00000000-0000-0000-0000-000000000000}"/>
          </ac:spMkLst>
        </pc:spChg>
      </pc:sldChg>
      <pc:sldChg chg="modSp mod">
        <pc:chgData name="SAMIT D MANVAR" userId="42041af6eed0c4c1" providerId="LiveId" clId="{18FBF6E4-FE78-4E84-A335-2E20A2DC18FF}" dt="2024-01-28T16:16:06.857" v="92" actId="20577"/>
        <pc:sldMkLst>
          <pc:docMk/>
          <pc:sldMk cId="0" sldId="260"/>
        </pc:sldMkLst>
        <pc:spChg chg="mod">
          <ac:chgData name="SAMIT D MANVAR" userId="42041af6eed0c4c1" providerId="LiveId" clId="{18FBF6E4-FE78-4E84-A335-2E20A2DC18FF}" dt="2024-01-28T16:16:06.857" v="92" actId="20577"/>
          <ac:spMkLst>
            <pc:docMk/>
            <pc:sldMk cId="0" sldId="260"/>
            <ac:spMk id="121" creationId="{00000000-0000-0000-0000-000000000000}"/>
          </ac:spMkLst>
        </pc:spChg>
      </pc:sldChg>
      <pc:sldChg chg="modSp mod">
        <pc:chgData name="SAMIT D MANVAR" userId="42041af6eed0c4c1" providerId="LiveId" clId="{18FBF6E4-FE78-4E84-A335-2E20A2DC18FF}" dt="2024-01-28T16:17:25.126" v="107" actId="1076"/>
        <pc:sldMkLst>
          <pc:docMk/>
          <pc:sldMk cId="0" sldId="262"/>
        </pc:sldMkLst>
        <pc:spChg chg="mod">
          <ac:chgData name="SAMIT D MANVAR" userId="42041af6eed0c4c1" providerId="LiveId" clId="{18FBF6E4-FE78-4E84-A335-2E20A2DC18FF}" dt="2024-01-28T16:17:21.961" v="106" actId="1076"/>
          <ac:spMkLst>
            <pc:docMk/>
            <pc:sldMk cId="0" sldId="262"/>
            <ac:spMk id="132" creationId="{00000000-0000-0000-0000-000000000000}"/>
          </ac:spMkLst>
        </pc:spChg>
        <pc:spChg chg="mod">
          <ac:chgData name="SAMIT D MANVAR" userId="42041af6eed0c4c1" providerId="LiveId" clId="{18FBF6E4-FE78-4E84-A335-2E20A2DC18FF}" dt="2024-01-28T16:17:13.865" v="104" actId="14100"/>
          <ac:spMkLst>
            <pc:docMk/>
            <pc:sldMk cId="0" sldId="262"/>
            <ac:spMk id="133" creationId="{00000000-0000-0000-0000-000000000000}"/>
          </ac:spMkLst>
        </pc:spChg>
        <pc:picChg chg="mod">
          <ac:chgData name="SAMIT D MANVAR" userId="42041af6eed0c4c1" providerId="LiveId" clId="{18FBF6E4-FE78-4E84-A335-2E20A2DC18FF}" dt="2024-01-28T16:17:25.126" v="107" actId="1076"/>
          <ac:picMkLst>
            <pc:docMk/>
            <pc:sldMk cId="0" sldId="262"/>
            <ac:picMk id="134"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33e7051b03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33e7051b0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33e7051b03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33e7051b0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d2c3cf2c7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1d2c3cf2c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1d2c3cf2c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1d2c3cf2c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1d2c3cf2c7_0_3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1d2c3cf2c7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1d2c3cf2c7_0_3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1d2c3cf2c7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33e7051b03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33e7051b0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f2f3ace1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f2f3ace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2ff2f3ace1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2ff2f3ace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1d2c3cf2c7_0_3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1d2c3cf2c7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f61eb7295_0_14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f61eb7295_0_1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2f61eb7295_0_8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2f61eb7295_0_8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2f61eb7295_0_14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2f61eb7295_0_1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2ff2f3ace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2ff2f3ace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1d2c3cf2c7_0_3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1d2c3cf2c7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2ff2f3ace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2ff2f3ace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2ff2f3ace1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2ff2f3ace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33e7051b0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33e7051b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Internship Project</a:t>
            </a:r>
            <a:endParaRPr/>
          </a:p>
        </p:txBody>
      </p:sp>
      <p:sp>
        <p:nvSpPr>
          <p:cNvPr id="87" name="Google Shape;87;p13"/>
          <p:cNvSpPr txBox="1">
            <a:spLocks noGrp="1"/>
          </p:cNvSpPr>
          <p:nvPr>
            <p:ph type="subTitle" idx="1"/>
          </p:nvPr>
        </p:nvSpPr>
        <p:spPr>
          <a:xfrm>
            <a:off x="6409300" y="3765600"/>
            <a:ext cx="2387370" cy="1004874"/>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dirty="0">
                <a:solidFill>
                  <a:schemeClr val="dk2"/>
                </a:solidFill>
                <a:latin typeface="Arial"/>
                <a:ea typeface="Arial"/>
                <a:cs typeface="Arial"/>
                <a:sym typeface="Arial"/>
              </a:rPr>
              <a:t>        </a:t>
            </a:r>
            <a:r>
              <a:rPr lang="en-GB" sz="1200" dirty="0">
                <a:solidFill>
                  <a:schemeClr val="dk2"/>
                </a:solidFill>
                <a:latin typeface="Arial"/>
                <a:ea typeface="Arial"/>
                <a:cs typeface="Arial"/>
                <a:sym typeface="Arial"/>
              </a:rPr>
              <a:t>By :-</a:t>
            </a:r>
          </a:p>
          <a:p>
            <a:pPr marL="0" lvl="0" indent="0" algn="l" rtl="0">
              <a:spcBef>
                <a:spcPts val="0"/>
              </a:spcBef>
              <a:spcAft>
                <a:spcPts val="0"/>
              </a:spcAft>
              <a:buNone/>
            </a:pPr>
            <a:endParaRPr sz="1200" dirty="0">
              <a:solidFill>
                <a:schemeClr val="dk2"/>
              </a:solidFill>
              <a:latin typeface="Arial"/>
              <a:ea typeface="Arial"/>
              <a:cs typeface="Arial"/>
              <a:sym typeface="Arial"/>
            </a:endParaRPr>
          </a:p>
          <a:p>
            <a:pPr marL="0" lvl="0" indent="0" algn="l" rtl="0">
              <a:spcBef>
                <a:spcPts val="0"/>
              </a:spcBef>
              <a:spcAft>
                <a:spcPts val="0"/>
              </a:spcAft>
              <a:buNone/>
            </a:pPr>
            <a:r>
              <a:rPr lang="en-GB" sz="1200" dirty="0">
                <a:solidFill>
                  <a:schemeClr val="dk2"/>
                </a:solidFill>
                <a:latin typeface="Arial"/>
                <a:ea typeface="Arial"/>
                <a:cs typeface="Arial"/>
                <a:sym typeface="Arial"/>
              </a:rPr>
              <a:t>                    SAMIT D MANVAR</a:t>
            </a:r>
            <a:endParaRPr sz="1200" dirty="0">
              <a:solidFill>
                <a:schemeClr val="dk2"/>
              </a:solidFill>
              <a:latin typeface="Arial"/>
              <a:ea typeface="Arial"/>
              <a:cs typeface="Arial"/>
              <a:sym typeface="Arial"/>
            </a:endParaRPr>
          </a:p>
          <a:p>
            <a:pPr marL="0" lvl="0" indent="0" algn="l" rtl="0">
              <a:spcBef>
                <a:spcPts val="0"/>
              </a:spcBef>
              <a:spcAft>
                <a:spcPts val="0"/>
              </a:spcAft>
              <a:buNone/>
            </a:pPr>
            <a:r>
              <a:rPr lang="en-GB" sz="1200" dirty="0">
                <a:solidFill>
                  <a:schemeClr val="dk2"/>
                </a:solidFill>
                <a:latin typeface="Arial"/>
                <a:ea typeface="Arial"/>
                <a:cs typeface="Arial"/>
                <a:sym typeface="Arial"/>
              </a:rPr>
              <a:t>                    4NM18CS152</a:t>
            </a:r>
            <a:endParaRPr sz="1200" dirty="0">
              <a:solidFill>
                <a:schemeClr val="dk2"/>
              </a:solidFill>
              <a:latin typeface="Arial"/>
              <a:ea typeface="Arial"/>
              <a:cs typeface="Arial"/>
              <a:sym typeface="Arial"/>
            </a:endParaRPr>
          </a:p>
          <a:p>
            <a:pPr marL="0" lvl="0" indent="0" algn="l" rtl="0">
              <a:spcBef>
                <a:spcPts val="0"/>
              </a:spcBef>
              <a:spcAft>
                <a:spcPts val="0"/>
              </a:spcAft>
              <a:buNone/>
            </a:pPr>
            <a:r>
              <a:rPr lang="en-GB" dirty="0">
                <a:solidFill>
                  <a:schemeClr val="dk2"/>
                </a:solidFill>
                <a:latin typeface="Arial"/>
                <a:ea typeface="Arial"/>
                <a:cs typeface="Arial"/>
                <a:sym typeface="Arial"/>
              </a:rPr>
              <a:t>                       </a:t>
            </a:r>
            <a:endParaRPr dirty="0">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22"/>
          <p:cNvPicPr preferRelativeResize="0"/>
          <p:nvPr/>
        </p:nvPicPr>
        <p:blipFill>
          <a:blip r:embed="rId3">
            <a:alphaModFix/>
          </a:blip>
          <a:stretch>
            <a:fillRect/>
          </a:stretch>
        </p:blipFill>
        <p:spPr>
          <a:xfrm>
            <a:off x="1647525" y="1318650"/>
            <a:ext cx="6184975" cy="3151774"/>
          </a:xfrm>
          <a:prstGeom prst="rect">
            <a:avLst/>
          </a:prstGeom>
          <a:noFill/>
          <a:ln>
            <a:noFill/>
          </a:ln>
        </p:spPr>
      </p:pic>
      <p:sp>
        <p:nvSpPr>
          <p:cNvPr id="152" name="Google Shape;152;p22"/>
          <p:cNvSpPr txBox="1"/>
          <p:nvPr/>
        </p:nvSpPr>
        <p:spPr>
          <a:xfrm>
            <a:off x="4028425" y="4671350"/>
            <a:ext cx="156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Lato"/>
                <a:ea typeface="Lato"/>
                <a:cs typeface="Lato"/>
                <a:sym typeface="Lato"/>
              </a:rPr>
              <a:t>User Home Page</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23"/>
          <p:cNvPicPr preferRelativeResize="0"/>
          <p:nvPr/>
        </p:nvPicPr>
        <p:blipFill>
          <a:blip r:embed="rId3">
            <a:alphaModFix/>
          </a:blip>
          <a:stretch>
            <a:fillRect/>
          </a:stretch>
        </p:blipFill>
        <p:spPr>
          <a:xfrm>
            <a:off x="1516947" y="1371222"/>
            <a:ext cx="6547101" cy="3047400"/>
          </a:xfrm>
          <a:prstGeom prst="rect">
            <a:avLst/>
          </a:prstGeom>
          <a:noFill/>
          <a:ln>
            <a:noFill/>
          </a:ln>
        </p:spPr>
      </p:pic>
      <p:sp>
        <p:nvSpPr>
          <p:cNvPr id="158" name="Google Shape;158;p23"/>
          <p:cNvSpPr txBox="1"/>
          <p:nvPr/>
        </p:nvSpPr>
        <p:spPr>
          <a:xfrm>
            <a:off x="4169050" y="4641200"/>
            <a:ext cx="1456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Lato"/>
                <a:ea typeface="Lato"/>
                <a:cs typeface="Lato"/>
                <a:sym typeface="Lato"/>
              </a:rPr>
              <a:t>Admin Page</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4"/>
          <p:cNvSpPr txBox="1">
            <a:spLocks noGrp="1"/>
          </p:cNvSpPr>
          <p:nvPr>
            <p:ph type="title"/>
          </p:nvPr>
        </p:nvSpPr>
        <p:spPr>
          <a:xfrm>
            <a:off x="727650" y="13186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040"/>
              <a:t>Backend Design</a:t>
            </a:r>
            <a:endParaRPr sz="2040"/>
          </a:p>
        </p:txBody>
      </p:sp>
      <p:sp>
        <p:nvSpPr>
          <p:cNvPr id="164" name="Google Shape;164;p24"/>
          <p:cNvSpPr txBox="1">
            <a:spLocks noGrp="1"/>
          </p:cNvSpPr>
          <p:nvPr>
            <p:ph type="body" idx="1"/>
          </p:nvPr>
        </p:nvSpPr>
        <p:spPr>
          <a:xfrm>
            <a:off x="727650" y="1482175"/>
            <a:ext cx="7688700" cy="3018300"/>
          </a:xfrm>
          <a:prstGeom prst="rect">
            <a:avLst/>
          </a:prstGeom>
        </p:spPr>
        <p:txBody>
          <a:bodyPr spcFirstLastPara="1" wrap="square" lIns="91425" tIns="91425" rIns="91425" bIns="91425" anchor="t" anchorCtr="0">
            <a:normAutofit fontScale="70000" lnSpcReduction="20000"/>
          </a:bodyPr>
          <a:lstStyle/>
          <a:p>
            <a:pPr marL="0" lvl="0" indent="0" algn="l" rtl="0">
              <a:lnSpc>
                <a:spcPct val="150000"/>
              </a:lnSpc>
              <a:spcBef>
                <a:spcPts val="0"/>
              </a:spcBef>
              <a:spcAft>
                <a:spcPts val="0"/>
              </a:spcAft>
              <a:buNone/>
            </a:pPr>
            <a:endParaRPr sz="2007">
              <a:solidFill>
                <a:schemeClr val="dk2"/>
              </a:solidFill>
              <a:latin typeface="Arial"/>
              <a:ea typeface="Arial"/>
              <a:cs typeface="Arial"/>
              <a:sym typeface="Arial"/>
            </a:endParaRPr>
          </a:p>
          <a:p>
            <a:pPr marL="457200" lvl="0" indent="-317819" algn="l" rtl="0">
              <a:lnSpc>
                <a:spcPct val="150000"/>
              </a:lnSpc>
              <a:spcBef>
                <a:spcPts val="1200"/>
              </a:spcBef>
              <a:spcAft>
                <a:spcPts val="0"/>
              </a:spcAft>
              <a:buClr>
                <a:schemeClr val="dk2"/>
              </a:buClr>
              <a:buSzPct val="100000"/>
              <a:buFont typeface="Arial"/>
              <a:buChar char="●"/>
            </a:pPr>
            <a:r>
              <a:rPr lang="en-GB" sz="2007">
                <a:solidFill>
                  <a:schemeClr val="dk2"/>
                </a:solidFill>
                <a:latin typeface="Arial"/>
                <a:ea typeface="Arial"/>
                <a:cs typeface="Arial"/>
                <a:sym typeface="Arial"/>
              </a:rPr>
              <a:t>Server side scripting language PHP to process and store (insert) form data , fetch data and display data along with MYSQL</a:t>
            </a:r>
            <a:endParaRPr sz="2007">
              <a:solidFill>
                <a:schemeClr val="dk2"/>
              </a:solidFill>
              <a:latin typeface="Arial"/>
              <a:ea typeface="Arial"/>
              <a:cs typeface="Arial"/>
              <a:sym typeface="Arial"/>
            </a:endParaRPr>
          </a:p>
          <a:p>
            <a:pPr marL="457200" lvl="0" indent="-317819" algn="l" rtl="0">
              <a:lnSpc>
                <a:spcPct val="150000"/>
              </a:lnSpc>
              <a:spcBef>
                <a:spcPts val="0"/>
              </a:spcBef>
              <a:spcAft>
                <a:spcPts val="0"/>
              </a:spcAft>
              <a:buClr>
                <a:schemeClr val="dk2"/>
              </a:buClr>
              <a:buSzPct val="100000"/>
              <a:buFont typeface="Arial"/>
              <a:buChar char="●"/>
            </a:pPr>
            <a:r>
              <a:rPr lang="en-GB" sz="2007">
                <a:solidFill>
                  <a:srgbClr val="000000"/>
                </a:solidFill>
                <a:highlight>
                  <a:srgbClr val="FFFFFF"/>
                </a:highlight>
                <a:latin typeface="Arial"/>
                <a:ea typeface="Arial"/>
                <a:cs typeface="Arial"/>
                <a:sym typeface="Arial"/>
              </a:rPr>
              <a:t>The form data is sent with the HTTP POST method (more secured). mysqli_query () function performs a query against a database.</a:t>
            </a:r>
            <a:endParaRPr sz="2007">
              <a:solidFill>
                <a:srgbClr val="000000"/>
              </a:solidFill>
              <a:highlight>
                <a:srgbClr val="FFFFFF"/>
              </a:highlight>
              <a:latin typeface="Arial"/>
              <a:ea typeface="Arial"/>
              <a:cs typeface="Arial"/>
              <a:sym typeface="Arial"/>
            </a:endParaRPr>
          </a:p>
          <a:p>
            <a:pPr marL="457200" lvl="0" indent="-317819" algn="l" rtl="0">
              <a:lnSpc>
                <a:spcPct val="150000"/>
              </a:lnSpc>
              <a:spcBef>
                <a:spcPts val="0"/>
              </a:spcBef>
              <a:spcAft>
                <a:spcPts val="0"/>
              </a:spcAft>
              <a:buClr>
                <a:schemeClr val="dk2"/>
              </a:buClr>
              <a:buSzPct val="100000"/>
              <a:buFont typeface="Arial"/>
              <a:buChar char="●"/>
            </a:pPr>
            <a:r>
              <a:rPr lang="en-GB" sz="2007">
                <a:solidFill>
                  <a:srgbClr val="000000"/>
                </a:solidFill>
                <a:highlight>
                  <a:srgbClr val="FFFFFF"/>
                </a:highlight>
                <a:latin typeface="Arial"/>
                <a:ea typeface="Arial"/>
                <a:cs typeface="Arial"/>
                <a:sym typeface="Arial"/>
              </a:rPr>
              <a:t>The web application is made to run in localhost server using ampps/xampp server.</a:t>
            </a:r>
            <a:endParaRPr sz="2007">
              <a:solidFill>
                <a:srgbClr val="000000"/>
              </a:solidFill>
              <a:highlight>
                <a:srgbClr val="FFFFFF"/>
              </a:highlight>
              <a:latin typeface="Arial"/>
              <a:ea typeface="Arial"/>
              <a:cs typeface="Arial"/>
              <a:sym typeface="Arial"/>
            </a:endParaRPr>
          </a:p>
          <a:p>
            <a:pPr marL="457200" lvl="0" indent="0" algn="l" rtl="0">
              <a:spcBef>
                <a:spcPts val="1200"/>
              </a:spcBef>
              <a:spcAft>
                <a:spcPts val="0"/>
              </a:spcAft>
              <a:buNone/>
            </a:pPr>
            <a:endParaRPr sz="1400">
              <a:solidFill>
                <a:srgbClr val="000000"/>
              </a:solidFill>
              <a:highlight>
                <a:srgbClr val="FFFFFF"/>
              </a:highlight>
              <a:latin typeface="Arial"/>
              <a:ea typeface="Arial"/>
              <a:cs typeface="Arial"/>
              <a:sym typeface="Arial"/>
            </a:endParaRPr>
          </a:p>
          <a:p>
            <a:pPr marL="457200" lvl="0" indent="0" algn="l" rtl="0">
              <a:spcBef>
                <a:spcPts val="1200"/>
              </a:spcBef>
              <a:spcAft>
                <a:spcPts val="0"/>
              </a:spcAft>
              <a:buNone/>
            </a:pPr>
            <a:endParaRPr sz="1883">
              <a:solidFill>
                <a:schemeClr val="dk2"/>
              </a:solidFill>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69" name="Google Shape;169;p25"/>
          <p:cNvPicPr preferRelativeResize="0"/>
          <p:nvPr/>
        </p:nvPicPr>
        <p:blipFill>
          <a:blip r:embed="rId3">
            <a:alphaModFix/>
          </a:blip>
          <a:stretch>
            <a:fillRect/>
          </a:stretch>
        </p:blipFill>
        <p:spPr>
          <a:xfrm>
            <a:off x="921900" y="743400"/>
            <a:ext cx="7010700" cy="3906700"/>
          </a:xfrm>
          <a:prstGeom prst="rect">
            <a:avLst/>
          </a:prstGeom>
          <a:noFill/>
          <a:ln>
            <a:noFill/>
          </a:ln>
        </p:spPr>
      </p:pic>
      <p:sp>
        <p:nvSpPr>
          <p:cNvPr id="170" name="Google Shape;170;p25"/>
          <p:cNvSpPr txBox="1"/>
          <p:nvPr/>
        </p:nvSpPr>
        <p:spPr>
          <a:xfrm>
            <a:off x="3375425" y="4650100"/>
            <a:ext cx="185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Lato"/>
                <a:ea typeface="Lato"/>
                <a:cs typeface="Lato"/>
                <a:sym typeface="Lato"/>
              </a:rPr>
              <a:t>      Relations (Tables) </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Arial"/>
                <a:ea typeface="Arial"/>
                <a:cs typeface="Arial"/>
                <a:sym typeface="Arial"/>
              </a:rPr>
              <a:t>Data Analysis</a:t>
            </a:r>
            <a:endParaRPr>
              <a:latin typeface="Arial"/>
              <a:ea typeface="Arial"/>
              <a:cs typeface="Arial"/>
              <a:sym typeface="Arial"/>
            </a:endParaRPr>
          </a:p>
        </p:txBody>
      </p:sp>
      <p:sp>
        <p:nvSpPr>
          <p:cNvPr id="176" name="Google Shape;176;p2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marR="355600" lvl="0" indent="-317500" algn="just" rtl="0">
              <a:lnSpc>
                <a:spcPct val="150000"/>
              </a:lnSpc>
              <a:spcBef>
                <a:spcPts val="0"/>
              </a:spcBef>
              <a:spcAft>
                <a:spcPts val="0"/>
              </a:spcAft>
              <a:buClr>
                <a:schemeClr val="dk2"/>
              </a:buClr>
              <a:buSzPts val="1400"/>
              <a:buFont typeface="Arial"/>
              <a:buChar char="●"/>
            </a:pPr>
            <a:r>
              <a:rPr lang="en-GB" sz="1400">
                <a:solidFill>
                  <a:schemeClr val="dk2"/>
                </a:solidFill>
                <a:latin typeface="Arial"/>
                <a:ea typeface="Arial"/>
                <a:cs typeface="Arial"/>
                <a:sym typeface="Arial"/>
              </a:rPr>
              <a:t>Graphical representation enables the quick analysis of large amounts of data at one time and can aid in making predictions and informed decision </a:t>
            </a:r>
            <a:endParaRPr sz="1400">
              <a:solidFill>
                <a:schemeClr val="dk2"/>
              </a:solidFill>
              <a:latin typeface="Arial"/>
              <a:ea typeface="Arial"/>
              <a:cs typeface="Arial"/>
              <a:sym typeface="Arial"/>
            </a:endParaRPr>
          </a:p>
          <a:p>
            <a:pPr marL="457200" marR="355600" lvl="0" indent="-317500" algn="just" rtl="0">
              <a:lnSpc>
                <a:spcPct val="150000"/>
              </a:lnSpc>
              <a:spcBef>
                <a:spcPts val="0"/>
              </a:spcBef>
              <a:spcAft>
                <a:spcPts val="0"/>
              </a:spcAft>
              <a:buClr>
                <a:schemeClr val="dk2"/>
              </a:buClr>
              <a:buSzPts val="1400"/>
              <a:buFont typeface="Arial"/>
              <a:buChar char="●"/>
            </a:pPr>
            <a:r>
              <a:rPr lang="en-GB" sz="1400">
                <a:solidFill>
                  <a:schemeClr val="dk2"/>
                </a:solidFill>
                <a:latin typeface="Arial"/>
                <a:ea typeface="Arial"/>
                <a:cs typeface="Arial"/>
                <a:sym typeface="Arial"/>
              </a:rPr>
              <a:t>Data analysis is done with help of google charts that uses data stored in database to carry out analysis such as percentage of services people choose, percentage of type of vehicles serviced (2 or 4 wheelers) etc.</a:t>
            </a:r>
            <a:endParaRPr sz="1400">
              <a:solidFill>
                <a:schemeClr val="dk2"/>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27"/>
          <p:cNvPicPr preferRelativeResize="0"/>
          <p:nvPr/>
        </p:nvPicPr>
        <p:blipFill>
          <a:blip r:embed="rId3">
            <a:alphaModFix/>
          </a:blip>
          <a:stretch>
            <a:fillRect/>
          </a:stretch>
        </p:blipFill>
        <p:spPr>
          <a:xfrm>
            <a:off x="813725" y="742288"/>
            <a:ext cx="7215250" cy="3658925"/>
          </a:xfrm>
          <a:prstGeom prst="rect">
            <a:avLst/>
          </a:prstGeom>
          <a:noFill/>
          <a:ln>
            <a:noFill/>
          </a:ln>
        </p:spPr>
      </p:pic>
      <p:sp>
        <p:nvSpPr>
          <p:cNvPr id="182" name="Google Shape;182;p27"/>
          <p:cNvSpPr txBox="1"/>
          <p:nvPr/>
        </p:nvSpPr>
        <p:spPr>
          <a:xfrm>
            <a:off x="3676800" y="4621125"/>
            <a:ext cx="172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Lato"/>
                <a:ea typeface="Lato"/>
                <a:cs typeface="Lato"/>
                <a:sym typeface="Lato"/>
              </a:rPr>
              <a:t>              Analysis</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p28"/>
          <p:cNvPicPr preferRelativeResize="0"/>
          <p:nvPr/>
        </p:nvPicPr>
        <p:blipFill rotWithShape="1">
          <a:blip r:embed="rId3">
            <a:alphaModFix/>
          </a:blip>
          <a:srcRect l="8791" t="10940" r="12219" b="8199"/>
          <a:stretch/>
        </p:blipFill>
        <p:spPr>
          <a:xfrm>
            <a:off x="803675" y="562575"/>
            <a:ext cx="7223002" cy="4158999"/>
          </a:xfrm>
          <a:prstGeom prst="rect">
            <a:avLst/>
          </a:prstGeom>
          <a:noFill/>
          <a:ln>
            <a:noFill/>
          </a:ln>
        </p:spPr>
      </p:pic>
      <p:sp>
        <p:nvSpPr>
          <p:cNvPr id="188" name="Google Shape;188;p28"/>
          <p:cNvSpPr txBox="1"/>
          <p:nvPr/>
        </p:nvSpPr>
        <p:spPr>
          <a:xfrm>
            <a:off x="3988225" y="4721575"/>
            <a:ext cx="140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Lato"/>
                <a:ea typeface="Lato"/>
                <a:cs typeface="Lato"/>
                <a:sym typeface="Lato"/>
              </a:rPr>
              <a:t>Analysis</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040">
                <a:latin typeface="Arial"/>
                <a:ea typeface="Arial"/>
                <a:cs typeface="Arial"/>
                <a:sym typeface="Arial"/>
              </a:rPr>
              <a:t>Responsive Design and Testing</a:t>
            </a:r>
            <a:endParaRPr sz="2040">
              <a:latin typeface="Arial"/>
              <a:ea typeface="Arial"/>
              <a:cs typeface="Arial"/>
              <a:sym typeface="Arial"/>
            </a:endParaRPr>
          </a:p>
        </p:txBody>
      </p:sp>
      <p:sp>
        <p:nvSpPr>
          <p:cNvPr id="194" name="Google Shape;194;p29"/>
          <p:cNvSpPr txBox="1">
            <a:spLocks noGrp="1"/>
          </p:cNvSpPr>
          <p:nvPr>
            <p:ph type="body" idx="1"/>
          </p:nvPr>
        </p:nvSpPr>
        <p:spPr>
          <a:xfrm>
            <a:off x="729450" y="1853850"/>
            <a:ext cx="7688700" cy="31188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Clr>
                <a:schemeClr val="dk2"/>
              </a:buClr>
              <a:buSzPts val="1400"/>
              <a:buFont typeface="Arial"/>
              <a:buChar char="●"/>
            </a:pPr>
            <a:r>
              <a:rPr lang="en-GB" sz="1400">
                <a:solidFill>
                  <a:srgbClr val="000000"/>
                </a:solidFill>
                <a:highlight>
                  <a:srgbClr val="FFFFFF"/>
                </a:highlight>
                <a:latin typeface="Arial"/>
                <a:ea typeface="Arial"/>
                <a:cs typeface="Arial"/>
                <a:sym typeface="Arial"/>
              </a:rPr>
              <a:t>Responsive design is a way to put together a website so that it automatically scales its content and elements to match the screen size on which it is viewed</a:t>
            </a:r>
            <a:endParaRPr sz="1400">
              <a:solidFill>
                <a:schemeClr val="dk2"/>
              </a:solidFill>
              <a:latin typeface="Arial"/>
              <a:ea typeface="Arial"/>
              <a:cs typeface="Arial"/>
              <a:sym typeface="Arial"/>
            </a:endParaRPr>
          </a:p>
          <a:p>
            <a:pPr marL="457200" lvl="0" indent="-317500" algn="l" rtl="0">
              <a:lnSpc>
                <a:spcPct val="150000"/>
              </a:lnSpc>
              <a:spcBef>
                <a:spcPts val="0"/>
              </a:spcBef>
              <a:spcAft>
                <a:spcPts val="0"/>
              </a:spcAft>
              <a:buClr>
                <a:schemeClr val="dk2"/>
              </a:buClr>
              <a:buSzPts val="1400"/>
              <a:buFont typeface="Arial"/>
              <a:buChar char="●"/>
            </a:pPr>
            <a:r>
              <a:rPr lang="en-GB" sz="1400">
                <a:solidFill>
                  <a:schemeClr val="dk2"/>
                </a:solidFill>
                <a:latin typeface="Arial"/>
                <a:ea typeface="Arial"/>
                <a:cs typeface="Arial"/>
                <a:sym typeface="Arial"/>
              </a:rPr>
              <a:t>Bootstrap is used to create a responsive web application using the core concepts such as container,container-fluid grid systems etc.</a:t>
            </a:r>
            <a:endParaRPr sz="1400">
              <a:solidFill>
                <a:schemeClr val="dk2"/>
              </a:solidFill>
              <a:latin typeface="Arial"/>
              <a:ea typeface="Arial"/>
              <a:cs typeface="Arial"/>
              <a:sym typeface="Arial"/>
            </a:endParaRPr>
          </a:p>
          <a:p>
            <a:pPr marL="457200" lvl="0" indent="-317500" algn="l" rtl="0">
              <a:lnSpc>
                <a:spcPct val="150000"/>
              </a:lnSpc>
              <a:spcBef>
                <a:spcPts val="0"/>
              </a:spcBef>
              <a:spcAft>
                <a:spcPts val="0"/>
              </a:spcAft>
              <a:buClr>
                <a:schemeClr val="dk2"/>
              </a:buClr>
              <a:buSzPts val="1400"/>
              <a:buFont typeface="Arial"/>
              <a:buChar char="●"/>
            </a:pPr>
            <a:r>
              <a:rPr lang="en-GB" sz="1400">
                <a:solidFill>
                  <a:schemeClr val="dk2"/>
                </a:solidFill>
                <a:latin typeface="Arial"/>
                <a:ea typeface="Arial"/>
                <a:cs typeface="Arial"/>
                <a:sym typeface="Arial"/>
              </a:rPr>
              <a:t>LT Browser a software created by  Lambda Test to test the application for responsiveness </a:t>
            </a:r>
            <a:endParaRPr sz="1400">
              <a:solidFill>
                <a:schemeClr val="dk2"/>
              </a:solidFill>
              <a:latin typeface="Arial"/>
              <a:ea typeface="Arial"/>
              <a:cs typeface="Arial"/>
              <a:sym typeface="Arial"/>
            </a:endParaRPr>
          </a:p>
          <a:p>
            <a:pPr marL="457200" lvl="0" indent="-317500" algn="l" rtl="0">
              <a:lnSpc>
                <a:spcPct val="150000"/>
              </a:lnSpc>
              <a:spcBef>
                <a:spcPts val="0"/>
              </a:spcBef>
              <a:spcAft>
                <a:spcPts val="0"/>
              </a:spcAft>
              <a:buClr>
                <a:schemeClr val="dk2"/>
              </a:buClr>
              <a:buSzPts val="1400"/>
              <a:buFont typeface="Arial"/>
              <a:buChar char="●"/>
            </a:pPr>
            <a:r>
              <a:rPr lang="en-GB" sz="1400">
                <a:solidFill>
                  <a:schemeClr val="dk2"/>
                </a:solidFill>
                <a:latin typeface="Arial"/>
                <a:ea typeface="Arial"/>
                <a:cs typeface="Arial"/>
                <a:sym typeface="Arial"/>
              </a:rPr>
              <a:t>Can carry out test for all devices such as mobile , tablets , laptop , desktop visually. </a:t>
            </a:r>
            <a:endParaRPr sz="1400">
              <a:solidFill>
                <a:schemeClr val="dk2"/>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266"/>
              <a:t>Responsive Testing</a:t>
            </a:r>
            <a:endParaRPr sz="2266"/>
          </a:p>
          <a:p>
            <a:pPr marL="0" lvl="0" indent="0" algn="l" rtl="0">
              <a:spcBef>
                <a:spcPts val="0"/>
              </a:spcBef>
              <a:spcAft>
                <a:spcPts val="0"/>
              </a:spcAft>
              <a:buNone/>
            </a:pPr>
            <a:endParaRPr/>
          </a:p>
        </p:txBody>
      </p:sp>
      <p:sp>
        <p:nvSpPr>
          <p:cNvPr id="200" name="Google Shape;200;p3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GB"/>
              <a:t>FF</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GB"/>
              <a:t>                         T						</a:t>
            </a:r>
            <a:endParaRPr sz="4100">
              <a:solidFill>
                <a:schemeClr val="dk2"/>
              </a:solidFill>
              <a:latin typeface="Arial"/>
              <a:ea typeface="Arial"/>
              <a:cs typeface="Arial"/>
              <a:sym typeface="Arial"/>
            </a:endParaRPr>
          </a:p>
        </p:txBody>
      </p:sp>
      <p:pic>
        <p:nvPicPr>
          <p:cNvPr id="201" name="Google Shape;201;p30"/>
          <p:cNvPicPr preferRelativeResize="0"/>
          <p:nvPr/>
        </p:nvPicPr>
        <p:blipFill>
          <a:blip r:embed="rId3">
            <a:alphaModFix/>
          </a:blip>
          <a:stretch>
            <a:fillRect/>
          </a:stretch>
        </p:blipFill>
        <p:spPr>
          <a:xfrm>
            <a:off x="496030" y="1784258"/>
            <a:ext cx="1727470" cy="2850325"/>
          </a:xfrm>
          <a:prstGeom prst="rect">
            <a:avLst/>
          </a:prstGeom>
          <a:noFill/>
          <a:ln>
            <a:noFill/>
          </a:ln>
        </p:spPr>
      </p:pic>
      <p:pic>
        <p:nvPicPr>
          <p:cNvPr id="202" name="Google Shape;202;p30"/>
          <p:cNvPicPr preferRelativeResize="0"/>
          <p:nvPr/>
        </p:nvPicPr>
        <p:blipFill>
          <a:blip r:embed="rId4">
            <a:alphaModFix/>
          </a:blip>
          <a:stretch>
            <a:fillRect/>
          </a:stretch>
        </p:blipFill>
        <p:spPr>
          <a:xfrm>
            <a:off x="7005775" y="1821674"/>
            <a:ext cx="1727475" cy="2775477"/>
          </a:xfrm>
          <a:prstGeom prst="rect">
            <a:avLst/>
          </a:prstGeom>
          <a:noFill/>
          <a:ln>
            <a:noFill/>
          </a:ln>
        </p:spPr>
      </p:pic>
      <p:pic>
        <p:nvPicPr>
          <p:cNvPr id="203" name="Google Shape;203;p30"/>
          <p:cNvPicPr preferRelativeResize="0"/>
          <p:nvPr/>
        </p:nvPicPr>
        <p:blipFill>
          <a:blip r:embed="rId5">
            <a:alphaModFix/>
          </a:blip>
          <a:stretch>
            <a:fillRect/>
          </a:stretch>
        </p:blipFill>
        <p:spPr>
          <a:xfrm>
            <a:off x="2404515" y="1839613"/>
            <a:ext cx="4420236" cy="2739600"/>
          </a:xfrm>
          <a:prstGeom prst="rect">
            <a:avLst/>
          </a:prstGeom>
          <a:noFill/>
          <a:ln>
            <a:noFill/>
          </a:ln>
        </p:spPr>
      </p:pic>
      <p:sp>
        <p:nvSpPr>
          <p:cNvPr id="204" name="Google Shape;204;p30"/>
          <p:cNvSpPr txBox="1"/>
          <p:nvPr/>
        </p:nvSpPr>
        <p:spPr>
          <a:xfrm>
            <a:off x="3596425" y="4801950"/>
            <a:ext cx="208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Lato"/>
                <a:ea typeface="Lato"/>
                <a:cs typeface="Lato"/>
                <a:sym typeface="Lato"/>
              </a:rPr>
              <a:t>Responsive Test</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1"/>
          <p:cNvSpPr txBox="1">
            <a:spLocks noGrp="1"/>
          </p:cNvSpPr>
          <p:nvPr>
            <p:ph type="body" idx="1"/>
          </p:nvPr>
        </p:nvSpPr>
        <p:spPr>
          <a:xfrm>
            <a:off x="727650" y="1441200"/>
            <a:ext cx="7688700" cy="2261100"/>
          </a:xfrm>
          <a:prstGeom prst="rect">
            <a:avLst/>
          </a:prstGeom>
        </p:spPr>
        <p:txBody>
          <a:bodyPr spcFirstLastPara="1" wrap="square" lIns="91425" tIns="91425" rIns="91425" bIns="91425" anchor="t" anchorCtr="0">
            <a:normAutofit/>
          </a:bodyPr>
          <a:lstStyle/>
          <a:p>
            <a:pPr marL="1828800" lvl="0" indent="457200" algn="l" rtl="0">
              <a:spcBef>
                <a:spcPts val="0"/>
              </a:spcBef>
              <a:spcAft>
                <a:spcPts val="0"/>
              </a:spcAft>
              <a:buNone/>
            </a:pPr>
            <a:endParaRPr sz="5000"/>
          </a:p>
          <a:p>
            <a:pPr marL="1828800" lvl="0" indent="457200" algn="l" rtl="0">
              <a:spcBef>
                <a:spcPts val="1200"/>
              </a:spcBef>
              <a:spcAft>
                <a:spcPts val="1200"/>
              </a:spcAft>
              <a:buNone/>
            </a:pPr>
            <a:r>
              <a:rPr lang="en-GB" sz="5000">
                <a:solidFill>
                  <a:schemeClr val="dk2"/>
                </a:solidFill>
                <a:latin typeface="Arial"/>
                <a:ea typeface="Arial"/>
                <a:cs typeface="Arial"/>
                <a:sym typeface="Arial"/>
              </a:rPr>
              <a:t>Thank You</a:t>
            </a:r>
            <a:endParaRPr sz="5000">
              <a:solidFill>
                <a:schemeClr val="dk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040">
                <a:latin typeface="Arial"/>
                <a:ea typeface="Arial"/>
                <a:cs typeface="Arial"/>
                <a:sym typeface="Arial"/>
              </a:rPr>
              <a:t>Abstract</a:t>
            </a:r>
            <a:endParaRPr sz="2040">
              <a:latin typeface="Arial"/>
              <a:ea typeface="Arial"/>
              <a:cs typeface="Arial"/>
              <a:sym typeface="Arial"/>
            </a:endParaRPr>
          </a:p>
        </p:txBody>
      </p:sp>
      <p:sp>
        <p:nvSpPr>
          <p:cNvPr id="93" name="Google Shape;93;p14"/>
          <p:cNvSpPr txBox="1">
            <a:spLocks noGrp="1"/>
          </p:cNvSpPr>
          <p:nvPr>
            <p:ph type="body" idx="1"/>
          </p:nvPr>
        </p:nvSpPr>
        <p:spPr>
          <a:xfrm>
            <a:off x="729450" y="1853850"/>
            <a:ext cx="7688700" cy="2948100"/>
          </a:xfrm>
          <a:prstGeom prst="rect">
            <a:avLst/>
          </a:prstGeom>
        </p:spPr>
        <p:txBody>
          <a:bodyPr spcFirstLastPara="1" wrap="square" lIns="91425" tIns="91425" rIns="91425" bIns="91425" anchor="t" anchorCtr="0">
            <a:normAutofit fontScale="25000" lnSpcReduction="20000"/>
          </a:bodyPr>
          <a:lstStyle/>
          <a:p>
            <a:pPr marL="457200" lvl="0" indent="-317500" algn="l" rtl="0">
              <a:lnSpc>
                <a:spcPct val="150000"/>
              </a:lnSpc>
              <a:spcBef>
                <a:spcPts val="0"/>
              </a:spcBef>
              <a:spcAft>
                <a:spcPts val="0"/>
              </a:spcAft>
              <a:buClr>
                <a:schemeClr val="dk2"/>
              </a:buClr>
              <a:buSzPct val="100000"/>
              <a:buFont typeface="Arial"/>
              <a:buChar char="●"/>
            </a:pPr>
            <a:r>
              <a:rPr lang="en-GB" sz="5600">
                <a:solidFill>
                  <a:schemeClr val="dk2"/>
                </a:solidFill>
                <a:latin typeface="Arial"/>
                <a:ea typeface="Arial"/>
                <a:cs typeface="Arial"/>
                <a:sym typeface="Arial"/>
              </a:rPr>
              <a:t>Vehicle repair service is all about time and quality.</a:t>
            </a:r>
            <a:endParaRPr sz="5600">
              <a:solidFill>
                <a:schemeClr val="dk2"/>
              </a:solidFill>
              <a:latin typeface="Arial"/>
              <a:ea typeface="Arial"/>
              <a:cs typeface="Arial"/>
              <a:sym typeface="Arial"/>
            </a:endParaRPr>
          </a:p>
          <a:p>
            <a:pPr marL="457200" lvl="0" indent="-317500" algn="l" rtl="0">
              <a:lnSpc>
                <a:spcPct val="150000"/>
              </a:lnSpc>
              <a:spcBef>
                <a:spcPts val="0"/>
              </a:spcBef>
              <a:spcAft>
                <a:spcPts val="0"/>
              </a:spcAft>
              <a:buClr>
                <a:schemeClr val="dk2"/>
              </a:buClr>
              <a:buSzPct val="100000"/>
              <a:buFont typeface="Arial"/>
              <a:buChar char="●"/>
            </a:pPr>
            <a:r>
              <a:rPr lang="en-GB" sz="5600">
                <a:solidFill>
                  <a:schemeClr val="dk2"/>
                </a:solidFill>
                <a:latin typeface="Arial"/>
                <a:ea typeface="Arial"/>
                <a:cs typeface="Arial"/>
                <a:sym typeface="Arial"/>
              </a:rPr>
              <a:t>Online Vehicle service is a responsive web application which provides functionality to both customers and the company. </a:t>
            </a:r>
            <a:endParaRPr sz="5600">
              <a:solidFill>
                <a:schemeClr val="dk2"/>
              </a:solidFill>
              <a:latin typeface="Arial"/>
              <a:ea typeface="Arial"/>
              <a:cs typeface="Arial"/>
              <a:sym typeface="Arial"/>
            </a:endParaRPr>
          </a:p>
          <a:p>
            <a:pPr marL="457200" lvl="0" indent="-317500" algn="l" rtl="0">
              <a:lnSpc>
                <a:spcPct val="150000"/>
              </a:lnSpc>
              <a:spcBef>
                <a:spcPts val="0"/>
              </a:spcBef>
              <a:spcAft>
                <a:spcPts val="0"/>
              </a:spcAft>
              <a:buClr>
                <a:schemeClr val="dk2"/>
              </a:buClr>
              <a:buSzPct val="100000"/>
              <a:buFont typeface="Arial"/>
              <a:buChar char="●"/>
            </a:pPr>
            <a:r>
              <a:rPr lang="en-GB" sz="5600">
                <a:solidFill>
                  <a:schemeClr val="dk2"/>
                </a:solidFill>
                <a:latin typeface="Arial"/>
                <a:ea typeface="Arial"/>
                <a:cs typeface="Arial"/>
                <a:sym typeface="Arial"/>
              </a:rPr>
              <a:t>Customers can book for a car service , provide feedbacks , check their service status</a:t>
            </a:r>
            <a:endParaRPr sz="5600">
              <a:solidFill>
                <a:schemeClr val="dk2"/>
              </a:solidFill>
              <a:latin typeface="Arial"/>
              <a:ea typeface="Arial"/>
              <a:cs typeface="Arial"/>
              <a:sym typeface="Arial"/>
            </a:endParaRPr>
          </a:p>
          <a:p>
            <a:pPr marL="457200" lvl="0" indent="-317500" algn="l" rtl="0">
              <a:lnSpc>
                <a:spcPct val="150000"/>
              </a:lnSpc>
              <a:spcBef>
                <a:spcPts val="0"/>
              </a:spcBef>
              <a:spcAft>
                <a:spcPts val="0"/>
              </a:spcAft>
              <a:buClr>
                <a:schemeClr val="dk2"/>
              </a:buClr>
              <a:buSzPct val="100000"/>
              <a:buFont typeface="Arial"/>
              <a:buChar char="●"/>
            </a:pPr>
            <a:r>
              <a:rPr lang="en-GB" sz="5600">
                <a:solidFill>
                  <a:schemeClr val="dk2"/>
                </a:solidFill>
                <a:latin typeface="Arial"/>
                <a:ea typeface="Arial"/>
                <a:cs typeface="Arial"/>
                <a:sym typeface="Arial"/>
              </a:rPr>
              <a:t>The admin can get a tabular view of service details , update services and carry out data  analysis.</a:t>
            </a:r>
            <a:endParaRPr sz="5600">
              <a:solidFill>
                <a:schemeClr val="dk2"/>
              </a:solidFill>
              <a:latin typeface="Arial"/>
              <a:ea typeface="Arial"/>
              <a:cs typeface="Arial"/>
              <a:sym typeface="Arial"/>
            </a:endParaRPr>
          </a:p>
          <a:p>
            <a:pPr marL="457200" lvl="0" indent="-317500" algn="l" rtl="0">
              <a:lnSpc>
                <a:spcPct val="150000"/>
              </a:lnSpc>
              <a:spcBef>
                <a:spcPts val="0"/>
              </a:spcBef>
              <a:spcAft>
                <a:spcPts val="0"/>
              </a:spcAft>
              <a:buClr>
                <a:schemeClr val="dk2"/>
              </a:buClr>
              <a:buSzPct val="100000"/>
              <a:buFont typeface="Arial"/>
              <a:buChar char="●"/>
            </a:pPr>
            <a:r>
              <a:rPr lang="en-GB" sz="5600">
                <a:solidFill>
                  <a:schemeClr val="dk2"/>
                </a:solidFill>
                <a:latin typeface="Arial"/>
                <a:ea typeface="Arial"/>
                <a:cs typeface="Arial"/>
                <a:sym typeface="Arial"/>
              </a:rPr>
              <a:t>The web application needs to be responsive ( compatible across all platforms) . </a:t>
            </a:r>
            <a:endParaRPr sz="5600">
              <a:solidFill>
                <a:schemeClr val="dk2"/>
              </a:solidFill>
              <a:latin typeface="Arial"/>
              <a:ea typeface="Arial"/>
              <a:cs typeface="Arial"/>
              <a:sym typeface="Arial"/>
            </a:endParaRPr>
          </a:p>
          <a:p>
            <a:pPr marL="457200" lvl="0" indent="-317500" algn="l" rtl="0">
              <a:lnSpc>
                <a:spcPct val="150000"/>
              </a:lnSpc>
              <a:spcBef>
                <a:spcPts val="0"/>
              </a:spcBef>
              <a:spcAft>
                <a:spcPts val="0"/>
              </a:spcAft>
              <a:buClr>
                <a:schemeClr val="dk2"/>
              </a:buClr>
              <a:buSzPct val="100000"/>
              <a:buFont typeface="Arial"/>
              <a:buChar char="●"/>
            </a:pPr>
            <a:r>
              <a:rPr lang="en-GB" sz="5600">
                <a:solidFill>
                  <a:schemeClr val="dk2"/>
                </a:solidFill>
                <a:latin typeface="Arial"/>
                <a:ea typeface="Arial"/>
                <a:cs typeface="Arial"/>
                <a:sym typeface="Arial"/>
              </a:rPr>
              <a:t>To test the application for responsiveness a application called lambda test is used .</a:t>
            </a:r>
            <a:endParaRPr sz="5600">
              <a:solidFill>
                <a:schemeClr val="dk2"/>
              </a:solidFill>
              <a:latin typeface="Arial"/>
              <a:ea typeface="Arial"/>
              <a:cs typeface="Arial"/>
              <a:sym typeface="Arial"/>
            </a:endParaRPr>
          </a:p>
          <a:p>
            <a:pPr marL="457200" lvl="0" indent="-317500" algn="l" rtl="0">
              <a:lnSpc>
                <a:spcPct val="150000"/>
              </a:lnSpc>
              <a:spcBef>
                <a:spcPts val="0"/>
              </a:spcBef>
              <a:spcAft>
                <a:spcPts val="0"/>
              </a:spcAft>
              <a:buClr>
                <a:schemeClr val="dk2"/>
              </a:buClr>
              <a:buSzPct val="100000"/>
              <a:buFont typeface="Arial"/>
              <a:buChar char="●"/>
            </a:pPr>
            <a:r>
              <a:rPr lang="en-GB" sz="5600">
                <a:solidFill>
                  <a:schemeClr val="dk2"/>
                </a:solidFill>
                <a:latin typeface="Arial"/>
                <a:ea typeface="Arial"/>
                <a:cs typeface="Arial"/>
                <a:sym typeface="Arial"/>
              </a:rPr>
              <a:t>With help of LT Browser a application created by Lambda test helps us to carry out responsive testing</a:t>
            </a:r>
            <a:endParaRPr sz="5600">
              <a:solidFill>
                <a:schemeClr val="dk2"/>
              </a:solidFill>
              <a:latin typeface="Arial"/>
              <a:ea typeface="Arial"/>
              <a:cs typeface="Arial"/>
              <a:sym typeface="Arial"/>
            </a:endParaRPr>
          </a:p>
          <a:p>
            <a:pPr marL="457200" lvl="0" indent="0" algn="l" rtl="0">
              <a:spcBef>
                <a:spcPts val="1200"/>
              </a:spcBef>
              <a:spcAft>
                <a:spcPts val="1200"/>
              </a:spcAft>
              <a:buNone/>
            </a:pPr>
            <a:r>
              <a:rPr lang="en-GB"/>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2625"/>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040">
                <a:latin typeface="Arial"/>
                <a:ea typeface="Arial"/>
                <a:cs typeface="Arial"/>
                <a:sym typeface="Arial"/>
              </a:rPr>
              <a:t>Introduction to the Industry</a:t>
            </a:r>
            <a:endParaRPr sz="2040">
              <a:latin typeface="Arial"/>
              <a:ea typeface="Arial"/>
              <a:cs typeface="Arial"/>
              <a:sym typeface="Arial"/>
            </a:endParaRPr>
          </a:p>
        </p:txBody>
      </p:sp>
      <p:sp>
        <p:nvSpPr>
          <p:cNvPr id="99" name="Google Shape;99;p15"/>
          <p:cNvSpPr txBox="1">
            <a:spLocks noGrp="1"/>
          </p:cNvSpPr>
          <p:nvPr>
            <p:ph type="body" idx="1"/>
          </p:nvPr>
        </p:nvSpPr>
        <p:spPr>
          <a:xfrm>
            <a:off x="729450" y="1797600"/>
            <a:ext cx="7688700" cy="28035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GB" sz="1400">
                <a:solidFill>
                  <a:schemeClr val="dk2"/>
                </a:solidFill>
                <a:latin typeface="Arial"/>
                <a:ea typeface="Arial"/>
                <a:cs typeface="Arial"/>
                <a:sym typeface="Arial"/>
              </a:rPr>
              <a:t>Exposys Data Labs aims to find solutions to these complicated problems in the coming months as we come up with cutting-edge ideas and apply them to the problematic issues we face today.</a:t>
            </a:r>
            <a:endParaRPr sz="1400">
              <a:solidFill>
                <a:schemeClr val="dk2"/>
              </a:solidFill>
              <a:latin typeface="Arial"/>
              <a:ea typeface="Arial"/>
              <a:cs typeface="Arial"/>
              <a:sym typeface="Arial"/>
            </a:endParaRPr>
          </a:p>
          <a:p>
            <a:pPr marL="457200" lvl="0" indent="-317500" algn="l" rtl="0">
              <a:lnSpc>
                <a:spcPct val="150000"/>
              </a:lnSpc>
              <a:spcBef>
                <a:spcPts val="1200"/>
              </a:spcBef>
              <a:spcAft>
                <a:spcPts val="0"/>
              </a:spcAft>
              <a:buClr>
                <a:schemeClr val="dk2"/>
              </a:buClr>
              <a:buSzPts val="1400"/>
              <a:buFont typeface="Arial"/>
              <a:buChar char="●"/>
            </a:pPr>
            <a:r>
              <a:rPr lang="en-GB" sz="1400">
                <a:solidFill>
                  <a:schemeClr val="dk2"/>
                </a:solidFill>
                <a:latin typeface="Arial"/>
                <a:ea typeface="Arial"/>
                <a:cs typeface="Arial"/>
                <a:sym typeface="Arial"/>
              </a:rPr>
              <a:t>Website - http://www.exposysdata.com/ </a:t>
            </a:r>
            <a:endParaRPr sz="1400">
              <a:solidFill>
                <a:schemeClr val="dk2"/>
              </a:solidFill>
              <a:latin typeface="Arial"/>
              <a:ea typeface="Arial"/>
              <a:cs typeface="Arial"/>
              <a:sym typeface="Arial"/>
            </a:endParaRPr>
          </a:p>
          <a:p>
            <a:pPr marL="457200" lvl="0" indent="-317500" algn="l" rtl="0">
              <a:lnSpc>
                <a:spcPct val="150000"/>
              </a:lnSpc>
              <a:spcBef>
                <a:spcPts val="0"/>
              </a:spcBef>
              <a:spcAft>
                <a:spcPts val="0"/>
              </a:spcAft>
              <a:buClr>
                <a:schemeClr val="dk2"/>
              </a:buClr>
              <a:buSzPts val="1400"/>
              <a:buFont typeface="Arial"/>
              <a:buChar char="●"/>
            </a:pPr>
            <a:r>
              <a:rPr lang="en-GB" sz="1400">
                <a:solidFill>
                  <a:schemeClr val="dk2"/>
                </a:solidFill>
                <a:latin typeface="Arial"/>
                <a:ea typeface="Arial"/>
                <a:cs typeface="Arial"/>
                <a:sym typeface="Arial"/>
              </a:rPr>
              <a:t>Industry - Software Development</a:t>
            </a:r>
            <a:endParaRPr sz="1400">
              <a:solidFill>
                <a:schemeClr val="dk2"/>
              </a:solidFill>
              <a:latin typeface="Arial"/>
              <a:ea typeface="Arial"/>
              <a:cs typeface="Arial"/>
              <a:sym typeface="Arial"/>
            </a:endParaRPr>
          </a:p>
          <a:p>
            <a:pPr marL="457200" lvl="0" indent="-317500" algn="l" rtl="0">
              <a:lnSpc>
                <a:spcPct val="150000"/>
              </a:lnSpc>
              <a:spcBef>
                <a:spcPts val="0"/>
              </a:spcBef>
              <a:spcAft>
                <a:spcPts val="0"/>
              </a:spcAft>
              <a:buClr>
                <a:schemeClr val="dk2"/>
              </a:buClr>
              <a:buSzPts val="1400"/>
              <a:buFont typeface="Arial"/>
              <a:buChar char="●"/>
            </a:pPr>
            <a:r>
              <a:rPr lang="en-GB" sz="1400">
                <a:solidFill>
                  <a:schemeClr val="dk2"/>
                </a:solidFill>
                <a:latin typeface="Arial"/>
                <a:ea typeface="Arial"/>
                <a:cs typeface="Arial"/>
                <a:sym typeface="Arial"/>
              </a:rPr>
              <a:t> Company size - 11-50 employees </a:t>
            </a:r>
            <a:endParaRPr sz="1400">
              <a:solidFill>
                <a:schemeClr val="dk2"/>
              </a:solidFill>
              <a:latin typeface="Arial"/>
              <a:ea typeface="Arial"/>
              <a:cs typeface="Arial"/>
              <a:sym typeface="Arial"/>
            </a:endParaRPr>
          </a:p>
          <a:p>
            <a:pPr marL="457200" lvl="0" indent="-317500" algn="l" rtl="0">
              <a:lnSpc>
                <a:spcPct val="150000"/>
              </a:lnSpc>
              <a:spcBef>
                <a:spcPts val="0"/>
              </a:spcBef>
              <a:spcAft>
                <a:spcPts val="0"/>
              </a:spcAft>
              <a:buClr>
                <a:schemeClr val="dk2"/>
              </a:buClr>
              <a:buSzPts val="1400"/>
              <a:buFont typeface="Arial"/>
              <a:buChar char="●"/>
            </a:pPr>
            <a:r>
              <a:rPr lang="en-GB" sz="1400">
                <a:solidFill>
                  <a:schemeClr val="dk2"/>
                </a:solidFill>
                <a:latin typeface="Arial"/>
                <a:ea typeface="Arial"/>
                <a:cs typeface="Arial"/>
                <a:sym typeface="Arial"/>
              </a:rPr>
              <a:t>Headquarters - Bengaluru, Karnataka </a:t>
            </a:r>
            <a:endParaRPr sz="1400">
              <a:solidFill>
                <a:schemeClr val="dk2"/>
              </a:solidFill>
              <a:latin typeface="Arial"/>
              <a:ea typeface="Arial"/>
              <a:cs typeface="Arial"/>
              <a:sym typeface="Arial"/>
            </a:endParaRPr>
          </a:p>
          <a:p>
            <a:pPr marL="457200" lvl="0" indent="-317500" algn="l" rtl="0">
              <a:lnSpc>
                <a:spcPct val="150000"/>
              </a:lnSpc>
              <a:spcBef>
                <a:spcPts val="0"/>
              </a:spcBef>
              <a:spcAft>
                <a:spcPts val="0"/>
              </a:spcAft>
              <a:buClr>
                <a:schemeClr val="dk2"/>
              </a:buClr>
              <a:buSzPts val="1400"/>
              <a:buFont typeface="Arial"/>
              <a:buChar char="●"/>
            </a:pPr>
            <a:r>
              <a:rPr lang="en-GB" sz="1400">
                <a:solidFill>
                  <a:schemeClr val="dk2"/>
                </a:solidFill>
                <a:latin typeface="Arial"/>
                <a:ea typeface="Arial"/>
                <a:cs typeface="Arial"/>
                <a:sym typeface="Arial"/>
              </a:rPr>
              <a:t>Founder &amp; CEO - Y Vishnuvardhan</a:t>
            </a:r>
            <a:endParaRPr sz="1400">
              <a:solidFill>
                <a:schemeClr val="dk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2583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Arial"/>
                <a:ea typeface="Arial"/>
                <a:cs typeface="Arial"/>
                <a:sym typeface="Arial"/>
              </a:rPr>
              <a:t>Tech Stack</a:t>
            </a:r>
            <a:r>
              <a:rPr lang="en-GB"/>
              <a:t> </a:t>
            </a:r>
            <a:endParaRPr/>
          </a:p>
        </p:txBody>
      </p:sp>
      <p:sp>
        <p:nvSpPr>
          <p:cNvPr id="105" name="Google Shape;105;p16"/>
          <p:cNvSpPr txBox="1">
            <a:spLocks noGrp="1"/>
          </p:cNvSpPr>
          <p:nvPr>
            <p:ph type="body" idx="1"/>
          </p:nvPr>
        </p:nvSpPr>
        <p:spPr>
          <a:xfrm>
            <a:off x="311450" y="1667625"/>
            <a:ext cx="8770200" cy="3234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Front End                                                                    Back End                                                Additional Libraries and software </a:t>
            </a:r>
            <a:endParaRPr/>
          </a:p>
        </p:txBody>
      </p:sp>
      <p:pic>
        <p:nvPicPr>
          <p:cNvPr id="106" name="Google Shape;106;p16"/>
          <p:cNvPicPr preferRelativeResize="0"/>
          <p:nvPr/>
        </p:nvPicPr>
        <p:blipFill>
          <a:blip r:embed="rId3">
            <a:alphaModFix/>
          </a:blip>
          <a:stretch>
            <a:fillRect/>
          </a:stretch>
        </p:blipFill>
        <p:spPr>
          <a:xfrm>
            <a:off x="729450" y="2324299"/>
            <a:ext cx="967425" cy="967401"/>
          </a:xfrm>
          <a:prstGeom prst="rect">
            <a:avLst/>
          </a:prstGeom>
          <a:noFill/>
          <a:ln>
            <a:noFill/>
          </a:ln>
        </p:spPr>
      </p:pic>
      <p:pic>
        <p:nvPicPr>
          <p:cNvPr id="107" name="Google Shape;107;p16"/>
          <p:cNvPicPr preferRelativeResize="0"/>
          <p:nvPr/>
        </p:nvPicPr>
        <p:blipFill>
          <a:blip r:embed="rId4">
            <a:alphaModFix/>
          </a:blip>
          <a:stretch>
            <a:fillRect/>
          </a:stretch>
        </p:blipFill>
        <p:spPr>
          <a:xfrm>
            <a:off x="1518925" y="2230187"/>
            <a:ext cx="1457200" cy="1155650"/>
          </a:xfrm>
          <a:prstGeom prst="rect">
            <a:avLst/>
          </a:prstGeom>
          <a:noFill/>
          <a:ln>
            <a:noFill/>
          </a:ln>
        </p:spPr>
      </p:pic>
      <p:pic>
        <p:nvPicPr>
          <p:cNvPr id="108" name="Google Shape;108;p16"/>
          <p:cNvPicPr preferRelativeResize="0"/>
          <p:nvPr/>
        </p:nvPicPr>
        <p:blipFill>
          <a:blip r:embed="rId5">
            <a:alphaModFix/>
          </a:blip>
          <a:stretch>
            <a:fillRect/>
          </a:stretch>
        </p:blipFill>
        <p:spPr>
          <a:xfrm>
            <a:off x="446263" y="3385813"/>
            <a:ext cx="1533798" cy="1110499"/>
          </a:xfrm>
          <a:prstGeom prst="rect">
            <a:avLst/>
          </a:prstGeom>
          <a:noFill/>
          <a:ln>
            <a:noFill/>
          </a:ln>
        </p:spPr>
      </p:pic>
      <p:pic>
        <p:nvPicPr>
          <p:cNvPr id="109" name="Google Shape;109;p16"/>
          <p:cNvPicPr preferRelativeResize="0"/>
          <p:nvPr/>
        </p:nvPicPr>
        <p:blipFill>
          <a:blip r:embed="rId6">
            <a:alphaModFix/>
          </a:blip>
          <a:stretch>
            <a:fillRect/>
          </a:stretch>
        </p:blipFill>
        <p:spPr>
          <a:xfrm>
            <a:off x="1687513" y="3509087"/>
            <a:ext cx="1120032" cy="892275"/>
          </a:xfrm>
          <a:prstGeom prst="rect">
            <a:avLst/>
          </a:prstGeom>
          <a:noFill/>
          <a:ln>
            <a:noFill/>
          </a:ln>
        </p:spPr>
      </p:pic>
      <p:pic>
        <p:nvPicPr>
          <p:cNvPr id="110" name="Google Shape;110;p16"/>
          <p:cNvPicPr preferRelativeResize="0"/>
          <p:nvPr/>
        </p:nvPicPr>
        <p:blipFill>
          <a:blip r:embed="rId7">
            <a:alphaModFix/>
          </a:blip>
          <a:stretch>
            <a:fillRect/>
          </a:stretch>
        </p:blipFill>
        <p:spPr>
          <a:xfrm>
            <a:off x="3379245" y="2328351"/>
            <a:ext cx="1776531" cy="959325"/>
          </a:xfrm>
          <a:prstGeom prst="rect">
            <a:avLst/>
          </a:prstGeom>
          <a:noFill/>
          <a:ln>
            <a:noFill/>
          </a:ln>
        </p:spPr>
      </p:pic>
      <p:pic>
        <p:nvPicPr>
          <p:cNvPr id="111" name="Google Shape;111;p16"/>
          <p:cNvPicPr preferRelativeResize="0"/>
          <p:nvPr/>
        </p:nvPicPr>
        <p:blipFill>
          <a:blip r:embed="rId8">
            <a:alphaModFix/>
          </a:blip>
          <a:stretch>
            <a:fillRect/>
          </a:stretch>
        </p:blipFill>
        <p:spPr>
          <a:xfrm>
            <a:off x="3379250" y="3471526"/>
            <a:ext cx="1869102" cy="967400"/>
          </a:xfrm>
          <a:prstGeom prst="rect">
            <a:avLst/>
          </a:prstGeom>
          <a:noFill/>
          <a:ln>
            <a:noFill/>
          </a:ln>
        </p:spPr>
      </p:pic>
      <p:pic>
        <p:nvPicPr>
          <p:cNvPr id="112" name="Google Shape;112;p16"/>
          <p:cNvPicPr preferRelativeResize="0"/>
          <p:nvPr/>
        </p:nvPicPr>
        <p:blipFill>
          <a:blip r:embed="rId9">
            <a:alphaModFix/>
          </a:blip>
          <a:stretch>
            <a:fillRect/>
          </a:stretch>
        </p:blipFill>
        <p:spPr>
          <a:xfrm>
            <a:off x="5739725" y="2058225"/>
            <a:ext cx="1213800" cy="1213800"/>
          </a:xfrm>
          <a:prstGeom prst="rect">
            <a:avLst/>
          </a:prstGeom>
          <a:noFill/>
          <a:ln>
            <a:noFill/>
          </a:ln>
        </p:spPr>
      </p:pic>
      <p:pic>
        <p:nvPicPr>
          <p:cNvPr id="113" name="Google Shape;113;p16"/>
          <p:cNvPicPr preferRelativeResize="0"/>
          <p:nvPr/>
        </p:nvPicPr>
        <p:blipFill>
          <a:blip r:embed="rId10">
            <a:alphaModFix/>
          </a:blip>
          <a:stretch>
            <a:fillRect/>
          </a:stretch>
        </p:blipFill>
        <p:spPr>
          <a:xfrm>
            <a:off x="7520250" y="2058225"/>
            <a:ext cx="1327625" cy="1327625"/>
          </a:xfrm>
          <a:prstGeom prst="rect">
            <a:avLst/>
          </a:prstGeom>
          <a:noFill/>
          <a:ln>
            <a:noFill/>
          </a:ln>
        </p:spPr>
      </p:pic>
      <p:pic>
        <p:nvPicPr>
          <p:cNvPr id="114" name="Google Shape;114;p16"/>
          <p:cNvPicPr preferRelativeResize="0"/>
          <p:nvPr/>
        </p:nvPicPr>
        <p:blipFill>
          <a:blip r:embed="rId11">
            <a:alphaModFix/>
          </a:blip>
          <a:stretch>
            <a:fillRect/>
          </a:stretch>
        </p:blipFill>
        <p:spPr>
          <a:xfrm>
            <a:off x="5974700" y="3457461"/>
            <a:ext cx="1120025" cy="1135089"/>
          </a:xfrm>
          <a:prstGeom prst="rect">
            <a:avLst/>
          </a:prstGeom>
          <a:noFill/>
          <a:ln>
            <a:noFill/>
          </a:ln>
        </p:spPr>
      </p:pic>
      <p:pic>
        <p:nvPicPr>
          <p:cNvPr id="115" name="Google Shape;115;p16"/>
          <p:cNvPicPr preferRelativeResize="0"/>
          <p:nvPr/>
        </p:nvPicPr>
        <p:blipFill>
          <a:blip r:embed="rId12">
            <a:alphaModFix/>
          </a:blip>
          <a:stretch>
            <a:fillRect/>
          </a:stretch>
        </p:blipFill>
        <p:spPr>
          <a:xfrm>
            <a:off x="7570375" y="3482075"/>
            <a:ext cx="1110475" cy="1110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266">
                <a:latin typeface="Arial"/>
                <a:ea typeface="Arial"/>
                <a:cs typeface="Arial"/>
                <a:sym typeface="Arial"/>
              </a:rPr>
              <a:t>Problem Statement</a:t>
            </a:r>
            <a:endParaRPr sz="2266">
              <a:latin typeface="Arial"/>
              <a:ea typeface="Arial"/>
              <a:cs typeface="Arial"/>
              <a:sym typeface="Arial"/>
            </a:endParaRPr>
          </a:p>
          <a:p>
            <a:pPr marL="0" lvl="0" indent="0" algn="l" rtl="0">
              <a:spcBef>
                <a:spcPts val="0"/>
              </a:spcBef>
              <a:spcAft>
                <a:spcPts val="0"/>
              </a:spcAft>
              <a:buNone/>
            </a:pPr>
            <a:endParaRPr/>
          </a:p>
        </p:txBody>
      </p:sp>
      <p:sp>
        <p:nvSpPr>
          <p:cNvPr id="121" name="Google Shape;121;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dirty="0">
                <a:solidFill>
                  <a:srgbClr val="000000"/>
                </a:solidFill>
                <a:latin typeface="Arial"/>
                <a:ea typeface="Arial"/>
                <a:cs typeface="Arial"/>
                <a:sym typeface="Arial"/>
              </a:rPr>
              <a:t>To create a Multi-Page Responsive Website (Web Application)</a:t>
            </a:r>
            <a:endParaRPr sz="1400" dirty="0">
              <a:solidFill>
                <a:srgbClr val="000000"/>
              </a:solidFill>
              <a:latin typeface="Arial"/>
              <a:ea typeface="Arial"/>
              <a:cs typeface="Arial"/>
              <a:sym typeface="Arial"/>
            </a:endParaRPr>
          </a:p>
          <a:p>
            <a:pPr marL="0" lvl="0" indent="0" algn="l" rtl="0">
              <a:spcBef>
                <a:spcPts val="1200"/>
              </a:spcBef>
              <a:spcAft>
                <a:spcPts val="0"/>
              </a:spcAft>
              <a:buNone/>
            </a:pPr>
            <a:endParaRPr sz="1400" dirty="0">
              <a:solidFill>
                <a:srgbClr val="000000"/>
              </a:solidFill>
              <a:latin typeface="Arial"/>
              <a:ea typeface="Arial"/>
              <a:cs typeface="Arial"/>
              <a:sym typeface="Arial"/>
            </a:endParaRPr>
          </a:p>
          <a:p>
            <a:pPr marL="0" lvl="0" indent="0" algn="l" rtl="0">
              <a:spcBef>
                <a:spcPts val="1200"/>
              </a:spcBef>
              <a:spcAft>
                <a:spcPts val="1200"/>
              </a:spcAft>
              <a:buNone/>
            </a:pPr>
            <a:r>
              <a:rPr lang="en-GB" dirty="0">
                <a:solidFill>
                  <a:srgbClr val="000000"/>
                </a:solidFill>
                <a:latin typeface="Arial"/>
                <a:ea typeface="Arial"/>
                <a:cs typeface="Arial"/>
                <a:sym typeface="Arial"/>
              </a:rPr>
              <a:t> </a:t>
            </a:r>
            <a:endParaRPr sz="1400" dirty="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Arial"/>
                <a:ea typeface="Arial"/>
                <a:cs typeface="Arial"/>
                <a:sym typeface="Arial"/>
              </a:rPr>
              <a:t>Objectives</a:t>
            </a:r>
            <a:endParaRPr>
              <a:latin typeface="Arial"/>
              <a:ea typeface="Arial"/>
              <a:cs typeface="Arial"/>
              <a:sym typeface="Arial"/>
            </a:endParaRPr>
          </a:p>
        </p:txBody>
      </p:sp>
      <p:sp>
        <p:nvSpPr>
          <p:cNvPr id="127" name="Google Shape;127;p18"/>
          <p:cNvSpPr txBox="1">
            <a:spLocks noGrp="1"/>
          </p:cNvSpPr>
          <p:nvPr>
            <p:ph type="body" idx="1"/>
          </p:nvPr>
        </p:nvSpPr>
        <p:spPr>
          <a:xfrm>
            <a:off x="727650" y="1627425"/>
            <a:ext cx="7688700" cy="3295200"/>
          </a:xfrm>
          <a:prstGeom prst="rect">
            <a:avLst/>
          </a:prstGeom>
        </p:spPr>
        <p:txBody>
          <a:bodyPr spcFirstLastPara="1" wrap="square" lIns="91425" tIns="91425" rIns="91425" bIns="91425" anchor="t" anchorCtr="0">
            <a:normAutofit lnSpcReduction="10000"/>
          </a:bodyPr>
          <a:lstStyle/>
          <a:p>
            <a:pPr marL="0" marR="355600" lvl="0" indent="0" algn="l" rtl="0">
              <a:spcBef>
                <a:spcPts val="0"/>
              </a:spcBef>
              <a:spcAft>
                <a:spcPts val="0"/>
              </a:spcAft>
              <a:buNone/>
            </a:pPr>
            <a:endParaRPr sz="1400">
              <a:solidFill>
                <a:srgbClr val="000000"/>
              </a:solidFill>
              <a:latin typeface="Arial"/>
              <a:ea typeface="Arial"/>
              <a:cs typeface="Arial"/>
              <a:sym typeface="Arial"/>
            </a:endParaRPr>
          </a:p>
          <a:p>
            <a:pPr marL="457200" marR="355600" lvl="0" indent="-317500" algn="just" rtl="0">
              <a:lnSpc>
                <a:spcPct val="150000"/>
              </a:lnSpc>
              <a:spcBef>
                <a:spcPts val="0"/>
              </a:spcBef>
              <a:spcAft>
                <a:spcPts val="0"/>
              </a:spcAft>
              <a:buClr>
                <a:schemeClr val="dk2"/>
              </a:buClr>
              <a:buSzPts val="1400"/>
              <a:buFont typeface="Arial"/>
              <a:buChar char="●"/>
            </a:pPr>
            <a:r>
              <a:rPr lang="en-GB" sz="1400">
                <a:solidFill>
                  <a:schemeClr val="dk2"/>
                </a:solidFill>
                <a:latin typeface="Arial"/>
                <a:ea typeface="Arial"/>
                <a:cs typeface="Arial"/>
                <a:sym typeface="Arial"/>
              </a:rPr>
              <a:t>To create a responsive online vehicle service management web application system.</a:t>
            </a:r>
            <a:endParaRPr sz="1400">
              <a:solidFill>
                <a:schemeClr val="dk2"/>
              </a:solidFill>
              <a:latin typeface="Arial"/>
              <a:ea typeface="Arial"/>
              <a:cs typeface="Arial"/>
              <a:sym typeface="Arial"/>
            </a:endParaRPr>
          </a:p>
          <a:p>
            <a:pPr marL="457200" marR="355600" lvl="0" indent="-317500" algn="just" rtl="0">
              <a:lnSpc>
                <a:spcPct val="150000"/>
              </a:lnSpc>
              <a:spcBef>
                <a:spcPts val="0"/>
              </a:spcBef>
              <a:spcAft>
                <a:spcPts val="0"/>
              </a:spcAft>
              <a:buClr>
                <a:schemeClr val="dk2"/>
              </a:buClr>
              <a:buSzPts val="1400"/>
              <a:buFont typeface="Arial"/>
              <a:buChar char="●"/>
            </a:pPr>
            <a:r>
              <a:rPr lang="en-GB" sz="1400">
                <a:solidFill>
                  <a:schemeClr val="dk2"/>
                </a:solidFill>
                <a:latin typeface="Arial"/>
                <a:ea typeface="Arial"/>
                <a:cs typeface="Arial"/>
                <a:sym typeface="Arial"/>
              </a:rPr>
              <a:t>Provide customers to book for a particular vehicle service with available time slots.</a:t>
            </a:r>
            <a:endParaRPr sz="1400">
              <a:solidFill>
                <a:schemeClr val="dk2"/>
              </a:solidFill>
              <a:latin typeface="Arial"/>
              <a:ea typeface="Arial"/>
              <a:cs typeface="Arial"/>
              <a:sym typeface="Arial"/>
            </a:endParaRPr>
          </a:p>
          <a:p>
            <a:pPr marL="457200" marR="355600" lvl="0" indent="-317500" algn="just" rtl="0">
              <a:lnSpc>
                <a:spcPct val="150000"/>
              </a:lnSpc>
              <a:spcBef>
                <a:spcPts val="0"/>
              </a:spcBef>
              <a:spcAft>
                <a:spcPts val="0"/>
              </a:spcAft>
              <a:buClr>
                <a:schemeClr val="dk2"/>
              </a:buClr>
              <a:buSzPts val="1400"/>
              <a:buFont typeface="Arial"/>
              <a:buChar char="●"/>
            </a:pPr>
            <a:r>
              <a:rPr lang="en-GB" sz="1400">
                <a:solidFill>
                  <a:schemeClr val="dk2"/>
                </a:solidFill>
                <a:latin typeface="Arial"/>
                <a:ea typeface="Arial"/>
                <a:cs typeface="Arial"/>
                <a:sym typeface="Arial"/>
              </a:rPr>
              <a:t>Provide the customers a convenient feedback section to express their views so that the company can  decide how they can improve.</a:t>
            </a:r>
            <a:endParaRPr sz="1400">
              <a:solidFill>
                <a:schemeClr val="dk2"/>
              </a:solidFill>
              <a:latin typeface="Arial"/>
              <a:ea typeface="Arial"/>
              <a:cs typeface="Arial"/>
              <a:sym typeface="Arial"/>
            </a:endParaRPr>
          </a:p>
          <a:p>
            <a:pPr marL="457200" marR="355600" lvl="0" indent="-317500" algn="just" rtl="0">
              <a:lnSpc>
                <a:spcPct val="150000"/>
              </a:lnSpc>
              <a:spcBef>
                <a:spcPts val="0"/>
              </a:spcBef>
              <a:spcAft>
                <a:spcPts val="0"/>
              </a:spcAft>
              <a:buClr>
                <a:schemeClr val="dk2"/>
              </a:buClr>
              <a:buSzPts val="1400"/>
              <a:buFont typeface="Arial"/>
              <a:buChar char="●"/>
            </a:pPr>
            <a:r>
              <a:rPr lang="en-GB" sz="1400">
                <a:solidFill>
                  <a:schemeClr val="dk2"/>
                </a:solidFill>
                <a:latin typeface="Arial"/>
                <a:ea typeface="Arial"/>
                <a:cs typeface="Arial"/>
                <a:sym typeface="Arial"/>
              </a:rPr>
              <a:t>Allow customer to check the status of their vehicle service.</a:t>
            </a:r>
            <a:endParaRPr sz="1400">
              <a:solidFill>
                <a:schemeClr val="dk2"/>
              </a:solidFill>
              <a:latin typeface="Arial"/>
              <a:ea typeface="Arial"/>
              <a:cs typeface="Arial"/>
              <a:sym typeface="Arial"/>
            </a:endParaRPr>
          </a:p>
          <a:p>
            <a:pPr marL="457200" marR="355600" lvl="0" indent="-317500" algn="just" rtl="0">
              <a:lnSpc>
                <a:spcPct val="150000"/>
              </a:lnSpc>
              <a:spcBef>
                <a:spcPts val="0"/>
              </a:spcBef>
              <a:spcAft>
                <a:spcPts val="0"/>
              </a:spcAft>
              <a:buClr>
                <a:schemeClr val="dk2"/>
              </a:buClr>
              <a:buSzPts val="1400"/>
              <a:buFont typeface="Arial"/>
              <a:buChar char="●"/>
            </a:pPr>
            <a:r>
              <a:rPr lang="en-GB" sz="1400">
                <a:solidFill>
                  <a:schemeClr val="dk2"/>
                </a:solidFill>
                <a:latin typeface="Arial"/>
                <a:ea typeface="Arial"/>
                <a:cs typeface="Arial"/>
                <a:sym typeface="Arial"/>
              </a:rPr>
              <a:t>Provide the admin to get a tabular view of customer and service details.</a:t>
            </a:r>
            <a:endParaRPr sz="1400">
              <a:solidFill>
                <a:schemeClr val="dk2"/>
              </a:solidFill>
              <a:latin typeface="Arial"/>
              <a:ea typeface="Arial"/>
              <a:cs typeface="Arial"/>
              <a:sym typeface="Arial"/>
            </a:endParaRPr>
          </a:p>
          <a:p>
            <a:pPr marL="457200" marR="355600" lvl="0" indent="-317500" algn="just" rtl="0">
              <a:lnSpc>
                <a:spcPct val="150000"/>
              </a:lnSpc>
              <a:spcBef>
                <a:spcPts val="0"/>
              </a:spcBef>
              <a:spcAft>
                <a:spcPts val="0"/>
              </a:spcAft>
              <a:buClr>
                <a:schemeClr val="dk2"/>
              </a:buClr>
              <a:buSzPts val="1400"/>
              <a:buFont typeface="Arial"/>
              <a:buChar char="●"/>
            </a:pPr>
            <a:r>
              <a:rPr lang="en-GB" sz="1400">
                <a:solidFill>
                  <a:schemeClr val="dk2"/>
                </a:solidFill>
                <a:latin typeface="Arial"/>
                <a:ea typeface="Arial"/>
                <a:cs typeface="Arial"/>
                <a:sym typeface="Arial"/>
              </a:rPr>
              <a:t>Provide the admin to update customer’s service status.</a:t>
            </a:r>
            <a:endParaRPr sz="1400">
              <a:solidFill>
                <a:schemeClr val="dk2"/>
              </a:solidFill>
              <a:latin typeface="Arial"/>
              <a:ea typeface="Arial"/>
              <a:cs typeface="Arial"/>
              <a:sym typeface="Arial"/>
            </a:endParaRPr>
          </a:p>
          <a:p>
            <a:pPr marL="457200" marR="355600" lvl="0" indent="0" algn="just" rtl="0">
              <a:lnSpc>
                <a:spcPct val="150000"/>
              </a:lnSpc>
              <a:spcBef>
                <a:spcPts val="0"/>
              </a:spcBef>
              <a:spcAft>
                <a:spcPts val="0"/>
              </a:spcAft>
              <a:buNone/>
            </a:pPr>
            <a:endParaRPr sz="1100">
              <a:solidFill>
                <a:schemeClr val="dk2"/>
              </a:solidFill>
              <a:latin typeface="Arial"/>
              <a:ea typeface="Arial"/>
              <a:cs typeface="Arial"/>
              <a:sym typeface="Arial"/>
            </a:endParaRPr>
          </a:p>
          <a:p>
            <a:pPr marL="457200" marR="355600" lvl="0" indent="0" algn="just" rtl="0">
              <a:lnSpc>
                <a:spcPct val="150000"/>
              </a:lnSpc>
              <a:spcBef>
                <a:spcPts val="0"/>
              </a:spcBef>
              <a:spcAft>
                <a:spcPts val="0"/>
              </a:spcAft>
              <a:buNone/>
            </a:pPr>
            <a:endParaRPr sz="1100">
              <a:solidFill>
                <a:schemeClr val="dk2"/>
              </a:solidFill>
              <a:latin typeface="Arial"/>
              <a:ea typeface="Arial"/>
              <a:cs typeface="Arial"/>
              <a:sym typeface="Arial"/>
            </a:endParaRPr>
          </a:p>
          <a:p>
            <a:pPr marL="457200" lvl="0" indent="0" algn="l" rtl="0">
              <a:spcBef>
                <a:spcPts val="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title"/>
          </p:nvPr>
        </p:nvSpPr>
        <p:spPr>
          <a:xfrm>
            <a:off x="727650" y="1249306"/>
            <a:ext cx="7688700" cy="2501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040" dirty="0"/>
              <a:t>Design (Use Case)</a:t>
            </a:r>
            <a:endParaRPr sz="2040" dirty="0"/>
          </a:p>
        </p:txBody>
      </p:sp>
      <p:sp>
        <p:nvSpPr>
          <p:cNvPr id="133" name="Google Shape;133;p19"/>
          <p:cNvSpPr txBox="1">
            <a:spLocks noGrp="1"/>
          </p:cNvSpPr>
          <p:nvPr>
            <p:ph type="body" idx="1"/>
          </p:nvPr>
        </p:nvSpPr>
        <p:spPr>
          <a:xfrm>
            <a:off x="1074900" y="1747974"/>
            <a:ext cx="7343400" cy="3395525"/>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latin typeface="Arial"/>
              <a:ea typeface="Arial"/>
              <a:cs typeface="Arial"/>
              <a:sym typeface="Arial"/>
            </a:endParaRPr>
          </a:p>
          <a:p>
            <a:pPr marL="0" lvl="0" indent="0" algn="l" rtl="0">
              <a:spcBef>
                <a:spcPts val="1200"/>
              </a:spcBef>
              <a:spcAft>
                <a:spcPts val="1200"/>
              </a:spcAft>
              <a:buNone/>
            </a:pPr>
            <a:r>
              <a:rPr lang="en-GB" sz="1687" dirty="0">
                <a:latin typeface="Arial"/>
                <a:ea typeface="Arial"/>
                <a:cs typeface="Arial"/>
                <a:sym typeface="Arial"/>
              </a:rPr>
              <a:t> 	            </a:t>
            </a:r>
            <a:r>
              <a:rPr lang="en-GB" sz="1687" dirty="0">
                <a:solidFill>
                  <a:schemeClr val="dk2"/>
                </a:solidFill>
                <a:latin typeface="Arial"/>
                <a:ea typeface="Arial"/>
                <a:cs typeface="Arial"/>
                <a:sym typeface="Arial"/>
              </a:rPr>
              <a:t>Basic Design of Online Vehicle Service Management System</a:t>
            </a:r>
            <a:endParaRPr sz="1687" dirty="0">
              <a:solidFill>
                <a:schemeClr val="dk2"/>
              </a:solidFill>
              <a:latin typeface="Arial"/>
              <a:ea typeface="Arial"/>
              <a:cs typeface="Arial"/>
              <a:sym typeface="Arial"/>
            </a:endParaRPr>
          </a:p>
        </p:txBody>
      </p:sp>
      <p:pic>
        <p:nvPicPr>
          <p:cNvPr id="134" name="Google Shape;134;p19"/>
          <p:cNvPicPr preferRelativeResize="0"/>
          <p:nvPr/>
        </p:nvPicPr>
        <p:blipFill>
          <a:blip r:embed="rId3">
            <a:alphaModFix/>
          </a:blip>
          <a:stretch>
            <a:fillRect/>
          </a:stretch>
        </p:blipFill>
        <p:spPr>
          <a:xfrm>
            <a:off x="2934587" y="1620384"/>
            <a:ext cx="3274825" cy="30219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a:latin typeface="Arial"/>
                <a:ea typeface="Arial"/>
                <a:cs typeface="Arial"/>
                <a:sym typeface="Arial"/>
              </a:rPr>
              <a:t>Details of Training Undergone</a:t>
            </a:r>
            <a:endParaRPr sz="2000">
              <a:latin typeface="Arial"/>
              <a:ea typeface="Arial"/>
              <a:cs typeface="Arial"/>
              <a:sym typeface="Arial"/>
            </a:endParaRPr>
          </a:p>
        </p:txBody>
      </p:sp>
      <p:sp>
        <p:nvSpPr>
          <p:cNvPr id="140" name="Google Shape;140;p20"/>
          <p:cNvSpPr txBox="1">
            <a:spLocks noGrp="1"/>
          </p:cNvSpPr>
          <p:nvPr>
            <p:ph type="body" idx="1"/>
          </p:nvPr>
        </p:nvSpPr>
        <p:spPr>
          <a:xfrm>
            <a:off x="729450" y="1853850"/>
            <a:ext cx="7688700" cy="307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b="1">
                <a:solidFill>
                  <a:schemeClr val="dk2"/>
                </a:solidFill>
                <a:latin typeface="Arial"/>
                <a:ea typeface="Arial"/>
                <a:cs typeface="Arial"/>
                <a:sym typeface="Arial"/>
              </a:rPr>
              <a:t>Front End UI Design</a:t>
            </a:r>
            <a:endParaRPr sz="1400" b="1">
              <a:solidFill>
                <a:schemeClr val="dk2"/>
              </a:solidFill>
              <a:latin typeface="Arial"/>
              <a:ea typeface="Arial"/>
              <a:cs typeface="Arial"/>
              <a:sym typeface="Arial"/>
            </a:endParaRPr>
          </a:p>
          <a:p>
            <a:pPr marL="457200" lvl="0" indent="-317500" algn="l" rtl="0">
              <a:spcBef>
                <a:spcPts val="1200"/>
              </a:spcBef>
              <a:spcAft>
                <a:spcPts val="0"/>
              </a:spcAft>
              <a:buClr>
                <a:schemeClr val="dk2"/>
              </a:buClr>
              <a:buSzPts val="1400"/>
              <a:buFont typeface="Arial"/>
              <a:buChar char="●"/>
            </a:pPr>
            <a:r>
              <a:rPr lang="en-GB" sz="1400">
                <a:solidFill>
                  <a:schemeClr val="dk2"/>
                </a:solidFill>
                <a:latin typeface="Arial"/>
                <a:ea typeface="Arial"/>
                <a:cs typeface="Arial"/>
                <a:sym typeface="Arial"/>
              </a:rPr>
              <a:t>Designing the home page , navbar and adding contents such as about the company , services the company offers , footer etc.</a:t>
            </a:r>
            <a:endParaRPr sz="1400">
              <a:solidFill>
                <a:schemeClr val="dk2"/>
              </a:solidFill>
              <a:latin typeface="Arial"/>
              <a:ea typeface="Arial"/>
              <a:cs typeface="Arial"/>
              <a:sym typeface="Arial"/>
            </a:endParaRPr>
          </a:p>
          <a:p>
            <a:pPr marL="457200" lvl="0" indent="-317500" algn="l" rtl="0">
              <a:spcBef>
                <a:spcPts val="0"/>
              </a:spcBef>
              <a:spcAft>
                <a:spcPts val="0"/>
              </a:spcAft>
              <a:buClr>
                <a:schemeClr val="dk2"/>
              </a:buClr>
              <a:buSzPts val="1400"/>
              <a:buFont typeface="Arial"/>
              <a:buChar char="●"/>
            </a:pPr>
            <a:r>
              <a:rPr lang="en-GB" sz="1400">
                <a:solidFill>
                  <a:schemeClr val="dk2"/>
                </a:solidFill>
                <a:latin typeface="Arial"/>
                <a:ea typeface="Arial"/>
                <a:cs typeface="Arial"/>
                <a:sym typeface="Arial"/>
              </a:rPr>
              <a:t>Designing login page , sign up page</a:t>
            </a:r>
            <a:endParaRPr sz="1400">
              <a:solidFill>
                <a:schemeClr val="dk2"/>
              </a:solidFill>
              <a:latin typeface="Arial"/>
              <a:ea typeface="Arial"/>
              <a:cs typeface="Arial"/>
              <a:sym typeface="Arial"/>
            </a:endParaRPr>
          </a:p>
          <a:p>
            <a:pPr marL="457200" lvl="0" indent="-317500" algn="l" rtl="0">
              <a:spcBef>
                <a:spcPts val="0"/>
              </a:spcBef>
              <a:spcAft>
                <a:spcPts val="0"/>
              </a:spcAft>
              <a:buClr>
                <a:schemeClr val="dk2"/>
              </a:buClr>
              <a:buSzPts val="1400"/>
              <a:buFont typeface="Arial"/>
              <a:buChar char="●"/>
            </a:pPr>
            <a:r>
              <a:rPr lang="en-GB" sz="1400">
                <a:solidFill>
                  <a:schemeClr val="dk2"/>
                </a:solidFill>
                <a:latin typeface="Arial"/>
                <a:ea typeface="Arial"/>
                <a:cs typeface="Arial"/>
                <a:sym typeface="Arial"/>
              </a:rPr>
              <a:t>Registration form  to book for a service , feedback form </a:t>
            </a:r>
            <a:endParaRPr sz="1400">
              <a:solidFill>
                <a:schemeClr val="dk2"/>
              </a:solidFill>
              <a:latin typeface="Arial"/>
              <a:ea typeface="Arial"/>
              <a:cs typeface="Arial"/>
              <a:sym typeface="Arial"/>
            </a:endParaRPr>
          </a:p>
          <a:p>
            <a:pPr marL="457200" lvl="0" indent="-317500" algn="l" rtl="0">
              <a:spcBef>
                <a:spcPts val="0"/>
              </a:spcBef>
              <a:spcAft>
                <a:spcPts val="0"/>
              </a:spcAft>
              <a:buClr>
                <a:schemeClr val="dk2"/>
              </a:buClr>
              <a:buSzPts val="1400"/>
              <a:buFont typeface="Arial"/>
              <a:buChar char="●"/>
            </a:pPr>
            <a:r>
              <a:rPr lang="en-GB" sz="1400">
                <a:solidFill>
                  <a:schemeClr val="dk2"/>
                </a:solidFill>
                <a:latin typeface="Arial"/>
                <a:ea typeface="Arial"/>
                <a:cs typeface="Arial"/>
                <a:sym typeface="Arial"/>
              </a:rPr>
              <a:t>Admin section includes Booked service details ,update service details and data analysis </a:t>
            </a:r>
            <a:endParaRPr sz="1400">
              <a:solidFill>
                <a:schemeClr val="dk2"/>
              </a:solidFill>
              <a:latin typeface="Arial"/>
              <a:ea typeface="Arial"/>
              <a:cs typeface="Arial"/>
              <a:sym typeface="Arial"/>
            </a:endParaRPr>
          </a:p>
          <a:p>
            <a:pPr marL="457200" lvl="0" indent="0" algn="l" rtl="0">
              <a:spcBef>
                <a:spcPts val="1200"/>
              </a:spcBef>
              <a:spcAft>
                <a:spcPts val="0"/>
              </a:spcAft>
              <a:buNone/>
            </a:pPr>
            <a:endParaRPr/>
          </a:p>
          <a:p>
            <a:pPr marL="45720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21"/>
          <p:cNvPicPr preferRelativeResize="0"/>
          <p:nvPr/>
        </p:nvPicPr>
        <p:blipFill>
          <a:blip r:embed="rId3">
            <a:alphaModFix/>
          </a:blip>
          <a:stretch>
            <a:fillRect/>
          </a:stretch>
        </p:blipFill>
        <p:spPr>
          <a:xfrm>
            <a:off x="1205500" y="1359025"/>
            <a:ext cx="6760899" cy="3294400"/>
          </a:xfrm>
          <a:prstGeom prst="rect">
            <a:avLst/>
          </a:prstGeom>
          <a:noFill/>
          <a:ln>
            <a:noFill/>
          </a:ln>
        </p:spPr>
      </p:pic>
      <p:sp>
        <p:nvSpPr>
          <p:cNvPr id="146" name="Google Shape;146;p21"/>
          <p:cNvSpPr txBox="1"/>
          <p:nvPr/>
        </p:nvSpPr>
        <p:spPr>
          <a:xfrm>
            <a:off x="3692988" y="4701475"/>
            <a:ext cx="142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Lato"/>
                <a:ea typeface="Lato"/>
                <a:cs typeface="Lato"/>
                <a:sym typeface="Lato"/>
              </a:rPr>
              <a:t>Home Page</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624</Words>
  <Application>Microsoft Office PowerPoint</Application>
  <PresentationFormat>On-screen Show (16:9)</PresentationFormat>
  <Paragraphs>94</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Raleway</vt:lpstr>
      <vt:lpstr>Lato</vt:lpstr>
      <vt:lpstr>Streamline</vt:lpstr>
      <vt:lpstr>Internship Project</vt:lpstr>
      <vt:lpstr>Abstract</vt:lpstr>
      <vt:lpstr>Introduction to the Industry</vt:lpstr>
      <vt:lpstr>Tech Stack </vt:lpstr>
      <vt:lpstr>Problem Statement </vt:lpstr>
      <vt:lpstr>Objectives</vt:lpstr>
      <vt:lpstr>Design (Use Case)</vt:lpstr>
      <vt:lpstr>Details of Training Undergone</vt:lpstr>
      <vt:lpstr>PowerPoint Presentation</vt:lpstr>
      <vt:lpstr>PowerPoint Presentation</vt:lpstr>
      <vt:lpstr>PowerPoint Presentation</vt:lpstr>
      <vt:lpstr>Backend Design</vt:lpstr>
      <vt:lpstr>PowerPoint Presentation</vt:lpstr>
      <vt:lpstr>Data Analysis</vt:lpstr>
      <vt:lpstr>PowerPoint Presentation</vt:lpstr>
      <vt:lpstr>PowerPoint Presentation</vt:lpstr>
      <vt:lpstr>Responsive Design and Testing</vt:lpstr>
      <vt:lpstr>Responsive Testing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Project</dc:title>
  <cp:lastModifiedBy>SAMIT D MANVAR</cp:lastModifiedBy>
  <cp:revision>1</cp:revision>
  <dcterms:modified xsi:type="dcterms:W3CDTF">2024-01-28T16:17:37Z</dcterms:modified>
</cp:coreProperties>
</file>