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66" r:id="rId5"/>
    <p:sldId id="306" r:id="rId6"/>
    <p:sldId id="307" r:id="rId7"/>
    <p:sldId id="308" r:id="rId8"/>
    <p:sldId id="309" r:id="rId9"/>
    <p:sldId id="267" r:id="rId10"/>
    <p:sldId id="272" r:id="rId11"/>
    <p:sldId id="273" r:id="rId12"/>
    <p:sldId id="274" r:id="rId13"/>
    <p:sldId id="275" r:id="rId14"/>
    <p:sldId id="304" r:id="rId15"/>
    <p:sldId id="276" r:id="rId16"/>
    <p:sldId id="277" r:id="rId18"/>
    <p:sldId id="278" r:id="rId19"/>
    <p:sldId id="279" r:id="rId20"/>
    <p:sldId id="280" r:id="rId21"/>
    <p:sldId id="281" r:id="rId22"/>
    <p:sldId id="282" r:id="rId23"/>
    <p:sldId id="283" r:id="rId24"/>
    <p:sldId id="284" r:id="rId25"/>
    <p:sldId id="285" r:id="rId26"/>
    <p:sldId id="286" r:id="rId27"/>
    <p:sldId id="287" r:id="rId28"/>
    <p:sldId id="288" r:id="rId29"/>
    <p:sldId id="305"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64"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hyperlink" Target="http://colormine.org/convert/rgb-to-cmy"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16.GIF"/><Relationship Id="rId1" Type="http://schemas.openxmlformats.org/officeDocument/2006/relationships/image" Target="../media/image15.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9" Type="http://schemas.openxmlformats.org/officeDocument/2006/relationships/hyperlink" Target="https://slideplayer.com/slide/5143930/" TargetMode="External"/><Relationship Id="rId8" Type="http://schemas.openxmlformats.org/officeDocument/2006/relationships/hyperlink" Target="https://www.printcnx.com/resources-and-support/addiational-resources/raster-images-vs-vector-graphics/" TargetMode="External"/><Relationship Id="rId7" Type="http://schemas.openxmlformats.org/officeDocument/2006/relationships/hyperlink" Target="https://www.slideshare.net/mustafasalam167/color-model-29181025" TargetMode="External"/><Relationship Id="rId6" Type="http://schemas.openxmlformats.org/officeDocument/2006/relationships/hyperlink" Target="https://www.chegg.com/" TargetMode="External"/><Relationship Id="rId5" Type="http://schemas.openxmlformats.org/officeDocument/2006/relationships/hyperlink" Target="http://mocoloco.com/fresh2/upload/2011/12/halftone_calendar_by_casey_klebba/halftone_calendar_casey_klebba_3b-thumb-468x468-35319.jpg" TargetMode="External"/><Relationship Id="rId4" Type="http://schemas.openxmlformats.org/officeDocument/2006/relationships/hyperlink" Target="http://www.picturetopeople.org/image_effects/photo-halftone/examples/photo-to-halftone-convertion-2.gif" TargetMode="External"/><Relationship Id="rId3" Type="http://schemas.openxmlformats.org/officeDocument/2006/relationships/hyperlink" Target="http://www.wikipedia.com/" TargetMode="External"/><Relationship Id="rId2" Type="http://schemas.openxmlformats.org/officeDocument/2006/relationships/hyperlink" Target="http://www.howstuffworks.com/" TargetMode="External"/><Relationship Id="rId10" Type="http://schemas.openxmlformats.org/officeDocument/2006/relationships/slideLayout" Target="../slideLayouts/slideLayout9.xml"/><Relationship Id="rId1" Type="http://schemas.openxmlformats.org/officeDocument/2006/relationships/hyperlink" Target="http://colormine.org/convert/rgb-to-cm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gridCol w="1397725"/>
                <a:gridCol w="1227909"/>
                <a:gridCol w="1541417"/>
                <a:gridCol w="1240971"/>
                <a:gridCol w="1444552"/>
              </a:tblGrid>
              <a:tr h="378736">
                <a:tc>
                  <a:txBody>
                    <a:bodyPr/>
                    <a:lstStyle/>
                    <a:p>
                      <a:r>
                        <a:rPr lang="en-US" dirty="0"/>
                        <a:t>Lecturer No:</a:t>
                      </a:r>
                      <a:endParaRPr lang="en-US" dirty="0"/>
                    </a:p>
                  </a:txBody>
                  <a:tcPr/>
                </a:tc>
                <a:tc>
                  <a:txBody>
                    <a:bodyPr/>
                    <a:lstStyle/>
                    <a:p>
                      <a:r>
                        <a:rPr lang="en-US" dirty="0" smtClean="0"/>
                        <a:t>03</a:t>
                      </a:r>
                      <a:endParaRPr lang="en-US" dirty="0"/>
                    </a:p>
                  </a:txBody>
                  <a:tcPr/>
                </a:tc>
                <a:tc>
                  <a:txBody>
                    <a:bodyPr/>
                    <a:lstStyle/>
                    <a:p>
                      <a:r>
                        <a:rPr lang="en-US" dirty="0"/>
                        <a:t>Week No:</a:t>
                      </a:r>
                      <a:endParaRPr lang="en-US" dirty="0"/>
                    </a:p>
                  </a:txBody>
                  <a:tcPr/>
                </a:tc>
                <a:tc>
                  <a:txBody>
                    <a:bodyPr/>
                    <a:lstStyle/>
                    <a:p>
                      <a:r>
                        <a:rPr lang="en-US" dirty="0"/>
                        <a:t>2</a:t>
                      </a:r>
                      <a:endParaRPr lang="en-US" dirty="0"/>
                    </a:p>
                  </a:txBody>
                  <a:tcPr/>
                </a:tc>
                <a:tc>
                  <a:txBody>
                    <a:bodyPr/>
                    <a:lstStyle/>
                    <a:p>
                      <a:r>
                        <a:rPr lang="en-US" dirty="0"/>
                        <a:t>Semester:</a:t>
                      </a:r>
                      <a:endParaRPr lang="en-US" dirty="0"/>
                    </a:p>
                  </a:txBody>
                  <a:tcPr/>
                </a:tc>
                <a:tc>
                  <a:txBody>
                    <a:bodyPr/>
                    <a:lstStyle/>
                    <a:p>
                      <a:endParaRPr 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endParaRPr lang="en-US" i="1" dirty="0"/>
                    </a:p>
                  </a:txBody>
                  <a:tcPr/>
                </a:tc>
                <a:tc hMerge="1">
                  <a:tcPr/>
                </a:tc>
                <a:tc hMerge="1">
                  <a:tcPr/>
                </a:tc>
                <a:tc hMerge="1">
                  <a:tcPr/>
                </a:tc>
                <a:tc hMerge="1">
                  <a:tcPr/>
                </a:tc>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Computer Graphics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endParaRPr lang="en-US" sz="2400" dirty="0"/>
          </a:p>
          <a:p>
            <a:pPr marL="342900" indent="-342900">
              <a:buFont typeface="Wingdings" panose="05000000000000000000" pitchFamily="2" charset="2"/>
              <a:buChar char="q"/>
            </a:pPr>
            <a:r>
              <a:rPr lang="en-US" sz="2400" dirty="0"/>
              <a:t>Most created images meet these specifications, including logos, letterhead, and fonts.</a:t>
            </a:r>
            <a:endParaRPr lang="en-US" sz="2400" dirty="0"/>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endParaRPr lang="en-US" sz="2500" dirty="0"/>
          </a:p>
          <a:p>
            <a:pPr marL="342900" indent="-342900">
              <a:buFont typeface="Wingdings" panose="05000000000000000000" pitchFamily="2" charset="2"/>
              <a:buChar char="q"/>
            </a:pPr>
            <a:r>
              <a:rPr lang="en-US" sz="2500" dirty="0"/>
              <a:t>they are much more versatile, flexible and easy to use</a:t>
            </a:r>
            <a:endParaRPr lang="en-US" sz="2500" dirty="0"/>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endParaRPr lang="en-US" sz="2500" dirty="0"/>
          </a:p>
          <a:p>
            <a:pPr marL="342900" indent="-342900">
              <a:buFont typeface="Wingdings" panose="05000000000000000000" pitchFamily="2" charset="2"/>
              <a:buChar char="q"/>
            </a:pPr>
            <a:r>
              <a:rPr lang="en-US" sz="2500" dirty="0"/>
              <a:t>There is no upper or lower limit for sizing vector images</a:t>
            </a:r>
            <a:endParaRPr lang="en-US" sz="2500" dirty="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endParaRPr lang="en-US" sz="2400" dirty="0"/>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endParaRPr lang="en-US" sz="2400" dirty="0"/>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endParaRPr lang="en-US" sz="2400" dirty="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endParaRPr lang="en-US" sz="2400" dirty="0"/>
          </a:p>
          <a:p>
            <a:pPr marL="342900" indent="-342900">
              <a:buFont typeface="Wingdings" panose="05000000000000000000" pitchFamily="2" charset="2"/>
              <a:buChar char="q"/>
            </a:pPr>
            <a:r>
              <a:rPr lang="en-US" sz="2400" dirty="0"/>
              <a:t>Common vector formats include AI, EPS, CGM, WMF and PICT (Mac).</a:t>
            </a:r>
            <a:endParaRPr lang="en-US" sz="2400" dirty="0"/>
          </a:p>
          <a:p>
            <a:endParaRPr lang="en-US" sz="2400" dirty="0"/>
          </a:p>
        </p:txBody>
      </p:sp>
      <p:pic>
        <p:nvPicPr>
          <p:cNvPr id="7" name="Picture 2" descr="C:\Users\Teacher\Desktop\vector.jpg"/>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endParaRPr lang="en-US" sz="2400" dirty="0"/>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endParaRPr lang="en-US" sz="2400" dirty="0"/>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endParaRPr lang="en-US" sz="2400" dirty="0"/>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endParaRPr lang="en-US" sz="2400" dirty="0"/>
          </a:p>
          <a:p>
            <a:endParaRPr lang="en-US" sz="2400" dirty="0"/>
          </a:p>
          <a:p>
            <a:pPr>
              <a:buFont typeface="Wingdings" panose="05000000000000000000" pitchFamily="2" charset="2"/>
              <a:buChar char="ü"/>
            </a:pPr>
            <a:r>
              <a:rPr lang="en-US" sz="2400" dirty="0"/>
              <a:t>Colors perceived in subtractive models are the result of reflected light.</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endParaRPr lang="en-US" dirty="0"/>
          </a:p>
        </p:txBody>
      </p:sp>
      <p:sp>
        <p:nvSpPr>
          <p:cNvPr id="5" name="Subtitle 4"/>
          <p:cNvSpPr>
            <a:spLocks noGrp="1"/>
          </p:cNvSpPr>
          <p:nvPr>
            <p:ph type="subTitle" idx="1"/>
          </p:nvPr>
        </p:nvSpPr>
        <p:spPr/>
        <p:txBody>
          <a:bodyPr/>
          <a:lstStyle/>
          <a:p>
            <a:endParaRPr lang="x-none" dirty="0"/>
          </a:p>
        </p:txBody>
      </p:sp>
      <p:pic>
        <p:nvPicPr>
          <p:cNvPr id="7"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endParaRPr lang="en-US" sz="2400" dirty="0"/>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endParaRPr lang="en-US" sz="2400" dirty="0"/>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endParaRPr lang="en-US" sz="2400" dirty="0"/>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endParaRPr lang="en-US" dirty="0"/>
          </a:p>
        </p:txBody>
      </p:sp>
      <p:sp>
        <p:nvSpPr>
          <p:cNvPr id="5" name="Subtitle 4"/>
          <p:cNvSpPr>
            <a:spLocks noGrp="1"/>
          </p:cNvSpPr>
          <p:nvPr>
            <p:ph type="subTitle" idx="1"/>
          </p:nvPr>
        </p:nvSpPr>
        <p:spPr/>
        <p:txBody>
          <a:bodyPr/>
          <a:lstStyle/>
          <a:p>
            <a:endParaRPr lang="x-none" dirty="0"/>
          </a:p>
        </p:txBody>
      </p:sp>
      <p:pic>
        <p:nvPicPr>
          <p:cNvPr id="6"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endParaRPr lang="en-US" dirty="0"/>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endParaRPr lang="en-US" sz="3000" dirty="0">
              <a:solidFill>
                <a:schemeClr val="tx1"/>
              </a:solidFill>
            </a:endParaRPr>
          </a:p>
          <a:p>
            <a:pPr marL="342900" indent="-342900">
              <a:buAutoNum type="arabicPeriod"/>
            </a:pPr>
            <a:r>
              <a:rPr lang="en-US" sz="3000" dirty="0">
                <a:solidFill>
                  <a:schemeClr val="tx1"/>
                </a:solidFill>
              </a:rPr>
              <a:t>Graphics Image</a:t>
            </a:r>
            <a:endParaRPr lang="en-US" sz="3000" dirty="0">
              <a:solidFill>
                <a:schemeClr val="tx1"/>
              </a:solidFill>
            </a:endParaRPr>
          </a:p>
          <a:p>
            <a:pPr marL="342900" indent="-342900">
              <a:buAutoNum type="arabicPeriod"/>
            </a:pPr>
            <a:r>
              <a:rPr lang="en-US" sz="3000" dirty="0">
                <a:solidFill>
                  <a:schemeClr val="tx1"/>
                </a:solidFill>
              </a:rPr>
              <a:t>Color Model (RGB, CMY)</a:t>
            </a:r>
            <a:endParaRPr lang="en-US" sz="3000" dirty="0">
              <a:solidFill>
                <a:schemeClr val="tx1"/>
              </a:solidFill>
            </a:endParaRPr>
          </a:p>
          <a:p>
            <a:pPr marL="342900" indent="-342900">
              <a:buAutoNum type="arabicPeriod"/>
            </a:pPr>
            <a:r>
              <a:rPr lang="en-US" sz="3000" dirty="0">
                <a:solidFill>
                  <a:schemeClr val="tx1"/>
                </a:solidFill>
              </a:rPr>
              <a:t>Direct Coding </a:t>
            </a:r>
            <a:endParaRPr lang="en-US" sz="3000" dirty="0">
              <a:solidFill>
                <a:schemeClr val="tx1"/>
              </a:solidFill>
            </a:endParaRPr>
          </a:p>
          <a:p>
            <a:pPr marL="342900" indent="-342900">
              <a:buAutoNum type="arabicPeriod"/>
            </a:pPr>
            <a:r>
              <a:rPr lang="en-US" sz="3000" dirty="0">
                <a:solidFill>
                  <a:schemeClr val="tx1"/>
                </a:solidFill>
              </a:rPr>
              <a:t>Lookup Table </a:t>
            </a:r>
            <a:endParaRPr lang="en-US" sz="3000" dirty="0">
              <a:solidFill>
                <a:schemeClr val="tx1"/>
              </a:solidFill>
            </a:endParaRPr>
          </a:p>
          <a:p>
            <a:pPr marL="342900" indent="-342900">
              <a:buAutoNum type="arabicPeriod"/>
            </a:pPr>
            <a:r>
              <a:rPr lang="en-US" sz="3000" dirty="0">
                <a:solidFill>
                  <a:schemeClr val="tx1"/>
                </a:solidFill>
              </a:rPr>
              <a:t>Display Monitor</a:t>
            </a:r>
            <a:endParaRPr lang="en-US" sz="3000" dirty="0">
              <a:solidFill>
                <a:schemeClr val="tx1"/>
              </a:solidFill>
            </a:endParaRPr>
          </a:p>
          <a:p>
            <a:pPr marL="342900" indent="-342900">
              <a:buAutoNum type="arabicPeriod"/>
            </a:pPr>
            <a:r>
              <a:rPr lang="en-US" sz="3000" dirty="0">
                <a:solidFill>
                  <a:schemeClr val="tx1"/>
                </a:solidFill>
              </a:rPr>
              <a:t>Printing </a:t>
            </a:r>
            <a:endParaRPr lang="en-US" sz="3000" dirty="0">
              <a:solidFill>
                <a:schemeClr val="tx1"/>
              </a:solidFill>
            </a:endParaRPr>
          </a:p>
          <a:p>
            <a:pPr marL="342900" indent="-342900">
              <a:buAutoNum type="arabicPeriod"/>
            </a:pPr>
            <a:r>
              <a:rPr lang="en-US" sz="3000" dirty="0">
                <a:solidFill>
                  <a:schemeClr val="tx1"/>
                </a:solidFill>
              </a:rPr>
              <a:t>Image Files </a:t>
            </a:r>
            <a:endParaRPr lang="en-US" sz="3000" dirty="0">
              <a:solidFill>
                <a:schemeClr val="tx1"/>
              </a:solidFill>
            </a:endParaRPr>
          </a:p>
          <a:p>
            <a:pPr marL="342900" indent="-342900">
              <a:buAutoNum type="arabicPeriod"/>
            </a:pPr>
            <a:r>
              <a:rPr lang="en-US" sz="3000" dirty="0">
                <a:solidFill>
                  <a:schemeClr val="tx1"/>
                </a:solidFill>
              </a:rPr>
              <a:t>Books</a:t>
            </a:r>
            <a:endParaRPr lang="en-US" sz="3000" dirty="0">
              <a:solidFill>
                <a:schemeClr val="tx1"/>
              </a:solidFill>
            </a:endParaRPr>
          </a:p>
          <a:p>
            <a:pPr marL="342900" indent="-342900">
              <a:buAutoNum type="arabicPeriod"/>
            </a:pPr>
            <a:r>
              <a:rPr lang="en-US" sz="3000" dirty="0">
                <a:solidFill>
                  <a:schemeClr val="tx1"/>
                </a:solidFill>
              </a:rPr>
              <a:t>References</a:t>
            </a:r>
            <a:endParaRPr lang="en-US" sz="3000" dirty="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endParaRPr lang="en-US" sz="2400" dirty="0"/>
          </a:p>
          <a:p>
            <a:r>
              <a:rPr lang="en-US" sz="2400" dirty="0"/>
              <a:t> </a:t>
            </a:r>
            <a:endParaRPr lang="en-US" sz="2400" dirty="0"/>
          </a:p>
          <a:p>
            <a:pPr>
              <a:buFont typeface="Wingdings" panose="05000000000000000000" pitchFamily="2" charset="2"/>
              <a:buChar char="Ø"/>
            </a:pPr>
            <a:r>
              <a:rPr lang="en-US" sz="2400" dirty="0"/>
              <a:t> Each intensity value is on a scale of 0 to 255</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Color Plate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3785652"/>
          </a:xfrm>
          <a:prstGeom prst="rect">
            <a:avLst/>
          </a:prstGeom>
        </p:spPr>
        <p:txBody>
          <a:bodyPr wrap="square">
            <a:spAutoFit/>
          </a:bodyPr>
          <a:lstStyle/>
          <a:p>
            <a:r>
              <a:rPr lang="en-US" sz="2400" b="1" dirty="0"/>
              <a:t> 3-bit RGB</a:t>
            </a:r>
            <a:endParaRPr lang="en-US" sz="2400" b="1" dirty="0"/>
          </a:p>
          <a:p>
            <a:pPr marL="118745"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endParaRPr lang="en-US" sz="2400" dirty="0"/>
          </a:p>
          <a:p>
            <a:pPr marL="118745" indent="0">
              <a:buNone/>
            </a:pPr>
            <a:endParaRPr lang="en-US" sz="2400" dirty="0"/>
          </a:p>
          <a:p>
            <a:pPr marL="118745" indent="0">
              <a:buNone/>
            </a:pPr>
            <a:r>
              <a:rPr lang="en-US" sz="2400" b="1" dirty="0"/>
              <a:t>6-bit RGB</a:t>
            </a:r>
            <a:endParaRPr lang="en-US" sz="2400" b="1" dirty="0"/>
          </a:p>
          <a:p>
            <a:pPr marL="118745"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Plate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endParaRPr lang="en-US" dirty="0"/>
          </a:p>
        </p:txBody>
      </p:sp>
      <p:sp>
        <p:nvSpPr>
          <p:cNvPr id="5" name="Subtitle 4"/>
          <p:cNvSpPr>
            <a:spLocks noGrp="1"/>
          </p:cNvSpPr>
          <p:nvPr>
            <p:ph type="subTitle" idx="1"/>
          </p:nvPr>
        </p:nvSpPr>
        <p:spPr/>
        <p:txBody>
          <a:bodyPr/>
          <a:lstStyle/>
          <a:p>
            <a:endParaRPr lang="x-none" dirty="0"/>
          </a:p>
        </p:txBody>
      </p:sp>
      <p:pic>
        <p:nvPicPr>
          <p:cNvPr id="6"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endParaRPr lang="en-US" dirty="0"/>
          </a:p>
        </p:txBody>
      </p:sp>
      <p:sp>
        <p:nvSpPr>
          <p:cNvPr id="5" name="Subtitle 4"/>
          <p:cNvSpPr>
            <a:spLocks noGrp="1"/>
          </p:cNvSpPr>
          <p:nvPr>
            <p:ph type="subTitle" idx="1"/>
          </p:nvPr>
        </p:nvSpPr>
        <p:spPr/>
        <p:txBody>
          <a:bodyPr/>
          <a:lstStyle/>
          <a:p>
            <a:endParaRPr lang="x-none" dirty="0"/>
          </a:p>
        </p:txBody>
      </p:sp>
      <p:pic>
        <p:nvPicPr>
          <p:cNvPr id="7" name="Content Placeholder 4"/>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endParaRPr lang="en-US" sz="2000" dirty="0"/>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endParaRPr lang="en-US" sz="2000" dirty="0"/>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endParaRPr lang="en-US" sz="2000" dirty="0"/>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endParaRPr lang="en-US" sz="2800" dirty="0"/>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endParaRPr lang="en-US" sz="2800" dirty="0"/>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2246769"/>
          </a:xfrm>
          <a:prstGeom prst="rect">
            <a:avLst/>
          </a:prstGeom>
        </p:spPr>
        <p:txBody>
          <a:bodyPr wrap="square">
            <a:spAutoFit/>
          </a:bodyPr>
          <a:lstStyle/>
          <a:p>
            <a:pPr marL="575945" indent="-457200">
              <a:buFont typeface="Wingdings" panose="05000000000000000000" pitchFamily="2" charset="2"/>
              <a:buChar char="q"/>
            </a:pPr>
            <a:r>
              <a:rPr lang="en-US" sz="2800" dirty="0"/>
              <a:t>R = (1 - C) * 255.0,</a:t>
            </a:r>
            <a:endParaRPr lang="en-US" sz="2800" dirty="0"/>
          </a:p>
          <a:p>
            <a:pPr marL="575945" indent="-457200">
              <a:buFont typeface="Wingdings" panose="05000000000000000000" pitchFamily="2" charset="2"/>
              <a:buChar char="q"/>
            </a:pPr>
            <a:endParaRPr lang="en-US" sz="2800" dirty="0"/>
          </a:p>
          <a:p>
            <a:pPr marL="575945" indent="-457200">
              <a:buFont typeface="Wingdings" panose="05000000000000000000" pitchFamily="2" charset="2"/>
              <a:buChar char="q"/>
            </a:pPr>
            <a:r>
              <a:rPr lang="en-US" sz="2800" dirty="0"/>
              <a:t>G = (1 - M) * 255.0,</a:t>
            </a:r>
            <a:endParaRPr lang="en-US" sz="2800" dirty="0"/>
          </a:p>
          <a:p>
            <a:pPr marL="575945" indent="-457200">
              <a:buFont typeface="Wingdings" panose="05000000000000000000" pitchFamily="2" charset="2"/>
              <a:buChar char="q"/>
            </a:pPr>
            <a:endParaRPr lang="en-US" sz="2800" dirty="0"/>
          </a:p>
          <a:p>
            <a:pPr marL="575945" indent="-457200">
              <a:buFont typeface="Wingdings" panose="05000000000000000000" pitchFamily="2" charset="2"/>
              <a:buChar char="q"/>
            </a:pPr>
            <a:r>
              <a:rPr lang="en-US" sz="2800" dirty="0"/>
              <a:t>B = (1 - Y) * 255.0</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3539430"/>
          </a:xfrm>
          <a:prstGeom prst="rect">
            <a:avLst/>
          </a:prstGeom>
        </p:spPr>
        <p:txBody>
          <a:bodyPr wrap="square">
            <a:spAutoFit/>
          </a:bodyPr>
          <a:lstStyle/>
          <a:p>
            <a:r>
              <a:rPr lang="en-US" sz="2800" dirty="0"/>
              <a:t>More info</a:t>
            </a:r>
            <a:endParaRPr lang="en-US" sz="2800" dirty="0"/>
          </a:p>
          <a:p>
            <a:endParaRPr lang="en-US" sz="2800" dirty="0"/>
          </a:p>
          <a:p>
            <a:pPr marL="118745" indent="0">
              <a:buNone/>
            </a:pPr>
            <a:r>
              <a:rPr lang="en-US" sz="2800" dirty="0">
                <a:hlinkClick r:id="rId1"/>
              </a:rPr>
              <a:t>http://colormine.org/convert/rgb-to-cmy</a:t>
            </a:r>
            <a:endParaRPr lang="en-US" sz="2800" dirty="0"/>
          </a:p>
          <a:p>
            <a:pPr marL="118745" indent="0">
              <a:buNone/>
            </a:pPr>
            <a:endParaRPr lang="en-US" sz="2800" dirty="0"/>
          </a:p>
          <a:p>
            <a:pPr marL="118745" indent="0">
              <a:buNone/>
            </a:pPr>
            <a:r>
              <a:rPr lang="en-US" sz="2800" dirty="0"/>
              <a:t>Sample Code:</a:t>
            </a:r>
            <a:endParaRPr lang="en-US" sz="2800" dirty="0"/>
          </a:p>
          <a:p>
            <a:pPr marL="118745" indent="0">
              <a:buNone/>
            </a:pPr>
            <a:endParaRPr lang="en-US" sz="2800" dirty="0"/>
          </a:p>
          <a:p>
            <a:pPr marL="118745" indent="0">
              <a:buNone/>
            </a:pPr>
            <a:r>
              <a:rPr lang="en-US" sz="2800" dirty="0"/>
              <a:t>https://github.com/THEjoezack/ColorMine/blob/master/ColorMine/ColorSpaces/Conversions/CmyConverter.cs</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endParaRPr lang="en-US" dirty="0"/>
          </a:p>
        </p:txBody>
      </p:sp>
      <p:sp>
        <p:nvSpPr>
          <p:cNvPr id="5" name="Subtitle 4"/>
          <p:cNvSpPr>
            <a:spLocks noGrp="1"/>
          </p:cNvSpPr>
          <p:nvPr>
            <p:ph type="subTitle" idx="1"/>
          </p:nvPr>
        </p:nvSpPr>
        <p:spPr/>
        <p:txBody>
          <a:bodyPr/>
          <a:lstStyle/>
          <a:p>
            <a:endParaRPr lang="x-none" dirty="0"/>
          </a:p>
        </p:txBody>
      </p:sp>
      <p:sp>
        <p:nvSpPr>
          <p:cNvPr id="6" name="TextBox 5"/>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endParaRPr lang="en-US" sz="2400" dirty="0"/>
          </a:p>
          <a:p>
            <a:pPr marL="285750" indent="-285750" algn="just">
              <a:buFont typeface="Arial" panose="020B0604020202020204" pitchFamily="34" charset="0"/>
              <a:buChar char="•"/>
            </a:pPr>
            <a:r>
              <a:rPr lang="en-US" sz="2400" dirty="0"/>
              <a:t>Pixels in an image can be reproduced at any size without the appearance of visible dots or squares</a:t>
            </a:r>
            <a:endParaRPr lang="en-US" sz="2400" dirty="0"/>
          </a:p>
          <a:p>
            <a:pPr marL="285750" indent="-285750" algn="just">
              <a:buFont typeface="Arial" panose="020B0604020202020204" pitchFamily="34" charset="0"/>
              <a:buChar char="•"/>
            </a:pPr>
            <a:r>
              <a:rPr lang="en-US" sz="2400" dirty="0" smtClean="0"/>
              <a:t>The </a:t>
            </a:r>
            <a:r>
              <a:rPr lang="en-US" sz="2400" dirty="0"/>
              <a:t>intensity of each pixel is variable; in color systems, each pixel has typically three or four dimensions of variability such as red, green and blue, or cyan, magenta, yellow and black</a:t>
            </a:r>
            <a:endParaRPr lang="en-US" sz="2400" dirty="0"/>
          </a:p>
          <a:p>
            <a:endParaRPr lang="x-non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endParaRPr lang="en-US" sz="2800" dirty="0"/>
          </a:p>
          <a:p>
            <a:pPr marL="457200" indent="-457200">
              <a:buFont typeface="Wingdings" panose="05000000000000000000" pitchFamily="2" charset="2"/>
              <a:buChar char="q"/>
            </a:pPr>
            <a:r>
              <a:rPr lang="en-US" sz="2800" dirty="0"/>
              <a:t>Use 3 bytes per pixel (1 for R, 1 for G and 1 for B) [Industry standard]</a:t>
            </a:r>
            <a:endParaRPr lang="en-US" sz="2800" dirty="0"/>
          </a:p>
          <a:p>
            <a:pPr marL="457200" indent="-457200">
              <a:buFont typeface="Wingdings" panose="05000000000000000000" pitchFamily="2" charset="2"/>
              <a:buChar char="q"/>
            </a:pPr>
            <a:r>
              <a:rPr lang="en-US" sz="2800" dirty="0"/>
              <a:t>256 different intensity level for each color</a:t>
            </a:r>
            <a:endParaRPr lang="en-US" sz="2800" dirty="0"/>
          </a:p>
        </p:txBody>
      </p:sp>
      <p:pic>
        <p:nvPicPr>
          <p:cNvPr id="4" name="Picture 3"/>
          <p:cNvPicPr>
            <a:picLocks noChangeAspect="1"/>
          </p:cNvPicPr>
          <p:nvPr/>
        </p:nvPicPr>
        <p:blipFill>
          <a:blip r:embed="rId1"/>
          <a:stretch>
            <a:fillRect/>
          </a:stretch>
        </p:blipFill>
        <p:spPr>
          <a:xfrm>
            <a:off x="1995487" y="4205287"/>
            <a:ext cx="5153025" cy="1552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1815882"/>
          </a:xfrm>
          <a:prstGeom prst="rect">
            <a:avLst/>
          </a:prstGeom>
        </p:spPr>
        <p:txBody>
          <a:bodyPr wrap="square">
            <a:spAutoFit/>
          </a:bodyPr>
          <a:lstStyle/>
          <a:p>
            <a:r>
              <a:rPr lang="en-US" sz="2800" dirty="0"/>
              <a:t>More info of direct coding:</a:t>
            </a:r>
            <a:endParaRPr lang="en-US" sz="2800" dirty="0"/>
          </a:p>
          <a:p>
            <a:endParaRPr lang="en-US" sz="2800" dirty="0"/>
          </a:p>
          <a:p>
            <a:pPr marL="118745" indent="0">
              <a:buNone/>
            </a:pPr>
            <a:r>
              <a:rPr lang="en-US" sz="2800" dirty="0"/>
              <a:t>https://www.chegg.com/homework-help/definitions/direct-coding-3</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endParaRPr lang="en-US" sz="3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40130"/>
            <a:ext cx="8500533" cy="2246769"/>
          </a:xfrm>
          <a:prstGeom prst="rect">
            <a:avLst/>
          </a:prstGeom>
        </p:spPr>
        <p:txBody>
          <a:bodyPr wrap="square">
            <a:spAutoFit/>
          </a:bodyPr>
          <a:lstStyle/>
          <a:p>
            <a:pPr marL="118745" indent="0" algn="just">
              <a:buNone/>
            </a:pPr>
            <a:r>
              <a:rPr lang="en-US" sz="2800" dirty="0"/>
              <a:t>1. Locate the starting address corresponding to the line on which the point is to appear.</a:t>
            </a:r>
            <a:endParaRPr lang="en-US" sz="2800" dirty="0"/>
          </a:p>
          <a:p>
            <a:pPr algn="just"/>
            <a:endParaRPr lang="en-US" sz="2800" dirty="0"/>
          </a:p>
          <a:p>
            <a:pPr marL="118745" indent="0" algn="just">
              <a:buNone/>
            </a:pPr>
            <a:r>
              <a:rPr lang="en-US" sz="2800" dirty="0"/>
              <a:t>2. Locate the address of the byte in which the point will be represented.</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endParaRPr lang="en-US" sz="2800" dirty="0"/>
          </a:p>
          <a:p>
            <a:pPr marL="457200" indent="-457200">
              <a:buFont typeface="Wingdings" panose="05000000000000000000" pitchFamily="2" charset="2"/>
              <a:buChar char="q"/>
            </a:pPr>
            <a:r>
              <a:rPr lang="en-US" sz="2800" dirty="0"/>
              <a:t>Refer to a table of color values</a:t>
            </a:r>
            <a:endParaRPr lang="en-US" sz="2800" dirty="0"/>
          </a:p>
          <a:p>
            <a:pPr marL="457200" indent="-457200">
              <a:buFont typeface="Wingdings" panose="05000000000000000000" pitchFamily="2" charset="2"/>
              <a:buChar char="q"/>
            </a:pPr>
            <a:r>
              <a:rPr lang="en-US" sz="2800" dirty="0"/>
              <a:t>A table with 256 colors with RGB values</a:t>
            </a:r>
            <a:endParaRPr lang="en-US" sz="2800" dirty="0"/>
          </a:p>
          <a:p>
            <a:pPr marL="457200" indent="-457200">
              <a:buFont typeface="Wingdings" panose="05000000000000000000" pitchFamily="2" charset="2"/>
              <a:buChar char="q"/>
            </a:pPr>
            <a:endParaRPr lang="en-US" sz="2800" dirty="0"/>
          </a:p>
        </p:txBody>
      </p:sp>
      <p:pic>
        <p:nvPicPr>
          <p:cNvPr id="7" name="Picture 6"/>
          <p:cNvPicPr>
            <a:picLocks noChangeAspect="1"/>
          </p:cNvPicPr>
          <p:nvPr/>
        </p:nvPicPr>
        <p:blipFill>
          <a:blip r:embed="rId1"/>
          <a:stretch>
            <a:fillRect/>
          </a:stretch>
        </p:blipFill>
        <p:spPr>
          <a:xfrm>
            <a:off x="1880479" y="3776133"/>
            <a:ext cx="5191125" cy="2286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endParaRPr lang="en-US" dirty="0"/>
          </a:p>
        </p:txBody>
      </p:sp>
      <p:sp>
        <p:nvSpPr>
          <p:cNvPr id="5" name="Subtitle 4"/>
          <p:cNvSpPr>
            <a:spLocks noGrp="1"/>
          </p:cNvSpPr>
          <p:nvPr>
            <p:ph type="subTitle" idx="1"/>
          </p:nvPr>
        </p:nvSpPr>
        <p:spPr/>
        <p:txBody>
          <a:bodyPr/>
          <a:lstStyle/>
          <a:p>
            <a:endParaRPr lang="x-none" dirty="0"/>
          </a:p>
        </p:txBody>
      </p:sp>
      <p:pic>
        <p:nvPicPr>
          <p:cNvPr id="6" name="Picture 2"/>
          <p:cNvPicPr>
            <a:picLocks noChangeAspect="1" noChangeArrowheads="1"/>
          </p:cNvPicPr>
          <p:nvPr/>
        </p:nvPicPr>
        <p:blipFill>
          <a:blip r:embed="rId1" cstate="print"/>
          <a:srcRect/>
          <a:stretch>
            <a:fillRect/>
          </a:stretch>
        </p:blipFill>
        <p:spPr bwMode="auto">
          <a:xfrm>
            <a:off x="1333500" y="2017059"/>
            <a:ext cx="6477000"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endParaRPr lang="en-US" sz="2400" dirty="0"/>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endParaRPr lang="en-US" sz="2800" dirty="0"/>
          </a:p>
          <a:p>
            <a:pPr marL="285750" indent="-285750">
              <a:buFont typeface="Wingdings" panose="05000000000000000000" pitchFamily="2" charset="2"/>
              <a:buChar char="q"/>
            </a:pPr>
            <a:r>
              <a:rPr lang="en-US" sz="2800" dirty="0"/>
              <a:t>Dots can be varied either </a:t>
            </a:r>
            <a:endParaRPr lang="en-US" sz="2800" dirty="0"/>
          </a:p>
          <a:p>
            <a:pPr marL="742950" lvl="1" indent="-285750">
              <a:buFont typeface="Arial" panose="020B0604020202020204" pitchFamily="34" charset="0"/>
              <a:buChar char="•"/>
            </a:pPr>
            <a:r>
              <a:rPr lang="en-US" sz="2800" dirty="0"/>
              <a:t>in size</a:t>
            </a:r>
            <a:endParaRPr lang="en-US" sz="2800" dirty="0"/>
          </a:p>
          <a:p>
            <a:pPr marL="742950" lvl="1" indent="-285750">
              <a:buFont typeface="Arial" panose="020B0604020202020204" pitchFamily="34" charset="0"/>
              <a:buChar char="•"/>
            </a:pPr>
            <a:r>
              <a:rPr lang="en-US" sz="2800" dirty="0"/>
              <a:t>in shape or </a:t>
            </a:r>
            <a:endParaRPr lang="en-US" sz="2800" dirty="0"/>
          </a:p>
          <a:p>
            <a:pPr marL="742950" lvl="1" indent="-285750">
              <a:buFont typeface="Arial" panose="020B0604020202020204" pitchFamily="34" charset="0"/>
              <a:buChar char="•"/>
            </a:pPr>
            <a:r>
              <a:rPr lang="en-US" sz="2800" dirty="0"/>
              <a:t>in spacing</a:t>
            </a:r>
            <a:endParaRPr lang="en-US" sz="2800" dirty="0"/>
          </a:p>
          <a:p>
            <a:pPr marL="285750" indent="-285750">
              <a:buFont typeface="Wingdings" panose="05000000000000000000" pitchFamily="2" charset="2"/>
              <a:buChar char="q"/>
            </a:pPr>
            <a:r>
              <a:rPr lang="en-US" sz="2800" dirty="0"/>
              <a:t>Halftone  generates a gradient like effect.</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endParaRPr lang="en-US" sz="2800" dirty="0"/>
          </a:p>
          <a:p>
            <a:pPr algn="just"/>
            <a:r>
              <a:rPr lang="en-US" sz="2800" dirty="0"/>
              <a:t> </a:t>
            </a:r>
            <a:endParaRPr lang="en-US" sz="2800" dirty="0"/>
          </a:p>
          <a:p>
            <a:pPr algn="just">
              <a:buFont typeface="Wingdings" panose="05000000000000000000" pitchFamily="2" charset="2"/>
              <a:buChar char="ü"/>
            </a:pPr>
            <a:r>
              <a:rPr lang="en-US" sz="2800" dirty="0"/>
              <a:t> By halftoning an image (converting it from a bitmap to </a:t>
            </a:r>
            <a:r>
              <a:rPr lang="en-US" sz="2800" dirty="0" smtClean="0"/>
              <a:t>   </a:t>
            </a:r>
            <a:endParaRPr lang="en-US" sz="2800" dirty="0" smtClean="0"/>
          </a:p>
          <a:p>
            <a:pPr algn="just"/>
            <a:r>
              <a:rPr lang="en-US" sz="2800" dirty="0" smtClean="0"/>
              <a:t>     a </a:t>
            </a:r>
            <a:r>
              <a:rPr lang="en-US" sz="2800" dirty="0"/>
              <a:t>halftone), it can be printed using less resources </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endParaRPr lang="en-US" dirty="0"/>
          </a:p>
        </p:txBody>
      </p:sp>
      <p:sp>
        <p:nvSpPr>
          <p:cNvPr id="5" name="Subtitle 4"/>
          <p:cNvSpPr>
            <a:spLocks noGrp="1"/>
          </p:cNvSpPr>
          <p:nvPr>
            <p:ph type="subTitle" idx="1"/>
          </p:nvPr>
        </p:nvSpPr>
        <p:spPr/>
        <p:txBody>
          <a:bodyPr/>
          <a:lstStyle/>
          <a:p>
            <a:endParaRPr lang="x-none" dirty="0"/>
          </a:p>
        </p:txBody>
      </p:sp>
      <p:pic>
        <p:nvPicPr>
          <p:cNvPr id="7" name="Picture 2" descr="C:\Users\Teacher\Desktop\thumb534-pixel-36432d61374032deacd012147dd6d424.jp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endParaRPr lang="en-US" dirty="0"/>
          </a:p>
        </p:txBody>
      </p:sp>
      <p:sp>
        <p:nvSpPr>
          <p:cNvPr id="5" name="Subtitle 4"/>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p:cNvPicPr>
            <a:picLocks noChangeAspect="1" noChangeArrowheads="1"/>
          </p:cNvPicPr>
          <p:nvPr/>
        </p:nvPicPr>
        <p:blipFill>
          <a:blip r:embed="rId1"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p:cNvPicPr>
            <a:picLocks noChangeAspect="1" noChangeArrowheads="1"/>
          </p:cNvPicPr>
          <p:nvPr/>
        </p:nvPicPr>
        <p:blipFill>
          <a:blip r:embed="rId2" cstate="print"/>
          <a:srcRect/>
          <a:stretch>
            <a:fillRect/>
          </a:stretch>
        </p:blipFill>
        <p:spPr bwMode="auto">
          <a:xfrm>
            <a:off x="3117560" y="2230580"/>
            <a:ext cx="5410200" cy="38862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endParaRPr lang="en-US" dirty="0"/>
          </a:p>
        </p:txBody>
      </p:sp>
      <p:sp>
        <p:nvSpPr>
          <p:cNvPr id="5" name="Subtitle 4"/>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p:cNvPicPr>
            <a:picLocks noChangeAspect="1" noChangeArrowheads="1"/>
          </p:cNvPicPr>
          <p:nvPr/>
        </p:nvPicPr>
        <p:blipFill>
          <a:blip r:embed="rId1" cstate="print"/>
          <a:srcRect/>
          <a:stretch>
            <a:fillRect/>
          </a:stretch>
        </p:blipFill>
        <p:spPr bwMode="auto">
          <a:xfrm>
            <a:off x="1698978" y="2017059"/>
            <a:ext cx="4826000" cy="407389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endParaRPr lang="en-US" dirty="0"/>
          </a:p>
        </p:txBody>
      </p:sp>
      <p:sp>
        <p:nvSpPr>
          <p:cNvPr id="5" name="Subtitle 4"/>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p:cNvPicPr>
            <a:picLocks noChangeAspect="1" noChangeArrowheads="1"/>
          </p:cNvPicPr>
          <p:nvPr/>
        </p:nvPicPr>
        <p:blipFill>
          <a:blip r:embed="rId1"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p:cNvPicPr>
            <a:picLocks noChangeAspect="1" noChangeArrowheads="1"/>
          </p:cNvPicPr>
          <p:nvPr/>
        </p:nvPicPr>
        <p:blipFill>
          <a:blip r:embed="rId2" cstate="print"/>
          <a:srcRect/>
          <a:stretch>
            <a:fillRect/>
          </a:stretch>
        </p:blipFill>
        <p:spPr bwMode="auto">
          <a:xfrm>
            <a:off x="1981200" y="2129994"/>
            <a:ext cx="5017911" cy="4042206"/>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endParaRPr lang="en-US" sz="3200" b="1" dirty="0">
              <a:solidFill>
                <a:schemeClr val="tx1"/>
              </a:solidFill>
            </a:endParaRPr>
          </a:p>
        </p:txBody>
      </p:sp>
      <p:sp>
        <p:nvSpPr>
          <p:cNvPr id="5" name="TextBox 4"/>
          <p:cNvSpPr txBox="1"/>
          <p:nvPr/>
        </p:nvSpPr>
        <p:spPr>
          <a:xfrm>
            <a:off x="691041" y="1697233"/>
            <a:ext cx="7761917"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t>Foley, van Dam, </a:t>
            </a:r>
            <a:r>
              <a:rPr lang="en-US" sz="2400" dirty="0" err="1"/>
              <a:t>Feiner</a:t>
            </a:r>
            <a:r>
              <a:rPr lang="en-US" sz="2400" dirty="0"/>
              <a:t>, Hughes, Computer Graphics: principles and practice, Addison Wesley, Second Edition.</a:t>
            </a: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err="1"/>
              <a:t>Schaum's</a:t>
            </a:r>
            <a:r>
              <a:rPr lang="en-US" sz="2400" dirty="0"/>
              <a:t> Outline of Theory &amp; Problems of Computer Graphics.</a:t>
            </a: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Peter Shirley Steve </a:t>
            </a:r>
            <a:r>
              <a:rPr lang="en-US" sz="2400" dirty="0" err="1"/>
              <a:t>Marschner</a:t>
            </a:r>
            <a:r>
              <a:rPr lang="en-US" sz="2400" dirty="0"/>
              <a:t> , “Fundamental of computer graphics”, Third Edition.</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endParaRPr lang="en-US" sz="2600" b="1" dirty="0">
              <a:solidFill>
                <a:schemeClr val="tx1"/>
              </a:solidFill>
            </a:endParaRPr>
          </a:p>
        </p:txBody>
      </p:sp>
      <p:sp>
        <p:nvSpPr>
          <p:cNvPr id="3" name="TextBox 2"/>
          <p:cNvSpPr txBox="1"/>
          <p:nvPr/>
        </p:nvSpPr>
        <p:spPr>
          <a:xfrm>
            <a:off x="335494" y="1559023"/>
            <a:ext cx="8370482" cy="4801314"/>
          </a:xfrm>
          <a:prstGeom prst="rect">
            <a:avLst/>
          </a:prstGeom>
          <a:noFill/>
        </p:spPr>
        <p:txBody>
          <a:bodyPr wrap="square" rtlCol="0">
            <a:spAutoFit/>
          </a:bodyPr>
          <a:lstStyle/>
          <a:p>
            <a:pPr marL="404495" indent="-285750">
              <a:buFont typeface="Arial" panose="020B0604020202020204" pitchFamily="34" charset="0"/>
              <a:buChar char="•"/>
            </a:pPr>
            <a:r>
              <a:rPr lang="en-US" dirty="0">
                <a:hlinkClick r:id="rId1"/>
              </a:rPr>
              <a:t>http://colormine.org/convert/rgb-to-cmy</a:t>
            </a:r>
            <a:endParaRPr lang="en-US" dirty="0"/>
          </a:p>
          <a:p>
            <a:pPr marL="404495" indent="-285750">
              <a:buFont typeface="Arial" panose="020B0604020202020204" pitchFamily="34" charset="0"/>
              <a:buChar char="•"/>
            </a:pPr>
            <a:r>
              <a:rPr lang="en-US" dirty="0">
                <a:hlinkClick r:id="rId2"/>
              </a:rPr>
              <a:t>www.howstuffworks.com</a:t>
            </a:r>
            <a:endParaRPr lang="en-US" dirty="0"/>
          </a:p>
          <a:p>
            <a:pPr marL="404495" indent="-285750">
              <a:buFont typeface="Arial" panose="020B0604020202020204" pitchFamily="34" charset="0"/>
              <a:buChar char="•"/>
            </a:pPr>
            <a:r>
              <a:rPr lang="en-US" dirty="0">
                <a:hlinkClick r:id="rId3"/>
              </a:rPr>
              <a:t>www.wikipedia.com</a:t>
            </a:r>
            <a:endParaRPr lang="en-US" dirty="0"/>
          </a:p>
          <a:p>
            <a:pPr marL="404495" indent="-285750">
              <a:buFont typeface="Arial" panose="020B0604020202020204" pitchFamily="34" charset="0"/>
              <a:buChar char="•"/>
            </a:pPr>
            <a:r>
              <a:rPr lang="en-US" dirty="0">
                <a:hlinkClick r:id="rId4"/>
              </a:rPr>
              <a:t>http://www.picturetopeople.org/image_effects/photo-halftone/examples/photo-to-halftone-convertion-2.gif</a:t>
            </a:r>
            <a:endParaRPr lang="en-US" dirty="0"/>
          </a:p>
          <a:p>
            <a:pPr marL="404495" indent="-285750">
              <a:buFont typeface="Arial" panose="020B0604020202020204" pitchFamily="34" charset="0"/>
              <a:buChar char="•"/>
            </a:pPr>
            <a:r>
              <a:rPr lang="en-US" dirty="0">
                <a:hlinkClick r:id="rId5"/>
              </a:rPr>
              <a:t>http://mocoloco.com/fresh2/upload/2011/12/halftone_calendar_by_casey_klebba/halftone_calendar_casey_klebba_3b-thumb-468x468-35319.jpg</a:t>
            </a:r>
            <a:endParaRPr lang="en-US" dirty="0"/>
          </a:p>
          <a:p>
            <a:pPr marL="404495" indent="-285750">
              <a:buFont typeface="Arial" panose="020B0604020202020204" pitchFamily="34" charset="0"/>
              <a:buChar char="•"/>
            </a:pPr>
            <a:r>
              <a:rPr lang="en-US" dirty="0">
                <a:hlinkClick r:id="rId6"/>
              </a:rPr>
              <a:t>https://www.chegg.com</a:t>
            </a:r>
            <a:endParaRPr lang="en-US" dirty="0"/>
          </a:p>
          <a:p>
            <a:pPr marL="404495" indent="-285750">
              <a:buFont typeface="Arial" panose="020B0604020202020204" pitchFamily="34" charset="0"/>
              <a:buChar char="•"/>
            </a:pPr>
            <a:r>
              <a:rPr lang="en-US" dirty="0">
                <a:hlinkClick r:id="rId7"/>
              </a:rPr>
              <a:t>https://www.slideshare.net/mustafasalam167/color-model-29181025</a:t>
            </a:r>
            <a:endParaRPr lang="en-US" dirty="0"/>
          </a:p>
          <a:p>
            <a:pPr marL="404495" indent="-285750">
              <a:buFont typeface="Arial" panose="020B0604020202020204" pitchFamily="34" charset="0"/>
              <a:buChar char="•"/>
            </a:pPr>
            <a:r>
              <a:rPr lang="en-US" dirty="0">
                <a:hlinkClick r:id="rId8"/>
              </a:rPr>
              <a:t>https://www.printcnx.com/resources-and-support/addiational-resources/raster-images-vs-vector-graphics/</a:t>
            </a:r>
            <a:endParaRPr lang="en-US" dirty="0"/>
          </a:p>
          <a:p>
            <a:pPr marL="404495" indent="-285750">
              <a:buFont typeface="Arial" panose="020B0604020202020204" pitchFamily="34" charset="0"/>
              <a:buChar char="•"/>
            </a:pPr>
            <a:r>
              <a:rPr lang="en-US" dirty="0">
                <a:hlinkClick r:id="rId9"/>
              </a:rPr>
              <a:t>https://slideplayer.com/slide/5143930/</a:t>
            </a:r>
            <a:endParaRPr lang="en-US" dirty="0"/>
          </a:p>
          <a:p>
            <a:pPr marL="118745"/>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endParaRPr lang="en-US" sz="2400" dirty="0"/>
          </a:p>
          <a:p>
            <a:endParaRPr lang="en-US" sz="2400" dirty="0"/>
          </a:p>
          <a:p>
            <a:pPr>
              <a:buFont typeface="Wingdings" panose="05000000000000000000" pitchFamily="2" charset="2"/>
              <a:buChar char="Ø"/>
            </a:pPr>
            <a:r>
              <a:rPr lang="en-US" sz="2400" dirty="0"/>
              <a:t>Raster Image</a:t>
            </a:r>
            <a:endParaRPr lang="en-US" sz="2400" dirty="0"/>
          </a:p>
          <a:p>
            <a:pPr>
              <a:buFont typeface="Wingdings" panose="05000000000000000000" pitchFamily="2" charset="2"/>
              <a:buChar char="Ø"/>
            </a:pPr>
            <a:r>
              <a:rPr lang="en-US" sz="2400" dirty="0"/>
              <a:t>Vector Image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endParaRPr lang="en-US" sz="2400" dirty="0"/>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endParaRPr lang="en-US" sz="2400" dirty="0"/>
          </a:p>
          <a:p>
            <a:pPr marL="342900" indent="-342900">
              <a:buFont typeface="Arial" panose="020B0604020202020204" pitchFamily="34" charset="0"/>
              <a:buChar char="•"/>
            </a:pPr>
            <a:r>
              <a:rPr lang="en-US" sz="2400" dirty="0"/>
              <a:t>Raster graphics render images as a collection of countless tiny squares.</a:t>
            </a:r>
            <a:endParaRPr lang="en-US" sz="2400" dirty="0"/>
          </a:p>
          <a:p>
            <a:pPr marL="342900" indent="-342900">
              <a:buFont typeface="Arial" panose="020B0604020202020204" pitchFamily="34" charset="0"/>
              <a:buChar char="•"/>
            </a:pPr>
            <a:r>
              <a:rPr lang="en-US" sz="2400" dirty="0"/>
              <a:t>Each square, or pixel, is coded in a specific  shade. Individually, these pixels are worthless</a:t>
            </a:r>
            <a:endParaRPr lang="en-US" sz="2400" dirty="0"/>
          </a:p>
          <a:p>
            <a:pPr marL="342900" indent="-342900">
              <a:buFont typeface="Arial" panose="020B0604020202020204" pitchFamily="34" charset="0"/>
              <a:buChar char="•"/>
            </a:pPr>
            <a:r>
              <a:rPr lang="en-US" sz="2400" dirty="0"/>
              <a:t>Together, they’re worth a thousand words</a:t>
            </a:r>
            <a:endParaRPr lang="en-US" sz="2400" dirty="0"/>
          </a:p>
          <a:p>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endParaRPr lang="en-US" sz="2400" dirty="0"/>
          </a:p>
          <a:p>
            <a:endParaRPr lang="en-US" sz="2400" dirty="0"/>
          </a:p>
          <a:p>
            <a:pPr algn="just">
              <a:buFont typeface="Wingdings" panose="05000000000000000000" pitchFamily="2" charset="2"/>
              <a:buChar char="Ø"/>
            </a:pPr>
            <a:r>
              <a:rPr lang="en-US" sz="2400" dirty="0"/>
              <a:t>Raster graphics are best used for non-line art images; specifically digitized photographs, scanned artwork or detailed graphics</a:t>
            </a:r>
            <a:endParaRPr lang="en-US" sz="2400" dirty="0"/>
          </a:p>
          <a:p>
            <a:pPr algn="just"/>
            <a:endParaRPr lang="en-US" sz="2400" dirty="0"/>
          </a:p>
          <a:p>
            <a:pPr algn="just">
              <a:buFont typeface="Wingdings" panose="05000000000000000000" pitchFamily="2" charset="2"/>
              <a:buChar char="Ø"/>
            </a:pPr>
            <a:r>
              <a:rPr lang="en-US" sz="2400" dirty="0"/>
              <a:t>Non-line art images are best represented in raster form because these typically include subtle chromatic gradations, undefined lines and shapes, and complex composition</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endParaRPr lang="en-US" sz="2400" dirty="0"/>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endParaRPr lang="en-US" sz="2400" dirty="0"/>
          </a:p>
        </p:txBody>
      </p:sp>
      <p:pic>
        <p:nvPicPr>
          <p:cNvPr id="6" name="Picture 2" descr="C:\Users\Teacher\Desktop\raste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8206</Words>
  <Application>WPS Presentation</Application>
  <PresentationFormat>On-screen Show (4:3)</PresentationFormat>
  <Paragraphs>296</Paragraphs>
  <Slides>44</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SimSun</vt:lpstr>
      <vt:lpstr>Wingdings</vt:lpstr>
      <vt:lpstr>Wingdings</vt:lpstr>
      <vt:lpstr>Corbel</vt:lpstr>
      <vt:lpstr>Calibri</vt:lpstr>
      <vt:lpstr>Microsoft YaHei</vt:lpstr>
      <vt:lpstr>Arial Unicode MS</vt: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Plate </vt:lpstr>
      <vt:lpstr>Color Plate </vt:lpstr>
      <vt:lpstr>CMYK</vt:lpstr>
      <vt:lpstr>CMYK</vt:lpstr>
      <vt:lpstr>CMY</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User</cp:lastModifiedBy>
  <cp:revision>21</cp:revision>
  <dcterms:created xsi:type="dcterms:W3CDTF">2020-04-25T12:14:00Z</dcterms:created>
  <dcterms:modified xsi:type="dcterms:W3CDTF">2020-08-12T08:58:51Z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y fmtid="{D5CDD505-2E9C-101B-9397-08002B2CF9AE}" pid="3" name="KSOProductBuildVer">
    <vt:lpwstr>1033-11.2.0.9453</vt:lpwstr>
  </property>
</Properties>
</file>