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DB571-5728-4B84-A900-D705035876BA}" v="43" dt="2024-07-15T05:11:21.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EE2E15-BA35-40A5-8CD6-0967A7BBBB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B4DA43-653A-4198-A808-DEA79F1B6400}">
      <dgm:prSet/>
      <dgm:spPr/>
      <dgm:t>
        <a:bodyPr/>
        <a:lstStyle/>
        <a:p>
          <a:r>
            <a:rPr lang="en-US"/>
            <a:t>Population growth peaked in the 1980s and declined steadily since.</a:t>
          </a:r>
        </a:p>
      </dgm:t>
    </dgm:pt>
    <dgm:pt modelId="{0F5E0F73-A6E7-4172-8DF2-FC5A05DBB766}" type="parTrans" cxnId="{8D6B6C0B-A2E5-43AC-841F-0DC9BB875525}">
      <dgm:prSet/>
      <dgm:spPr/>
      <dgm:t>
        <a:bodyPr/>
        <a:lstStyle/>
        <a:p>
          <a:endParaRPr lang="en-US"/>
        </a:p>
      </dgm:t>
    </dgm:pt>
    <dgm:pt modelId="{4521294A-39B8-4633-9A8F-78BE6854D5A5}" type="sibTrans" cxnId="{8D6B6C0B-A2E5-43AC-841F-0DC9BB875525}">
      <dgm:prSet/>
      <dgm:spPr/>
      <dgm:t>
        <a:bodyPr/>
        <a:lstStyle/>
        <a:p>
          <a:endParaRPr lang="en-US"/>
        </a:p>
      </dgm:t>
    </dgm:pt>
    <dgm:pt modelId="{27AE94A2-DF8D-4DC7-B595-EE2A37C0620B}">
      <dgm:prSet/>
      <dgm:spPr/>
      <dgm:t>
        <a:bodyPr/>
        <a:lstStyle/>
        <a:p>
          <a:r>
            <a:rPr lang="en-US"/>
            <a:t>Urban population growth consistently outpaced overall population growth.</a:t>
          </a:r>
        </a:p>
      </dgm:t>
    </dgm:pt>
    <dgm:pt modelId="{18CC25E6-F319-491C-80FD-28CD3213547C}" type="parTrans" cxnId="{A0752876-8FCF-4160-867B-0573DA39A761}">
      <dgm:prSet/>
      <dgm:spPr/>
      <dgm:t>
        <a:bodyPr/>
        <a:lstStyle/>
        <a:p>
          <a:endParaRPr lang="en-US"/>
        </a:p>
      </dgm:t>
    </dgm:pt>
    <dgm:pt modelId="{914A55B6-65AC-44C6-9F17-DA319128DF31}" type="sibTrans" cxnId="{A0752876-8FCF-4160-867B-0573DA39A761}">
      <dgm:prSet/>
      <dgm:spPr/>
      <dgm:t>
        <a:bodyPr/>
        <a:lstStyle/>
        <a:p>
          <a:endParaRPr lang="en-US"/>
        </a:p>
      </dgm:t>
    </dgm:pt>
    <dgm:pt modelId="{10A3B5D5-E7E0-45DA-8024-C7FA9B910A57}">
      <dgm:prSet/>
      <dgm:spPr/>
      <dgm:t>
        <a:bodyPr/>
        <a:lstStyle/>
        <a:p>
          <a:r>
            <a:rPr lang="en-US"/>
            <a:t>Significant urbanization trend observed despite declining growth rates.</a:t>
          </a:r>
        </a:p>
      </dgm:t>
    </dgm:pt>
    <dgm:pt modelId="{3DF632D5-86E3-4FD4-9D7D-95A9D21DF9A9}" type="parTrans" cxnId="{21A0488F-5F43-46DE-A529-7737E3A3DC00}">
      <dgm:prSet/>
      <dgm:spPr/>
      <dgm:t>
        <a:bodyPr/>
        <a:lstStyle/>
        <a:p>
          <a:endParaRPr lang="en-US"/>
        </a:p>
      </dgm:t>
    </dgm:pt>
    <dgm:pt modelId="{4EAC7289-EE3A-4E5F-9673-E145AB3B78BE}" type="sibTrans" cxnId="{21A0488F-5F43-46DE-A529-7737E3A3DC00}">
      <dgm:prSet/>
      <dgm:spPr/>
      <dgm:t>
        <a:bodyPr/>
        <a:lstStyle/>
        <a:p>
          <a:endParaRPr lang="en-US"/>
        </a:p>
      </dgm:t>
    </dgm:pt>
    <dgm:pt modelId="{4548E998-F346-473E-B0B4-5762A694C929}">
      <dgm:prSet/>
      <dgm:spPr/>
      <dgm:t>
        <a:bodyPr/>
        <a:lstStyle/>
        <a:p>
          <a:r>
            <a:rPr lang="en-US"/>
            <a:t>Declining growth rates indicate a need for targeted urban planning.</a:t>
          </a:r>
        </a:p>
      </dgm:t>
    </dgm:pt>
    <dgm:pt modelId="{555AAE42-CFF1-4D32-AD78-4B85EAFC61DB}" type="parTrans" cxnId="{ED2AEE36-7EFC-45D0-8E72-EB18762D4B4E}">
      <dgm:prSet/>
      <dgm:spPr/>
      <dgm:t>
        <a:bodyPr/>
        <a:lstStyle/>
        <a:p>
          <a:endParaRPr lang="en-US"/>
        </a:p>
      </dgm:t>
    </dgm:pt>
    <dgm:pt modelId="{737648DA-8075-4E16-ABF5-6073E11FF569}" type="sibTrans" cxnId="{ED2AEE36-7EFC-45D0-8E72-EB18762D4B4E}">
      <dgm:prSet/>
      <dgm:spPr/>
      <dgm:t>
        <a:bodyPr/>
        <a:lstStyle/>
        <a:p>
          <a:endParaRPr lang="en-US"/>
        </a:p>
      </dgm:t>
    </dgm:pt>
    <dgm:pt modelId="{95F8BA1C-0F90-4E88-B1DD-3D34A0449ABD}" type="pres">
      <dgm:prSet presAssocID="{1CEE2E15-BA35-40A5-8CD6-0967A7BBBB0B}" presName="linear" presStyleCnt="0">
        <dgm:presLayoutVars>
          <dgm:animLvl val="lvl"/>
          <dgm:resizeHandles val="exact"/>
        </dgm:presLayoutVars>
      </dgm:prSet>
      <dgm:spPr/>
    </dgm:pt>
    <dgm:pt modelId="{2D596F89-2680-4740-9A8E-65EBFE18E7B6}" type="pres">
      <dgm:prSet presAssocID="{A5B4DA43-653A-4198-A808-DEA79F1B6400}" presName="parentText" presStyleLbl="node1" presStyleIdx="0" presStyleCnt="4">
        <dgm:presLayoutVars>
          <dgm:chMax val="0"/>
          <dgm:bulletEnabled val="1"/>
        </dgm:presLayoutVars>
      </dgm:prSet>
      <dgm:spPr/>
    </dgm:pt>
    <dgm:pt modelId="{4F2EBF6A-7ED0-4BED-AD28-B1FC0B5C3348}" type="pres">
      <dgm:prSet presAssocID="{4521294A-39B8-4633-9A8F-78BE6854D5A5}" presName="spacer" presStyleCnt="0"/>
      <dgm:spPr/>
    </dgm:pt>
    <dgm:pt modelId="{273A7E2B-8FAD-4F66-8FCB-7FD5B3C3820C}" type="pres">
      <dgm:prSet presAssocID="{27AE94A2-DF8D-4DC7-B595-EE2A37C0620B}" presName="parentText" presStyleLbl="node1" presStyleIdx="1" presStyleCnt="4">
        <dgm:presLayoutVars>
          <dgm:chMax val="0"/>
          <dgm:bulletEnabled val="1"/>
        </dgm:presLayoutVars>
      </dgm:prSet>
      <dgm:spPr/>
    </dgm:pt>
    <dgm:pt modelId="{599500EF-2576-4842-853C-C55AE9DB77E4}" type="pres">
      <dgm:prSet presAssocID="{914A55B6-65AC-44C6-9F17-DA319128DF31}" presName="spacer" presStyleCnt="0"/>
      <dgm:spPr/>
    </dgm:pt>
    <dgm:pt modelId="{74387DD7-83FD-4A29-9B72-A046AB790BD0}" type="pres">
      <dgm:prSet presAssocID="{10A3B5D5-E7E0-45DA-8024-C7FA9B910A57}" presName="parentText" presStyleLbl="node1" presStyleIdx="2" presStyleCnt="4">
        <dgm:presLayoutVars>
          <dgm:chMax val="0"/>
          <dgm:bulletEnabled val="1"/>
        </dgm:presLayoutVars>
      </dgm:prSet>
      <dgm:spPr/>
    </dgm:pt>
    <dgm:pt modelId="{4AB5FB36-FE4B-45BE-B903-3D4FBC9FB81B}" type="pres">
      <dgm:prSet presAssocID="{4EAC7289-EE3A-4E5F-9673-E145AB3B78BE}" presName="spacer" presStyleCnt="0"/>
      <dgm:spPr/>
    </dgm:pt>
    <dgm:pt modelId="{D84E5C2F-05CC-44A7-BB55-7D37544F6732}" type="pres">
      <dgm:prSet presAssocID="{4548E998-F346-473E-B0B4-5762A694C929}" presName="parentText" presStyleLbl="node1" presStyleIdx="3" presStyleCnt="4">
        <dgm:presLayoutVars>
          <dgm:chMax val="0"/>
          <dgm:bulletEnabled val="1"/>
        </dgm:presLayoutVars>
      </dgm:prSet>
      <dgm:spPr/>
    </dgm:pt>
  </dgm:ptLst>
  <dgm:cxnLst>
    <dgm:cxn modelId="{8D6B6C0B-A2E5-43AC-841F-0DC9BB875525}" srcId="{1CEE2E15-BA35-40A5-8CD6-0967A7BBBB0B}" destId="{A5B4DA43-653A-4198-A808-DEA79F1B6400}" srcOrd="0" destOrd="0" parTransId="{0F5E0F73-A6E7-4172-8DF2-FC5A05DBB766}" sibTransId="{4521294A-39B8-4633-9A8F-78BE6854D5A5}"/>
    <dgm:cxn modelId="{73BFE71A-7C7C-43C3-848C-89B8941B4ACC}" type="presOf" srcId="{1CEE2E15-BA35-40A5-8CD6-0967A7BBBB0B}" destId="{95F8BA1C-0F90-4E88-B1DD-3D34A0449ABD}" srcOrd="0" destOrd="0" presId="urn:microsoft.com/office/officeart/2005/8/layout/vList2"/>
    <dgm:cxn modelId="{ED2AEE36-7EFC-45D0-8E72-EB18762D4B4E}" srcId="{1CEE2E15-BA35-40A5-8CD6-0967A7BBBB0B}" destId="{4548E998-F346-473E-B0B4-5762A694C929}" srcOrd="3" destOrd="0" parTransId="{555AAE42-CFF1-4D32-AD78-4B85EAFC61DB}" sibTransId="{737648DA-8075-4E16-ABF5-6073E11FF569}"/>
    <dgm:cxn modelId="{41540A37-C9DE-4885-9E7B-C27DA6E85D05}" type="presOf" srcId="{10A3B5D5-E7E0-45DA-8024-C7FA9B910A57}" destId="{74387DD7-83FD-4A29-9B72-A046AB790BD0}" srcOrd="0" destOrd="0" presId="urn:microsoft.com/office/officeart/2005/8/layout/vList2"/>
    <dgm:cxn modelId="{A0752876-8FCF-4160-867B-0573DA39A761}" srcId="{1CEE2E15-BA35-40A5-8CD6-0967A7BBBB0B}" destId="{27AE94A2-DF8D-4DC7-B595-EE2A37C0620B}" srcOrd="1" destOrd="0" parTransId="{18CC25E6-F319-491C-80FD-28CD3213547C}" sibTransId="{914A55B6-65AC-44C6-9F17-DA319128DF31}"/>
    <dgm:cxn modelId="{21A0488F-5F43-46DE-A529-7737E3A3DC00}" srcId="{1CEE2E15-BA35-40A5-8CD6-0967A7BBBB0B}" destId="{10A3B5D5-E7E0-45DA-8024-C7FA9B910A57}" srcOrd="2" destOrd="0" parTransId="{3DF632D5-86E3-4FD4-9D7D-95A9D21DF9A9}" sibTransId="{4EAC7289-EE3A-4E5F-9673-E145AB3B78BE}"/>
    <dgm:cxn modelId="{A70F5CA4-992E-4A9B-9B6F-54537DE64CAB}" type="presOf" srcId="{A5B4DA43-653A-4198-A808-DEA79F1B6400}" destId="{2D596F89-2680-4740-9A8E-65EBFE18E7B6}" srcOrd="0" destOrd="0" presId="urn:microsoft.com/office/officeart/2005/8/layout/vList2"/>
    <dgm:cxn modelId="{C6D7F9AB-3760-49A2-8E0D-3533CBB2808E}" type="presOf" srcId="{27AE94A2-DF8D-4DC7-B595-EE2A37C0620B}" destId="{273A7E2B-8FAD-4F66-8FCB-7FD5B3C3820C}" srcOrd="0" destOrd="0" presId="urn:microsoft.com/office/officeart/2005/8/layout/vList2"/>
    <dgm:cxn modelId="{DC825FB4-38CA-4767-BFA8-710E2CEDB1EB}" type="presOf" srcId="{4548E998-F346-473E-B0B4-5762A694C929}" destId="{D84E5C2F-05CC-44A7-BB55-7D37544F6732}" srcOrd="0" destOrd="0" presId="urn:microsoft.com/office/officeart/2005/8/layout/vList2"/>
    <dgm:cxn modelId="{13AD76C7-9734-453C-A26B-F129FCE6BA0A}" type="presParOf" srcId="{95F8BA1C-0F90-4E88-B1DD-3D34A0449ABD}" destId="{2D596F89-2680-4740-9A8E-65EBFE18E7B6}" srcOrd="0" destOrd="0" presId="urn:microsoft.com/office/officeart/2005/8/layout/vList2"/>
    <dgm:cxn modelId="{3369B11B-3447-48F2-9267-66AB2BBCF43F}" type="presParOf" srcId="{95F8BA1C-0F90-4E88-B1DD-3D34A0449ABD}" destId="{4F2EBF6A-7ED0-4BED-AD28-B1FC0B5C3348}" srcOrd="1" destOrd="0" presId="urn:microsoft.com/office/officeart/2005/8/layout/vList2"/>
    <dgm:cxn modelId="{33F7D3F1-5B88-4E81-B4FF-0FCC02B1CD41}" type="presParOf" srcId="{95F8BA1C-0F90-4E88-B1DD-3D34A0449ABD}" destId="{273A7E2B-8FAD-4F66-8FCB-7FD5B3C3820C}" srcOrd="2" destOrd="0" presId="urn:microsoft.com/office/officeart/2005/8/layout/vList2"/>
    <dgm:cxn modelId="{0DB8F43C-8DAB-4F37-BF63-A86A77F21F7F}" type="presParOf" srcId="{95F8BA1C-0F90-4E88-B1DD-3D34A0449ABD}" destId="{599500EF-2576-4842-853C-C55AE9DB77E4}" srcOrd="3" destOrd="0" presId="urn:microsoft.com/office/officeart/2005/8/layout/vList2"/>
    <dgm:cxn modelId="{9C7D8B5B-2EE9-4C73-B7BE-166BBCE9C03E}" type="presParOf" srcId="{95F8BA1C-0F90-4E88-B1DD-3D34A0449ABD}" destId="{74387DD7-83FD-4A29-9B72-A046AB790BD0}" srcOrd="4" destOrd="0" presId="urn:microsoft.com/office/officeart/2005/8/layout/vList2"/>
    <dgm:cxn modelId="{B81719DE-CC29-4D46-810E-C9864A33EE5D}" type="presParOf" srcId="{95F8BA1C-0F90-4E88-B1DD-3D34A0449ABD}" destId="{4AB5FB36-FE4B-45BE-B903-3D4FBC9FB81B}" srcOrd="5" destOrd="0" presId="urn:microsoft.com/office/officeart/2005/8/layout/vList2"/>
    <dgm:cxn modelId="{12A370EE-3BB0-40DF-93C6-45CB6B2AB2B9}" type="presParOf" srcId="{95F8BA1C-0F90-4E88-B1DD-3D34A0449ABD}" destId="{D84E5C2F-05CC-44A7-BB55-7D37544F673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C33807-81F1-4C58-89D9-F77990B71CF5}"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4D63CBFF-9888-4962-8787-5A6DA4CD832A}">
      <dgm:prSet/>
      <dgm:spPr/>
      <dgm:t>
        <a:bodyPr/>
        <a:lstStyle/>
        <a:p>
          <a:r>
            <a:rPr lang="en-US" b="1" i="0" baseline="0" dirty="0"/>
            <a:t>Negative Correlation Observed</a:t>
          </a:r>
          <a:r>
            <a:rPr lang="en-US" b="0" i="0" baseline="0" dirty="0"/>
            <a:t>: There is a noticeable negative correlation between annual population growth and CO2 emissions from solid fuel consumption.</a:t>
          </a:r>
          <a:endParaRPr lang="en-US" dirty="0"/>
        </a:p>
      </dgm:t>
    </dgm:pt>
    <dgm:pt modelId="{68741EE2-D860-4B34-8057-245DB430F8CF}" type="parTrans" cxnId="{269C3397-DD87-4FCA-82C5-0628242E3909}">
      <dgm:prSet/>
      <dgm:spPr/>
      <dgm:t>
        <a:bodyPr/>
        <a:lstStyle/>
        <a:p>
          <a:endParaRPr lang="en-US"/>
        </a:p>
      </dgm:t>
    </dgm:pt>
    <dgm:pt modelId="{D9ED0F34-534F-4342-8740-00B04F351BC1}" type="sibTrans" cxnId="{269C3397-DD87-4FCA-82C5-0628242E3909}">
      <dgm:prSet/>
      <dgm:spPr/>
      <dgm:t>
        <a:bodyPr/>
        <a:lstStyle/>
        <a:p>
          <a:endParaRPr lang="en-US"/>
        </a:p>
      </dgm:t>
    </dgm:pt>
    <dgm:pt modelId="{4F700EBC-9458-48A7-A350-3824BD396259}">
      <dgm:prSet/>
      <dgm:spPr/>
      <dgm:t>
        <a:bodyPr/>
        <a:lstStyle/>
        <a:p>
          <a:r>
            <a:rPr lang="en-US" b="1" i="0" baseline="0"/>
            <a:t>High Emissions at Lower Growth Rates</a:t>
          </a:r>
          <a:r>
            <a:rPr lang="en-US" b="0" i="0" baseline="0"/>
            <a:t>: Higher CO2 emissions are clustered around lower population growth rates (2.2% to 2.6%).</a:t>
          </a:r>
          <a:endParaRPr lang="en-US"/>
        </a:p>
      </dgm:t>
    </dgm:pt>
    <dgm:pt modelId="{DA2AF1C1-DEB5-43A1-9DC8-2A03670ECCFA}" type="parTrans" cxnId="{BCD87FD8-3644-4A51-8187-15F2EB88BFB7}">
      <dgm:prSet/>
      <dgm:spPr/>
      <dgm:t>
        <a:bodyPr/>
        <a:lstStyle/>
        <a:p>
          <a:endParaRPr lang="en-US"/>
        </a:p>
      </dgm:t>
    </dgm:pt>
    <dgm:pt modelId="{250AB57C-9496-47C0-8724-96711026EEC3}" type="sibTrans" cxnId="{BCD87FD8-3644-4A51-8187-15F2EB88BFB7}">
      <dgm:prSet/>
      <dgm:spPr/>
      <dgm:t>
        <a:bodyPr/>
        <a:lstStyle/>
        <a:p>
          <a:endParaRPr lang="en-US"/>
        </a:p>
      </dgm:t>
    </dgm:pt>
    <dgm:pt modelId="{9D2A6B77-E8B1-457A-AF5B-FF1531661788}">
      <dgm:prSet/>
      <dgm:spPr/>
      <dgm:t>
        <a:bodyPr/>
        <a:lstStyle/>
        <a:p>
          <a:r>
            <a:rPr lang="en-US" b="1" i="0" baseline="0"/>
            <a:t>Declining Emissions with Increased Growth</a:t>
          </a:r>
          <a:r>
            <a:rPr lang="en-US" b="0" i="0" baseline="0"/>
            <a:t>: As annual population growth rates increase beyond 2.6%, CO2 emissions from solid fuels tend to decrease.</a:t>
          </a:r>
          <a:endParaRPr lang="en-US"/>
        </a:p>
      </dgm:t>
    </dgm:pt>
    <dgm:pt modelId="{087EE2B3-5CB0-4210-B98A-E749B1C91251}" type="parTrans" cxnId="{29FFA61F-FBCE-44E6-9A3E-F3E3A92C9506}">
      <dgm:prSet/>
      <dgm:spPr/>
      <dgm:t>
        <a:bodyPr/>
        <a:lstStyle/>
        <a:p>
          <a:endParaRPr lang="en-US"/>
        </a:p>
      </dgm:t>
    </dgm:pt>
    <dgm:pt modelId="{64579929-6F4B-4047-AA53-E6C4FB49B543}" type="sibTrans" cxnId="{29FFA61F-FBCE-44E6-9A3E-F3E3A92C9506}">
      <dgm:prSet/>
      <dgm:spPr/>
      <dgm:t>
        <a:bodyPr/>
        <a:lstStyle/>
        <a:p>
          <a:endParaRPr lang="en-US"/>
        </a:p>
      </dgm:t>
    </dgm:pt>
    <dgm:pt modelId="{310D3471-CCBB-449A-BEBD-BA82B39FCD9A}">
      <dgm:prSet/>
      <dgm:spPr/>
      <dgm:t>
        <a:bodyPr/>
        <a:lstStyle/>
        <a:p>
          <a:r>
            <a:rPr lang="en-US" b="1" i="0" baseline="0"/>
            <a:t>Implications for Policy</a:t>
          </a:r>
          <a:r>
            <a:rPr lang="en-US" b="0" i="0" baseline="0"/>
            <a:t>: This trend suggests that managing population growth could be a key factor in controlling CO2 emissions. </a:t>
          </a:r>
          <a:endParaRPr lang="en-US"/>
        </a:p>
      </dgm:t>
    </dgm:pt>
    <dgm:pt modelId="{C918417B-C11A-4414-9594-254FC8D635E5}" type="parTrans" cxnId="{7DB665A2-1AA4-4761-98A7-4A5C0BD39564}">
      <dgm:prSet/>
      <dgm:spPr/>
      <dgm:t>
        <a:bodyPr/>
        <a:lstStyle/>
        <a:p>
          <a:endParaRPr lang="en-US"/>
        </a:p>
      </dgm:t>
    </dgm:pt>
    <dgm:pt modelId="{0E4F9DC9-5825-4767-9B38-C2BEF7EFF080}" type="sibTrans" cxnId="{7DB665A2-1AA4-4761-98A7-4A5C0BD39564}">
      <dgm:prSet/>
      <dgm:spPr/>
      <dgm:t>
        <a:bodyPr/>
        <a:lstStyle/>
        <a:p>
          <a:endParaRPr lang="en-US"/>
        </a:p>
      </dgm:t>
    </dgm:pt>
    <dgm:pt modelId="{0E180AC4-133E-4838-A42B-2018650A6B79}" type="pres">
      <dgm:prSet presAssocID="{67C33807-81F1-4C58-89D9-F77990B71CF5}" presName="diagram" presStyleCnt="0">
        <dgm:presLayoutVars>
          <dgm:dir/>
          <dgm:resizeHandles val="exact"/>
        </dgm:presLayoutVars>
      </dgm:prSet>
      <dgm:spPr/>
    </dgm:pt>
    <dgm:pt modelId="{AC56462E-B498-4CF8-817C-783AD549ED7A}" type="pres">
      <dgm:prSet presAssocID="{4D63CBFF-9888-4962-8787-5A6DA4CD832A}" presName="node" presStyleLbl="node1" presStyleIdx="0" presStyleCnt="4">
        <dgm:presLayoutVars>
          <dgm:bulletEnabled val="1"/>
        </dgm:presLayoutVars>
      </dgm:prSet>
      <dgm:spPr/>
    </dgm:pt>
    <dgm:pt modelId="{F1EBD60D-E068-4FBB-BCFF-2882A251638C}" type="pres">
      <dgm:prSet presAssocID="{D9ED0F34-534F-4342-8740-00B04F351BC1}" presName="sibTrans" presStyleCnt="0"/>
      <dgm:spPr/>
    </dgm:pt>
    <dgm:pt modelId="{4B45D38B-FC30-4FF6-8D6D-3CE28090A603}" type="pres">
      <dgm:prSet presAssocID="{4F700EBC-9458-48A7-A350-3824BD396259}" presName="node" presStyleLbl="node1" presStyleIdx="1" presStyleCnt="4">
        <dgm:presLayoutVars>
          <dgm:bulletEnabled val="1"/>
        </dgm:presLayoutVars>
      </dgm:prSet>
      <dgm:spPr/>
    </dgm:pt>
    <dgm:pt modelId="{CECDA52D-7DD9-461F-B2A3-FD4FDDBEE622}" type="pres">
      <dgm:prSet presAssocID="{250AB57C-9496-47C0-8724-96711026EEC3}" presName="sibTrans" presStyleCnt="0"/>
      <dgm:spPr/>
    </dgm:pt>
    <dgm:pt modelId="{9DF67F72-17D6-4BAA-9D55-8700B8CDCC5B}" type="pres">
      <dgm:prSet presAssocID="{9D2A6B77-E8B1-457A-AF5B-FF1531661788}" presName="node" presStyleLbl="node1" presStyleIdx="2" presStyleCnt="4">
        <dgm:presLayoutVars>
          <dgm:bulletEnabled val="1"/>
        </dgm:presLayoutVars>
      </dgm:prSet>
      <dgm:spPr/>
    </dgm:pt>
    <dgm:pt modelId="{F11749AE-A8B0-4304-959E-2217561CA0B9}" type="pres">
      <dgm:prSet presAssocID="{64579929-6F4B-4047-AA53-E6C4FB49B543}" presName="sibTrans" presStyleCnt="0"/>
      <dgm:spPr/>
    </dgm:pt>
    <dgm:pt modelId="{1351113D-D431-4C39-BA37-9EDCEF6A2DE1}" type="pres">
      <dgm:prSet presAssocID="{310D3471-CCBB-449A-BEBD-BA82B39FCD9A}" presName="node" presStyleLbl="node1" presStyleIdx="3" presStyleCnt="4">
        <dgm:presLayoutVars>
          <dgm:bulletEnabled val="1"/>
        </dgm:presLayoutVars>
      </dgm:prSet>
      <dgm:spPr/>
    </dgm:pt>
  </dgm:ptLst>
  <dgm:cxnLst>
    <dgm:cxn modelId="{4D7C2718-F5AB-401E-AAE8-E17963DBE815}" type="presOf" srcId="{67C33807-81F1-4C58-89D9-F77990B71CF5}" destId="{0E180AC4-133E-4838-A42B-2018650A6B79}" srcOrd="0" destOrd="0" presId="urn:microsoft.com/office/officeart/2005/8/layout/default"/>
    <dgm:cxn modelId="{29FFA61F-FBCE-44E6-9A3E-F3E3A92C9506}" srcId="{67C33807-81F1-4C58-89D9-F77990B71CF5}" destId="{9D2A6B77-E8B1-457A-AF5B-FF1531661788}" srcOrd="2" destOrd="0" parTransId="{087EE2B3-5CB0-4210-B98A-E749B1C91251}" sibTransId="{64579929-6F4B-4047-AA53-E6C4FB49B543}"/>
    <dgm:cxn modelId="{D0E58A8B-7470-427B-84FB-6EE6133F46C0}" type="presOf" srcId="{4F700EBC-9458-48A7-A350-3824BD396259}" destId="{4B45D38B-FC30-4FF6-8D6D-3CE28090A603}" srcOrd="0" destOrd="0" presId="urn:microsoft.com/office/officeart/2005/8/layout/default"/>
    <dgm:cxn modelId="{4B450192-799B-4422-AEDC-5E00DBC5CF91}" type="presOf" srcId="{310D3471-CCBB-449A-BEBD-BA82B39FCD9A}" destId="{1351113D-D431-4C39-BA37-9EDCEF6A2DE1}" srcOrd="0" destOrd="0" presId="urn:microsoft.com/office/officeart/2005/8/layout/default"/>
    <dgm:cxn modelId="{269C3397-DD87-4FCA-82C5-0628242E3909}" srcId="{67C33807-81F1-4C58-89D9-F77990B71CF5}" destId="{4D63CBFF-9888-4962-8787-5A6DA4CD832A}" srcOrd="0" destOrd="0" parTransId="{68741EE2-D860-4B34-8057-245DB430F8CF}" sibTransId="{D9ED0F34-534F-4342-8740-00B04F351BC1}"/>
    <dgm:cxn modelId="{72E95398-1D56-4B18-B2D9-52FAEE6FD4B1}" type="presOf" srcId="{9D2A6B77-E8B1-457A-AF5B-FF1531661788}" destId="{9DF67F72-17D6-4BAA-9D55-8700B8CDCC5B}" srcOrd="0" destOrd="0" presId="urn:microsoft.com/office/officeart/2005/8/layout/default"/>
    <dgm:cxn modelId="{19966E99-2569-451C-BDDC-F3CC3C21F954}" type="presOf" srcId="{4D63CBFF-9888-4962-8787-5A6DA4CD832A}" destId="{AC56462E-B498-4CF8-817C-783AD549ED7A}" srcOrd="0" destOrd="0" presId="urn:microsoft.com/office/officeart/2005/8/layout/default"/>
    <dgm:cxn modelId="{7DB665A2-1AA4-4761-98A7-4A5C0BD39564}" srcId="{67C33807-81F1-4C58-89D9-F77990B71CF5}" destId="{310D3471-CCBB-449A-BEBD-BA82B39FCD9A}" srcOrd="3" destOrd="0" parTransId="{C918417B-C11A-4414-9594-254FC8D635E5}" sibTransId="{0E4F9DC9-5825-4767-9B38-C2BEF7EFF080}"/>
    <dgm:cxn modelId="{BCD87FD8-3644-4A51-8187-15F2EB88BFB7}" srcId="{67C33807-81F1-4C58-89D9-F77990B71CF5}" destId="{4F700EBC-9458-48A7-A350-3824BD396259}" srcOrd="1" destOrd="0" parTransId="{DA2AF1C1-DEB5-43A1-9DC8-2A03670ECCFA}" sibTransId="{250AB57C-9496-47C0-8724-96711026EEC3}"/>
    <dgm:cxn modelId="{A64F3DDA-13BA-44C7-8617-D5F2AE68E838}" type="presParOf" srcId="{0E180AC4-133E-4838-A42B-2018650A6B79}" destId="{AC56462E-B498-4CF8-817C-783AD549ED7A}" srcOrd="0" destOrd="0" presId="urn:microsoft.com/office/officeart/2005/8/layout/default"/>
    <dgm:cxn modelId="{1E13E3F6-3766-4A0B-8D3F-46249CC3963A}" type="presParOf" srcId="{0E180AC4-133E-4838-A42B-2018650A6B79}" destId="{F1EBD60D-E068-4FBB-BCFF-2882A251638C}" srcOrd="1" destOrd="0" presId="urn:microsoft.com/office/officeart/2005/8/layout/default"/>
    <dgm:cxn modelId="{334EAD28-9C48-4F08-8FFE-F355B7175346}" type="presParOf" srcId="{0E180AC4-133E-4838-A42B-2018650A6B79}" destId="{4B45D38B-FC30-4FF6-8D6D-3CE28090A603}" srcOrd="2" destOrd="0" presId="urn:microsoft.com/office/officeart/2005/8/layout/default"/>
    <dgm:cxn modelId="{9BAA008E-949B-4A00-BC84-C1555A8C4D41}" type="presParOf" srcId="{0E180AC4-133E-4838-A42B-2018650A6B79}" destId="{CECDA52D-7DD9-461F-B2A3-FD4FDDBEE622}" srcOrd="3" destOrd="0" presId="urn:microsoft.com/office/officeart/2005/8/layout/default"/>
    <dgm:cxn modelId="{0EE2BBA1-F8FB-4601-97A2-EEDA5FAED45C}" type="presParOf" srcId="{0E180AC4-133E-4838-A42B-2018650A6B79}" destId="{9DF67F72-17D6-4BAA-9D55-8700B8CDCC5B}" srcOrd="4" destOrd="0" presId="urn:microsoft.com/office/officeart/2005/8/layout/default"/>
    <dgm:cxn modelId="{530C6E74-20F8-4728-859A-5186245C4215}" type="presParOf" srcId="{0E180AC4-133E-4838-A42B-2018650A6B79}" destId="{F11749AE-A8B0-4304-959E-2217561CA0B9}" srcOrd="5" destOrd="0" presId="urn:microsoft.com/office/officeart/2005/8/layout/default"/>
    <dgm:cxn modelId="{A41310BA-E820-4BB5-8FF1-77E6F692BF93}" type="presParOf" srcId="{0E180AC4-133E-4838-A42B-2018650A6B79}" destId="{1351113D-D431-4C39-BA37-9EDCEF6A2DE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EF57BE-E9C6-40C9-9A3E-52F758AD2CDE}"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2EA99733-9FB9-489E-93B7-074186978BE0}">
      <dgm:prSet/>
      <dgm:spPr/>
      <dgm:t>
        <a:bodyPr/>
        <a:lstStyle/>
        <a:p>
          <a:r>
            <a:rPr lang="en-US" b="1" i="0" baseline="0" dirty="0"/>
            <a:t>Fluctuating Rainfall</a:t>
          </a:r>
          <a:r>
            <a:rPr lang="en-US" b="0" i="0" baseline="0" dirty="0"/>
            <a:t>: The mean annual rainfall in Pakistan has shown significant fluctuations from 1970 to 2013.</a:t>
          </a:r>
          <a:endParaRPr lang="en-US" dirty="0"/>
        </a:p>
      </dgm:t>
    </dgm:pt>
    <dgm:pt modelId="{64F21D0D-1D0D-4B62-8B84-CEE60268C344}" type="parTrans" cxnId="{A580A593-4215-4936-909E-61140EF97FFF}">
      <dgm:prSet/>
      <dgm:spPr/>
      <dgm:t>
        <a:bodyPr/>
        <a:lstStyle/>
        <a:p>
          <a:endParaRPr lang="en-US"/>
        </a:p>
      </dgm:t>
    </dgm:pt>
    <dgm:pt modelId="{48A42A4B-6D96-4926-B484-3C69A210C10B}" type="sibTrans" cxnId="{A580A593-4215-4936-909E-61140EF97FFF}">
      <dgm:prSet/>
      <dgm:spPr/>
      <dgm:t>
        <a:bodyPr/>
        <a:lstStyle/>
        <a:p>
          <a:endParaRPr lang="en-US"/>
        </a:p>
      </dgm:t>
    </dgm:pt>
    <dgm:pt modelId="{1019D614-B8F6-43FF-8079-4B14FF7CD8FD}">
      <dgm:prSet/>
      <dgm:spPr/>
      <dgm:t>
        <a:bodyPr/>
        <a:lstStyle/>
        <a:p>
          <a:r>
            <a:rPr lang="en-US" b="1" i="0" baseline="0" dirty="0"/>
            <a:t>Peaks and Troughs</a:t>
          </a:r>
          <a:r>
            <a:rPr lang="en-US" b="0" i="0" baseline="0" dirty="0"/>
            <a:t>: Notable peaks in rainfall occurred in the late 1970s, early 1980s, and late 1990s, while significant drops were observed in the late 1980s and early 2000s.</a:t>
          </a:r>
          <a:endParaRPr lang="en-US" dirty="0"/>
        </a:p>
      </dgm:t>
    </dgm:pt>
    <dgm:pt modelId="{8D0401BF-4E1E-4039-BB52-95EE05A35E09}" type="parTrans" cxnId="{3371471C-C949-489F-A694-71783B8AFF9C}">
      <dgm:prSet/>
      <dgm:spPr/>
      <dgm:t>
        <a:bodyPr/>
        <a:lstStyle/>
        <a:p>
          <a:endParaRPr lang="en-US"/>
        </a:p>
      </dgm:t>
    </dgm:pt>
    <dgm:pt modelId="{FEDB5FB2-8F57-4CA9-A51F-1BA48AF535BF}" type="sibTrans" cxnId="{3371471C-C949-489F-A694-71783B8AFF9C}">
      <dgm:prSet/>
      <dgm:spPr/>
      <dgm:t>
        <a:bodyPr/>
        <a:lstStyle/>
        <a:p>
          <a:endParaRPr lang="en-US"/>
        </a:p>
      </dgm:t>
    </dgm:pt>
    <dgm:pt modelId="{C6CDF7F0-170B-4B19-998E-75C22190557B}">
      <dgm:prSet/>
      <dgm:spPr/>
      <dgm:t>
        <a:bodyPr/>
        <a:lstStyle/>
        <a:p>
          <a:r>
            <a:rPr lang="en-US" b="1" i="0" baseline="0"/>
            <a:t>Long-term Trend</a:t>
          </a:r>
          <a:r>
            <a:rPr lang="en-US" b="0" i="0" baseline="0"/>
            <a:t>: Despite the variability, no clear increasing or decreasing trend in mean annual rainfall is evident over the entire period.</a:t>
          </a:r>
          <a:endParaRPr lang="en-US"/>
        </a:p>
      </dgm:t>
    </dgm:pt>
    <dgm:pt modelId="{3947AA8B-C739-4246-8220-6EDE5B057F37}" type="parTrans" cxnId="{FDB11969-2FD0-4102-9733-E876E91CF13A}">
      <dgm:prSet/>
      <dgm:spPr/>
      <dgm:t>
        <a:bodyPr/>
        <a:lstStyle/>
        <a:p>
          <a:endParaRPr lang="en-US"/>
        </a:p>
      </dgm:t>
    </dgm:pt>
    <dgm:pt modelId="{5814589F-7FA1-4CCA-AFB1-B7CBEA2F65EE}" type="sibTrans" cxnId="{FDB11969-2FD0-4102-9733-E876E91CF13A}">
      <dgm:prSet/>
      <dgm:spPr/>
      <dgm:t>
        <a:bodyPr/>
        <a:lstStyle/>
        <a:p>
          <a:endParaRPr lang="en-US"/>
        </a:p>
      </dgm:t>
    </dgm:pt>
    <dgm:pt modelId="{E50D0EC3-EDCC-4639-97B9-8FD27BDAF3A9}">
      <dgm:prSet/>
      <dgm:spPr/>
      <dgm:t>
        <a:bodyPr/>
        <a:lstStyle/>
        <a:p>
          <a:r>
            <a:rPr lang="en-US" b="1" i="0" baseline="0"/>
            <a:t>Implications for Agriculture</a:t>
          </a:r>
          <a:r>
            <a:rPr lang="en-US" b="0" i="0" baseline="0"/>
            <a:t>: These fluctuations highlight the challenges in agricultural planning and water resource management due to the unpredictable nature of annual rainfall. </a:t>
          </a:r>
          <a:endParaRPr lang="en-US"/>
        </a:p>
      </dgm:t>
    </dgm:pt>
    <dgm:pt modelId="{B4EF182E-3B73-4E12-ACAB-C035CD92B251}" type="parTrans" cxnId="{BFEFD0F1-192C-408B-AB75-DB05178D7B4F}">
      <dgm:prSet/>
      <dgm:spPr/>
      <dgm:t>
        <a:bodyPr/>
        <a:lstStyle/>
        <a:p>
          <a:endParaRPr lang="en-US"/>
        </a:p>
      </dgm:t>
    </dgm:pt>
    <dgm:pt modelId="{30A03416-560B-42AC-8F36-C23E4807016E}" type="sibTrans" cxnId="{BFEFD0F1-192C-408B-AB75-DB05178D7B4F}">
      <dgm:prSet/>
      <dgm:spPr/>
      <dgm:t>
        <a:bodyPr/>
        <a:lstStyle/>
        <a:p>
          <a:endParaRPr lang="en-US"/>
        </a:p>
      </dgm:t>
    </dgm:pt>
    <dgm:pt modelId="{DFCD85E5-8BCB-4D85-8B23-EA448DF06BD2}" type="pres">
      <dgm:prSet presAssocID="{26EF57BE-E9C6-40C9-9A3E-52F758AD2CDE}" presName="linear" presStyleCnt="0">
        <dgm:presLayoutVars>
          <dgm:animLvl val="lvl"/>
          <dgm:resizeHandles val="exact"/>
        </dgm:presLayoutVars>
      </dgm:prSet>
      <dgm:spPr/>
    </dgm:pt>
    <dgm:pt modelId="{1EE88E9B-1392-49BD-871A-D3222E7D3DF3}" type="pres">
      <dgm:prSet presAssocID="{2EA99733-9FB9-489E-93B7-074186978BE0}" presName="parentText" presStyleLbl="node1" presStyleIdx="0" presStyleCnt="4">
        <dgm:presLayoutVars>
          <dgm:chMax val="0"/>
          <dgm:bulletEnabled val="1"/>
        </dgm:presLayoutVars>
      </dgm:prSet>
      <dgm:spPr/>
    </dgm:pt>
    <dgm:pt modelId="{18FB602B-5788-4B5E-86AC-DC85BC6D573D}" type="pres">
      <dgm:prSet presAssocID="{48A42A4B-6D96-4926-B484-3C69A210C10B}" presName="spacer" presStyleCnt="0"/>
      <dgm:spPr/>
    </dgm:pt>
    <dgm:pt modelId="{1DFEABC9-47D4-422B-B7DE-21934E6476BF}" type="pres">
      <dgm:prSet presAssocID="{1019D614-B8F6-43FF-8079-4B14FF7CD8FD}" presName="parentText" presStyleLbl="node1" presStyleIdx="1" presStyleCnt="4">
        <dgm:presLayoutVars>
          <dgm:chMax val="0"/>
          <dgm:bulletEnabled val="1"/>
        </dgm:presLayoutVars>
      </dgm:prSet>
      <dgm:spPr/>
    </dgm:pt>
    <dgm:pt modelId="{5389D887-4331-4F15-B13A-58BF9656C1FD}" type="pres">
      <dgm:prSet presAssocID="{FEDB5FB2-8F57-4CA9-A51F-1BA48AF535BF}" presName="spacer" presStyleCnt="0"/>
      <dgm:spPr/>
    </dgm:pt>
    <dgm:pt modelId="{FBDD8A4B-55AD-4778-9190-830905AE5CD9}" type="pres">
      <dgm:prSet presAssocID="{C6CDF7F0-170B-4B19-998E-75C22190557B}" presName="parentText" presStyleLbl="node1" presStyleIdx="2" presStyleCnt="4">
        <dgm:presLayoutVars>
          <dgm:chMax val="0"/>
          <dgm:bulletEnabled val="1"/>
        </dgm:presLayoutVars>
      </dgm:prSet>
      <dgm:spPr/>
    </dgm:pt>
    <dgm:pt modelId="{4846D8E5-4716-4685-BAB4-94DA14D52624}" type="pres">
      <dgm:prSet presAssocID="{5814589F-7FA1-4CCA-AFB1-B7CBEA2F65EE}" presName="spacer" presStyleCnt="0"/>
      <dgm:spPr/>
    </dgm:pt>
    <dgm:pt modelId="{BA946DF8-68AF-4732-9E26-42D1850563F7}" type="pres">
      <dgm:prSet presAssocID="{E50D0EC3-EDCC-4639-97B9-8FD27BDAF3A9}" presName="parentText" presStyleLbl="node1" presStyleIdx="3" presStyleCnt="4">
        <dgm:presLayoutVars>
          <dgm:chMax val="0"/>
          <dgm:bulletEnabled val="1"/>
        </dgm:presLayoutVars>
      </dgm:prSet>
      <dgm:spPr/>
    </dgm:pt>
  </dgm:ptLst>
  <dgm:cxnLst>
    <dgm:cxn modelId="{3371471C-C949-489F-A694-71783B8AFF9C}" srcId="{26EF57BE-E9C6-40C9-9A3E-52F758AD2CDE}" destId="{1019D614-B8F6-43FF-8079-4B14FF7CD8FD}" srcOrd="1" destOrd="0" parTransId="{8D0401BF-4E1E-4039-BB52-95EE05A35E09}" sibTransId="{FEDB5FB2-8F57-4CA9-A51F-1BA48AF535BF}"/>
    <dgm:cxn modelId="{14607468-4E57-4C3C-A30E-82CD06AEFEC3}" type="presOf" srcId="{E50D0EC3-EDCC-4639-97B9-8FD27BDAF3A9}" destId="{BA946DF8-68AF-4732-9E26-42D1850563F7}" srcOrd="0" destOrd="0" presId="urn:microsoft.com/office/officeart/2005/8/layout/vList2"/>
    <dgm:cxn modelId="{FDB11969-2FD0-4102-9733-E876E91CF13A}" srcId="{26EF57BE-E9C6-40C9-9A3E-52F758AD2CDE}" destId="{C6CDF7F0-170B-4B19-998E-75C22190557B}" srcOrd="2" destOrd="0" parTransId="{3947AA8B-C739-4246-8220-6EDE5B057F37}" sibTransId="{5814589F-7FA1-4CCA-AFB1-B7CBEA2F65EE}"/>
    <dgm:cxn modelId="{83F71270-D57F-4CEC-86FA-A0BA52EA10A9}" type="presOf" srcId="{1019D614-B8F6-43FF-8079-4B14FF7CD8FD}" destId="{1DFEABC9-47D4-422B-B7DE-21934E6476BF}" srcOrd="0" destOrd="0" presId="urn:microsoft.com/office/officeart/2005/8/layout/vList2"/>
    <dgm:cxn modelId="{81BBD250-93E9-4A76-90B4-EC1D8370A3D6}" type="presOf" srcId="{2EA99733-9FB9-489E-93B7-074186978BE0}" destId="{1EE88E9B-1392-49BD-871A-D3222E7D3DF3}" srcOrd="0" destOrd="0" presId="urn:microsoft.com/office/officeart/2005/8/layout/vList2"/>
    <dgm:cxn modelId="{A580A593-4215-4936-909E-61140EF97FFF}" srcId="{26EF57BE-E9C6-40C9-9A3E-52F758AD2CDE}" destId="{2EA99733-9FB9-489E-93B7-074186978BE0}" srcOrd="0" destOrd="0" parTransId="{64F21D0D-1D0D-4B62-8B84-CEE60268C344}" sibTransId="{48A42A4B-6D96-4926-B484-3C69A210C10B}"/>
    <dgm:cxn modelId="{0FB629BE-7A92-4719-A1DF-51FFA4B27772}" type="presOf" srcId="{C6CDF7F0-170B-4B19-998E-75C22190557B}" destId="{FBDD8A4B-55AD-4778-9190-830905AE5CD9}" srcOrd="0" destOrd="0" presId="urn:microsoft.com/office/officeart/2005/8/layout/vList2"/>
    <dgm:cxn modelId="{BFEFD0F1-192C-408B-AB75-DB05178D7B4F}" srcId="{26EF57BE-E9C6-40C9-9A3E-52F758AD2CDE}" destId="{E50D0EC3-EDCC-4639-97B9-8FD27BDAF3A9}" srcOrd="3" destOrd="0" parTransId="{B4EF182E-3B73-4E12-ACAB-C035CD92B251}" sibTransId="{30A03416-560B-42AC-8F36-C23E4807016E}"/>
    <dgm:cxn modelId="{6755BEF8-051A-4114-B965-F7AF2AF0CFC4}" type="presOf" srcId="{26EF57BE-E9C6-40C9-9A3E-52F758AD2CDE}" destId="{DFCD85E5-8BCB-4D85-8B23-EA448DF06BD2}" srcOrd="0" destOrd="0" presId="urn:microsoft.com/office/officeart/2005/8/layout/vList2"/>
    <dgm:cxn modelId="{D44260DC-2E27-43C7-A23E-58E9D70DC229}" type="presParOf" srcId="{DFCD85E5-8BCB-4D85-8B23-EA448DF06BD2}" destId="{1EE88E9B-1392-49BD-871A-D3222E7D3DF3}" srcOrd="0" destOrd="0" presId="urn:microsoft.com/office/officeart/2005/8/layout/vList2"/>
    <dgm:cxn modelId="{096F518A-8FC4-4CCC-9967-9CB0BC740BE8}" type="presParOf" srcId="{DFCD85E5-8BCB-4D85-8B23-EA448DF06BD2}" destId="{18FB602B-5788-4B5E-86AC-DC85BC6D573D}" srcOrd="1" destOrd="0" presId="urn:microsoft.com/office/officeart/2005/8/layout/vList2"/>
    <dgm:cxn modelId="{17D3C403-743C-443B-8F31-CD7B3D3B2618}" type="presParOf" srcId="{DFCD85E5-8BCB-4D85-8B23-EA448DF06BD2}" destId="{1DFEABC9-47D4-422B-B7DE-21934E6476BF}" srcOrd="2" destOrd="0" presId="urn:microsoft.com/office/officeart/2005/8/layout/vList2"/>
    <dgm:cxn modelId="{1838D699-A94E-4408-803F-1F7D2E1F76B3}" type="presParOf" srcId="{DFCD85E5-8BCB-4D85-8B23-EA448DF06BD2}" destId="{5389D887-4331-4F15-B13A-58BF9656C1FD}" srcOrd="3" destOrd="0" presId="urn:microsoft.com/office/officeart/2005/8/layout/vList2"/>
    <dgm:cxn modelId="{AC0A619B-50B0-4E28-929F-50D767639E3E}" type="presParOf" srcId="{DFCD85E5-8BCB-4D85-8B23-EA448DF06BD2}" destId="{FBDD8A4B-55AD-4778-9190-830905AE5CD9}" srcOrd="4" destOrd="0" presId="urn:microsoft.com/office/officeart/2005/8/layout/vList2"/>
    <dgm:cxn modelId="{B830115D-AE9B-40B9-9DBD-1490625CEC8B}" type="presParOf" srcId="{DFCD85E5-8BCB-4D85-8B23-EA448DF06BD2}" destId="{4846D8E5-4716-4685-BAB4-94DA14D52624}" srcOrd="5" destOrd="0" presId="urn:microsoft.com/office/officeart/2005/8/layout/vList2"/>
    <dgm:cxn modelId="{0A8C8BE1-D019-42B6-82DD-34BD306960CF}" type="presParOf" srcId="{DFCD85E5-8BCB-4D85-8B23-EA448DF06BD2}" destId="{BA946DF8-68AF-4732-9E26-42D1850563F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9B649D-7B2C-4BE9-94CB-FF419BD3DF6E}" type="doc">
      <dgm:prSet loTypeId="urn:microsoft.com/office/officeart/2018/2/layout/IconCircle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A42E096F-D934-4CE4-8752-D0094939B2C1}">
      <dgm:prSet/>
      <dgm:spPr/>
      <dgm:t>
        <a:bodyPr/>
        <a:lstStyle/>
        <a:p>
          <a:pPr>
            <a:lnSpc>
              <a:spcPct val="100000"/>
            </a:lnSpc>
          </a:pPr>
          <a:r>
            <a:rPr lang="en-US" b="1" i="0" baseline="0"/>
            <a:t>Overall Increase</a:t>
          </a:r>
          <a:r>
            <a:rPr lang="en-US" b="0" i="0" baseline="0"/>
            <a:t>: The graph shows a consistent increase in cereal yield (kg/ha) from 1970 to 2015. This indicates a general improvement in agricultural productivity over the years.</a:t>
          </a:r>
          <a:endParaRPr lang="en-US"/>
        </a:p>
      </dgm:t>
    </dgm:pt>
    <dgm:pt modelId="{C4745EA1-604E-453C-B94F-BFE62A13A1E6}" type="parTrans" cxnId="{26B3252E-5CBA-40E0-A7AF-5F49E628F4B1}">
      <dgm:prSet/>
      <dgm:spPr/>
      <dgm:t>
        <a:bodyPr/>
        <a:lstStyle/>
        <a:p>
          <a:endParaRPr lang="en-US"/>
        </a:p>
      </dgm:t>
    </dgm:pt>
    <dgm:pt modelId="{77C99C81-D7D9-4CBE-AB83-2CA0922B7786}" type="sibTrans" cxnId="{26B3252E-5CBA-40E0-A7AF-5F49E628F4B1}">
      <dgm:prSet/>
      <dgm:spPr/>
      <dgm:t>
        <a:bodyPr/>
        <a:lstStyle/>
        <a:p>
          <a:pPr>
            <a:lnSpc>
              <a:spcPct val="100000"/>
            </a:lnSpc>
          </a:pPr>
          <a:endParaRPr lang="en-US"/>
        </a:p>
      </dgm:t>
    </dgm:pt>
    <dgm:pt modelId="{99840E05-583D-4046-9B36-7AAB8C1F275F}">
      <dgm:prSet/>
      <dgm:spPr/>
      <dgm:t>
        <a:bodyPr/>
        <a:lstStyle/>
        <a:p>
          <a:pPr>
            <a:lnSpc>
              <a:spcPct val="100000"/>
            </a:lnSpc>
          </a:pPr>
          <a:r>
            <a:rPr lang="en-US" b="1" i="0" baseline="0" dirty="0"/>
            <a:t>Significant Milestones</a:t>
          </a:r>
          <a:r>
            <a:rPr lang="en-US" b="0" i="0" baseline="0" dirty="0"/>
            <a:t>: Around the mid-1990s and early 2000s, there are noticeable increases in yield, suggesting periods of significant agricultural advancements or improvements.</a:t>
          </a:r>
          <a:endParaRPr lang="en-US" dirty="0"/>
        </a:p>
      </dgm:t>
    </dgm:pt>
    <dgm:pt modelId="{AF3E00E0-008B-420B-A30E-1DA453C152E4}" type="parTrans" cxnId="{36F73021-086C-47EB-838E-854929013111}">
      <dgm:prSet/>
      <dgm:spPr/>
      <dgm:t>
        <a:bodyPr/>
        <a:lstStyle/>
        <a:p>
          <a:endParaRPr lang="en-US"/>
        </a:p>
      </dgm:t>
    </dgm:pt>
    <dgm:pt modelId="{05257982-DECB-4EC5-AD52-6EF7CD10AD93}" type="sibTrans" cxnId="{36F73021-086C-47EB-838E-854929013111}">
      <dgm:prSet/>
      <dgm:spPr/>
      <dgm:t>
        <a:bodyPr/>
        <a:lstStyle/>
        <a:p>
          <a:pPr>
            <a:lnSpc>
              <a:spcPct val="100000"/>
            </a:lnSpc>
          </a:pPr>
          <a:endParaRPr lang="en-US"/>
        </a:p>
      </dgm:t>
    </dgm:pt>
    <dgm:pt modelId="{F22D243A-1E62-4D52-837B-5910414DE4CF}">
      <dgm:prSet/>
      <dgm:spPr/>
      <dgm:t>
        <a:bodyPr/>
        <a:lstStyle/>
        <a:p>
          <a:pPr>
            <a:lnSpc>
              <a:spcPct val="100000"/>
            </a:lnSpc>
          </a:pPr>
          <a:r>
            <a:rPr lang="en-US" b="1" i="0" baseline="0"/>
            <a:t>Fluctuations</a:t>
          </a:r>
          <a:r>
            <a:rPr lang="en-US" b="0" i="0" baseline="0"/>
            <a:t>: Despite the overall upward trend, there are several periods of fluctuation where the yield either plateaued or experienced minor drops, reflecting the variability in agricultural outcomes due to factors like weather, technology, or policy changes.</a:t>
          </a:r>
          <a:endParaRPr lang="en-US"/>
        </a:p>
      </dgm:t>
    </dgm:pt>
    <dgm:pt modelId="{9E7ACCD1-DBBA-4139-857D-CB4B19E1DF41}" type="parTrans" cxnId="{24B09B98-2734-4ABE-A4F7-A55B289A2E82}">
      <dgm:prSet/>
      <dgm:spPr/>
      <dgm:t>
        <a:bodyPr/>
        <a:lstStyle/>
        <a:p>
          <a:endParaRPr lang="en-US"/>
        </a:p>
      </dgm:t>
    </dgm:pt>
    <dgm:pt modelId="{9722CE54-F3C1-4166-864D-DF9FE7D45CF9}" type="sibTrans" cxnId="{24B09B98-2734-4ABE-A4F7-A55B289A2E82}">
      <dgm:prSet/>
      <dgm:spPr/>
      <dgm:t>
        <a:bodyPr/>
        <a:lstStyle/>
        <a:p>
          <a:pPr>
            <a:lnSpc>
              <a:spcPct val="100000"/>
            </a:lnSpc>
          </a:pPr>
          <a:endParaRPr lang="en-US"/>
        </a:p>
      </dgm:t>
    </dgm:pt>
    <dgm:pt modelId="{112E521C-5414-48E4-9EB4-16ADD29499DC}">
      <dgm:prSet/>
      <dgm:spPr/>
      <dgm:t>
        <a:bodyPr/>
        <a:lstStyle/>
        <a:p>
          <a:pPr>
            <a:lnSpc>
              <a:spcPct val="100000"/>
            </a:lnSpc>
          </a:pPr>
          <a:r>
            <a:rPr lang="en-US" b="1" i="0" baseline="0" dirty="0"/>
            <a:t>Peak Yield</a:t>
          </a:r>
          <a:r>
            <a:rPr lang="en-US" b="0" i="0" baseline="0" dirty="0"/>
            <a:t>: By the end of the graph in 2015, the cereal yield reaches approximately 3000 kg/ha, which is the highest point recorded in the given timeframe, marking a substantial increase from the starting yield of around 1250 kg/ha in 1970.</a:t>
          </a:r>
          <a:endParaRPr lang="en-US" dirty="0"/>
        </a:p>
      </dgm:t>
    </dgm:pt>
    <dgm:pt modelId="{2755708F-4D47-43C7-8E4B-D0280DA77E30}" type="parTrans" cxnId="{9D90D6E9-314C-4EB0-8ABB-2B9274D1774E}">
      <dgm:prSet/>
      <dgm:spPr/>
      <dgm:t>
        <a:bodyPr/>
        <a:lstStyle/>
        <a:p>
          <a:endParaRPr lang="en-US"/>
        </a:p>
      </dgm:t>
    </dgm:pt>
    <dgm:pt modelId="{6E14F885-8EF2-45EE-A692-BBF58B6673BC}" type="sibTrans" cxnId="{9D90D6E9-314C-4EB0-8ABB-2B9274D1774E}">
      <dgm:prSet/>
      <dgm:spPr/>
      <dgm:t>
        <a:bodyPr/>
        <a:lstStyle/>
        <a:p>
          <a:endParaRPr lang="en-US"/>
        </a:p>
      </dgm:t>
    </dgm:pt>
    <dgm:pt modelId="{6CD9834F-CC3E-4186-833D-D73D4FD81B05}" type="pres">
      <dgm:prSet presAssocID="{5B9B649D-7B2C-4BE9-94CB-FF419BD3DF6E}" presName="root" presStyleCnt="0">
        <dgm:presLayoutVars>
          <dgm:dir/>
          <dgm:resizeHandles val="exact"/>
        </dgm:presLayoutVars>
      </dgm:prSet>
      <dgm:spPr/>
    </dgm:pt>
    <dgm:pt modelId="{5DBAAD82-61D3-4C47-9A1F-716DF1A313EA}" type="pres">
      <dgm:prSet presAssocID="{5B9B649D-7B2C-4BE9-94CB-FF419BD3DF6E}" presName="container" presStyleCnt="0">
        <dgm:presLayoutVars>
          <dgm:dir/>
          <dgm:resizeHandles val="exact"/>
        </dgm:presLayoutVars>
      </dgm:prSet>
      <dgm:spPr/>
    </dgm:pt>
    <dgm:pt modelId="{64D823F1-0EFE-45FC-BC66-A3E0635647C7}" type="pres">
      <dgm:prSet presAssocID="{A42E096F-D934-4CE4-8752-D0094939B2C1}" presName="compNode" presStyleCnt="0"/>
      <dgm:spPr/>
    </dgm:pt>
    <dgm:pt modelId="{E2350076-AC53-4E10-9E8D-27B8198C51C0}" type="pres">
      <dgm:prSet presAssocID="{A42E096F-D934-4CE4-8752-D0094939B2C1}" presName="iconBgRect" presStyleLbl="bgShp" presStyleIdx="0" presStyleCnt="4"/>
      <dgm:spPr/>
    </dgm:pt>
    <dgm:pt modelId="{ECAABF02-363E-4531-A84E-F773F07318FF}" type="pres">
      <dgm:prSet presAssocID="{A42E096F-D934-4CE4-8752-D0094939B2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eds"/>
        </a:ext>
      </dgm:extLst>
    </dgm:pt>
    <dgm:pt modelId="{85917B77-96D8-4934-8DBC-409EA5385FEC}" type="pres">
      <dgm:prSet presAssocID="{A42E096F-D934-4CE4-8752-D0094939B2C1}" presName="spaceRect" presStyleCnt="0"/>
      <dgm:spPr/>
    </dgm:pt>
    <dgm:pt modelId="{4B0CD8DC-9BAC-435D-B03F-9AB75AEBE00C}" type="pres">
      <dgm:prSet presAssocID="{A42E096F-D934-4CE4-8752-D0094939B2C1}" presName="textRect" presStyleLbl="revTx" presStyleIdx="0" presStyleCnt="4">
        <dgm:presLayoutVars>
          <dgm:chMax val="1"/>
          <dgm:chPref val="1"/>
        </dgm:presLayoutVars>
      </dgm:prSet>
      <dgm:spPr/>
    </dgm:pt>
    <dgm:pt modelId="{000052AE-8D67-4D36-B9A9-351868B4580E}" type="pres">
      <dgm:prSet presAssocID="{77C99C81-D7D9-4CBE-AB83-2CA0922B7786}" presName="sibTrans" presStyleLbl="sibTrans2D1" presStyleIdx="0" presStyleCnt="0"/>
      <dgm:spPr/>
    </dgm:pt>
    <dgm:pt modelId="{D4266600-7689-4BA1-B92F-BBC08D503D3C}" type="pres">
      <dgm:prSet presAssocID="{99840E05-583D-4046-9B36-7AAB8C1F275F}" presName="compNode" presStyleCnt="0"/>
      <dgm:spPr/>
    </dgm:pt>
    <dgm:pt modelId="{8D5D6371-0B28-4104-93D2-D5ECFF5AD625}" type="pres">
      <dgm:prSet presAssocID="{99840E05-583D-4046-9B36-7AAB8C1F275F}" presName="iconBgRect" presStyleLbl="bgShp" presStyleIdx="1" presStyleCnt="4"/>
      <dgm:spPr/>
    </dgm:pt>
    <dgm:pt modelId="{133DAC0A-1BF7-47FF-BB29-1377083EFA53}" type="pres">
      <dgm:prSet presAssocID="{99840E05-583D-4046-9B36-7AAB8C1F27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FB570CB0-E20F-4CD2-8C78-3E10A375DCBD}" type="pres">
      <dgm:prSet presAssocID="{99840E05-583D-4046-9B36-7AAB8C1F275F}" presName="spaceRect" presStyleCnt="0"/>
      <dgm:spPr/>
    </dgm:pt>
    <dgm:pt modelId="{489FC536-CE7A-4FBA-A335-AE2FFBA66798}" type="pres">
      <dgm:prSet presAssocID="{99840E05-583D-4046-9B36-7AAB8C1F275F}" presName="textRect" presStyleLbl="revTx" presStyleIdx="1" presStyleCnt="4">
        <dgm:presLayoutVars>
          <dgm:chMax val="1"/>
          <dgm:chPref val="1"/>
        </dgm:presLayoutVars>
      </dgm:prSet>
      <dgm:spPr/>
    </dgm:pt>
    <dgm:pt modelId="{04FCD2E3-B342-4E54-A2EE-98775B5D9ED1}" type="pres">
      <dgm:prSet presAssocID="{05257982-DECB-4EC5-AD52-6EF7CD10AD93}" presName="sibTrans" presStyleLbl="sibTrans2D1" presStyleIdx="0" presStyleCnt="0"/>
      <dgm:spPr/>
    </dgm:pt>
    <dgm:pt modelId="{3176ADED-C85D-43A9-8849-DDF83B38E222}" type="pres">
      <dgm:prSet presAssocID="{F22D243A-1E62-4D52-837B-5910414DE4CF}" presName="compNode" presStyleCnt="0"/>
      <dgm:spPr/>
    </dgm:pt>
    <dgm:pt modelId="{D2A53BCC-713B-477E-BCED-F660F6E990C9}" type="pres">
      <dgm:prSet presAssocID="{F22D243A-1E62-4D52-837B-5910414DE4CF}" presName="iconBgRect" presStyleLbl="bgShp" presStyleIdx="2" presStyleCnt="4"/>
      <dgm:spPr/>
    </dgm:pt>
    <dgm:pt modelId="{BCCFF20D-1AB3-4EB3-ADD9-3E3CEB1D3CEF}" type="pres">
      <dgm:prSet presAssocID="{F22D243A-1E62-4D52-837B-5910414DE4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30C0758E-BBC3-4577-92D4-D78305129D33}" type="pres">
      <dgm:prSet presAssocID="{F22D243A-1E62-4D52-837B-5910414DE4CF}" presName="spaceRect" presStyleCnt="0"/>
      <dgm:spPr/>
    </dgm:pt>
    <dgm:pt modelId="{BC8FA618-C94F-4EB2-88BE-25541C119DDF}" type="pres">
      <dgm:prSet presAssocID="{F22D243A-1E62-4D52-837B-5910414DE4CF}" presName="textRect" presStyleLbl="revTx" presStyleIdx="2" presStyleCnt="4">
        <dgm:presLayoutVars>
          <dgm:chMax val="1"/>
          <dgm:chPref val="1"/>
        </dgm:presLayoutVars>
      </dgm:prSet>
      <dgm:spPr/>
    </dgm:pt>
    <dgm:pt modelId="{11E59AF7-3822-4141-BD1B-73335886FF7E}" type="pres">
      <dgm:prSet presAssocID="{9722CE54-F3C1-4166-864D-DF9FE7D45CF9}" presName="sibTrans" presStyleLbl="sibTrans2D1" presStyleIdx="0" presStyleCnt="0"/>
      <dgm:spPr/>
    </dgm:pt>
    <dgm:pt modelId="{45BF8E23-1C66-4CAA-9C59-CD9BD1336D1D}" type="pres">
      <dgm:prSet presAssocID="{112E521C-5414-48E4-9EB4-16ADD29499DC}" presName="compNode" presStyleCnt="0"/>
      <dgm:spPr/>
    </dgm:pt>
    <dgm:pt modelId="{5C64F876-D3A2-4898-A724-F50319FA8088}" type="pres">
      <dgm:prSet presAssocID="{112E521C-5414-48E4-9EB4-16ADD29499DC}" presName="iconBgRect" presStyleLbl="bgShp" presStyleIdx="3" presStyleCnt="4"/>
      <dgm:spPr/>
    </dgm:pt>
    <dgm:pt modelId="{BECE9E95-7511-46B7-91BE-D91379126BE1}" type="pres">
      <dgm:prSet presAssocID="{112E521C-5414-48E4-9EB4-16ADD29499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termelon"/>
        </a:ext>
      </dgm:extLst>
    </dgm:pt>
    <dgm:pt modelId="{AB9E9B7C-0E77-4DA1-A9FE-E875D0CB0D0B}" type="pres">
      <dgm:prSet presAssocID="{112E521C-5414-48E4-9EB4-16ADD29499DC}" presName="spaceRect" presStyleCnt="0"/>
      <dgm:spPr/>
    </dgm:pt>
    <dgm:pt modelId="{CC3B6EDD-66D1-4902-95C1-B7634EDF5861}" type="pres">
      <dgm:prSet presAssocID="{112E521C-5414-48E4-9EB4-16ADD29499DC}" presName="textRect" presStyleLbl="revTx" presStyleIdx="3" presStyleCnt="4">
        <dgm:presLayoutVars>
          <dgm:chMax val="1"/>
          <dgm:chPref val="1"/>
        </dgm:presLayoutVars>
      </dgm:prSet>
      <dgm:spPr/>
    </dgm:pt>
  </dgm:ptLst>
  <dgm:cxnLst>
    <dgm:cxn modelId="{FB57F51A-E423-4092-8E91-1E134A7E84F7}" type="presOf" srcId="{05257982-DECB-4EC5-AD52-6EF7CD10AD93}" destId="{04FCD2E3-B342-4E54-A2EE-98775B5D9ED1}" srcOrd="0" destOrd="0" presId="urn:microsoft.com/office/officeart/2018/2/layout/IconCircleList"/>
    <dgm:cxn modelId="{36F73021-086C-47EB-838E-854929013111}" srcId="{5B9B649D-7B2C-4BE9-94CB-FF419BD3DF6E}" destId="{99840E05-583D-4046-9B36-7AAB8C1F275F}" srcOrd="1" destOrd="0" parTransId="{AF3E00E0-008B-420B-A30E-1DA453C152E4}" sibTransId="{05257982-DECB-4EC5-AD52-6EF7CD10AD93}"/>
    <dgm:cxn modelId="{26B3252E-5CBA-40E0-A7AF-5F49E628F4B1}" srcId="{5B9B649D-7B2C-4BE9-94CB-FF419BD3DF6E}" destId="{A42E096F-D934-4CE4-8752-D0094939B2C1}" srcOrd="0" destOrd="0" parTransId="{C4745EA1-604E-453C-B94F-BFE62A13A1E6}" sibTransId="{77C99C81-D7D9-4CBE-AB83-2CA0922B7786}"/>
    <dgm:cxn modelId="{4562DB5B-6DC0-4EFC-9DE0-45170119F170}" type="presOf" srcId="{5B9B649D-7B2C-4BE9-94CB-FF419BD3DF6E}" destId="{6CD9834F-CC3E-4186-833D-D73D4FD81B05}" srcOrd="0" destOrd="0" presId="urn:microsoft.com/office/officeart/2018/2/layout/IconCircleList"/>
    <dgm:cxn modelId="{9F639563-9E48-4DF3-B857-F110B057B979}" type="presOf" srcId="{77C99C81-D7D9-4CBE-AB83-2CA0922B7786}" destId="{000052AE-8D67-4D36-B9A9-351868B4580E}" srcOrd="0" destOrd="0" presId="urn:microsoft.com/office/officeart/2018/2/layout/IconCircleList"/>
    <dgm:cxn modelId="{448EB166-B484-4AB0-AAC8-9EDF581229AE}" type="presOf" srcId="{99840E05-583D-4046-9B36-7AAB8C1F275F}" destId="{489FC536-CE7A-4FBA-A335-AE2FFBA66798}" srcOrd="0" destOrd="0" presId="urn:microsoft.com/office/officeart/2018/2/layout/IconCircleList"/>
    <dgm:cxn modelId="{1EFC6571-6366-461E-BCB0-4B26392DC517}" type="presOf" srcId="{F22D243A-1E62-4D52-837B-5910414DE4CF}" destId="{BC8FA618-C94F-4EB2-88BE-25541C119DDF}" srcOrd="0" destOrd="0" presId="urn:microsoft.com/office/officeart/2018/2/layout/IconCircleList"/>
    <dgm:cxn modelId="{538FA382-C5E6-4375-A3C7-3A99C759B7E7}" type="presOf" srcId="{112E521C-5414-48E4-9EB4-16ADD29499DC}" destId="{CC3B6EDD-66D1-4902-95C1-B7634EDF5861}" srcOrd="0" destOrd="0" presId="urn:microsoft.com/office/officeart/2018/2/layout/IconCircleList"/>
    <dgm:cxn modelId="{24B09B98-2734-4ABE-A4F7-A55B289A2E82}" srcId="{5B9B649D-7B2C-4BE9-94CB-FF419BD3DF6E}" destId="{F22D243A-1E62-4D52-837B-5910414DE4CF}" srcOrd="2" destOrd="0" parTransId="{9E7ACCD1-DBBA-4139-857D-CB4B19E1DF41}" sibTransId="{9722CE54-F3C1-4166-864D-DF9FE7D45CF9}"/>
    <dgm:cxn modelId="{034FFAB6-75B2-47B6-94E6-33A607522152}" type="presOf" srcId="{A42E096F-D934-4CE4-8752-D0094939B2C1}" destId="{4B0CD8DC-9BAC-435D-B03F-9AB75AEBE00C}" srcOrd="0" destOrd="0" presId="urn:microsoft.com/office/officeart/2018/2/layout/IconCircleList"/>
    <dgm:cxn modelId="{2B376ADB-1AE1-49CC-A2C6-49F97E9B0D04}" type="presOf" srcId="{9722CE54-F3C1-4166-864D-DF9FE7D45CF9}" destId="{11E59AF7-3822-4141-BD1B-73335886FF7E}" srcOrd="0" destOrd="0" presId="urn:microsoft.com/office/officeart/2018/2/layout/IconCircleList"/>
    <dgm:cxn modelId="{9D90D6E9-314C-4EB0-8ABB-2B9274D1774E}" srcId="{5B9B649D-7B2C-4BE9-94CB-FF419BD3DF6E}" destId="{112E521C-5414-48E4-9EB4-16ADD29499DC}" srcOrd="3" destOrd="0" parTransId="{2755708F-4D47-43C7-8E4B-D0280DA77E30}" sibTransId="{6E14F885-8EF2-45EE-A692-BBF58B6673BC}"/>
    <dgm:cxn modelId="{7CD1410A-91A5-4A42-9D34-EE6CBEFB6A8C}" type="presParOf" srcId="{6CD9834F-CC3E-4186-833D-D73D4FD81B05}" destId="{5DBAAD82-61D3-4C47-9A1F-716DF1A313EA}" srcOrd="0" destOrd="0" presId="urn:microsoft.com/office/officeart/2018/2/layout/IconCircleList"/>
    <dgm:cxn modelId="{10702524-2731-4FC9-A68B-CB489B15854A}" type="presParOf" srcId="{5DBAAD82-61D3-4C47-9A1F-716DF1A313EA}" destId="{64D823F1-0EFE-45FC-BC66-A3E0635647C7}" srcOrd="0" destOrd="0" presId="urn:microsoft.com/office/officeart/2018/2/layout/IconCircleList"/>
    <dgm:cxn modelId="{D1F55614-6DCE-4680-9833-C3A48CB67EFF}" type="presParOf" srcId="{64D823F1-0EFE-45FC-BC66-A3E0635647C7}" destId="{E2350076-AC53-4E10-9E8D-27B8198C51C0}" srcOrd="0" destOrd="0" presId="urn:microsoft.com/office/officeart/2018/2/layout/IconCircleList"/>
    <dgm:cxn modelId="{E21D1620-46CB-4AB5-BD19-9CF7D8DD300C}" type="presParOf" srcId="{64D823F1-0EFE-45FC-BC66-A3E0635647C7}" destId="{ECAABF02-363E-4531-A84E-F773F07318FF}" srcOrd="1" destOrd="0" presId="urn:microsoft.com/office/officeart/2018/2/layout/IconCircleList"/>
    <dgm:cxn modelId="{37073234-10DF-481B-9FBF-7984C5054248}" type="presParOf" srcId="{64D823F1-0EFE-45FC-BC66-A3E0635647C7}" destId="{85917B77-96D8-4934-8DBC-409EA5385FEC}" srcOrd="2" destOrd="0" presId="urn:microsoft.com/office/officeart/2018/2/layout/IconCircleList"/>
    <dgm:cxn modelId="{30F86CA4-B05C-4C2D-A7D3-D575C0C1CF92}" type="presParOf" srcId="{64D823F1-0EFE-45FC-BC66-A3E0635647C7}" destId="{4B0CD8DC-9BAC-435D-B03F-9AB75AEBE00C}" srcOrd="3" destOrd="0" presId="urn:microsoft.com/office/officeart/2018/2/layout/IconCircleList"/>
    <dgm:cxn modelId="{36E39CD2-715E-4BBF-BD23-B5DF6615B5E3}" type="presParOf" srcId="{5DBAAD82-61D3-4C47-9A1F-716DF1A313EA}" destId="{000052AE-8D67-4D36-B9A9-351868B4580E}" srcOrd="1" destOrd="0" presId="urn:microsoft.com/office/officeart/2018/2/layout/IconCircleList"/>
    <dgm:cxn modelId="{0F13674B-7B2D-4EAB-A753-9C2E3BD1D779}" type="presParOf" srcId="{5DBAAD82-61D3-4C47-9A1F-716DF1A313EA}" destId="{D4266600-7689-4BA1-B92F-BBC08D503D3C}" srcOrd="2" destOrd="0" presId="urn:microsoft.com/office/officeart/2018/2/layout/IconCircleList"/>
    <dgm:cxn modelId="{068CE9B2-2F30-4B57-A47F-E204C4C4DC64}" type="presParOf" srcId="{D4266600-7689-4BA1-B92F-BBC08D503D3C}" destId="{8D5D6371-0B28-4104-93D2-D5ECFF5AD625}" srcOrd="0" destOrd="0" presId="urn:microsoft.com/office/officeart/2018/2/layout/IconCircleList"/>
    <dgm:cxn modelId="{44A541C7-4B9C-4121-A5A3-D05BD777BA8F}" type="presParOf" srcId="{D4266600-7689-4BA1-B92F-BBC08D503D3C}" destId="{133DAC0A-1BF7-47FF-BB29-1377083EFA53}" srcOrd="1" destOrd="0" presId="urn:microsoft.com/office/officeart/2018/2/layout/IconCircleList"/>
    <dgm:cxn modelId="{C235163D-8ABC-47D6-A70A-D5500F74C08B}" type="presParOf" srcId="{D4266600-7689-4BA1-B92F-BBC08D503D3C}" destId="{FB570CB0-E20F-4CD2-8C78-3E10A375DCBD}" srcOrd="2" destOrd="0" presId="urn:microsoft.com/office/officeart/2018/2/layout/IconCircleList"/>
    <dgm:cxn modelId="{2F472555-4843-4A5E-B5B5-943F93DCAE65}" type="presParOf" srcId="{D4266600-7689-4BA1-B92F-BBC08D503D3C}" destId="{489FC536-CE7A-4FBA-A335-AE2FFBA66798}" srcOrd="3" destOrd="0" presId="urn:microsoft.com/office/officeart/2018/2/layout/IconCircleList"/>
    <dgm:cxn modelId="{AD52357F-3E45-403D-82A8-75527093A8E6}" type="presParOf" srcId="{5DBAAD82-61D3-4C47-9A1F-716DF1A313EA}" destId="{04FCD2E3-B342-4E54-A2EE-98775B5D9ED1}" srcOrd="3" destOrd="0" presId="urn:microsoft.com/office/officeart/2018/2/layout/IconCircleList"/>
    <dgm:cxn modelId="{420A9E5B-55EB-46D9-8668-082D14D21498}" type="presParOf" srcId="{5DBAAD82-61D3-4C47-9A1F-716DF1A313EA}" destId="{3176ADED-C85D-43A9-8849-DDF83B38E222}" srcOrd="4" destOrd="0" presId="urn:microsoft.com/office/officeart/2018/2/layout/IconCircleList"/>
    <dgm:cxn modelId="{D484A5A4-C4F1-4BF5-90DD-42A05181D284}" type="presParOf" srcId="{3176ADED-C85D-43A9-8849-DDF83B38E222}" destId="{D2A53BCC-713B-477E-BCED-F660F6E990C9}" srcOrd="0" destOrd="0" presId="urn:microsoft.com/office/officeart/2018/2/layout/IconCircleList"/>
    <dgm:cxn modelId="{C447514B-8B91-433E-9EFE-BF23BA5F2149}" type="presParOf" srcId="{3176ADED-C85D-43A9-8849-DDF83B38E222}" destId="{BCCFF20D-1AB3-4EB3-ADD9-3E3CEB1D3CEF}" srcOrd="1" destOrd="0" presId="urn:microsoft.com/office/officeart/2018/2/layout/IconCircleList"/>
    <dgm:cxn modelId="{C5EDB4DD-DC5B-413B-8355-4637B0D0AE43}" type="presParOf" srcId="{3176ADED-C85D-43A9-8849-DDF83B38E222}" destId="{30C0758E-BBC3-4577-92D4-D78305129D33}" srcOrd="2" destOrd="0" presId="urn:microsoft.com/office/officeart/2018/2/layout/IconCircleList"/>
    <dgm:cxn modelId="{AB43D48D-971C-4BD7-A78A-AD26086BD1A0}" type="presParOf" srcId="{3176ADED-C85D-43A9-8849-DDF83B38E222}" destId="{BC8FA618-C94F-4EB2-88BE-25541C119DDF}" srcOrd="3" destOrd="0" presId="urn:microsoft.com/office/officeart/2018/2/layout/IconCircleList"/>
    <dgm:cxn modelId="{39C41002-C400-4928-91E2-BA3597FBE854}" type="presParOf" srcId="{5DBAAD82-61D3-4C47-9A1F-716DF1A313EA}" destId="{11E59AF7-3822-4141-BD1B-73335886FF7E}" srcOrd="5" destOrd="0" presId="urn:microsoft.com/office/officeart/2018/2/layout/IconCircleList"/>
    <dgm:cxn modelId="{C89BBED0-9432-4D1E-B9C9-F3DD699636C9}" type="presParOf" srcId="{5DBAAD82-61D3-4C47-9A1F-716DF1A313EA}" destId="{45BF8E23-1C66-4CAA-9C59-CD9BD1336D1D}" srcOrd="6" destOrd="0" presId="urn:microsoft.com/office/officeart/2018/2/layout/IconCircleList"/>
    <dgm:cxn modelId="{C5A886F5-5D2A-4383-B567-735B336196D2}" type="presParOf" srcId="{45BF8E23-1C66-4CAA-9C59-CD9BD1336D1D}" destId="{5C64F876-D3A2-4898-A724-F50319FA8088}" srcOrd="0" destOrd="0" presId="urn:microsoft.com/office/officeart/2018/2/layout/IconCircleList"/>
    <dgm:cxn modelId="{42B8CFF3-A2A3-4C2F-A3E7-8421D7B5047F}" type="presParOf" srcId="{45BF8E23-1C66-4CAA-9C59-CD9BD1336D1D}" destId="{BECE9E95-7511-46B7-91BE-D91379126BE1}" srcOrd="1" destOrd="0" presId="urn:microsoft.com/office/officeart/2018/2/layout/IconCircleList"/>
    <dgm:cxn modelId="{9C397F30-C6B9-4D6D-B389-7E78E0E8B3C6}" type="presParOf" srcId="{45BF8E23-1C66-4CAA-9C59-CD9BD1336D1D}" destId="{AB9E9B7C-0E77-4DA1-A9FE-E875D0CB0D0B}" srcOrd="2" destOrd="0" presId="urn:microsoft.com/office/officeart/2018/2/layout/IconCircleList"/>
    <dgm:cxn modelId="{4350EF74-09A0-4ED9-AB03-554D844B7EA3}" type="presParOf" srcId="{45BF8E23-1C66-4CAA-9C59-CD9BD1336D1D}" destId="{CC3B6EDD-66D1-4902-95C1-B7634EDF586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9E9845-40A4-4BD2-AA12-E9961564FE36}"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A39FCEEF-2C2C-45D2-A8FF-EE3B9CCBC2E7}">
      <dgm:prSet/>
      <dgm:spPr>
        <a:solidFill>
          <a:schemeClr val="accent2"/>
        </a:solidFill>
      </dgm:spPr>
      <dgm:t>
        <a:bodyPr/>
        <a:lstStyle/>
        <a:p>
          <a:r>
            <a:rPr lang="en-US" b="0" i="0" baseline="0" dirty="0"/>
            <a:t>The graph displays the trends in agricultural land percentage and rainfall mean from 1950 to 2020.</a:t>
          </a:r>
          <a:endParaRPr lang="en-US" dirty="0"/>
        </a:p>
      </dgm:t>
    </dgm:pt>
    <dgm:pt modelId="{1942FF0A-E3AE-4132-A878-42973F6BF0BF}" type="parTrans" cxnId="{1F156136-F1DE-49A1-A3C0-1FC5B5F3FF61}">
      <dgm:prSet/>
      <dgm:spPr/>
      <dgm:t>
        <a:bodyPr/>
        <a:lstStyle/>
        <a:p>
          <a:endParaRPr lang="en-US"/>
        </a:p>
      </dgm:t>
    </dgm:pt>
    <dgm:pt modelId="{27414B2D-0E19-4D4B-9D08-3BEAE8E37676}" type="sibTrans" cxnId="{1F156136-F1DE-49A1-A3C0-1FC5B5F3FF61}">
      <dgm:prSet/>
      <dgm:spPr/>
      <dgm:t>
        <a:bodyPr/>
        <a:lstStyle/>
        <a:p>
          <a:endParaRPr lang="en-US"/>
        </a:p>
      </dgm:t>
    </dgm:pt>
    <dgm:pt modelId="{878BE783-CA06-44C8-90E3-E39FA4B8D021}">
      <dgm:prSet/>
      <dgm:spPr>
        <a:solidFill>
          <a:srgbClr val="92D050"/>
        </a:solidFill>
      </dgm:spPr>
      <dgm:t>
        <a:bodyPr/>
        <a:lstStyle/>
        <a:p>
          <a:r>
            <a:rPr lang="en-US" b="0" i="0" baseline="0" dirty="0"/>
            <a:t>Agricultural land shows a relatively stable trend, with slight fluctuations around 50-55% of total land area.</a:t>
          </a:r>
          <a:endParaRPr lang="en-US" dirty="0"/>
        </a:p>
      </dgm:t>
    </dgm:pt>
    <dgm:pt modelId="{DB5935DF-033A-4428-9132-E5EB59B34A47}" type="parTrans" cxnId="{39B1B046-B6BE-4FD2-BBCA-CA188BC04A40}">
      <dgm:prSet/>
      <dgm:spPr/>
      <dgm:t>
        <a:bodyPr/>
        <a:lstStyle/>
        <a:p>
          <a:endParaRPr lang="en-US"/>
        </a:p>
      </dgm:t>
    </dgm:pt>
    <dgm:pt modelId="{44A8BF27-AD4C-4CF5-AABF-1E1619BD3CAD}" type="sibTrans" cxnId="{39B1B046-B6BE-4FD2-BBCA-CA188BC04A40}">
      <dgm:prSet/>
      <dgm:spPr/>
      <dgm:t>
        <a:bodyPr/>
        <a:lstStyle/>
        <a:p>
          <a:endParaRPr lang="en-US"/>
        </a:p>
      </dgm:t>
    </dgm:pt>
    <dgm:pt modelId="{BAC290ED-3C50-4664-9893-0F7D3176720B}">
      <dgm:prSet/>
      <dgm:spPr>
        <a:solidFill>
          <a:schemeClr val="accent5">
            <a:lumMod val="50000"/>
          </a:schemeClr>
        </a:solidFill>
      </dgm:spPr>
      <dgm:t>
        <a:bodyPr/>
        <a:lstStyle/>
        <a:p>
          <a:r>
            <a:rPr lang="en-US" b="0" i="0" baseline="0" dirty="0"/>
            <a:t>Rainfall mean exhibits significant variability, with notable peaks and troughs over the same period.</a:t>
          </a:r>
          <a:endParaRPr lang="en-US" dirty="0"/>
        </a:p>
      </dgm:t>
    </dgm:pt>
    <dgm:pt modelId="{8C1F3323-FF3A-4FDC-B969-EE476C11DBE0}" type="parTrans" cxnId="{DE04E854-B0F1-4E8E-B7E0-03FECDE1C02D}">
      <dgm:prSet/>
      <dgm:spPr/>
      <dgm:t>
        <a:bodyPr/>
        <a:lstStyle/>
        <a:p>
          <a:endParaRPr lang="en-US"/>
        </a:p>
      </dgm:t>
    </dgm:pt>
    <dgm:pt modelId="{22288F1E-7F2D-43B6-8C9E-917C87FE13AF}" type="sibTrans" cxnId="{DE04E854-B0F1-4E8E-B7E0-03FECDE1C02D}">
      <dgm:prSet/>
      <dgm:spPr/>
      <dgm:t>
        <a:bodyPr/>
        <a:lstStyle/>
        <a:p>
          <a:endParaRPr lang="en-US"/>
        </a:p>
      </dgm:t>
    </dgm:pt>
    <dgm:pt modelId="{8CE36A07-21CF-4053-9BED-E4D1A4FBC341}">
      <dgm:prSet/>
      <dgm:spPr>
        <a:solidFill>
          <a:schemeClr val="accent3">
            <a:lumMod val="60000"/>
            <a:lumOff val="40000"/>
          </a:schemeClr>
        </a:solidFill>
      </dgm:spPr>
      <dgm:t>
        <a:bodyPr/>
        <a:lstStyle/>
        <a:p>
          <a:r>
            <a:rPr lang="en-US" b="0" i="0" baseline="0" dirty="0"/>
            <a:t>The data suggests no direct correlation between the percentage of agricultural land and rainfall mean over time. </a:t>
          </a:r>
          <a:endParaRPr lang="en-US" dirty="0"/>
        </a:p>
      </dgm:t>
    </dgm:pt>
    <dgm:pt modelId="{4DAF21B6-9EC6-40EF-8C1E-18B2DDA021F5}" type="parTrans" cxnId="{7680544A-DD2B-4AF5-9A8E-E15FD7278B67}">
      <dgm:prSet/>
      <dgm:spPr/>
      <dgm:t>
        <a:bodyPr/>
        <a:lstStyle/>
        <a:p>
          <a:endParaRPr lang="en-US"/>
        </a:p>
      </dgm:t>
    </dgm:pt>
    <dgm:pt modelId="{B8B22A27-41B5-4B32-A447-4FC0F3ADDC5F}" type="sibTrans" cxnId="{7680544A-DD2B-4AF5-9A8E-E15FD7278B67}">
      <dgm:prSet/>
      <dgm:spPr/>
      <dgm:t>
        <a:bodyPr/>
        <a:lstStyle/>
        <a:p>
          <a:endParaRPr lang="en-US"/>
        </a:p>
      </dgm:t>
    </dgm:pt>
    <dgm:pt modelId="{6312E7CF-C9F1-47AE-A7D7-0DEE07700E9E}" type="pres">
      <dgm:prSet presAssocID="{5D9E9845-40A4-4BD2-AA12-E9961564FE36}" presName="diagram" presStyleCnt="0">
        <dgm:presLayoutVars>
          <dgm:dir/>
          <dgm:resizeHandles val="exact"/>
        </dgm:presLayoutVars>
      </dgm:prSet>
      <dgm:spPr/>
    </dgm:pt>
    <dgm:pt modelId="{51955758-6DD8-4A5C-8444-0E8592A3819C}" type="pres">
      <dgm:prSet presAssocID="{A39FCEEF-2C2C-45D2-A8FF-EE3B9CCBC2E7}" presName="arrow" presStyleLbl="node1" presStyleIdx="0" presStyleCnt="4">
        <dgm:presLayoutVars>
          <dgm:bulletEnabled val="1"/>
        </dgm:presLayoutVars>
      </dgm:prSet>
      <dgm:spPr/>
    </dgm:pt>
    <dgm:pt modelId="{B2588C19-3D64-4D40-AC64-3C69F2EB7F0D}" type="pres">
      <dgm:prSet presAssocID="{878BE783-CA06-44C8-90E3-E39FA4B8D021}" presName="arrow" presStyleLbl="node1" presStyleIdx="1" presStyleCnt="4">
        <dgm:presLayoutVars>
          <dgm:bulletEnabled val="1"/>
        </dgm:presLayoutVars>
      </dgm:prSet>
      <dgm:spPr/>
    </dgm:pt>
    <dgm:pt modelId="{A8528E2B-F5C3-4135-8CE3-86387D27DAEF}" type="pres">
      <dgm:prSet presAssocID="{BAC290ED-3C50-4664-9893-0F7D3176720B}" presName="arrow" presStyleLbl="node1" presStyleIdx="2" presStyleCnt="4">
        <dgm:presLayoutVars>
          <dgm:bulletEnabled val="1"/>
        </dgm:presLayoutVars>
      </dgm:prSet>
      <dgm:spPr/>
    </dgm:pt>
    <dgm:pt modelId="{5F9376EB-862C-42AF-BC6D-7FA26416876D}" type="pres">
      <dgm:prSet presAssocID="{8CE36A07-21CF-4053-9BED-E4D1A4FBC341}" presName="arrow" presStyleLbl="node1" presStyleIdx="3" presStyleCnt="4">
        <dgm:presLayoutVars>
          <dgm:bulletEnabled val="1"/>
        </dgm:presLayoutVars>
      </dgm:prSet>
      <dgm:spPr/>
    </dgm:pt>
  </dgm:ptLst>
  <dgm:cxnLst>
    <dgm:cxn modelId="{1F156136-F1DE-49A1-A3C0-1FC5B5F3FF61}" srcId="{5D9E9845-40A4-4BD2-AA12-E9961564FE36}" destId="{A39FCEEF-2C2C-45D2-A8FF-EE3B9CCBC2E7}" srcOrd="0" destOrd="0" parTransId="{1942FF0A-E3AE-4132-A878-42973F6BF0BF}" sibTransId="{27414B2D-0E19-4D4B-9D08-3BEAE8E37676}"/>
    <dgm:cxn modelId="{F7CAFE38-CE31-4053-A6C4-DB76EC088AC5}" type="presOf" srcId="{8CE36A07-21CF-4053-9BED-E4D1A4FBC341}" destId="{5F9376EB-862C-42AF-BC6D-7FA26416876D}" srcOrd="0" destOrd="0" presId="urn:microsoft.com/office/officeart/2005/8/layout/arrow5"/>
    <dgm:cxn modelId="{39B1B046-B6BE-4FD2-BBCA-CA188BC04A40}" srcId="{5D9E9845-40A4-4BD2-AA12-E9961564FE36}" destId="{878BE783-CA06-44C8-90E3-E39FA4B8D021}" srcOrd="1" destOrd="0" parTransId="{DB5935DF-033A-4428-9132-E5EB59B34A47}" sibTransId="{44A8BF27-AD4C-4CF5-AABF-1E1619BD3CAD}"/>
    <dgm:cxn modelId="{7680544A-DD2B-4AF5-9A8E-E15FD7278B67}" srcId="{5D9E9845-40A4-4BD2-AA12-E9961564FE36}" destId="{8CE36A07-21CF-4053-9BED-E4D1A4FBC341}" srcOrd="3" destOrd="0" parTransId="{4DAF21B6-9EC6-40EF-8C1E-18B2DDA021F5}" sibTransId="{B8B22A27-41B5-4B32-A447-4FC0F3ADDC5F}"/>
    <dgm:cxn modelId="{1A5D5874-8E3A-40C6-9650-A4D2100517CF}" type="presOf" srcId="{5D9E9845-40A4-4BD2-AA12-E9961564FE36}" destId="{6312E7CF-C9F1-47AE-A7D7-0DEE07700E9E}" srcOrd="0" destOrd="0" presId="urn:microsoft.com/office/officeart/2005/8/layout/arrow5"/>
    <dgm:cxn modelId="{DE04E854-B0F1-4E8E-B7E0-03FECDE1C02D}" srcId="{5D9E9845-40A4-4BD2-AA12-E9961564FE36}" destId="{BAC290ED-3C50-4664-9893-0F7D3176720B}" srcOrd="2" destOrd="0" parTransId="{8C1F3323-FF3A-4FDC-B969-EE476C11DBE0}" sibTransId="{22288F1E-7F2D-43B6-8C9E-917C87FE13AF}"/>
    <dgm:cxn modelId="{29A7E57D-5A9A-462C-9CA7-22D1C6DDFA75}" type="presOf" srcId="{A39FCEEF-2C2C-45D2-A8FF-EE3B9CCBC2E7}" destId="{51955758-6DD8-4A5C-8444-0E8592A3819C}" srcOrd="0" destOrd="0" presId="urn:microsoft.com/office/officeart/2005/8/layout/arrow5"/>
    <dgm:cxn modelId="{64A10FB0-8CA7-4B9F-AF14-21EF7AF5142D}" type="presOf" srcId="{878BE783-CA06-44C8-90E3-E39FA4B8D021}" destId="{B2588C19-3D64-4D40-AC64-3C69F2EB7F0D}" srcOrd="0" destOrd="0" presId="urn:microsoft.com/office/officeart/2005/8/layout/arrow5"/>
    <dgm:cxn modelId="{AB55D8EA-3061-4D73-8A6F-96E46BF89A6D}" type="presOf" srcId="{BAC290ED-3C50-4664-9893-0F7D3176720B}" destId="{A8528E2B-F5C3-4135-8CE3-86387D27DAEF}" srcOrd="0" destOrd="0" presId="urn:microsoft.com/office/officeart/2005/8/layout/arrow5"/>
    <dgm:cxn modelId="{E03684DE-B3A3-4754-9155-16F0B84DD69E}" type="presParOf" srcId="{6312E7CF-C9F1-47AE-A7D7-0DEE07700E9E}" destId="{51955758-6DD8-4A5C-8444-0E8592A3819C}" srcOrd="0" destOrd="0" presId="urn:microsoft.com/office/officeart/2005/8/layout/arrow5"/>
    <dgm:cxn modelId="{401BE20A-89C4-4F68-ABDE-E224D483A30C}" type="presParOf" srcId="{6312E7CF-C9F1-47AE-A7D7-0DEE07700E9E}" destId="{B2588C19-3D64-4D40-AC64-3C69F2EB7F0D}" srcOrd="1" destOrd="0" presId="urn:microsoft.com/office/officeart/2005/8/layout/arrow5"/>
    <dgm:cxn modelId="{21E4924D-55B6-4263-BD5A-AFD4BED66A98}" type="presParOf" srcId="{6312E7CF-C9F1-47AE-A7D7-0DEE07700E9E}" destId="{A8528E2B-F5C3-4135-8CE3-86387D27DAEF}" srcOrd="2" destOrd="0" presId="urn:microsoft.com/office/officeart/2005/8/layout/arrow5"/>
    <dgm:cxn modelId="{DE3C648E-2981-496B-9F9D-032B2F2EA283}" type="presParOf" srcId="{6312E7CF-C9F1-47AE-A7D7-0DEE07700E9E}" destId="{5F9376EB-862C-42AF-BC6D-7FA26416876D}" srcOrd="3"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96F89-2680-4740-9A8E-65EBFE18E7B6}">
      <dsp:nvSpPr>
        <dsp:cNvPr id="0" name=""/>
        <dsp:cNvSpPr/>
      </dsp:nvSpPr>
      <dsp:spPr>
        <a:xfrm>
          <a:off x="0" y="43165"/>
          <a:ext cx="4581051" cy="11188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Population growth peaked in the 1980s and declined steadily since.</a:t>
          </a:r>
        </a:p>
      </dsp:txBody>
      <dsp:txXfrm>
        <a:off x="54616" y="97781"/>
        <a:ext cx="4471819" cy="1009580"/>
      </dsp:txXfrm>
    </dsp:sp>
    <dsp:sp modelId="{273A7E2B-8FAD-4F66-8FCB-7FD5B3C3820C}">
      <dsp:nvSpPr>
        <dsp:cNvPr id="0" name=""/>
        <dsp:cNvSpPr/>
      </dsp:nvSpPr>
      <dsp:spPr>
        <a:xfrm>
          <a:off x="0" y="1219578"/>
          <a:ext cx="4581051" cy="11188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Urban population growth consistently outpaced overall population growth.</a:t>
          </a:r>
        </a:p>
      </dsp:txBody>
      <dsp:txXfrm>
        <a:off x="54616" y="1274194"/>
        <a:ext cx="4471819" cy="1009580"/>
      </dsp:txXfrm>
    </dsp:sp>
    <dsp:sp modelId="{74387DD7-83FD-4A29-9B72-A046AB790BD0}">
      <dsp:nvSpPr>
        <dsp:cNvPr id="0" name=""/>
        <dsp:cNvSpPr/>
      </dsp:nvSpPr>
      <dsp:spPr>
        <a:xfrm>
          <a:off x="0" y="2395990"/>
          <a:ext cx="4581051" cy="11188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Significant urbanization trend observed despite declining growth rates.</a:t>
          </a:r>
        </a:p>
      </dsp:txBody>
      <dsp:txXfrm>
        <a:off x="54616" y="2450606"/>
        <a:ext cx="4471819" cy="1009580"/>
      </dsp:txXfrm>
    </dsp:sp>
    <dsp:sp modelId="{D84E5C2F-05CC-44A7-BB55-7D37544F6732}">
      <dsp:nvSpPr>
        <dsp:cNvPr id="0" name=""/>
        <dsp:cNvSpPr/>
      </dsp:nvSpPr>
      <dsp:spPr>
        <a:xfrm>
          <a:off x="0" y="3572403"/>
          <a:ext cx="4581051" cy="11188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Declining growth rates indicate a need for targeted urban planning.</a:t>
          </a:r>
        </a:p>
      </dsp:txBody>
      <dsp:txXfrm>
        <a:off x="54616" y="3627019"/>
        <a:ext cx="4471819" cy="100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6462E-B498-4CF8-817C-783AD549ED7A}">
      <dsp:nvSpPr>
        <dsp:cNvPr id="0" name=""/>
        <dsp:cNvSpPr/>
      </dsp:nvSpPr>
      <dsp:spPr>
        <a:xfrm>
          <a:off x="625" y="244163"/>
          <a:ext cx="2438740" cy="146324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Negative Correlation Observed</a:t>
          </a:r>
          <a:r>
            <a:rPr lang="en-US" sz="1300" b="0" i="0" kern="1200" baseline="0" dirty="0"/>
            <a:t>: There is a noticeable negative correlation between annual population growth and CO2 emissions from solid fuel consumption.</a:t>
          </a:r>
          <a:endParaRPr lang="en-US" sz="1300" kern="1200" dirty="0"/>
        </a:p>
      </dsp:txBody>
      <dsp:txXfrm>
        <a:off x="625" y="244163"/>
        <a:ext cx="2438740" cy="1463244"/>
      </dsp:txXfrm>
    </dsp:sp>
    <dsp:sp modelId="{4B45D38B-FC30-4FF6-8D6D-3CE28090A603}">
      <dsp:nvSpPr>
        <dsp:cNvPr id="0" name=""/>
        <dsp:cNvSpPr/>
      </dsp:nvSpPr>
      <dsp:spPr>
        <a:xfrm>
          <a:off x="2683240" y="244163"/>
          <a:ext cx="2438740" cy="1463244"/>
        </a:xfrm>
        <a:prstGeom prst="rect">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High Emissions at Lower Growth Rates</a:t>
          </a:r>
          <a:r>
            <a:rPr lang="en-US" sz="1300" b="0" i="0" kern="1200" baseline="0"/>
            <a:t>: Higher CO2 emissions are clustered around lower population growth rates (2.2% to 2.6%).</a:t>
          </a:r>
          <a:endParaRPr lang="en-US" sz="1300" kern="1200"/>
        </a:p>
      </dsp:txBody>
      <dsp:txXfrm>
        <a:off x="2683240" y="244163"/>
        <a:ext cx="2438740" cy="1463244"/>
      </dsp:txXfrm>
    </dsp:sp>
    <dsp:sp modelId="{9DF67F72-17D6-4BAA-9D55-8700B8CDCC5B}">
      <dsp:nvSpPr>
        <dsp:cNvPr id="0" name=""/>
        <dsp:cNvSpPr/>
      </dsp:nvSpPr>
      <dsp:spPr>
        <a:xfrm>
          <a:off x="625" y="1951281"/>
          <a:ext cx="2438740" cy="1463244"/>
        </a:xfrm>
        <a:prstGeom prst="rect">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Declining Emissions with Increased Growth</a:t>
          </a:r>
          <a:r>
            <a:rPr lang="en-US" sz="1300" b="0" i="0" kern="1200" baseline="0"/>
            <a:t>: As annual population growth rates increase beyond 2.6%, CO2 emissions from solid fuels tend to decrease.</a:t>
          </a:r>
          <a:endParaRPr lang="en-US" sz="1300" kern="1200"/>
        </a:p>
      </dsp:txBody>
      <dsp:txXfrm>
        <a:off x="625" y="1951281"/>
        <a:ext cx="2438740" cy="1463244"/>
      </dsp:txXfrm>
    </dsp:sp>
    <dsp:sp modelId="{1351113D-D431-4C39-BA37-9EDCEF6A2DE1}">
      <dsp:nvSpPr>
        <dsp:cNvPr id="0" name=""/>
        <dsp:cNvSpPr/>
      </dsp:nvSpPr>
      <dsp:spPr>
        <a:xfrm>
          <a:off x="2683240" y="1951281"/>
          <a:ext cx="2438740" cy="1463244"/>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Implications for Policy</a:t>
          </a:r>
          <a:r>
            <a:rPr lang="en-US" sz="1300" b="0" i="0" kern="1200" baseline="0"/>
            <a:t>: This trend suggests that managing population growth could be a key factor in controlling CO2 emissions. </a:t>
          </a:r>
          <a:endParaRPr lang="en-US" sz="1300" kern="1200"/>
        </a:p>
      </dsp:txBody>
      <dsp:txXfrm>
        <a:off x="2683240" y="1951281"/>
        <a:ext cx="2438740" cy="14632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88E9B-1392-49BD-871A-D3222E7D3DF3}">
      <dsp:nvSpPr>
        <dsp:cNvPr id="0" name=""/>
        <dsp:cNvSpPr/>
      </dsp:nvSpPr>
      <dsp:spPr>
        <a:xfrm>
          <a:off x="0" y="514606"/>
          <a:ext cx="5151979" cy="671287"/>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baseline="0" dirty="0"/>
            <a:t>Fluctuating Rainfall</a:t>
          </a:r>
          <a:r>
            <a:rPr lang="en-US" sz="1200" b="0" i="0" kern="1200" baseline="0" dirty="0"/>
            <a:t>: The mean annual rainfall in Pakistan has shown significant fluctuations from 1970 to 2013.</a:t>
          </a:r>
          <a:endParaRPr lang="en-US" sz="1200" kern="1200" dirty="0"/>
        </a:p>
      </dsp:txBody>
      <dsp:txXfrm>
        <a:off x="32770" y="547376"/>
        <a:ext cx="5086439" cy="605747"/>
      </dsp:txXfrm>
    </dsp:sp>
    <dsp:sp modelId="{1DFEABC9-47D4-422B-B7DE-21934E6476BF}">
      <dsp:nvSpPr>
        <dsp:cNvPr id="0" name=""/>
        <dsp:cNvSpPr/>
      </dsp:nvSpPr>
      <dsp:spPr>
        <a:xfrm>
          <a:off x="0" y="1220453"/>
          <a:ext cx="5151979" cy="671287"/>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baseline="0" dirty="0"/>
            <a:t>Peaks and Troughs</a:t>
          </a:r>
          <a:r>
            <a:rPr lang="en-US" sz="1200" b="0" i="0" kern="1200" baseline="0" dirty="0"/>
            <a:t>: Notable peaks in rainfall occurred in the late 1970s, early 1980s, and late 1990s, while significant drops were observed in the late 1980s and early 2000s.</a:t>
          </a:r>
          <a:endParaRPr lang="en-US" sz="1200" kern="1200" dirty="0"/>
        </a:p>
      </dsp:txBody>
      <dsp:txXfrm>
        <a:off x="32770" y="1253223"/>
        <a:ext cx="5086439" cy="605747"/>
      </dsp:txXfrm>
    </dsp:sp>
    <dsp:sp modelId="{FBDD8A4B-55AD-4778-9190-830905AE5CD9}">
      <dsp:nvSpPr>
        <dsp:cNvPr id="0" name=""/>
        <dsp:cNvSpPr/>
      </dsp:nvSpPr>
      <dsp:spPr>
        <a:xfrm>
          <a:off x="0" y="1926301"/>
          <a:ext cx="5151979" cy="671287"/>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baseline="0"/>
            <a:t>Long-term Trend</a:t>
          </a:r>
          <a:r>
            <a:rPr lang="en-US" sz="1200" b="0" i="0" kern="1200" baseline="0"/>
            <a:t>: Despite the variability, no clear increasing or decreasing trend in mean annual rainfall is evident over the entire period.</a:t>
          </a:r>
          <a:endParaRPr lang="en-US" sz="1200" kern="1200"/>
        </a:p>
      </dsp:txBody>
      <dsp:txXfrm>
        <a:off x="32770" y="1959071"/>
        <a:ext cx="5086439" cy="605747"/>
      </dsp:txXfrm>
    </dsp:sp>
    <dsp:sp modelId="{BA946DF8-68AF-4732-9E26-42D1850563F7}">
      <dsp:nvSpPr>
        <dsp:cNvPr id="0" name=""/>
        <dsp:cNvSpPr/>
      </dsp:nvSpPr>
      <dsp:spPr>
        <a:xfrm>
          <a:off x="0" y="2632148"/>
          <a:ext cx="5151979" cy="671287"/>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baseline="0"/>
            <a:t>Implications for Agriculture</a:t>
          </a:r>
          <a:r>
            <a:rPr lang="en-US" sz="1200" b="0" i="0" kern="1200" baseline="0"/>
            <a:t>: These fluctuations highlight the challenges in agricultural planning and water resource management due to the unpredictable nature of annual rainfall. </a:t>
          </a:r>
          <a:endParaRPr lang="en-US" sz="1200" kern="1200"/>
        </a:p>
      </dsp:txBody>
      <dsp:txXfrm>
        <a:off x="32770" y="2664918"/>
        <a:ext cx="5086439" cy="6057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50076-AC53-4E10-9E8D-27B8198C51C0}">
      <dsp:nvSpPr>
        <dsp:cNvPr id="0" name=""/>
        <dsp:cNvSpPr/>
      </dsp:nvSpPr>
      <dsp:spPr>
        <a:xfrm>
          <a:off x="137440" y="607697"/>
          <a:ext cx="910658" cy="91065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ABF02-363E-4531-A84E-F773F07318FF}">
      <dsp:nvSpPr>
        <dsp:cNvPr id="0" name=""/>
        <dsp:cNvSpPr/>
      </dsp:nvSpPr>
      <dsp:spPr>
        <a:xfrm>
          <a:off x="328678" y="798936"/>
          <a:ext cx="528181" cy="5281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0CD8DC-9BAC-435D-B03F-9AB75AEBE00C}">
      <dsp:nvSpPr>
        <dsp:cNvPr id="0" name=""/>
        <dsp:cNvSpPr/>
      </dsp:nvSpPr>
      <dsp:spPr>
        <a:xfrm>
          <a:off x="1243239" y="607697"/>
          <a:ext cx="2146551" cy="910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a:t>Overall Increase</a:t>
          </a:r>
          <a:r>
            <a:rPr lang="en-US" sz="1100" b="0" i="0" kern="1200" baseline="0"/>
            <a:t>: The graph shows a consistent increase in cereal yield (kg/ha) from 1970 to 2015. This indicates a general improvement in agricultural productivity over the years.</a:t>
          </a:r>
          <a:endParaRPr lang="en-US" sz="1100" kern="1200"/>
        </a:p>
      </dsp:txBody>
      <dsp:txXfrm>
        <a:off x="1243239" y="607697"/>
        <a:ext cx="2146551" cy="910658"/>
      </dsp:txXfrm>
    </dsp:sp>
    <dsp:sp modelId="{8D5D6371-0B28-4104-93D2-D5ECFF5AD625}">
      <dsp:nvSpPr>
        <dsp:cNvPr id="0" name=""/>
        <dsp:cNvSpPr/>
      </dsp:nvSpPr>
      <dsp:spPr>
        <a:xfrm>
          <a:off x="3763811" y="607697"/>
          <a:ext cx="910658" cy="91065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DAC0A-1BF7-47FF-BB29-1377083EFA53}">
      <dsp:nvSpPr>
        <dsp:cNvPr id="0" name=""/>
        <dsp:cNvSpPr/>
      </dsp:nvSpPr>
      <dsp:spPr>
        <a:xfrm>
          <a:off x="3955049" y="798936"/>
          <a:ext cx="528181" cy="5281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9FC536-CE7A-4FBA-A335-AE2FFBA66798}">
      <dsp:nvSpPr>
        <dsp:cNvPr id="0" name=""/>
        <dsp:cNvSpPr/>
      </dsp:nvSpPr>
      <dsp:spPr>
        <a:xfrm>
          <a:off x="4869610" y="607697"/>
          <a:ext cx="2146551" cy="910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t>Significant Milestones</a:t>
          </a:r>
          <a:r>
            <a:rPr lang="en-US" sz="1100" b="0" i="0" kern="1200" baseline="0" dirty="0"/>
            <a:t>: Around the mid-1990s and early 2000s, there are noticeable increases in yield, suggesting periods of significant agricultural advancements or improvements.</a:t>
          </a:r>
          <a:endParaRPr lang="en-US" sz="1100" kern="1200" dirty="0"/>
        </a:p>
      </dsp:txBody>
      <dsp:txXfrm>
        <a:off x="4869610" y="607697"/>
        <a:ext cx="2146551" cy="910658"/>
      </dsp:txXfrm>
    </dsp:sp>
    <dsp:sp modelId="{D2A53BCC-713B-477E-BCED-F660F6E990C9}">
      <dsp:nvSpPr>
        <dsp:cNvPr id="0" name=""/>
        <dsp:cNvSpPr/>
      </dsp:nvSpPr>
      <dsp:spPr>
        <a:xfrm>
          <a:off x="137440" y="2140333"/>
          <a:ext cx="910658" cy="91065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FF20D-1AB3-4EB3-ADD9-3E3CEB1D3CEF}">
      <dsp:nvSpPr>
        <dsp:cNvPr id="0" name=""/>
        <dsp:cNvSpPr/>
      </dsp:nvSpPr>
      <dsp:spPr>
        <a:xfrm>
          <a:off x="328678" y="2331571"/>
          <a:ext cx="528181" cy="5281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8FA618-C94F-4EB2-88BE-25541C119DDF}">
      <dsp:nvSpPr>
        <dsp:cNvPr id="0" name=""/>
        <dsp:cNvSpPr/>
      </dsp:nvSpPr>
      <dsp:spPr>
        <a:xfrm>
          <a:off x="1243239" y="2140333"/>
          <a:ext cx="2146551" cy="910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a:t>Fluctuations</a:t>
          </a:r>
          <a:r>
            <a:rPr lang="en-US" sz="1100" b="0" i="0" kern="1200" baseline="0"/>
            <a:t>: Despite the overall upward trend, there are several periods of fluctuation where the yield either plateaued or experienced minor drops, reflecting the variability in agricultural outcomes due to factors like weather, technology, or policy changes.</a:t>
          </a:r>
          <a:endParaRPr lang="en-US" sz="1100" kern="1200"/>
        </a:p>
      </dsp:txBody>
      <dsp:txXfrm>
        <a:off x="1243239" y="2140333"/>
        <a:ext cx="2146551" cy="910658"/>
      </dsp:txXfrm>
    </dsp:sp>
    <dsp:sp modelId="{5C64F876-D3A2-4898-A724-F50319FA8088}">
      <dsp:nvSpPr>
        <dsp:cNvPr id="0" name=""/>
        <dsp:cNvSpPr/>
      </dsp:nvSpPr>
      <dsp:spPr>
        <a:xfrm>
          <a:off x="3763811" y="2140333"/>
          <a:ext cx="910658" cy="91065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E9E95-7511-46B7-91BE-D91379126BE1}">
      <dsp:nvSpPr>
        <dsp:cNvPr id="0" name=""/>
        <dsp:cNvSpPr/>
      </dsp:nvSpPr>
      <dsp:spPr>
        <a:xfrm>
          <a:off x="3955049" y="2331571"/>
          <a:ext cx="528181" cy="5281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3B6EDD-66D1-4902-95C1-B7634EDF5861}">
      <dsp:nvSpPr>
        <dsp:cNvPr id="0" name=""/>
        <dsp:cNvSpPr/>
      </dsp:nvSpPr>
      <dsp:spPr>
        <a:xfrm>
          <a:off x="4869610" y="2140333"/>
          <a:ext cx="2146551" cy="910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t>Peak Yield</a:t>
          </a:r>
          <a:r>
            <a:rPr lang="en-US" sz="1100" b="0" i="0" kern="1200" baseline="0" dirty="0"/>
            <a:t>: By the end of the graph in 2015, the cereal yield reaches approximately 3000 kg/ha, which is the highest point recorded in the given timeframe, marking a substantial increase from the starting yield of around 1250 kg/ha in 1970.</a:t>
          </a:r>
          <a:endParaRPr lang="en-US" sz="1100" kern="1200" dirty="0"/>
        </a:p>
      </dsp:txBody>
      <dsp:txXfrm>
        <a:off x="4869610" y="2140333"/>
        <a:ext cx="2146551" cy="9106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55758-6DD8-4A5C-8444-0E8592A3819C}">
      <dsp:nvSpPr>
        <dsp:cNvPr id="0" name=""/>
        <dsp:cNvSpPr/>
      </dsp:nvSpPr>
      <dsp:spPr>
        <a:xfrm>
          <a:off x="2115379" y="381"/>
          <a:ext cx="1803080" cy="1803080"/>
        </a:xfrm>
        <a:prstGeom prst="downArrow">
          <a:avLst>
            <a:gd name="adj1" fmla="val 50000"/>
            <a:gd name="adj2" fmla="val 35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baseline="0" dirty="0"/>
            <a:t>The graph displays the trends in agricultural land percentage and rainfall mean from 1950 to 2020.</a:t>
          </a:r>
          <a:endParaRPr lang="en-US" sz="900" kern="1200" dirty="0"/>
        </a:p>
      </dsp:txBody>
      <dsp:txXfrm>
        <a:off x="2566149" y="381"/>
        <a:ext cx="901540" cy="1487541"/>
      </dsp:txXfrm>
    </dsp:sp>
    <dsp:sp modelId="{B2588C19-3D64-4D40-AC64-3C69F2EB7F0D}">
      <dsp:nvSpPr>
        <dsp:cNvPr id="0" name=""/>
        <dsp:cNvSpPr/>
      </dsp:nvSpPr>
      <dsp:spPr>
        <a:xfrm rot="5400000">
          <a:off x="3475614" y="1360617"/>
          <a:ext cx="1803080" cy="1803080"/>
        </a:xfrm>
        <a:prstGeom prst="downArrow">
          <a:avLst>
            <a:gd name="adj1" fmla="val 50000"/>
            <a:gd name="adj2" fmla="val 35000"/>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baseline="0" dirty="0"/>
            <a:t>Agricultural land shows a relatively stable trend, with slight fluctuations around 50-55% of total land area.</a:t>
          </a:r>
          <a:endParaRPr lang="en-US" sz="900" kern="1200" dirty="0"/>
        </a:p>
      </dsp:txBody>
      <dsp:txXfrm rot="-5400000">
        <a:off x="3791154" y="1811387"/>
        <a:ext cx="1487541" cy="901540"/>
      </dsp:txXfrm>
    </dsp:sp>
    <dsp:sp modelId="{A8528E2B-F5C3-4135-8CE3-86387D27DAEF}">
      <dsp:nvSpPr>
        <dsp:cNvPr id="0" name=""/>
        <dsp:cNvSpPr/>
      </dsp:nvSpPr>
      <dsp:spPr>
        <a:xfrm rot="10800000">
          <a:off x="2115379" y="2720852"/>
          <a:ext cx="1803080" cy="1803080"/>
        </a:xfrm>
        <a:prstGeom prst="downArrow">
          <a:avLst>
            <a:gd name="adj1" fmla="val 50000"/>
            <a:gd name="adj2" fmla="val 35000"/>
          </a:avLst>
        </a:prstGeom>
        <a:solidFill>
          <a:schemeClr val="accent5">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baseline="0" dirty="0"/>
            <a:t>Rainfall mean exhibits significant variability, with notable peaks and troughs over the same period.</a:t>
          </a:r>
          <a:endParaRPr lang="en-US" sz="900" kern="1200" dirty="0"/>
        </a:p>
      </dsp:txBody>
      <dsp:txXfrm rot="10800000">
        <a:off x="2566149" y="3036391"/>
        <a:ext cx="901540" cy="1487541"/>
      </dsp:txXfrm>
    </dsp:sp>
    <dsp:sp modelId="{5F9376EB-862C-42AF-BC6D-7FA26416876D}">
      <dsp:nvSpPr>
        <dsp:cNvPr id="0" name=""/>
        <dsp:cNvSpPr/>
      </dsp:nvSpPr>
      <dsp:spPr>
        <a:xfrm rot="16200000">
          <a:off x="755143" y="1360617"/>
          <a:ext cx="1803080" cy="1803080"/>
        </a:xfrm>
        <a:prstGeom prst="downArrow">
          <a:avLst>
            <a:gd name="adj1" fmla="val 50000"/>
            <a:gd name="adj2" fmla="val 35000"/>
          </a:avLst>
        </a:prstGeom>
        <a:solidFill>
          <a:schemeClr val="accent3">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baseline="0" dirty="0"/>
            <a:t>The data suggests no direct correlation between the percentage of agricultural land and rainfall mean over time. </a:t>
          </a:r>
          <a:endParaRPr lang="en-US" sz="900" kern="1200" dirty="0"/>
        </a:p>
      </dsp:txBody>
      <dsp:txXfrm rot="5400000">
        <a:off x="755144" y="1811387"/>
        <a:ext cx="1487541" cy="901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189167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285383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342882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3091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15411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353619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3239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394227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76914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347921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291438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131473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381925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3"/>
          <p:cNvSpPr>
            <a:spLocks noGrp="1"/>
          </p:cNvSpPr>
          <p:nvPr>
            <p:ph type="ftr" sz="quarter" idx="11"/>
          </p:nvPr>
        </p:nvSpPr>
        <p:spPr/>
        <p:txBody>
          <a:bodyPr/>
          <a:lstStyle/>
          <a:p>
            <a:endParaRPr lang="LID4096"/>
          </a:p>
        </p:txBody>
      </p:sp>
      <p:sp>
        <p:nvSpPr>
          <p:cNvPr id="6" name="Slide Number Placeholder 4"/>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161071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2"/>
          <p:cNvSpPr>
            <a:spLocks noGrp="1"/>
          </p:cNvSpPr>
          <p:nvPr>
            <p:ph type="ftr" sz="quarter" idx="11"/>
          </p:nvPr>
        </p:nvSpPr>
        <p:spPr/>
        <p:txBody>
          <a:bodyPr/>
          <a:lstStyle/>
          <a:p>
            <a:endParaRPr lang="LID4096"/>
          </a:p>
        </p:txBody>
      </p:sp>
      <p:sp>
        <p:nvSpPr>
          <p:cNvPr id="6" name="Slide Number Placeholder 3"/>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303859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5" name="Footer Placeholder 5"/>
          <p:cNvSpPr>
            <a:spLocks noGrp="1"/>
          </p:cNvSpPr>
          <p:nvPr>
            <p:ph type="ftr" sz="quarter" idx="11"/>
          </p:nvPr>
        </p:nvSpPr>
        <p:spPr/>
        <p:txBody>
          <a:bodyPr/>
          <a:lstStyle/>
          <a:p>
            <a:endParaRPr lang="LID4096"/>
          </a:p>
        </p:txBody>
      </p:sp>
      <p:sp>
        <p:nvSpPr>
          <p:cNvPr id="6" name="Slide Number Placeholder 6"/>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187306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2BC0CF-673B-442D-BC80-5BDC559CDC7A}" type="datetimeFigureOut">
              <a:rPr lang="LID4096" smtClean="0"/>
              <a:t>07/18/2024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3D25272-9069-4661-A8CB-A262C8444FF8}" type="slidenum">
              <a:rPr lang="LID4096" smtClean="0"/>
              <a:t>‹#›</a:t>
            </a:fld>
            <a:endParaRPr lang="LID4096"/>
          </a:p>
        </p:txBody>
      </p:sp>
    </p:spTree>
    <p:extLst>
      <p:ext uri="{BB962C8B-B14F-4D97-AF65-F5344CB8AC3E}">
        <p14:creationId xmlns:p14="http://schemas.microsoft.com/office/powerpoint/2010/main" val="193012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2BC0CF-673B-442D-BC80-5BDC559CDC7A}" type="datetimeFigureOut">
              <a:rPr lang="LID4096" smtClean="0"/>
              <a:t>07/18/2024</a:t>
            </a:fld>
            <a:endParaRPr lang="LID4096"/>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LID4096"/>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D25272-9069-4661-A8CB-A262C8444FF8}" type="slidenum">
              <a:rPr lang="LID4096" smtClean="0"/>
              <a:t>‹#›</a:t>
            </a:fld>
            <a:endParaRPr lang="LID4096"/>
          </a:p>
        </p:txBody>
      </p:sp>
    </p:spTree>
    <p:extLst>
      <p:ext uri="{BB962C8B-B14F-4D97-AF65-F5344CB8AC3E}">
        <p14:creationId xmlns:p14="http://schemas.microsoft.com/office/powerpoint/2010/main" val="7565207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www.pngall.com/climate-change-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 person holding a globe">
            <a:extLst>
              <a:ext uri="{FF2B5EF4-FFF2-40B4-BE49-F238E27FC236}">
                <a16:creationId xmlns:a16="http://schemas.microsoft.com/office/drawing/2014/main" id="{3D6FFA4F-BC52-8F6D-FF0F-352C6C993421}"/>
              </a:ext>
            </a:extLst>
          </p:cNvPr>
          <p:cNvPicPr>
            <a:picLocks noChangeAspect="1"/>
          </p:cNvPicPr>
          <p:nvPr/>
        </p:nvPicPr>
        <p:blipFill rotWithShape="1">
          <a:blip r:embed="rId3">
            <a:duotone>
              <a:prstClr val="black"/>
              <a:schemeClr val="accent5">
                <a:tint val="45000"/>
                <a:satMod val="400000"/>
              </a:schemeClr>
            </a:duotone>
            <a:alphaModFix amt="25000"/>
          </a:blip>
          <a:srcRect t="5462"/>
          <a:stretch/>
        </p:blipFill>
        <p:spPr>
          <a:xfrm>
            <a:off x="20" y="10"/>
            <a:ext cx="12191980" cy="6857990"/>
          </a:xfrm>
          <a:prstGeom prst="rect">
            <a:avLst/>
          </a:prstGeom>
        </p:spPr>
      </p:pic>
      <p:sp>
        <p:nvSpPr>
          <p:cNvPr id="2" name="Title 1">
            <a:extLst>
              <a:ext uri="{FF2B5EF4-FFF2-40B4-BE49-F238E27FC236}">
                <a16:creationId xmlns:a16="http://schemas.microsoft.com/office/drawing/2014/main" id="{9230B57C-DD2A-F66F-6467-2850A1F42C30}"/>
              </a:ext>
            </a:extLst>
          </p:cNvPr>
          <p:cNvSpPr>
            <a:spLocks noGrp="1"/>
          </p:cNvSpPr>
          <p:nvPr>
            <p:ph type="ctrTitle"/>
          </p:nvPr>
        </p:nvSpPr>
        <p:spPr>
          <a:xfrm>
            <a:off x="1154955" y="1447800"/>
            <a:ext cx="8825658" cy="3329581"/>
          </a:xfrm>
        </p:spPr>
        <p:txBody>
          <a:bodyPr>
            <a:normAutofit/>
          </a:bodyPr>
          <a:lstStyle/>
          <a:p>
            <a:r>
              <a:rPr lang="de-DE" dirty="0" err="1"/>
              <a:t>Visualizing</a:t>
            </a:r>
            <a:r>
              <a:rPr lang="de-DE" dirty="0"/>
              <a:t> Climate Change in Pakistan</a:t>
            </a:r>
            <a:endParaRPr lang="LID4096" dirty="0"/>
          </a:p>
        </p:txBody>
      </p:sp>
      <p:sp>
        <p:nvSpPr>
          <p:cNvPr id="3" name="Subtitle 2">
            <a:extLst>
              <a:ext uri="{FF2B5EF4-FFF2-40B4-BE49-F238E27FC236}">
                <a16:creationId xmlns:a16="http://schemas.microsoft.com/office/drawing/2014/main" id="{3DE238BC-AF04-43D4-CAD9-DDAB42FDA7D6}"/>
              </a:ext>
            </a:extLst>
          </p:cNvPr>
          <p:cNvSpPr>
            <a:spLocks noGrp="1"/>
          </p:cNvSpPr>
          <p:nvPr>
            <p:ph type="subTitle" idx="1"/>
          </p:nvPr>
        </p:nvSpPr>
        <p:spPr>
          <a:xfrm>
            <a:off x="1154955" y="4777380"/>
            <a:ext cx="8825658" cy="861420"/>
          </a:xfrm>
        </p:spPr>
        <p:txBody>
          <a:bodyPr>
            <a:normAutofit/>
          </a:bodyPr>
          <a:lstStyle/>
          <a:p>
            <a:r>
              <a:rPr lang="de-DE" dirty="0"/>
              <a:t>By: Ali Mashood</a:t>
            </a:r>
            <a:endParaRPr lang="LID4096" dirty="0"/>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LID4096"/>
          </a:p>
        </p:txBody>
      </p:sp>
    </p:spTree>
    <p:extLst>
      <p:ext uri="{BB962C8B-B14F-4D97-AF65-F5344CB8AC3E}">
        <p14:creationId xmlns:p14="http://schemas.microsoft.com/office/powerpoint/2010/main" val="323238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581B-A1F8-0409-E491-5253CB2477F6}"/>
              </a:ext>
            </a:extLst>
          </p:cNvPr>
          <p:cNvSpPr>
            <a:spLocks noGrp="1"/>
          </p:cNvSpPr>
          <p:nvPr>
            <p:ph type="title"/>
          </p:nvPr>
        </p:nvSpPr>
        <p:spPr>
          <a:xfrm>
            <a:off x="646111" y="452718"/>
            <a:ext cx="9404723" cy="932737"/>
          </a:xfrm>
        </p:spPr>
        <p:txBody>
          <a:bodyPr/>
          <a:lstStyle/>
          <a:p>
            <a:r>
              <a:rPr lang="de-DE"/>
              <a:t>CO2 Emissions Over Time</a:t>
            </a:r>
            <a:endParaRPr lang="LID4096" dirty="0"/>
          </a:p>
        </p:txBody>
      </p:sp>
      <p:pic>
        <p:nvPicPr>
          <p:cNvPr id="5" name="Content Placeholder 4" descr="A graph showing different colored lines&#10;&#10;Description automatically generated">
            <a:extLst>
              <a:ext uri="{FF2B5EF4-FFF2-40B4-BE49-F238E27FC236}">
                <a16:creationId xmlns:a16="http://schemas.microsoft.com/office/drawing/2014/main" id="{730D3EC2-7ECE-3991-733A-520BAD9430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28" y="1385455"/>
            <a:ext cx="9482328" cy="5238954"/>
          </a:xfrm>
        </p:spPr>
      </p:pic>
    </p:spTree>
    <p:extLst>
      <p:ext uri="{BB962C8B-B14F-4D97-AF65-F5344CB8AC3E}">
        <p14:creationId xmlns:p14="http://schemas.microsoft.com/office/powerpoint/2010/main" val="253389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B6AB-C1DA-1FF9-0BFB-B10E2ACBE640}"/>
              </a:ext>
            </a:extLst>
          </p:cNvPr>
          <p:cNvSpPr>
            <a:spLocks noGrp="1"/>
          </p:cNvSpPr>
          <p:nvPr>
            <p:ph type="title"/>
          </p:nvPr>
        </p:nvSpPr>
        <p:spPr>
          <a:xfrm>
            <a:off x="646111" y="452718"/>
            <a:ext cx="8799641" cy="1046898"/>
          </a:xfrm>
        </p:spPr>
        <p:txBody>
          <a:bodyPr/>
          <a:lstStyle/>
          <a:p>
            <a:r>
              <a:rPr lang="de-DE" dirty="0" err="1"/>
              <a:t>Agricultural</a:t>
            </a:r>
            <a:r>
              <a:rPr lang="de-DE" dirty="0"/>
              <a:t> Land &amp; </a:t>
            </a:r>
            <a:r>
              <a:rPr lang="de-DE" dirty="0" err="1"/>
              <a:t>Rainfall</a:t>
            </a:r>
            <a:r>
              <a:rPr lang="de-DE" dirty="0"/>
              <a:t> Over Time</a:t>
            </a:r>
            <a:endParaRPr lang="LID4096" dirty="0"/>
          </a:p>
        </p:txBody>
      </p:sp>
      <p:pic>
        <p:nvPicPr>
          <p:cNvPr id="5" name="Content Placeholder 4" descr="A graph showing the price of a stock market&#10;&#10;Description automatically generated">
            <a:extLst>
              <a:ext uri="{FF2B5EF4-FFF2-40B4-BE49-F238E27FC236}">
                <a16:creationId xmlns:a16="http://schemas.microsoft.com/office/drawing/2014/main" id="{5AF63040-12DA-B7CA-03B4-7CD95B1AFC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7928" y="1682129"/>
            <a:ext cx="6421766" cy="4888311"/>
          </a:xfrm>
        </p:spPr>
      </p:pic>
      <p:graphicFrame>
        <p:nvGraphicFramePr>
          <p:cNvPr id="14" name="TextBox 11">
            <a:extLst>
              <a:ext uri="{FF2B5EF4-FFF2-40B4-BE49-F238E27FC236}">
                <a16:creationId xmlns:a16="http://schemas.microsoft.com/office/drawing/2014/main" id="{61909EF9-4D78-7EB7-12E2-3EFE48249072}"/>
              </a:ext>
            </a:extLst>
          </p:cNvPr>
          <p:cNvGraphicFramePr/>
          <p:nvPr>
            <p:extLst>
              <p:ext uri="{D42A27DB-BD31-4B8C-83A1-F6EECF244321}">
                <p14:modId xmlns:p14="http://schemas.microsoft.com/office/powerpoint/2010/main" val="2391166424"/>
              </p:ext>
            </p:extLst>
          </p:nvPr>
        </p:nvGraphicFramePr>
        <p:xfrm>
          <a:off x="62161" y="1853248"/>
          <a:ext cx="6033839"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087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C50C-945F-FB91-DE5E-501CA69A1595}"/>
              </a:ext>
            </a:extLst>
          </p:cNvPr>
          <p:cNvSpPr>
            <a:spLocks noGrp="1"/>
          </p:cNvSpPr>
          <p:nvPr>
            <p:ph type="title"/>
          </p:nvPr>
        </p:nvSpPr>
        <p:spPr>
          <a:xfrm>
            <a:off x="5282381" y="629266"/>
            <a:ext cx="4767471" cy="1641986"/>
          </a:xfrm>
        </p:spPr>
        <p:txBody>
          <a:bodyPr>
            <a:normAutofit/>
          </a:bodyPr>
          <a:lstStyle/>
          <a:p>
            <a:r>
              <a:rPr lang="de-DE" dirty="0"/>
              <a:t>Conclusion</a:t>
            </a:r>
            <a:endParaRPr lang="LID4096" dirty="0"/>
          </a:p>
        </p:txBody>
      </p:sp>
      <p:pic>
        <p:nvPicPr>
          <p:cNvPr id="5" name="Picture 4" descr="Smoke from factory">
            <a:extLst>
              <a:ext uri="{FF2B5EF4-FFF2-40B4-BE49-F238E27FC236}">
                <a16:creationId xmlns:a16="http://schemas.microsoft.com/office/drawing/2014/main" id="{7F60A3F4-D2F6-7889-5C26-0A4EA26795B3}"/>
              </a:ext>
            </a:extLst>
          </p:cNvPr>
          <p:cNvPicPr>
            <a:picLocks noChangeAspect="1"/>
          </p:cNvPicPr>
          <p:nvPr/>
        </p:nvPicPr>
        <p:blipFill>
          <a:blip r:embed="rId3"/>
          <a:srcRect l="45092" r="9797"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A5809E46-C4D1-D878-3530-4ED871B58E29}"/>
              </a:ext>
            </a:extLst>
          </p:cNvPr>
          <p:cNvSpPr>
            <a:spLocks noGrp="1"/>
          </p:cNvSpPr>
          <p:nvPr>
            <p:ph idx="1"/>
          </p:nvPr>
        </p:nvSpPr>
        <p:spPr>
          <a:xfrm>
            <a:off x="5282381" y="1681018"/>
            <a:ext cx="5293255" cy="4567381"/>
          </a:xfrm>
        </p:spPr>
        <p:txBody>
          <a:bodyPr>
            <a:normAutofit fontScale="77500" lnSpcReduction="20000"/>
          </a:bodyPr>
          <a:lstStyle/>
          <a:p>
            <a:pPr>
              <a:lnSpc>
                <a:spcPct val="90000"/>
              </a:lnSpc>
            </a:pPr>
            <a:r>
              <a:rPr lang="en-US" sz="1800" b="1" dirty="0"/>
              <a:t>CO2 Emissions Increase: </a:t>
            </a:r>
            <a:r>
              <a:rPr lang="en-US" sz="1800" dirty="0"/>
              <a:t>CO2 emissions from various sources, particularly solid and liquid fuels, have generally increased over the years. There is a notable rise in liquid fuel emissions compared to solid fuels​.</a:t>
            </a:r>
          </a:p>
          <a:p>
            <a:pPr>
              <a:lnSpc>
                <a:spcPct val="90000"/>
              </a:lnSpc>
            </a:pPr>
            <a:r>
              <a:rPr lang="en-US" sz="1800" b="1" dirty="0"/>
              <a:t>Population Dynamics: </a:t>
            </a:r>
            <a:r>
              <a:rPr lang="en-US" sz="1800" dirty="0"/>
              <a:t>Population growth peaked in the 1980s and has declined since. Urban population growth has consistently outpaced overall population growth, indicating significant urbanization despite declining growth rates.</a:t>
            </a:r>
          </a:p>
          <a:p>
            <a:pPr>
              <a:lnSpc>
                <a:spcPct val="90000"/>
              </a:lnSpc>
            </a:pPr>
            <a:r>
              <a:rPr lang="en-US" sz="1800" b="1" dirty="0"/>
              <a:t>Rainfall Variability: </a:t>
            </a:r>
            <a:r>
              <a:rPr lang="en-US" sz="1800" dirty="0"/>
              <a:t>Mean annual rainfall in Pakistan has shown significant fluctuations from 1970 to 2013, with no clear increasing or decreasing trend. These fluctuations pose challenges for agricultural planning and water resource management.</a:t>
            </a:r>
          </a:p>
          <a:p>
            <a:pPr>
              <a:lnSpc>
                <a:spcPct val="90000"/>
              </a:lnSpc>
            </a:pPr>
            <a:r>
              <a:rPr lang="en-US" sz="1800" b="1" dirty="0"/>
              <a:t>Cereal Yield Improvement: </a:t>
            </a:r>
            <a:r>
              <a:rPr lang="en-US" sz="1800" dirty="0"/>
              <a:t>There has been a consistent increase in cereal yield from 1970 to 2015, indicating improvements in agricultural productivity. Significant milestones in the mid-1990s and early 2000s suggest periods of notable agricultural advancements​.</a:t>
            </a:r>
          </a:p>
          <a:p>
            <a:pPr>
              <a:lnSpc>
                <a:spcPct val="90000"/>
              </a:lnSpc>
            </a:pPr>
            <a:r>
              <a:rPr lang="en-US" sz="1800" b="1" dirty="0"/>
              <a:t>Agricultural Land and Rainfall Correlation</a:t>
            </a:r>
            <a:r>
              <a:rPr lang="en-US" sz="1800" dirty="0"/>
              <a:t>: The percentage of agricultural land has remained relatively stable with slight fluctuations, while rainfall mean exhibits notable variability. This suggests no direct correlation between agricultural land percentage and rainfall mean over time​</a:t>
            </a:r>
          </a:p>
          <a:p>
            <a:pPr>
              <a:lnSpc>
                <a:spcPct val="90000"/>
              </a:lnSpc>
            </a:pPr>
            <a:endParaRPr lang="en-US" sz="1000" dirty="0"/>
          </a:p>
          <a:p>
            <a:pPr>
              <a:lnSpc>
                <a:spcPct val="90000"/>
              </a:lnSpc>
            </a:pPr>
            <a:endParaRPr lang="LID4096" sz="1000" dirty="0"/>
          </a:p>
        </p:txBody>
      </p:sp>
    </p:spTree>
    <p:extLst>
      <p:ext uri="{BB962C8B-B14F-4D97-AF65-F5344CB8AC3E}">
        <p14:creationId xmlns:p14="http://schemas.microsoft.com/office/powerpoint/2010/main" val="19118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0A201-BD60-D05C-DE25-33C5EB1EFFFD}"/>
              </a:ext>
            </a:extLst>
          </p:cNvPr>
          <p:cNvSpPr>
            <a:spLocks noGrp="1"/>
          </p:cNvSpPr>
          <p:nvPr>
            <p:ph type="title"/>
          </p:nvPr>
        </p:nvSpPr>
        <p:spPr>
          <a:xfrm>
            <a:off x="5411931" y="452718"/>
            <a:ext cx="4638903" cy="1400530"/>
          </a:xfrm>
        </p:spPr>
        <p:txBody>
          <a:bodyPr>
            <a:normAutofit/>
          </a:bodyPr>
          <a:lstStyle/>
          <a:p>
            <a:r>
              <a:rPr lang="de-DE" dirty="0"/>
              <a:t>Objective</a:t>
            </a:r>
            <a:endParaRPr lang="LID4096" dirty="0"/>
          </a:p>
        </p:txBody>
      </p:sp>
      <p:sp>
        <p:nvSpPr>
          <p:cNvPr id="1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A planet on fire&#10;&#10;Description automatically generated">
            <a:extLst>
              <a:ext uri="{FF2B5EF4-FFF2-40B4-BE49-F238E27FC236}">
                <a16:creationId xmlns:a16="http://schemas.microsoft.com/office/drawing/2014/main" id="{CC7AEF49-155D-507F-79B3-502634523EE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7444" r="10848"/>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6" name="Rectangle 15">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LID4096"/>
          </a:p>
        </p:txBody>
      </p:sp>
      <p:sp>
        <p:nvSpPr>
          <p:cNvPr id="3" name="Content Placeholder 2">
            <a:extLst>
              <a:ext uri="{FF2B5EF4-FFF2-40B4-BE49-F238E27FC236}">
                <a16:creationId xmlns:a16="http://schemas.microsoft.com/office/drawing/2014/main" id="{EF8478A5-EEC6-A066-FCDA-DD7D4E6581AF}"/>
              </a:ext>
            </a:extLst>
          </p:cNvPr>
          <p:cNvSpPr>
            <a:spLocks noGrp="1"/>
          </p:cNvSpPr>
          <p:nvPr>
            <p:ph idx="1"/>
          </p:nvPr>
        </p:nvSpPr>
        <p:spPr>
          <a:xfrm>
            <a:off x="5410950" y="2052919"/>
            <a:ext cx="4638903" cy="3579786"/>
          </a:xfrm>
        </p:spPr>
        <p:txBody>
          <a:bodyPr>
            <a:normAutofit/>
          </a:bodyPr>
          <a:lstStyle/>
          <a:p>
            <a:pPr>
              <a:lnSpc>
                <a:spcPct val="90000"/>
              </a:lnSpc>
              <a:buFont typeface="Wingdings" panose="05000000000000000000" pitchFamily="2" charset="2"/>
              <a:buChar char="Ø"/>
            </a:pPr>
            <a:r>
              <a:rPr lang="de-DE" sz="1400" dirty="0">
                <a:latin typeface="Arial" panose="020B0604020202020204" pitchFamily="34" charset="0"/>
                <a:cs typeface="Arial" panose="020B0604020202020204" pitchFamily="34" charset="0"/>
              </a:rPr>
              <a:t>The </a:t>
            </a:r>
            <a:r>
              <a:rPr lang="de-DE" sz="1400" dirty="0" err="1">
                <a:latin typeface="Arial" panose="020B0604020202020204" pitchFamily="34" charset="0"/>
                <a:cs typeface="Arial" panose="020B0604020202020204" pitchFamily="34" charset="0"/>
              </a:rPr>
              <a:t>aim</a:t>
            </a:r>
            <a:r>
              <a:rPr lang="de-DE" sz="1400" dirty="0">
                <a:latin typeface="Arial" panose="020B0604020202020204" pitchFamily="34" charset="0"/>
                <a:cs typeface="Arial" panose="020B0604020202020204" pitchFamily="34" charset="0"/>
              </a:rPr>
              <a:t> of </a:t>
            </a:r>
            <a:r>
              <a:rPr lang="de-DE" sz="1400" dirty="0" err="1">
                <a:latin typeface="Arial" panose="020B0604020202020204" pitchFamily="34" charset="0"/>
                <a:cs typeface="Arial" panose="020B0604020202020204" pitchFamily="34" charset="0"/>
              </a:rPr>
              <a:t>the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project</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is</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to</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create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effective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data</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visualization</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for</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analysis</a:t>
            </a:r>
            <a:r>
              <a:rPr lang="de-DE" sz="1400" dirty="0">
                <a:latin typeface="Arial" panose="020B0604020202020204" pitchFamily="34" charset="0"/>
                <a:cs typeface="Arial" panose="020B0604020202020204" pitchFamily="34" charset="0"/>
              </a:rPr>
              <a:t>. </a:t>
            </a:r>
          </a:p>
          <a:p>
            <a:pPr>
              <a:lnSpc>
                <a:spcPct val="90000"/>
              </a:lnSpc>
              <a:buFont typeface="Wingdings" panose="05000000000000000000" pitchFamily="2" charset="2"/>
              <a:buChar char="Ø"/>
            </a:pPr>
            <a:r>
              <a:rPr lang="de-DE" sz="1400" dirty="0">
                <a:latin typeface="Arial" panose="020B0604020202020204" pitchFamily="34" charset="0"/>
                <a:cs typeface="Arial" panose="020B0604020202020204" pitchFamily="34" charset="0"/>
              </a:rPr>
              <a:t>This </a:t>
            </a:r>
            <a:r>
              <a:rPr lang="de-DE" sz="1400" dirty="0" err="1">
                <a:latin typeface="Arial" panose="020B0604020202020204" pitchFamily="34" charset="0"/>
                <a:cs typeface="Arial" panose="020B0604020202020204" pitchFamily="34" charset="0"/>
              </a:rPr>
              <a:t>includes</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information</a:t>
            </a:r>
            <a:r>
              <a:rPr lang="de-DE" sz="1400" dirty="0">
                <a:latin typeface="Arial" panose="020B0604020202020204" pitchFamily="34" charset="0"/>
                <a:cs typeface="Arial" panose="020B0604020202020204" pitchFamily="34" charset="0"/>
              </a:rPr>
              <a:t> on different </a:t>
            </a:r>
            <a:r>
              <a:rPr lang="de-DE" sz="1400" dirty="0" err="1">
                <a:latin typeface="Arial" panose="020B0604020202020204" pitchFamily="34" charset="0"/>
                <a:cs typeface="Arial" panose="020B0604020202020204" pitchFamily="34" charset="0"/>
              </a:rPr>
              <a:t>factors</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that</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create</a:t>
            </a:r>
            <a:r>
              <a:rPr lang="de-DE" sz="1400" dirty="0">
                <a:latin typeface="Arial" panose="020B0604020202020204" pitchFamily="34" charset="0"/>
                <a:cs typeface="Arial" panose="020B0604020202020204" pitchFamily="34" charset="0"/>
              </a:rPr>
              <a:t> an </a:t>
            </a:r>
            <a:r>
              <a:rPr lang="de-DE" sz="1400" dirty="0" err="1">
                <a:latin typeface="Arial" panose="020B0604020202020204" pitchFamily="34" charset="0"/>
                <a:cs typeface="Arial" panose="020B0604020202020204" pitchFamily="34" charset="0"/>
              </a:rPr>
              <a:t>impact</a:t>
            </a:r>
            <a:r>
              <a:rPr lang="de-DE" sz="1400" dirty="0">
                <a:latin typeface="Arial" panose="020B0604020202020204" pitchFamily="34" charset="0"/>
                <a:cs typeface="Arial" panose="020B0604020202020204" pitchFamily="34" charset="0"/>
              </a:rPr>
              <a:t> on </a:t>
            </a:r>
            <a:r>
              <a:rPr lang="de-DE" sz="1400" dirty="0" err="1">
                <a:latin typeface="Arial" panose="020B0604020202020204" pitchFamily="34" charset="0"/>
                <a:cs typeface="Arial" panose="020B0604020202020204" pitchFamily="34" charset="0"/>
              </a:rPr>
              <a:t>climate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change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trends</a:t>
            </a:r>
            <a:r>
              <a:rPr lang="de-DE" sz="1400" dirty="0">
                <a:latin typeface="Arial" panose="020B0604020202020204" pitchFamily="34" charset="0"/>
                <a:cs typeface="Arial" panose="020B0604020202020204" pitchFamily="34" charset="0"/>
              </a:rPr>
              <a:t> in Pakistan. </a:t>
            </a:r>
          </a:p>
          <a:p>
            <a:pPr>
              <a:lnSpc>
                <a:spcPct val="90000"/>
              </a:lnSpc>
              <a:buFont typeface="Wingdings" panose="05000000000000000000" pitchFamily="2" charset="2"/>
              <a:buChar char="Ø"/>
            </a:pPr>
            <a:r>
              <a:rPr lang="en-US" sz="1400" dirty="0"/>
              <a:t>Provide clear and insightful visualizations to educate users about the current state and trends of climate change in Pakistan.</a:t>
            </a:r>
            <a:endParaRPr lang="de-DE" sz="1400" dirty="0">
              <a:latin typeface="Arial" panose="020B0604020202020204" pitchFamily="34" charset="0"/>
              <a:cs typeface="Arial" panose="020B0604020202020204" pitchFamily="34" charset="0"/>
            </a:endParaRPr>
          </a:p>
          <a:p>
            <a:pPr>
              <a:lnSpc>
                <a:spcPct val="90000"/>
              </a:lnSpc>
              <a:buFont typeface="Wingdings" panose="05000000000000000000" pitchFamily="2" charset="2"/>
              <a:buChar char="Ø"/>
            </a:pPr>
            <a:r>
              <a:rPr lang="en-US" sz="1400" dirty="0"/>
              <a:t>Allow users to interact with the data to explore specific regions, time periods, and climate variables.</a:t>
            </a:r>
            <a:endParaRPr lang="de-DE" sz="1400" dirty="0">
              <a:latin typeface="Arial" panose="020B0604020202020204" pitchFamily="34" charset="0"/>
              <a:cs typeface="Arial" panose="020B0604020202020204" pitchFamily="34" charset="0"/>
            </a:endParaRPr>
          </a:p>
          <a:p>
            <a:pPr>
              <a:lnSpc>
                <a:spcPct val="90000"/>
              </a:lnSpc>
              <a:buFont typeface="Wingdings" panose="05000000000000000000" pitchFamily="2" charset="2"/>
              <a:buChar char="Ø"/>
            </a:pPr>
            <a:r>
              <a:rPr lang="en-US" sz="1400" dirty="0"/>
              <a:t>Encourage users to understand the urgency of climate change and the need for immediate action through compelling visual narratives.</a:t>
            </a:r>
            <a:endParaRPr lang="LID4096"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D8C2145-9EB9-DDC4-B00C-5F74D915F4DE}"/>
              </a:ext>
            </a:extLst>
          </p:cNvPr>
          <p:cNvSpPr txBox="1"/>
          <p:nvPr/>
        </p:nvSpPr>
        <p:spPr>
          <a:xfrm>
            <a:off x="9482604" y="6657945"/>
            <a:ext cx="2709396" cy="200055"/>
          </a:xfrm>
          <a:prstGeom prst="rect">
            <a:avLst/>
          </a:prstGeom>
          <a:solidFill>
            <a:srgbClr val="000000"/>
          </a:solidFill>
        </p:spPr>
        <p:txBody>
          <a:bodyPr wrap="none" rtlCol="0">
            <a:spAutoFit/>
          </a:bodyPr>
          <a:lstStyle/>
          <a:p>
            <a:pPr algn="r">
              <a:spcAft>
                <a:spcPts val="600"/>
              </a:spcAft>
            </a:pPr>
            <a:r>
              <a:rPr lang="LID4096" sz="700">
                <a:solidFill>
                  <a:srgbClr val="FFFFFF"/>
                </a:solidFill>
                <a:hlinkClick r:id="rId4" tooltip="https://www.pngall.com/climate-change-png/">
                  <a:extLst>
                    <a:ext uri="{A12FA001-AC4F-418D-AE19-62706E023703}">
                      <ahyp:hlinkClr xmlns:ahyp="http://schemas.microsoft.com/office/drawing/2018/hyperlinkcolor" val="tx"/>
                    </a:ext>
                  </a:extLst>
                </a:hlinkClick>
              </a:rPr>
              <a:t>This Photo</a:t>
            </a:r>
            <a:r>
              <a:rPr lang="LID4096" sz="700">
                <a:solidFill>
                  <a:srgbClr val="FFFFFF"/>
                </a:solidFill>
              </a:rPr>
              <a:t> by Unknown Author is licensed under </a:t>
            </a:r>
            <a:r>
              <a:rPr lang="LID4096"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LID4096" sz="700">
              <a:solidFill>
                <a:srgbClr val="FFFFFF"/>
              </a:solidFill>
            </a:endParaRPr>
          </a:p>
        </p:txBody>
      </p:sp>
    </p:spTree>
    <p:extLst>
      <p:ext uri="{BB962C8B-B14F-4D97-AF65-F5344CB8AC3E}">
        <p14:creationId xmlns:p14="http://schemas.microsoft.com/office/powerpoint/2010/main" val="410515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44A4-E797-E2C5-2429-63D72A70B4CF}"/>
              </a:ext>
            </a:extLst>
          </p:cNvPr>
          <p:cNvSpPr>
            <a:spLocks noGrp="1"/>
          </p:cNvSpPr>
          <p:nvPr>
            <p:ph type="title"/>
          </p:nvPr>
        </p:nvSpPr>
        <p:spPr>
          <a:xfrm>
            <a:off x="6742108" y="629266"/>
            <a:ext cx="3307744" cy="1641986"/>
          </a:xfrm>
        </p:spPr>
        <p:txBody>
          <a:bodyPr>
            <a:normAutofit/>
          </a:bodyPr>
          <a:lstStyle/>
          <a:p>
            <a:r>
              <a:rPr lang="de-DE" sz="3900"/>
              <a:t>Introduction</a:t>
            </a:r>
            <a:endParaRPr lang="LID4096" sz="3900"/>
          </a:p>
        </p:txBody>
      </p:sp>
      <p:pic>
        <p:nvPicPr>
          <p:cNvPr id="5" name="Picture 4" descr="Pattern created by river delta taken from above">
            <a:extLst>
              <a:ext uri="{FF2B5EF4-FFF2-40B4-BE49-F238E27FC236}">
                <a16:creationId xmlns:a16="http://schemas.microsoft.com/office/drawing/2014/main" id="{25249C0C-D41E-BE22-09A3-6478890C03C7}"/>
              </a:ext>
            </a:extLst>
          </p:cNvPr>
          <p:cNvPicPr>
            <a:picLocks noChangeAspect="1"/>
          </p:cNvPicPr>
          <p:nvPr/>
        </p:nvPicPr>
        <p:blipFill rotWithShape="1">
          <a:blip r:embed="rId3"/>
          <a:srcRect l="13982" r="19369"/>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01E96EF0-2A02-4022-4FB3-57784A56A987}"/>
              </a:ext>
            </a:extLst>
          </p:cNvPr>
          <p:cNvSpPr>
            <a:spLocks noGrp="1"/>
          </p:cNvSpPr>
          <p:nvPr>
            <p:ph idx="1"/>
          </p:nvPr>
        </p:nvSpPr>
        <p:spPr>
          <a:xfrm>
            <a:off x="6742108" y="1644074"/>
            <a:ext cx="4683274" cy="4604326"/>
          </a:xfrm>
        </p:spPr>
        <p:txBody>
          <a:bodyPr>
            <a:normAutofit/>
          </a:bodyPr>
          <a:lstStyle/>
          <a:p>
            <a:pPr>
              <a:lnSpc>
                <a:spcPct val="90000"/>
              </a:lnSpc>
            </a:pPr>
            <a:r>
              <a:rPr lang="de-DE" sz="1400" dirty="0"/>
              <a:t>Understanding </a:t>
            </a:r>
            <a:r>
              <a:rPr lang="de-DE" sz="1400" dirty="0" err="1"/>
              <a:t>the</a:t>
            </a:r>
            <a:r>
              <a:rPr lang="de-DE" sz="1400" dirty="0"/>
              <a:t> </a:t>
            </a:r>
            <a:r>
              <a:rPr lang="de-DE" sz="1400" dirty="0" err="1"/>
              <a:t>climate</a:t>
            </a:r>
            <a:r>
              <a:rPr lang="de-DE" sz="1400" dirty="0"/>
              <a:t> </a:t>
            </a:r>
            <a:r>
              <a:rPr lang="de-DE" sz="1400" dirty="0" err="1"/>
              <a:t>change</a:t>
            </a:r>
            <a:r>
              <a:rPr lang="de-DE" sz="1400" dirty="0"/>
              <a:t> </a:t>
            </a:r>
            <a:r>
              <a:rPr lang="de-DE" sz="1400" dirty="0" err="1"/>
              <a:t>indicators</a:t>
            </a:r>
            <a:r>
              <a:rPr lang="de-DE" sz="1400" dirty="0"/>
              <a:t> </a:t>
            </a:r>
            <a:r>
              <a:rPr lang="de-DE" sz="1400" dirty="0" err="1"/>
              <a:t>is</a:t>
            </a:r>
            <a:r>
              <a:rPr lang="de-DE" sz="1400" dirty="0"/>
              <a:t> </a:t>
            </a:r>
            <a:r>
              <a:rPr lang="de-DE" sz="1400" dirty="0" err="1"/>
              <a:t>crucial</a:t>
            </a:r>
            <a:r>
              <a:rPr lang="de-DE" sz="1400" dirty="0"/>
              <a:t> </a:t>
            </a:r>
            <a:r>
              <a:rPr lang="de-DE" sz="1400" dirty="0" err="1"/>
              <a:t>for</a:t>
            </a:r>
            <a:r>
              <a:rPr lang="de-DE" sz="1400" dirty="0"/>
              <a:t> a </a:t>
            </a:r>
            <a:r>
              <a:rPr lang="de-DE" sz="1400" dirty="0" err="1"/>
              <a:t>country</a:t>
            </a:r>
            <a:r>
              <a:rPr lang="de-DE" sz="1400" dirty="0"/>
              <a:t> like Pakistan </a:t>
            </a:r>
            <a:r>
              <a:rPr lang="de-DE" sz="1400" dirty="0" err="1"/>
              <a:t>which</a:t>
            </a:r>
            <a:r>
              <a:rPr lang="de-DE" sz="1400" dirty="0"/>
              <a:t> </a:t>
            </a:r>
            <a:r>
              <a:rPr lang="de-DE" sz="1400" dirty="0" err="1"/>
              <a:t>is</a:t>
            </a:r>
            <a:r>
              <a:rPr lang="de-DE" sz="1400" dirty="0"/>
              <a:t> </a:t>
            </a:r>
            <a:r>
              <a:rPr lang="de-DE" sz="1400" dirty="0" err="1"/>
              <a:t>significantly</a:t>
            </a:r>
            <a:r>
              <a:rPr lang="de-DE" sz="1400" dirty="0"/>
              <a:t> </a:t>
            </a:r>
            <a:r>
              <a:rPr lang="de-DE" sz="1400" dirty="0" err="1"/>
              <a:t>impacted</a:t>
            </a:r>
            <a:r>
              <a:rPr lang="de-DE" sz="1400" dirty="0"/>
              <a:t> </a:t>
            </a:r>
            <a:r>
              <a:rPr lang="de-DE" sz="1400" dirty="0" err="1"/>
              <a:t>by</a:t>
            </a:r>
            <a:r>
              <a:rPr lang="de-DE" sz="1400" dirty="0"/>
              <a:t> </a:t>
            </a:r>
            <a:r>
              <a:rPr lang="de-DE" sz="1400" dirty="0" err="1"/>
              <a:t>climate</a:t>
            </a:r>
            <a:r>
              <a:rPr lang="de-DE" sz="1400" dirty="0"/>
              <a:t> </a:t>
            </a:r>
            <a:r>
              <a:rPr lang="de-DE" sz="1400" dirty="0" err="1"/>
              <a:t>change</a:t>
            </a:r>
            <a:r>
              <a:rPr lang="de-DE" sz="1400" dirty="0"/>
              <a:t>. </a:t>
            </a:r>
          </a:p>
          <a:p>
            <a:pPr>
              <a:lnSpc>
                <a:spcPct val="90000"/>
              </a:lnSpc>
            </a:pPr>
            <a:r>
              <a:rPr lang="de-DE" sz="1400" dirty="0"/>
              <a:t>This </a:t>
            </a:r>
            <a:r>
              <a:rPr lang="de-DE" sz="1400" dirty="0" err="1"/>
              <a:t>dataset</a:t>
            </a:r>
            <a:r>
              <a:rPr lang="de-DE" sz="1400" dirty="0"/>
              <a:t> </a:t>
            </a:r>
            <a:r>
              <a:rPr lang="de-DE" sz="1400" dirty="0" err="1"/>
              <a:t>provides</a:t>
            </a:r>
            <a:r>
              <a:rPr lang="de-DE" sz="1400" dirty="0"/>
              <a:t> a </a:t>
            </a:r>
            <a:r>
              <a:rPr lang="de-DE" sz="1400" dirty="0" err="1"/>
              <a:t>brief</a:t>
            </a:r>
            <a:r>
              <a:rPr lang="de-DE" sz="1400" dirty="0"/>
              <a:t> </a:t>
            </a:r>
            <a:r>
              <a:rPr lang="de-DE" sz="1400" dirty="0" err="1"/>
              <a:t>overview</a:t>
            </a:r>
            <a:r>
              <a:rPr lang="de-DE" sz="1400" dirty="0"/>
              <a:t> of different </a:t>
            </a:r>
            <a:r>
              <a:rPr lang="de-DE" sz="1400" dirty="0" err="1"/>
              <a:t>factors</a:t>
            </a:r>
            <a:r>
              <a:rPr lang="de-DE" sz="1400" dirty="0"/>
              <a:t> </a:t>
            </a:r>
            <a:r>
              <a:rPr lang="de-DE" sz="1400" dirty="0" err="1"/>
              <a:t>that</a:t>
            </a:r>
            <a:r>
              <a:rPr lang="de-DE" sz="1400" dirty="0"/>
              <a:t> </a:t>
            </a:r>
            <a:r>
              <a:rPr lang="de-DE" sz="1400" dirty="0" err="1"/>
              <a:t>impact</a:t>
            </a:r>
            <a:r>
              <a:rPr lang="de-DE" sz="1400" dirty="0"/>
              <a:t> </a:t>
            </a:r>
            <a:r>
              <a:rPr lang="de-DE" sz="1400" dirty="0" err="1"/>
              <a:t>the</a:t>
            </a:r>
            <a:r>
              <a:rPr lang="de-DE" sz="1400" dirty="0"/>
              <a:t> </a:t>
            </a:r>
            <a:r>
              <a:rPr lang="de-DE" sz="1400" dirty="0" err="1"/>
              <a:t>change</a:t>
            </a:r>
            <a:r>
              <a:rPr lang="de-DE" sz="1400" dirty="0"/>
              <a:t> in </a:t>
            </a:r>
            <a:r>
              <a:rPr lang="de-DE" sz="1400" dirty="0" err="1"/>
              <a:t>climate</a:t>
            </a:r>
            <a:r>
              <a:rPr lang="de-DE" sz="1400" dirty="0"/>
              <a:t> of Pakistan. </a:t>
            </a:r>
          </a:p>
          <a:p>
            <a:pPr>
              <a:lnSpc>
                <a:spcPct val="90000"/>
              </a:lnSpc>
            </a:pPr>
            <a:r>
              <a:rPr lang="de-DE" sz="1400" dirty="0"/>
              <a:t>The </a:t>
            </a:r>
            <a:r>
              <a:rPr lang="de-DE" sz="1400" dirty="0" err="1"/>
              <a:t>dataset</a:t>
            </a:r>
            <a:r>
              <a:rPr lang="de-DE" sz="1400" dirty="0"/>
              <a:t> </a:t>
            </a:r>
            <a:r>
              <a:rPr lang="de-DE" sz="1400" dirty="0" err="1"/>
              <a:t>covers</a:t>
            </a:r>
            <a:r>
              <a:rPr lang="de-DE" sz="1400" dirty="0"/>
              <a:t> an extensive </a:t>
            </a:r>
            <a:r>
              <a:rPr lang="de-DE" sz="1400" dirty="0" err="1"/>
              <a:t>period</a:t>
            </a:r>
            <a:r>
              <a:rPr lang="de-DE" sz="1400" dirty="0"/>
              <a:t> </a:t>
            </a:r>
            <a:r>
              <a:rPr lang="de-DE" sz="1400" dirty="0" err="1"/>
              <a:t>providing</a:t>
            </a:r>
            <a:r>
              <a:rPr lang="de-DE" sz="1400" dirty="0"/>
              <a:t> an in-</a:t>
            </a:r>
            <a:r>
              <a:rPr lang="de-DE" sz="1400" dirty="0" err="1"/>
              <a:t>depth</a:t>
            </a:r>
            <a:r>
              <a:rPr lang="de-DE" sz="1400" dirty="0"/>
              <a:t> </a:t>
            </a:r>
            <a:r>
              <a:rPr lang="de-DE" sz="1400" dirty="0" err="1"/>
              <a:t>analysis</a:t>
            </a:r>
            <a:r>
              <a:rPr lang="de-DE" sz="1400" dirty="0"/>
              <a:t> of </a:t>
            </a:r>
            <a:r>
              <a:rPr lang="de-DE" sz="1400" dirty="0" err="1"/>
              <a:t>climate</a:t>
            </a:r>
            <a:r>
              <a:rPr lang="de-DE" sz="1400" dirty="0"/>
              <a:t> </a:t>
            </a:r>
            <a:r>
              <a:rPr lang="de-DE" sz="1400" dirty="0" err="1"/>
              <a:t>change</a:t>
            </a:r>
            <a:r>
              <a:rPr lang="de-DE" sz="1400" dirty="0"/>
              <a:t> </a:t>
            </a:r>
            <a:r>
              <a:rPr lang="de-DE" sz="1400" dirty="0" err="1"/>
              <a:t>over</a:t>
            </a:r>
            <a:r>
              <a:rPr lang="de-DE" sz="1400" dirty="0"/>
              <a:t> </a:t>
            </a:r>
            <a:r>
              <a:rPr lang="de-DE" sz="1400" dirty="0" err="1"/>
              <a:t>the</a:t>
            </a:r>
            <a:r>
              <a:rPr lang="de-DE" sz="1400" dirty="0"/>
              <a:t> </a:t>
            </a:r>
            <a:r>
              <a:rPr lang="de-DE" sz="1400" dirty="0" err="1"/>
              <a:t>years</a:t>
            </a:r>
            <a:r>
              <a:rPr lang="de-DE" sz="1400" dirty="0"/>
              <a:t> in Pakistan. </a:t>
            </a:r>
          </a:p>
          <a:p>
            <a:pPr>
              <a:lnSpc>
                <a:spcPct val="90000"/>
              </a:lnSpc>
            </a:pPr>
            <a:r>
              <a:rPr lang="de-DE" sz="1400" dirty="0" err="1"/>
              <a:t>It</a:t>
            </a:r>
            <a:r>
              <a:rPr lang="de-DE" sz="1400" dirty="0"/>
              <a:t> also </a:t>
            </a:r>
            <a:r>
              <a:rPr lang="de-DE" sz="1400" dirty="0" err="1"/>
              <a:t>highlights</a:t>
            </a:r>
            <a:r>
              <a:rPr lang="de-DE" sz="1400" dirty="0"/>
              <a:t> </a:t>
            </a:r>
            <a:r>
              <a:rPr lang="de-DE" sz="1400" dirty="0" err="1"/>
              <a:t>how</a:t>
            </a:r>
            <a:r>
              <a:rPr lang="de-DE" sz="1400" dirty="0"/>
              <a:t> different </a:t>
            </a:r>
            <a:r>
              <a:rPr lang="de-DE" sz="1400" dirty="0" err="1"/>
              <a:t>factors</a:t>
            </a:r>
            <a:r>
              <a:rPr lang="de-DE" sz="1400" dirty="0"/>
              <a:t> </a:t>
            </a:r>
            <a:r>
              <a:rPr lang="de-DE" sz="1400" dirty="0" err="1"/>
              <a:t>affect</a:t>
            </a:r>
            <a:r>
              <a:rPr lang="de-DE" sz="1400" dirty="0"/>
              <a:t> </a:t>
            </a:r>
            <a:r>
              <a:rPr lang="de-DE" sz="1400" dirty="0" err="1"/>
              <a:t>the</a:t>
            </a:r>
            <a:r>
              <a:rPr lang="de-DE" sz="1400" dirty="0"/>
              <a:t> </a:t>
            </a:r>
            <a:r>
              <a:rPr lang="de-DE" sz="1400" dirty="0" err="1"/>
              <a:t>economy</a:t>
            </a:r>
            <a:r>
              <a:rPr lang="de-DE" sz="1400" dirty="0"/>
              <a:t> and </a:t>
            </a:r>
            <a:r>
              <a:rPr lang="de-DE" sz="1400" dirty="0" err="1"/>
              <a:t>environment</a:t>
            </a:r>
            <a:r>
              <a:rPr lang="de-DE" sz="1400" dirty="0"/>
              <a:t> of Pakistan </a:t>
            </a:r>
            <a:r>
              <a:rPr lang="de-DE" sz="1400" dirty="0" err="1"/>
              <a:t>influencing</a:t>
            </a:r>
            <a:r>
              <a:rPr lang="de-DE" sz="1400" dirty="0"/>
              <a:t> different </a:t>
            </a:r>
            <a:r>
              <a:rPr lang="de-DE" sz="1400" dirty="0" err="1"/>
              <a:t>aspects</a:t>
            </a:r>
            <a:r>
              <a:rPr lang="de-DE" sz="1400" dirty="0"/>
              <a:t> of </a:t>
            </a:r>
            <a:r>
              <a:rPr lang="de-DE" sz="1400" dirty="0" err="1"/>
              <a:t>economies</a:t>
            </a:r>
            <a:r>
              <a:rPr lang="de-DE" sz="1400" dirty="0"/>
              <a:t> such </a:t>
            </a:r>
            <a:r>
              <a:rPr lang="de-DE" sz="1400" dirty="0" err="1"/>
              <a:t>as</a:t>
            </a:r>
            <a:r>
              <a:rPr lang="de-DE" sz="1400" dirty="0"/>
              <a:t> </a:t>
            </a:r>
            <a:r>
              <a:rPr lang="de-DE" sz="1400" dirty="0" err="1"/>
              <a:t>agriculture</a:t>
            </a:r>
            <a:r>
              <a:rPr lang="de-DE" sz="1400" dirty="0"/>
              <a:t>, urban-</a:t>
            </a:r>
            <a:r>
              <a:rPr lang="de-DE" sz="1400" dirty="0" err="1"/>
              <a:t>development</a:t>
            </a:r>
            <a:r>
              <a:rPr lang="de-DE" sz="1400" dirty="0"/>
              <a:t> and </a:t>
            </a:r>
            <a:r>
              <a:rPr lang="de-DE" sz="1400" dirty="0" err="1"/>
              <a:t>health</a:t>
            </a:r>
            <a:r>
              <a:rPr lang="de-DE" sz="1400" dirty="0"/>
              <a:t>. </a:t>
            </a:r>
          </a:p>
          <a:p>
            <a:pPr>
              <a:lnSpc>
                <a:spcPct val="90000"/>
              </a:lnSpc>
            </a:pPr>
            <a:r>
              <a:rPr lang="de-DE" sz="1400" dirty="0"/>
              <a:t>The </a:t>
            </a:r>
            <a:r>
              <a:rPr lang="de-DE" sz="1400" dirty="0" err="1"/>
              <a:t>goal</a:t>
            </a:r>
            <a:r>
              <a:rPr lang="de-DE" sz="1400" dirty="0"/>
              <a:t> of </a:t>
            </a:r>
            <a:r>
              <a:rPr lang="de-DE" sz="1400" dirty="0" err="1"/>
              <a:t>this</a:t>
            </a:r>
            <a:r>
              <a:rPr lang="de-DE" sz="1400" dirty="0"/>
              <a:t> </a:t>
            </a:r>
            <a:r>
              <a:rPr lang="de-DE" sz="1400" dirty="0" err="1"/>
              <a:t>analysis</a:t>
            </a:r>
            <a:r>
              <a:rPr lang="de-DE" sz="1400" dirty="0"/>
              <a:t> </a:t>
            </a:r>
            <a:r>
              <a:rPr lang="de-DE" sz="1400" dirty="0" err="1"/>
              <a:t>is</a:t>
            </a:r>
            <a:r>
              <a:rPr lang="de-DE" sz="1400" dirty="0"/>
              <a:t> </a:t>
            </a:r>
            <a:r>
              <a:rPr lang="de-DE" sz="1400" dirty="0" err="1"/>
              <a:t>to</a:t>
            </a:r>
            <a:r>
              <a:rPr lang="de-DE" sz="1400" dirty="0"/>
              <a:t> highlight and </a:t>
            </a:r>
            <a:r>
              <a:rPr lang="de-DE" sz="1400" dirty="0" err="1"/>
              <a:t>view</a:t>
            </a:r>
            <a:r>
              <a:rPr lang="de-DE" sz="1400" dirty="0"/>
              <a:t> different </a:t>
            </a:r>
            <a:r>
              <a:rPr lang="de-DE" sz="1400" dirty="0" err="1"/>
              <a:t>trends</a:t>
            </a:r>
            <a:r>
              <a:rPr lang="de-DE" sz="1400" dirty="0"/>
              <a:t>, </a:t>
            </a:r>
            <a:r>
              <a:rPr lang="de-DE" sz="1400" dirty="0" err="1"/>
              <a:t>patterns</a:t>
            </a:r>
            <a:r>
              <a:rPr lang="de-DE" sz="1400" dirty="0"/>
              <a:t> and </a:t>
            </a:r>
            <a:r>
              <a:rPr lang="de-DE" sz="1400" dirty="0" err="1"/>
              <a:t>understand</a:t>
            </a:r>
            <a:r>
              <a:rPr lang="de-DE" sz="1400" dirty="0"/>
              <a:t> </a:t>
            </a:r>
            <a:r>
              <a:rPr lang="de-DE" sz="1400" dirty="0" err="1"/>
              <a:t>their</a:t>
            </a:r>
            <a:r>
              <a:rPr lang="de-DE" sz="1400" dirty="0"/>
              <a:t> </a:t>
            </a:r>
            <a:r>
              <a:rPr lang="de-DE" sz="1400" dirty="0" err="1"/>
              <a:t>implications</a:t>
            </a:r>
            <a:r>
              <a:rPr lang="de-DE" sz="1400" dirty="0"/>
              <a:t> on </a:t>
            </a:r>
            <a:r>
              <a:rPr lang="de-DE" sz="1400" dirty="0" err="1"/>
              <a:t>the</a:t>
            </a:r>
            <a:r>
              <a:rPr lang="de-DE" sz="1400" dirty="0"/>
              <a:t> </a:t>
            </a:r>
            <a:r>
              <a:rPr lang="de-DE" sz="1400" dirty="0" err="1"/>
              <a:t>policy</a:t>
            </a:r>
            <a:r>
              <a:rPr lang="de-DE" sz="1400" dirty="0"/>
              <a:t> and </a:t>
            </a:r>
            <a:r>
              <a:rPr lang="de-DE" sz="1400" dirty="0" err="1"/>
              <a:t>planning</a:t>
            </a:r>
            <a:r>
              <a:rPr lang="de-DE" sz="1400" dirty="0"/>
              <a:t> </a:t>
            </a:r>
            <a:r>
              <a:rPr lang="de-DE" sz="1400" dirty="0" err="1"/>
              <a:t>to</a:t>
            </a:r>
            <a:r>
              <a:rPr lang="de-DE" sz="1400" dirty="0"/>
              <a:t> </a:t>
            </a:r>
            <a:r>
              <a:rPr lang="de-DE" sz="1400" dirty="0" err="1"/>
              <a:t>address</a:t>
            </a:r>
            <a:r>
              <a:rPr lang="de-DE" sz="1400" dirty="0"/>
              <a:t> </a:t>
            </a:r>
            <a:r>
              <a:rPr lang="de-DE" sz="1400" dirty="0" err="1"/>
              <a:t>climate</a:t>
            </a:r>
            <a:r>
              <a:rPr lang="de-DE" sz="1400" dirty="0"/>
              <a:t> </a:t>
            </a:r>
            <a:r>
              <a:rPr lang="de-DE" sz="1400" dirty="0" err="1"/>
              <a:t>change</a:t>
            </a:r>
            <a:r>
              <a:rPr lang="de-DE" sz="1400" dirty="0"/>
              <a:t> in Pakistan. </a:t>
            </a:r>
            <a:endParaRPr lang="LID4096" sz="1400" dirty="0"/>
          </a:p>
        </p:txBody>
      </p:sp>
    </p:spTree>
    <p:extLst>
      <p:ext uri="{BB962C8B-B14F-4D97-AF65-F5344CB8AC3E}">
        <p14:creationId xmlns:p14="http://schemas.microsoft.com/office/powerpoint/2010/main" val="18943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EBE22F-ECDD-0B69-8016-4C78024467CB}"/>
              </a:ext>
            </a:extLst>
          </p:cNvPr>
          <p:cNvPicPr>
            <a:picLocks noGrp="1" noChangeAspect="1"/>
          </p:cNvPicPr>
          <p:nvPr>
            <p:ph idx="1"/>
          </p:nvPr>
        </p:nvPicPr>
        <p:blipFill rotWithShape="1">
          <a:blip r:embed="rId3"/>
          <a:srcRect r="4890" b="1"/>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CEFFE-A50E-DC47-C75C-B475C7B9DEF7}"/>
              </a:ext>
            </a:extLst>
          </p:cNvPr>
          <p:cNvSpPr>
            <a:spLocks noGrp="1"/>
          </p:cNvSpPr>
          <p:nvPr>
            <p:ph type="title"/>
          </p:nvPr>
        </p:nvSpPr>
        <p:spPr>
          <a:xfrm>
            <a:off x="6374887" y="1641860"/>
            <a:ext cx="4204298" cy="1034728"/>
          </a:xfrm>
        </p:spPr>
        <p:txBody>
          <a:bodyPr vert="horz" lIns="91440" tIns="45720" rIns="91440" bIns="45720" rtlCol="0" anchor="t">
            <a:normAutofit/>
          </a:bodyPr>
          <a:lstStyle/>
          <a:p>
            <a:pPr>
              <a:lnSpc>
                <a:spcPct val="90000"/>
              </a:lnSpc>
            </a:pPr>
            <a:r>
              <a:rPr lang="en-US" sz="2200"/>
              <a:t>CO2 Emissions from Different Sources Over Years. </a:t>
            </a:r>
          </a:p>
        </p:txBody>
      </p:sp>
      <p:sp>
        <p:nvSpPr>
          <p:cNvPr id="7" name="TextBox 6">
            <a:extLst>
              <a:ext uri="{FF2B5EF4-FFF2-40B4-BE49-F238E27FC236}">
                <a16:creationId xmlns:a16="http://schemas.microsoft.com/office/drawing/2014/main" id="{35B8E94F-B555-C03B-F748-02C6EF2132C4}"/>
              </a:ext>
            </a:extLst>
          </p:cNvPr>
          <p:cNvSpPr txBox="1"/>
          <p:nvPr/>
        </p:nvSpPr>
        <p:spPr>
          <a:xfrm>
            <a:off x="6374886" y="2809812"/>
            <a:ext cx="4169380" cy="2384064"/>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3" charset="2"/>
              <a:buChar char=""/>
            </a:pPr>
            <a:r>
              <a:rPr lang="en-US" sz="900" dirty="0">
                <a:latin typeface="+mj-lt"/>
                <a:ea typeface="+mj-ea"/>
                <a:cs typeface="+mj-cs"/>
              </a:rPr>
              <a:t>The graph shows that the CO2 emissions from different sources have increased. </a:t>
            </a:r>
          </a:p>
          <a:p>
            <a:pPr marL="285750" indent="-285750">
              <a:lnSpc>
                <a:spcPct val="90000"/>
              </a:lnSpc>
              <a:spcBef>
                <a:spcPts val="1000"/>
              </a:spcBef>
              <a:buClr>
                <a:schemeClr val="bg2">
                  <a:lumMod val="40000"/>
                  <a:lumOff val="60000"/>
                </a:schemeClr>
              </a:buClr>
              <a:buSzPct val="80000"/>
              <a:buFont typeface="Wingdings 3" charset="2"/>
              <a:buChar char=""/>
            </a:pPr>
            <a:endParaRPr lang="en-US" sz="900" dirty="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900" dirty="0">
                <a:latin typeface="+mj-lt"/>
                <a:ea typeface="+mj-ea"/>
                <a:cs typeface="+mj-cs"/>
              </a:rPr>
              <a:t>The solid fuel has increased but between 1990 and 2000 there is a slight decrease however more or less there is  increase in Solid fuel. </a:t>
            </a:r>
          </a:p>
          <a:p>
            <a:pPr marL="285750" indent="-285750">
              <a:lnSpc>
                <a:spcPct val="90000"/>
              </a:lnSpc>
              <a:spcBef>
                <a:spcPts val="1000"/>
              </a:spcBef>
              <a:buClr>
                <a:schemeClr val="bg2">
                  <a:lumMod val="40000"/>
                  <a:lumOff val="60000"/>
                </a:schemeClr>
              </a:buClr>
              <a:buSzPct val="80000"/>
              <a:buFont typeface="Wingdings 3" charset="2"/>
              <a:buChar char=""/>
            </a:pPr>
            <a:endParaRPr lang="en-US" sz="900" dirty="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900" dirty="0">
                <a:latin typeface="+mj-lt"/>
                <a:ea typeface="+mj-ea"/>
                <a:cs typeface="+mj-cs"/>
              </a:rPr>
              <a:t>Liquid fuel has also an increase with a slight decrease between 2000 and 2010 but overall increase.</a:t>
            </a:r>
          </a:p>
          <a:p>
            <a:pPr marL="285750" indent="-285750">
              <a:lnSpc>
                <a:spcPct val="90000"/>
              </a:lnSpc>
              <a:spcBef>
                <a:spcPts val="1000"/>
              </a:spcBef>
              <a:buClr>
                <a:schemeClr val="bg2">
                  <a:lumMod val="40000"/>
                  <a:lumOff val="60000"/>
                </a:schemeClr>
              </a:buClr>
              <a:buSzPct val="80000"/>
              <a:buFont typeface="Wingdings 3" charset="2"/>
              <a:buChar char=""/>
            </a:pPr>
            <a:endParaRPr lang="en-US" sz="900" dirty="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900" dirty="0">
                <a:latin typeface="+mj-lt"/>
                <a:ea typeface="+mj-ea"/>
                <a:cs typeface="+mj-cs"/>
              </a:rPr>
              <a:t>Comparatively liquid fuel increase is much more than solid fuel over the past few years. </a:t>
            </a:r>
          </a:p>
        </p:txBody>
      </p:sp>
    </p:spTree>
    <p:extLst>
      <p:ext uri="{BB962C8B-B14F-4D97-AF65-F5344CB8AC3E}">
        <p14:creationId xmlns:p14="http://schemas.microsoft.com/office/powerpoint/2010/main" val="221281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B286-C5F7-D260-23E9-E32873D8494F}"/>
              </a:ext>
            </a:extLst>
          </p:cNvPr>
          <p:cNvSpPr>
            <a:spLocks noGrp="1"/>
          </p:cNvSpPr>
          <p:nvPr>
            <p:ph type="title"/>
          </p:nvPr>
        </p:nvSpPr>
        <p:spPr>
          <a:xfrm>
            <a:off x="646111" y="452718"/>
            <a:ext cx="9404723" cy="885888"/>
          </a:xfrm>
        </p:spPr>
        <p:txBody>
          <a:bodyPr/>
          <a:lstStyle/>
          <a:p>
            <a:r>
              <a:rPr lang="de-DE" dirty="0"/>
              <a:t>Population Growth Over </a:t>
            </a:r>
            <a:r>
              <a:rPr lang="de-DE" dirty="0" err="1"/>
              <a:t>Years</a:t>
            </a:r>
            <a:br>
              <a:rPr lang="de-DE" dirty="0"/>
            </a:br>
            <a:endParaRPr lang="LID4096" dirty="0"/>
          </a:p>
        </p:txBody>
      </p:sp>
      <p:graphicFrame>
        <p:nvGraphicFramePr>
          <p:cNvPr id="7" name="Content Placeholder 2">
            <a:extLst>
              <a:ext uri="{FF2B5EF4-FFF2-40B4-BE49-F238E27FC236}">
                <a16:creationId xmlns:a16="http://schemas.microsoft.com/office/drawing/2014/main" id="{3FAC4078-9982-B463-8545-E37FC5E838D1}"/>
              </a:ext>
            </a:extLst>
          </p:cNvPr>
          <p:cNvGraphicFramePr>
            <a:graphicFrameLocks noGrp="1"/>
          </p:cNvGraphicFramePr>
          <p:nvPr>
            <p:ph idx="1"/>
          </p:nvPr>
        </p:nvGraphicFramePr>
        <p:xfrm>
          <a:off x="6744445" y="1451768"/>
          <a:ext cx="4581051" cy="4734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E1E0477-A2CE-8CEB-5F4E-0585FFB924A7}"/>
              </a:ext>
            </a:extLst>
          </p:cNvPr>
          <p:cNvPicPr>
            <a:picLocks noChangeAspect="1"/>
          </p:cNvPicPr>
          <p:nvPr/>
        </p:nvPicPr>
        <p:blipFill>
          <a:blip r:embed="rId7"/>
          <a:stretch>
            <a:fillRect/>
          </a:stretch>
        </p:blipFill>
        <p:spPr>
          <a:xfrm>
            <a:off x="498330" y="1451768"/>
            <a:ext cx="5699882" cy="3114721"/>
          </a:xfrm>
          <a:prstGeom prst="rect">
            <a:avLst/>
          </a:prstGeom>
        </p:spPr>
      </p:pic>
    </p:spTree>
    <p:extLst>
      <p:ext uri="{BB962C8B-B14F-4D97-AF65-F5344CB8AC3E}">
        <p14:creationId xmlns:p14="http://schemas.microsoft.com/office/powerpoint/2010/main" val="27164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AB51-AF9A-41F9-DC8B-67B9FCF9C07A}"/>
              </a:ext>
            </a:extLst>
          </p:cNvPr>
          <p:cNvSpPr>
            <a:spLocks noGrp="1"/>
          </p:cNvSpPr>
          <p:nvPr>
            <p:ph type="title"/>
          </p:nvPr>
        </p:nvSpPr>
        <p:spPr/>
        <p:txBody>
          <a:bodyPr/>
          <a:lstStyle/>
          <a:p>
            <a:r>
              <a:rPr lang="de-DE" dirty="0"/>
              <a:t>Annual Population Growth </a:t>
            </a:r>
            <a:r>
              <a:rPr lang="de-DE" dirty="0" err="1"/>
              <a:t>over</a:t>
            </a:r>
            <a:r>
              <a:rPr lang="de-DE" dirty="0"/>
              <a:t> </a:t>
            </a:r>
            <a:r>
              <a:rPr lang="de-DE" dirty="0" err="1"/>
              <a:t>Years</a:t>
            </a:r>
            <a:endParaRPr lang="LID4096" dirty="0"/>
          </a:p>
        </p:txBody>
      </p:sp>
      <p:pic>
        <p:nvPicPr>
          <p:cNvPr id="5" name="Content Placeholder 4">
            <a:extLst>
              <a:ext uri="{FF2B5EF4-FFF2-40B4-BE49-F238E27FC236}">
                <a16:creationId xmlns:a16="http://schemas.microsoft.com/office/drawing/2014/main" id="{17CAF780-2D0A-4879-C5B1-4477D972083B}"/>
              </a:ext>
            </a:extLst>
          </p:cNvPr>
          <p:cNvPicPr>
            <a:picLocks noGrp="1" noChangeAspect="1"/>
          </p:cNvPicPr>
          <p:nvPr>
            <p:ph idx="1"/>
          </p:nvPr>
        </p:nvPicPr>
        <p:blipFill>
          <a:blip r:embed="rId2"/>
          <a:stretch>
            <a:fillRect/>
          </a:stretch>
        </p:blipFill>
        <p:spPr>
          <a:xfrm>
            <a:off x="5550003" y="2114174"/>
            <a:ext cx="6424646" cy="3510771"/>
          </a:xfrm>
        </p:spPr>
      </p:pic>
      <p:sp>
        <p:nvSpPr>
          <p:cNvPr id="6" name="TextBox 5">
            <a:extLst>
              <a:ext uri="{FF2B5EF4-FFF2-40B4-BE49-F238E27FC236}">
                <a16:creationId xmlns:a16="http://schemas.microsoft.com/office/drawing/2014/main" id="{A1E39D8C-2EA1-8124-C53F-02BC59FFD072}"/>
              </a:ext>
            </a:extLst>
          </p:cNvPr>
          <p:cNvSpPr txBox="1"/>
          <p:nvPr/>
        </p:nvSpPr>
        <p:spPr>
          <a:xfrm>
            <a:off x="471054" y="2064731"/>
            <a:ext cx="4747491" cy="3416320"/>
          </a:xfrm>
          <a:prstGeom prst="rect">
            <a:avLst/>
          </a:prstGeom>
          <a:noFill/>
        </p:spPr>
        <p:txBody>
          <a:bodyPr wrap="square" rtlCol="0">
            <a:spAutoFit/>
          </a:bodyPr>
          <a:lstStyle/>
          <a:p>
            <a:pPr marL="285750" indent="-285750">
              <a:buFont typeface="Wingdings" panose="05000000000000000000" pitchFamily="2" charset="2"/>
              <a:buChar char="Ø"/>
            </a:pPr>
            <a:r>
              <a:rPr lang="de-DE" dirty="0" err="1"/>
              <a:t>It</a:t>
            </a:r>
            <a:r>
              <a:rPr lang="de-DE" dirty="0"/>
              <a:t> </a:t>
            </a:r>
            <a:r>
              <a:rPr lang="de-DE" dirty="0" err="1"/>
              <a:t>is</a:t>
            </a:r>
            <a:r>
              <a:rPr lang="de-DE" dirty="0"/>
              <a:t> evident </a:t>
            </a:r>
            <a:r>
              <a:rPr lang="de-DE" dirty="0" err="1"/>
              <a:t>that</a:t>
            </a:r>
            <a:r>
              <a:rPr lang="de-DE" dirty="0"/>
              <a:t> </a:t>
            </a:r>
            <a:r>
              <a:rPr lang="de-DE" dirty="0" err="1"/>
              <a:t>the</a:t>
            </a:r>
            <a:r>
              <a:rPr lang="de-DE" dirty="0"/>
              <a:t> </a:t>
            </a:r>
            <a:r>
              <a:rPr lang="de-DE" dirty="0" err="1"/>
              <a:t>population</a:t>
            </a:r>
            <a:r>
              <a:rPr lang="de-DE" dirty="0"/>
              <a:t> </a:t>
            </a:r>
            <a:r>
              <a:rPr lang="de-DE" dirty="0" err="1"/>
              <a:t>growth</a:t>
            </a:r>
            <a:r>
              <a:rPr lang="de-DE" dirty="0"/>
              <a:t> was </a:t>
            </a:r>
            <a:r>
              <a:rPr lang="de-DE" dirty="0" err="1"/>
              <a:t>highest</a:t>
            </a:r>
            <a:r>
              <a:rPr lang="de-DE" dirty="0"/>
              <a:t> </a:t>
            </a:r>
            <a:r>
              <a:rPr lang="de-DE" dirty="0" err="1"/>
              <a:t>during</a:t>
            </a:r>
            <a:r>
              <a:rPr lang="de-DE" dirty="0"/>
              <a:t> 1980s.</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err="1"/>
              <a:t>There</a:t>
            </a:r>
            <a:r>
              <a:rPr lang="de-DE" dirty="0"/>
              <a:t> </a:t>
            </a:r>
            <a:r>
              <a:rPr lang="de-DE" dirty="0" err="1"/>
              <a:t>is</a:t>
            </a:r>
            <a:r>
              <a:rPr lang="de-DE" dirty="0"/>
              <a:t> a </a:t>
            </a:r>
            <a:r>
              <a:rPr lang="de-DE" dirty="0" err="1"/>
              <a:t>slight</a:t>
            </a:r>
            <a:r>
              <a:rPr lang="de-DE" dirty="0"/>
              <a:t> </a:t>
            </a:r>
            <a:r>
              <a:rPr lang="de-DE" dirty="0" err="1"/>
              <a:t>increase</a:t>
            </a:r>
            <a:r>
              <a:rPr lang="de-DE" dirty="0"/>
              <a:t> in </a:t>
            </a:r>
            <a:r>
              <a:rPr lang="de-DE" dirty="0" err="1"/>
              <a:t>trend</a:t>
            </a:r>
            <a:r>
              <a:rPr lang="de-DE" dirty="0"/>
              <a:t> </a:t>
            </a:r>
            <a:r>
              <a:rPr lang="de-DE" dirty="0" err="1"/>
              <a:t>from</a:t>
            </a:r>
            <a:r>
              <a:rPr lang="de-DE" dirty="0"/>
              <a:t> 1970s </a:t>
            </a:r>
            <a:r>
              <a:rPr lang="de-DE" dirty="0" err="1"/>
              <a:t>till</a:t>
            </a:r>
            <a:r>
              <a:rPr lang="de-DE" dirty="0"/>
              <a:t> 1980s.</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err="1"/>
              <a:t>Afterwards</a:t>
            </a:r>
            <a:r>
              <a:rPr lang="de-DE" dirty="0"/>
              <a:t> </a:t>
            </a:r>
            <a:r>
              <a:rPr lang="de-DE" dirty="0" err="1"/>
              <a:t>there</a:t>
            </a:r>
            <a:r>
              <a:rPr lang="de-DE" dirty="0"/>
              <a:t> </a:t>
            </a:r>
            <a:r>
              <a:rPr lang="de-DE" dirty="0" err="1"/>
              <a:t>is</a:t>
            </a:r>
            <a:r>
              <a:rPr lang="de-DE" dirty="0"/>
              <a:t> a </a:t>
            </a:r>
            <a:r>
              <a:rPr lang="de-DE" dirty="0" err="1"/>
              <a:t>slight</a:t>
            </a:r>
            <a:r>
              <a:rPr lang="de-DE" dirty="0"/>
              <a:t> </a:t>
            </a:r>
            <a:r>
              <a:rPr lang="de-DE" dirty="0" err="1"/>
              <a:t>decrease</a:t>
            </a:r>
            <a:r>
              <a:rPr lang="de-DE" dirty="0"/>
              <a:t> in </a:t>
            </a:r>
            <a:r>
              <a:rPr lang="de-DE" dirty="0" err="1"/>
              <a:t>population</a:t>
            </a:r>
            <a:r>
              <a:rPr lang="de-DE" dirty="0"/>
              <a:t> </a:t>
            </a:r>
            <a:r>
              <a:rPr lang="de-DE" dirty="0" err="1"/>
              <a:t>from</a:t>
            </a:r>
            <a:r>
              <a:rPr lang="de-DE" dirty="0"/>
              <a:t> 1980s </a:t>
            </a:r>
            <a:r>
              <a:rPr lang="de-DE" dirty="0" err="1"/>
              <a:t>till</a:t>
            </a:r>
            <a:r>
              <a:rPr lang="de-DE" dirty="0"/>
              <a:t> 1990s. </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In 2000s </a:t>
            </a:r>
            <a:r>
              <a:rPr lang="de-DE" dirty="0" err="1"/>
              <a:t>there</a:t>
            </a:r>
            <a:r>
              <a:rPr lang="de-DE" dirty="0"/>
              <a:t> </a:t>
            </a:r>
            <a:r>
              <a:rPr lang="de-DE" dirty="0" err="1"/>
              <a:t>is</a:t>
            </a:r>
            <a:r>
              <a:rPr lang="de-DE" dirty="0"/>
              <a:t> a </a:t>
            </a:r>
            <a:r>
              <a:rPr lang="de-DE" dirty="0" err="1"/>
              <a:t>steady</a:t>
            </a:r>
            <a:r>
              <a:rPr lang="de-DE" dirty="0"/>
              <a:t> </a:t>
            </a:r>
            <a:r>
              <a:rPr lang="de-DE" dirty="0" err="1"/>
              <a:t>decline</a:t>
            </a:r>
            <a:r>
              <a:rPr lang="de-DE" dirty="0"/>
              <a:t> in </a:t>
            </a:r>
            <a:r>
              <a:rPr lang="de-DE" dirty="0" err="1"/>
              <a:t>population</a:t>
            </a:r>
            <a:r>
              <a:rPr lang="de-DE" dirty="0"/>
              <a:t> </a:t>
            </a:r>
            <a:r>
              <a:rPr lang="de-DE" dirty="0" err="1"/>
              <a:t>annually</a:t>
            </a:r>
            <a:r>
              <a:rPr lang="de-DE" dirty="0"/>
              <a:t>. </a:t>
            </a:r>
            <a:endParaRPr lang="LID4096" dirty="0"/>
          </a:p>
        </p:txBody>
      </p:sp>
    </p:spTree>
    <p:extLst>
      <p:ext uri="{BB962C8B-B14F-4D97-AF65-F5344CB8AC3E}">
        <p14:creationId xmlns:p14="http://schemas.microsoft.com/office/powerpoint/2010/main" val="14329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LID4096"/>
          </a:p>
        </p:txBody>
      </p:sp>
      <p:sp>
        <p:nvSpPr>
          <p:cNvPr id="3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F2469D-B7D4-A531-B7A0-24CF8CF8C012}"/>
              </a:ext>
            </a:extLst>
          </p:cNvPr>
          <p:cNvSpPr>
            <a:spLocks noGrp="1"/>
          </p:cNvSpPr>
          <p:nvPr>
            <p:ph type="title"/>
          </p:nvPr>
        </p:nvSpPr>
        <p:spPr>
          <a:xfrm>
            <a:off x="648930" y="629267"/>
            <a:ext cx="9252154" cy="1016654"/>
          </a:xfrm>
        </p:spPr>
        <p:txBody>
          <a:bodyPr>
            <a:normAutofit/>
          </a:bodyPr>
          <a:lstStyle/>
          <a:p>
            <a:pPr>
              <a:lnSpc>
                <a:spcPct val="90000"/>
              </a:lnSpc>
            </a:pPr>
            <a:r>
              <a:rPr lang="de-DE" sz="3300" dirty="0">
                <a:solidFill>
                  <a:srgbClr val="EBEBEB"/>
                </a:solidFill>
              </a:rPr>
              <a:t>Annual Population Growth </a:t>
            </a:r>
            <a:r>
              <a:rPr lang="de-DE" sz="3300" dirty="0" err="1">
                <a:solidFill>
                  <a:srgbClr val="EBEBEB"/>
                </a:solidFill>
              </a:rPr>
              <a:t>vs</a:t>
            </a:r>
            <a:r>
              <a:rPr lang="de-DE" sz="3300" dirty="0">
                <a:solidFill>
                  <a:srgbClr val="EBEBEB"/>
                </a:solidFill>
              </a:rPr>
              <a:t> CO2 </a:t>
            </a:r>
            <a:r>
              <a:rPr lang="de-DE" sz="3300" dirty="0" err="1">
                <a:solidFill>
                  <a:srgbClr val="EBEBEB"/>
                </a:solidFill>
              </a:rPr>
              <a:t>Emissions</a:t>
            </a:r>
            <a:endParaRPr lang="LID4096" sz="3300" dirty="0">
              <a:solidFill>
                <a:srgbClr val="EBEBEB"/>
              </a:solidFill>
            </a:endParaRPr>
          </a:p>
        </p:txBody>
      </p:sp>
      <p:sp useBgFill="1">
        <p:nvSpPr>
          <p:cNvPr id="38" name="Freeform: Shape 3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LID4096"/>
          </a:p>
        </p:txBody>
      </p:sp>
      <p:pic>
        <p:nvPicPr>
          <p:cNvPr id="7" name="Picture 6">
            <a:extLst>
              <a:ext uri="{FF2B5EF4-FFF2-40B4-BE49-F238E27FC236}">
                <a16:creationId xmlns:a16="http://schemas.microsoft.com/office/drawing/2014/main" id="{1C64B55C-28A2-C557-7C45-EB424E052C37}"/>
              </a:ext>
            </a:extLst>
          </p:cNvPr>
          <p:cNvPicPr>
            <a:picLocks noChangeAspect="1"/>
          </p:cNvPicPr>
          <p:nvPr/>
        </p:nvPicPr>
        <p:blipFill>
          <a:blip r:embed="rId2"/>
          <a:stretch>
            <a:fillRect/>
          </a:stretch>
        </p:blipFill>
        <p:spPr>
          <a:xfrm>
            <a:off x="6091916" y="2920980"/>
            <a:ext cx="5451627" cy="2916620"/>
          </a:xfrm>
          <a:prstGeom prst="rect">
            <a:avLst/>
          </a:prstGeom>
          <a:effectLst/>
        </p:spPr>
      </p:pic>
      <p:graphicFrame>
        <p:nvGraphicFramePr>
          <p:cNvPr id="6" name="Rectangle 1">
            <a:extLst>
              <a:ext uri="{FF2B5EF4-FFF2-40B4-BE49-F238E27FC236}">
                <a16:creationId xmlns:a16="http://schemas.microsoft.com/office/drawing/2014/main" id="{F899502C-0DF5-A5C8-B74B-8D0B15905EC4}"/>
              </a:ext>
            </a:extLst>
          </p:cNvPr>
          <p:cNvGraphicFramePr>
            <a:graphicFrameLocks noGrp="1"/>
          </p:cNvGraphicFramePr>
          <p:nvPr>
            <p:ph idx="1"/>
            <p:extLst>
              <p:ext uri="{D42A27DB-BD31-4B8C-83A1-F6EECF244321}">
                <p14:modId xmlns:p14="http://schemas.microsoft.com/office/powerpoint/2010/main" val="410783352"/>
              </p:ext>
            </p:extLst>
          </p:nvPr>
        </p:nvGraphicFramePr>
        <p:xfrm>
          <a:off x="648931" y="2548281"/>
          <a:ext cx="5122606" cy="3658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503938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LID4096"/>
          </a:p>
        </p:txBody>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BCA50A-DFB0-F87C-ABC3-DCA36D1F1417}"/>
              </a:ext>
            </a:extLst>
          </p:cNvPr>
          <p:cNvSpPr>
            <a:spLocks noGrp="1"/>
          </p:cNvSpPr>
          <p:nvPr>
            <p:ph type="title"/>
          </p:nvPr>
        </p:nvSpPr>
        <p:spPr>
          <a:xfrm>
            <a:off x="648930" y="629267"/>
            <a:ext cx="9252154" cy="1016654"/>
          </a:xfrm>
        </p:spPr>
        <p:txBody>
          <a:bodyPr>
            <a:normAutofit/>
          </a:bodyPr>
          <a:lstStyle/>
          <a:p>
            <a:r>
              <a:rPr lang="de-DE" dirty="0">
                <a:solidFill>
                  <a:srgbClr val="EBEBEB"/>
                </a:solidFill>
              </a:rPr>
              <a:t>Mean Annual </a:t>
            </a:r>
            <a:r>
              <a:rPr lang="de-DE" dirty="0" err="1">
                <a:solidFill>
                  <a:srgbClr val="EBEBEB"/>
                </a:solidFill>
              </a:rPr>
              <a:t>Rainfall</a:t>
            </a:r>
            <a:r>
              <a:rPr lang="de-DE" dirty="0">
                <a:solidFill>
                  <a:srgbClr val="EBEBEB"/>
                </a:solidFill>
              </a:rPr>
              <a:t> </a:t>
            </a:r>
            <a:r>
              <a:rPr lang="de-DE" dirty="0" err="1">
                <a:solidFill>
                  <a:srgbClr val="EBEBEB"/>
                </a:solidFill>
              </a:rPr>
              <a:t>over</a:t>
            </a:r>
            <a:r>
              <a:rPr lang="de-DE" dirty="0">
                <a:solidFill>
                  <a:srgbClr val="EBEBEB"/>
                </a:solidFill>
              </a:rPr>
              <a:t> </a:t>
            </a:r>
            <a:r>
              <a:rPr lang="de-DE" dirty="0" err="1">
                <a:solidFill>
                  <a:srgbClr val="EBEBEB"/>
                </a:solidFill>
              </a:rPr>
              <a:t>Years</a:t>
            </a:r>
            <a:endParaRPr lang="LID4096" dirty="0">
              <a:solidFill>
                <a:srgbClr val="EBEBEB"/>
              </a:solidFill>
            </a:endParaRP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LID4096"/>
          </a:p>
        </p:txBody>
      </p:sp>
      <p:pic>
        <p:nvPicPr>
          <p:cNvPr id="7" name="Picture 6">
            <a:extLst>
              <a:ext uri="{FF2B5EF4-FFF2-40B4-BE49-F238E27FC236}">
                <a16:creationId xmlns:a16="http://schemas.microsoft.com/office/drawing/2014/main" id="{B2EC50EE-4C80-B6B5-299C-F8EA22917B5F}"/>
              </a:ext>
            </a:extLst>
          </p:cNvPr>
          <p:cNvPicPr>
            <a:picLocks noChangeAspect="1"/>
          </p:cNvPicPr>
          <p:nvPr/>
        </p:nvPicPr>
        <p:blipFill>
          <a:blip r:embed="rId2"/>
          <a:stretch>
            <a:fillRect/>
          </a:stretch>
        </p:blipFill>
        <p:spPr>
          <a:xfrm>
            <a:off x="6091916" y="2900537"/>
            <a:ext cx="5451627" cy="2957506"/>
          </a:xfrm>
          <a:prstGeom prst="rect">
            <a:avLst/>
          </a:prstGeom>
          <a:effectLst/>
        </p:spPr>
      </p:pic>
      <p:graphicFrame>
        <p:nvGraphicFramePr>
          <p:cNvPr id="6" name="Rectangle 1">
            <a:extLst>
              <a:ext uri="{FF2B5EF4-FFF2-40B4-BE49-F238E27FC236}">
                <a16:creationId xmlns:a16="http://schemas.microsoft.com/office/drawing/2014/main" id="{10D152A7-442E-9EF3-3C57-03A7F2D3C738}"/>
              </a:ext>
            </a:extLst>
          </p:cNvPr>
          <p:cNvGraphicFramePr>
            <a:graphicFrameLocks noGrp="1"/>
          </p:cNvGraphicFramePr>
          <p:nvPr>
            <p:ph idx="1"/>
            <p:extLst>
              <p:ext uri="{D42A27DB-BD31-4B8C-83A1-F6EECF244321}">
                <p14:modId xmlns:p14="http://schemas.microsoft.com/office/powerpoint/2010/main" val="3169360747"/>
              </p:ext>
            </p:extLst>
          </p:nvPr>
        </p:nvGraphicFramePr>
        <p:xfrm>
          <a:off x="648456" y="2410692"/>
          <a:ext cx="5151979" cy="3818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11713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LID4096"/>
          </a:p>
        </p:txBody>
      </p:sp>
      <p:sp>
        <p:nvSpPr>
          <p:cNvPr id="25"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CAF4882-DA4E-5F7B-A5C6-990D089EF937}"/>
              </a:ext>
            </a:extLst>
          </p:cNvPr>
          <p:cNvSpPr>
            <a:spLocks noGrp="1"/>
          </p:cNvSpPr>
          <p:nvPr>
            <p:ph type="title"/>
          </p:nvPr>
        </p:nvSpPr>
        <p:spPr>
          <a:xfrm>
            <a:off x="648930" y="629267"/>
            <a:ext cx="9252154" cy="1016654"/>
          </a:xfrm>
        </p:spPr>
        <p:txBody>
          <a:bodyPr>
            <a:normAutofit/>
          </a:bodyPr>
          <a:lstStyle/>
          <a:p>
            <a:r>
              <a:rPr lang="de-DE" dirty="0" err="1">
                <a:solidFill>
                  <a:srgbClr val="EBEBEB"/>
                </a:solidFill>
              </a:rPr>
              <a:t>Ceral</a:t>
            </a:r>
            <a:r>
              <a:rPr lang="de-DE" dirty="0">
                <a:solidFill>
                  <a:srgbClr val="EBEBEB"/>
                </a:solidFill>
              </a:rPr>
              <a:t> </a:t>
            </a:r>
            <a:r>
              <a:rPr lang="de-DE" dirty="0" err="1">
                <a:solidFill>
                  <a:srgbClr val="EBEBEB"/>
                </a:solidFill>
              </a:rPr>
              <a:t>Yield</a:t>
            </a:r>
            <a:r>
              <a:rPr lang="de-DE" dirty="0">
                <a:solidFill>
                  <a:srgbClr val="EBEBEB"/>
                </a:solidFill>
              </a:rPr>
              <a:t> </a:t>
            </a:r>
            <a:r>
              <a:rPr lang="de-DE" dirty="0" err="1">
                <a:solidFill>
                  <a:srgbClr val="EBEBEB"/>
                </a:solidFill>
              </a:rPr>
              <a:t>over</a:t>
            </a:r>
            <a:r>
              <a:rPr lang="de-DE" dirty="0">
                <a:solidFill>
                  <a:srgbClr val="EBEBEB"/>
                </a:solidFill>
              </a:rPr>
              <a:t> </a:t>
            </a:r>
            <a:r>
              <a:rPr lang="de-DE" dirty="0" err="1">
                <a:solidFill>
                  <a:srgbClr val="EBEBEB"/>
                </a:solidFill>
              </a:rPr>
              <a:t>Years</a:t>
            </a:r>
            <a:r>
              <a:rPr lang="de-DE" dirty="0">
                <a:solidFill>
                  <a:srgbClr val="EBEBEB"/>
                </a:solidFill>
              </a:rPr>
              <a:t>.</a:t>
            </a:r>
            <a:endParaRPr lang="LID4096" dirty="0">
              <a:solidFill>
                <a:srgbClr val="EBEBEB"/>
              </a:solidFill>
            </a:endParaRPr>
          </a:p>
        </p:txBody>
      </p:sp>
      <p:sp useBgFill="1">
        <p:nvSpPr>
          <p:cNvPr id="27" name="Freeform: Shape 2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LID4096"/>
          </a:p>
        </p:txBody>
      </p:sp>
      <p:pic>
        <p:nvPicPr>
          <p:cNvPr id="7" name="Picture 6">
            <a:extLst>
              <a:ext uri="{FF2B5EF4-FFF2-40B4-BE49-F238E27FC236}">
                <a16:creationId xmlns:a16="http://schemas.microsoft.com/office/drawing/2014/main" id="{0F0E3CCE-238F-B8D5-B4D5-2835C4D018C8}"/>
              </a:ext>
            </a:extLst>
          </p:cNvPr>
          <p:cNvPicPr>
            <a:picLocks noChangeAspect="1"/>
          </p:cNvPicPr>
          <p:nvPr/>
        </p:nvPicPr>
        <p:blipFill>
          <a:blip r:embed="rId2"/>
          <a:stretch>
            <a:fillRect/>
          </a:stretch>
        </p:blipFill>
        <p:spPr>
          <a:xfrm>
            <a:off x="6924767" y="3084550"/>
            <a:ext cx="5267232" cy="2844305"/>
          </a:xfrm>
          <a:prstGeom prst="rect">
            <a:avLst/>
          </a:prstGeom>
          <a:effectLst/>
        </p:spPr>
      </p:pic>
      <p:graphicFrame>
        <p:nvGraphicFramePr>
          <p:cNvPr id="6" name="Rectangle 1">
            <a:extLst>
              <a:ext uri="{FF2B5EF4-FFF2-40B4-BE49-F238E27FC236}">
                <a16:creationId xmlns:a16="http://schemas.microsoft.com/office/drawing/2014/main" id="{532B1D5D-DECB-02E1-1A75-228DFF9FEB14}"/>
              </a:ext>
            </a:extLst>
          </p:cNvPr>
          <p:cNvGraphicFramePr>
            <a:graphicFrameLocks noGrp="1"/>
          </p:cNvGraphicFramePr>
          <p:nvPr>
            <p:ph idx="1"/>
            <p:extLst>
              <p:ext uri="{D42A27DB-BD31-4B8C-83A1-F6EECF244321}">
                <p14:modId xmlns:p14="http://schemas.microsoft.com/office/powerpoint/2010/main" val="904046107"/>
              </p:ext>
            </p:extLst>
          </p:nvPr>
        </p:nvGraphicFramePr>
        <p:xfrm>
          <a:off x="-124051" y="2570043"/>
          <a:ext cx="7153602" cy="3658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906118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DD440F66D3C2D45A50C256D81590769" ma:contentTypeVersion="10" ma:contentTypeDescription="Ein neues Dokument erstellen." ma:contentTypeScope="" ma:versionID="00a5a31bdf045c6b5aac3fa23d816e9f">
  <xsd:schema xmlns:xsd="http://www.w3.org/2001/XMLSchema" xmlns:xs="http://www.w3.org/2001/XMLSchema" xmlns:p="http://schemas.microsoft.com/office/2006/metadata/properties" xmlns:ns3="79147a19-e527-484f-a5f6-203f96069b9b" targetNamespace="http://schemas.microsoft.com/office/2006/metadata/properties" ma:root="true" ma:fieldsID="ebde165e9276b35aba154175644138b1" ns3:_="">
    <xsd:import namespace="79147a19-e527-484f-a5f6-203f96069b9b"/>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147a19-e527-484f-a5f6-203f96069b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9147a19-e527-484f-a5f6-203f96069b9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9C6291-01BA-4ACA-ABB2-D4C00095C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147a19-e527-484f-a5f6-203f96069b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2FB66C-D04F-4302-B8DD-25F7AB11021F}">
  <ds:schemaRefs>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79147a19-e527-484f-a5f6-203f96069b9b"/>
    <ds:schemaRef ds:uri="http://www.w3.org/XML/1998/namespace"/>
    <ds:schemaRef ds:uri="http://purl.org/dc/terms/"/>
  </ds:schemaRefs>
</ds:datastoreItem>
</file>

<file path=customXml/itemProps3.xml><?xml version="1.0" encoding="utf-8"?>
<ds:datastoreItem xmlns:ds="http://schemas.openxmlformats.org/officeDocument/2006/customXml" ds:itemID="{114509C5-4ED2-46B4-8D6A-305BAC217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1031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Visualizing Climate Change in Pakistan</vt:lpstr>
      <vt:lpstr>Objective</vt:lpstr>
      <vt:lpstr>Introduction</vt:lpstr>
      <vt:lpstr>CO2 Emissions from Different Sources Over Years. </vt:lpstr>
      <vt:lpstr>Population Growth Over Years </vt:lpstr>
      <vt:lpstr>Annual Population Growth over Years</vt:lpstr>
      <vt:lpstr>Annual Population Growth vs CO2 Emissions</vt:lpstr>
      <vt:lpstr>Mean Annual Rainfall over Years</vt:lpstr>
      <vt:lpstr>Ceral Yield over Years.</vt:lpstr>
      <vt:lpstr>CO2 Emissions Over Time</vt:lpstr>
      <vt:lpstr>Agricultural Land &amp; Rainfall Over Time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Ali Mashood Naqvi (snaqvi)</dc:creator>
  <cp:lastModifiedBy>Syed Ali Mashood Naqvi (snaqvi)</cp:lastModifiedBy>
  <cp:revision>5</cp:revision>
  <dcterms:created xsi:type="dcterms:W3CDTF">2024-06-18T14:21:11Z</dcterms:created>
  <dcterms:modified xsi:type="dcterms:W3CDTF">2024-07-19T06:04:04Z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0x010100BDD440F66D3C2D45A50C256D81590769</vt:lpwstr>
  </property>
</Properties>
</file>