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28153-2060-424F-B7E9-E5B34F3F568A}" v="53" dt="2023-03-07T15:06:18.997"/>
    <p1510:client id="{7526F978-C352-444D-B2EA-DCE1D6AD94B4}" v="3" dt="2023-03-07T17:00:29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li Mashood Naqvi (snaqvi)" userId="S::syed_ali_mashood_naqvi.naqvi@smail.th-koeln.de::8aded2a3-7d8f-4c45-8033-b927429af934" providerId="AD" clId="Web-{7526F978-C352-444D-B2EA-DCE1D6AD94B4}"/>
    <pc:docChg chg="modSld">
      <pc:chgData name="Syed Ali Mashood Naqvi (snaqvi)" userId="S::syed_ali_mashood_naqvi.naqvi@smail.th-koeln.de::8aded2a3-7d8f-4c45-8033-b927429af934" providerId="AD" clId="Web-{7526F978-C352-444D-B2EA-DCE1D6AD94B4}" dt="2023-03-07T17:00:29.632" v="2" actId="20577"/>
      <pc:docMkLst>
        <pc:docMk/>
      </pc:docMkLst>
      <pc:sldChg chg="modSp">
        <pc:chgData name="Syed Ali Mashood Naqvi (snaqvi)" userId="S::syed_ali_mashood_naqvi.naqvi@smail.th-koeln.de::8aded2a3-7d8f-4c45-8033-b927429af934" providerId="AD" clId="Web-{7526F978-C352-444D-B2EA-DCE1D6AD94B4}" dt="2023-03-07T17:00:29.632" v="2" actId="20577"/>
        <pc:sldMkLst>
          <pc:docMk/>
          <pc:sldMk cId="363584954" sldId="269"/>
        </pc:sldMkLst>
        <pc:spChg chg="mod">
          <ac:chgData name="Syed Ali Mashood Naqvi (snaqvi)" userId="S::syed_ali_mashood_naqvi.naqvi@smail.th-koeln.de::8aded2a3-7d8f-4c45-8033-b927429af934" providerId="AD" clId="Web-{7526F978-C352-444D-B2EA-DCE1D6AD94B4}" dt="2023-03-07T17:00:29.632" v="2" actId="20577"/>
          <ac:spMkLst>
            <pc:docMk/>
            <pc:sldMk cId="363584954" sldId="269"/>
            <ac:spMk id="3" creationId="{8C35ABF2-3580-AA2F-F6CE-BE1958B289FB}"/>
          </ac:spMkLst>
        </pc:spChg>
      </pc:sldChg>
    </pc:docChg>
  </pc:docChgLst>
  <pc:docChgLst>
    <pc:chgData name="Syed Ali Mashood Naqvi (snaqvi)" userId="S::syed_ali_mashood_naqvi.naqvi@smail.th-koeln.de::8aded2a3-7d8f-4c45-8033-b927429af934" providerId="AD" clId="Web-{3D928153-2060-424F-B7E9-E5B34F3F568A}"/>
    <pc:docChg chg="modSld addMainMaster delMainMaster modMainMaster">
      <pc:chgData name="Syed Ali Mashood Naqvi (snaqvi)" userId="S::syed_ali_mashood_naqvi.naqvi@smail.th-koeln.de::8aded2a3-7d8f-4c45-8033-b927429af934" providerId="AD" clId="Web-{3D928153-2060-424F-B7E9-E5B34F3F568A}" dt="2023-03-07T15:06:18.997" v="52" actId="20577"/>
      <pc:docMkLst>
        <pc:docMk/>
      </pc:docMkLst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1816445791" sldId="256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816445791" sldId="256"/>
            <ac:spMk id="2" creationId="{08604FA4-76D5-5233-E67B-DAEF5789B950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816445791" sldId="256"/>
            <ac:spMk id="3" creationId="{3C9D0BA6-4D2F-20A8-456E-A147F0F8E58E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3943724871" sldId="257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943724871" sldId="257"/>
            <ac:spMk id="2" creationId="{0A1A5F37-68B1-677C-5B73-D5A172F5DE2D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943724871" sldId="257"/>
            <ac:spMk id="3" creationId="{A58CD28C-5595-467B-9A3C-3591D2048EB5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1437168093" sldId="258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437168093" sldId="258"/>
            <ac:spMk id="2" creationId="{937A9B30-3029-C218-1A88-B45153443C6B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437168093" sldId="258"/>
            <ac:spMk id="18" creationId="{FB2BE6A5-F0FF-4A5A-E56B-896C74374EBC}"/>
          </ac:spMkLst>
        </pc:spChg>
      </pc:sldChg>
      <pc:sldChg chg="modSp mod setBg modClrScheme chgLayout">
        <pc:chgData name="Syed Ali Mashood Naqvi (snaqvi)" userId="S::syed_ali_mashood_naqvi.naqvi@smail.th-koeln.de::8aded2a3-7d8f-4c45-8033-b927429af934" providerId="AD" clId="Web-{3D928153-2060-424F-B7E9-E5B34F3F568A}" dt="2023-03-07T14:30:21.573" v="33" actId="20577"/>
        <pc:sldMkLst>
          <pc:docMk/>
          <pc:sldMk cId="1483064801" sldId="259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483064801" sldId="259"/>
            <ac:spMk id="2" creationId="{9D5CEB56-DE20-6A69-50D1-11F41402D152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30:21.573" v="33" actId="20577"/>
          <ac:spMkLst>
            <pc:docMk/>
            <pc:sldMk cId="1483064801" sldId="259"/>
            <ac:spMk id="3" creationId="{FE0C25B2-1099-4C54-FA75-E1BFF0FF5C3C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3537664172" sldId="260"/>
        </pc:sldMkLst>
        <pc:graphicFrame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graphicFrameMkLst>
            <pc:docMk/>
            <pc:sldMk cId="3537664172" sldId="260"/>
            <ac:graphicFrameMk id="22" creationId="{0686610F-B88B-8DA2-5A70-966BAB2454D9}"/>
          </ac:graphicFrameMkLst>
        </pc:graphicFrame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31:35.262" v="37" actId="20577"/>
        <pc:sldMkLst>
          <pc:docMk/>
          <pc:sldMk cId="2870445845" sldId="261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2870445845" sldId="261"/>
            <ac:spMk id="2" creationId="{44877338-60A1-09EE-4648-81130C394DEB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31:35.262" v="37" actId="20577"/>
          <ac:spMkLst>
            <pc:docMk/>
            <pc:sldMk cId="2870445845" sldId="261"/>
            <ac:spMk id="3" creationId="{DAC4DE54-91A2-0144-3844-7306A8C47BCD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33:33.640" v="40" actId="14100"/>
        <pc:sldMkLst>
          <pc:docMk/>
          <pc:sldMk cId="4142946263" sldId="262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4142946263" sldId="262"/>
            <ac:spMk id="2" creationId="{44877338-60A1-09EE-4648-81130C394DEB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33:33.640" v="40" actId="14100"/>
          <ac:spMkLst>
            <pc:docMk/>
            <pc:sldMk cId="4142946263" sldId="262"/>
            <ac:spMk id="3" creationId="{DAC4DE54-91A2-0144-3844-7306A8C47BCD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40:03.116" v="42" actId="20577"/>
        <pc:sldMkLst>
          <pc:docMk/>
          <pc:sldMk cId="879212259" sldId="263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879212259" sldId="263"/>
            <ac:spMk id="2" creationId="{5BD6C5BA-DD07-371B-122E-9F5277FF40D8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40:03.116" v="42" actId="20577"/>
          <ac:spMkLst>
            <pc:docMk/>
            <pc:sldMk cId="879212259" sldId="263"/>
            <ac:spMk id="3" creationId="{CCCDC8CC-3575-6A27-A5EE-696C4F576DF0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49:48.136" v="46" actId="20577"/>
        <pc:sldMkLst>
          <pc:docMk/>
          <pc:sldMk cId="3350127013" sldId="265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350127013" sldId="265"/>
            <ac:spMk id="2" creationId="{0DBCC6E5-CE69-AECB-07A3-A9B8F9BA412E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49:48.136" v="46" actId="20577"/>
          <ac:spMkLst>
            <pc:docMk/>
            <pc:sldMk cId="3350127013" sldId="265"/>
            <ac:spMk id="3" creationId="{8361486E-DAD3-5095-339D-0E36B4E845E1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210845951" sldId="266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210845951" sldId="266"/>
            <ac:spMk id="2" creationId="{CD08CC1C-1A7F-CE8F-061F-734F9DAF1EF7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210845951" sldId="266"/>
            <ac:spMk id="3" creationId="{F394075D-5542-F5C6-AD7C-8B065A567C2B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kLst>
          <pc:docMk/>
          <pc:sldMk cId="3107115048" sldId="267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107115048" sldId="267"/>
            <ac:spMk id="2" creationId="{8A86CCB7-9B1F-DA11-E3E7-373698910F07}"/>
          </ac:spMkLst>
        </pc:spChg>
        <pc:graphicFrame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graphicFrameMkLst>
            <pc:docMk/>
            <pc:sldMk cId="3107115048" sldId="267"/>
            <ac:graphicFrameMk id="28" creationId="{7B2217B3-5C2A-2363-3B81-BD87D19291F1}"/>
          </ac:graphicFrameMkLst>
        </pc:graphicFrame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53:02.314" v="48" actId="20577"/>
        <pc:sldMkLst>
          <pc:docMk/>
          <pc:sldMk cId="2751312225" sldId="268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2751312225" sldId="268"/>
            <ac:spMk id="2" creationId="{C48874A2-D5E7-FED3-6F1C-06B06967ACB5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53:02.314" v="48" actId="20577"/>
          <ac:spMkLst>
            <pc:docMk/>
            <pc:sldMk cId="2751312225" sldId="268"/>
            <ac:spMk id="3" creationId="{234D2639-9490-C019-4546-60049CFC9BFB}"/>
          </ac:spMkLst>
        </pc:spChg>
      </pc:sldChg>
      <pc:sldChg chg="addSp delSp modSp mod setBg modClrScheme delDesignElem chgLayout">
        <pc:chgData name="Syed Ali Mashood Naqvi (snaqvi)" userId="S::syed_ali_mashood_naqvi.naqvi@smail.th-koeln.de::8aded2a3-7d8f-4c45-8033-b927429af934" providerId="AD" clId="Web-{3D928153-2060-424F-B7E9-E5B34F3F568A}" dt="2023-03-07T14:56:10.399" v="50" actId="20577"/>
        <pc:sldMkLst>
          <pc:docMk/>
          <pc:sldMk cId="363584954" sldId="269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63584954" sldId="269"/>
            <ac:spMk id="2" creationId="{98DE95D3-8173-E843-B1D4-D5D116106A8D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56:10.399" v="50" actId="20577"/>
          <ac:spMkLst>
            <pc:docMk/>
            <pc:sldMk cId="363584954" sldId="269"/>
            <ac:spMk id="3" creationId="{8C35ABF2-3580-AA2F-F6CE-BE1958B289FB}"/>
          </ac:spMkLst>
        </pc:spChg>
        <pc:spChg chg="add del">
          <ac:chgData name="Syed Ali Mashood Naqvi (snaqvi)" userId="S::syed_ali_mashood_naqvi.naqvi@smail.th-koeln.de::8aded2a3-7d8f-4c45-8033-b927429af934" providerId="AD" clId="Web-{3D928153-2060-424F-B7E9-E5B34F3F568A}" dt="2023-03-07T14:20:59.854" v="8"/>
          <ac:spMkLst>
            <pc:docMk/>
            <pc:sldMk cId="363584954" sldId="269"/>
            <ac:spMk id="10" creationId="{86C7B4A1-154A-4DF0-AC46-F88D75A2E0FD}"/>
          </ac:spMkLst>
        </pc:spChg>
        <pc:spChg chg="add del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63584954" sldId="269"/>
            <ac:spMk id="28" creationId="{85016AEC-0320-4ED0-8ECB-FE11DDDFE17A}"/>
          </ac:spMkLst>
        </pc:spChg>
        <pc:spChg chg="add del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63584954" sldId="269"/>
            <ac:spMk id="30" creationId="{CCB2C00A-E659-4691-AFB4-28255172920B}"/>
          </ac:spMkLst>
        </pc:spChg>
        <pc:spChg chg="add del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63584954" sldId="269"/>
            <ac:spMk id="32" creationId="{B78FD84C-74B5-451D-8F0A-1E19EC3D9DAC}"/>
          </ac:spMkLst>
        </pc:spChg>
        <pc:picChg chg="mod">
          <ac:chgData name="Syed Ali Mashood Naqvi (snaqvi)" userId="S::syed_ali_mashood_naqvi.naqvi@smail.th-koeln.de::8aded2a3-7d8f-4c45-8033-b927429af934" providerId="AD" clId="Web-{3D928153-2060-424F-B7E9-E5B34F3F568A}" dt="2023-03-07T14:20:59.854" v="8"/>
          <ac:picMkLst>
            <pc:docMk/>
            <pc:sldMk cId="363584954" sldId="269"/>
            <ac:picMk id="5" creationId="{B8C7652D-9F2E-3491-1419-44E14023A62D}"/>
          </ac:picMkLst>
        </pc:pic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5:06:18.997" v="52" actId="20577"/>
        <pc:sldMkLst>
          <pc:docMk/>
          <pc:sldMk cId="3700632866" sldId="270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3700632866" sldId="270"/>
            <ac:spMk id="2" creationId="{781841C2-F82F-8FA7-22CC-C39B11BFD531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5:06:18.997" v="52" actId="20577"/>
          <ac:spMkLst>
            <pc:docMk/>
            <pc:sldMk cId="3700632866" sldId="270"/>
            <ac:spMk id="3" creationId="{3CF0B3AB-AB26-1DB5-AE2B-63214974F714}"/>
          </ac:spMkLst>
        </pc:spChg>
      </pc:sldChg>
      <pc:sldChg chg="modSp mod modClrScheme chgLayout">
        <pc:chgData name="Syed Ali Mashood Naqvi (snaqvi)" userId="S::syed_ali_mashood_naqvi.naqvi@smail.th-koeln.de::8aded2a3-7d8f-4c45-8033-b927429af934" providerId="AD" clId="Web-{3D928153-2060-424F-B7E9-E5B34F3F568A}" dt="2023-03-07T14:46:48.145" v="44" actId="20577"/>
        <pc:sldMkLst>
          <pc:docMk/>
          <pc:sldMk cId="1754027994" sldId="271"/>
        </pc:sldMkLst>
        <pc:spChg chg="mod ord">
          <ac:chgData name="Syed Ali Mashood Naqvi (snaqvi)" userId="S::syed_ali_mashood_naqvi.naqvi@smail.th-koeln.de::8aded2a3-7d8f-4c45-8033-b927429af934" providerId="AD" clId="Web-{3D928153-2060-424F-B7E9-E5B34F3F568A}" dt="2023-03-07T14:21:14.729" v="11"/>
          <ac:spMkLst>
            <pc:docMk/>
            <pc:sldMk cId="1754027994" sldId="271"/>
            <ac:spMk id="2" creationId="{0DBCC6E5-CE69-AECB-07A3-A9B8F9BA412E}"/>
          </ac:spMkLst>
        </pc:spChg>
        <pc:spChg chg="mod ord">
          <ac:chgData name="Syed Ali Mashood Naqvi (snaqvi)" userId="S::syed_ali_mashood_naqvi.naqvi@smail.th-koeln.de::8aded2a3-7d8f-4c45-8033-b927429af934" providerId="AD" clId="Web-{3D928153-2060-424F-B7E9-E5B34F3F568A}" dt="2023-03-07T14:46:48.145" v="44" actId="20577"/>
          <ac:spMkLst>
            <pc:docMk/>
            <pc:sldMk cId="1754027994" sldId="271"/>
            <ac:spMk id="3" creationId="{8361486E-DAD3-5095-339D-0E36B4E845E1}"/>
          </ac:spMkLst>
        </pc:spChg>
      </pc:sldChg>
      <pc:sldMasterChg chg="add del addSldLayout delSld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asterMkLst>
          <pc:docMk/>
          <pc:sldMasterMk cId="4062175692" sldId="2147483725"/>
        </pc:sldMasterMkLst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1924136675" sldId="2147483726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1502300178" sldId="2147483727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2217034037" sldId="2147483728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497028599" sldId="2147483729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381945126" sldId="2147483730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3634085855" sldId="2147483731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2972530098" sldId="2147483732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611545772" sldId="2147483733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708685565" sldId="2147483734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2321167247" sldId="2147483735"/>
          </pc:sldLayoutMkLst>
        </pc:sldLayoutChg>
        <pc:sldLayoutChg chg="add del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4062175692" sldId="2147483725"/>
            <pc:sldLayoutMk cId="4217238420" sldId="2147483736"/>
          </pc:sldLayoutMkLst>
        </pc:sldLayoutChg>
      </pc:sldMasterChg>
      <pc:sldMasterChg chg="add del addSldLayout delSldLayout modSldLayout">
        <pc:chgData name="Syed Ali Mashood Naqvi (snaqvi)" userId="S::syed_ali_mashood_naqvi.naqvi@smail.th-koeln.de::8aded2a3-7d8f-4c45-8033-b927429af934" providerId="AD" clId="Web-{3D928153-2060-424F-B7E9-E5B34F3F568A}" dt="2023-03-07T14:21:14.729" v="11"/>
        <pc:sldMasterMkLst>
          <pc:docMk/>
          <pc:sldMasterMk cId="3065065970" sldId="2147483737"/>
        </pc:sldMasterMkLst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1416778086" sldId="2147483738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3479657309" sldId="2147483739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1938369151" sldId="2147483740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2546637156" sldId="2147483741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1439931029" sldId="2147483742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3356592018" sldId="2147483743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523984294" sldId="2147483744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3452288859" sldId="2147483745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305137461" sldId="2147483746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2480466239" sldId="2147483747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14.729" v="11"/>
          <pc:sldLayoutMkLst>
            <pc:docMk/>
            <pc:sldMasterMk cId="3065065970" sldId="2147483737"/>
            <pc:sldLayoutMk cId="3013653769" sldId="2147483748"/>
          </pc:sldLayoutMkLst>
        </pc:sldLayoutChg>
      </pc:sldMasterChg>
      <pc:sldMasterChg chg="add del mod setBg addSldLayout delSldLayout modSldLayout">
        <pc:chgData name="Syed Ali Mashood Naqvi (snaqvi)" userId="S::syed_ali_mashood_naqvi.naqvi@smail.th-koeln.de::8aded2a3-7d8f-4c45-8033-b927429af934" providerId="AD" clId="Web-{3D928153-2060-424F-B7E9-E5B34F3F568A}" dt="2023-03-07T14:21:06.979" v="10"/>
        <pc:sldMasterMkLst>
          <pc:docMk/>
          <pc:sldMasterMk cId="3422203214" sldId="2147483749"/>
        </pc:sldMasterMkLst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2159263815" sldId="2147483750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2533006737" sldId="2147483751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2217895710" sldId="2147483752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1762600173" sldId="2147483753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3932728590" sldId="2147483754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3213166871" sldId="2147483755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424594918" sldId="2147483756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424084238" sldId="2147483757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3192258641" sldId="2147483758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4115980529" sldId="2147483759"/>
          </pc:sldLayoutMkLst>
        </pc:sldLayoutChg>
        <pc:sldLayoutChg chg="add del mod replId">
          <pc:chgData name="Syed Ali Mashood Naqvi (snaqvi)" userId="S::syed_ali_mashood_naqvi.naqvi@smail.th-koeln.de::8aded2a3-7d8f-4c45-8033-b927429af934" providerId="AD" clId="Web-{3D928153-2060-424F-B7E9-E5B34F3F568A}" dt="2023-03-07T14:21:06.979" v="10"/>
          <pc:sldLayoutMkLst>
            <pc:docMk/>
            <pc:sldMasterMk cId="3422203214" sldId="2147483749"/>
            <pc:sldLayoutMk cId="2524972849" sldId="21474837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22311-3D58-4B7D-A262-23A9C0BD0E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B6BA00-3DAE-4C4D-A5F0-A70915444CE8}">
      <dgm:prSet/>
      <dgm:spPr/>
      <dgm:t>
        <a:bodyPr/>
        <a:lstStyle/>
        <a:p>
          <a:r>
            <a:rPr lang="en-GB"/>
            <a:t>Simple cleaning is done in these files.</a:t>
          </a:r>
          <a:endParaRPr lang="en-US"/>
        </a:p>
      </dgm:t>
    </dgm:pt>
    <dgm:pt modelId="{6F49FAE7-01A8-4CA2-BCAD-AAD0038060E2}" type="parTrans" cxnId="{C8DE4D35-8258-4C87-B892-D5B2F7A39824}">
      <dgm:prSet/>
      <dgm:spPr/>
      <dgm:t>
        <a:bodyPr/>
        <a:lstStyle/>
        <a:p>
          <a:endParaRPr lang="en-US"/>
        </a:p>
      </dgm:t>
    </dgm:pt>
    <dgm:pt modelId="{0D183A10-5124-4B1C-8E05-DF161720F030}" type="sibTrans" cxnId="{C8DE4D35-8258-4C87-B892-D5B2F7A39824}">
      <dgm:prSet/>
      <dgm:spPr/>
      <dgm:t>
        <a:bodyPr/>
        <a:lstStyle/>
        <a:p>
          <a:endParaRPr lang="en-US"/>
        </a:p>
      </dgm:t>
    </dgm:pt>
    <dgm:pt modelId="{3558C41F-EEF4-486F-B541-86A8AF39CCD8}">
      <dgm:prSet/>
      <dgm:spPr/>
      <dgm:t>
        <a:bodyPr/>
        <a:lstStyle/>
        <a:p>
          <a:r>
            <a:rPr lang="en-GB"/>
            <a:t>Columns are made in order and other un-necessary text is removed such as logo of the organization and its sign mark.</a:t>
          </a:r>
          <a:endParaRPr lang="en-US"/>
        </a:p>
      </dgm:t>
    </dgm:pt>
    <dgm:pt modelId="{17D54BA6-E9BB-476E-B052-EA35F356B1F9}" type="parTrans" cxnId="{02DDD002-ED85-4F95-9360-D08B2C9C2221}">
      <dgm:prSet/>
      <dgm:spPr/>
      <dgm:t>
        <a:bodyPr/>
        <a:lstStyle/>
        <a:p>
          <a:endParaRPr lang="en-US"/>
        </a:p>
      </dgm:t>
    </dgm:pt>
    <dgm:pt modelId="{BBAD8558-E21E-4948-A05D-1C3BDB452A80}" type="sibTrans" cxnId="{02DDD002-ED85-4F95-9360-D08B2C9C2221}">
      <dgm:prSet/>
      <dgm:spPr/>
      <dgm:t>
        <a:bodyPr/>
        <a:lstStyle/>
        <a:p>
          <a:endParaRPr lang="en-US"/>
        </a:p>
      </dgm:t>
    </dgm:pt>
    <dgm:pt modelId="{A6457482-1156-4461-9157-BA7AA02C2F40}">
      <dgm:prSet/>
      <dgm:spPr/>
      <dgm:t>
        <a:bodyPr/>
        <a:lstStyle/>
        <a:p>
          <a:r>
            <a:rPr lang="en-GB"/>
            <a:t>The data is then made in order and then each column is properly named and any irregularities if discovered are eliminated. </a:t>
          </a:r>
          <a:endParaRPr lang="en-US"/>
        </a:p>
      </dgm:t>
    </dgm:pt>
    <dgm:pt modelId="{E377389D-D424-4EBD-9D4B-A562B9C46918}" type="parTrans" cxnId="{F12852A0-8D05-4A7A-BF0A-B8E524F213B6}">
      <dgm:prSet/>
      <dgm:spPr/>
      <dgm:t>
        <a:bodyPr/>
        <a:lstStyle/>
        <a:p>
          <a:endParaRPr lang="en-US"/>
        </a:p>
      </dgm:t>
    </dgm:pt>
    <dgm:pt modelId="{0D470B55-697F-47FF-BA5B-F1E25A5C25ED}" type="sibTrans" cxnId="{F12852A0-8D05-4A7A-BF0A-B8E524F213B6}">
      <dgm:prSet/>
      <dgm:spPr/>
      <dgm:t>
        <a:bodyPr/>
        <a:lstStyle/>
        <a:p>
          <a:endParaRPr lang="en-US"/>
        </a:p>
      </dgm:t>
    </dgm:pt>
    <dgm:pt modelId="{F45E2607-8B78-4E48-B965-7EE54ACB4375}">
      <dgm:prSet/>
      <dgm:spPr/>
      <dgm:t>
        <a:bodyPr/>
        <a:lstStyle/>
        <a:p>
          <a:r>
            <a:rPr lang="en-GB"/>
            <a:t>This data is then properly structured in a table format for each of the files. </a:t>
          </a:r>
          <a:endParaRPr lang="en-US"/>
        </a:p>
      </dgm:t>
    </dgm:pt>
    <dgm:pt modelId="{C6E50456-F2DF-4277-A3E8-1BC3C537EA50}" type="parTrans" cxnId="{6A5A8336-EFD4-4A9E-9784-B00442DC90B1}">
      <dgm:prSet/>
      <dgm:spPr/>
      <dgm:t>
        <a:bodyPr/>
        <a:lstStyle/>
        <a:p>
          <a:endParaRPr lang="en-US"/>
        </a:p>
      </dgm:t>
    </dgm:pt>
    <dgm:pt modelId="{09D0679A-CB1E-4F6D-9D60-8AA9CDB75747}" type="sibTrans" cxnId="{6A5A8336-EFD4-4A9E-9784-B00442DC90B1}">
      <dgm:prSet/>
      <dgm:spPr/>
      <dgm:t>
        <a:bodyPr/>
        <a:lstStyle/>
        <a:p>
          <a:endParaRPr lang="en-US"/>
        </a:p>
      </dgm:t>
    </dgm:pt>
    <dgm:pt modelId="{446AF9DC-BC56-4874-88B0-B46875BA4EDA}">
      <dgm:prSet/>
      <dgm:spPr/>
      <dgm:t>
        <a:bodyPr/>
        <a:lstStyle/>
        <a:p>
          <a:r>
            <a:rPr lang="en-GB" dirty="0"/>
            <a:t>These data files are then imported into a </a:t>
          </a:r>
          <a:r>
            <a:rPr lang="en-GB" dirty="0" err="1"/>
            <a:t>Jupyter</a:t>
          </a:r>
          <a:r>
            <a:rPr lang="en-GB" dirty="0"/>
            <a:t> notebook. </a:t>
          </a:r>
          <a:endParaRPr lang="en-US" dirty="0"/>
        </a:p>
      </dgm:t>
    </dgm:pt>
    <dgm:pt modelId="{C9BA3EB8-B475-4077-AFF6-E6853F8AE908}" type="parTrans" cxnId="{B3C00EF8-360D-4BAD-A1A5-30CBC95932D7}">
      <dgm:prSet/>
      <dgm:spPr/>
      <dgm:t>
        <a:bodyPr/>
        <a:lstStyle/>
        <a:p>
          <a:endParaRPr lang="en-US"/>
        </a:p>
      </dgm:t>
    </dgm:pt>
    <dgm:pt modelId="{B498E110-5DF8-499F-A159-7F227E43149C}" type="sibTrans" cxnId="{B3C00EF8-360D-4BAD-A1A5-30CBC95932D7}">
      <dgm:prSet/>
      <dgm:spPr/>
      <dgm:t>
        <a:bodyPr/>
        <a:lstStyle/>
        <a:p>
          <a:endParaRPr lang="en-US"/>
        </a:p>
      </dgm:t>
    </dgm:pt>
    <dgm:pt modelId="{AB45DE11-6207-4B3E-A4C2-2713DD80CC77}" type="pres">
      <dgm:prSet presAssocID="{83222311-3D58-4B7D-A262-23A9C0BD0E9D}" presName="outerComposite" presStyleCnt="0">
        <dgm:presLayoutVars>
          <dgm:chMax val="5"/>
          <dgm:dir/>
          <dgm:resizeHandles val="exact"/>
        </dgm:presLayoutVars>
      </dgm:prSet>
      <dgm:spPr/>
    </dgm:pt>
    <dgm:pt modelId="{E437F06B-795C-4E49-8DA0-5C1119A6F1D7}" type="pres">
      <dgm:prSet presAssocID="{83222311-3D58-4B7D-A262-23A9C0BD0E9D}" presName="dummyMaxCanvas" presStyleCnt="0">
        <dgm:presLayoutVars/>
      </dgm:prSet>
      <dgm:spPr/>
    </dgm:pt>
    <dgm:pt modelId="{5940A668-EB28-45BC-A783-81A3969D0786}" type="pres">
      <dgm:prSet presAssocID="{83222311-3D58-4B7D-A262-23A9C0BD0E9D}" presName="FiveNodes_1" presStyleLbl="node1" presStyleIdx="0" presStyleCnt="5" custLinFactY="-79244" custLinFactNeighborX="-4419" custLinFactNeighborY="-100000">
        <dgm:presLayoutVars>
          <dgm:bulletEnabled val="1"/>
        </dgm:presLayoutVars>
      </dgm:prSet>
      <dgm:spPr/>
    </dgm:pt>
    <dgm:pt modelId="{E7A5CED2-64F5-4C6D-92CF-FE9390E3DA3B}" type="pres">
      <dgm:prSet presAssocID="{83222311-3D58-4B7D-A262-23A9C0BD0E9D}" presName="FiveNodes_2" presStyleLbl="node1" presStyleIdx="1" presStyleCnt="5">
        <dgm:presLayoutVars>
          <dgm:bulletEnabled val="1"/>
        </dgm:presLayoutVars>
      </dgm:prSet>
      <dgm:spPr/>
    </dgm:pt>
    <dgm:pt modelId="{1298661F-E7CA-42A0-BA9F-913475DDF1F3}" type="pres">
      <dgm:prSet presAssocID="{83222311-3D58-4B7D-A262-23A9C0BD0E9D}" presName="FiveNodes_3" presStyleLbl="node1" presStyleIdx="2" presStyleCnt="5">
        <dgm:presLayoutVars>
          <dgm:bulletEnabled val="1"/>
        </dgm:presLayoutVars>
      </dgm:prSet>
      <dgm:spPr/>
    </dgm:pt>
    <dgm:pt modelId="{6730CC9C-2D8D-4FD9-9C27-F1D93C43C739}" type="pres">
      <dgm:prSet presAssocID="{83222311-3D58-4B7D-A262-23A9C0BD0E9D}" presName="FiveNodes_4" presStyleLbl="node1" presStyleIdx="3" presStyleCnt="5">
        <dgm:presLayoutVars>
          <dgm:bulletEnabled val="1"/>
        </dgm:presLayoutVars>
      </dgm:prSet>
      <dgm:spPr/>
    </dgm:pt>
    <dgm:pt modelId="{F0524BDB-D084-4A36-982B-0D49D85EB665}" type="pres">
      <dgm:prSet presAssocID="{83222311-3D58-4B7D-A262-23A9C0BD0E9D}" presName="FiveNodes_5" presStyleLbl="node1" presStyleIdx="4" presStyleCnt="5">
        <dgm:presLayoutVars>
          <dgm:bulletEnabled val="1"/>
        </dgm:presLayoutVars>
      </dgm:prSet>
      <dgm:spPr/>
    </dgm:pt>
    <dgm:pt modelId="{8B558B85-C95B-40DE-A064-D1D137278FF6}" type="pres">
      <dgm:prSet presAssocID="{83222311-3D58-4B7D-A262-23A9C0BD0E9D}" presName="FiveConn_1-2" presStyleLbl="fgAccFollowNode1" presStyleIdx="0" presStyleCnt="4">
        <dgm:presLayoutVars>
          <dgm:bulletEnabled val="1"/>
        </dgm:presLayoutVars>
      </dgm:prSet>
      <dgm:spPr/>
    </dgm:pt>
    <dgm:pt modelId="{5780173D-78FE-44FC-AE2F-5F08BB9A71E4}" type="pres">
      <dgm:prSet presAssocID="{83222311-3D58-4B7D-A262-23A9C0BD0E9D}" presName="FiveConn_2-3" presStyleLbl="fgAccFollowNode1" presStyleIdx="1" presStyleCnt="4">
        <dgm:presLayoutVars>
          <dgm:bulletEnabled val="1"/>
        </dgm:presLayoutVars>
      </dgm:prSet>
      <dgm:spPr/>
    </dgm:pt>
    <dgm:pt modelId="{840546EB-6A46-4A26-80B9-122CEBC75CC2}" type="pres">
      <dgm:prSet presAssocID="{83222311-3D58-4B7D-A262-23A9C0BD0E9D}" presName="FiveConn_3-4" presStyleLbl="fgAccFollowNode1" presStyleIdx="2" presStyleCnt="4">
        <dgm:presLayoutVars>
          <dgm:bulletEnabled val="1"/>
        </dgm:presLayoutVars>
      </dgm:prSet>
      <dgm:spPr/>
    </dgm:pt>
    <dgm:pt modelId="{FD01F898-332C-4A87-8A9F-CBC07A9D4C24}" type="pres">
      <dgm:prSet presAssocID="{83222311-3D58-4B7D-A262-23A9C0BD0E9D}" presName="FiveConn_4-5" presStyleLbl="fgAccFollowNode1" presStyleIdx="3" presStyleCnt="4">
        <dgm:presLayoutVars>
          <dgm:bulletEnabled val="1"/>
        </dgm:presLayoutVars>
      </dgm:prSet>
      <dgm:spPr/>
    </dgm:pt>
    <dgm:pt modelId="{1E8874E8-350A-45FC-8048-9258A2062905}" type="pres">
      <dgm:prSet presAssocID="{83222311-3D58-4B7D-A262-23A9C0BD0E9D}" presName="FiveNodes_1_text" presStyleLbl="node1" presStyleIdx="4" presStyleCnt="5">
        <dgm:presLayoutVars>
          <dgm:bulletEnabled val="1"/>
        </dgm:presLayoutVars>
      </dgm:prSet>
      <dgm:spPr/>
    </dgm:pt>
    <dgm:pt modelId="{E51F7729-CEB6-4290-A31E-1F0B70F24625}" type="pres">
      <dgm:prSet presAssocID="{83222311-3D58-4B7D-A262-23A9C0BD0E9D}" presName="FiveNodes_2_text" presStyleLbl="node1" presStyleIdx="4" presStyleCnt="5">
        <dgm:presLayoutVars>
          <dgm:bulletEnabled val="1"/>
        </dgm:presLayoutVars>
      </dgm:prSet>
      <dgm:spPr/>
    </dgm:pt>
    <dgm:pt modelId="{700A1FA8-349C-4942-A494-8AD0ED2B2251}" type="pres">
      <dgm:prSet presAssocID="{83222311-3D58-4B7D-A262-23A9C0BD0E9D}" presName="FiveNodes_3_text" presStyleLbl="node1" presStyleIdx="4" presStyleCnt="5">
        <dgm:presLayoutVars>
          <dgm:bulletEnabled val="1"/>
        </dgm:presLayoutVars>
      </dgm:prSet>
      <dgm:spPr/>
    </dgm:pt>
    <dgm:pt modelId="{E3A4B85A-C30C-4B71-8CD4-F33F07301A48}" type="pres">
      <dgm:prSet presAssocID="{83222311-3D58-4B7D-A262-23A9C0BD0E9D}" presName="FiveNodes_4_text" presStyleLbl="node1" presStyleIdx="4" presStyleCnt="5">
        <dgm:presLayoutVars>
          <dgm:bulletEnabled val="1"/>
        </dgm:presLayoutVars>
      </dgm:prSet>
      <dgm:spPr/>
    </dgm:pt>
    <dgm:pt modelId="{0CBAFFFF-16D6-4897-9F4F-4124A1715991}" type="pres">
      <dgm:prSet presAssocID="{83222311-3D58-4B7D-A262-23A9C0BD0E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2DDD002-ED85-4F95-9360-D08B2C9C2221}" srcId="{83222311-3D58-4B7D-A262-23A9C0BD0E9D}" destId="{3558C41F-EEF4-486F-B541-86A8AF39CCD8}" srcOrd="1" destOrd="0" parTransId="{17D54BA6-E9BB-476E-B052-EA35F356B1F9}" sibTransId="{BBAD8558-E21E-4948-A05D-1C3BDB452A80}"/>
    <dgm:cxn modelId="{6B81AF08-DB78-4D64-98E8-365D7F9959CD}" type="presOf" srcId="{A6457482-1156-4461-9157-BA7AA02C2F40}" destId="{700A1FA8-349C-4942-A494-8AD0ED2B2251}" srcOrd="1" destOrd="0" presId="urn:microsoft.com/office/officeart/2005/8/layout/vProcess5"/>
    <dgm:cxn modelId="{786FCB11-A0AA-4D43-9BB1-C7EE3BF4332C}" type="presOf" srcId="{09D0679A-CB1E-4F6D-9D60-8AA9CDB75747}" destId="{FD01F898-332C-4A87-8A9F-CBC07A9D4C24}" srcOrd="0" destOrd="0" presId="urn:microsoft.com/office/officeart/2005/8/layout/vProcess5"/>
    <dgm:cxn modelId="{39D9681E-7CCC-4FFD-945A-3919477DA7A0}" type="presOf" srcId="{3558C41F-EEF4-486F-B541-86A8AF39CCD8}" destId="{E51F7729-CEB6-4290-A31E-1F0B70F24625}" srcOrd="1" destOrd="0" presId="urn:microsoft.com/office/officeart/2005/8/layout/vProcess5"/>
    <dgm:cxn modelId="{C8DE4D35-8258-4C87-B892-D5B2F7A39824}" srcId="{83222311-3D58-4B7D-A262-23A9C0BD0E9D}" destId="{7BB6BA00-3DAE-4C4D-A5F0-A70915444CE8}" srcOrd="0" destOrd="0" parTransId="{6F49FAE7-01A8-4CA2-BCAD-AAD0038060E2}" sibTransId="{0D183A10-5124-4B1C-8E05-DF161720F030}"/>
    <dgm:cxn modelId="{6A5A8336-EFD4-4A9E-9784-B00442DC90B1}" srcId="{83222311-3D58-4B7D-A262-23A9C0BD0E9D}" destId="{F45E2607-8B78-4E48-B965-7EE54ACB4375}" srcOrd="3" destOrd="0" parTransId="{C6E50456-F2DF-4277-A3E8-1BC3C537EA50}" sibTransId="{09D0679A-CB1E-4F6D-9D60-8AA9CDB75747}"/>
    <dgm:cxn modelId="{B9896042-CC17-4CB5-9D7E-046CA57A36E7}" type="presOf" srcId="{F45E2607-8B78-4E48-B965-7EE54ACB4375}" destId="{E3A4B85A-C30C-4B71-8CD4-F33F07301A48}" srcOrd="1" destOrd="0" presId="urn:microsoft.com/office/officeart/2005/8/layout/vProcess5"/>
    <dgm:cxn modelId="{51448064-C528-4C52-98E7-8E23CE5CF7E0}" type="presOf" srcId="{3558C41F-EEF4-486F-B541-86A8AF39CCD8}" destId="{E7A5CED2-64F5-4C6D-92CF-FE9390E3DA3B}" srcOrd="0" destOrd="0" presId="urn:microsoft.com/office/officeart/2005/8/layout/vProcess5"/>
    <dgm:cxn modelId="{05776049-B0A5-48B3-84D0-90A44AB21F6C}" type="presOf" srcId="{7BB6BA00-3DAE-4C4D-A5F0-A70915444CE8}" destId="{5940A668-EB28-45BC-A783-81A3969D0786}" srcOrd="0" destOrd="0" presId="urn:microsoft.com/office/officeart/2005/8/layout/vProcess5"/>
    <dgm:cxn modelId="{C30F664C-16C9-4884-A9F7-494DA5C74667}" type="presOf" srcId="{0D183A10-5124-4B1C-8E05-DF161720F030}" destId="{8B558B85-C95B-40DE-A064-D1D137278FF6}" srcOrd="0" destOrd="0" presId="urn:microsoft.com/office/officeart/2005/8/layout/vProcess5"/>
    <dgm:cxn modelId="{F461569B-4EA0-4C8A-A00B-7958F13FFA03}" type="presOf" srcId="{446AF9DC-BC56-4874-88B0-B46875BA4EDA}" destId="{F0524BDB-D084-4A36-982B-0D49D85EB665}" srcOrd="0" destOrd="0" presId="urn:microsoft.com/office/officeart/2005/8/layout/vProcess5"/>
    <dgm:cxn modelId="{31AC179F-4E76-4224-8BC1-F52C71B17A9D}" type="presOf" srcId="{F45E2607-8B78-4E48-B965-7EE54ACB4375}" destId="{6730CC9C-2D8D-4FD9-9C27-F1D93C43C739}" srcOrd="0" destOrd="0" presId="urn:microsoft.com/office/officeart/2005/8/layout/vProcess5"/>
    <dgm:cxn modelId="{F12852A0-8D05-4A7A-BF0A-B8E524F213B6}" srcId="{83222311-3D58-4B7D-A262-23A9C0BD0E9D}" destId="{A6457482-1156-4461-9157-BA7AA02C2F40}" srcOrd="2" destOrd="0" parTransId="{E377389D-D424-4EBD-9D4B-A562B9C46918}" sibTransId="{0D470B55-697F-47FF-BA5B-F1E25A5C25ED}"/>
    <dgm:cxn modelId="{C9F7B4AF-7CCE-45FB-AA9D-3B9F490336F6}" type="presOf" srcId="{A6457482-1156-4461-9157-BA7AA02C2F40}" destId="{1298661F-E7CA-42A0-BA9F-913475DDF1F3}" srcOrd="0" destOrd="0" presId="urn:microsoft.com/office/officeart/2005/8/layout/vProcess5"/>
    <dgm:cxn modelId="{6D8FD8B3-8AFE-45DA-8ACC-61A44A9A9080}" type="presOf" srcId="{BBAD8558-E21E-4948-A05D-1C3BDB452A80}" destId="{5780173D-78FE-44FC-AE2F-5F08BB9A71E4}" srcOrd="0" destOrd="0" presId="urn:microsoft.com/office/officeart/2005/8/layout/vProcess5"/>
    <dgm:cxn modelId="{135D2CBD-736C-444F-B11F-484BA5D88E5B}" type="presOf" srcId="{0D470B55-697F-47FF-BA5B-F1E25A5C25ED}" destId="{840546EB-6A46-4A26-80B9-122CEBC75CC2}" srcOrd="0" destOrd="0" presId="urn:microsoft.com/office/officeart/2005/8/layout/vProcess5"/>
    <dgm:cxn modelId="{91E59AC9-E112-4A7C-BA3A-7483155E2106}" type="presOf" srcId="{7BB6BA00-3DAE-4C4D-A5F0-A70915444CE8}" destId="{1E8874E8-350A-45FC-8048-9258A2062905}" srcOrd="1" destOrd="0" presId="urn:microsoft.com/office/officeart/2005/8/layout/vProcess5"/>
    <dgm:cxn modelId="{4FD191CF-16D2-4FF3-AB80-C2D54865D6CF}" type="presOf" srcId="{83222311-3D58-4B7D-A262-23A9C0BD0E9D}" destId="{AB45DE11-6207-4B3E-A4C2-2713DD80CC77}" srcOrd="0" destOrd="0" presId="urn:microsoft.com/office/officeart/2005/8/layout/vProcess5"/>
    <dgm:cxn modelId="{DF873DDC-6327-4527-85DA-FD697971028A}" type="presOf" srcId="{446AF9DC-BC56-4874-88B0-B46875BA4EDA}" destId="{0CBAFFFF-16D6-4897-9F4F-4124A1715991}" srcOrd="1" destOrd="0" presId="urn:microsoft.com/office/officeart/2005/8/layout/vProcess5"/>
    <dgm:cxn modelId="{B3C00EF8-360D-4BAD-A1A5-30CBC95932D7}" srcId="{83222311-3D58-4B7D-A262-23A9C0BD0E9D}" destId="{446AF9DC-BC56-4874-88B0-B46875BA4EDA}" srcOrd="4" destOrd="0" parTransId="{C9BA3EB8-B475-4077-AFF6-E6853F8AE908}" sibTransId="{B498E110-5DF8-499F-A159-7F227E43149C}"/>
    <dgm:cxn modelId="{38DDBAA8-DFAE-40B4-85A8-BBDED7CCF947}" type="presParOf" srcId="{AB45DE11-6207-4B3E-A4C2-2713DD80CC77}" destId="{E437F06B-795C-4E49-8DA0-5C1119A6F1D7}" srcOrd="0" destOrd="0" presId="urn:microsoft.com/office/officeart/2005/8/layout/vProcess5"/>
    <dgm:cxn modelId="{B57D474C-3222-40D2-BE3D-2618A730DD1C}" type="presParOf" srcId="{AB45DE11-6207-4B3E-A4C2-2713DD80CC77}" destId="{5940A668-EB28-45BC-A783-81A3969D0786}" srcOrd="1" destOrd="0" presId="urn:microsoft.com/office/officeart/2005/8/layout/vProcess5"/>
    <dgm:cxn modelId="{3FCAADF6-E846-4EB8-9C22-59219D3B8E77}" type="presParOf" srcId="{AB45DE11-6207-4B3E-A4C2-2713DD80CC77}" destId="{E7A5CED2-64F5-4C6D-92CF-FE9390E3DA3B}" srcOrd="2" destOrd="0" presId="urn:microsoft.com/office/officeart/2005/8/layout/vProcess5"/>
    <dgm:cxn modelId="{A8D13B3D-7463-48ED-9C50-A556795C2D85}" type="presParOf" srcId="{AB45DE11-6207-4B3E-A4C2-2713DD80CC77}" destId="{1298661F-E7CA-42A0-BA9F-913475DDF1F3}" srcOrd="3" destOrd="0" presId="urn:microsoft.com/office/officeart/2005/8/layout/vProcess5"/>
    <dgm:cxn modelId="{A097D113-7A49-4CFC-9CF3-0E02BCB4A84D}" type="presParOf" srcId="{AB45DE11-6207-4B3E-A4C2-2713DD80CC77}" destId="{6730CC9C-2D8D-4FD9-9C27-F1D93C43C739}" srcOrd="4" destOrd="0" presId="urn:microsoft.com/office/officeart/2005/8/layout/vProcess5"/>
    <dgm:cxn modelId="{0322DA4E-3E20-49CA-8686-6E15E93B7B6D}" type="presParOf" srcId="{AB45DE11-6207-4B3E-A4C2-2713DD80CC77}" destId="{F0524BDB-D084-4A36-982B-0D49D85EB665}" srcOrd="5" destOrd="0" presId="urn:microsoft.com/office/officeart/2005/8/layout/vProcess5"/>
    <dgm:cxn modelId="{709FEECC-827D-4E45-B251-E54F76344F14}" type="presParOf" srcId="{AB45DE11-6207-4B3E-A4C2-2713DD80CC77}" destId="{8B558B85-C95B-40DE-A064-D1D137278FF6}" srcOrd="6" destOrd="0" presId="urn:microsoft.com/office/officeart/2005/8/layout/vProcess5"/>
    <dgm:cxn modelId="{C278EFF0-6D48-4DF7-9D1F-498F7D2EE16B}" type="presParOf" srcId="{AB45DE11-6207-4B3E-A4C2-2713DD80CC77}" destId="{5780173D-78FE-44FC-AE2F-5F08BB9A71E4}" srcOrd="7" destOrd="0" presId="urn:microsoft.com/office/officeart/2005/8/layout/vProcess5"/>
    <dgm:cxn modelId="{299D3227-A7E8-46E9-87A5-819DB2A82AAF}" type="presParOf" srcId="{AB45DE11-6207-4B3E-A4C2-2713DD80CC77}" destId="{840546EB-6A46-4A26-80B9-122CEBC75CC2}" srcOrd="8" destOrd="0" presId="urn:microsoft.com/office/officeart/2005/8/layout/vProcess5"/>
    <dgm:cxn modelId="{33074830-1FFD-477C-90E3-87BAFD50A5BD}" type="presParOf" srcId="{AB45DE11-6207-4B3E-A4C2-2713DD80CC77}" destId="{FD01F898-332C-4A87-8A9F-CBC07A9D4C24}" srcOrd="9" destOrd="0" presId="urn:microsoft.com/office/officeart/2005/8/layout/vProcess5"/>
    <dgm:cxn modelId="{B64FCC5C-4E54-4614-9D54-64922E4F0E25}" type="presParOf" srcId="{AB45DE11-6207-4B3E-A4C2-2713DD80CC77}" destId="{1E8874E8-350A-45FC-8048-9258A2062905}" srcOrd="10" destOrd="0" presId="urn:microsoft.com/office/officeart/2005/8/layout/vProcess5"/>
    <dgm:cxn modelId="{7116129E-3B3A-41CC-A736-A8D83F341306}" type="presParOf" srcId="{AB45DE11-6207-4B3E-A4C2-2713DD80CC77}" destId="{E51F7729-CEB6-4290-A31E-1F0B70F24625}" srcOrd="11" destOrd="0" presId="urn:microsoft.com/office/officeart/2005/8/layout/vProcess5"/>
    <dgm:cxn modelId="{2A06F78E-7AF9-4185-ABA0-9A60514C1337}" type="presParOf" srcId="{AB45DE11-6207-4B3E-A4C2-2713DD80CC77}" destId="{700A1FA8-349C-4942-A494-8AD0ED2B2251}" srcOrd="12" destOrd="0" presId="urn:microsoft.com/office/officeart/2005/8/layout/vProcess5"/>
    <dgm:cxn modelId="{C9316B88-ACD7-4912-BEBB-E6D223175212}" type="presParOf" srcId="{AB45DE11-6207-4B3E-A4C2-2713DD80CC77}" destId="{E3A4B85A-C30C-4B71-8CD4-F33F07301A48}" srcOrd="13" destOrd="0" presId="urn:microsoft.com/office/officeart/2005/8/layout/vProcess5"/>
    <dgm:cxn modelId="{622C5C46-8516-497A-922D-D281BC59DDCE}" type="presParOf" srcId="{AB45DE11-6207-4B3E-A4C2-2713DD80CC77}" destId="{0CBAFFFF-16D6-4897-9F4F-4124A171599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530998-23D4-479E-951D-B97BC1BB580B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DAE499-A050-4F01-A076-1E9A6D07291B}">
      <dgm:prSet/>
      <dgm:spPr/>
      <dgm:t>
        <a:bodyPr/>
        <a:lstStyle/>
        <a:p>
          <a:r>
            <a:rPr lang="en-GB" dirty="0"/>
            <a:t>In the last step of data processing, we estimate the feature importance in the dataset with respect to our target variable.</a:t>
          </a:r>
          <a:endParaRPr lang="en-US" dirty="0"/>
        </a:p>
      </dgm:t>
    </dgm:pt>
    <dgm:pt modelId="{BBC6BC54-B5DF-4315-8CB8-3523EBEE65F4}" type="parTrans" cxnId="{852FE541-18A6-4B2D-AA07-CCA80D29603F}">
      <dgm:prSet/>
      <dgm:spPr/>
      <dgm:t>
        <a:bodyPr/>
        <a:lstStyle/>
        <a:p>
          <a:endParaRPr lang="en-US"/>
        </a:p>
      </dgm:t>
    </dgm:pt>
    <dgm:pt modelId="{5328604E-CD4B-4A9A-91CE-E74DCA0BD954}" type="sibTrans" cxnId="{852FE541-18A6-4B2D-AA07-CCA80D29603F}">
      <dgm:prSet/>
      <dgm:spPr/>
      <dgm:t>
        <a:bodyPr/>
        <a:lstStyle/>
        <a:p>
          <a:endParaRPr lang="en-US"/>
        </a:p>
      </dgm:t>
    </dgm:pt>
    <dgm:pt modelId="{80F9B770-E15F-444E-BB52-BFCF43AAFF60}">
      <dgm:prSet/>
      <dgm:spPr/>
      <dgm:t>
        <a:bodyPr/>
        <a:lstStyle/>
        <a:p>
          <a:r>
            <a:rPr lang="en-GB" dirty="0"/>
            <a:t>The “target variable” in our case is “Total Waste Generation”. </a:t>
          </a:r>
          <a:endParaRPr lang="en-US" dirty="0"/>
        </a:p>
      </dgm:t>
    </dgm:pt>
    <dgm:pt modelId="{3592B200-F673-4E02-A065-802A276C6A4F}" type="parTrans" cxnId="{12BF0617-3C4B-4FB9-99DE-839BD88BA00F}">
      <dgm:prSet/>
      <dgm:spPr/>
      <dgm:t>
        <a:bodyPr/>
        <a:lstStyle/>
        <a:p>
          <a:endParaRPr lang="en-US"/>
        </a:p>
      </dgm:t>
    </dgm:pt>
    <dgm:pt modelId="{CBA8196A-DD3A-435C-8B31-B58554B4B475}" type="sibTrans" cxnId="{12BF0617-3C4B-4FB9-99DE-839BD88BA00F}">
      <dgm:prSet/>
      <dgm:spPr/>
      <dgm:t>
        <a:bodyPr/>
        <a:lstStyle/>
        <a:p>
          <a:endParaRPr lang="en-US"/>
        </a:p>
      </dgm:t>
    </dgm:pt>
    <dgm:pt modelId="{62EAE2BE-A1DB-4F40-B03B-F946A7E3C393}">
      <dgm:prSet/>
      <dgm:spPr/>
      <dgm:t>
        <a:bodyPr/>
        <a:lstStyle/>
        <a:p>
          <a:r>
            <a:rPr lang="en-GB"/>
            <a:t>Random Forest Regressor was utilized for this instance and data was divided into X_Train and X_test , Y_train and Y_test data. </a:t>
          </a:r>
          <a:endParaRPr lang="en-US"/>
        </a:p>
      </dgm:t>
    </dgm:pt>
    <dgm:pt modelId="{A4A8D2A7-5827-4AF6-9B96-547780E876FE}" type="parTrans" cxnId="{88BE0F03-531E-4C77-BE2B-6AF2B9BED7A3}">
      <dgm:prSet/>
      <dgm:spPr/>
      <dgm:t>
        <a:bodyPr/>
        <a:lstStyle/>
        <a:p>
          <a:endParaRPr lang="en-US"/>
        </a:p>
      </dgm:t>
    </dgm:pt>
    <dgm:pt modelId="{BAAB9B2B-7043-4392-A503-4B2A3C3ED32A}" type="sibTrans" cxnId="{88BE0F03-531E-4C77-BE2B-6AF2B9BED7A3}">
      <dgm:prSet/>
      <dgm:spPr/>
      <dgm:t>
        <a:bodyPr/>
        <a:lstStyle/>
        <a:p>
          <a:endParaRPr lang="en-US"/>
        </a:p>
      </dgm:t>
    </dgm:pt>
    <dgm:pt modelId="{D794C6B1-E8B7-42DB-8F23-06BBE8A23669}">
      <dgm:prSet/>
      <dgm:spPr/>
      <dgm:t>
        <a:bodyPr/>
        <a:lstStyle/>
        <a:p>
          <a:r>
            <a:rPr lang="en-GB"/>
            <a:t>The feature importance was estimated to check which feature is more significant and has close relation with the the target variable. </a:t>
          </a:r>
          <a:endParaRPr lang="en-US"/>
        </a:p>
      </dgm:t>
    </dgm:pt>
    <dgm:pt modelId="{6B637324-B4C3-47AF-B46D-A7C74414E93D}" type="parTrans" cxnId="{AB106C29-F654-4F43-9AE5-676550568196}">
      <dgm:prSet/>
      <dgm:spPr/>
      <dgm:t>
        <a:bodyPr/>
        <a:lstStyle/>
        <a:p>
          <a:endParaRPr lang="en-US"/>
        </a:p>
      </dgm:t>
    </dgm:pt>
    <dgm:pt modelId="{7223836A-2CBD-40F1-9D3B-A80D449558AD}" type="sibTrans" cxnId="{AB106C29-F654-4F43-9AE5-676550568196}">
      <dgm:prSet/>
      <dgm:spPr/>
      <dgm:t>
        <a:bodyPr/>
        <a:lstStyle/>
        <a:p>
          <a:endParaRPr lang="en-US"/>
        </a:p>
      </dgm:t>
    </dgm:pt>
    <dgm:pt modelId="{47E1039A-0D65-4184-A333-B6A3976FE149}">
      <dgm:prSet/>
      <dgm:spPr/>
      <dgm:t>
        <a:bodyPr/>
        <a:lstStyle/>
        <a:p>
          <a:r>
            <a:rPr lang="en-GB"/>
            <a:t>It was found out waste produced domestically had more correlation with the target variable. </a:t>
          </a:r>
          <a:endParaRPr lang="en-US"/>
        </a:p>
      </dgm:t>
    </dgm:pt>
    <dgm:pt modelId="{4CDB5265-6E39-461E-A4A5-BCA59E648B2F}" type="parTrans" cxnId="{7F587D05-070A-472F-B10F-C381B89EA862}">
      <dgm:prSet/>
      <dgm:spPr/>
      <dgm:t>
        <a:bodyPr/>
        <a:lstStyle/>
        <a:p>
          <a:endParaRPr lang="en-US"/>
        </a:p>
      </dgm:t>
    </dgm:pt>
    <dgm:pt modelId="{3036030C-D146-4D39-9BEA-3810221CD1E6}" type="sibTrans" cxnId="{7F587D05-070A-472F-B10F-C381B89EA862}">
      <dgm:prSet/>
      <dgm:spPr/>
      <dgm:t>
        <a:bodyPr/>
        <a:lstStyle/>
        <a:p>
          <a:endParaRPr lang="en-US"/>
        </a:p>
      </dgm:t>
    </dgm:pt>
    <dgm:pt modelId="{8BF2757A-E2F1-4DE7-957E-2633703F01FD}" type="pres">
      <dgm:prSet presAssocID="{DA530998-23D4-479E-951D-B97BC1BB580B}" presName="outerComposite" presStyleCnt="0">
        <dgm:presLayoutVars>
          <dgm:chMax val="5"/>
          <dgm:dir/>
          <dgm:resizeHandles val="exact"/>
        </dgm:presLayoutVars>
      </dgm:prSet>
      <dgm:spPr/>
    </dgm:pt>
    <dgm:pt modelId="{353AF734-F207-41C1-89C4-12F26357C84D}" type="pres">
      <dgm:prSet presAssocID="{DA530998-23D4-479E-951D-B97BC1BB580B}" presName="dummyMaxCanvas" presStyleCnt="0">
        <dgm:presLayoutVars/>
      </dgm:prSet>
      <dgm:spPr/>
    </dgm:pt>
    <dgm:pt modelId="{5BEE859F-8D51-4548-A57D-9CE29793E180}" type="pres">
      <dgm:prSet presAssocID="{DA530998-23D4-479E-951D-B97BC1BB580B}" presName="FiveNodes_1" presStyleLbl="node1" presStyleIdx="0" presStyleCnt="5">
        <dgm:presLayoutVars>
          <dgm:bulletEnabled val="1"/>
        </dgm:presLayoutVars>
      </dgm:prSet>
      <dgm:spPr/>
    </dgm:pt>
    <dgm:pt modelId="{154CBE50-CBD2-47F1-BAE6-46DD25718012}" type="pres">
      <dgm:prSet presAssocID="{DA530998-23D4-479E-951D-B97BC1BB580B}" presName="FiveNodes_2" presStyleLbl="node1" presStyleIdx="1" presStyleCnt="5">
        <dgm:presLayoutVars>
          <dgm:bulletEnabled val="1"/>
        </dgm:presLayoutVars>
      </dgm:prSet>
      <dgm:spPr/>
    </dgm:pt>
    <dgm:pt modelId="{7FBE1C17-3011-46F1-9A1A-5EB10317DAEA}" type="pres">
      <dgm:prSet presAssocID="{DA530998-23D4-479E-951D-B97BC1BB580B}" presName="FiveNodes_3" presStyleLbl="node1" presStyleIdx="2" presStyleCnt="5">
        <dgm:presLayoutVars>
          <dgm:bulletEnabled val="1"/>
        </dgm:presLayoutVars>
      </dgm:prSet>
      <dgm:spPr/>
    </dgm:pt>
    <dgm:pt modelId="{6EDDA9F4-2433-425C-825A-E85412CDC7F9}" type="pres">
      <dgm:prSet presAssocID="{DA530998-23D4-479E-951D-B97BC1BB580B}" presName="FiveNodes_4" presStyleLbl="node1" presStyleIdx="3" presStyleCnt="5">
        <dgm:presLayoutVars>
          <dgm:bulletEnabled val="1"/>
        </dgm:presLayoutVars>
      </dgm:prSet>
      <dgm:spPr/>
    </dgm:pt>
    <dgm:pt modelId="{2E4FD375-E055-4DE4-92B1-F9863E83E941}" type="pres">
      <dgm:prSet presAssocID="{DA530998-23D4-479E-951D-B97BC1BB580B}" presName="FiveNodes_5" presStyleLbl="node1" presStyleIdx="4" presStyleCnt="5">
        <dgm:presLayoutVars>
          <dgm:bulletEnabled val="1"/>
        </dgm:presLayoutVars>
      </dgm:prSet>
      <dgm:spPr/>
    </dgm:pt>
    <dgm:pt modelId="{DF973EDB-DBEB-4254-AF3F-2BBA8D7CDA66}" type="pres">
      <dgm:prSet presAssocID="{DA530998-23D4-479E-951D-B97BC1BB580B}" presName="FiveConn_1-2" presStyleLbl="fgAccFollowNode1" presStyleIdx="0" presStyleCnt="4">
        <dgm:presLayoutVars>
          <dgm:bulletEnabled val="1"/>
        </dgm:presLayoutVars>
      </dgm:prSet>
      <dgm:spPr/>
    </dgm:pt>
    <dgm:pt modelId="{779B8E77-22DD-4EB7-A892-700B64C1FFEA}" type="pres">
      <dgm:prSet presAssocID="{DA530998-23D4-479E-951D-B97BC1BB580B}" presName="FiveConn_2-3" presStyleLbl="fgAccFollowNode1" presStyleIdx="1" presStyleCnt="4">
        <dgm:presLayoutVars>
          <dgm:bulletEnabled val="1"/>
        </dgm:presLayoutVars>
      </dgm:prSet>
      <dgm:spPr/>
    </dgm:pt>
    <dgm:pt modelId="{054EEE17-06A2-403A-A7EC-3A612D95D5D0}" type="pres">
      <dgm:prSet presAssocID="{DA530998-23D4-479E-951D-B97BC1BB580B}" presName="FiveConn_3-4" presStyleLbl="fgAccFollowNode1" presStyleIdx="2" presStyleCnt="4">
        <dgm:presLayoutVars>
          <dgm:bulletEnabled val="1"/>
        </dgm:presLayoutVars>
      </dgm:prSet>
      <dgm:spPr/>
    </dgm:pt>
    <dgm:pt modelId="{0AF6D9A0-E3E3-4155-8463-018C55C92FE5}" type="pres">
      <dgm:prSet presAssocID="{DA530998-23D4-479E-951D-B97BC1BB580B}" presName="FiveConn_4-5" presStyleLbl="fgAccFollowNode1" presStyleIdx="3" presStyleCnt="4">
        <dgm:presLayoutVars>
          <dgm:bulletEnabled val="1"/>
        </dgm:presLayoutVars>
      </dgm:prSet>
      <dgm:spPr/>
    </dgm:pt>
    <dgm:pt modelId="{3A9848FC-0A0B-471D-9A8D-371C9ECCE508}" type="pres">
      <dgm:prSet presAssocID="{DA530998-23D4-479E-951D-B97BC1BB580B}" presName="FiveNodes_1_text" presStyleLbl="node1" presStyleIdx="4" presStyleCnt="5">
        <dgm:presLayoutVars>
          <dgm:bulletEnabled val="1"/>
        </dgm:presLayoutVars>
      </dgm:prSet>
      <dgm:spPr/>
    </dgm:pt>
    <dgm:pt modelId="{6BE247CF-D046-4328-A7B8-0CCAC863F8F2}" type="pres">
      <dgm:prSet presAssocID="{DA530998-23D4-479E-951D-B97BC1BB580B}" presName="FiveNodes_2_text" presStyleLbl="node1" presStyleIdx="4" presStyleCnt="5">
        <dgm:presLayoutVars>
          <dgm:bulletEnabled val="1"/>
        </dgm:presLayoutVars>
      </dgm:prSet>
      <dgm:spPr/>
    </dgm:pt>
    <dgm:pt modelId="{C4D2C46E-FF0A-42E1-93AF-712EA6DE574A}" type="pres">
      <dgm:prSet presAssocID="{DA530998-23D4-479E-951D-B97BC1BB580B}" presName="FiveNodes_3_text" presStyleLbl="node1" presStyleIdx="4" presStyleCnt="5">
        <dgm:presLayoutVars>
          <dgm:bulletEnabled val="1"/>
        </dgm:presLayoutVars>
      </dgm:prSet>
      <dgm:spPr/>
    </dgm:pt>
    <dgm:pt modelId="{B63EDA95-BA97-44E3-9916-9268B0A7A155}" type="pres">
      <dgm:prSet presAssocID="{DA530998-23D4-479E-951D-B97BC1BB580B}" presName="FiveNodes_4_text" presStyleLbl="node1" presStyleIdx="4" presStyleCnt="5">
        <dgm:presLayoutVars>
          <dgm:bulletEnabled val="1"/>
        </dgm:presLayoutVars>
      </dgm:prSet>
      <dgm:spPr/>
    </dgm:pt>
    <dgm:pt modelId="{A1920C57-123C-4016-B95F-FD747F8CC401}" type="pres">
      <dgm:prSet presAssocID="{DA530998-23D4-479E-951D-B97BC1BB58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BE0F03-531E-4C77-BE2B-6AF2B9BED7A3}" srcId="{DA530998-23D4-479E-951D-B97BC1BB580B}" destId="{62EAE2BE-A1DB-4F40-B03B-F946A7E3C393}" srcOrd="2" destOrd="0" parTransId="{A4A8D2A7-5827-4AF6-9B96-547780E876FE}" sibTransId="{BAAB9B2B-7043-4392-A503-4B2A3C3ED32A}"/>
    <dgm:cxn modelId="{7F587D05-070A-472F-B10F-C381B89EA862}" srcId="{DA530998-23D4-479E-951D-B97BC1BB580B}" destId="{47E1039A-0D65-4184-A333-B6A3976FE149}" srcOrd="4" destOrd="0" parTransId="{4CDB5265-6E39-461E-A4A5-BCA59E648B2F}" sibTransId="{3036030C-D146-4D39-9BEA-3810221CD1E6}"/>
    <dgm:cxn modelId="{75BB210D-1723-4C80-B34A-7AF7863689B9}" type="presOf" srcId="{CBA8196A-DD3A-435C-8B31-B58554B4B475}" destId="{779B8E77-22DD-4EB7-A892-700B64C1FFEA}" srcOrd="0" destOrd="0" presId="urn:microsoft.com/office/officeart/2005/8/layout/vProcess5"/>
    <dgm:cxn modelId="{12BF0617-3C4B-4FB9-99DE-839BD88BA00F}" srcId="{DA530998-23D4-479E-951D-B97BC1BB580B}" destId="{80F9B770-E15F-444E-BB52-BFCF43AAFF60}" srcOrd="1" destOrd="0" parTransId="{3592B200-F673-4E02-A065-802A276C6A4F}" sibTransId="{CBA8196A-DD3A-435C-8B31-B58554B4B475}"/>
    <dgm:cxn modelId="{AB106C29-F654-4F43-9AE5-676550568196}" srcId="{DA530998-23D4-479E-951D-B97BC1BB580B}" destId="{D794C6B1-E8B7-42DB-8F23-06BBE8A23669}" srcOrd="3" destOrd="0" parTransId="{6B637324-B4C3-47AF-B46D-A7C74414E93D}" sibTransId="{7223836A-2CBD-40F1-9D3B-A80D449558AD}"/>
    <dgm:cxn modelId="{4938EA33-2267-45B4-8B9A-3EF9E0C26CE7}" type="presOf" srcId="{47E1039A-0D65-4184-A333-B6A3976FE149}" destId="{2E4FD375-E055-4DE4-92B1-F9863E83E941}" srcOrd="0" destOrd="0" presId="urn:microsoft.com/office/officeart/2005/8/layout/vProcess5"/>
    <dgm:cxn modelId="{96E3DC39-19AA-45B2-AAFC-C8764295FDD8}" type="presOf" srcId="{95DAE499-A050-4F01-A076-1E9A6D07291B}" destId="{3A9848FC-0A0B-471D-9A8D-371C9ECCE508}" srcOrd="1" destOrd="0" presId="urn:microsoft.com/office/officeart/2005/8/layout/vProcess5"/>
    <dgm:cxn modelId="{1950B63A-E8B1-41D2-B01D-45AE1344A939}" type="presOf" srcId="{7223836A-2CBD-40F1-9D3B-A80D449558AD}" destId="{0AF6D9A0-E3E3-4155-8463-018C55C92FE5}" srcOrd="0" destOrd="0" presId="urn:microsoft.com/office/officeart/2005/8/layout/vProcess5"/>
    <dgm:cxn modelId="{852FE541-18A6-4B2D-AA07-CCA80D29603F}" srcId="{DA530998-23D4-479E-951D-B97BC1BB580B}" destId="{95DAE499-A050-4F01-A076-1E9A6D07291B}" srcOrd="0" destOrd="0" parTransId="{BBC6BC54-B5DF-4315-8CB8-3523EBEE65F4}" sibTransId="{5328604E-CD4B-4A9A-91CE-E74DCA0BD954}"/>
    <dgm:cxn modelId="{23882E6E-6EF0-4465-8E6B-F190937E626D}" type="presOf" srcId="{D794C6B1-E8B7-42DB-8F23-06BBE8A23669}" destId="{6EDDA9F4-2433-425C-825A-E85412CDC7F9}" srcOrd="0" destOrd="0" presId="urn:microsoft.com/office/officeart/2005/8/layout/vProcess5"/>
    <dgm:cxn modelId="{B13D3B56-15AC-4C4C-ACAB-85C41CF65FE2}" type="presOf" srcId="{95DAE499-A050-4F01-A076-1E9A6D07291B}" destId="{5BEE859F-8D51-4548-A57D-9CE29793E180}" srcOrd="0" destOrd="0" presId="urn:microsoft.com/office/officeart/2005/8/layout/vProcess5"/>
    <dgm:cxn modelId="{E2BBE159-7E32-4094-B66C-C7EDBB63301C}" type="presOf" srcId="{47E1039A-0D65-4184-A333-B6A3976FE149}" destId="{A1920C57-123C-4016-B95F-FD747F8CC401}" srcOrd="1" destOrd="0" presId="urn:microsoft.com/office/officeart/2005/8/layout/vProcess5"/>
    <dgm:cxn modelId="{8CF7867C-8BB5-48A0-B27F-2737DFF1D866}" type="presOf" srcId="{BAAB9B2B-7043-4392-A503-4B2A3C3ED32A}" destId="{054EEE17-06A2-403A-A7EC-3A612D95D5D0}" srcOrd="0" destOrd="0" presId="urn:microsoft.com/office/officeart/2005/8/layout/vProcess5"/>
    <dgm:cxn modelId="{D32CB682-93AE-4CFE-B5C9-F05642AACFF9}" type="presOf" srcId="{DA530998-23D4-479E-951D-B97BC1BB580B}" destId="{8BF2757A-E2F1-4DE7-957E-2633703F01FD}" srcOrd="0" destOrd="0" presId="urn:microsoft.com/office/officeart/2005/8/layout/vProcess5"/>
    <dgm:cxn modelId="{CFE96D8D-6633-493B-84AA-A750B179EBAB}" type="presOf" srcId="{80F9B770-E15F-444E-BB52-BFCF43AAFF60}" destId="{154CBE50-CBD2-47F1-BAE6-46DD25718012}" srcOrd="0" destOrd="0" presId="urn:microsoft.com/office/officeart/2005/8/layout/vProcess5"/>
    <dgm:cxn modelId="{E79DB98D-2681-4DD8-9723-79668CEC7E41}" type="presOf" srcId="{62EAE2BE-A1DB-4F40-B03B-F946A7E3C393}" destId="{7FBE1C17-3011-46F1-9A1A-5EB10317DAEA}" srcOrd="0" destOrd="0" presId="urn:microsoft.com/office/officeart/2005/8/layout/vProcess5"/>
    <dgm:cxn modelId="{1DB4329C-BC35-4681-BE72-83EB489FCE3A}" type="presOf" srcId="{62EAE2BE-A1DB-4F40-B03B-F946A7E3C393}" destId="{C4D2C46E-FF0A-42E1-93AF-712EA6DE574A}" srcOrd="1" destOrd="0" presId="urn:microsoft.com/office/officeart/2005/8/layout/vProcess5"/>
    <dgm:cxn modelId="{685F41F0-FCBA-4BEF-91DF-B8E0DDF3F2DF}" type="presOf" srcId="{5328604E-CD4B-4A9A-91CE-E74DCA0BD954}" destId="{DF973EDB-DBEB-4254-AF3F-2BBA8D7CDA66}" srcOrd="0" destOrd="0" presId="urn:microsoft.com/office/officeart/2005/8/layout/vProcess5"/>
    <dgm:cxn modelId="{84CFB9F1-FD64-4E7C-B4C5-545599026CFC}" type="presOf" srcId="{D794C6B1-E8B7-42DB-8F23-06BBE8A23669}" destId="{B63EDA95-BA97-44E3-9916-9268B0A7A155}" srcOrd="1" destOrd="0" presId="urn:microsoft.com/office/officeart/2005/8/layout/vProcess5"/>
    <dgm:cxn modelId="{7BF812FD-41A5-4732-953D-FE2F5576753E}" type="presOf" srcId="{80F9B770-E15F-444E-BB52-BFCF43AAFF60}" destId="{6BE247CF-D046-4328-A7B8-0CCAC863F8F2}" srcOrd="1" destOrd="0" presId="urn:microsoft.com/office/officeart/2005/8/layout/vProcess5"/>
    <dgm:cxn modelId="{374306B3-E56D-4CFF-BCEE-E077ADD14728}" type="presParOf" srcId="{8BF2757A-E2F1-4DE7-957E-2633703F01FD}" destId="{353AF734-F207-41C1-89C4-12F26357C84D}" srcOrd="0" destOrd="0" presId="urn:microsoft.com/office/officeart/2005/8/layout/vProcess5"/>
    <dgm:cxn modelId="{FD69E39E-F1B9-426C-A6CC-EECC24D9060B}" type="presParOf" srcId="{8BF2757A-E2F1-4DE7-957E-2633703F01FD}" destId="{5BEE859F-8D51-4548-A57D-9CE29793E180}" srcOrd="1" destOrd="0" presId="urn:microsoft.com/office/officeart/2005/8/layout/vProcess5"/>
    <dgm:cxn modelId="{AE9E4F2C-2EF8-4FC5-A3DA-A5AA2D1FD55C}" type="presParOf" srcId="{8BF2757A-E2F1-4DE7-957E-2633703F01FD}" destId="{154CBE50-CBD2-47F1-BAE6-46DD25718012}" srcOrd="2" destOrd="0" presId="urn:microsoft.com/office/officeart/2005/8/layout/vProcess5"/>
    <dgm:cxn modelId="{14231727-7D51-4A01-9A9E-6C065680DCF3}" type="presParOf" srcId="{8BF2757A-E2F1-4DE7-957E-2633703F01FD}" destId="{7FBE1C17-3011-46F1-9A1A-5EB10317DAEA}" srcOrd="3" destOrd="0" presId="urn:microsoft.com/office/officeart/2005/8/layout/vProcess5"/>
    <dgm:cxn modelId="{B5B1E4BC-50F4-4DDC-BE08-2C82C69A666A}" type="presParOf" srcId="{8BF2757A-E2F1-4DE7-957E-2633703F01FD}" destId="{6EDDA9F4-2433-425C-825A-E85412CDC7F9}" srcOrd="4" destOrd="0" presId="urn:microsoft.com/office/officeart/2005/8/layout/vProcess5"/>
    <dgm:cxn modelId="{2D90F5B5-BFAD-49A1-950A-CFD83A2C5401}" type="presParOf" srcId="{8BF2757A-E2F1-4DE7-957E-2633703F01FD}" destId="{2E4FD375-E055-4DE4-92B1-F9863E83E941}" srcOrd="5" destOrd="0" presId="urn:microsoft.com/office/officeart/2005/8/layout/vProcess5"/>
    <dgm:cxn modelId="{CCECD01E-78C3-4142-94E8-425E0928A6D2}" type="presParOf" srcId="{8BF2757A-E2F1-4DE7-957E-2633703F01FD}" destId="{DF973EDB-DBEB-4254-AF3F-2BBA8D7CDA66}" srcOrd="6" destOrd="0" presId="urn:microsoft.com/office/officeart/2005/8/layout/vProcess5"/>
    <dgm:cxn modelId="{21D1E290-9846-48C5-B18A-B0EE3117E6F4}" type="presParOf" srcId="{8BF2757A-E2F1-4DE7-957E-2633703F01FD}" destId="{779B8E77-22DD-4EB7-A892-700B64C1FFEA}" srcOrd="7" destOrd="0" presId="urn:microsoft.com/office/officeart/2005/8/layout/vProcess5"/>
    <dgm:cxn modelId="{C8BFE5B2-3793-44D6-978B-85B09638CAB1}" type="presParOf" srcId="{8BF2757A-E2F1-4DE7-957E-2633703F01FD}" destId="{054EEE17-06A2-403A-A7EC-3A612D95D5D0}" srcOrd="8" destOrd="0" presId="urn:microsoft.com/office/officeart/2005/8/layout/vProcess5"/>
    <dgm:cxn modelId="{55E0BDE5-8D0D-4618-BF6A-9964215650A5}" type="presParOf" srcId="{8BF2757A-E2F1-4DE7-957E-2633703F01FD}" destId="{0AF6D9A0-E3E3-4155-8463-018C55C92FE5}" srcOrd="9" destOrd="0" presId="urn:microsoft.com/office/officeart/2005/8/layout/vProcess5"/>
    <dgm:cxn modelId="{D5409A62-FFBD-44F5-BB33-3E919FD0B2FE}" type="presParOf" srcId="{8BF2757A-E2F1-4DE7-957E-2633703F01FD}" destId="{3A9848FC-0A0B-471D-9A8D-371C9ECCE508}" srcOrd="10" destOrd="0" presId="urn:microsoft.com/office/officeart/2005/8/layout/vProcess5"/>
    <dgm:cxn modelId="{294A13D8-ECB7-428F-9C51-155DF99C60EB}" type="presParOf" srcId="{8BF2757A-E2F1-4DE7-957E-2633703F01FD}" destId="{6BE247CF-D046-4328-A7B8-0CCAC863F8F2}" srcOrd="11" destOrd="0" presId="urn:microsoft.com/office/officeart/2005/8/layout/vProcess5"/>
    <dgm:cxn modelId="{42A129B9-697B-4B50-AF63-ED5532A8BAF1}" type="presParOf" srcId="{8BF2757A-E2F1-4DE7-957E-2633703F01FD}" destId="{C4D2C46E-FF0A-42E1-93AF-712EA6DE574A}" srcOrd="12" destOrd="0" presId="urn:microsoft.com/office/officeart/2005/8/layout/vProcess5"/>
    <dgm:cxn modelId="{A64E37AF-D9CF-4EBD-8E0B-14FB143599D1}" type="presParOf" srcId="{8BF2757A-E2F1-4DE7-957E-2633703F01FD}" destId="{B63EDA95-BA97-44E3-9916-9268B0A7A155}" srcOrd="13" destOrd="0" presId="urn:microsoft.com/office/officeart/2005/8/layout/vProcess5"/>
    <dgm:cxn modelId="{D79E9667-BFAC-453E-BE8F-2F03490260C3}" type="presParOf" srcId="{8BF2757A-E2F1-4DE7-957E-2633703F01FD}" destId="{A1920C57-123C-4016-B95F-FD747F8CC40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668-EB28-45BC-A783-81A3969D0786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Simple cleaning is done in these files.</a:t>
          </a:r>
          <a:endParaRPr lang="en-US" sz="2000" kern="1200"/>
        </a:p>
      </dsp:txBody>
      <dsp:txXfrm>
        <a:off x="22940" y="22940"/>
        <a:ext cx="7160195" cy="737360"/>
      </dsp:txXfrm>
    </dsp:sp>
    <dsp:sp modelId="{E7A5CED2-64F5-4C6D-92CF-FE9390E3DA3B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Columns are made in order and other un-necessary text is removed such as logo of the organization and its sign mark.</a:t>
          </a:r>
          <a:endParaRPr lang="en-US" sz="2000" kern="1200"/>
        </a:p>
      </dsp:txBody>
      <dsp:txXfrm>
        <a:off x="627587" y="914964"/>
        <a:ext cx="6937378" cy="737360"/>
      </dsp:txXfrm>
    </dsp:sp>
    <dsp:sp modelId="{1298661F-E7CA-42A0-BA9F-913475DDF1F3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data is then made in order and then each column is properly named and any irregularities if discovered are eliminated. </a:t>
          </a:r>
          <a:endParaRPr lang="en-US" sz="2000" kern="1200"/>
        </a:p>
      </dsp:txBody>
      <dsp:txXfrm>
        <a:off x="1232233" y="1806988"/>
        <a:ext cx="6937378" cy="737360"/>
      </dsp:txXfrm>
    </dsp:sp>
    <dsp:sp modelId="{6730CC9C-2D8D-4FD9-9C27-F1D93C43C739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This data is then properly structured in a table format for each of the files. </a:t>
          </a:r>
          <a:endParaRPr lang="en-US" sz="2000" kern="1200"/>
        </a:p>
      </dsp:txBody>
      <dsp:txXfrm>
        <a:off x="1836880" y="2699012"/>
        <a:ext cx="6937378" cy="737360"/>
      </dsp:txXfrm>
    </dsp:sp>
    <dsp:sp modelId="{F0524BDB-D084-4A36-982B-0D49D85EB66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These data files are then imported into a </a:t>
          </a:r>
          <a:r>
            <a:rPr lang="en-GB" sz="2000" kern="1200" dirty="0" err="1"/>
            <a:t>Jupyter</a:t>
          </a:r>
          <a:r>
            <a:rPr lang="en-GB" sz="2000" kern="1200" dirty="0"/>
            <a:t> notebook. </a:t>
          </a:r>
          <a:endParaRPr lang="en-US" sz="2000" kern="1200" dirty="0"/>
        </a:p>
      </dsp:txBody>
      <dsp:txXfrm>
        <a:off x="2441527" y="3591037"/>
        <a:ext cx="6937378" cy="737360"/>
      </dsp:txXfrm>
    </dsp:sp>
    <dsp:sp modelId="{8B558B85-C95B-40DE-A064-D1D137278FF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5780173D-78FE-44FC-AE2F-5F08BB9A71E4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840546EB-6A46-4A26-80B9-122CEBC75CC2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FD01F898-332C-4A87-8A9F-CBC07A9D4C24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E859F-8D51-4548-A57D-9CE29793E180}">
      <dsp:nvSpPr>
        <dsp:cNvPr id="0" name=""/>
        <dsp:cNvSpPr/>
      </dsp:nvSpPr>
      <dsp:spPr>
        <a:xfrm>
          <a:off x="0" y="0"/>
          <a:ext cx="3710543" cy="931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In the last step of data processing, we estimate the feature importance in the dataset with respect to our target variable.</a:t>
          </a:r>
          <a:endParaRPr lang="en-US" sz="1300" kern="1200" dirty="0"/>
        </a:p>
      </dsp:txBody>
      <dsp:txXfrm>
        <a:off x="27274" y="27274"/>
        <a:ext cx="2596745" cy="876660"/>
      </dsp:txXfrm>
    </dsp:sp>
    <dsp:sp modelId="{154CBE50-CBD2-47F1-BAE6-46DD25718012}">
      <dsp:nvSpPr>
        <dsp:cNvPr id="0" name=""/>
        <dsp:cNvSpPr/>
      </dsp:nvSpPr>
      <dsp:spPr>
        <a:xfrm>
          <a:off x="277086" y="1060543"/>
          <a:ext cx="3710543" cy="931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The “target variable” in our case is “Total Waste Generation”. </a:t>
          </a:r>
          <a:endParaRPr lang="en-US" sz="1300" kern="1200" dirty="0"/>
        </a:p>
      </dsp:txBody>
      <dsp:txXfrm>
        <a:off x="304360" y="1087817"/>
        <a:ext cx="2773624" cy="876660"/>
      </dsp:txXfrm>
    </dsp:sp>
    <dsp:sp modelId="{7FBE1C17-3011-46F1-9A1A-5EB10317DAEA}">
      <dsp:nvSpPr>
        <dsp:cNvPr id="0" name=""/>
        <dsp:cNvSpPr/>
      </dsp:nvSpPr>
      <dsp:spPr>
        <a:xfrm>
          <a:off x="554172" y="2121086"/>
          <a:ext cx="3710543" cy="931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Random Forest Regressor was utilized for this instance and data was divided into X_Train and X_test , Y_train and Y_test data. </a:t>
          </a:r>
          <a:endParaRPr lang="en-US" sz="1300" kern="1200"/>
        </a:p>
      </dsp:txBody>
      <dsp:txXfrm>
        <a:off x="581446" y="2148360"/>
        <a:ext cx="2773624" cy="876660"/>
      </dsp:txXfrm>
    </dsp:sp>
    <dsp:sp modelId="{6EDDA9F4-2433-425C-825A-E85412CDC7F9}">
      <dsp:nvSpPr>
        <dsp:cNvPr id="0" name=""/>
        <dsp:cNvSpPr/>
      </dsp:nvSpPr>
      <dsp:spPr>
        <a:xfrm>
          <a:off x="831258" y="3181629"/>
          <a:ext cx="3710543" cy="931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The feature importance was estimated to check which feature is more significant and has close relation with the the target variable. </a:t>
          </a:r>
          <a:endParaRPr lang="en-US" sz="1300" kern="1200"/>
        </a:p>
      </dsp:txBody>
      <dsp:txXfrm>
        <a:off x="858532" y="3208903"/>
        <a:ext cx="2773624" cy="876660"/>
      </dsp:txXfrm>
    </dsp:sp>
    <dsp:sp modelId="{2E4FD375-E055-4DE4-92B1-F9863E83E941}">
      <dsp:nvSpPr>
        <dsp:cNvPr id="0" name=""/>
        <dsp:cNvSpPr/>
      </dsp:nvSpPr>
      <dsp:spPr>
        <a:xfrm>
          <a:off x="1108344" y="4242173"/>
          <a:ext cx="3710543" cy="9312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It was found out waste produced domestically had more correlation with the target variable. </a:t>
          </a:r>
          <a:endParaRPr lang="en-US" sz="1300" kern="1200"/>
        </a:p>
      </dsp:txBody>
      <dsp:txXfrm>
        <a:off x="1135618" y="4269447"/>
        <a:ext cx="2773624" cy="876660"/>
      </dsp:txXfrm>
    </dsp:sp>
    <dsp:sp modelId="{DF973EDB-DBEB-4254-AF3F-2BBA8D7CDA66}">
      <dsp:nvSpPr>
        <dsp:cNvPr id="0" name=""/>
        <dsp:cNvSpPr/>
      </dsp:nvSpPr>
      <dsp:spPr>
        <a:xfrm>
          <a:off x="3105258" y="680299"/>
          <a:ext cx="605285" cy="60528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241447" y="680299"/>
        <a:ext cx="332907" cy="455477"/>
      </dsp:txXfrm>
    </dsp:sp>
    <dsp:sp modelId="{779B8E77-22DD-4EB7-A892-700B64C1FFEA}">
      <dsp:nvSpPr>
        <dsp:cNvPr id="0" name=""/>
        <dsp:cNvSpPr/>
      </dsp:nvSpPr>
      <dsp:spPr>
        <a:xfrm>
          <a:off x="3382344" y="1740843"/>
          <a:ext cx="605285" cy="60528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518533" y="1740843"/>
        <a:ext cx="332907" cy="455477"/>
      </dsp:txXfrm>
    </dsp:sp>
    <dsp:sp modelId="{054EEE17-06A2-403A-A7EC-3A612D95D5D0}">
      <dsp:nvSpPr>
        <dsp:cNvPr id="0" name=""/>
        <dsp:cNvSpPr/>
      </dsp:nvSpPr>
      <dsp:spPr>
        <a:xfrm>
          <a:off x="3659430" y="2785866"/>
          <a:ext cx="605285" cy="60528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795619" y="2785866"/>
        <a:ext cx="332907" cy="455477"/>
      </dsp:txXfrm>
    </dsp:sp>
    <dsp:sp modelId="{0AF6D9A0-E3E3-4155-8463-018C55C92FE5}">
      <dsp:nvSpPr>
        <dsp:cNvPr id="0" name=""/>
        <dsp:cNvSpPr/>
      </dsp:nvSpPr>
      <dsp:spPr>
        <a:xfrm>
          <a:off x="3936516" y="3856756"/>
          <a:ext cx="605285" cy="60528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072705" y="3856756"/>
        <a:ext cx="332907" cy="455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3BA9-F7FF-916A-0C60-D046B0063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A78A4-19BB-FC14-5699-458F8DF3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4F6C-F1BF-6BD0-81E3-5D8C5402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FE0E-7114-912F-B74A-19824D2F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D67D-B7B1-49C3-9A09-13FD0379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D7E6-8557-3AC1-F770-A637AD59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62C39-39C2-E9E9-FAA7-D2F23B1C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8229-1E37-E9F2-A4D5-9D744078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49F90-2F87-320F-0B14-2BABC7DD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7FB8-316D-DF70-20BF-6A271A5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B15B3-0BB0-B6F5-381B-BDCB760FF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E07FE-9B1E-0588-4368-1ED2DB0D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29B1-472C-81A5-4241-A57900B0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98EF-EB91-BB79-CD95-6AF79524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AC19-D615-AEFA-C113-354D3665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1F62-E661-496D-959E-A5A8A4FC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59EF-7F81-32C0-E79D-058B07C9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685B-B066-1A88-666D-0A5816F0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DF4C-24C5-895C-54FD-1B1C8524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6B4E-3350-E1B4-0A73-E1DB55BD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87E-4A44-BE3E-DF74-7A267D4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5DB2-A5FF-2F1E-D0A7-3401EF95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4F3F-44FB-A7DB-CCB7-87BDC4B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F06-8B12-F4FE-47C5-99D727AD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FDF8-E7CA-7C49-884D-CFFE4131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219E-9C3B-528F-B06B-54997D33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0AF5-2EDA-299C-D588-3C6BD934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0CD1F-3D4B-858D-704E-2D40BA87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3DB4-F588-EBFD-0826-26AA0840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D5C5-D992-2C53-90AA-7409CF84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EB16-BE30-EFC7-A45E-B086483A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E35-0376-D0C7-EC36-9D0B74ED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73202-DD7B-D92B-D98B-B46B6917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A348A-16E1-44D0-8AAB-37C0ECCB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08C8D-013B-596A-6CBF-ED404470A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6478A-DDF9-EFAB-8997-411552D0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A63DA-DBE9-7399-62F8-58B1A4E2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FF7F0-F417-9982-7654-D62E55AF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75A1E-54FE-2231-093D-ACF81ABE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7925-47A6-8D34-13FC-92FE6D0E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3E461-DFF5-D2D4-4A35-F30D8F2E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8203-460B-9080-12F6-80769B54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6645-0244-AD7A-6045-9A330C4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8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7D938-41AB-1350-9647-D19AE874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BF877-DA1A-AB7C-C62E-B5691642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F1FF-D5A6-FE58-7782-F601C944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2FF3-4841-88E1-50D9-7F9FE913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496E-4A7A-B11A-A16C-63BDB720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64548-854B-49BA-EE8B-FEE5F9A30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1773-2046-FA2E-0BF9-90B90CFF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A12B1-F1B9-4CDE-50CC-61DFE93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F9A3-94A5-7F66-4704-FFB4C2E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3422-E866-7CE4-FE10-4A4E9F00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82C0F-ABEB-CF6E-C097-698474F5E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30DE8-F2BC-6689-EDDD-BB19AD72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180B-448D-C2AC-A48B-3710F02B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Tuesday, March 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38E6B-FBEA-E9D5-784A-910B4554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CCB0-F8FC-35A2-D32D-07A3E9E9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87BD6-E413-0525-46D6-D8316222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A857-10E2-FB65-0FB0-3DA6EA0A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E1D5-F93B-903E-6CF0-AD1190409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Tuesday, March 7,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4DD7-A93F-D88B-CCFB-FFD1B248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7497-051B-8152-95B5-814CC9427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factory with smoke coming out of it&#10;&#10;Description automatically generated with medium confidence">
            <a:extLst>
              <a:ext uri="{FF2B5EF4-FFF2-40B4-BE49-F238E27FC236}">
                <a16:creationId xmlns:a16="http://schemas.microsoft.com/office/drawing/2014/main" id="{452B2BFB-D645-A756-E9B1-269DB7F46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04FA4-76D5-5233-E67B-DAEF5789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GB" sz="51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Waste Generation Assessment and the Viability of Generating Electricity</a:t>
            </a:r>
            <a:endParaRPr lang="en-GB" sz="51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D0BA6-4D2F-20A8-456E-A147F0F8E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By Syed Ali Mashood Naqvi</a:t>
            </a:r>
          </a:p>
        </p:txBody>
      </p:sp>
    </p:spTree>
    <p:extLst>
      <p:ext uri="{BB962C8B-B14F-4D97-AF65-F5344CB8AC3E}">
        <p14:creationId xmlns:p14="http://schemas.microsoft.com/office/powerpoint/2010/main" val="181644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C6E5-CE69-AECB-07A3-A9B8F9BA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677981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486E-DAD3-5095-339D-0E36B4E8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531" y="1182624"/>
            <a:ext cx="6894576" cy="47676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After feature engineering of the columns, we addressed categorical features in plants type, waste types, and categories, which are the sources of wastes.</a:t>
            </a:r>
          </a:p>
          <a:p>
            <a:r>
              <a:rPr lang="en-GB" sz="2000" dirty="0">
                <a:ea typeface="+mn-lt"/>
                <a:cs typeface="+mn-lt"/>
              </a:rPr>
              <a:t>Each category in these feature columns was grouped into five corresponding groups based on similar characteristics and features.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categorical features were then mapped into similar categories to reduce category sizes.</a:t>
            </a:r>
            <a:endParaRPr lang="en-GB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To reduce bias in the data and scale its features, we normalized our data.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Normalization was performed because it scales the data features and reduces bias.</a:t>
            </a:r>
            <a:endParaRPr lang="en-GB" dirty="0">
              <a:ea typeface="+mn-lt"/>
              <a:cs typeface="+mn-lt"/>
            </a:endParaRPr>
          </a:p>
          <a:p>
            <a:endParaRPr lang="en-GB" sz="2000" dirty="0">
              <a:cs typeface="Calibri"/>
            </a:endParaRPr>
          </a:p>
        </p:txBody>
      </p:sp>
      <p:pic>
        <p:nvPicPr>
          <p:cNvPr id="5" name="Picture 4" descr="Close-up of a printed circuit board">
            <a:extLst>
              <a:ext uri="{FF2B5EF4-FFF2-40B4-BE49-F238E27FC236}">
                <a16:creationId xmlns:a16="http://schemas.microsoft.com/office/drawing/2014/main" id="{9C05240D-9ACA-37A0-1FE4-AAD683020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5" r="2601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012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CC1C-1A7F-CE8F-061F-734F9DAF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809" y="36578"/>
            <a:ext cx="4851990" cy="1103109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075D-5542-F5C6-AD7C-8B065A56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809" y="1441714"/>
            <a:ext cx="4851990" cy="4895595"/>
          </a:xfrm>
        </p:spPr>
        <p:txBody>
          <a:bodyPr>
            <a:normAutofit/>
          </a:bodyPr>
          <a:lstStyle/>
          <a:p>
            <a:r>
              <a:rPr lang="en-GB" sz="2000" dirty="0"/>
              <a:t>Before normalization our data was highly skewed.</a:t>
            </a:r>
          </a:p>
          <a:p>
            <a:r>
              <a:rPr lang="en-GB" sz="2000" dirty="0"/>
              <a:t>As you can see the data is highly skewed. </a:t>
            </a:r>
          </a:p>
          <a:p>
            <a:r>
              <a:rPr lang="en-GB" sz="2000" dirty="0"/>
              <a:t>In order to scale our data, we used, Power Transformer with Yeo-</a:t>
            </a:r>
            <a:r>
              <a:rPr lang="en-GB" sz="2000" dirty="0" err="1"/>
              <a:t>Jhonson</a:t>
            </a:r>
            <a:r>
              <a:rPr lang="en-GB" sz="2000" dirty="0"/>
              <a:t> method to reduce the denormalization. </a:t>
            </a:r>
          </a:p>
          <a:p>
            <a:r>
              <a:rPr lang="en-GB" sz="2000" dirty="0"/>
              <a:t>This method although not completely but fairly normalized our data. </a:t>
            </a:r>
          </a:p>
          <a:p>
            <a:r>
              <a:rPr lang="en-GB" sz="2000" dirty="0"/>
              <a:t>However, complete normalization is still not possible because of nature of data.</a:t>
            </a:r>
          </a:p>
          <a:p>
            <a:r>
              <a:rPr lang="en-GB" sz="2000" dirty="0"/>
              <a:t>Fig-1 shows before normalization, while fig-2 shows after normalization data. </a:t>
            </a:r>
          </a:p>
          <a:p>
            <a:endParaRPr lang="en-GB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2AE13-3490-B396-ECB7-C0C9C4823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3" r="-3" b="6029"/>
          <a:stretch/>
        </p:blipFill>
        <p:spPr>
          <a:xfrm>
            <a:off x="3332604" y="3817156"/>
            <a:ext cx="2873113" cy="2520153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67E71-BEA2-EFA6-4FBE-78D8368B0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2" r="-2" b="4244"/>
          <a:stretch/>
        </p:blipFill>
        <p:spPr>
          <a:xfrm>
            <a:off x="407331" y="3817156"/>
            <a:ext cx="2843573" cy="2524624"/>
          </a:xfrm>
          <a:custGeom>
            <a:avLst/>
            <a:gdLst/>
            <a:ahLst/>
            <a:cxnLst/>
            <a:rect l="l" t="t" r="r" b="b"/>
            <a:pathLst>
              <a:path w="2843573" h="2524634">
                <a:moveTo>
                  <a:pt x="26682" y="0"/>
                </a:moveTo>
                <a:lnTo>
                  <a:pt x="2822452" y="0"/>
                </a:lnTo>
                <a:lnTo>
                  <a:pt x="2820993" y="10824"/>
                </a:lnTo>
                <a:cubicBezTo>
                  <a:pt x="2808235" y="122326"/>
                  <a:pt x="2818697" y="233190"/>
                  <a:pt x="2829285" y="343799"/>
                </a:cubicBezTo>
                <a:cubicBezTo>
                  <a:pt x="2840997" y="479092"/>
                  <a:pt x="2837348" y="615270"/>
                  <a:pt x="2818441" y="749749"/>
                </a:cubicBezTo>
                <a:cubicBezTo>
                  <a:pt x="2807788" y="840800"/>
                  <a:pt x="2808044" y="932796"/>
                  <a:pt x="2819207" y="1023783"/>
                </a:cubicBezTo>
                <a:cubicBezTo>
                  <a:pt x="2837578" y="1193205"/>
                  <a:pt x="2863349" y="1363775"/>
                  <a:pt x="2819207" y="1534090"/>
                </a:cubicBezTo>
                <a:cubicBezTo>
                  <a:pt x="2800453" y="1606554"/>
                  <a:pt x="2806449" y="1682589"/>
                  <a:pt x="2816911" y="1756456"/>
                </a:cubicBezTo>
                <a:cubicBezTo>
                  <a:pt x="2833853" y="1883025"/>
                  <a:pt x="2834796" y="2011227"/>
                  <a:pt x="2819717" y="2138038"/>
                </a:cubicBezTo>
                <a:cubicBezTo>
                  <a:pt x="2811335" y="2205118"/>
                  <a:pt x="2811679" y="2273002"/>
                  <a:pt x="2820738" y="2339992"/>
                </a:cubicBezTo>
                <a:cubicBezTo>
                  <a:pt x="2827117" y="2381582"/>
                  <a:pt x="2826415" y="2423364"/>
                  <a:pt x="2825315" y="2465177"/>
                </a:cubicBezTo>
                <a:lnTo>
                  <a:pt x="2825058" y="2479654"/>
                </a:lnTo>
                <a:lnTo>
                  <a:pt x="2679762" y="2483128"/>
                </a:lnTo>
                <a:cubicBezTo>
                  <a:pt x="2618897" y="2485860"/>
                  <a:pt x="2558084" y="2490067"/>
                  <a:pt x="2497351" y="2496347"/>
                </a:cubicBezTo>
                <a:cubicBezTo>
                  <a:pt x="2332771" y="2513422"/>
                  <a:pt x="2168953" y="2506649"/>
                  <a:pt x="2004501" y="2503544"/>
                </a:cubicBezTo>
                <a:cubicBezTo>
                  <a:pt x="1819728" y="2500017"/>
                  <a:pt x="1634831" y="2501710"/>
                  <a:pt x="1450058" y="2501710"/>
                </a:cubicBezTo>
                <a:cubicBezTo>
                  <a:pt x="1369673" y="2501992"/>
                  <a:pt x="1289796" y="2497193"/>
                  <a:pt x="1209792" y="2489009"/>
                </a:cubicBezTo>
                <a:cubicBezTo>
                  <a:pt x="1093723" y="2477295"/>
                  <a:pt x="978288" y="2491407"/>
                  <a:pt x="863997" y="2510177"/>
                </a:cubicBezTo>
                <a:cubicBezTo>
                  <a:pt x="784361" y="2521298"/>
                  <a:pt x="704102" y="2526010"/>
                  <a:pt x="623857" y="2524289"/>
                </a:cubicBezTo>
                <a:cubicBezTo>
                  <a:pt x="427783" y="2524430"/>
                  <a:pt x="232091" y="2514693"/>
                  <a:pt x="36524" y="2497052"/>
                </a:cubicBezTo>
                <a:lnTo>
                  <a:pt x="13350" y="2496674"/>
                </a:lnTo>
                <a:lnTo>
                  <a:pt x="17533" y="2292198"/>
                </a:lnTo>
                <a:cubicBezTo>
                  <a:pt x="19808" y="2209062"/>
                  <a:pt x="21290" y="2125926"/>
                  <a:pt x="17874" y="2042789"/>
                </a:cubicBezTo>
                <a:cubicBezTo>
                  <a:pt x="8899" y="1823109"/>
                  <a:pt x="-1415" y="1603430"/>
                  <a:pt x="13052" y="1383876"/>
                </a:cubicBezTo>
                <a:cubicBezTo>
                  <a:pt x="22963" y="1233390"/>
                  <a:pt x="35957" y="1082147"/>
                  <a:pt x="31938" y="930905"/>
                </a:cubicBezTo>
                <a:cubicBezTo>
                  <a:pt x="27652" y="775629"/>
                  <a:pt x="13587" y="620983"/>
                  <a:pt x="3274" y="466086"/>
                </a:cubicBezTo>
                <a:cubicBezTo>
                  <a:pt x="-4187" y="352451"/>
                  <a:pt x="1117" y="238378"/>
                  <a:pt x="19079" y="125790"/>
                </a:cubicBezTo>
                <a:cubicBezTo>
                  <a:pt x="25442" y="85647"/>
                  <a:pt x="27250" y="45378"/>
                  <a:pt x="26899" y="5094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 descr="Close-up of a printed circuit board">
            <a:extLst>
              <a:ext uri="{FF2B5EF4-FFF2-40B4-BE49-F238E27FC236}">
                <a16:creationId xmlns:a16="http://schemas.microsoft.com/office/drawing/2014/main" id="{5C758E0C-800D-18CD-B1CB-7EE0F33C0C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1" r="2382" b="1"/>
          <a:stretch/>
        </p:blipFill>
        <p:spPr>
          <a:xfrm>
            <a:off x="296092" y="0"/>
            <a:ext cx="5909625" cy="3545058"/>
          </a:xfrm>
          <a:custGeom>
            <a:avLst/>
            <a:gdLst/>
            <a:ahLst/>
            <a:cxnLst/>
            <a:rect l="l" t="t" r="r" b="b"/>
            <a:pathLst>
              <a:path w="5909625" h="4141924">
                <a:moveTo>
                  <a:pt x="1823444" y="1329"/>
                </a:moveTo>
                <a:cubicBezTo>
                  <a:pt x="1893960" y="3895"/>
                  <a:pt x="1964367" y="10183"/>
                  <a:pt x="2034428" y="20181"/>
                </a:cubicBezTo>
                <a:cubicBezTo>
                  <a:pt x="2139449" y="36834"/>
                  <a:pt x="2245360" y="26532"/>
                  <a:pt x="2350889" y="19476"/>
                </a:cubicBezTo>
                <a:cubicBezTo>
                  <a:pt x="2478642" y="10867"/>
                  <a:pt x="2606268" y="6210"/>
                  <a:pt x="2734275" y="20323"/>
                </a:cubicBezTo>
                <a:cubicBezTo>
                  <a:pt x="2825326" y="30483"/>
                  <a:pt x="2916886" y="21029"/>
                  <a:pt x="3008193" y="15383"/>
                </a:cubicBezTo>
                <a:cubicBezTo>
                  <a:pt x="3103486" y="8045"/>
                  <a:pt x="3199137" y="8045"/>
                  <a:pt x="3294430" y="15383"/>
                </a:cubicBezTo>
                <a:cubicBezTo>
                  <a:pt x="3381546" y="22750"/>
                  <a:pt x="3469080" y="21000"/>
                  <a:pt x="3555904" y="10161"/>
                </a:cubicBezTo>
                <a:cubicBezTo>
                  <a:pt x="3657497" y="-1693"/>
                  <a:pt x="3759089" y="7480"/>
                  <a:pt x="3860682" y="16089"/>
                </a:cubicBezTo>
                <a:cubicBezTo>
                  <a:pt x="4039485" y="31472"/>
                  <a:pt x="4218161" y="24557"/>
                  <a:pt x="4396583" y="13266"/>
                </a:cubicBezTo>
                <a:cubicBezTo>
                  <a:pt x="4519422" y="6041"/>
                  <a:pt x="4642589" y="10007"/>
                  <a:pt x="4764856" y="25121"/>
                </a:cubicBezTo>
                <a:cubicBezTo>
                  <a:pt x="4813493" y="30483"/>
                  <a:pt x="4862258" y="29496"/>
                  <a:pt x="4911023" y="30483"/>
                </a:cubicBezTo>
                <a:cubicBezTo>
                  <a:pt x="4915721" y="30625"/>
                  <a:pt x="4920801" y="29108"/>
                  <a:pt x="4925690" y="28984"/>
                </a:cubicBezTo>
                <a:lnTo>
                  <a:pt x="4927821" y="30065"/>
                </a:lnTo>
                <a:lnTo>
                  <a:pt x="4960258" y="27641"/>
                </a:lnTo>
                <a:lnTo>
                  <a:pt x="4964870" y="27986"/>
                </a:lnTo>
                <a:lnTo>
                  <a:pt x="4964882" y="27978"/>
                </a:lnTo>
                <a:cubicBezTo>
                  <a:pt x="4969755" y="27908"/>
                  <a:pt x="4974899" y="29284"/>
                  <a:pt x="4979471" y="28790"/>
                </a:cubicBezTo>
                <a:cubicBezTo>
                  <a:pt x="5154578" y="12123"/>
                  <a:pt x="5330536" y="9611"/>
                  <a:pt x="5505974" y="21310"/>
                </a:cubicBezTo>
                <a:cubicBezTo>
                  <a:pt x="5586740" y="25614"/>
                  <a:pt x="5667442" y="25544"/>
                  <a:pt x="5748129" y="23092"/>
                </a:cubicBezTo>
                <a:lnTo>
                  <a:pt x="5892006" y="15658"/>
                </a:lnTo>
                <a:lnTo>
                  <a:pt x="5894187" y="91357"/>
                </a:lnTo>
                <a:cubicBezTo>
                  <a:pt x="5891252" y="119679"/>
                  <a:pt x="5887042" y="148001"/>
                  <a:pt x="5881429" y="176068"/>
                </a:cubicBezTo>
                <a:cubicBezTo>
                  <a:pt x="5868671" y="240494"/>
                  <a:pt x="5878112" y="303645"/>
                  <a:pt x="5888063" y="367433"/>
                </a:cubicBezTo>
                <a:cubicBezTo>
                  <a:pt x="5896291" y="414790"/>
                  <a:pt x="5896291" y="463218"/>
                  <a:pt x="5888063" y="510574"/>
                </a:cubicBezTo>
                <a:cubicBezTo>
                  <a:pt x="5868926" y="612636"/>
                  <a:pt x="5879515" y="714697"/>
                  <a:pt x="5889083" y="815610"/>
                </a:cubicBezTo>
                <a:cubicBezTo>
                  <a:pt x="5901841" y="951224"/>
                  <a:pt x="5908220" y="1085690"/>
                  <a:pt x="5876326" y="1220284"/>
                </a:cubicBezTo>
                <a:cubicBezTo>
                  <a:pt x="5856296" y="1304994"/>
                  <a:pt x="5872754" y="1390981"/>
                  <a:pt x="5883342" y="1475437"/>
                </a:cubicBezTo>
                <a:cubicBezTo>
                  <a:pt x="5891354" y="1538243"/>
                  <a:pt x="5892298" y="1601751"/>
                  <a:pt x="5886149" y="1664761"/>
                </a:cubicBezTo>
                <a:cubicBezTo>
                  <a:pt x="5876836" y="1760329"/>
                  <a:pt x="5880140" y="1856713"/>
                  <a:pt x="5895972" y="1951426"/>
                </a:cubicBezTo>
                <a:cubicBezTo>
                  <a:pt x="5905362" y="2004791"/>
                  <a:pt x="5901727" y="2059623"/>
                  <a:pt x="5885384" y="2111279"/>
                </a:cubicBezTo>
                <a:cubicBezTo>
                  <a:pt x="5861527" y="2185401"/>
                  <a:pt x="5875943" y="2261054"/>
                  <a:pt x="5885384" y="2335942"/>
                </a:cubicBezTo>
                <a:cubicBezTo>
                  <a:pt x="5899545" y="2453440"/>
                  <a:pt x="5916513" y="2570683"/>
                  <a:pt x="5906434" y="2689584"/>
                </a:cubicBezTo>
                <a:cubicBezTo>
                  <a:pt x="5904839" y="2722155"/>
                  <a:pt x="5900310" y="2754521"/>
                  <a:pt x="5892910" y="2786288"/>
                </a:cubicBezTo>
                <a:cubicBezTo>
                  <a:pt x="5859473" y="2908978"/>
                  <a:pt x="5857980" y="3038188"/>
                  <a:pt x="5888573" y="3161618"/>
                </a:cubicBezTo>
                <a:cubicBezTo>
                  <a:pt x="5920978" y="3294426"/>
                  <a:pt x="5914089" y="3426468"/>
                  <a:pt x="5880791" y="3558127"/>
                </a:cubicBezTo>
                <a:cubicBezTo>
                  <a:pt x="5844074" y="3697862"/>
                  <a:pt x="5840847" y="3844294"/>
                  <a:pt x="5871350" y="3985509"/>
                </a:cubicBezTo>
                <a:lnTo>
                  <a:pt x="5884107" y="4141924"/>
                </a:lnTo>
                <a:lnTo>
                  <a:pt x="0" y="4141924"/>
                </a:lnTo>
                <a:lnTo>
                  <a:pt x="0" y="18996"/>
                </a:lnTo>
                <a:lnTo>
                  <a:pt x="114789" y="16636"/>
                </a:lnTo>
                <a:cubicBezTo>
                  <a:pt x="229350" y="12949"/>
                  <a:pt x="343737" y="7904"/>
                  <a:pt x="457838" y="9315"/>
                </a:cubicBezTo>
                <a:cubicBezTo>
                  <a:pt x="553081" y="10444"/>
                  <a:pt x="648070" y="31612"/>
                  <a:pt x="743567" y="27661"/>
                </a:cubicBezTo>
                <a:cubicBezTo>
                  <a:pt x="1032979" y="16089"/>
                  <a:pt x="1322518" y="19899"/>
                  <a:pt x="1611803" y="4799"/>
                </a:cubicBezTo>
                <a:cubicBezTo>
                  <a:pt x="1682301" y="-85"/>
                  <a:pt x="1752927" y="-1238"/>
                  <a:pt x="1823444" y="132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CCB7-9B1F-DA11-E3E7-37369891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04" y="161778"/>
            <a:ext cx="4818888" cy="779894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Processing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B2217B3-5C2A-2363-3B81-BD87D1929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012640"/>
              </p:ext>
            </p:extLst>
          </p:nvPr>
        </p:nvGraphicFramePr>
        <p:xfrm>
          <a:off x="6102098" y="1081644"/>
          <a:ext cx="4818888" cy="517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E667639-85C6-1446-8B75-2E0B4DB50C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809105"/>
            <a:ext cx="5458968" cy="48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1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74A2-D5E7-FED3-6F1C-06B06967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837007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639-9490-C019-4546-60049CFC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1328398"/>
            <a:ext cx="6251110" cy="5085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dirty="0">
                <a:ea typeface="+mn-lt"/>
                <a:cs typeface="+mn-lt"/>
              </a:rPr>
              <a:t>In this segment, we performed data visualization using </a:t>
            </a:r>
            <a:r>
              <a:rPr lang="en-GB" sz="1900" dirty="0" err="1">
                <a:ea typeface="+mn-lt"/>
                <a:cs typeface="+mn-lt"/>
              </a:rPr>
              <a:t>PowerBI</a:t>
            </a:r>
            <a:r>
              <a:rPr lang="en-GB" sz="1900" dirty="0">
                <a:ea typeface="+mn-lt"/>
                <a:cs typeface="+mn-lt"/>
              </a:rPr>
              <a:t>.</a:t>
            </a:r>
          </a:p>
          <a:p>
            <a:r>
              <a:rPr lang="en-GB" sz="1900" dirty="0">
                <a:ea typeface="+mn-lt"/>
                <a:cs typeface="+mn-lt"/>
              </a:rPr>
              <a:t>Four charts were created in </a:t>
            </a:r>
            <a:r>
              <a:rPr lang="en-GB" sz="1900" dirty="0" err="1">
                <a:ea typeface="+mn-lt"/>
                <a:cs typeface="+mn-lt"/>
              </a:rPr>
              <a:t>PowerBI</a:t>
            </a:r>
            <a:r>
              <a:rPr lang="en-GB" sz="1900" dirty="0">
                <a:ea typeface="+mn-lt"/>
                <a:cs typeface="+mn-lt"/>
              </a:rPr>
              <a:t> to represent an overall analysis of waste generation, a general analysis of different features of waste generation, waste generation produced domestically, and waste generation imported from abroad.</a:t>
            </a:r>
            <a:endParaRPr lang="en-GB" dirty="0">
              <a:ea typeface="+mn-lt"/>
              <a:cs typeface="+mn-lt"/>
            </a:endParaRPr>
          </a:p>
          <a:p>
            <a:r>
              <a:rPr lang="en-GB" sz="1900" dirty="0">
                <a:ea typeface="+mn-lt"/>
                <a:cs typeface="+mn-lt"/>
              </a:rPr>
              <a:t>Each segment had six charts, with each chart representing a particular feature.</a:t>
            </a:r>
            <a:endParaRPr lang="en-GB" dirty="0">
              <a:ea typeface="+mn-lt"/>
              <a:cs typeface="+mn-lt"/>
            </a:endParaRPr>
          </a:p>
          <a:p>
            <a:r>
              <a:rPr lang="en-GB" sz="1900" dirty="0">
                <a:ea typeface="+mn-lt"/>
                <a:cs typeface="+mn-lt"/>
              </a:rPr>
              <a:t>Different filters were also applied, mainly on categorical variables, and two slicers were used.</a:t>
            </a:r>
            <a:endParaRPr lang="en-GB" dirty="0">
              <a:ea typeface="+mn-lt"/>
              <a:cs typeface="+mn-lt"/>
            </a:endParaRPr>
          </a:p>
          <a:p>
            <a:endParaRPr lang="en-GB" sz="1900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46337-1D5D-DAE8-D6EC-0EBECCB5D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9" r="568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513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B8C7652D-9F2E-3491-1419-44E14023A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161" b="856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E95D3-8173-E843-B1D4-D5D11610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GB" sz="5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ABF2-3580-AA2F-F6CE-BE1958B2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Nordrhein-Westfalen has the highest amount of total waste recovered.</a:t>
            </a:r>
          </a:p>
          <a:p>
            <a:r>
              <a:rPr lang="en-GB" sz="2000" dirty="0">
                <a:ea typeface="+mn-lt"/>
                <a:cs typeface="+mn-lt"/>
              </a:rPr>
              <a:t>The figures for waste generation and electricity generation potential have decreased over the course of four years.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Hamburg has the highest amount of total waste generated.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Domestically generated waste far exceeds the amount of waste imported or delivered from abroad.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industrial sector is the major constituent of waste.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Materials Manufacturing industry is the primary contributor to waste generation.</a:t>
            </a:r>
            <a:endParaRPr lang="en-GB" dirty="0">
              <a:ea typeface="+mn-lt"/>
              <a:cs typeface="+mn-lt"/>
            </a:endParaRPr>
          </a:p>
          <a:p>
            <a:endParaRPr lang="en-GB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58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41C2-F82F-8FA7-22CC-C39B11BF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796231"/>
          </a:xfrm>
        </p:spPr>
        <p:txBody>
          <a:bodyPr anchor="b">
            <a:noAutofit/>
          </a:bodyPr>
          <a:lstStyle/>
          <a:p>
            <a:r>
              <a:rPr lang="en-GB" sz="54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B3AB-AB26-1DB5-AE2B-63214974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1229516"/>
            <a:ext cx="6251110" cy="5299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ea typeface="+mn-lt"/>
                <a:cs typeface="+mn-lt"/>
              </a:rPr>
              <a:t>Nordrhein-Westfalen is the most suitable state for constructing Waste-to-energy plants as it has the highest amount of recoverable waste materials.</a:t>
            </a:r>
          </a:p>
          <a:p>
            <a:r>
              <a:rPr lang="en-GB" sz="2200" dirty="0">
                <a:ea typeface="+mn-lt"/>
                <a:cs typeface="+mn-lt"/>
              </a:rPr>
              <a:t>Bayern, which produces the most recoverable solid waste, may be a more feasible location for a power plant generating electricity from Municipal Solid waste. Biogas-based power plants can also be constructed in Bayern.</a:t>
            </a:r>
            <a:endParaRPr lang="en-GB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Sachsen, which produces the most biomass, could be a suitable location for a biomass-based power plant.</a:t>
            </a:r>
            <a:endParaRPr lang="en-GB" dirty="0">
              <a:ea typeface="+mn-lt"/>
              <a:cs typeface="+mn-lt"/>
            </a:endParaRPr>
          </a:p>
          <a:p>
            <a:r>
              <a:rPr lang="en-GB" sz="2200" dirty="0">
                <a:ea typeface="+mn-lt"/>
                <a:cs typeface="+mn-lt"/>
              </a:rPr>
              <a:t>The overall feasibility of total electricity generation is discouraged due to a declining trend over the past four years.</a:t>
            </a:r>
            <a:endParaRPr lang="en-GB" dirty="0">
              <a:ea typeface="+mn-lt"/>
              <a:cs typeface="+mn-lt"/>
            </a:endParaRPr>
          </a:p>
          <a:p>
            <a:endParaRPr lang="en-GB" sz="2200" dirty="0">
              <a:cs typeface="Calibri"/>
            </a:endParaRPr>
          </a:p>
          <a:p>
            <a:endParaRPr lang="en-GB" sz="2200" dirty="0"/>
          </a:p>
        </p:txBody>
      </p:sp>
      <p:pic>
        <p:nvPicPr>
          <p:cNvPr id="5" name="Picture 4" descr="White stones balanced in a stack">
            <a:extLst>
              <a:ext uri="{FF2B5EF4-FFF2-40B4-BE49-F238E27FC236}">
                <a16:creationId xmlns:a16="http://schemas.microsoft.com/office/drawing/2014/main" id="{E1645FAC-89F1-9FB9-06C1-F1FEEAA06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13" r="5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063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5F37-68B1-677C-5B73-D5A172F5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929773"/>
          </a:xfrm>
        </p:spPr>
        <p:txBody>
          <a:bodyPr anchor="b">
            <a:normAutofit/>
          </a:bodyPr>
          <a:lstStyle/>
          <a:p>
            <a:r>
              <a:rPr lang="en-GB" sz="54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D28C-5595-467B-9A3C-3591D204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240" y="1258957"/>
            <a:ext cx="6251110" cy="3483864"/>
          </a:xfrm>
        </p:spPr>
        <p:txBody>
          <a:bodyPr>
            <a:normAutofit/>
          </a:bodyPr>
          <a:lstStyle/>
          <a:p>
            <a:r>
              <a:rPr lang="en-GB" sz="2000" dirty="0"/>
              <a:t>Overview</a:t>
            </a:r>
          </a:p>
          <a:p>
            <a:r>
              <a:rPr lang="en-GB" sz="2000" dirty="0"/>
              <a:t>Data Collection</a:t>
            </a:r>
          </a:p>
          <a:p>
            <a:r>
              <a:rPr lang="en-GB" sz="2000" dirty="0"/>
              <a:t>ETL  Process</a:t>
            </a:r>
          </a:p>
          <a:p>
            <a:r>
              <a:rPr lang="en-GB" sz="2000" dirty="0"/>
              <a:t>Data Storage</a:t>
            </a:r>
          </a:p>
          <a:p>
            <a:r>
              <a:rPr lang="en-GB" sz="2000" dirty="0"/>
              <a:t>Data </a:t>
            </a:r>
            <a:r>
              <a:rPr lang="en-GB" sz="2000" dirty="0" err="1"/>
              <a:t>Preprocessing</a:t>
            </a:r>
            <a:endParaRPr lang="en-GB" sz="2000" dirty="0"/>
          </a:p>
          <a:p>
            <a:r>
              <a:rPr lang="en-GB" sz="2000" dirty="0"/>
              <a:t>Data Visualization</a:t>
            </a:r>
          </a:p>
          <a:p>
            <a:r>
              <a:rPr lang="en-GB" sz="2000" dirty="0"/>
              <a:t>Results</a:t>
            </a:r>
          </a:p>
          <a:p>
            <a:r>
              <a:rPr lang="en-GB" sz="2000" dirty="0"/>
              <a:t>Recommend </a:t>
            </a:r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42F44B14-AB16-71AC-E0D2-DE1D02BC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0" r="3069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372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9B30-3029-C218-1A88-B451534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783999"/>
          </a:xfrm>
        </p:spPr>
        <p:txBody>
          <a:bodyPr anchor="b">
            <a:noAutofit/>
          </a:bodyPr>
          <a:lstStyle/>
          <a:p>
            <a:r>
              <a:rPr lang="en-GB" sz="5400" b="1" dirty="0"/>
              <a:t>Overview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2BE6A5-F0FF-4A5A-E56B-896C7437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113183"/>
            <a:ext cx="6894576" cy="3483864"/>
          </a:xfrm>
        </p:spPr>
        <p:txBody>
          <a:bodyPr>
            <a:normAutofit/>
          </a:bodyPr>
          <a:lstStyle/>
          <a:p>
            <a:r>
              <a:rPr lang="en-GB" sz="1900" dirty="0"/>
              <a:t>Waste Generation assessment is the process of identifying and quantifying the types and amount of waste produced by different units. </a:t>
            </a:r>
          </a:p>
          <a:p>
            <a:r>
              <a:rPr lang="en-GB" sz="1900" dirty="0"/>
              <a:t>Generating electricity from Waste can reduce Greenhouse gas emissions, minimize landfill space and increase energy security. </a:t>
            </a:r>
          </a:p>
          <a:p>
            <a:r>
              <a:rPr lang="en-GB" sz="1900" dirty="0"/>
              <a:t>Current estimates suggests that Humankind produces approx. 2 Billion tons of wastes per year. </a:t>
            </a:r>
          </a:p>
          <a:p>
            <a:r>
              <a:rPr lang="en-GB" sz="1900" dirty="0"/>
              <a:t>Typical range of net electricity that can be produced by waste is about 500-600KWh.</a:t>
            </a:r>
          </a:p>
          <a:p>
            <a:r>
              <a:rPr lang="en-GB" sz="1900" dirty="0"/>
              <a:t>Thus, approx. 1200MWh of energy can be produced by 2,200 tons of waste per day. </a:t>
            </a:r>
          </a:p>
          <a:p>
            <a:pPr marL="0" indent="0">
              <a:buNone/>
            </a:pPr>
            <a:endParaRPr lang="en-GB" sz="1900" dirty="0"/>
          </a:p>
        </p:txBody>
      </p:sp>
      <p:pic>
        <p:nvPicPr>
          <p:cNvPr id="5" name="Picture 4" descr="Thermal power station">
            <a:extLst>
              <a:ext uri="{FF2B5EF4-FFF2-40B4-BE49-F238E27FC236}">
                <a16:creationId xmlns:a16="http://schemas.microsoft.com/office/drawing/2014/main" id="{528BCD93-DFEC-6762-7D46-6003EB0F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4" r="34668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1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EB56-DE20-6A69-50D1-11F41402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730990"/>
          </a:xfrm>
        </p:spPr>
        <p:txBody>
          <a:bodyPr anchor="b">
            <a:noAutofit/>
          </a:bodyPr>
          <a:lstStyle/>
          <a:p>
            <a:r>
              <a:rPr lang="en-GB" sz="54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25B2-1099-4C54-FA75-E1BFF0FF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156119"/>
            <a:ext cx="6894576" cy="4852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The primary data collection method involves examining various databases.</a:t>
            </a:r>
          </a:p>
          <a:p>
            <a:r>
              <a:rPr lang="en-GB" sz="2000" dirty="0">
                <a:ea typeface="+mn-lt"/>
                <a:cs typeface="+mn-lt"/>
              </a:rPr>
              <a:t>The most significant database utilized is "Genesis," which contains comprehensive statistics on Germany.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Two files were deemed essential for this particular case study: one file displays waste type and generation per state, while the other file represents various types of waste generation.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Both of these files are imported into Excel format for analysis</a:t>
            </a:r>
            <a:endParaRPr lang="en-GB" dirty="0"/>
          </a:p>
          <a:p>
            <a:endParaRPr lang="en-GB" sz="2000" dirty="0">
              <a:ea typeface="Calibri"/>
              <a:cs typeface="Calibri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8D42988-3180-47BB-4F79-EE4785A9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8" r="45558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306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D2659ED5-12B1-D8A9-66CC-9E30D2F9B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706" b="10067"/>
          <a:stretch/>
        </p:blipFill>
        <p:spPr>
          <a:xfrm>
            <a:off x="0" y="0"/>
            <a:ext cx="12191980" cy="6612825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686610F-B88B-8DA2-5A70-966BAB245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11744"/>
              </p:ext>
            </p:extLst>
          </p:nvPr>
        </p:nvGraphicFramePr>
        <p:xfrm>
          <a:off x="573157" y="8317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766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7338-60A1-09EE-4648-81130C39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446607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Integration(Extract Transform Load (ETL))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DE54-91A2-0144-3844-7306A8C4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018" y="1871737"/>
            <a:ext cx="6894576" cy="4203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The first step of this phase is importing the data into Python </a:t>
            </a:r>
            <a:r>
              <a:rPr lang="en-GB" sz="2000" dirty="0" err="1">
                <a:ea typeface="+mn-lt"/>
                <a:cs typeface="+mn-lt"/>
              </a:rPr>
              <a:t>Jupyter</a:t>
            </a:r>
            <a:r>
              <a:rPr lang="en-GB" sz="2000" dirty="0">
                <a:ea typeface="+mn-lt"/>
                <a:cs typeface="+mn-lt"/>
              </a:rPr>
              <a:t> notebook.</a:t>
            </a:r>
          </a:p>
          <a:p>
            <a:r>
              <a:rPr lang="en-GB" sz="2000" dirty="0">
                <a:ea typeface="+mn-lt"/>
                <a:cs typeface="+mn-lt"/>
              </a:rPr>
              <a:t>In the extraction phase, the relevant features are identified and merged into a consolidated dataset.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Analysis revealed that the dataset containing waste generation details per state had more columns.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dataset with information about different waste types had similar columns, except for two categorical columns.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two categorical columns from the waste types dataset were merged with the waste generation per state dataset.</a:t>
            </a:r>
            <a:endParaRPr lang="en-GB" dirty="0">
              <a:ea typeface="+mn-lt"/>
              <a:cs typeface="+mn-lt"/>
            </a:endParaRP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FECE6825-442E-1177-C9F6-2BBEBA4F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4" r="21468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4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7338-60A1-09EE-4648-81130C39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526120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Integration(Extract Transform Load (ETL))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DE54-91A2-0144-3844-7306A8C47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855304"/>
            <a:ext cx="6894576" cy="33384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000" dirty="0">
                <a:ea typeface="+mn-lt"/>
                <a:cs typeface="+mn-lt"/>
              </a:rPr>
              <a:t>In the transform phase, columns with a significant number of null values were identified within the dataset.</a:t>
            </a:r>
          </a:p>
          <a:p>
            <a:r>
              <a:rPr lang="en-GB" sz="2000" dirty="0">
                <a:ea typeface="+mn-lt"/>
                <a:cs typeface="+mn-lt"/>
              </a:rPr>
              <a:t>Two columns, "</a:t>
            </a:r>
            <a:r>
              <a:rPr lang="en-GB" sz="2000" dirty="0" err="1">
                <a:ea typeface="+mn-lt"/>
                <a:cs typeface="+mn-lt"/>
              </a:rPr>
              <a:t>Waste_to_preparatory_process</a:t>
            </a:r>
            <a:r>
              <a:rPr lang="en-GB" sz="2000" dirty="0">
                <a:ea typeface="+mn-lt"/>
                <a:cs typeface="+mn-lt"/>
              </a:rPr>
              <a:t>" and "</a:t>
            </a:r>
            <a:r>
              <a:rPr lang="en-GB" sz="2000" dirty="0" err="1">
                <a:ea typeface="+mn-lt"/>
                <a:cs typeface="+mn-lt"/>
              </a:rPr>
              <a:t>Output_ratio_of_waste_treatment_plants</a:t>
            </a:r>
            <a:r>
              <a:rPr lang="en-GB" sz="2000" dirty="0">
                <a:ea typeface="+mn-lt"/>
                <a:cs typeface="+mn-lt"/>
              </a:rPr>
              <a:t>," had a substantial number of null values and were removed from the dataset.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goal was to ensure that the data was as accurate and consistent as possible.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Rows with any type of null value were identified and removed.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Of the nearly 960 rows, about half were eliminated, leaving a total of 452 rows of real-world data.</a:t>
            </a:r>
            <a:endParaRPr lang="en-GB" dirty="0">
              <a:ea typeface="+mn-lt"/>
              <a:cs typeface="+mn-lt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endParaRPr lang="en-GB" sz="19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FECE6825-442E-1177-C9F6-2BBEBA4F7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4" r="21468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29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C5BA-DD07-371B-122E-9F5277FF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797251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C8CC-3575-6A27-A5EE-696C4F57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222381"/>
            <a:ext cx="6894576" cy="4913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To store the dataset, it was saved into a PostgreSQL database, which was demonstrated.</a:t>
            </a:r>
          </a:p>
          <a:p>
            <a:r>
              <a:rPr lang="en-GB" sz="2000" dirty="0">
                <a:ea typeface="+mn-lt"/>
                <a:cs typeface="+mn-lt"/>
              </a:rPr>
              <a:t>Python was utilized for this task, and Psycopg2 was employed to connect with the PostgreSQL database.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Psycopg2 library established an Engine that enabled the Python code to communicate with the PostgreSQL database.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code was then written into the database in the form of a table.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Finally, the connection was terminated by closing it down.</a:t>
            </a:r>
            <a:endParaRPr lang="en-GB" dirty="0">
              <a:ea typeface="+mn-lt"/>
              <a:cs typeface="+mn-lt"/>
            </a:endParaRPr>
          </a:p>
          <a:p>
            <a:endParaRPr lang="en-GB" sz="2000" dirty="0">
              <a:cs typeface="Calibri"/>
            </a:endParaRPr>
          </a:p>
          <a:p>
            <a:endParaRPr lang="en-GB" sz="20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8B83B7-AA5F-750B-9DE8-6A25ED69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5" r="5049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921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C6E5-CE69-AECB-07A3-A9B8F9BA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624973"/>
          </a:xfrm>
        </p:spPr>
        <p:txBody>
          <a:bodyPr anchor="b">
            <a:noAutofit/>
          </a:bodyPr>
          <a:lstStyle/>
          <a:p>
            <a:r>
              <a:rPr lang="en-GB" sz="5400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486E-DAD3-5095-339D-0E36B4E8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172" y="1052091"/>
            <a:ext cx="6894576" cy="4416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000" dirty="0">
                <a:ea typeface="+mn-lt"/>
                <a:cs typeface="+mn-lt"/>
              </a:rPr>
              <a:t>Initially, we conducted feature engineering by extracting useful information from the data.</a:t>
            </a:r>
          </a:p>
          <a:p>
            <a:r>
              <a:rPr lang="en-GB" sz="2000" dirty="0">
                <a:ea typeface="+mn-lt"/>
                <a:cs typeface="+mn-lt"/>
              </a:rPr>
              <a:t>The "Total waste generated" column was created by summing all relevant waste types in the dataset.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The "Total recovered materials" column was generated by summing all relevant recovered data.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"Electricity generation potential" was calculated by multiplying the potential of electricity per ton by the waste and recovered materials.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"Waste treatment rate" was calculated by dividing output to input waste in waste treatment plants.</a:t>
            </a:r>
            <a:endParaRPr lang="en-GB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"Average waste generation" was computed by grouping the waste generated by state and transforming it by its mean.</a:t>
            </a:r>
            <a:endParaRPr lang="en-GB" dirty="0">
              <a:ea typeface="+mn-lt"/>
              <a:cs typeface="+mn-lt"/>
            </a:endParaRPr>
          </a:p>
          <a:p>
            <a:endParaRPr lang="en-GB" sz="2000" dirty="0">
              <a:cs typeface="Calibri"/>
            </a:endParaRPr>
          </a:p>
        </p:txBody>
      </p:sp>
      <p:pic>
        <p:nvPicPr>
          <p:cNvPr id="5" name="Picture 4" descr="Close-up of a printed circuit board">
            <a:extLst>
              <a:ext uri="{FF2B5EF4-FFF2-40B4-BE49-F238E27FC236}">
                <a16:creationId xmlns:a16="http://schemas.microsoft.com/office/drawing/2014/main" id="{9C05240D-9ACA-37A0-1FE4-AAD683020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5" r="26010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402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1E9E0D331B6049AFBDA02A09548DE1" ma:contentTypeVersion="2" ma:contentTypeDescription="Ein neues Dokument erstellen." ma:contentTypeScope="" ma:versionID="11955441fd91e6069a3628bfc5680cfd">
  <xsd:schema xmlns:xsd="http://www.w3.org/2001/XMLSchema" xmlns:xs="http://www.w3.org/2001/XMLSchema" xmlns:p="http://schemas.microsoft.com/office/2006/metadata/properties" xmlns:ns2="37a16307-f3a1-4d3a-b484-a0f03712ee2b" targetNamespace="http://schemas.microsoft.com/office/2006/metadata/properties" ma:root="true" ma:fieldsID="dd18ac995d54cb5e3500b70f5c314f94" ns2:_="">
    <xsd:import namespace="37a16307-f3a1-4d3a-b484-a0f03712ee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16307-f3a1-4d3a-b484-a0f03712e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D90DDB-0AB2-4249-9700-FF856B6DA9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57FDCE-5FCE-4D1D-A338-F8FADB0786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6EAFC-E3B0-4293-8FD8-7748DC858B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16307-f3a1-4d3a-b484-a0f03712ee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1210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Waste Generation Assessment and the Viability of Generating Electricity</vt:lpstr>
      <vt:lpstr>Objectives</vt:lpstr>
      <vt:lpstr>Overview</vt:lpstr>
      <vt:lpstr>Data Collection</vt:lpstr>
      <vt:lpstr>PowerPoint Presentation</vt:lpstr>
      <vt:lpstr>Data Integration(Extract Transform Load (ETL))</vt:lpstr>
      <vt:lpstr>Data Integration(Extract Transform Load (ETL))</vt:lpstr>
      <vt:lpstr>Data Storage</vt:lpstr>
      <vt:lpstr>Data Processing </vt:lpstr>
      <vt:lpstr>Data Processing </vt:lpstr>
      <vt:lpstr>Data Processing </vt:lpstr>
      <vt:lpstr>Data Processing</vt:lpstr>
      <vt:lpstr>Data Visualization </vt:lpstr>
      <vt:lpstr>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Generation Assessment and the Viability of Generating Electricity</dc:title>
  <dc:creator>ali mashood</dc:creator>
  <cp:lastModifiedBy>ali mashood</cp:lastModifiedBy>
  <cp:revision>43</cp:revision>
  <dcterms:created xsi:type="dcterms:W3CDTF">2023-03-06T21:48:29Z</dcterms:created>
  <dcterms:modified xsi:type="dcterms:W3CDTF">2023-03-07T17:00:29Z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0x0101008C1E9E0D331B6049AFBDA02A09548DE1</vt:lpwstr>
  </property>
</Properties>
</file>