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60" r:id="rId2"/>
    <p:sldId id="263" r:id="rId3"/>
    <p:sldId id="269" r:id="rId4"/>
    <p:sldId id="273" r:id="rId5"/>
    <p:sldId id="272" r:id="rId6"/>
    <p:sldId id="274" r:id="rId7"/>
    <p:sldId id="271" r:id="rId8"/>
  </p:sldIdLst>
  <p:sldSz cx="227584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19"/>
    <a:srgbClr val="FFCC33"/>
    <a:srgbClr val="5F0116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5" autoAdjust="0"/>
    <p:restoredTop sz="95865"/>
  </p:normalViewPr>
  <p:slideViewPr>
    <p:cSldViewPr snapToGrid="0">
      <p:cViewPr varScale="1">
        <p:scale>
          <a:sx n="64" d="100"/>
          <a:sy n="64" d="100"/>
        </p:scale>
        <p:origin x="280" y="176"/>
      </p:cViewPr>
      <p:guideLst>
        <p:guide orient="horz" pos="4032"/>
        <p:guide pos="7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DCDB-5C13-8D41-86D7-695E06C502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99F90-2D11-554C-9047-395FADAF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99F90-2D11-554C-9047-395FADAF7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8"/>
            <a:ext cx="17068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4"/>
            <a:ext cx="17068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681567"/>
            <a:ext cx="490728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681567"/>
            <a:ext cx="1443736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3191512"/>
            <a:ext cx="196291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8566999"/>
            <a:ext cx="196291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3407833"/>
            <a:ext cx="96723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3407833"/>
            <a:ext cx="96723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681568"/>
            <a:ext cx="1962912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3138171"/>
            <a:ext cx="9627869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4676140"/>
            <a:ext cx="9627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3138171"/>
            <a:ext cx="967528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4676140"/>
            <a:ext cx="9675284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843194"/>
            <a:ext cx="1152144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843194"/>
            <a:ext cx="1152144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3407833"/>
            <a:ext cx="196291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932F-1C99-447E-95F3-773EBA18C86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11865187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38675F-2C41-B62A-C599-95DBACE6D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38" y="3776194"/>
            <a:ext cx="5263734" cy="5274259"/>
          </a:xfrm>
          <a:prstGeom prst="ellipse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81066D3-DA33-5125-2503-6DA99840A285}"/>
              </a:ext>
            </a:extLst>
          </p:cNvPr>
          <p:cNvGrpSpPr/>
          <p:nvPr/>
        </p:nvGrpSpPr>
        <p:grpSpPr>
          <a:xfrm>
            <a:off x="288976" y="9181140"/>
            <a:ext cx="10346202" cy="3242912"/>
            <a:chOff x="154806" y="4862364"/>
            <a:chExt cx="5363099" cy="14927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89D17F-2F5B-4D52-A6E6-BF73C0E7748B}"/>
                </a:ext>
              </a:extLst>
            </p:cNvPr>
            <p:cNvSpPr/>
            <p:nvPr/>
          </p:nvSpPr>
          <p:spPr>
            <a:xfrm>
              <a:off x="154806" y="4862364"/>
              <a:ext cx="5363099" cy="1492794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Machine Learning</a:t>
              </a:r>
            </a:p>
          </p:txBody>
        </p:sp>
        <p:sp>
          <p:nvSpPr>
            <p:cNvPr id="8" name="Graphic 13" descr="Wrench with solid fill">
              <a:extLst>
                <a:ext uri="{FF2B5EF4-FFF2-40B4-BE49-F238E27FC236}">
                  <a16:creationId xmlns:a16="http://schemas.microsoft.com/office/drawing/2014/main" id="{0E1665E4-18A1-B168-375D-8B423344C89C}"/>
                </a:ext>
              </a:extLst>
            </p:cNvPr>
            <p:cNvSpPr/>
            <p:nvPr/>
          </p:nvSpPr>
          <p:spPr>
            <a:xfrm>
              <a:off x="354508" y="5210056"/>
              <a:ext cx="875593" cy="799017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7800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516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C05CF4-520C-27FD-E3E2-6EBD3F07DFF3}"/>
              </a:ext>
            </a:extLst>
          </p:cNvPr>
          <p:cNvGrpSpPr/>
          <p:nvPr/>
        </p:nvGrpSpPr>
        <p:grpSpPr>
          <a:xfrm>
            <a:off x="12123230" y="9181140"/>
            <a:ext cx="10346202" cy="3242912"/>
            <a:chOff x="6674094" y="4800141"/>
            <a:chExt cx="5363100" cy="15627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D43A14-59FA-41AE-86C5-18F6F4355354}"/>
                </a:ext>
              </a:extLst>
            </p:cNvPr>
            <p:cNvSpPr/>
            <p:nvPr/>
          </p:nvSpPr>
          <p:spPr>
            <a:xfrm>
              <a:off x="6674094" y="4800141"/>
              <a:ext cx="5363100" cy="1562753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Sampling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 &amp; Software</a:t>
              </a:r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357942F7-DBBB-E6A8-116D-619A80FD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6935" y="5037373"/>
              <a:ext cx="1193211" cy="1088289"/>
            </a:xfrm>
            <a:prstGeom prst="rect">
              <a:avLst/>
            </a:prstGeom>
          </p:spPr>
        </p:pic>
      </p:grp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A3E6BA1B-8331-815D-F6A9-844077058F9A}"/>
              </a:ext>
            </a:extLst>
          </p:cNvPr>
          <p:cNvSpPr/>
          <p:nvPr/>
        </p:nvSpPr>
        <p:spPr>
          <a:xfrm>
            <a:off x="5942906" y="289801"/>
            <a:ext cx="10771000" cy="3242912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974" dirty="0">
                <a:solidFill>
                  <a:srgbClr val="780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 Phenomena </a:t>
            </a:r>
          </a:p>
          <a:p>
            <a:pPr algn="r"/>
            <a:r>
              <a:rPr lang="en-US" sz="5974" dirty="0">
                <a:solidFill>
                  <a:srgbClr val="780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Aqueous Systems</a:t>
            </a:r>
          </a:p>
        </p:txBody>
      </p:sp>
      <p:pic>
        <p:nvPicPr>
          <p:cNvPr id="3" name="Graphic 2" descr="Search Inventory with solid fill">
            <a:extLst>
              <a:ext uri="{FF2B5EF4-FFF2-40B4-BE49-F238E27FC236}">
                <a16:creationId xmlns:a16="http://schemas.microsoft.com/office/drawing/2014/main" id="{8A94A877-8A16-9110-7E84-E7D676901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919" y="894181"/>
            <a:ext cx="2034155" cy="20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0F1CF7-46EC-D597-79BD-54FF2CE6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36" y="2825868"/>
            <a:ext cx="5263734" cy="5274259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F36149E-EF8D-03D8-DD8C-97F0151FDD33}"/>
              </a:ext>
            </a:extLst>
          </p:cNvPr>
          <p:cNvGrpSpPr/>
          <p:nvPr/>
        </p:nvGrpSpPr>
        <p:grpSpPr>
          <a:xfrm>
            <a:off x="14448725" y="3027080"/>
            <a:ext cx="7593434" cy="4084052"/>
            <a:chOff x="3183699" y="155250"/>
            <a:chExt cx="5770178" cy="17372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960E7-1A45-3428-1C53-FEBF4222AD36}"/>
                </a:ext>
              </a:extLst>
            </p:cNvPr>
            <p:cNvSpPr/>
            <p:nvPr/>
          </p:nvSpPr>
          <p:spPr>
            <a:xfrm>
              <a:off x="3183699" y="155250"/>
              <a:ext cx="5770178" cy="1737274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Phenomena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Aqueous Systems</a:t>
              </a:r>
            </a:p>
          </p:txBody>
        </p:sp>
        <p:pic>
          <p:nvPicPr>
            <p:cNvPr id="5" name="Graphic 4" descr="Search Inventory with solid fill">
              <a:extLst>
                <a:ext uri="{FF2B5EF4-FFF2-40B4-BE49-F238E27FC236}">
                  <a16:creationId xmlns:a16="http://schemas.microsoft.com/office/drawing/2014/main" id="{F7380487-FA7D-A019-6D17-44A97FB93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82763" y="439211"/>
              <a:ext cx="1782944" cy="101584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A95563-08AA-1DB3-B43A-9E8EDDA3C01C}"/>
              </a:ext>
            </a:extLst>
          </p:cNvPr>
          <p:cNvGrpSpPr/>
          <p:nvPr/>
        </p:nvGrpSpPr>
        <p:grpSpPr>
          <a:xfrm>
            <a:off x="3966735" y="8425860"/>
            <a:ext cx="7593429" cy="4084052"/>
            <a:chOff x="6674094" y="4800141"/>
            <a:chExt cx="5363100" cy="1562753"/>
          </a:xfrm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477792C6-82DD-69E7-99D4-C04DB70FC749}"/>
                </a:ext>
              </a:extLst>
            </p:cNvPr>
            <p:cNvSpPr/>
            <p:nvPr/>
          </p:nvSpPr>
          <p:spPr>
            <a:xfrm>
              <a:off x="6674094" y="4800141"/>
              <a:ext cx="5363100" cy="1562753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Software</a:t>
              </a:r>
            </a:p>
          </p:txBody>
        </p:sp>
        <p:pic>
          <p:nvPicPr>
            <p:cNvPr id="8" name="Graphic 7" descr="Lightbulb and gear with solid fill">
              <a:extLst>
                <a:ext uri="{FF2B5EF4-FFF2-40B4-BE49-F238E27FC236}">
                  <a16:creationId xmlns:a16="http://schemas.microsoft.com/office/drawing/2014/main" id="{DE46CBBA-8068-284B-35CB-BC471D3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48756" y="5099010"/>
              <a:ext cx="1862238" cy="96501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7B23EE-8583-960A-4A7F-4A4B2D122948}"/>
              </a:ext>
            </a:extLst>
          </p:cNvPr>
          <p:cNvGrpSpPr/>
          <p:nvPr/>
        </p:nvGrpSpPr>
        <p:grpSpPr>
          <a:xfrm>
            <a:off x="1153907" y="291692"/>
            <a:ext cx="7593427" cy="4084052"/>
            <a:chOff x="154806" y="4862364"/>
            <a:chExt cx="5363099" cy="1492794"/>
          </a:xfrm>
        </p:grpSpPr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1C1740FF-AEF3-AD10-5725-E7ADA7ED65CC}"/>
                </a:ext>
              </a:extLst>
            </p:cNvPr>
            <p:cNvSpPr/>
            <p:nvPr/>
          </p:nvSpPr>
          <p:spPr>
            <a:xfrm>
              <a:off x="154806" y="4862364"/>
              <a:ext cx="5363099" cy="1492794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Machine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</a:p>
          </p:txBody>
        </p:sp>
        <p:sp>
          <p:nvSpPr>
            <p:cNvPr id="11" name="Graphic 13" descr="Wrench with solid fill">
              <a:extLst>
                <a:ext uri="{FF2B5EF4-FFF2-40B4-BE49-F238E27FC236}">
                  <a16:creationId xmlns:a16="http://schemas.microsoft.com/office/drawing/2014/main" id="{93E579CF-E1E0-F794-0E4A-A8DF6E560117}"/>
                </a:ext>
              </a:extLst>
            </p:cNvPr>
            <p:cNvSpPr/>
            <p:nvPr/>
          </p:nvSpPr>
          <p:spPr>
            <a:xfrm>
              <a:off x="602048" y="5230540"/>
              <a:ext cx="1410628" cy="756441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7800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516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6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D06400-1F41-1ECC-EF17-8190AA45E36D}"/>
              </a:ext>
            </a:extLst>
          </p:cNvPr>
          <p:cNvGrpSpPr/>
          <p:nvPr/>
        </p:nvGrpSpPr>
        <p:grpSpPr>
          <a:xfrm>
            <a:off x="7493000" y="2514600"/>
            <a:ext cx="7772400" cy="7772400"/>
            <a:chOff x="7493000" y="2514600"/>
            <a:chExt cx="7772400" cy="7772400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2C5892C-7498-61E8-1E6E-639CC2C02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514600"/>
              <a:ext cx="7772400" cy="7772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296352-8E0D-7D06-B619-43987A723C1C}"/>
                </a:ext>
              </a:extLst>
            </p:cNvPr>
            <p:cNvSpPr/>
            <p:nvPr/>
          </p:nvSpPr>
          <p:spPr>
            <a:xfrm rot="155493">
              <a:off x="8264469" y="4477702"/>
              <a:ext cx="6587852" cy="35171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68903"/>
                </a:avLst>
              </a:prstTxWarp>
              <a:spAutoFit/>
            </a:bodyPr>
            <a:lstStyle/>
            <a:p>
              <a:pPr algn="ctr"/>
              <a:r>
                <a:rPr lang="en-US" sz="13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rdique Inline" pitchFamily="2" charset="77"/>
                </a:rPr>
                <a:t>SAMPEL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3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B378D7-43DB-5748-4C90-525B8F34C2EC}"/>
              </a:ext>
            </a:extLst>
          </p:cNvPr>
          <p:cNvGrpSpPr/>
          <p:nvPr/>
        </p:nvGrpSpPr>
        <p:grpSpPr>
          <a:xfrm>
            <a:off x="7493000" y="2514600"/>
            <a:ext cx="7772400" cy="7772400"/>
            <a:chOff x="7493000" y="2514600"/>
            <a:chExt cx="7772400" cy="7772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D06400-1F41-1ECC-EF17-8190AA45E36D}"/>
                </a:ext>
              </a:extLst>
            </p:cNvPr>
            <p:cNvGrpSpPr/>
            <p:nvPr/>
          </p:nvGrpSpPr>
          <p:grpSpPr>
            <a:xfrm>
              <a:off x="7493000" y="2514600"/>
              <a:ext cx="7772400" cy="7772400"/>
              <a:chOff x="7493000" y="2514600"/>
              <a:chExt cx="7772400" cy="7772400"/>
            </a:xfrm>
          </p:grpSpPr>
          <p:pic>
            <p:nvPicPr>
              <p:cNvPr id="3" name="Picture 2" descr="Diagram&#10;&#10;Description automatically generated">
                <a:extLst>
                  <a:ext uri="{FF2B5EF4-FFF2-40B4-BE49-F238E27FC236}">
                    <a16:creationId xmlns:a16="http://schemas.microsoft.com/office/drawing/2014/main" id="{12C5892C-7498-61E8-1E6E-639CC2C02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3000" y="2514600"/>
                <a:ext cx="7772400" cy="777240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296352-8E0D-7D06-B619-43987A723C1C}"/>
                  </a:ext>
                </a:extLst>
              </p:cNvPr>
              <p:cNvSpPr/>
              <p:nvPr/>
            </p:nvSpPr>
            <p:spPr>
              <a:xfrm rot="155493">
                <a:off x="8264469" y="4477702"/>
                <a:ext cx="6587852" cy="35171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3368903"/>
                  </a:avLst>
                </a:prstTxWarp>
                <a:spAutoFit/>
              </a:bodyPr>
              <a:lstStyle/>
              <a:p>
                <a:pPr algn="ctr"/>
                <a:r>
                  <a:rPr lang="en-US" sz="13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rdique Inline" pitchFamily="2" charset="77"/>
                  </a:rPr>
                  <a:t>SAMPEL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0EAAE46-838A-ADE6-8B2D-788951EE2963}"/>
                </a:ext>
              </a:extLst>
            </p:cNvPr>
            <p:cNvSpPr txBox="1"/>
            <p:nvPr/>
          </p:nvSpPr>
          <p:spPr>
            <a:xfrm rot="21249662">
              <a:off x="9080638" y="5714756"/>
              <a:ext cx="4151322" cy="66751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72908"/>
                </a:avLst>
              </a:prstTxWarp>
              <a:spAutoFit/>
            </a:bodyPr>
            <a:lstStyle/>
            <a:p>
              <a:r>
                <a:rPr lang="en-US" sz="2800" b="1" dirty="0">
                  <a:latin typeface="Abadi MT Condensed Extra Bold" panose="020B0306030101010103" pitchFamily="34" charset="77"/>
                  <a:cs typeface="Amasis MT Pro Medium" panose="020F0502020204030204" pitchFamily="34" charset="0"/>
                </a:rPr>
                <a:t>sarupriagroup.github.io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6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22FBCA-DFE4-7DC7-505B-2CC416B46D7C}"/>
              </a:ext>
            </a:extLst>
          </p:cNvPr>
          <p:cNvGrpSpPr/>
          <p:nvPr/>
        </p:nvGrpSpPr>
        <p:grpSpPr>
          <a:xfrm>
            <a:off x="7188200" y="2413000"/>
            <a:ext cx="8128000" cy="8128000"/>
            <a:chOff x="7493000" y="2514600"/>
            <a:chExt cx="7772400" cy="77724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C31D26C-37DD-D043-4324-2802C42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514600"/>
              <a:ext cx="7772400" cy="7772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2416A4-143D-8A7F-FC27-DEE586F618CF}"/>
                </a:ext>
              </a:extLst>
            </p:cNvPr>
            <p:cNvSpPr/>
            <p:nvPr/>
          </p:nvSpPr>
          <p:spPr>
            <a:xfrm>
              <a:off x="8290973" y="4464450"/>
              <a:ext cx="6587852" cy="35171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68903"/>
                </a:avLst>
              </a:prstTxWarp>
              <a:spAutoFit/>
            </a:bodyPr>
            <a:lstStyle/>
            <a:p>
              <a:pPr algn="ctr"/>
              <a:r>
                <a:rPr lang="en-US" sz="13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rdique Inline" pitchFamily="2" charset="77"/>
                </a:rPr>
                <a:t>SAMPEL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324253B-3079-DB80-31CE-BED279E26648}"/>
              </a:ext>
            </a:extLst>
          </p:cNvPr>
          <p:cNvSpPr txBox="1"/>
          <p:nvPr/>
        </p:nvSpPr>
        <p:spPr>
          <a:xfrm rot="3859121">
            <a:off x="2268776" y="13847"/>
            <a:ext cx="11509921" cy="1608258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1065984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Advanced Sampling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Methods &amp; Software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80B9A-0038-21E7-34A0-0493C3E1EE87}"/>
              </a:ext>
            </a:extLst>
          </p:cNvPr>
          <p:cNvSpPr txBox="1"/>
          <p:nvPr/>
        </p:nvSpPr>
        <p:spPr>
          <a:xfrm rot="21423233">
            <a:off x="5751331" y="570816"/>
            <a:ext cx="11592857" cy="10340062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21388171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Molecular Simulations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&amp; Machine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EA3ADA-1396-9DFE-E58E-E82FB3039D58}"/>
              </a:ext>
            </a:extLst>
          </p:cNvPr>
          <p:cNvSpPr/>
          <p:nvPr/>
        </p:nvSpPr>
        <p:spPr>
          <a:xfrm>
            <a:off x="5202254" y="214464"/>
            <a:ext cx="12314339" cy="12338967"/>
          </a:xfrm>
          <a:prstGeom prst="ellipse">
            <a:avLst/>
          </a:prstGeom>
          <a:noFill/>
          <a:ln w="254000">
            <a:solidFill>
              <a:srgbClr val="FFCC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5818F-6D78-E32A-AE6A-3C2DDE9E9D7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1359424" y="214464"/>
            <a:ext cx="0" cy="2563015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B4E515-415A-29C4-7E07-2AE784781A03}"/>
              </a:ext>
            </a:extLst>
          </p:cNvPr>
          <p:cNvCxnSpPr>
            <a:cxnSpLocks/>
          </p:cNvCxnSpPr>
          <p:nvPr/>
        </p:nvCxnSpPr>
        <p:spPr>
          <a:xfrm flipV="1">
            <a:off x="6200828" y="8363415"/>
            <a:ext cx="2028772" cy="1477195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9B408-7CB2-18A4-6EE8-BB75E702A55B}"/>
              </a:ext>
            </a:extLst>
          </p:cNvPr>
          <p:cNvCxnSpPr>
            <a:cxnSpLocks/>
          </p:cNvCxnSpPr>
          <p:nvPr/>
        </p:nvCxnSpPr>
        <p:spPr>
          <a:xfrm>
            <a:off x="14528802" y="8363415"/>
            <a:ext cx="2141413" cy="1212899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0514B0-1D29-BC70-5DC5-6F39D603B6AC}"/>
              </a:ext>
            </a:extLst>
          </p:cNvPr>
          <p:cNvSpPr/>
          <p:nvPr/>
        </p:nvSpPr>
        <p:spPr>
          <a:xfrm rot="20272484">
            <a:off x="6703752" y="968476"/>
            <a:ext cx="13425285" cy="112147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957388"/>
              </a:avLst>
            </a:prstTxWarp>
            <a:spAutoFit/>
          </a:bodyPr>
          <a:lstStyle/>
          <a:p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Molecular Phenomena </a:t>
            </a:r>
          </a:p>
          <a:p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in Aqueous Systems</a:t>
            </a:r>
          </a:p>
        </p:txBody>
      </p:sp>
      <p:sp>
        <p:nvSpPr>
          <p:cNvPr id="34" name="Graphic 13" descr="Wrench with solid fill">
            <a:extLst>
              <a:ext uri="{FF2B5EF4-FFF2-40B4-BE49-F238E27FC236}">
                <a16:creationId xmlns:a16="http://schemas.microsoft.com/office/drawing/2014/main" id="{24B74F1D-77F8-D831-A62B-93F054CD3918}"/>
              </a:ext>
            </a:extLst>
          </p:cNvPr>
          <p:cNvSpPr/>
          <p:nvPr/>
        </p:nvSpPr>
        <p:spPr>
          <a:xfrm rot="225578">
            <a:off x="7250145" y="9364160"/>
            <a:ext cx="919635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sp>
        <p:nvSpPr>
          <p:cNvPr id="35" name="Graphic 13" descr="Wrench with solid fill">
            <a:extLst>
              <a:ext uri="{FF2B5EF4-FFF2-40B4-BE49-F238E27FC236}">
                <a16:creationId xmlns:a16="http://schemas.microsoft.com/office/drawing/2014/main" id="{627D092C-315D-66E2-8C6D-03AAA49B1D19}"/>
              </a:ext>
            </a:extLst>
          </p:cNvPr>
          <p:cNvSpPr/>
          <p:nvPr/>
        </p:nvSpPr>
        <p:spPr>
          <a:xfrm rot="20822122" flipH="1">
            <a:off x="14851981" y="9193679"/>
            <a:ext cx="919634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pic>
        <p:nvPicPr>
          <p:cNvPr id="36" name="Graphic 35" descr="Lightbulb and gear with solid fill">
            <a:extLst>
              <a:ext uri="{FF2B5EF4-FFF2-40B4-BE49-F238E27FC236}">
                <a16:creationId xmlns:a16="http://schemas.microsoft.com/office/drawing/2014/main" id="{9DFB0AB6-418A-4CF3-8DD6-CCE64CCE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2030">
            <a:off x="12371291" y="786971"/>
            <a:ext cx="1194390" cy="1235417"/>
          </a:xfrm>
          <a:prstGeom prst="rect">
            <a:avLst/>
          </a:prstGeom>
        </p:spPr>
      </p:pic>
      <p:pic>
        <p:nvPicPr>
          <p:cNvPr id="37" name="Graphic 36" descr="Search Inventory with solid fill">
            <a:extLst>
              <a:ext uri="{FF2B5EF4-FFF2-40B4-BE49-F238E27FC236}">
                <a16:creationId xmlns:a16="http://schemas.microsoft.com/office/drawing/2014/main" id="{4498F449-5431-4E6C-CDB0-FB66FC043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19675">
            <a:off x="9867565" y="905105"/>
            <a:ext cx="1015370" cy="1033448"/>
          </a:xfrm>
          <a:prstGeom prst="rect">
            <a:avLst/>
          </a:prstGeom>
        </p:spPr>
      </p:pic>
      <p:pic>
        <p:nvPicPr>
          <p:cNvPr id="38" name="Graphic 37" descr="Lightbulb and gear with solid fill">
            <a:extLst>
              <a:ext uri="{FF2B5EF4-FFF2-40B4-BE49-F238E27FC236}">
                <a16:creationId xmlns:a16="http://schemas.microsoft.com/office/drawing/2014/main" id="{F646B456-BA47-072D-EEAF-9F4F0ADF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12092">
            <a:off x="15888316" y="7421731"/>
            <a:ext cx="1194390" cy="1235417"/>
          </a:xfrm>
          <a:prstGeom prst="rect">
            <a:avLst/>
          </a:prstGeom>
        </p:spPr>
      </p:pic>
      <p:pic>
        <p:nvPicPr>
          <p:cNvPr id="39" name="Graphic 38" descr="Search Inventory with solid fill">
            <a:extLst>
              <a:ext uri="{FF2B5EF4-FFF2-40B4-BE49-F238E27FC236}">
                <a16:creationId xmlns:a16="http://schemas.microsoft.com/office/drawing/2014/main" id="{96B0A644-19A4-23A3-A5F6-4780404E8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07660">
            <a:off x="6147313" y="7540418"/>
            <a:ext cx="1015370" cy="1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18E17C-DBAE-CFB5-6675-3F8BD57CDAED}"/>
              </a:ext>
            </a:extLst>
          </p:cNvPr>
          <p:cNvGrpSpPr/>
          <p:nvPr/>
        </p:nvGrpSpPr>
        <p:grpSpPr>
          <a:xfrm>
            <a:off x="7210612" y="2460812"/>
            <a:ext cx="8081682" cy="8081682"/>
            <a:chOff x="7493000" y="2514600"/>
            <a:chExt cx="7772400" cy="77724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9A54FD-E5E3-3DE3-9DF3-44799FEE8107}"/>
                </a:ext>
              </a:extLst>
            </p:cNvPr>
            <p:cNvGrpSpPr/>
            <p:nvPr/>
          </p:nvGrpSpPr>
          <p:grpSpPr>
            <a:xfrm>
              <a:off x="7493000" y="2514600"/>
              <a:ext cx="7772400" cy="7772400"/>
              <a:chOff x="7493000" y="2514600"/>
              <a:chExt cx="7772400" cy="7772400"/>
            </a:xfrm>
          </p:grpSpPr>
          <p:pic>
            <p:nvPicPr>
              <p:cNvPr id="6" name="Picture 5" descr="Diagram&#10;&#10;Description automatically generated">
                <a:extLst>
                  <a:ext uri="{FF2B5EF4-FFF2-40B4-BE49-F238E27FC236}">
                    <a16:creationId xmlns:a16="http://schemas.microsoft.com/office/drawing/2014/main" id="{736D3E21-682F-B78E-C3DC-AD25A42D8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3000" y="2514600"/>
                <a:ext cx="7772400" cy="77724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A0B7B4-B62D-387F-B146-FCAFBF866611}"/>
                  </a:ext>
                </a:extLst>
              </p:cNvPr>
              <p:cNvSpPr/>
              <p:nvPr/>
            </p:nvSpPr>
            <p:spPr>
              <a:xfrm rot="155493">
                <a:off x="8264469" y="4477702"/>
                <a:ext cx="6587852" cy="35171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3368903"/>
                  </a:avLst>
                </a:prstTxWarp>
                <a:spAutoFit/>
              </a:bodyPr>
              <a:lstStyle/>
              <a:p>
                <a:pPr algn="ctr"/>
                <a:r>
                  <a:rPr lang="en-US" sz="13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rdique Inline" pitchFamily="2" charset="77"/>
                  </a:rPr>
                  <a:t>SAMPEL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0D3FBB-AFE2-6B8A-37B5-B1F1422C2D6C}"/>
                </a:ext>
              </a:extLst>
            </p:cNvPr>
            <p:cNvSpPr txBox="1"/>
            <p:nvPr/>
          </p:nvSpPr>
          <p:spPr>
            <a:xfrm rot="21249662">
              <a:off x="9080638" y="5714756"/>
              <a:ext cx="4151322" cy="66751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72908"/>
                </a:avLst>
              </a:prstTxWarp>
              <a:spAutoFit/>
            </a:bodyPr>
            <a:lstStyle/>
            <a:p>
              <a:r>
                <a:rPr lang="en-US" sz="2800" b="1" dirty="0">
                  <a:latin typeface="Abadi MT Condensed Extra Bold" panose="020B0306030101010103" pitchFamily="34" charset="77"/>
                  <a:cs typeface="Amasis MT Pro Medium" panose="020F0502020204030204" pitchFamily="34" charset="0"/>
                </a:rPr>
                <a:t>sarupriagroup.github.io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324253B-3079-DB80-31CE-BED279E26648}"/>
              </a:ext>
            </a:extLst>
          </p:cNvPr>
          <p:cNvSpPr txBox="1"/>
          <p:nvPr/>
        </p:nvSpPr>
        <p:spPr>
          <a:xfrm rot="3859121">
            <a:off x="2268776" y="13847"/>
            <a:ext cx="11509921" cy="1608258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1065984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Advanced Sampling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Methods &amp; Software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80B9A-0038-21E7-34A0-0493C3E1EE87}"/>
              </a:ext>
            </a:extLst>
          </p:cNvPr>
          <p:cNvSpPr txBox="1"/>
          <p:nvPr/>
        </p:nvSpPr>
        <p:spPr>
          <a:xfrm rot="21423233">
            <a:off x="5751331" y="570816"/>
            <a:ext cx="11592857" cy="10340062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21388171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Molecular Simulations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&amp; Machine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EA3ADA-1396-9DFE-E58E-E82FB3039D58}"/>
              </a:ext>
            </a:extLst>
          </p:cNvPr>
          <p:cNvSpPr/>
          <p:nvPr/>
        </p:nvSpPr>
        <p:spPr>
          <a:xfrm>
            <a:off x="5202254" y="214464"/>
            <a:ext cx="12314339" cy="12338967"/>
          </a:xfrm>
          <a:prstGeom prst="ellipse">
            <a:avLst/>
          </a:prstGeom>
          <a:noFill/>
          <a:ln w="254000">
            <a:solidFill>
              <a:srgbClr val="FFCC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5818F-6D78-E32A-AE6A-3C2DDE9E9D7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1359424" y="214464"/>
            <a:ext cx="0" cy="2563015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B4E515-415A-29C4-7E07-2AE784781A03}"/>
              </a:ext>
            </a:extLst>
          </p:cNvPr>
          <p:cNvCxnSpPr>
            <a:cxnSpLocks/>
          </p:cNvCxnSpPr>
          <p:nvPr/>
        </p:nvCxnSpPr>
        <p:spPr>
          <a:xfrm flipV="1">
            <a:off x="6200828" y="8363415"/>
            <a:ext cx="2028772" cy="1477195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9B408-7CB2-18A4-6EE8-BB75E702A55B}"/>
              </a:ext>
            </a:extLst>
          </p:cNvPr>
          <p:cNvCxnSpPr>
            <a:cxnSpLocks/>
          </p:cNvCxnSpPr>
          <p:nvPr/>
        </p:nvCxnSpPr>
        <p:spPr>
          <a:xfrm>
            <a:off x="14528802" y="8363415"/>
            <a:ext cx="2141413" cy="1212899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0514B0-1D29-BC70-5DC5-6F39D603B6AC}"/>
              </a:ext>
            </a:extLst>
          </p:cNvPr>
          <p:cNvSpPr/>
          <p:nvPr/>
        </p:nvSpPr>
        <p:spPr>
          <a:xfrm rot="20272484">
            <a:off x="6703752" y="968476"/>
            <a:ext cx="13425285" cy="112147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957388"/>
              </a:avLst>
            </a:prstTxWarp>
            <a:spAutoFit/>
          </a:bodyPr>
          <a:lstStyle/>
          <a:p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Molecular Phenomena </a:t>
            </a:r>
          </a:p>
          <a:p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in Aqueous Systems</a:t>
            </a:r>
          </a:p>
        </p:txBody>
      </p:sp>
      <p:sp>
        <p:nvSpPr>
          <p:cNvPr id="34" name="Graphic 13" descr="Wrench with solid fill">
            <a:extLst>
              <a:ext uri="{FF2B5EF4-FFF2-40B4-BE49-F238E27FC236}">
                <a16:creationId xmlns:a16="http://schemas.microsoft.com/office/drawing/2014/main" id="{24B74F1D-77F8-D831-A62B-93F054CD3918}"/>
              </a:ext>
            </a:extLst>
          </p:cNvPr>
          <p:cNvSpPr/>
          <p:nvPr/>
        </p:nvSpPr>
        <p:spPr>
          <a:xfrm rot="225578">
            <a:off x="7250145" y="9364160"/>
            <a:ext cx="919635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sp>
        <p:nvSpPr>
          <p:cNvPr id="35" name="Graphic 13" descr="Wrench with solid fill">
            <a:extLst>
              <a:ext uri="{FF2B5EF4-FFF2-40B4-BE49-F238E27FC236}">
                <a16:creationId xmlns:a16="http://schemas.microsoft.com/office/drawing/2014/main" id="{627D092C-315D-66E2-8C6D-03AAA49B1D19}"/>
              </a:ext>
            </a:extLst>
          </p:cNvPr>
          <p:cNvSpPr/>
          <p:nvPr/>
        </p:nvSpPr>
        <p:spPr>
          <a:xfrm rot="20822122" flipH="1">
            <a:off x="14851981" y="9193679"/>
            <a:ext cx="919634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pic>
        <p:nvPicPr>
          <p:cNvPr id="36" name="Graphic 35" descr="Lightbulb and gear with solid fill">
            <a:extLst>
              <a:ext uri="{FF2B5EF4-FFF2-40B4-BE49-F238E27FC236}">
                <a16:creationId xmlns:a16="http://schemas.microsoft.com/office/drawing/2014/main" id="{9DFB0AB6-418A-4CF3-8DD6-CCE64CCE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2030">
            <a:off x="12371291" y="786971"/>
            <a:ext cx="1194390" cy="1235417"/>
          </a:xfrm>
          <a:prstGeom prst="rect">
            <a:avLst/>
          </a:prstGeom>
        </p:spPr>
      </p:pic>
      <p:pic>
        <p:nvPicPr>
          <p:cNvPr id="37" name="Graphic 36" descr="Search Inventory with solid fill">
            <a:extLst>
              <a:ext uri="{FF2B5EF4-FFF2-40B4-BE49-F238E27FC236}">
                <a16:creationId xmlns:a16="http://schemas.microsoft.com/office/drawing/2014/main" id="{4498F449-5431-4E6C-CDB0-FB66FC043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19675">
            <a:off x="9867565" y="905105"/>
            <a:ext cx="1015370" cy="1033448"/>
          </a:xfrm>
          <a:prstGeom prst="rect">
            <a:avLst/>
          </a:prstGeom>
        </p:spPr>
      </p:pic>
      <p:pic>
        <p:nvPicPr>
          <p:cNvPr id="38" name="Graphic 37" descr="Lightbulb and gear with solid fill">
            <a:extLst>
              <a:ext uri="{FF2B5EF4-FFF2-40B4-BE49-F238E27FC236}">
                <a16:creationId xmlns:a16="http://schemas.microsoft.com/office/drawing/2014/main" id="{F646B456-BA47-072D-EEAF-9F4F0ADF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12092">
            <a:off x="15888316" y="7421731"/>
            <a:ext cx="1194390" cy="1235417"/>
          </a:xfrm>
          <a:prstGeom prst="rect">
            <a:avLst/>
          </a:prstGeom>
        </p:spPr>
      </p:pic>
      <p:pic>
        <p:nvPicPr>
          <p:cNvPr id="39" name="Graphic 38" descr="Search Inventory with solid fill">
            <a:extLst>
              <a:ext uri="{FF2B5EF4-FFF2-40B4-BE49-F238E27FC236}">
                <a16:creationId xmlns:a16="http://schemas.microsoft.com/office/drawing/2014/main" id="{96B0A644-19A4-23A3-A5F6-4780404E8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07660">
            <a:off x="6147313" y="7540418"/>
            <a:ext cx="1015370" cy="1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6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22FBCA-DFE4-7DC7-505B-2CC416B46D7C}"/>
              </a:ext>
            </a:extLst>
          </p:cNvPr>
          <p:cNvGrpSpPr/>
          <p:nvPr/>
        </p:nvGrpSpPr>
        <p:grpSpPr>
          <a:xfrm>
            <a:off x="7188200" y="2413000"/>
            <a:ext cx="8128000" cy="8128000"/>
            <a:chOff x="7493000" y="2514600"/>
            <a:chExt cx="7772400" cy="77724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C31D26C-37DD-D043-4324-2802C42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514600"/>
              <a:ext cx="7772400" cy="7772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2416A4-143D-8A7F-FC27-DEE586F618CF}"/>
                </a:ext>
              </a:extLst>
            </p:cNvPr>
            <p:cNvSpPr/>
            <p:nvPr/>
          </p:nvSpPr>
          <p:spPr>
            <a:xfrm>
              <a:off x="8290973" y="4464450"/>
              <a:ext cx="6587852" cy="35171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68903"/>
                </a:avLst>
              </a:prstTxWarp>
              <a:spAutoFit/>
            </a:bodyPr>
            <a:lstStyle/>
            <a:p>
              <a:pPr algn="ctr"/>
              <a:r>
                <a:rPr lang="en-US" sz="13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rdique Inline" pitchFamily="2" charset="77"/>
                </a:rPr>
                <a:t>SAMPEL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324253B-3079-DB80-31CE-BED279E26648}"/>
              </a:ext>
            </a:extLst>
          </p:cNvPr>
          <p:cNvSpPr txBox="1"/>
          <p:nvPr/>
        </p:nvSpPr>
        <p:spPr>
          <a:xfrm rot="3859121">
            <a:off x="2397834" y="-85009"/>
            <a:ext cx="11509921" cy="1608258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1065984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Advanced Sampling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Methods &amp; Software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80B9A-0038-21E7-34A0-0493C3E1EE87}"/>
              </a:ext>
            </a:extLst>
          </p:cNvPr>
          <p:cNvSpPr txBox="1"/>
          <p:nvPr/>
        </p:nvSpPr>
        <p:spPr>
          <a:xfrm rot="21423233">
            <a:off x="5742455" y="716564"/>
            <a:ext cx="11592857" cy="10340062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21388171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Molecular Simulations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&amp; Machine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EA3ADA-1396-9DFE-E58E-E82FB3039D58}"/>
              </a:ext>
            </a:extLst>
          </p:cNvPr>
          <p:cNvSpPr/>
          <p:nvPr/>
        </p:nvSpPr>
        <p:spPr>
          <a:xfrm>
            <a:off x="5028254" y="37154"/>
            <a:ext cx="12701889" cy="12727292"/>
          </a:xfrm>
          <a:prstGeom prst="ellipse">
            <a:avLst/>
          </a:prstGeom>
          <a:noFill/>
          <a:ln w="254000">
            <a:solidFill>
              <a:srgbClr val="FFCC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5818F-6D78-E32A-AE6A-3C2DDE9E9D7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1356898" y="37154"/>
            <a:ext cx="22301" cy="2711710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B4E515-415A-29C4-7E07-2AE784781A03}"/>
              </a:ext>
            </a:extLst>
          </p:cNvPr>
          <p:cNvCxnSpPr>
            <a:cxnSpLocks/>
          </p:cNvCxnSpPr>
          <p:nvPr/>
        </p:nvCxnSpPr>
        <p:spPr>
          <a:xfrm flipV="1">
            <a:off x="6177776" y="8363415"/>
            <a:ext cx="2051824" cy="1689321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9B408-7CB2-18A4-6EE8-BB75E702A55B}"/>
              </a:ext>
            </a:extLst>
          </p:cNvPr>
          <p:cNvCxnSpPr>
            <a:cxnSpLocks/>
          </p:cNvCxnSpPr>
          <p:nvPr/>
        </p:nvCxnSpPr>
        <p:spPr>
          <a:xfrm>
            <a:off x="14528802" y="8363415"/>
            <a:ext cx="2252547" cy="1427356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0514B0-1D29-BC70-5DC5-6F39D603B6AC}"/>
              </a:ext>
            </a:extLst>
          </p:cNvPr>
          <p:cNvSpPr/>
          <p:nvPr/>
        </p:nvSpPr>
        <p:spPr>
          <a:xfrm rot="20182751">
            <a:off x="6623417" y="793421"/>
            <a:ext cx="13425285" cy="112147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957388"/>
              </a:avLst>
            </a:prstTxWarp>
            <a:spAutoFit/>
          </a:bodyPr>
          <a:lstStyle/>
          <a:p>
            <a:r>
              <a:rPr lang="en-US" sz="5400" b="1" dirty="0">
                <a:solidFill>
                  <a:srgbClr val="5F0116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Molecular Phenomena </a:t>
            </a:r>
          </a:p>
          <a:p>
            <a:r>
              <a:rPr lang="en-US" sz="5400" b="1" dirty="0">
                <a:solidFill>
                  <a:srgbClr val="5F0116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in Aqueous Systems</a:t>
            </a:r>
          </a:p>
        </p:txBody>
      </p:sp>
      <p:sp>
        <p:nvSpPr>
          <p:cNvPr id="34" name="Graphic 13" descr="Wrench with solid fill">
            <a:extLst>
              <a:ext uri="{FF2B5EF4-FFF2-40B4-BE49-F238E27FC236}">
                <a16:creationId xmlns:a16="http://schemas.microsoft.com/office/drawing/2014/main" id="{24B74F1D-77F8-D831-A62B-93F054CD3918}"/>
              </a:ext>
            </a:extLst>
          </p:cNvPr>
          <p:cNvSpPr/>
          <p:nvPr/>
        </p:nvSpPr>
        <p:spPr>
          <a:xfrm rot="225578">
            <a:off x="7297037" y="9364160"/>
            <a:ext cx="919635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sp>
        <p:nvSpPr>
          <p:cNvPr id="35" name="Graphic 13" descr="Wrench with solid fill">
            <a:extLst>
              <a:ext uri="{FF2B5EF4-FFF2-40B4-BE49-F238E27FC236}">
                <a16:creationId xmlns:a16="http://schemas.microsoft.com/office/drawing/2014/main" id="{627D092C-315D-66E2-8C6D-03AAA49B1D19}"/>
              </a:ext>
            </a:extLst>
          </p:cNvPr>
          <p:cNvSpPr/>
          <p:nvPr/>
        </p:nvSpPr>
        <p:spPr>
          <a:xfrm rot="20822122" flipH="1">
            <a:off x="14851981" y="9193679"/>
            <a:ext cx="919634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pic>
        <p:nvPicPr>
          <p:cNvPr id="36" name="Graphic 35" descr="Lightbulb and gear with solid fill">
            <a:extLst>
              <a:ext uri="{FF2B5EF4-FFF2-40B4-BE49-F238E27FC236}">
                <a16:creationId xmlns:a16="http://schemas.microsoft.com/office/drawing/2014/main" id="{9DFB0AB6-418A-4CF3-8DD6-CCE64CCE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2030">
            <a:off x="13078702" y="771306"/>
            <a:ext cx="1194390" cy="1235417"/>
          </a:xfrm>
          <a:prstGeom prst="rect">
            <a:avLst/>
          </a:prstGeom>
        </p:spPr>
      </p:pic>
      <p:pic>
        <p:nvPicPr>
          <p:cNvPr id="37" name="Graphic 36" descr="Search Inventory with solid fill">
            <a:extLst>
              <a:ext uri="{FF2B5EF4-FFF2-40B4-BE49-F238E27FC236}">
                <a16:creationId xmlns:a16="http://schemas.microsoft.com/office/drawing/2014/main" id="{4498F449-5431-4E6C-CDB0-FB66FC043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19675">
            <a:off x="9516926" y="724043"/>
            <a:ext cx="1015370" cy="1033448"/>
          </a:xfrm>
          <a:prstGeom prst="rect">
            <a:avLst/>
          </a:prstGeom>
        </p:spPr>
      </p:pic>
      <p:pic>
        <p:nvPicPr>
          <p:cNvPr id="38" name="Graphic 37" descr="Lightbulb and gear with solid fill">
            <a:extLst>
              <a:ext uri="{FF2B5EF4-FFF2-40B4-BE49-F238E27FC236}">
                <a16:creationId xmlns:a16="http://schemas.microsoft.com/office/drawing/2014/main" id="{F646B456-BA47-072D-EEAF-9F4F0ADF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12092">
            <a:off x="16065291" y="7201711"/>
            <a:ext cx="1194390" cy="1235417"/>
          </a:xfrm>
          <a:prstGeom prst="rect">
            <a:avLst/>
          </a:prstGeom>
        </p:spPr>
      </p:pic>
      <p:pic>
        <p:nvPicPr>
          <p:cNvPr id="39" name="Graphic 38" descr="Search Inventory with solid fill">
            <a:extLst>
              <a:ext uri="{FF2B5EF4-FFF2-40B4-BE49-F238E27FC236}">
                <a16:creationId xmlns:a16="http://schemas.microsoft.com/office/drawing/2014/main" id="{96B0A644-19A4-23A3-A5F6-4780404E8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07660">
            <a:off x="5761233" y="7490990"/>
            <a:ext cx="1015370" cy="1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91</Words>
  <Application>Microsoft Macintosh PowerPoint</Application>
  <PresentationFormat>Custom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 MT Condensed Extra Bold</vt:lpstr>
      <vt:lpstr>Arial</vt:lpstr>
      <vt:lpstr>Calibri</vt:lpstr>
      <vt:lpstr>Calibri Light</vt:lpstr>
      <vt:lpstr>Nordique Inline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Bin Kashif</dc:creator>
  <cp:lastModifiedBy>Porhouy Minh</cp:lastModifiedBy>
  <cp:revision>37</cp:revision>
  <dcterms:created xsi:type="dcterms:W3CDTF">2022-03-17T18:24:10Z</dcterms:created>
  <dcterms:modified xsi:type="dcterms:W3CDTF">2023-03-08T17:26:31Z</dcterms:modified>
</cp:coreProperties>
</file>