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18" r:id="rId7"/>
    <p:sldId id="308" r:id="rId8"/>
    <p:sldId id="320" r:id="rId9"/>
    <p:sldId id="312" r:id="rId10"/>
    <p:sldId id="315" r:id="rId11"/>
    <p:sldId id="319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18B54-769A-C832-E55A-ECF7DF7B2F95}" v="420" dt="2024-04-20T02:42:31.329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405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258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4076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191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126" y="896949"/>
            <a:ext cx="10360152" cy="1628774"/>
          </a:xfrm>
        </p:spPr>
        <p:txBody>
          <a:bodyPr anchor="ctr"/>
          <a:lstStyle/>
          <a:p>
            <a:r>
              <a:rPr lang="en-US" sz="5400" b="1" dirty="0">
                <a:latin typeface="Times New Roman"/>
                <a:cs typeface="Times New Roman"/>
              </a:rPr>
              <a:t>Breast Cancer Analysis</a:t>
            </a:r>
            <a:br>
              <a:rPr lang="en-US" sz="5400" b="1" dirty="0">
                <a:latin typeface="Times New Roman"/>
                <a:cs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INFO 7390 Advances in Data Science/Architecture</a:t>
            </a:r>
            <a:r>
              <a:rPr lang="en-US" sz="5400" b="1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A94AF-7F38-2563-9038-54EDA502F6AF}"/>
              </a:ext>
            </a:extLst>
          </p:cNvPr>
          <p:cNvSpPr txBox="1"/>
          <p:nvPr/>
        </p:nvSpPr>
        <p:spPr>
          <a:xfrm>
            <a:off x="247148" y="4320433"/>
            <a:ext cx="3972469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>
                <a:latin typeface="Times New Roman"/>
                <a:cs typeface="Times New Roman"/>
              </a:rPr>
              <a:t>Team Data Alchemists</a:t>
            </a:r>
            <a:r>
              <a:rPr lang="en-IN" sz="2400" dirty="0">
                <a:latin typeface="Times New Roman"/>
                <a:cs typeface="Times New Roman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Yash Wadhwa       :002778382</a:t>
            </a:r>
            <a:endParaRPr lang="en-IN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Makarand Zende  :002772931</a:t>
            </a:r>
          </a:p>
          <a:p>
            <a:r>
              <a:rPr lang="en-IN" sz="2400" dirty="0">
                <a:latin typeface="Times New Roman"/>
                <a:cs typeface="Times New Roman"/>
              </a:rPr>
              <a:t>Arpita Bhagat       :002776356</a:t>
            </a:r>
          </a:p>
          <a:p>
            <a:r>
              <a:rPr lang="en-IN" sz="2400" dirty="0" err="1">
                <a:latin typeface="Times New Roman"/>
                <a:cs typeface="Times New Roman"/>
              </a:rPr>
              <a:t>Samradni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  <a:r>
              <a:rPr lang="en-IN" sz="2400" dirty="0" err="1">
                <a:latin typeface="Times New Roman"/>
                <a:cs typeface="Times New Roman"/>
              </a:rPr>
              <a:t>Pathari</a:t>
            </a:r>
            <a:r>
              <a:rPr lang="en-IN" sz="2400" dirty="0">
                <a:latin typeface="Times New Roman"/>
                <a:cs typeface="Times New Roman"/>
              </a:rPr>
              <a:t>  :002655149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797" y="2779294"/>
            <a:ext cx="5641848" cy="1299029"/>
          </a:xfrm>
        </p:spPr>
        <p:txBody>
          <a:bodyPr/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477FB-5442-2B0B-A61F-3A140597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803" y="1670098"/>
            <a:ext cx="5428820" cy="35221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Breast cancer</a:t>
            </a:r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 is leading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cancer affection women</a:t>
            </a:r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 globally</a:t>
            </a:r>
          </a:p>
          <a:p>
            <a:pPr algn="l"/>
            <a:endParaRPr lang="en-US" sz="1600" b="0" i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 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Early detection and accurate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diagnosis 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are crucial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.</a:t>
            </a:r>
          </a:p>
          <a:p>
            <a:pPr algn="l"/>
            <a:endParaRPr lang="en-IN" sz="1600" b="0" i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 Can 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improve treatment outcomes and reducing</a:t>
            </a: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mortality rates associated with breast cancer.</a:t>
            </a:r>
          </a:p>
          <a:p>
            <a:pPr algn="l"/>
            <a:endParaRPr lang="en-IN" sz="1600" b="0" i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Maintained strict data integrity and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security throughout</a:t>
            </a:r>
            <a:r>
              <a:rPr 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 analysis and modeling phases.</a:t>
            </a:r>
            <a:endParaRPr lang="en-IN" sz="1600" b="0" i="0" dirty="0">
              <a:solidFill>
                <a:schemeClr val="bg2">
                  <a:lumMod val="50000"/>
                </a:schemeClr>
              </a:solidFill>
              <a:effectLst/>
              <a:latin typeface="Times New Roman"/>
              <a:cs typeface="Times New Roman"/>
            </a:endParaRPr>
          </a:p>
          <a:p>
            <a:endParaRPr lang="en-IN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7" y="2779293"/>
            <a:ext cx="1791743" cy="1299029"/>
          </a:xfrm>
        </p:spPr>
        <p:txBody>
          <a:bodyPr/>
          <a:lstStyle/>
          <a:p>
            <a:r>
              <a:rPr lang="en-US" sz="4000" b="1" dirty="0">
                <a:solidFill>
                  <a:srgbClr val="FEF3ED"/>
                </a:solidFill>
                <a:ea typeface="+mj-lt"/>
                <a:cs typeface="+mj-lt"/>
              </a:rPr>
              <a:t>AIM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477FB-5442-2B0B-A61F-3A140597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803" y="1670098"/>
            <a:ext cx="5428820" cy="35221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D6D4D"/>
                </a:solidFill>
                <a:latin typeface="Times New Roman"/>
                <a:cs typeface="Times New Roman"/>
              </a:rPr>
              <a:t>OBJECTIVE:</a:t>
            </a:r>
            <a:r>
              <a:rPr lang="en-US" sz="1600" dirty="0">
                <a:solidFill>
                  <a:srgbClr val="8D6D4D"/>
                </a:solidFill>
                <a:latin typeface="Times New Roman"/>
                <a:cs typeface="Times New Roman"/>
              </a:rPr>
              <a:t> EXPLORE FEATURE RELATIONSHIPS TO CLASSIFY BREAST TUMORS AS </a:t>
            </a:r>
            <a:r>
              <a:rPr lang="en-US" sz="1600" b="1" dirty="0">
                <a:solidFill>
                  <a:srgbClr val="8D6D4D"/>
                </a:solidFill>
                <a:latin typeface="Times New Roman"/>
                <a:cs typeface="Times New Roman"/>
              </a:rPr>
              <a:t>BENIGN </a:t>
            </a:r>
            <a:r>
              <a:rPr lang="en-US" sz="1600" dirty="0">
                <a:solidFill>
                  <a:srgbClr val="8D6D4D"/>
                </a:solidFill>
                <a:latin typeface="Times New Roman"/>
                <a:cs typeface="Times New Roman"/>
              </a:rPr>
              <a:t>OR </a:t>
            </a:r>
            <a:r>
              <a:rPr lang="en-US" sz="1600" b="1" dirty="0">
                <a:solidFill>
                  <a:srgbClr val="8D6D4D"/>
                </a:solidFill>
                <a:latin typeface="Times New Roman"/>
                <a:cs typeface="Times New Roman"/>
              </a:rPr>
              <a:t>MALIGNANT</a:t>
            </a:r>
            <a:r>
              <a:rPr lang="en-US" sz="1600" b="0" i="0" dirty="0">
                <a:solidFill>
                  <a:srgbClr val="8D6D4D"/>
                </a:solidFill>
                <a:effectLst/>
                <a:latin typeface="Times New Roman"/>
                <a:cs typeface="Times New Roman"/>
              </a:rPr>
              <a:t>.</a:t>
            </a:r>
            <a:endParaRPr lang="en-US" sz="1600" dirty="0">
              <a:solidFill>
                <a:srgbClr val="8D6D4D"/>
              </a:solidFill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D6D4D"/>
              </a:solidFill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D6D4D"/>
                </a:solidFill>
                <a:latin typeface="Times New Roman"/>
                <a:cs typeface="Times New Roman"/>
              </a:rPr>
              <a:t>METHODS:</a:t>
            </a:r>
            <a:r>
              <a:rPr lang="en-US" sz="1600" dirty="0">
                <a:solidFill>
                  <a:srgbClr val="8D6D4D"/>
                </a:solidFill>
                <a:latin typeface="Times New Roman"/>
                <a:cs typeface="Times New Roman"/>
              </a:rPr>
              <a:t> USE DATA ANALYSIS AND MACHINE LEARNING TO ENHANCE EARLY DETECTION AND PERSONALIZE TREATMENT.</a:t>
            </a:r>
            <a:endParaRPr lang="en-US" sz="1600" b="0" i="0" dirty="0">
              <a:solidFill>
                <a:srgbClr val="8D6D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D6D4D"/>
              </a:solidFill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D6D4D"/>
                </a:solidFill>
                <a:latin typeface="Times New Roman"/>
                <a:cs typeface="Times New Roman"/>
              </a:rPr>
              <a:t>IMPACT:</a:t>
            </a:r>
            <a:r>
              <a:rPr lang="en-US" sz="1600" dirty="0">
                <a:solidFill>
                  <a:srgbClr val="8D6D4D"/>
                </a:solidFill>
                <a:latin typeface="Times New Roman"/>
                <a:cs typeface="Times New Roman"/>
              </a:rPr>
              <a:t>  DRIVE IMPACTFUL HEALTHCARE ADVANCES WITH BREAST CANCER DATA INSIGHTS</a:t>
            </a:r>
            <a:r>
              <a:rPr lang="en-US" sz="1600" b="0" i="0" dirty="0">
                <a:solidFill>
                  <a:srgbClr val="8D6D4D"/>
                </a:solidFill>
                <a:effectLst/>
                <a:latin typeface="Times New Roman"/>
                <a:cs typeface="Times New Roman"/>
              </a:rPr>
              <a:t>.</a:t>
            </a:r>
            <a:endParaRPr lang="en-US" sz="1600" dirty="0">
              <a:solidFill>
                <a:srgbClr val="8D6D4D"/>
              </a:solidFill>
              <a:latin typeface="Times New Roman"/>
              <a:cs typeface="Times New Roman"/>
            </a:endParaRPr>
          </a:p>
          <a:p>
            <a:pPr algn="l">
              <a:buChar char="•"/>
            </a:pPr>
            <a:endParaRPr lang="en-US" sz="1600" b="0" i="0" dirty="0">
              <a:solidFill>
                <a:srgbClr val="8D6D4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D6D4D"/>
              </a:solidFill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bg2">
                  <a:lumMod val="50000"/>
                </a:schemeClr>
              </a:solidFill>
              <a:effectLst/>
              <a:latin typeface="Times New Roman"/>
              <a:cs typeface="Times New Roman"/>
            </a:endParaRPr>
          </a:p>
          <a:p>
            <a:endParaRPr lang="en-IN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1" y="299025"/>
            <a:ext cx="6861403" cy="843974"/>
          </a:xfrm>
        </p:spPr>
        <p:txBody>
          <a:bodyPr/>
          <a:lstStyle/>
          <a:p>
            <a:r>
              <a:rPr lang="en-US" sz="4000" b="1" dirty="0"/>
              <a:t>DATASET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3C628-828C-AAC5-EA0C-500D990A9F51}"/>
              </a:ext>
            </a:extLst>
          </p:cNvPr>
          <p:cNvSpPr txBox="1"/>
          <p:nvPr/>
        </p:nvSpPr>
        <p:spPr>
          <a:xfrm>
            <a:off x="340747" y="1360715"/>
            <a:ext cx="7529059" cy="48494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rgbClr val="0D0D0D"/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ID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Unique identifier for each biopsy sample.</a:t>
            </a:r>
            <a:endParaRPr lang="en-US" sz="160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Diagnosis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The diagnosis of breast tissues (M = malignant, B = benign).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Radius_mean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Mean of distances from </a:t>
            </a:r>
            <a:r>
              <a:rPr lang="en-IN" sz="1600" b="0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center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 to points on the perimeter.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Texture_mean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Standard deviation of </a:t>
            </a:r>
            <a:r>
              <a:rPr lang="en-IN" sz="1600" b="0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gray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-scale values.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Perimeter_mean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Mean size of the core </a:t>
            </a:r>
            <a:r>
              <a:rPr lang="en-IN" sz="1600" b="0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tumor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Area_mean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Mean area of the core </a:t>
            </a:r>
            <a:r>
              <a:rPr lang="en-IN" sz="1600" b="0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tumor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Smoothness_mean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Mean of local variation in radius lengths.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Compactness_mean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Mean of perimeter^2 / area - 1.0.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Concavity_mean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Mean severity of concave portions of the contour.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Concave_points_mean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Mean number of concave portions of the contour.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Symmetry_mean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Mean symmetry of </a:t>
            </a:r>
            <a:r>
              <a:rPr lang="en-IN" sz="1600" b="0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tumor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IN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IN" sz="1600" b="1" i="0" err="1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Fractal_dimension_mean</a:t>
            </a:r>
            <a:r>
              <a:rPr lang="en-IN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/>
                <a:cs typeface="Times New Roman"/>
              </a:rPr>
              <a:t>: Mean "coastline approximation" - 1.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37030"/>
            <a:ext cx="12738313" cy="914400"/>
          </a:xfrm>
        </p:spPr>
        <p:txBody>
          <a:bodyPr/>
          <a:lstStyle/>
          <a:p>
            <a:r>
              <a:rPr lang="en-US" sz="3600" b="1" dirty="0">
                <a:solidFill>
                  <a:srgbClr val="543E34"/>
                </a:solidFill>
                <a:ea typeface="+mj-lt"/>
                <a:cs typeface="+mj-lt"/>
              </a:rPr>
              <a:t>BREAST CANCER DIAGNOSIS DISTRIBUTION</a:t>
            </a:r>
            <a:endParaRPr lang="en-US" sz="3600"/>
          </a:p>
        </p:txBody>
      </p:sp>
      <p:pic>
        <p:nvPicPr>
          <p:cNvPr id="6" name="Picture 5" descr="A graph with a pink and purple squares&#10;&#10;Description automatically generated">
            <a:extLst>
              <a:ext uri="{FF2B5EF4-FFF2-40B4-BE49-F238E27FC236}">
                <a16:creationId xmlns:a16="http://schemas.microsoft.com/office/drawing/2014/main" id="{1E118EF9-4A18-7870-79C2-9AB266CB2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632" y="2051719"/>
            <a:ext cx="7900736" cy="42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2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37030"/>
            <a:ext cx="7534656" cy="914400"/>
          </a:xfrm>
        </p:spPr>
        <p:txBody>
          <a:bodyPr/>
          <a:lstStyle/>
          <a:p>
            <a:r>
              <a:rPr lang="en-US" sz="4000" b="1" dirty="0"/>
              <a:t>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Logistic Regression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Decision Tree</a:t>
            </a:r>
            <a:endParaRPr lang="en-US">
              <a:latin typeface="Gill Sans Nova Light"/>
              <a:cs typeface="Times New Roman"/>
            </a:endParaRP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K-Nearest Neighbors</a:t>
            </a:r>
          </a:p>
          <a:p>
            <a:pPr marL="342900" indent="-342900"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Random Forest Classifier</a:t>
            </a:r>
            <a:endParaRPr lang="en-US">
              <a:latin typeface="Gill Sans Nova Light"/>
              <a:cs typeface="Times New Roman"/>
            </a:endParaRP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XG Boost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543E34"/>
                </a:solidFill>
                <a:latin typeface="Times New Roman"/>
                <a:cs typeface="Times New Roman"/>
              </a:rPr>
              <a:t>Naive Bayes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19" y="200525"/>
            <a:ext cx="10686142" cy="1110343"/>
          </a:xfrm>
        </p:spPr>
        <p:txBody>
          <a:bodyPr/>
          <a:lstStyle/>
          <a:p>
            <a:pPr algn="ctr"/>
            <a:r>
              <a:rPr lang="en-US" sz="4000" b="1" dirty="0"/>
              <a:t>MACHINE LEARNING MODELS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97EEA59-BB38-D3D2-BA7D-6AB02F29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110" y="2022308"/>
            <a:ext cx="7917781" cy="28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7" y="2779293"/>
            <a:ext cx="4167979" cy="1299029"/>
          </a:xfrm>
        </p:spPr>
        <p:txBody>
          <a:bodyPr/>
          <a:lstStyle/>
          <a:p>
            <a:r>
              <a:rPr lang="en-US" sz="4000" b="1" dirty="0">
                <a:solidFill>
                  <a:srgbClr val="FEF3ED"/>
                </a:solidFill>
                <a:ea typeface="+mj-lt"/>
                <a:cs typeface="+mj-lt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477FB-5442-2B0B-A61F-3A140597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803" y="2321808"/>
            <a:ext cx="5428820" cy="35221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+mn-lt"/>
                <a:cs typeface="Times New Roman"/>
              </a:rPr>
              <a:t>OUR BEST PERFORMING MODELS ON THE BREAST CANCER DATASET ARE: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+mn-lt"/>
                <a:cs typeface="Times New Roman"/>
              </a:rPr>
              <a:t>NAIVE BAYES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+mn-lt"/>
                <a:cs typeface="Times New Roman"/>
              </a:rPr>
              <a:t> AND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Times New Roman"/>
                <a:ea typeface="+mn-lt"/>
                <a:cs typeface="Times New Roman"/>
              </a:rPr>
              <a:t>K-NEAREST NEIGHBORS (KNN).</a:t>
            </a:r>
            <a:endParaRPr lang="en-US" b="1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>
              <a:buChar char="•"/>
            </a:pPr>
            <a:endParaRPr lang="en-US" sz="1600" dirty="0">
              <a:solidFill>
                <a:srgbClr val="8D6D4D"/>
              </a:solidFill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D6D4D"/>
                </a:solidFill>
                <a:latin typeface="Times New Roman"/>
                <a:cs typeface="Times New Roman"/>
              </a:rPr>
              <a:t> FROM THE EMPLOYED LIST OF ALGORITHMS, </a:t>
            </a:r>
            <a:r>
              <a:rPr lang="en-US" sz="1600" b="1" dirty="0">
                <a:solidFill>
                  <a:srgbClr val="8D6D4D"/>
                </a:solidFill>
                <a:latin typeface="Times New Roman"/>
                <a:cs typeface="Times New Roman"/>
              </a:rPr>
              <a:t>NAIVE BAYES</a:t>
            </a:r>
            <a:r>
              <a:rPr lang="en-US" sz="1600" dirty="0">
                <a:solidFill>
                  <a:srgbClr val="8D6D4D"/>
                </a:solidFill>
                <a:latin typeface="Times New Roman"/>
                <a:cs typeface="Times New Roman"/>
              </a:rPr>
              <a:t> AND </a:t>
            </a:r>
            <a:r>
              <a:rPr lang="en-US" sz="1600" b="1" dirty="0">
                <a:solidFill>
                  <a:srgbClr val="8D6D4D"/>
                </a:solidFill>
                <a:latin typeface="Times New Roman"/>
                <a:cs typeface="Times New Roman"/>
              </a:rPr>
              <a:t>K-NEAREST NEIGHBORS (KNN)</a:t>
            </a:r>
            <a:r>
              <a:rPr lang="en-US" sz="1600" dirty="0">
                <a:solidFill>
                  <a:srgbClr val="8D6D4D"/>
                </a:solidFill>
                <a:latin typeface="Times New Roman"/>
                <a:cs typeface="Times New Roman"/>
              </a:rPr>
              <a:t> SHOWED THE TOP PERFORMANCE WITH THE FOLLOWING METRICS: </a:t>
            </a:r>
            <a:br>
              <a:rPr lang="en-US" sz="1600" dirty="0">
                <a:solidFill>
                  <a:srgbClr val="8D6D4D"/>
                </a:solidFill>
                <a:latin typeface="Times New Roman"/>
                <a:cs typeface="Times New Roman"/>
              </a:rPr>
            </a:b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457200" algn="l">
              <a:spcBef>
                <a:spcPts val="500"/>
              </a:spcBef>
              <a:buFont typeface="Courier New" panose="020B0604020202020204" pitchFamily="34" charset="0"/>
              <a:buChar char="o"/>
            </a:pPr>
            <a:r>
              <a:rPr lang="en-US" sz="11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Naive Bayes –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Balanced Accuracy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: 96.51% |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f1 Score: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 96.38%</a:t>
            </a:r>
          </a:p>
          <a:p>
            <a:pPr lvl="1" algn="l">
              <a:buFont typeface="Courier New" panose="020B0604020202020204" pitchFamily="34" charset="0"/>
              <a:buChar char="o"/>
            </a:pPr>
            <a:r>
              <a:rPr lang="en-US" sz="1200" b="1" cap="all" dirty="0">
                <a:solidFill>
                  <a:srgbClr val="8D6D4D"/>
                </a:solidFill>
                <a:latin typeface="Times New Roman"/>
                <a:cs typeface="Times New Roman"/>
              </a:rPr>
              <a:t> K-Nearest Neighbors (KNN) – </a:t>
            </a:r>
            <a:r>
              <a:rPr lang="en-US" sz="1200" cap="all" dirty="0">
                <a:solidFill>
                  <a:srgbClr val="8D6D4D"/>
                </a:solidFill>
                <a:latin typeface="Times New Roman"/>
                <a:cs typeface="Times New Roman"/>
              </a:rPr>
              <a:t>Balanced Accuracy:</a:t>
            </a:r>
            <a:r>
              <a:rPr lang="en-US" sz="1200" b="1" cap="all" dirty="0">
                <a:solidFill>
                  <a:srgbClr val="8D6D4D"/>
                </a:solidFill>
                <a:latin typeface="Times New Roman"/>
                <a:cs typeface="Times New Roman"/>
              </a:rPr>
              <a:t> 96.51% | </a:t>
            </a:r>
            <a:r>
              <a:rPr lang="en-US" sz="1200" cap="all" dirty="0">
                <a:solidFill>
                  <a:srgbClr val="8D6D4D"/>
                </a:solidFill>
                <a:latin typeface="Times New Roman"/>
                <a:cs typeface="Times New Roman"/>
              </a:rPr>
              <a:t>f1 Score:</a:t>
            </a:r>
            <a:r>
              <a:rPr lang="en-US" sz="1200" b="1" cap="all" dirty="0">
                <a:solidFill>
                  <a:srgbClr val="8D6D4D"/>
                </a:solidFill>
                <a:latin typeface="Times New Roman"/>
                <a:cs typeface="Times New Roman"/>
              </a:rPr>
              <a:t>  96.38%</a:t>
            </a:r>
            <a:endParaRPr lang="en-US" sz="1200" b="1" cap="all"/>
          </a:p>
          <a:p>
            <a:pPr lvl="1" algn="l">
              <a:buFont typeface="Courier New" panose="020B0604020202020204" pitchFamily="34" charset="0"/>
              <a:buChar char="o"/>
            </a:pPr>
            <a:endParaRPr lang="en-US" sz="1000" cap="all" dirty="0">
              <a:solidFill>
                <a:schemeClr val="bg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D6D4D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731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0" y="2394857"/>
            <a:ext cx="5641848" cy="1582057"/>
          </a:xfrm>
        </p:spPr>
        <p:txBody>
          <a:bodyPr/>
          <a:lstStyle/>
          <a:p>
            <a:r>
              <a:rPr lang="en-US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{C9D4CDC4-43C0-4661-A60F-8593764765FA}tf11964407_win32</Template>
  <TotalTime>228</TotalTime>
  <Words>437</Words>
  <Application>Microsoft Office PowerPoint</Application>
  <PresentationFormat>Widescreen</PresentationFormat>
  <Paragraphs>100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Breast Cancer Analysis INFO 7390 Advances in Data Science/Architecture </vt:lpstr>
      <vt:lpstr>INTRODUCTION</vt:lpstr>
      <vt:lpstr>AIM</vt:lpstr>
      <vt:lpstr>DATASET OVERVIEW</vt:lpstr>
      <vt:lpstr>BREAST CANCER DIAGNOSIS DISTRIBUTION</vt:lpstr>
      <vt:lpstr>ALGORITHMS USED</vt:lpstr>
      <vt:lpstr>MACHINE LEARNING MODELS METRICS</vt:lpstr>
      <vt:lpstr>CONCLUSION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Analysis</dc:title>
  <dc:creator>Samradni Pathari</dc:creator>
  <cp:lastModifiedBy>Arpita Bhagat</cp:lastModifiedBy>
  <cp:revision>193</cp:revision>
  <dcterms:created xsi:type="dcterms:W3CDTF">2024-04-19T16:36:07Z</dcterms:created>
  <dcterms:modified xsi:type="dcterms:W3CDTF">2024-04-20T02:42:58Z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