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88" r:id="rId3"/>
    <p:sldId id="257" r:id="rId4"/>
    <p:sldId id="258" r:id="rId5"/>
    <p:sldId id="260" r:id="rId6"/>
    <p:sldId id="259" r:id="rId7"/>
    <p:sldId id="262" r:id="rId8"/>
    <p:sldId id="261" r:id="rId9"/>
    <p:sldId id="296" r:id="rId10"/>
    <p:sldId id="263" r:id="rId11"/>
    <p:sldId id="278" r:id="rId12"/>
    <p:sldId id="281" r:id="rId13"/>
    <p:sldId id="299" r:id="rId14"/>
    <p:sldId id="300" r:id="rId15"/>
    <p:sldId id="298" r:id="rId16"/>
    <p:sldId id="301" r:id="rId17"/>
    <p:sldId id="269" r:id="rId18"/>
    <p:sldId id="279" r:id="rId19"/>
    <p:sldId id="272" r:id="rId20"/>
    <p:sldId id="297" r:id="rId21"/>
  </p:sldIdLst>
  <p:sldSz cx="9144000" cy="5143500" type="screen16x9"/>
  <p:notesSz cx="6858000" cy="9144000"/>
  <p:embeddedFontLst>
    <p:embeddedFont>
      <p:font typeface="Lexend Deca" panose="020B0604020202020204" charset="-78"/>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9FDA8E8-E379-40F6-A6F5-A6FC89F927C8}">
          <p14:sldIdLst>
            <p14:sldId id="256"/>
            <p14:sldId id="288"/>
            <p14:sldId id="257"/>
            <p14:sldId id="258"/>
            <p14:sldId id="260"/>
            <p14:sldId id="259"/>
            <p14:sldId id="262"/>
            <p14:sldId id="261"/>
            <p14:sldId id="296"/>
            <p14:sldId id="263"/>
            <p14:sldId id="278"/>
            <p14:sldId id="281"/>
            <p14:sldId id="299"/>
            <p14:sldId id="300"/>
            <p14:sldId id="298"/>
            <p14:sldId id="301"/>
            <p14:sldId id="269"/>
            <p14:sldId id="279"/>
            <p14:sldId id="272"/>
            <p14:sldId id="297"/>
          </p14:sldIdLst>
        </p14:section>
        <p14:section name="Untitled Section" id="{18AD91F6-CBAC-49D0-9E84-2B00EE051CB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381149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962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809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186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c98855f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c98855f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70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540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82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514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04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c98855ff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c98855ff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837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14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32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42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144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640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26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503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92360" y="936609"/>
            <a:ext cx="5339853" cy="313625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b="0" spc="300" dirty="0" smtClean="0">
                <a:effectLst>
                  <a:outerShdw blurRad="38100" dist="38100" dir="2700000" algn="tl">
                    <a:srgbClr val="000000">
                      <a:alpha val="43137"/>
                    </a:srgbClr>
                  </a:outerShdw>
                </a:effectLst>
              </a:rPr>
              <a:t>Voice email and voice based environment for blind</a:t>
            </a:r>
            <a:endParaRPr lang="en-US" sz="2400" b="0" spc="300" dirty="0">
              <a:effectLst>
                <a:outerShdw blurRad="38100" dist="38100" dir="2700000" algn="tl">
                  <a:srgbClr val="000000">
                    <a:alpha val="43137"/>
                  </a:srgbClr>
                </a:outerShdw>
              </a:effectLst>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12" name="Google Shape;136;p20"/>
          <p:cNvSpPr txBox="1">
            <a:spLocks/>
          </p:cNvSpPr>
          <p:nvPr/>
        </p:nvSpPr>
        <p:spPr>
          <a:xfrm>
            <a:off x="8480584" y="4810810"/>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b="1" dirty="0" smtClean="0">
                <a:solidFill>
                  <a:schemeClr val="bg1"/>
                </a:solidFill>
              </a:rPr>
              <a:t>1</a:t>
            </a:r>
            <a:endParaRPr lang="en"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0"/>
          <p:cNvSpPr txBox="1">
            <a:spLocks noGrp="1"/>
          </p:cNvSpPr>
          <p:nvPr>
            <p:ph type="title"/>
          </p:nvPr>
        </p:nvSpPr>
        <p:spPr>
          <a:xfrm>
            <a:off x="431538" y="-1029547"/>
            <a:ext cx="4573955" cy="27410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4800" b="0" spc="300" dirty="0" smtClean="0">
                <a:effectLst>
                  <a:outerShdw blurRad="38100" dist="38100" dir="2700000" algn="tl">
                    <a:srgbClr val="000000">
                      <a:alpha val="43137"/>
                    </a:srgbClr>
                  </a:outerShdw>
                </a:effectLst>
              </a:rPr>
              <a:t>Interpret commands</a:t>
            </a:r>
            <a:endParaRPr lang="en-IN" sz="4800" b="0" spc="300" dirty="0">
              <a:effectLst>
                <a:outerShdw blurRad="38100" dist="38100" dir="2700000" algn="tl">
                  <a:srgbClr val="000000">
                    <a:alpha val="43137"/>
                  </a:srgbClr>
                </a:outerShdw>
              </a:effectLst>
            </a:endParaRPr>
          </a:p>
        </p:txBody>
      </p:sp>
      <p:sp>
        <p:nvSpPr>
          <p:cNvPr id="133" name="Google Shape;133;p20"/>
          <p:cNvSpPr txBox="1">
            <a:spLocks noGrp="1"/>
          </p:cNvSpPr>
          <p:nvPr>
            <p:ph type="body" idx="1"/>
          </p:nvPr>
        </p:nvSpPr>
        <p:spPr>
          <a:xfrm>
            <a:off x="370576" y="1981751"/>
            <a:ext cx="6014400" cy="3161700"/>
          </a:xfrm>
          <a:prstGeom prst="rect">
            <a:avLst/>
          </a:prstGeom>
        </p:spPr>
        <p:txBody>
          <a:bodyPr spcFirstLastPara="1" wrap="square" lIns="0" tIns="0" rIns="0" bIns="0" anchor="t" anchorCtr="0">
            <a:noAutofit/>
          </a:bodyPr>
          <a:lstStyle/>
          <a:p>
            <a:pPr marL="342900" indent="-342900"/>
            <a:r>
              <a:rPr lang="en-US" sz="1400" dirty="0" smtClean="0">
                <a:effectLst>
                  <a:outerShdw blurRad="38100" dist="38100" dir="2700000" algn="tl">
                    <a:srgbClr val="000000">
                      <a:alpha val="43137"/>
                    </a:srgbClr>
                  </a:outerShdw>
                </a:effectLst>
              </a:rPr>
              <a:t>In this layer the </a:t>
            </a:r>
            <a:r>
              <a:rPr lang="en-US" sz="1400" dirty="0" err="1" smtClean="0">
                <a:effectLst>
                  <a:outerShdw blurRad="38100" dist="38100" dir="2700000" algn="tl">
                    <a:srgbClr val="000000">
                      <a:alpha val="43137"/>
                    </a:srgbClr>
                  </a:outerShdw>
                </a:effectLst>
              </a:rPr>
              <a:t>commnds</a:t>
            </a:r>
            <a:r>
              <a:rPr lang="en-US" sz="1400" dirty="0" smtClean="0">
                <a:effectLst>
                  <a:outerShdw blurRad="38100" dist="38100" dir="2700000" algn="tl">
                    <a:srgbClr val="000000">
                      <a:alpha val="43137"/>
                    </a:srgbClr>
                  </a:outerShdw>
                </a:effectLst>
              </a:rPr>
              <a:t> are matched with the statements and your speech is evaluated locally using an innovative algorithm</a:t>
            </a:r>
          </a:p>
          <a:p>
            <a:pPr marL="342900" indent="-342900"/>
            <a:r>
              <a:rPr lang="en-US" sz="1400" dirty="0" smtClean="0">
                <a:effectLst>
                  <a:outerShdw blurRad="38100" dist="38100" dir="2700000" algn="tl">
                    <a:srgbClr val="000000">
                      <a:alpha val="43137"/>
                    </a:srgbClr>
                  </a:outerShdw>
                </a:effectLst>
              </a:rPr>
              <a:t>The desire code runs according to the command given and the results are shown to the user </a:t>
            </a:r>
          </a:p>
          <a:p>
            <a:pPr marL="342900" indent="-342900"/>
            <a:r>
              <a:rPr lang="en-US" sz="1400" dirty="0" smtClean="0">
                <a:effectLst>
                  <a:outerShdw blurRad="38100" dist="38100" dir="2700000" algn="tl">
                    <a:srgbClr val="000000">
                      <a:alpha val="43137"/>
                    </a:srgbClr>
                  </a:outerShdw>
                </a:effectLst>
              </a:rPr>
              <a:t>Example: play </a:t>
            </a:r>
            <a:r>
              <a:rPr lang="en-US" sz="1400" dirty="0" err="1" smtClean="0">
                <a:effectLst>
                  <a:outerShdw blurRad="38100" dist="38100" dir="2700000" algn="tl">
                    <a:srgbClr val="000000">
                      <a:alpha val="43137"/>
                    </a:srgbClr>
                  </a:outerShdw>
                </a:effectLst>
              </a:rPr>
              <a:t>music,movie</a:t>
            </a:r>
            <a:r>
              <a:rPr lang="en-US" sz="1400" dirty="0" smtClean="0">
                <a:effectLst>
                  <a:outerShdw blurRad="38100" dist="38100" dir="2700000" algn="tl">
                    <a:srgbClr val="000000">
                      <a:alpha val="43137"/>
                    </a:srgbClr>
                  </a:outerShdw>
                </a:effectLst>
              </a:rPr>
              <a:t> </a:t>
            </a:r>
            <a:r>
              <a:rPr lang="en-US" sz="1400" dirty="0" err="1" smtClean="0">
                <a:effectLst>
                  <a:outerShdw blurRad="38100" dist="38100" dir="2700000" algn="tl">
                    <a:srgbClr val="000000">
                      <a:alpha val="43137"/>
                    </a:srgbClr>
                  </a:outerShdw>
                </a:effectLst>
              </a:rPr>
              <a:t>rating,etc</a:t>
            </a:r>
            <a:endParaRPr lang="en-US" sz="1400" dirty="0" smtClean="0">
              <a:effectLst>
                <a:outerShdw blurRad="38100" dist="38100" dir="2700000" algn="tl">
                  <a:srgbClr val="000000">
                    <a:alpha val="43137"/>
                  </a:srgbClr>
                </a:outerShdw>
              </a:effectLst>
            </a:endParaRPr>
          </a:p>
        </p:txBody>
      </p:sp>
      <p:sp>
        <p:nvSpPr>
          <p:cNvPr id="136" name="Google Shape;136;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2" name="Title 1"/>
          <p:cNvSpPr>
            <a:spLocks noGrp="1"/>
          </p:cNvSpPr>
          <p:nvPr>
            <p:ph type="title"/>
          </p:nvPr>
        </p:nvSpPr>
        <p:spPr/>
        <p:txBody>
          <a:bodyPr/>
          <a:lstStyle/>
          <a:p>
            <a:r>
              <a:rPr lang="en-IN" spc="300" dirty="0" smtClean="0">
                <a:effectLst>
                  <a:outerShdw blurRad="38100" dist="38100" dir="2700000" algn="tl">
                    <a:srgbClr val="000000">
                      <a:alpha val="43137"/>
                    </a:srgbClr>
                  </a:outerShdw>
                </a:effectLst>
              </a:rPr>
              <a:t>Software Used</a:t>
            </a:r>
            <a:endParaRPr lang="en-IN" spc="3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580550" y="1352549"/>
            <a:ext cx="6722618" cy="5926555"/>
          </a:xfrm>
        </p:spPr>
        <p:txBody>
          <a:bodyPr/>
          <a:lstStyle/>
          <a:p>
            <a:pPr lvl="0"/>
            <a:r>
              <a:rPr lang="en-IN" sz="1400" dirty="0" smtClean="0">
                <a:effectLst>
                  <a:outerShdw blurRad="38100" dist="38100" dir="2700000" algn="tl">
                    <a:srgbClr val="000000">
                      <a:alpha val="43137"/>
                    </a:srgbClr>
                  </a:outerShdw>
                </a:effectLst>
              </a:rPr>
              <a:t>Software/hardware requirement specification:-</a:t>
            </a:r>
          </a:p>
          <a:p>
            <a:pPr lvl="0"/>
            <a:r>
              <a:rPr lang="en-IN" sz="1400" dirty="0" smtClean="0">
                <a:effectLst>
                  <a:outerShdw blurRad="38100" dist="38100" dir="2700000" algn="tl">
                    <a:srgbClr val="000000">
                      <a:alpha val="43137"/>
                    </a:srgbClr>
                  </a:outerShdw>
                </a:effectLst>
              </a:rPr>
              <a:t>Front end: python back</a:t>
            </a:r>
          </a:p>
          <a:p>
            <a:pPr lvl="0"/>
            <a:r>
              <a:rPr lang="en-IN" sz="1400" dirty="0" smtClean="0">
                <a:effectLst>
                  <a:outerShdw blurRad="38100" dist="38100" dir="2700000" algn="tl">
                    <a:srgbClr val="000000">
                      <a:alpha val="43137"/>
                    </a:srgbClr>
                  </a:outerShdw>
                </a:effectLst>
              </a:rPr>
              <a:t>Software requirements visual studio python ide</a:t>
            </a:r>
          </a:p>
          <a:p>
            <a:pPr lvl="0"/>
            <a:r>
              <a:rPr lang="en-IN" sz="1400" dirty="0" smtClean="0">
                <a:effectLst>
                  <a:outerShdw blurRad="38100" dist="38100" dir="2700000" algn="tl">
                    <a:srgbClr val="000000">
                      <a:alpha val="43137"/>
                    </a:srgbClr>
                  </a:outerShdw>
                </a:effectLst>
              </a:rPr>
              <a:t>Hardware requirements ram: 512 </a:t>
            </a:r>
            <a:r>
              <a:rPr lang="en-IN" sz="1400" dirty="0" err="1" smtClean="0">
                <a:effectLst>
                  <a:outerShdw blurRad="38100" dist="38100" dir="2700000" algn="tl">
                    <a:srgbClr val="000000">
                      <a:alpha val="43137"/>
                    </a:srgbClr>
                  </a:outerShdw>
                </a:effectLst>
              </a:rPr>
              <a:t>mb</a:t>
            </a:r>
            <a:r>
              <a:rPr lang="en-IN" sz="1400" dirty="0" smtClean="0">
                <a:effectLst>
                  <a:outerShdw blurRad="38100" dist="38100" dir="2700000" algn="tl">
                    <a:srgbClr val="000000">
                      <a:alpha val="43137"/>
                    </a:srgbClr>
                  </a:outerShdw>
                </a:effectLst>
              </a:rPr>
              <a:t> </a:t>
            </a:r>
          </a:p>
          <a:p>
            <a:pPr lvl="0"/>
            <a:r>
              <a:rPr lang="en-IN" sz="1400" dirty="0" smtClean="0">
                <a:effectLst>
                  <a:outerShdw blurRad="38100" dist="38100" dir="2700000" algn="tl">
                    <a:srgbClr val="000000">
                      <a:alpha val="43137"/>
                    </a:srgbClr>
                  </a:outerShdw>
                </a:effectLst>
              </a:rPr>
              <a:t>Hard disk: 16 </a:t>
            </a:r>
            <a:r>
              <a:rPr lang="en-IN" sz="1400" dirty="0" err="1" smtClean="0">
                <a:effectLst>
                  <a:outerShdw blurRad="38100" dist="38100" dir="2700000" algn="tl">
                    <a:srgbClr val="000000">
                      <a:alpha val="43137"/>
                    </a:srgbClr>
                  </a:outerShdw>
                </a:effectLst>
              </a:rPr>
              <a:t>gb</a:t>
            </a:r>
            <a:r>
              <a:rPr lang="en-IN" sz="1400" dirty="0" smtClean="0">
                <a:effectLst>
                  <a:outerShdw blurRad="38100" dist="38100" dir="2700000" algn="tl">
                    <a:srgbClr val="000000">
                      <a:alpha val="43137"/>
                    </a:srgbClr>
                  </a:outerShdw>
                </a:effectLst>
              </a:rPr>
              <a:t> or more</a:t>
            </a:r>
          </a:p>
          <a:p>
            <a:pPr lvl="0"/>
            <a:r>
              <a:rPr lang="en-IN" sz="1400" dirty="0" smtClean="0">
                <a:effectLst>
                  <a:outerShdw blurRad="38100" dist="38100" dir="2700000" algn="tl">
                    <a:srgbClr val="000000">
                      <a:alpha val="43137"/>
                    </a:srgbClr>
                  </a:outerShdw>
                </a:effectLst>
              </a:rPr>
              <a:t>Development requirements</a:t>
            </a:r>
          </a:p>
          <a:p>
            <a:pPr lvl="0"/>
            <a:r>
              <a:rPr lang="en-IN" sz="1400" dirty="0" smtClean="0">
                <a:effectLst>
                  <a:outerShdw blurRad="38100" dist="38100" dir="2700000" algn="tl">
                    <a:srgbClr val="000000">
                      <a:alpha val="43137"/>
                    </a:srgbClr>
                  </a:outerShdw>
                </a:effectLst>
              </a:rPr>
              <a:t>Windows 7/10 </a:t>
            </a:r>
          </a:p>
          <a:p>
            <a:pPr lvl="0"/>
            <a:r>
              <a:rPr lang="en-IN" sz="1400" dirty="0" smtClean="0">
                <a:effectLst>
                  <a:outerShdw blurRad="38100" dist="38100" dir="2700000" algn="tl">
                    <a:srgbClr val="000000">
                      <a:alpha val="43137"/>
                    </a:srgbClr>
                  </a:outerShdw>
                </a:effectLst>
              </a:rPr>
              <a:t>Python ide</a:t>
            </a:r>
          </a:p>
          <a:p>
            <a:pPr lvl="0"/>
            <a:r>
              <a:rPr lang="en-IN" sz="1400" dirty="0" smtClean="0">
                <a:effectLst>
                  <a:outerShdw blurRad="38100" dist="38100" dir="2700000" algn="tl">
                    <a:srgbClr val="000000">
                      <a:alpha val="43137"/>
                    </a:srgbClr>
                  </a:outerShdw>
                </a:effectLst>
              </a:rPr>
              <a:t>Visual studio</a:t>
            </a:r>
            <a:endParaRPr lang="en-IN" sz="1400" dirty="0">
              <a:effectLst>
                <a:outerShdw blurRad="38100" dist="38100" dir="2700000" algn="tl">
                  <a:srgbClr val="000000">
                    <a:alpha val="43137"/>
                  </a:srgbClr>
                </a:outerShdw>
              </a:effectLst>
            </a:endParaRPr>
          </a:p>
        </p:txBody>
      </p:sp>
      <p:sp>
        <p:nvSpPr>
          <p:cNvPr id="367" name="Google Shape;367;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ctrTitle"/>
          </p:nvPr>
        </p:nvSpPr>
        <p:spPr>
          <a:xfrm>
            <a:off x="2204676" y="-225818"/>
            <a:ext cx="4539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b="0" dirty="0" smtClean="0">
                <a:effectLst>
                  <a:outerShdw blurRad="38100" dist="38100" dir="2700000" algn="tl">
                    <a:srgbClr val="000000">
                      <a:alpha val="43137"/>
                    </a:srgbClr>
                  </a:outerShdw>
                </a:effectLst>
              </a:rPr>
              <a:t>Libraries used</a:t>
            </a:r>
            <a:endParaRPr b="0" dirty="0">
              <a:effectLst>
                <a:outerShdw blurRad="38100" dist="38100" dir="2700000" algn="tl">
                  <a:srgbClr val="000000">
                    <a:alpha val="43137"/>
                  </a:srgbClr>
                </a:outerShdw>
              </a:effectLst>
            </a:endParaRPr>
          </a:p>
        </p:txBody>
      </p:sp>
      <p:sp>
        <p:nvSpPr>
          <p:cNvPr id="393" name="Google Shape;393;p38"/>
          <p:cNvSpPr txBox="1">
            <a:spLocks noGrp="1"/>
          </p:cNvSpPr>
          <p:nvPr>
            <p:ph type="subTitle" idx="4294967295"/>
          </p:nvPr>
        </p:nvSpPr>
        <p:spPr>
          <a:xfrm>
            <a:off x="468711" y="1086673"/>
            <a:ext cx="5570538" cy="3942275"/>
          </a:xfrm>
          <a:prstGeom prst="rect">
            <a:avLst/>
          </a:prstGeom>
        </p:spPr>
        <p:txBody>
          <a:bodyPr spcFirstLastPara="1" wrap="square" lIns="0" tIns="0" rIns="0" bIns="0" anchor="t" anchorCtr="0">
            <a:noAutofit/>
          </a:bodyPr>
          <a:lstStyle/>
          <a:p>
            <a:pPr marL="0" lvl="0" indent="0"/>
            <a:r>
              <a:rPr lang="en-IN" sz="1200" spc="300" dirty="0" smtClean="0">
                <a:solidFill>
                  <a:schemeClr val="bg1"/>
                </a:solidFill>
              </a:rPr>
              <a:t>Speech recognition      </a:t>
            </a:r>
          </a:p>
          <a:p>
            <a:pPr marL="0" lvl="0" indent="0"/>
            <a:r>
              <a:rPr lang="en-IN" sz="1200" spc="300" dirty="0" smtClean="0"/>
              <a:t>Pyttsx3 </a:t>
            </a:r>
          </a:p>
          <a:p>
            <a:pPr marL="0" lvl="0" indent="0"/>
            <a:r>
              <a:rPr lang="en-IN" sz="1200" spc="300" dirty="0" err="1" smtClean="0"/>
              <a:t>Os</a:t>
            </a:r>
            <a:r>
              <a:rPr lang="en-IN" sz="1200" spc="300" dirty="0" smtClean="0"/>
              <a:t> </a:t>
            </a:r>
          </a:p>
          <a:p>
            <a:pPr marL="0" lvl="0" indent="0"/>
            <a:r>
              <a:rPr lang="en-IN" sz="1200" spc="300" dirty="0" smtClean="0"/>
              <a:t>Requests </a:t>
            </a:r>
          </a:p>
          <a:p>
            <a:pPr marL="0" lvl="0" indent="0"/>
            <a:r>
              <a:rPr lang="en-IN" sz="1200" spc="300" dirty="0" err="1" smtClean="0"/>
              <a:t>Pyjokes</a:t>
            </a:r>
            <a:r>
              <a:rPr lang="en-IN" sz="1200" spc="300" dirty="0" smtClean="0"/>
              <a:t> </a:t>
            </a:r>
          </a:p>
          <a:p>
            <a:pPr marL="0" lvl="0" indent="0"/>
            <a:r>
              <a:rPr lang="en-IN" sz="1200" spc="300" dirty="0" err="1" smtClean="0"/>
              <a:t>Wolframealpha</a:t>
            </a:r>
            <a:endParaRPr lang="en-IN" sz="1200" spc="300" dirty="0" smtClean="0"/>
          </a:p>
          <a:p>
            <a:pPr marL="0" lvl="0" indent="0"/>
            <a:r>
              <a:rPr lang="en-IN" sz="1200" spc="300" dirty="0" smtClean="0"/>
              <a:t>Date time</a:t>
            </a:r>
          </a:p>
          <a:p>
            <a:pPr marL="0" lvl="0" indent="0"/>
            <a:r>
              <a:rPr lang="en-IN" sz="1200" spc="300" dirty="0" smtClean="0"/>
              <a:t>Wikipedia</a:t>
            </a:r>
          </a:p>
          <a:p>
            <a:pPr marL="0" lvl="0" indent="0"/>
            <a:r>
              <a:rPr lang="en-IN" sz="1200" spc="300" dirty="0" smtClean="0"/>
              <a:t>Web browser</a:t>
            </a:r>
          </a:p>
          <a:p>
            <a:pPr marL="0" lvl="0" indent="0"/>
            <a:r>
              <a:rPr lang="en-IN" sz="1200" spc="300" dirty="0" err="1" smtClean="0"/>
              <a:t>Subprocess</a:t>
            </a:r>
            <a:endParaRPr lang="en-IN" sz="1200" spc="300" dirty="0" smtClean="0"/>
          </a:p>
          <a:p>
            <a:pPr marL="0" lvl="0" indent="0"/>
            <a:r>
              <a:rPr lang="en-IN" sz="1200" spc="300" dirty="0" smtClean="0"/>
              <a:t>Requests</a:t>
            </a:r>
          </a:p>
          <a:p>
            <a:pPr marL="0" lvl="0" indent="0"/>
            <a:r>
              <a:rPr lang="en-IN" sz="1200" spc="300" dirty="0" err="1" smtClean="0"/>
              <a:t>Ecapture</a:t>
            </a:r>
            <a:endParaRPr lang="en-IN" sz="1200" spc="300" dirty="0" smtClean="0"/>
          </a:p>
          <a:p>
            <a:pPr marL="0" lvl="0" indent="0">
              <a:buNone/>
            </a:pPr>
            <a:endParaRPr lang="en-IN" sz="1200" spc="300" dirty="0" smtClean="0"/>
          </a:p>
          <a:p>
            <a:pPr marL="0" lvl="0" indent="0"/>
            <a:endParaRPr lang="en-IN" sz="1100" spc="300" dirty="0" smtClean="0"/>
          </a:p>
          <a:p>
            <a:pPr marL="0" lvl="0" indent="0"/>
            <a:endParaRPr lang="en-IN" sz="1100" spc="300" dirty="0" smtClean="0"/>
          </a:p>
          <a:p>
            <a:pPr marL="0" lvl="0" indent="0"/>
            <a:endParaRPr sz="1100" spc="300" dirty="0"/>
          </a:p>
        </p:txBody>
      </p:sp>
      <p:pic>
        <p:nvPicPr>
          <p:cNvPr id="394" name="Google Shape;394;p38"/>
          <p:cNvPicPr preferRelativeResize="0"/>
          <p:nvPr/>
        </p:nvPicPr>
        <p:blipFill>
          <a:blip r:embed="rId3">
            <a:alphaModFix/>
          </a:blip>
          <a:stretch>
            <a:fillRect/>
          </a:stretch>
        </p:blipFill>
        <p:spPr>
          <a:xfrm>
            <a:off x="5983976" y="1373675"/>
            <a:ext cx="1519400" cy="1731550"/>
          </a:xfrm>
          <a:prstGeom prst="rect">
            <a:avLst/>
          </a:prstGeom>
          <a:noFill/>
          <a:ln>
            <a:noFill/>
          </a:ln>
        </p:spPr>
      </p:pic>
      <p:sp>
        <p:nvSpPr>
          <p:cNvPr id="5" name="Google Shape;136;p20"/>
          <p:cNvSpPr txBox="1">
            <a:spLocks/>
          </p:cNvSpPr>
          <p:nvPr/>
        </p:nvSpPr>
        <p:spPr>
          <a:xfrm>
            <a:off x="8480584" y="4756624"/>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00" b="1" dirty="0" smtClean="0">
                <a:solidFill>
                  <a:schemeClr val="bg1"/>
                </a:solidFill>
                <a:latin typeface="Muli"/>
              </a:rPr>
              <a:t>12</a:t>
            </a:r>
            <a:endParaRPr lang="en" sz="1200" b="1" dirty="0">
              <a:solidFill>
                <a:schemeClr val="bg1"/>
              </a:solidFill>
              <a:latin typeface="Mul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186" y="677333"/>
            <a:ext cx="3920067" cy="2406177"/>
          </a:xfrm>
        </p:spPr>
        <p:txBody>
          <a:bodyPr/>
          <a:lstStyle/>
          <a:p>
            <a:r>
              <a:rPr lang="en-US" sz="4800" b="0" dirty="0" smtClean="0">
                <a:effectLst>
                  <a:outerShdw blurRad="38100" dist="38100" dir="2700000" algn="tl">
                    <a:srgbClr val="000000">
                      <a:alpha val="43137"/>
                    </a:srgbClr>
                  </a:outerShdw>
                </a:effectLst>
              </a:rPr>
              <a:t>Main     function we have defined</a:t>
            </a:r>
            <a:endParaRPr lang="en-IN" sz="4800" b="0" dirty="0">
              <a:effectLst>
                <a:outerShdw blurRad="38100" dist="38100" dir="2700000" algn="tl">
                  <a:srgbClr val="000000">
                    <a:alpha val="43137"/>
                  </a:srgbClr>
                </a:outerShdw>
              </a:effectLst>
            </a:endParaRPr>
          </a:p>
        </p:txBody>
      </p:sp>
      <p:sp>
        <p:nvSpPr>
          <p:cNvPr id="4" name="TextBox 3"/>
          <p:cNvSpPr txBox="1"/>
          <p:nvPr/>
        </p:nvSpPr>
        <p:spPr>
          <a:xfrm>
            <a:off x="365760" y="3207034"/>
            <a:ext cx="5274201" cy="461665"/>
          </a:xfrm>
          <a:prstGeom prst="rect">
            <a:avLst/>
          </a:prstGeom>
          <a:noFill/>
        </p:spPr>
        <p:txBody>
          <a:bodyPr wrap="none" rtlCol="0">
            <a:spAutoFit/>
          </a:bodyPr>
          <a:lstStyle/>
          <a:p>
            <a:r>
              <a:rPr lang="en-IN" sz="1200" b="1" spc="600" dirty="0" smtClean="0">
                <a:solidFill>
                  <a:schemeClr val="bg1"/>
                </a:solidFill>
                <a:effectLst>
                  <a:outerShdw blurRad="38100" dist="38100" dir="2700000" algn="tl">
                    <a:srgbClr val="000000">
                      <a:alpha val="43137"/>
                    </a:srgbClr>
                  </a:outerShdw>
                </a:effectLst>
              </a:rPr>
              <a:t>“Without These Functions</a:t>
            </a:r>
          </a:p>
          <a:p>
            <a:r>
              <a:rPr lang="en-IN" sz="1200" b="1" spc="600" dirty="0" smtClean="0">
                <a:solidFill>
                  <a:schemeClr val="bg1"/>
                </a:solidFill>
                <a:effectLst>
                  <a:outerShdw blurRad="38100" dist="38100" dir="2700000" algn="tl">
                    <a:srgbClr val="000000">
                      <a:alpha val="43137"/>
                    </a:srgbClr>
                  </a:outerShdw>
                </a:effectLst>
              </a:rPr>
              <a:t>(voice commands) </a:t>
            </a:r>
            <a:r>
              <a:rPr lang="en-IN" sz="1200" b="1" spc="600" dirty="0" smtClean="0">
                <a:solidFill>
                  <a:schemeClr val="bg1"/>
                </a:solidFill>
                <a:effectLst>
                  <a:outerShdw blurRad="38100" dist="38100" dir="2700000" algn="tl">
                    <a:srgbClr val="000000">
                      <a:alpha val="43137"/>
                    </a:srgbClr>
                  </a:outerShdw>
                </a:effectLst>
              </a:rPr>
              <a:t>Will Not Work…”</a:t>
            </a:r>
            <a:endParaRPr lang="en-IN" sz="1200" b="1" spc="600" dirty="0">
              <a:solidFill>
                <a:schemeClr val="bg1"/>
              </a:solidFill>
              <a:effectLst>
                <a:outerShdw blurRad="38100" dist="38100" dir="2700000" algn="tl">
                  <a:srgbClr val="000000">
                    <a:alpha val="43137"/>
                  </a:srgbClr>
                </a:outerShdw>
              </a:effectLst>
            </a:endParaRPr>
          </a:p>
        </p:txBody>
      </p:sp>
      <p:sp>
        <p:nvSpPr>
          <p:cNvPr id="5" name="Google Shape;136;p20"/>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00" b="1" dirty="0" smtClean="0">
                <a:solidFill>
                  <a:schemeClr val="bg1"/>
                </a:solidFill>
              </a:rPr>
              <a:t>13</a:t>
            </a:r>
            <a:endParaRPr lang="en" sz="1200" b="1" dirty="0">
              <a:solidFill>
                <a:schemeClr val="bg1"/>
              </a:solidFill>
            </a:endParaRPr>
          </a:p>
        </p:txBody>
      </p:sp>
    </p:spTree>
    <p:extLst>
      <p:ext uri="{BB962C8B-B14F-4D97-AF65-F5344CB8AC3E}">
        <p14:creationId xmlns:p14="http://schemas.microsoft.com/office/powerpoint/2010/main" val="1412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IN" sz="4800" dirty="0" err="1" smtClean="0">
                <a:solidFill>
                  <a:schemeClr val="bg1"/>
                </a:solidFill>
                <a:effectLst>
                  <a:outerShdw blurRad="38100" dist="38100" dir="2700000" algn="tl">
                    <a:srgbClr val="000000">
                      <a:alpha val="43137"/>
                    </a:srgbClr>
                  </a:outerShdw>
                </a:effectLst>
              </a:rPr>
              <a:t>def</a:t>
            </a:r>
            <a:r>
              <a:rPr lang="en-IN" sz="4800" dirty="0" smtClean="0">
                <a:solidFill>
                  <a:schemeClr val="bg1"/>
                </a:solidFill>
                <a:effectLst>
                  <a:outerShdw blurRad="38100" dist="38100" dir="2700000" algn="tl">
                    <a:srgbClr val="000000">
                      <a:alpha val="43137"/>
                    </a:srgbClr>
                  </a:outerShdw>
                </a:effectLst>
              </a:rPr>
              <a:t> speak(text):</a:t>
            </a:r>
          </a:p>
          <a:p>
            <a:pPr marL="38100" indent="0">
              <a:buNone/>
            </a:pPr>
            <a:r>
              <a:rPr lang="en-IN" dirty="0" smtClean="0">
                <a:solidFill>
                  <a:schemeClr val="bg1"/>
                </a:solidFill>
                <a:effectLst>
                  <a:outerShdw blurRad="38100" dist="38100" dir="2700000" algn="tl">
                    <a:srgbClr val="000000">
                      <a:alpha val="43137"/>
                    </a:srgbClr>
                  </a:outerShdw>
                </a:effectLst>
              </a:rPr>
              <a:t>Converts </a:t>
            </a:r>
            <a:r>
              <a:rPr lang="en-IN" dirty="0">
                <a:solidFill>
                  <a:schemeClr val="bg1"/>
                </a:solidFill>
                <a:effectLst>
                  <a:outerShdw blurRad="38100" dist="38100" dir="2700000" algn="tl">
                    <a:srgbClr val="000000">
                      <a:alpha val="43137"/>
                    </a:srgbClr>
                  </a:outerShdw>
                </a:effectLst>
              </a:rPr>
              <a:t>the </a:t>
            </a:r>
            <a:r>
              <a:rPr lang="en-IN" dirty="0" smtClean="0">
                <a:solidFill>
                  <a:schemeClr val="bg1"/>
                </a:solidFill>
                <a:effectLst>
                  <a:outerShdw blurRad="38100" dist="38100" dir="2700000" algn="tl">
                    <a:srgbClr val="000000">
                      <a:alpha val="43137"/>
                    </a:srgbClr>
                  </a:outerShdw>
                </a:effectLst>
              </a:rPr>
              <a:t>spoken words to text…</a:t>
            </a:r>
            <a:endParaRPr lang="en-IN" dirty="0">
              <a:solidFill>
                <a:schemeClr val="bg1"/>
              </a:solidFill>
              <a:effectLst>
                <a:outerShdw blurRad="38100" dist="38100" dir="2700000" algn="tl">
                  <a:srgbClr val="000000">
                    <a:alpha val="43137"/>
                  </a:srgbClr>
                </a:outerShdw>
              </a:effectLst>
            </a:endParaRPr>
          </a:p>
          <a:p>
            <a:pPr marL="38100" indent="0">
              <a:buNone/>
            </a:pPr>
            <a:endParaRPr lang="en-IN" dirty="0">
              <a:solidFill>
                <a:schemeClr val="bg1"/>
              </a:solidFill>
            </a:endParaRPr>
          </a:p>
        </p:txBody>
      </p:sp>
      <p:sp>
        <p:nvSpPr>
          <p:cNvPr id="3"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14</a:t>
            </a:r>
            <a:endParaRPr dirty="0"/>
          </a:p>
        </p:txBody>
      </p:sp>
    </p:spTree>
    <p:extLst>
      <p:ext uri="{BB962C8B-B14F-4D97-AF65-F5344CB8AC3E}">
        <p14:creationId xmlns:p14="http://schemas.microsoft.com/office/powerpoint/2010/main" val="84761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92" y="402401"/>
            <a:ext cx="3524090" cy="1087732"/>
          </a:xfrm>
        </p:spPr>
        <p:txBody>
          <a:bodyPr/>
          <a:lstStyle/>
          <a:p>
            <a:r>
              <a:rPr lang="en-IN" b="0" dirty="0">
                <a:effectLst>
                  <a:outerShdw blurRad="38100" dist="38100" dir="2700000" algn="tl">
                    <a:srgbClr val="000000">
                      <a:alpha val="43137"/>
                    </a:srgbClr>
                  </a:outerShdw>
                </a:effectLst>
              </a:rPr>
              <a:t/>
            </a:r>
            <a:br>
              <a:rPr lang="en-IN" b="0" dirty="0">
                <a:effectLst>
                  <a:outerShdw blurRad="38100" dist="38100" dir="2700000" algn="tl">
                    <a:srgbClr val="000000">
                      <a:alpha val="43137"/>
                    </a:srgbClr>
                  </a:outerShdw>
                </a:effectLst>
              </a:rPr>
            </a:br>
            <a:r>
              <a:rPr lang="en-IN" sz="4800" b="0" dirty="0" err="1">
                <a:effectLst>
                  <a:outerShdw blurRad="38100" dist="38100" dir="2700000" algn="tl">
                    <a:srgbClr val="000000">
                      <a:alpha val="43137"/>
                    </a:srgbClr>
                  </a:outerShdw>
                </a:effectLst>
              </a:rPr>
              <a:t>def</a:t>
            </a:r>
            <a:r>
              <a:rPr lang="en-IN" sz="4800" b="0" dirty="0">
                <a:effectLst>
                  <a:outerShdw blurRad="38100" dist="38100" dir="2700000" algn="tl">
                    <a:srgbClr val="000000">
                      <a:alpha val="43137"/>
                    </a:srgbClr>
                  </a:outerShdw>
                </a:effectLst>
              </a:rPr>
              <a:t> </a:t>
            </a:r>
            <a:r>
              <a:rPr lang="en-IN" b="0" dirty="0" err="1">
                <a:effectLst>
                  <a:outerShdw blurRad="38100" dist="38100" dir="2700000" algn="tl">
                    <a:srgbClr val="000000">
                      <a:alpha val="43137"/>
                    </a:srgbClr>
                  </a:outerShdw>
                </a:effectLst>
              </a:rPr>
              <a:t>takeCommand</a:t>
            </a:r>
            <a:r>
              <a:rPr lang="en-IN" b="0" dirty="0">
                <a:effectLst>
                  <a:outerShdw blurRad="38100" dist="38100" dir="2700000" algn="tl">
                    <a:srgbClr val="000000">
                      <a:alpha val="43137"/>
                    </a:srgbClr>
                  </a:outerShdw>
                </a:effectLst>
              </a:rPr>
              <a:t>():</a:t>
            </a:r>
          </a:p>
        </p:txBody>
      </p:sp>
      <p:sp>
        <p:nvSpPr>
          <p:cNvPr id="3" name="Text Placeholder 2"/>
          <p:cNvSpPr>
            <a:spLocks noGrp="1"/>
          </p:cNvSpPr>
          <p:nvPr>
            <p:ph type="body" idx="1"/>
          </p:nvPr>
        </p:nvSpPr>
        <p:spPr>
          <a:xfrm>
            <a:off x="417992" y="1684443"/>
            <a:ext cx="5142916" cy="3161700"/>
          </a:xfrm>
        </p:spPr>
        <p:txBody>
          <a:bodyPr/>
          <a:lstStyle/>
          <a:p>
            <a:r>
              <a:rPr lang="en-US" sz="1600" dirty="0" smtClean="0">
                <a:effectLst>
                  <a:outerShdw blurRad="38100" dist="38100" dir="2700000" algn="tl">
                    <a:srgbClr val="000000">
                      <a:alpha val="43137"/>
                    </a:srgbClr>
                  </a:outerShdw>
                </a:effectLst>
              </a:rPr>
              <a:t>It </a:t>
            </a:r>
            <a:r>
              <a:rPr lang="en-US" sz="1600" dirty="0">
                <a:effectLst>
                  <a:outerShdw blurRad="38100" dist="38100" dir="2700000" algn="tl">
                    <a:srgbClr val="000000">
                      <a:alpha val="43137"/>
                    </a:srgbClr>
                  </a:outerShdw>
                </a:effectLst>
              </a:rPr>
              <a:t>takes microphone input from the user and returns string </a:t>
            </a:r>
            <a:r>
              <a:rPr lang="en-US" sz="1600" dirty="0" smtClean="0">
                <a:effectLst>
                  <a:outerShdw blurRad="38100" dist="38100" dir="2700000" algn="tl">
                    <a:srgbClr val="000000">
                      <a:alpha val="43137"/>
                    </a:srgbClr>
                  </a:outerShdw>
                </a:effectLst>
              </a:rPr>
              <a:t>output which Is then </a:t>
            </a:r>
            <a:r>
              <a:rPr lang="en-US" sz="1600" dirty="0">
                <a:effectLst>
                  <a:outerShdw blurRad="38100" dist="38100" dir="2700000" algn="tl">
                    <a:srgbClr val="000000">
                      <a:alpha val="43137"/>
                    </a:srgbClr>
                  </a:outerShdw>
                </a:effectLst>
              </a:rPr>
              <a:t>Stored in a </a:t>
            </a:r>
            <a:r>
              <a:rPr lang="en-US" sz="1600" dirty="0" smtClean="0">
                <a:effectLst>
                  <a:outerShdw blurRad="38100" dist="38100" dir="2700000" algn="tl">
                    <a:srgbClr val="000000">
                      <a:alpha val="43137"/>
                    </a:srgbClr>
                  </a:outerShdw>
                </a:effectLst>
              </a:rPr>
              <a:t>variable </a:t>
            </a:r>
            <a:r>
              <a:rPr lang="en-US" sz="1600" dirty="0">
                <a:effectLst>
                  <a:outerShdw blurRad="38100" dist="38100" dir="2700000" algn="tl">
                    <a:srgbClr val="000000">
                      <a:alpha val="43137"/>
                    </a:srgbClr>
                  </a:outerShdw>
                </a:effectLst>
              </a:rPr>
              <a:t>To execute </a:t>
            </a:r>
            <a:r>
              <a:rPr lang="en-US" sz="1600" dirty="0" smtClean="0">
                <a:effectLst>
                  <a:outerShdw blurRad="38100" dist="38100" dir="2700000" algn="tl">
                    <a:srgbClr val="000000">
                      <a:alpha val="43137"/>
                    </a:srgbClr>
                  </a:outerShdw>
                </a:effectLst>
              </a:rPr>
              <a:t>commands…</a:t>
            </a:r>
            <a:endParaRPr lang="en-US" sz="1600" dirty="0">
              <a:effectLst>
                <a:outerShdw blurRad="38100" dist="38100" dir="2700000" algn="tl">
                  <a:srgbClr val="000000">
                    <a:alpha val="43137"/>
                  </a:srgbClr>
                </a:outerShdw>
              </a:effectLst>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1200" smtClean="0"/>
              <a:t>15</a:t>
            </a:fld>
            <a:endParaRPr lang="en" sz="1200" dirty="0"/>
          </a:p>
        </p:txBody>
      </p:sp>
    </p:spTree>
    <p:extLst>
      <p:ext uri="{BB962C8B-B14F-4D97-AF65-F5344CB8AC3E}">
        <p14:creationId xmlns:p14="http://schemas.microsoft.com/office/powerpoint/2010/main" val="375095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IN" sz="3200" dirty="0" smtClean="0">
                <a:effectLst>
                  <a:outerShdw blurRad="38100" dist="38100" dir="2700000" algn="tl">
                    <a:srgbClr val="000000">
                      <a:alpha val="43137"/>
                    </a:srgbClr>
                  </a:outerShdw>
                </a:effectLst>
              </a:rPr>
              <a:t>“the further program is a </a:t>
            </a:r>
            <a:r>
              <a:rPr lang="en-IN" sz="3200" dirty="0" err="1" smtClean="0">
                <a:effectLst>
                  <a:outerShdw blurRad="38100" dist="38100" dir="2700000" algn="tl">
                    <a:srgbClr val="000000">
                      <a:alpha val="43137"/>
                    </a:srgbClr>
                  </a:outerShdw>
                </a:effectLst>
              </a:rPr>
              <a:t>comparision</a:t>
            </a:r>
            <a:r>
              <a:rPr lang="en-IN" sz="3200" dirty="0" smtClean="0">
                <a:effectLst>
                  <a:outerShdw blurRad="38100" dist="38100" dir="2700000" algn="tl">
                    <a:srgbClr val="000000">
                      <a:alpha val="43137"/>
                    </a:srgbClr>
                  </a:outerShdw>
                </a:effectLst>
              </a:rPr>
              <a:t> between the statement and the query of the user”</a:t>
            </a:r>
            <a:endParaRPr lang="en-IN" sz="3200" dirty="0">
              <a:effectLst>
                <a:outerShdw blurRad="38100" dist="38100" dir="2700000" algn="tl">
                  <a:srgbClr val="000000">
                    <a:alpha val="43137"/>
                  </a:srgbClr>
                </a:outerShdw>
              </a:effectLst>
            </a:endParaRPr>
          </a:p>
        </p:txBody>
      </p:sp>
      <p:sp>
        <p:nvSpPr>
          <p:cNvPr id="5"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sz="1200" dirty="0" smtClean="0"/>
              <a:t>16</a:t>
            </a:r>
            <a:endParaRPr sz="1200" dirty="0"/>
          </a:p>
        </p:txBody>
      </p:sp>
    </p:spTree>
    <p:extLst>
      <p:ext uri="{BB962C8B-B14F-4D97-AF65-F5344CB8AC3E}">
        <p14:creationId xmlns:p14="http://schemas.microsoft.com/office/powerpoint/2010/main" val="334950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p:nvPr/>
        </p:nvSpPr>
        <p:spPr>
          <a:xfrm>
            <a:off x="590925" y="1018776"/>
            <a:ext cx="7361634" cy="350692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5"/>
              </a:gs>
              <a:gs pos="100000">
                <a:schemeClr val="accent2"/>
              </a:gs>
            </a:gsLst>
            <a:lin ang="10800025" scaled="0"/>
          </a:gradFill>
          <a:ln>
            <a:noFill/>
          </a:ln>
          <a:effectLst>
            <a:outerShdw blurRad="200025"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pc="600" dirty="0" smtClean="0">
                <a:effectLst>
                  <a:outerShdw blurRad="38100" dist="38100" dir="2700000" algn="tl">
                    <a:srgbClr val="000000">
                      <a:alpha val="43137"/>
                    </a:srgbClr>
                  </a:outerShdw>
                </a:effectLst>
              </a:rPr>
              <a:t>Key</a:t>
            </a:r>
            <a:r>
              <a:rPr lang="en" spc="600" dirty="0" smtClean="0"/>
              <a:t> </a:t>
            </a:r>
            <a:r>
              <a:rPr lang="en" spc="600" dirty="0" smtClean="0">
                <a:effectLst>
                  <a:outerShdw blurRad="38100" dist="38100" dir="2700000" algn="tl">
                    <a:srgbClr val="000000">
                      <a:alpha val="43137"/>
                    </a:srgbClr>
                  </a:outerShdw>
                </a:effectLst>
              </a:rPr>
              <a:t>features</a:t>
            </a:r>
            <a:endParaRPr spc="600" dirty="0">
              <a:effectLst>
                <a:outerShdw blurRad="38100" dist="38100" dir="2700000" algn="tl">
                  <a:srgbClr val="000000">
                    <a:alpha val="43137"/>
                  </a:srgbClr>
                </a:outerShdw>
              </a:effectLst>
            </a:endParaRPr>
          </a:p>
        </p:txBody>
      </p:sp>
      <p:sp>
        <p:nvSpPr>
          <p:cNvPr id="236" name="Google Shape;236;p26"/>
          <p:cNvSpPr txBox="1">
            <a:spLocks noGrp="1"/>
          </p:cNvSpPr>
          <p:nvPr>
            <p:ph type="body" idx="1"/>
          </p:nvPr>
        </p:nvSpPr>
        <p:spPr>
          <a:xfrm>
            <a:off x="580550" y="1018776"/>
            <a:ext cx="6806839" cy="4964029"/>
          </a:xfrm>
          <a:prstGeom prst="rect">
            <a:avLst/>
          </a:prstGeom>
        </p:spPr>
        <p:txBody>
          <a:bodyPr spcFirstLastPara="1" wrap="square" lIns="0" tIns="0" rIns="0" bIns="0" anchor="t" anchorCtr="0">
            <a:noAutofit/>
          </a:bodyPr>
          <a:lstStyle/>
          <a:p>
            <a:pPr marL="171450" indent="-171450"/>
            <a:endParaRPr lang="en-IN" sz="1100" spc="300" dirty="0" smtClean="0">
              <a:effectLst>
                <a:outerShdw blurRad="38100" dist="38100" dir="2700000" algn="tl">
                  <a:srgbClr val="000000">
                    <a:alpha val="43137"/>
                  </a:srgbClr>
                </a:outerShdw>
              </a:effectLst>
            </a:endParaRPr>
          </a:p>
          <a:p>
            <a:r>
              <a:rPr lang="en-IN" sz="1100" spc="300" dirty="0" smtClean="0">
                <a:effectLst>
                  <a:outerShdw blurRad="38100" dist="38100" dir="2700000" algn="tl">
                    <a:srgbClr val="000000">
                      <a:alpha val="43137"/>
                    </a:srgbClr>
                  </a:outerShdw>
                </a:effectLst>
              </a:rPr>
              <a:t>Tell news</a:t>
            </a:r>
          </a:p>
          <a:p>
            <a:r>
              <a:rPr lang="en-IN" sz="1100" spc="300" dirty="0" smtClean="0">
                <a:effectLst>
                  <a:outerShdw blurRad="38100" dist="38100" dir="2700000" algn="tl">
                    <a:srgbClr val="000000">
                      <a:alpha val="43137"/>
                    </a:srgbClr>
                  </a:outerShdw>
                </a:effectLst>
              </a:rPr>
              <a:t>Tell location</a:t>
            </a:r>
          </a:p>
          <a:p>
            <a:r>
              <a:rPr lang="en-IN" sz="1100" spc="300" dirty="0" smtClean="0">
                <a:effectLst>
                  <a:outerShdw blurRad="38100" dist="38100" dir="2700000" algn="tl">
                    <a:srgbClr val="000000">
                      <a:alpha val="43137"/>
                    </a:srgbClr>
                  </a:outerShdw>
                </a:effectLst>
              </a:rPr>
              <a:t>Set reminders </a:t>
            </a:r>
          </a:p>
          <a:p>
            <a:r>
              <a:rPr lang="en-IN" sz="1100" spc="300" dirty="0" smtClean="0">
                <a:effectLst>
                  <a:outerShdw blurRad="38100" dist="38100" dir="2700000" algn="tl">
                    <a:srgbClr val="000000">
                      <a:alpha val="43137"/>
                    </a:srgbClr>
                  </a:outerShdw>
                </a:effectLst>
              </a:rPr>
              <a:t>Weather report </a:t>
            </a:r>
          </a:p>
          <a:p>
            <a:r>
              <a:rPr lang="en-IN" sz="1100" spc="300" dirty="0" smtClean="0">
                <a:effectLst>
                  <a:outerShdw blurRad="38100" dist="38100" dir="2700000" algn="tl">
                    <a:srgbClr val="000000">
                      <a:alpha val="43137"/>
                    </a:srgbClr>
                  </a:outerShdw>
                </a:effectLst>
              </a:rPr>
              <a:t>Solve queries</a:t>
            </a:r>
          </a:p>
          <a:p>
            <a:r>
              <a:rPr lang="en-IN" sz="1100" spc="300" dirty="0" smtClean="0">
                <a:effectLst>
                  <a:outerShdw blurRad="38100" dist="38100" dir="2700000" algn="tl">
                    <a:srgbClr val="000000">
                      <a:alpha val="43137"/>
                    </a:srgbClr>
                  </a:outerShdw>
                </a:effectLst>
              </a:rPr>
              <a:t>Accessing </a:t>
            </a:r>
            <a:r>
              <a:rPr lang="en-IN" sz="1100" spc="300" dirty="0" err="1" smtClean="0">
                <a:effectLst>
                  <a:outerShdw blurRad="38100" dist="38100" dir="2700000" algn="tl">
                    <a:srgbClr val="000000">
                      <a:alpha val="43137"/>
                    </a:srgbClr>
                  </a:outerShdw>
                </a:effectLst>
              </a:rPr>
              <a:t>youtube</a:t>
            </a:r>
            <a:r>
              <a:rPr lang="en-IN" sz="1100" spc="300" dirty="0" smtClean="0">
                <a:effectLst>
                  <a:outerShdw blurRad="38100" dist="38100" dir="2700000" algn="tl">
                    <a:srgbClr val="000000">
                      <a:alpha val="43137"/>
                    </a:srgbClr>
                  </a:outerShdw>
                </a:effectLst>
              </a:rPr>
              <a:t> </a:t>
            </a:r>
          </a:p>
          <a:p>
            <a:r>
              <a:rPr lang="en-IN" sz="1100" spc="300" dirty="0" smtClean="0">
                <a:effectLst>
                  <a:outerShdw blurRad="38100" dist="38100" dir="2700000" algn="tl">
                    <a:srgbClr val="000000">
                      <a:alpha val="43137"/>
                    </a:srgbClr>
                  </a:outerShdw>
                </a:effectLst>
              </a:rPr>
              <a:t>Send emails</a:t>
            </a:r>
          </a:p>
          <a:p>
            <a:r>
              <a:rPr lang="en-IN" sz="1100" spc="300" dirty="0" smtClean="0">
                <a:effectLst>
                  <a:outerShdw blurRad="38100" dist="38100" dir="2700000" algn="tl">
                    <a:srgbClr val="000000">
                      <a:alpha val="43137"/>
                    </a:srgbClr>
                  </a:outerShdw>
                </a:effectLst>
              </a:rPr>
              <a:t>Tell time</a:t>
            </a:r>
          </a:p>
          <a:p>
            <a:r>
              <a:rPr lang="en-IN" sz="1100" spc="300" dirty="0" smtClean="0">
                <a:effectLst>
                  <a:outerShdw blurRad="38100" dist="38100" dir="2700000" algn="tl">
                    <a:srgbClr val="000000">
                      <a:alpha val="43137"/>
                    </a:srgbClr>
                  </a:outerShdw>
                </a:effectLst>
              </a:rPr>
              <a:t>Play music</a:t>
            </a:r>
          </a:p>
          <a:p>
            <a:r>
              <a:rPr lang="en-IN" sz="1100" spc="300" dirty="0" smtClean="0">
                <a:effectLst>
                  <a:outerShdw blurRad="38100" dist="38100" dir="2700000" algn="tl">
                    <a:srgbClr val="000000">
                      <a:alpha val="43137"/>
                    </a:srgbClr>
                  </a:outerShdw>
                </a:effectLst>
              </a:rPr>
              <a:t>Act like a chat bot</a:t>
            </a:r>
          </a:p>
          <a:p>
            <a:r>
              <a:rPr lang="en-IN" sz="1100" spc="300" dirty="0" smtClean="0">
                <a:effectLst>
                  <a:outerShdw blurRad="38100" dist="38100" dir="2700000" algn="tl">
                    <a:srgbClr val="000000">
                      <a:alpha val="43137"/>
                    </a:srgbClr>
                  </a:outerShdw>
                </a:effectLst>
              </a:rPr>
              <a:t>Entertain you</a:t>
            </a:r>
          </a:p>
          <a:p>
            <a:pPr lvl="0"/>
            <a:r>
              <a:rPr lang="en-IN" sz="1100" spc="300" dirty="0" smtClean="0">
                <a:effectLst>
                  <a:outerShdw blurRad="38100" dist="38100" dir="2700000" algn="tl">
                    <a:srgbClr val="000000">
                      <a:alpha val="43137"/>
                    </a:srgbClr>
                  </a:outerShdw>
                </a:effectLst>
              </a:rPr>
              <a:t>Search with voice</a:t>
            </a:r>
          </a:p>
          <a:p>
            <a:pPr marL="76200" lvl="0" indent="0">
              <a:buNone/>
            </a:pPr>
            <a:endParaRPr lang="en-IN" sz="1100" spc="300" dirty="0">
              <a:effectLst>
                <a:outerShdw blurRad="38100" dist="38100" dir="2700000" algn="tl">
                  <a:srgbClr val="000000">
                    <a:alpha val="43137"/>
                  </a:srgbClr>
                </a:outerShdw>
              </a:effectLst>
            </a:endParaRPr>
          </a:p>
        </p:txBody>
      </p:sp>
      <p:sp>
        <p:nvSpPr>
          <p:cNvPr id="235" name="Google Shape;235;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a:t>17</a:t>
            </a:fld>
            <a:endParaRPr sz="1200" dirty="0"/>
          </a:p>
        </p:txBody>
      </p:sp>
      <p:pic>
        <p:nvPicPr>
          <p:cNvPr id="237" name="Google Shape;237;p26"/>
          <p:cNvPicPr preferRelativeResize="0"/>
          <p:nvPr/>
        </p:nvPicPr>
        <p:blipFill>
          <a:blip r:embed="rId3">
            <a:alphaModFix/>
          </a:blip>
          <a:stretch>
            <a:fillRect/>
          </a:stretch>
        </p:blipFill>
        <p:spPr>
          <a:xfrm>
            <a:off x="1148591" y="2123546"/>
            <a:ext cx="185882" cy="202500"/>
          </a:xfrm>
          <a:prstGeom prst="rect">
            <a:avLst/>
          </a:prstGeom>
          <a:noFill/>
          <a:ln>
            <a:noFill/>
          </a:ln>
        </p:spPr>
      </p:pic>
      <p:pic>
        <p:nvPicPr>
          <p:cNvPr id="238" name="Google Shape;238;p26"/>
          <p:cNvPicPr preferRelativeResize="0"/>
          <p:nvPr/>
        </p:nvPicPr>
        <p:blipFill>
          <a:blip r:embed="rId3">
            <a:alphaModFix/>
          </a:blip>
          <a:stretch>
            <a:fillRect/>
          </a:stretch>
        </p:blipFill>
        <p:spPr>
          <a:xfrm>
            <a:off x="2634266" y="3546021"/>
            <a:ext cx="185882" cy="202500"/>
          </a:xfrm>
          <a:prstGeom prst="rect">
            <a:avLst/>
          </a:prstGeom>
          <a:noFill/>
          <a:ln>
            <a:noFill/>
          </a:ln>
        </p:spPr>
      </p:pic>
      <p:pic>
        <p:nvPicPr>
          <p:cNvPr id="239" name="Google Shape;239;p26"/>
          <p:cNvPicPr preferRelativeResize="0"/>
          <p:nvPr/>
        </p:nvPicPr>
        <p:blipFill>
          <a:blip r:embed="rId3">
            <a:alphaModFix/>
          </a:blip>
          <a:stretch>
            <a:fillRect/>
          </a:stretch>
        </p:blipFill>
        <p:spPr>
          <a:xfrm>
            <a:off x="3582816" y="1921046"/>
            <a:ext cx="185882" cy="202500"/>
          </a:xfrm>
          <a:prstGeom prst="rect">
            <a:avLst/>
          </a:prstGeom>
          <a:noFill/>
          <a:ln>
            <a:noFill/>
          </a:ln>
        </p:spPr>
      </p:pic>
      <p:pic>
        <p:nvPicPr>
          <p:cNvPr id="240" name="Google Shape;240;p26"/>
          <p:cNvPicPr preferRelativeResize="0"/>
          <p:nvPr/>
        </p:nvPicPr>
        <p:blipFill>
          <a:blip r:embed="rId3">
            <a:alphaModFix/>
          </a:blip>
          <a:stretch>
            <a:fillRect/>
          </a:stretch>
        </p:blipFill>
        <p:spPr>
          <a:xfrm>
            <a:off x="4291291" y="3831871"/>
            <a:ext cx="185882" cy="202500"/>
          </a:xfrm>
          <a:prstGeom prst="rect">
            <a:avLst/>
          </a:prstGeom>
          <a:noFill/>
          <a:ln>
            <a:noFill/>
          </a:ln>
        </p:spPr>
      </p:pic>
      <p:pic>
        <p:nvPicPr>
          <p:cNvPr id="241" name="Google Shape;241;p26"/>
          <p:cNvPicPr preferRelativeResize="0"/>
          <p:nvPr/>
        </p:nvPicPr>
        <p:blipFill>
          <a:blip r:embed="rId3">
            <a:alphaModFix/>
          </a:blip>
          <a:stretch>
            <a:fillRect/>
          </a:stretch>
        </p:blipFill>
        <p:spPr>
          <a:xfrm>
            <a:off x="6187641" y="2326046"/>
            <a:ext cx="185882" cy="202500"/>
          </a:xfrm>
          <a:prstGeom prst="rect">
            <a:avLst/>
          </a:prstGeom>
          <a:noFill/>
          <a:ln>
            <a:noFill/>
          </a:ln>
        </p:spPr>
      </p:pic>
      <p:pic>
        <p:nvPicPr>
          <p:cNvPr id="242" name="Google Shape;242;p26"/>
          <p:cNvPicPr preferRelativeResize="0"/>
          <p:nvPr/>
        </p:nvPicPr>
        <p:blipFill>
          <a:blip r:embed="rId3">
            <a:alphaModFix/>
          </a:blip>
          <a:stretch>
            <a:fillRect/>
          </a:stretch>
        </p:blipFill>
        <p:spPr>
          <a:xfrm>
            <a:off x="6744441" y="3896571"/>
            <a:ext cx="185882" cy="2025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1366256" y="915095"/>
            <a:ext cx="6014400" cy="857400"/>
          </a:xfrm>
          <a:prstGeom prst="rect">
            <a:avLst/>
          </a:prstGeom>
        </p:spPr>
        <p:txBody>
          <a:bodyPr spcFirstLastPara="1" wrap="square" lIns="0" tIns="0" rIns="0" bIns="0" anchor="b" anchorCtr="0">
            <a:noAutofit/>
          </a:bodyPr>
          <a:lstStyle/>
          <a:p>
            <a:r>
              <a:rPr lang="en-IN" sz="4000" b="0" spc="300" dirty="0" smtClean="0"/>
              <a:t>Deliverables</a:t>
            </a:r>
            <a:r>
              <a:rPr lang="en-IN" sz="4000" b="0" spc="300" dirty="0"/>
              <a:t/>
            </a:r>
            <a:br>
              <a:rPr lang="en-IN" sz="4000" b="0" spc="300" dirty="0"/>
            </a:br>
            <a:endParaRPr sz="4000" b="0" spc="300" dirty="0"/>
          </a:p>
        </p:txBody>
      </p:sp>
      <p:sp>
        <p:nvSpPr>
          <p:cNvPr id="378" name="Google Shape;378;p36"/>
          <p:cNvSpPr txBox="1">
            <a:spLocks noGrp="1"/>
          </p:cNvSpPr>
          <p:nvPr>
            <p:ph type="body" idx="1"/>
          </p:nvPr>
        </p:nvSpPr>
        <p:spPr>
          <a:xfrm>
            <a:off x="411217" y="1772495"/>
            <a:ext cx="6014400" cy="3273637"/>
          </a:xfrm>
          <a:prstGeom prst="rect">
            <a:avLst/>
          </a:prstGeom>
        </p:spPr>
        <p:txBody>
          <a:bodyPr spcFirstLastPara="1" wrap="square" lIns="0" tIns="0" rIns="0" bIns="0" anchor="t" anchorCtr="0">
            <a:noAutofit/>
          </a:bodyPr>
          <a:lstStyle/>
          <a:p>
            <a:pPr marL="171450" indent="-171450">
              <a:lnSpc>
                <a:spcPct val="150000"/>
              </a:lnSpc>
            </a:pPr>
            <a:r>
              <a:rPr lang="en-US" sz="1200" dirty="0" smtClean="0"/>
              <a:t>We have successfully made a working virtual assistant which can be activated and  can manipulate the system using verbal commands. It eases most of the tasks of the user like searching the web, accessing </a:t>
            </a:r>
            <a:r>
              <a:rPr lang="en-US" sz="1200" dirty="0" err="1" smtClean="0"/>
              <a:t>youtube</a:t>
            </a:r>
            <a:r>
              <a:rPr lang="en-US" sz="1200" dirty="0" smtClean="0"/>
              <a:t> videos, sending mail through voice, etc.</a:t>
            </a:r>
            <a:r>
              <a:rPr lang="en-IN" sz="1200" dirty="0" smtClean="0"/>
              <a:t>We have employed this idea by means of python, machine learning and AI. Our main aim is to assist the users in their tasks with the help of their voice commands. </a:t>
            </a:r>
            <a:endParaRPr lang="en-US" sz="1200" dirty="0"/>
          </a:p>
        </p:txBody>
      </p:sp>
      <p:sp>
        <p:nvSpPr>
          <p:cNvPr id="379" name="Google Shape;379;p3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a:t>18</a:t>
            </a:fld>
            <a:endParaRPr dirty="0"/>
          </a:p>
        </p:txBody>
      </p:sp>
      <p:pic>
        <p:nvPicPr>
          <p:cNvPr id="7" name="Google Shape;678;p48"/>
          <p:cNvPicPr preferRelativeResize="0"/>
          <p:nvPr/>
        </p:nvPicPr>
        <p:blipFill>
          <a:blip r:embed="rId3">
            <a:alphaModFix/>
          </a:blip>
          <a:stretch>
            <a:fillRect/>
          </a:stretch>
        </p:blipFill>
        <p:spPr>
          <a:xfrm>
            <a:off x="6909166" y="1684445"/>
            <a:ext cx="1842723" cy="1098064"/>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ctrTitle"/>
          </p:nvPr>
        </p:nvSpPr>
        <p:spPr>
          <a:xfrm>
            <a:off x="224578" y="393461"/>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5400" dirty="0" smtClean="0">
                <a:effectLst>
                  <a:outerShdw blurRad="38100" dist="38100" dir="2700000" algn="tl">
                    <a:srgbClr val="000000">
                      <a:alpha val="43137"/>
                    </a:srgbClr>
                  </a:outerShdw>
                </a:effectLst>
              </a:rPr>
              <a:t>Conclusion</a:t>
            </a:r>
            <a:endParaRPr sz="5400" dirty="0">
              <a:effectLst>
                <a:outerShdw blurRad="38100" dist="38100" dir="2700000" algn="tl">
                  <a:srgbClr val="000000">
                    <a:alpha val="43137"/>
                  </a:srgbClr>
                </a:outerShdw>
              </a:effectLst>
            </a:endParaRPr>
          </a:p>
        </p:txBody>
      </p:sp>
      <p:sp>
        <p:nvSpPr>
          <p:cNvPr id="2" name="Subtitle 1"/>
          <p:cNvSpPr>
            <a:spLocks noGrp="1"/>
          </p:cNvSpPr>
          <p:nvPr>
            <p:ph type="subTitle" idx="1"/>
          </p:nvPr>
        </p:nvSpPr>
        <p:spPr>
          <a:xfrm>
            <a:off x="119952" y="1553261"/>
            <a:ext cx="5403427" cy="2394039"/>
          </a:xfrm>
        </p:spPr>
        <p:txBody>
          <a:bodyPr/>
          <a:lstStyle/>
          <a:p>
            <a:pPr marL="114300" indent="0">
              <a:lnSpc>
                <a:spcPct val="150000"/>
              </a:lnSpc>
            </a:pPr>
            <a:r>
              <a:rPr lang="en-IN" sz="1400" dirty="0" smtClean="0">
                <a:solidFill>
                  <a:schemeClr val="bg1"/>
                </a:solidFill>
                <a:effectLst>
                  <a:outerShdw blurRad="38100" dist="38100" dir="2700000" algn="tl">
                    <a:srgbClr val="000000">
                      <a:alpha val="43137"/>
                    </a:srgbClr>
                  </a:outerShdw>
                </a:effectLst>
              </a:rPr>
              <a:t>Through this voice assistant, we have automated various services using a single line command. It eases most of the tasks of the user like searching the web, retrieving weather forecast details, vocabulary help and many more. Speech recognition &amp; voice xml clearly represent the next generation of the web.</a:t>
            </a:r>
            <a:endParaRPr lang="en-IN" sz="1400" dirty="0">
              <a:solidFill>
                <a:schemeClr val="bg1"/>
              </a:solidFill>
              <a:effectLst>
                <a:outerShdw blurRad="38100" dist="38100" dir="2700000" algn="tl">
                  <a:srgbClr val="000000">
                    <a:alpha val="43137"/>
                  </a:srgbClr>
                </a:outerShdw>
              </a:effectLst>
            </a:endParaRPr>
          </a:p>
        </p:txBody>
      </p:sp>
      <p:sp>
        <p:nvSpPr>
          <p:cNvPr id="266" name="Google Shape;266;p29"/>
          <p:cNvSpPr txBox="1">
            <a:spLocks noGrp="1"/>
          </p:cNvSpPr>
          <p:nvPr>
            <p:ph type="sldNum" idx="4294967295"/>
          </p:nvPr>
        </p:nvSpPr>
        <p:spPr>
          <a:xfrm>
            <a:off x="8452485" y="47498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smtClean="0"/>
              <a:t>19</a:t>
            </a:fld>
            <a:r>
              <a:rPr lang="en" dirty="0" smtClean="0"/>
              <a:t>  </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5"/>
          <p:cNvSpPr txBox="1">
            <a:spLocks noGrp="1"/>
          </p:cNvSpPr>
          <p:nvPr>
            <p:ph type="title"/>
          </p:nvPr>
        </p:nvSpPr>
        <p:spPr>
          <a:xfrm>
            <a:off x="580550" y="-18010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Team Presentation</a:t>
            </a:r>
            <a:endParaRPr dirty="0"/>
          </a:p>
        </p:txBody>
      </p:sp>
      <p:sp>
        <p:nvSpPr>
          <p:cNvPr id="568" name="Google Shape;568;p45"/>
          <p:cNvSpPr txBox="1"/>
          <p:nvPr/>
        </p:nvSpPr>
        <p:spPr>
          <a:xfrm>
            <a:off x="366009" y="965422"/>
            <a:ext cx="2201298" cy="686393"/>
          </a:xfrm>
          <a:prstGeom prst="rect">
            <a:avLst/>
          </a:prstGeom>
          <a:noFill/>
          <a:ln>
            <a:noFill/>
          </a:ln>
        </p:spPr>
        <p:txBody>
          <a:bodyPr spcFirstLastPara="1" wrap="square" lIns="0" tIns="0" rIns="0" bIns="0" anchor="t" anchorCtr="0">
            <a:noAutofit/>
          </a:bodyPr>
          <a:lstStyle/>
          <a:p>
            <a:pPr lvl="0" algn="ctr"/>
            <a:r>
              <a:rPr lang="en" sz="1000" b="1" spc="300" dirty="0" smtClean="0">
                <a:solidFill>
                  <a:schemeClr val="lt1"/>
                </a:solidFill>
                <a:effectLst>
                  <a:outerShdw blurRad="38100" dist="38100" dir="2700000" algn="tl">
                    <a:srgbClr val="000000">
                      <a:alpha val="43137"/>
                    </a:srgbClr>
                  </a:outerShdw>
                </a:effectLst>
                <a:latin typeface="Muli"/>
                <a:ea typeface="Muli"/>
                <a:cs typeface="Muli"/>
                <a:sym typeface="Muli"/>
              </a:rPr>
              <a:t>SAMRATDUTTA</a:t>
            </a:r>
          </a:p>
          <a:p>
            <a:pPr lvl="0" algn="ctr"/>
            <a:r>
              <a:rPr lang="en" sz="1000" spc="300" dirty="0">
                <a:solidFill>
                  <a:schemeClr val="lt1"/>
                </a:solidFill>
                <a:effectLst>
                  <a:outerShdw blurRad="38100" dist="38100" dir="2700000" algn="tl">
                    <a:srgbClr val="000000">
                      <a:alpha val="43137"/>
                    </a:srgbClr>
                  </a:outerShdw>
                </a:effectLst>
                <a:latin typeface="Muli"/>
                <a:ea typeface="Muli"/>
                <a:cs typeface="Muli"/>
                <a:sym typeface="Muli"/>
              </a:rPr>
              <a:t/>
            </a:r>
            <a:br>
              <a:rPr lang="en" sz="1000" spc="300" dirty="0">
                <a:solidFill>
                  <a:schemeClr val="lt1"/>
                </a:solidFill>
                <a:effectLst>
                  <a:outerShdw blurRad="38100" dist="38100" dir="2700000" algn="tl">
                    <a:srgbClr val="000000">
                      <a:alpha val="43137"/>
                    </a:srgbClr>
                  </a:outerShdw>
                </a:effectLst>
                <a:latin typeface="Muli"/>
                <a:ea typeface="Muli"/>
                <a:cs typeface="Muli"/>
                <a:sym typeface="Muli"/>
              </a:rPr>
            </a:br>
            <a:r>
              <a:rPr lang="en-IN" sz="1000" dirty="0" smtClean="0">
                <a:solidFill>
                  <a:schemeClr val="lt1"/>
                </a:solidFill>
                <a:effectLst>
                  <a:outerShdw blurRad="38100" dist="38100" dir="2700000" algn="tl">
                    <a:srgbClr val="000000">
                      <a:alpha val="43137"/>
                    </a:srgbClr>
                  </a:outerShdw>
                </a:effectLst>
                <a:latin typeface="Muli"/>
                <a:ea typeface="Muli"/>
                <a:cs typeface="Muli"/>
                <a:sym typeface="Muli"/>
              </a:rPr>
              <a:t>22BAI70872@cuch.in</a:t>
            </a:r>
            <a:endParaRPr sz="1000" dirty="0">
              <a:solidFill>
                <a:schemeClr val="lt1"/>
              </a:solidFill>
              <a:effectLst>
                <a:outerShdw blurRad="38100" dist="38100" dir="2700000" algn="tl">
                  <a:srgbClr val="000000">
                    <a:alpha val="43137"/>
                  </a:srgbClr>
                </a:outerShdw>
              </a:effectLst>
              <a:latin typeface="Muli"/>
              <a:ea typeface="Muli"/>
              <a:cs typeface="Muli"/>
              <a:sym typeface="Muli"/>
            </a:endParaRPr>
          </a:p>
        </p:txBody>
      </p:sp>
      <p:sp>
        <p:nvSpPr>
          <p:cNvPr id="570" name="Google Shape;570;p45"/>
          <p:cNvSpPr txBox="1"/>
          <p:nvPr/>
        </p:nvSpPr>
        <p:spPr>
          <a:xfrm>
            <a:off x="537391" y="1514948"/>
            <a:ext cx="1958574" cy="904242"/>
          </a:xfrm>
          <a:prstGeom prst="rect">
            <a:avLst/>
          </a:prstGeom>
          <a:noFill/>
          <a:ln>
            <a:noFill/>
          </a:ln>
        </p:spPr>
        <p:txBody>
          <a:bodyPr spcFirstLastPara="1" wrap="square" lIns="0" tIns="0" rIns="0" bIns="0" anchor="t" anchorCtr="0">
            <a:noAutofit/>
          </a:bodyPr>
          <a:lstStyle/>
          <a:p>
            <a:pPr lvl="0" algn="ctr">
              <a:spcBef>
                <a:spcPts val="400"/>
              </a:spcBef>
              <a:spcAft>
                <a:spcPts val="400"/>
              </a:spcAft>
            </a:pPr>
            <a:endParaRPr sz="1000" dirty="0">
              <a:solidFill>
                <a:schemeClr val="lt1"/>
              </a:solidFill>
              <a:latin typeface="Muli"/>
              <a:ea typeface="Muli"/>
              <a:cs typeface="Muli"/>
              <a:sym typeface="Muli"/>
            </a:endParaRPr>
          </a:p>
        </p:txBody>
      </p:sp>
      <p:sp>
        <p:nvSpPr>
          <p:cNvPr id="572" name="Google Shape;572;p45"/>
          <p:cNvSpPr txBox="1"/>
          <p:nvPr/>
        </p:nvSpPr>
        <p:spPr>
          <a:xfrm>
            <a:off x="537391" y="2128769"/>
            <a:ext cx="1858534" cy="904242"/>
          </a:xfrm>
          <a:prstGeom prst="rect">
            <a:avLst/>
          </a:prstGeom>
          <a:noFill/>
          <a:ln>
            <a:noFill/>
          </a:ln>
        </p:spPr>
        <p:txBody>
          <a:bodyPr spcFirstLastPara="1" wrap="square" lIns="0" tIns="0" rIns="0" bIns="0" anchor="t" anchorCtr="0">
            <a:noAutofit/>
          </a:bodyPr>
          <a:lstStyle/>
          <a:p>
            <a:pPr lvl="0" algn="ctr">
              <a:spcBef>
                <a:spcPts val="400"/>
              </a:spcBef>
              <a:spcAft>
                <a:spcPts val="400"/>
              </a:spcAft>
            </a:pPr>
            <a:endParaRPr sz="1000" dirty="0">
              <a:solidFill>
                <a:schemeClr val="lt1"/>
              </a:solidFill>
              <a:effectLst>
                <a:outerShdw blurRad="38100" dist="38100" dir="2700000" algn="tl">
                  <a:srgbClr val="000000">
                    <a:alpha val="43137"/>
                  </a:srgbClr>
                </a:outerShdw>
              </a:effectLst>
              <a:latin typeface="Muli"/>
              <a:ea typeface="Muli"/>
              <a:cs typeface="Muli"/>
              <a:sym typeface="Muli"/>
            </a:endParaRPr>
          </a:p>
        </p:txBody>
      </p:sp>
      <p:sp>
        <p:nvSpPr>
          <p:cNvPr id="574" name="Google Shape;574;p45"/>
          <p:cNvSpPr txBox="1"/>
          <p:nvPr/>
        </p:nvSpPr>
        <p:spPr>
          <a:xfrm>
            <a:off x="413488" y="3165912"/>
            <a:ext cx="2206369" cy="1071080"/>
          </a:xfrm>
          <a:prstGeom prst="rect">
            <a:avLst/>
          </a:prstGeom>
          <a:noFill/>
          <a:ln>
            <a:noFill/>
          </a:ln>
        </p:spPr>
        <p:txBody>
          <a:bodyPr spcFirstLastPara="1" wrap="square" lIns="0" tIns="0" rIns="0" bIns="0" anchor="t" anchorCtr="0">
            <a:noAutofit/>
          </a:bodyPr>
          <a:lstStyle/>
          <a:p>
            <a:pPr lvl="0" algn="ctr">
              <a:spcBef>
                <a:spcPts val="400"/>
              </a:spcBef>
              <a:spcAft>
                <a:spcPts val="400"/>
              </a:spcAft>
            </a:pPr>
            <a:endParaRPr sz="1000" dirty="0">
              <a:solidFill>
                <a:schemeClr val="lt1"/>
              </a:solidFill>
              <a:latin typeface="Muli"/>
              <a:ea typeface="Muli"/>
              <a:cs typeface="Muli"/>
              <a:sym typeface="Muli"/>
            </a:endParaRPr>
          </a:p>
        </p:txBody>
      </p:sp>
      <p:sp>
        <p:nvSpPr>
          <p:cNvPr id="9"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2</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p:nvPr/>
        </p:nvSpPr>
        <p:spPr>
          <a:xfrm>
            <a:off x="590925" y="1018776"/>
            <a:ext cx="7361634" cy="350692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5"/>
              </a:gs>
              <a:gs pos="100000">
                <a:schemeClr val="accent2"/>
              </a:gs>
            </a:gsLst>
            <a:lin ang="10800025" scaled="0"/>
          </a:gradFill>
          <a:ln>
            <a:noFill/>
          </a:ln>
          <a:effectLst>
            <a:outerShdw blurRad="200025"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pc="600" dirty="0" smtClean="0">
                <a:effectLst>
                  <a:outerShdw blurRad="38100" dist="38100" dir="2700000" algn="tl">
                    <a:srgbClr val="000000">
                      <a:alpha val="43137"/>
                    </a:srgbClr>
                  </a:outerShdw>
                </a:effectLst>
              </a:rPr>
              <a:t>Future</a:t>
            </a:r>
            <a:r>
              <a:rPr lang="en" spc="600" dirty="0" smtClean="0"/>
              <a:t> </a:t>
            </a:r>
            <a:r>
              <a:rPr lang="en" spc="600" dirty="0" smtClean="0">
                <a:effectLst>
                  <a:outerShdw blurRad="38100" dist="38100" dir="2700000" algn="tl">
                    <a:srgbClr val="000000">
                      <a:alpha val="43137"/>
                    </a:srgbClr>
                  </a:outerShdw>
                </a:effectLst>
              </a:rPr>
              <a:t>scope</a:t>
            </a:r>
            <a:endParaRPr spc="600" dirty="0">
              <a:effectLst>
                <a:outerShdw blurRad="38100" dist="38100" dir="2700000" algn="tl">
                  <a:srgbClr val="000000">
                    <a:alpha val="43137"/>
                  </a:srgbClr>
                </a:outerShdw>
              </a:effectLst>
            </a:endParaRPr>
          </a:p>
        </p:txBody>
      </p:sp>
      <p:sp>
        <p:nvSpPr>
          <p:cNvPr id="236" name="Google Shape;236;p26"/>
          <p:cNvSpPr txBox="1">
            <a:spLocks noGrp="1"/>
          </p:cNvSpPr>
          <p:nvPr>
            <p:ph type="body" idx="1"/>
          </p:nvPr>
        </p:nvSpPr>
        <p:spPr>
          <a:xfrm>
            <a:off x="580549" y="1352549"/>
            <a:ext cx="6806839" cy="4964029"/>
          </a:xfrm>
          <a:prstGeom prst="rect">
            <a:avLst/>
          </a:prstGeom>
        </p:spPr>
        <p:txBody>
          <a:bodyPr spcFirstLastPara="1" wrap="square" lIns="0" tIns="0" rIns="0" bIns="0" anchor="t" anchorCtr="0">
            <a:noAutofit/>
          </a:bodyPr>
          <a:lstStyle/>
          <a:p>
            <a:pPr marL="0" indent="0">
              <a:buNone/>
            </a:pPr>
            <a:endParaRPr lang="en-IN" sz="1200" dirty="0" smtClean="0">
              <a:effectLst>
                <a:outerShdw blurRad="38100" dist="38100" dir="2700000" algn="tl">
                  <a:srgbClr val="000000">
                    <a:alpha val="43137"/>
                  </a:srgbClr>
                </a:outerShdw>
              </a:effectLst>
            </a:endParaRPr>
          </a:p>
          <a:p>
            <a:pPr marL="76200" lvl="0" indent="0">
              <a:lnSpc>
                <a:spcPct val="150000"/>
              </a:lnSpc>
              <a:buNone/>
            </a:pPr>
            <a:r>
              <a:rPr lang="en-IN" sz="1200" dirty="0" smtClean="0">
                <a:effectLst>
                  <a:outerShdw blurRad="38100" dist="38100" dir="2700000" algn="tl">
                    <a:srgbClr val="000000">
                      <a:alpha val="43137"/>
                    </a:srgbClr>
                  </a:outerShdw>
                </a:effectLst>
              </a:rPr>
              <a:t>In the future, we hope to incorporate more artificial intelligence into our project, such as machine learning, neural networks, and so on, as well as the internet of things. With the addition of these elements, we will be able to improve our voice assistant by adding new features to it</a:t>
            </a:r>
            <a:endParaRPr lang="en-IN" sz="1200" dirty="0">
              <a:effectLst>
                <a:outerShdw blurRad="38100" dist="38100" dir="2700000" algn="tl">
                  <a:srgbClr val="000000">
                    <a:alpha val="43137"/>
                  </a:srgbClr>
                </a:outerShdw>
              </a:effectLst>
            </a:endParaRPr>
          </a:p>
        </p:txBody>
      </p:sp>
      <p:sp>
        <p:nvSpPr>
          <p:cNvPr id="235" name="Google Shape;235;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200"/>
              <a:t>20</a:t>
            </a:fld>
            <a:endParaRPr sz="1200" dirty="0"/>
          </a:p>
        </p:txBody>
      </p:sp>
      <p:pic>
        <p:nvPicPr>
          <p:cNvPr id="237" name="Google Shape;237;p26"/>
          <p:cNvPicPr preferRelativeResize="0"/>
          <p:nvPr/>
        </p:nvPicPr>
        <p:blipFill>
          <a:blip r:embed="rId3">
            <a:alphaModFix/>
          </a:blip>
          <a:stretch>
            <a:fillRect/>
          </a:stretch>
        </p:blipFill>
        <p:spPr>
          <a:xfrm>
            <a:off x="1148591" y="2123546"/>
            <a:ext cx="185882" cy="202500"/>
          </a:xfrm>
          <a:prstGeom prst="rect">
            <a:avLst/>
          </a:prstGeom>
          <a:noFill/>
          <a:ln>
            <a:noFill/>
          </a:ln>
        </p:spPr>
      </p:pic>
      <p:pic>
        <p:nvPicPr>
          <p:cNvPr id="238" name="Google Shape;238;p26"/>
          <p:cNvPicPr preferRelativeResize="0"/>
          <p:nvPr/>
        </p:nvPicPr>
        <p:blipFill>
          <a:blip r:embed="rId3">
            <a:alphaModFix/>
          </a:blip>
          <a:stretch>
            <a:fillRect/>
          </a:stretch>
        </p:blipFill>
        <p:spPr>
          <a:xfrm>
            <a:off x="2634266" y="3546021"/>
            <a:ext cx="185882" cy="202500"/>
          </a:xfrm>
          <a:prstGeom prst="rect">
            <a:avLst/>
          </a:prstGeom>
          <a:noFill/>
          <a:ln>
            <a:noFill/>
          </a:ln>
        </p:spPr>
      </p:pic>
      <p:pic>
        <p:nvPicPr>
          <p:cNvPr id="239" name="Google Shape;239;p26"/>
          <p:cNvPicPr preferRelativeResize="0"/>
          <p:nvPr/>
        </p:nvPicPr>
        <p:blipFill>
          <a:blip r:embed="rId3">
            <a:alphaModFix/>
          </a:blip>
          <a:stretch>
            <a:fillRect/>
          </a:stretch>
        </p:blipFill>
        <p:spPr>
          <a:xfrm>
            <a:off x="3582816" y="1921046"/>
            <a:ext cx="185882" cy="202500"/>
          </a:xfrm>
          <a:prstGeom prst="rect">
            <a:avLst/>
          </a:prstGeom>
          <a:noFill/>
          <a:ln>
            <a:noFill/>
          </a:ln>
        </p:spPr>
      </p:pic>
      <p:pic>
        <p:nvPicPr>
          <p:cNvPr id="240" name="Google Shape;240;p26"/>
          <p:cNvPicPr preferRelativeResize="0"/>
          <p:nvPr/>
        </p:nvPicPr>
        <p:blipFill>
          <a:blip r:embed="rId3">
            <a:alphaModFix/>
          </a:blip>
          <a:stretch>
            <a:fillRect/>
          </a:stretch>
        </p:blipFill>
        <p:spPr>
          <a:xfrm>
            <a:off x="4291291" y="3831871"/>
            <a:ext cx="185882" cy="202500"/>
          </a:xfrm>
          <a:prstGeom prst="rect">
            <a:avLst/>
          </a:prstGeom>
          <a:noFill/>
          <a:ln>
            <a:noFill/>
          </a:ln>
        </p:spPr>
      </p:pic>
      <p:pic>
        <p:nvPicPr>
          <p:cNvPr id="241" name="Google Shape;241;p26"/>
          <p:cNvPicPr preferRelativeResize="0"/>
          <p:nvPr/>
        </p:nvPicPr>
        <p:blipFill>
          <a:blip r:embed="rId3">
            <a:alphaModFix/>
          </a:blip>
          <a:stretch>
            <a:fillRect/>
          </a:stretch>
        </p:blipFill>
        <p:spPr>
          <a:xfrm>
            <a:off x="6187641" y="2326046"/>
            <a:ext cx="185882" cy="202500"/>
          </a:xfrm>
          <a:prstGeom prst="rect">
            <a:avLst/>
          </a:prstGeom>
          <a:noFill/>
          <a:ln>
            <a:noFill/>
          </a:ln>
        </p:spPr>
      </p:pic>
      <p:pic>
        <p:nvPicPr>
          <p:cNvPr id="242" name="Google Shape;242;p26"/>
          <p:cNvPicPr preferRelativeResize="0"/>
          <p:nvPr/>
        </p:nvPicPr>
        <p:blipFill>
          <a:blip r:embed="rId3">
            <a:alphaModFix/>
          </a:blip>
          <a:stretch>
            <a:fillRect/>
          </a:stretch>
        </p:blipFill>
        <p:spPr>
          <a:xfrm>
            <a:off x="6744441" y="3896571"/>
            <a:ext cx="185882" cy="202500"/>
          </a:xfrm>
          <a:prstGeom prst="rect">
            <a:avLst/>
          </a:prstGeom>
          <a:noFill/>
          <a:ln>
            <a:noFill/>
          </a:ln>
        </p:spPr>
      </p:pic>
    </p:spTree>
    <p:extLst>
      <p:ext uri="{BB962C8B-B14F-4D97-AF65-F5344CB8AC3E}">
        <p14:creationId xmlns:p14="http://schemas.microsoft.com/office/powerpoint/2010/main" val="4051791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prstGeom prst="rect">
            <a:avLst/>
          </a:prstGeom>
        </p:spPr>
        <p:txBody>
          <a:bodyPr spcFirstLastPara="1" wrap="square" lIns="0" tIns="0" rIns="0" bIns="0" anchor="b" anchorCtr="0">
            <a:noAutofit/>
          </a:bodyPr>
          <a:lstStyle/>
          <a:p>
            <a:pPr lvl="0" algn="l" rtl="0">
              <a:spcBef>
                <a:spcPts val="0"/>
              </a:spcBef>
              <a:spcAft>
                <a:spcPts val="0"/>
              </a:spcAft>
            </a:pPr>
            <a:r>
              <a:rPr lang="en" sz="6000" b="0" dirty="0" smtClean="0">
                <a:effectLst>
                  <a:outerShdw blurRad="38100" dist="38100" dir="2700000" algn="tl">
                    <a:srgbClr val="000000">
                      <a:alpha val="43137"/>
                    </a:srgbClr>
                  </a:outerShdw>
                </a:effectLst>
              </a:rPr>
              <a:t>Introduction</a:t>
            </a:r>
            <a:endParaRPr sz="6000" b="0" dirty="0">
              <a:effectLst>
                <a:outerShdw blurRad="38100" dist="38100" dir="2700000" algn="tl">
                  <a:srgbClr val="000000">
                    <a:alpha val="43137"/>
                  </a:srgbClr>
                </a:outerShdw>
              </a:effectLst>
            </a:endParaRPr>
          </a:p>
        </p:txBody>
      </p:sp>
      <p:sp>
        <p:nvSpPr>
          <p:cNvPr id="73" name="Google Shape;73;p14"/>
          <p:cNvSpPr txBox="1">
            <a:spLocks noGrp="1"/>
          </p:cNvSpPr>
          <p:nvPr>
            <p:ph type="body" idx="1"/>
          </p:nvPr>
        </p:nvSpPr>
        <p:spPr>
          <a:prstGeom prst="rect">
            <a:avLst/>
          </a:prstGeom>
        </p:spPr>
        <p:txBody>
          <a:bodyPr spcFirstLastPara="1" wrap="square" lIns="0" tIns="0" rIns="0" bIns="0" anchor="t" anchorCtr="0">
            <a:noAutofit/>
          </a:bodyPr>
          <a:lstStyle/>
          <a:p>
            <a:pPr marL="0" lvl="0" indent="0" algn="just">
              <a:lnSpc>
                <a:spcPct val="150000"/>
              </a:lnSpc>
              <a:buClr>
                <a:schemeClr val="dk1"/>
              </a:buClr>
              <a:buSzPts val="1100"/>
              <a:buNone/>
            </a:pPr>
            <a:r>
              <a:rPr lang="en-US" sz="1100" kern="100" dirty="0" smtClean="0">
                <a:effectLst>
                  <a:outerShdw blurRad="38100" dist="38100" dir="2700000" algn="tl">
                    <a:srgbClr val="000000">
                      <a:alpha val="43137"/>
                    </a:srgbClr>
                  </a:outerShdw>
                </a:effectLst>
              </a:rPr>
              <a:t>a </a:t>
            </a:r>
            <a:r>
              <a:rPr lang="en-US" sz="1100" kern="100" dirty="0" smtClean="0">
                <a:effectLst>
                  <a:outerShdw blurRad="38100" dist="38100" dir="2700000" algn="tl">
                    <a:srgbClr val="000000">
                      <a:alpha val="43137"/>
                    </a:srgbClr>
                  </a:outerShdw>
                </a:effectLst>
              </a:rPr>
              <a:t>voice </a:t>
            </a:r>
            <a:r>
              <a:rPr lang="en-US" sz="1100" kern="100" dirty="0" smtClean="0">
                <a:effectLst>
                  <a:outerShdw blurRad="38100" dist="38100" dir="2700000" algn="tl">
                    <a:srgbClr val="000000">
                      <a:alpha val="43137"/>
                    </a:srgbClr>
                  </a:outerShdw>
                </a:effectLst>
              </a:rPr>
              <a:t>based environment </a:t>
            </a:r>
            <a:r>
              <a:rPr lang="en-US" sz="1100" kern="100" dirty="0" smtClean="0">
                <a:effectLst>
                  <a:outerShdw blurRad="38100" dist="38100" dir="2700000" algn="tl">
                    <a:srgbClr val="000000">
                      <a:alpha val="43137"/>
                    </a:srgbClr>
                  </a:outerShdw>
                </a:effectLst>
              </a:rPr>
              <a:t>is </a:t>
            </a:r>
            <a:r>
              <a:rPr lang="en-US" sz="1100" kern="100" dirty="0" smtClean="0">
                <a:effectLst>
                  <a:outerShdw blurRad="38100" dist="38100" dir="2700000" algn="tl">
                    <a:srgbClr val="000000">
                      <a:alpha val="43137"/>
                    </a:srgbClr>
                  </a:outerShdw>
                </a:effectLst>
              </a:rPr>
              <a:t>a digital assistant that uses voice recognition, language processing algorithms, and voice synthesis to listen to specific voice commands and return relevant information or perform specific functions as requested by the user.</a:t>
            </a:r>
            <a:endParaRPr lang="en-US" sz="1100" kern="100" dirty="0">
              <a:effectLst>
                <a:outerShdw blurRad="38100" dist="38100" dir="2700000" algn="tl">
                  <a:srgbClr val="000000">
                    <a:alpha val="43137"/>
                  </a:srgbClr>
                </a:outerShdw>
              </a:effectLst>
            </a:endParaRPr>
          </a:p>
        </p:txBody>
      </p:sp>
      <p:sp>
        <p:nvSpPr>
          <p:cNvPr id="72" name="Google Shape;72;p14"/>
          <p:cNvSpPr txBox="1">
            <a:spLocks noGrp="1"/>
          </p:cNvSpPr>
          <p:nvPr>
            <p:ph type="body" idx="2"/>
          </p:nvPr>
        </p:nvSpPr>
        <p:spPr>
          <a:xfrm>
            <a:off x="4024876" y="1352550"/>
            <a:ext cx="2841000" cy="3155100"/>
          </a:xfrm>
          <a:prstGeom prst="rect">
            <a:avLst/>
          </a:prstGeom>
        </p:spPr>
        <p:txBody>
          <a:bodyPr spcFirstLastPara="1" wrap="square" lIns="0" tIns="0" rIns="0" bIns="0" anchor="t" anchorCtr="0">
            <a:noAutofit/>
          </a:bodyPr>
          <a:lstStyle/>
          <a:p>
            <a:pPr marL="0" indent="0">
              <a:lnSpc>
                <a:spcPct val="100000"/>
              </a:lnSpc>
              <a:buNone/>
            </a:pPr>
            <a:r>
              <a:rPr lang="en-IN" sz="1400" b="1" dirty="0" smtClean="0">
                <a:effectLst>
                  <a:outerShdw blurRad="38100" dist="38100" dir="2700000" algn="tl">
                    <a:srgbClr val="000000">
                      <a:alpha val="43137"/>
                    </a:srgbClr>
                  </a:outerShdw>
                </a:effectLst>
              </a:rPr>
              <a:t>POPULAR VVA</a:t>
            </a:r>
          </a:p>
          <a:p>
            <a:pPr marL="171450" indent="-171450">
              <a:lnSpc>
                <a:spcPct val="100000"/>
              </a:lnSpc>
            </a:pPr>
            <a:r>
              <a:rPr lang="en-IN" sz="1100" dirty="0" smtClean="0">
                <a:effectLst>
                  <a:outerShdw blurRad="38100" dist="38100" dir="2700000" algn="tl">
                    <a:srgbClr val="000000">
                      <a:alpha val="43137"/>
                    </a:srgbClr>
                  </a:outerShdw>
                </a:effectLst>
              </a:rPr>
              <a:t>Google </a:t>
            </a:r>
            <a:r>
              <a:rPr lang="en-IN" sz="1100" dirty="0">
                <a:effectLst>
                  <a:outerShdw blurRad="38100" dist="38100" dir="2700000" algn="tl">
                    <a:srgbClr val="000000">
                      <a:alpha val="43137"/>
                    </a:srgbClr>
                  </a:outerShdw>
                </a:effectLst>
              </a:rPr>
              <a:t>Assistant</a:t>
            </a:r>
          </a:p>
          <a:p>
            <a:pPr marL="171450" indent="-171450">
              <a:lnSpc>
                <a:spcPct val="100000"/>
              </a:lnSpc>
            </a:pPr>
            <a:r>
              <a:rPr lang="en-IN" sz="1100" dirty="0">
                <a:effectLst>
                  <a:outerShdw blurRad="38100" dist="38100" dir="2700000" algn="tl">
                    <a:srgbClr val="000000">
                      <a:alpha val="43137"/>
                    </a:srgbClr>
                  </a:outerShdw>
                </a:effectLst>
              </a:rPr>
              <a:t>Amazon's Alexa</a:t>
            </a:r>
          </a:p>
          <a:p>
            <a:pPr marL="171450" indent="-171450">
              <a:lnSpc>
                <a:spcPct val="100000"/>
              </a:lnSpc>
            </a:pPr>
            <a:r>
              <a:rPr lang="en-IN" sz="1100" dirty="0">
                <a:effectLst>
                  <a:outerShdw blurRad="38100" dist="38100" dir="2700000" algn="tl">
                    <a:srgbClr val="000000">
                      <a:alpha val="43137"/>
                    </a:srgbClr>
                  </a:outerShdw>
                </a:effectLst>
              </a:rPr>
              <a:t>Apple's Siri</a:t>
            </a:r>
          </a:p>
          <a:p>
            <a:pPr marL="171450" indent="-171450">
              <a:lnSpc>
                <a:spcPct val="100000"/>
              </a:lnSpc>
            </a:pPr>
            <a:r>
              <a:rPr lang="en-IN" sz="1100" dirty="0" smtClean="0">
                <a:effectLst>
                  <a:outerShdw blurRad="38100" dist="38100" dir="2700000" algn="tl">
                    <a:srgbClr val="000000">
                      <a:alpha val="43137"/>
                    </a:srgbClr>
                  </a:outerShdw>
                </a:effectLst>
              </a:rPr>
              <a:t>Microsoft </a:t>
            </a:r>
            <a:r>
              <a:rPr lang="en-IN" sz="1100" dirty="0" err="1" smtClean="0">
                <a:effectLst>
                  <a:outerShdw blurRad="38100" dist="38100" dir="2700000" algn="tl">
                    <a:srgbClr val="000000">
                      <a:alpha val="43137"/>
                    </a:srgbClr>
                  </a:outerShdw>
                </a:effectLst>
              </a:rPr>
              <a:t>Cortana</a:t>
            </a:r>
            <a:endParaRPr lang="en-IN" sz="1100" dirty="0" smtClean="0">
              <a:effectLst>
                <a:outerShdw blurRad="38100" dist="38100" dir="2700000" algn="tl">
                  <a:srgbClr val="000000">
                    <a:alpha val="43137"/>
                  </a:srgbClr>
                </a:outerShdw>
              </a:effectLst>
            </a:endParaRPr>
          </a:p>
        </p:txBody>
      </p:sp>
      <p:sp>
        <p:nvSpPr>
          <p:cNvPr id="75" name="Google Shape;75;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298027" y="-378460"/>
            <a:ext cx="4748107" cy="27355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1400" dirty="0" smtClean="0">
                <a:effectLst>
                  <a:outerShdw blurRad="38100" dist="38100" dir="2700000" algn="tl">
                    <a:srgbClr val="000000">
                      <a:alpha val="43137"/>
                    </a:srgbClr>
                  </a:outerShdw>
                </a:effectLst>
              </a:rPr>
              <a:t> </a:t>
            </a:r>
            <a:r>
              <a:rPr lang="en-IN" sz="4400" b="0" dirty="0" smtClean="0">
                <a:effectLst>
                  <a:outerShdw blurRad="38100" dist="38100" dir="2700000" algn="tl">
                    <a:srgbClr val="000000">
                      <a:alpha val="43137"/>
                    </a:srgbClr>
                  </a:outerShdw>
                </a:effectLst>
              </a:rPr>
              <a:t>COMBINATION OF</a:t>
            </a:r>
            <a:endParaRPr lang="en-IN" sz="4400" b="0" dirty="0">
              <a:effectLst>
                <a:outerShdw blurRad="38100" dist="38100" dir="2700000" algn="tl">
                  <a:srgbClr val="000000">
                    <a:alpha val="43137"/>
                  </a:srgbClr>
                </a:outerShdw>
              </a:effectLst>
            </a:endParaRPr>
          </a:p>
        </p:txBody>
      </p:sp>
      <p:sp>
        <p:nvSpPr>
          <p:cNvPr id="81" name="Google Shape;81;p15"/>
          <p:cNvSpPr txBox="1">
            <a:spLocks noGrp="1"/>
          </p:cNvSpPr>
          <p:nvPr>
            <p:ph type="subTitle" idx="4294967295"/>
          </p:nvPr>
        </p:nvSpPr>
        <p:spPr>
          <a:xfrm>
            <a:off x="0" y="2301875"/>
            <a:ext cx="4102100" cy="1836738"/>
          </a:xfrm>
          <a:prstGeom prst="rect">
            <a:avLst/>
          </a:prstGeom>
        </p:spPr>
        <p:txBody>
          <a:bodyPr spcFirstLastPara="1" wrap="square" lIns="0" tIns="0" rIns="0" bIns="0" anchor="t" anchorCtr="0">
            <a:noAutofit/>
          </a:bodyPr>
          <a:lstStyle/>
          <a:p>
            <a:pPr marL="342900"/>
            <a:r>
              <a:rPr lang="en-IN" sz="1100" spc="300" dirty="0" smtClean="0">
                <a:effectLst>
                  <a:outerShdw blurRad="38100" dist="38100" dir="2700000" algn="tl">
                    <a:srgbClr val="000000">
                      <a:alpha val="43137"/>
                    </a:srgbClr>
                  </a:outerShdw>
                </a:effectLst>
              </a:rPr>
              <a:t>Automatic speech Recognition</a:t>
            </a:r>
          </a:p>
          <a:p>
            <a:pPr marL="342900"/>
            <a:r>
              <a:rPr lang="en-IN" sz="1100" spc="300" dirty="0" smtClean="0">
                <a:effectLst>
                  <a:outerShdw blurRad="38100" dist="38100" dir="2700000" algn="tl">
                    <a:srgbClr val="000000">
                      <a:alpha val="43137"/>
                    </a:srgbClr>
                  </a:outerShdw>
                </a:effectLst>
              </a:rPr>
              <a:t>Artificial Intelligence</a:t>
            </a:r>
          </a:p>
          <a:p>
            <a:pPr marL="342900"/>
            <a:r>
              <a:rPr lang="en-IN" sz="1100" spc="300" dirty="0" smtClean="0">
                <a:effectLst>
                  <a:outerShdw blurRad="38100" dist="38100" dir="2700000" algn="tl">
                    <a:srgbClr val="000000">
                      <a:alpha val="43137"/>
                    </a:srgbClr>
                  </a:outerShdw>
                </a:effectLst>
              </a:rPr>
              <a:t>Natural Language processing</a:t>
            </a:r>
          </a:p>
          <a:p>
            <a:pPr marL="342900"/>
            <a:r>
              <a:rPr lang="en-IN" sz="1100" spc="300" dirty="0" smtClean="0">
                <a:effectLst>
                  <a:outerShdw blurRad="38100" dist="38100" dir="2700000" algn="tl">
                    <a:srgbClr val="000000">
                      <a:alpha val="43137"/>
                    </a:srgbClr>
                  </a:outerShdw>
                </a:effectLst>
              </a:rPr>
              <a:t>Inter Process Communication</a:t>
            </a:r>
            <a:endParaRPr sz="1100" spc="300" dirty="0">
              <a:effectLst>
                <a:outerShdw blurRad="38100" dist="38100" dir="2700000" algn="tl">
                  <a:srgbClr val="000000">
                    <a:alpha val="43137"/>
                  </a:srgbClr>
                </a:outerShdw>
              </a:effectLst>
            </a:endParaRPr>
          </a:p>
        </p:txBody>
      </p:sp>
      <p:sp>
        <p:nvSpPr>
          <p:cNvPr id="5" name="Google Shape;136;p20"/>
          <p:cNvSpPr txBox="1">
            <a:spLocks noGrp="1"/>
          </p:cNvSpPr>
          <p:nvPr>
            <p:ph type="sldNum" idx="12"/>
          </p:nvPr>
        </p:nvSpPr>
        <p:spPr>
          <a:xfrm>
            <a:off x="8480584" y="4776943"/>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4</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580549" y="199202"/>
            <a:ext cx="3144783" cy="156863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spc="300" dirty="0" smtClean="0">
                <a:effectLst>
                  <a:outerShdw blurRad="38100" dist="38100" dir="2700000" algn="tl">
                    <a:srgbClr val="000000">
                      <a:alpha val="43137"/>
                    </a:srgbClr>
                  </a:outerShdw>
                </a:effectLst>
              </a:rPr>
              <a:t>PRIMARY GOAL</a:t>
            </a:r>
            <a:endParaRPr sz="4800" spc="300" dirty="0">
              <a:effectLst>
                <a:outerShdw blurRad="38100" dist="38100" dir="2700000" algn="tl">
                  <a:srgbClr val="000000">
                    <a:alpha val="43137"/>
                  </a:srgbClr>
                </a:outerShdw>
              </a:effectLst>
            </a:endParaRPr>
          </a:p>
        </p:txBody>
      </p:sp>
      <p:sp>
        <p:nvSpPr>
          <p:cNvPr id="95" name="Google Shape;95;p17"/>
          <p:cNvSpPr txBox="1">
            <a:spLocks noGrp="1"/>
          </p:cNvSpPr>
          <p:nvPr>
            <p:ph type="body" idx="1"/>
          </p:nvPr>
        </p:nvSpPr>
        <p:spPr>
          <a:xfrm>
            <a:off x="580550" y="2101509"/>
            <a:ext cx="5027770" cy="2734651"/>
          </a:xfrm>
          <a:prstGeom prst="rect">
            <a:avLst/>
          </a:prstGeom>
        </p:spPr>
        <p:txBody>
          <a:bodyPr spcFirstLastPara="1" wrap="square" lIns="0" tIns="0" rIns="0" bIns="0" anchor="t" anchorCtr="0">
            <a:noAutofit/>
          </a:bodyPr>
          <a:lstStyle/>
          <a:p>
            <a:pPr marL="76200" indent="0">
              <a:buNone/>
            </a:pPr>
            <a:r>
              <a:rPr lang="en-US" sz="1400" spc="300" dirty="0">
                <a:effectLst>
                  <a:outerShdw blurRad="38100" dist="38100" dir="2700000" algn="tl">
                    <a:srgbClr val="000000">
                      <a:alpha val="43137"/>
                    </a:srgbClr>
                  </a:outerShdw>
                </a:effectLst>
              </a:rPr>
              <a:t>use voice recognition technology, natural language processing, and AI to respond to </a:t>
            </a:r>
            <a:r>
              <a:rPr lang="en-US" sz="1400" spc="300" dirty="0" smtClean="0">
                <a:effectLst>
                  <a:outerShdw blurRad="38100" dist="38100" dir="2700000" algn="tl">
                    <a:srgbClr val="000000">
                      <a:alpha val="43137"/>
                    </a:srgbClr>
                  </a:outerShdw>
                </a:effectLst>
              </a:rPr>
              <a:t>human commands…</a:t>
            </a:r>
            <a:endParaRPr lang="en-US" sz="1400" spc="300" dirty="0">
              <a:effectLst>
                <a:outerShdw blurRad="38100" dist="38100" dir="2700000" algn="tl">
                  <a:srgbClr val="000000">
                    <a:alpha val="43137"/>
                  </a:srgbClr>
                </a:outerShdw>
              </a:effectLst>
            </a:endParaRPr>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7"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5</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itle 1"/>
          <p:cNvSpPr>
            <a:spLocks noGrp="1"/>
          </p:cNvSpPr>
          <p:nvPr>
            <p:ph type="title"/>
          </p:nvPr>
        </p:nvSpPr>
        <p:spPr>
          <a:xfrm>
            <a:off x="533137" y="-633918"/>
            <a:ext cx="4838117" cy="2814932"/>
          </a:xfrm>
        </p:spPr>
        <p:txBody>
          <a:bodyPr/>
          <a:lstStyle/>
          <a:p>
            <a:r>
              <a:rPr lang="en-IN" sz="4800" dirty="0" smtClean="0">
                <a:effectLst>
                  <a:outerShdw blurRad="38100" dist="38100" dir="2700000" algn="tl">
                    <a:srgbClr val="000000">
                      <a:alpha val="43137"/>
                    </a:srgbClr>
                  </a:outerShdw>
                </a:effectLst>
              </a:rPr>
              <a:t>BENEFITS OF VOICE EMAIL SYSTEM</a:t>
            </a:r>
            <a:endParaRPr lang="en-IN" sz="48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533137" y="1976052"/>
            <a:ext cx="6975282" cy="3401974"/>
          </a:xfrm>
        </p:spPr>
        <p:txBody>
          <a:bodyPr/>
          <a:lstStyle/>
          <a:p>
            <a:pPr marL="76200" indent="0">
              <a:buNone/>
            </a:pPr>
            <a:endParaRPr lang="en-US" b="1" dirty="0" smtClean="0"/>
          </a:p>
          <a:p>
            <a:r>
              <a:rPr lang="en-US" sz="1400" dirty="0" smtClean="0">
                <a:effectLst>
                  <a:outerShdw blurRad="38100" dist="38100" dir="2700000" algn="tl">
                    <a:srgbClr val="000000">
                      <a:alpha val="43137"/>
                    </a:srgbClr>
                  </a:outerShdw>
                </a:effectLst>
              </a:rPr>
              <a:t>To make it easy to carry out everyday</a:t>
            </a:r>
            <a:r>
              <a:rPr lang="en-IN" sz="1400" dirty="0" smtClean="0">
                <a:effectLst>
                  <a:outerShdw blurRad="38100" dist="38100" dir="2700000" algn="tl">
                    <a:srgbClr val="000000">
                      <a:alpha val="43137"/>
                    </a:srgbClr>
                  </a:outerShdw>
                </a:effectLst>
              </a:rPr>
              <a:t> task</a:t>
            </a:r>
          </a:p>
          <a:p>
            <a:r>
              <a:rPr lang="en-IN" sz="1400" dirty="0" smtClean="0">
                <a:effectLst>
                  <a:outerShdw blurRad="38100" dist="38100" dir="2700000" algn="tl">
                    <a:srgbClr val="000000">
                      <a:alpha val="43137"/>
                    </a:srgbClr>
                  </a:outerShdw>
                </a:effectLst>
              </a:rPr>
              <a:t>More convenience to users</a:t>
            </a:r>
          </a:p>
          <a:p>
            <a:r>
              <a:rPr lang="en-IN" sz="1400" dirty="0" smtClean="0">
                <a:effectLst>
                  <a:outerShdw blurRad="38100" dist="38100" dir="2700000" algn="tl">
                    <a:srgbClr val="000000">
                      <a:alpha val="43137"/>
                    </a:srgbClr>
                  </a:outerShdw>
                </a:effectLst>
              </a:rPr>
              <a:t>Faster and tailored resolutions</a:t>
            </a:r>
          </a:p>
          <a:p>
            <a:r>
              <a:rPr lang="en-IN" sz="1400" dirty="0" smtClean="0">
                <a:effectLst>
                  <a:outerShdw blurRad="38100" dist="38100" dir="2700000" algn="tl">
                    <a:srgbClr val="000000">
                      <a:alpha val="43137"/>
                    </a:srgbClr>
                  </a:outerShdw>
                </a:effectLst>
              </a:rPr>
              <a:t>Reduced handling time</a:t>
            </a:r>
          </a:p>
          <a:p>
            <a:r>
              <a:rPr lang="en-IN" sz="1400" dirty="0" smtClean="0">
                <a:effectLst>
                  <a:outerShdw blurRad="38100" dist="38100" dir="2700000" algn="tl">
                    <a:srgbClr val="000000">
                      <a:alpha val="43137"/>
                    </a:srgbClr>
                  </a:outerShdw>
                </a:effectLst>
              </a:rPr>
              <a:t>Lowered costs</a:t>
            </a:r>
          </a:p>
          <a:p>
            <a:pPr marL="76200" indent="0">
              <a:buNone/>
            </a:pPr>
            <a:endParaRPr lang="en-IN" dirty="0" smtClean="0"/>
          </a:p>
          <a:p>
            <a:endParaRPr lang="en-US" b="1" dirty="0" smtClean="0"/>
          </a:p>
        </p:txBody>
      </p:sp>
      <p:sp>
        <p:nvSpPr>
          <p:cNvPr id="5"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6</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247779" y="49440"/>
            <a:ext cx="3765550" cy="198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smtClean="0">
                <a:effectLst>
                  <a:outerShdw blurRad="38100" dist="38100" dir="2700000" algn="tl">
                    <a:srgbClr val="000000">
                      <a:alpha val="43137"/>
                    </a:srgbClr>
                  </a:outerShdw>
                </a:effectLst>
              </a:rPr>
              <a:t>Project</a:t>
            </a:r>
            <a:br>
              <a:rPr lang="en" sz="6000" dirty="0" smtClean="0">
                <a:effectLst>
                  <a:outerShdw blurRad="38100" dist="38100" dir="2700000" algn="tl">
                    <a:srgbClr val="000000">
                      <a:alpha val="43137"/>
                    </a:srgbClr>
                  </a:outerShdw>
                </a:effectLst>
              </a:rPr>
            </a:br>
            <a:r>
              <a:rPr lang="en" sz="6000" dirty="0" smtClean="0">
                <a:effectLst>
                  <a:outerShdw blurRad="38100" dist="38100" dir="2700000" algn="tl">
                    <a:srgbClr val="000000">
                      <a:alpha val="43137"/>
                    </a:srgbClr>
                  </a:outerShdw>
                </a:effectLst>
              </a:rPr>
              <a:t>workflow</a:t>
            </a:r>
            <a:endParaRPr sz="6000" dirty="0">
              <a:effectLst>
                <a:outerShdw blurRad="38100" dist="38100" dir="2700000" algn="tl">
                  <a:srgbClr val="000000">
                    <a:alpha val="43137"/>
                  </a:srgbClr>
                </a:outerShdw>
              </a:effectLst>
            </a:endParaRPr>
          </a:p>
        </p:txBody>
      </p:sp>
      <p:sp>
        <p:nvSpPr>
          <p:cNvPr id="112" name="Google Shape;112;p19"/>
          <p:cNvSpPr txBox="1">
            <a:spLocks noGrp="1"/>
          </p:cNvSpPr>
          <p:nvPr>
            <p:ph type="subTitle" idx="4294967295"/>
          </p:nvPr>
        </p:nvSpPr>
        <p:spPr>
          <a:xfrm>
            <a:off x="289671" y="1989745"/>
            <a:ext cx="3632200" cy="3108325"/>
          </a:xfrm>
          <a:prstGeom prst="rect">
            <a:avLst/>
          </a:prstGeom>
        </p:spPr>
        <p:txBody>
          <a:bodyPr spcFirstLastPara="1" wrap="square" lIns="0" tIns="0" rIns="0" bIns="0" anchor="t" anchorCtr="0">
            <a:noAutofit/>
          </a:bodyPr>
          <a:lstStyle/>
          <a:p>
            <a:pPr marL="76200" indent="0">
              <a:buNone/>
            </a:pPr>
            <a:r>
              <a:rPr lang="en-IN" sz="1600" dirty="0" smtClean="0">
                <a:effectLst>
                  <a:outerShdw blurRad="38100" dist="38100" dir="2700000" algn="tl">
                    <a:srgbClr val="000000">
                      <a:alpha val="43137"/>
                    </a:srgbClr>
                  </a:outerShdw>
                </a:effectLst>
              </a:rPr>
              <a:t> </a:t>
            </a:r>
            <a:r>
              <a:rPr lang="en-IN" sz="1600" dirty="0">
                <a:effectLst>
                  <a:outerShdw blurRad="38100" dist="38100" dir="2700000" algn="tl">
                    <a:srgbClr val="000000">
                      <a:alpha val="43137"/>
                    </a:srgbClr>
                  </a:outerShdw>
                </a:effectLst>
              </a:rPr>
              <a:t>C</a:t>
            </a:r>
            <a:r>
              <a:rPr lang="en-IN" sz="1600" dirty="0" smtClean="0">
                <a:effectLst>
                  <a:outerShdw blurRad="38100" dist="38100" dir="2700000" algn="tl">
                    <a:srgbClr val="000000">
                      <a:alpha val="43137"/>
                    </a:srgbClr>
                  </a:outerShdw>
                </a:effectLst>
              </a:rPr>
              <a:t>onsists </a:t>
            </a:r>
            <a:r>
              <a:rPr lang="en-IN" sz="1600" dirty="0">
                <a:effectLst>
                  <a:outerShdw blurRad="38100" dist="38100" dir="2700000" algn="tl">
                    <a:srgbClr val="000000">
                      <a:alpha val="43137"/>
                    </a:srgbClr>
                  </a:outerShdw>
                </a:effectLst>
              </a:rPr>
              <a:t>of 3 layers</a:t>
            </a:r>
            <a:r>
              <a:rPr lang="en-IN" sz="1600" dirty="0" smtClean="0">
                <a:effectLst>
                  <a:outerShdw blurRad="38100" dist="38100" dir="2700000" algn="tl">
                    <a:srgbClr val="000000">
                      <a:alpha val="43137"/>
                    </a:srgbClr>
                  </a:outerShdw>
                </a:effectLst>
              </a:rPr>
              <a:t>.</a:t>
            </a:r>
            <a:endParaRPr lang="en-IN" sz="1600" dirty="0">
              <a:effectLst>
                <a:outerShdw blurRad="38100" dist="38100" dir="2700000" algn="tl">
                  <a:srgbClr val="000000">
                    <a:alpha val="43137"/>
                  </a:srgbClr>
                </a:outerShdw>
              </a:effectLst>
            </a:endParaRPr>
          </a:p>
          <a:p>
            <a:r>
              <a:rPr lang="en-US" sz="1600" dirty="0" err="1">
                <a:effectLst>
                  <a:outerShdw blurRad="38100" dist="38100" dir="2700000" algn="tl">
                    <a:srgbClr val="000000">
                      <a:alpha val="43137"/>
                    </a:srgbClr>
                  </a:outerShdw>
                </a:effectLst>
              </a:rPr>
              <a:t>Speeh</a:t>
            </a:r>
            <a:r>
              <a:rPr lang="en-US" sz="1600" dirty="0">
                <a:effectLst>
                  <a:outerShdw blurRad="38100" dist="38100" dir="2700000" algn="tl">
                    <a:srgbClr val="000000">
                      <a:alpha val="43137"/>
                    </a:srgbClr>
                  </a:outerShdw>
                </a:effectLst>
              </a:rPr>
              <a:t> to text </a:t>
            </a:r>
          </a:p>
          <a:p>
            <a:r>
              <a:rPr lang="en-US" sz="1600" dirty="0">
                <a:effectLst>
                  <a:outerShdw blurRad="38100" dist="38100" dir="2700000" algn="tl">
                    <a:srgbClr val="000000">
                      <a:alpha val="43137"/>
                    </a:srgbClr>
                  </a:outerShdw>
                </a:effectLst>
              </a:rPr>
              <a:t>Text </a:t>
            </a:r>
            <a:r>
              <a:rPr lang="en-US" sz="1600" dirty="0" err="1">
                <a:effectLst>
                  <a:outerShdw blurRad="38100" dist="38100" dir="2700000" algn="tl">
                    <a:srgbClr val="000000">
                      <a:alpha val="43137"/>
                    </a:srgbClr>
                  </a:outerShdw>
                </a:effectLst>
              </a:rPr>
              <a:t>analysing</a:t>
            </a:r>
            <a:endParaRPr lang="en-US" sz="1600" dirty="0">
              <a:effectLst>
                <a:outerShdw blurRad="38100" dist="38100" dir="2700000" algn="tl">
                  <a:srgbClr val="000000">
                    <a:alpha val="43137"/>
                  </a:srgbClr>
                </a:outerShdw>
              </a:effectLst>
            </a:endParaRPr>
          </a:p>
          <a:p>
            <a:r>
              <a:rPr lang="en-US" sz="1600" dirty="0">
                <a:effectLst>
                  <a:outerShdw blurRad="38100" dist="38100" dir="2700000" algn="tl">
                    <a:srgbClr val="000000">
                      <a:alpha val="43137"/>
                    </a:srgbClr>
                  </a:outerShdw>
                </a:effectLst>
              </a:rPr>
              <a:t>Interpret commands</a:t>
            </a: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smtClean="0"/>
              <a:t>7</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Title 1"/>
          <p:cNvSpPr>
            <a:spLocks noGrp="1"/>
          </p:cNvSpPr>
          <p:nvPr>
            <p:ph type="ctrTitle"/>
          </p:nvPr>
        </p:nvSpPr>
        <p:spPr>
          <a:xfrm>
            <a:off x="318257" y="-220114"/>
            <a:ext cx="4539000" cy="2597554"/>
          </a:xfrm>
        </p:spPr>
        <p:txBody>
          <a:bodyPr/>
          <a:lstStyle/>
          <a:p>
            <a:r>
              <a:rPr lang="en" sz="5400" b="0" dirty="0">
                <a:effectLst>
                  <a:outerShdw blurRad="38100" dist="38100" dir="2700000" algn="tl">
                    <a:srgbClr val="000000">
                      <a:alpha val="43137"/>
                    </a:srgbClr>
                  </a:outerShdw>
                </a:effectLst>
              </a:rPr>
              <a:t>Speech </a:t>
            </a:r>
            <a:r>
              <a:rPr lang="en" sz="5400" b="0" dirty="0" smtClean="0">
                <a:effectLst>
                  <a:outerShdw blurRad="38100" dist="38100" dir="2700000" algn="tl">
                    <a:srgbClr val="000000">
                      <a:alpha val="43137"/>
                    </a:srgbClr>
                  </a:outerShdw>
                </a:effectLst>
              </a:rPr>
              <a:t/>
            </a:r>
            <a:br>
              <a:rPr lang="en" sz="5400" b="0" dirty="0" smtClean="0">
                <a:effectLst>
                  <a:outerShdw blurRad="38100" dist="38100" dir="2700000" algn="tl">
                    <a:srgbClr val="000000">
                      <a:alpha val="43137"/>
                    </a:srgbClr>
                  </a:outerShdw>
                </a:effectLst>
              </a:rPr>
            </a:br>
            <a:r>
              <a:rPr lang="en" sz="5400" b="0" dirty="0" smtClean="0">
                <a:effectLst>
                  <a:outerShdw blurRad="38100" dist="38100" dir="2700000" algn="tl">
                    <a:srgbClr val="000000">
                      <a:alpha val="43137"/>
                    </a:srgbClr>
                  </a:outerShdw>
                </a:effectLst>
              </a:rPr>
              <a:t>to </a:t>
            </a:r>
            <a:r>
              <a:rPr lang="en" sz="6000" b="0" dirty="0" smtClean="0">
                <a:effectLst>
                  <a:outerShdw blurRad="38100" dist="38100" dir="2700000" algn="tl">
                    <a:srgbClr val="000000">
                      <a:alpha val="43137"/>
                    </a:srgbClr>
                  </a:outerShdw>
                </a:effectLst>
              </a:rPr>
              <a:t>text</a:t>
            </a:r>
            <a:endParaRPr lang="en-IN" sz="6000" b="0" dirty="0">
              <a:effectLst>
                <a:outerShdw blurRad="38100" dist="38100" dir="2700000" algn="tl">
                  <a:srgbClr val="000000">
                    <a:alpha val="43137"/>
                  </a:srgbClr>
                </a:outerShdw>
              </a:effectLst>
            </a:endParaRPr>
          </a:p>
        </p:txBody>
      </p:sp>
      <p:sp>
        <p:nvSpPr>
          <p:cNvPr id="104" name="Google Shape;104;p18"/>
          <p:cNvSpPr txBox="1">
            <a:spLocks noGrp="1"/>
          </p:cNvSpPr>
          <p:nvPr>
            <p:ph type="body" idx="4294967295"/>
          </p:nvPr>
        </p:nvSpPr>
        <p:spPr>
          <a:xfrm>
            <a:off x="318257" y="1925320"/>
            <a:ext cx="4707556" cy="2824480"/>
          </a:xfrm>
          <a:prstGeom prst="rect">
            <a:avLst/>
          </a:prstGeom>
        </p:spPr>
        <p:txBody>
          <a:bodyPr spcFirstLastPara="1" wrap="square" lIns="0" tIns="0" rIns="0" bIns="0" anchor="t" anchorCtr="0">
            <a:noAutofit/>
          </a:bodyPr>
          <a:lstStyle/>
          <a:p>
            <a:pPr marL="361950" indent="-285750"/>
            <a:r>
              <a:rPr lang="en-IN" sz="1600" dirty="0" smtClean="0">
                <a:effectLst>
                  <a:outerShdw blurRad="38100" dist="38100" dir="2700000" algn="tl">
                    <a:srgbClr val="000000">
                      <a:alpha val="43137"/>
                    </a:srgbClr>
                  </a:outerShdw>
                </a:effectLst>
              </a:rPr>
              <a:t>A piece of software used that converts audio to text ,if </a:t>
            </a:r>
            <a:r>
              <a:rPr lang="en-US" sz="1600" dirty="0" smtClean="0">
                <a:effectLst>
                  <a:outerShdw blurRad="38100" dist="38100" dir="2700000" algn="tl">
                    <a:srgbClr val="000000">
                      <a:alpha val="43137"/>
                    </a:srgbClr>
                  </a:outerShdw>
                </a:effectLst>
              </a:rPr>
              <a:t>put more simply, speech to text software ‘listens’ to audio and delivers an editable, verbatim transcript.</a:t>
            </a:r>
            <a:endParaRPr lang="en-IN" sz="1600" dirty="0" smtClean="0">
              <a:effectLst>
                <a:outerShdw blurRad="38100" dist="38100" dir="2700000" algn="tl">
                  <a:srgbClr val="000000">
                    <a:alpha val="43137"/>
                  </a:srgbClr>
                </a:outerShdw>
              </a:effectLst>
            </a:endParaRPr>
          </a:p>
        </p:txBody>
      </p:sp>
      <p:sp>
        <p:nvSpPr>
          <p:cNvPr id="5" name="Google Shape;136;p20"/>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00" dirty="0" smtClean="0">
                <a:solidFill>
                  <a:schemeClr val="bg1"/>
                </a:solidFill>
              </a:rPr>
              <a:t>8</a:t>
            </a:r>
            <a:endParaRPr lang="en" sz="12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Title 1"/>
          <p:cNvSpPr>
            <a:spLocks noGrp="1"/>
          </p:cNvSpPr>
          <p:nvPr>
            <p:ph type="ctrTitle"/>
          </p:nvPr>
        </p:nvSpPr>
        <p:spPr>
          <a:xfrm>
            <a:off x="737225" y="-679186"/>
            <a:ext cx="4071842" cy="3198865"/>
          </a:xfrm>
        </p:spPr>
        <p:txBody>
          <a:bodyPr/>
          <a:lstStyle/>
          <a:p>
            <a:r>
              <a:rPr lang="en-IN" b="0" spc="300" dirty="0" smtClean="0">
                <a:effectLst>
                  <a:outerShdw blurRad="38100" dist="38100" dir="2700000" algn="tl">
                    <a:srgbClr val="000000">
                      <a:alpha val="43137"/>
                    </a:srgbClr>
                  </a:outerShdw>
                </a:effectLst>
              </a:rPr>
              <a:t>Text Analysing</a:t>
            </a:r>
            <a:endParaRPr lang="en-IN" b="0" spc="300" dirty="0">
              <a:effectLst>
                <a:outerShdw blurRad="38100" dist="38100" dir="2700000" algn="tl">
                  <a:srgbClr val="000000">
                    <a:alpha val="43137"/>
                  </a:srgbClr>
                </a:outerShdw>
              </a:effectLst>
            </a:endParaRPr>
          </a:p>
        </p:txBody>
      </p:sp>
      <p:sp>
        <p:nvSpPr>
          <p:cNvPr id="104" name="Google Shape;104;p18"/>
          <p:cNvSpPr txBox="1">
            <a:spLocks noGrp="1"/>
          </p:cNvSpPr>
          <p:nvPr>
            <p:ph type="body" idx="4294967295"/>
          </p:nvPr>
        </p:nvSpPr>
        <p:spPr>
          <a:xfrm>
            <a:off x="737225" y="1786255"/>
            <a:ext cx="4639733" cy="4349750"/>
          </a:xfrm>
          <a:prstGeom prst="rect">
            <a:avLst/>
          </a:prstGeom>
        </p:spPr>
        <p:txBody>
          <a:bodyPr spcFirstLastPara="1" wrap="square" lIns="0" tIns="0" rIns="0" bIns="0" anchor="t" anchorCtr="0">
            <a:noAutofit/>
          </a:bodyPr>
          <a:lstStyle/>
          <a:p>
            <a:pPr marL="419100"/>
            <a:r>
              <a:rPr lang="en-IN" sz="1600" dirty="0" smtClean="0">
                <a:effectLst>
                  <a:outerShdw blurRad="38100" dist="38100" dir="2700000" algn="tl">
                    <a:srgbClr val="000000">
                      <a:alpha val="43137"/>
                    </a:srgbClr>
                  </a:outerShdw>
                </a:effectLst>
              </a:rPr>
              <a:t>A piece of software converts test to something that is understandable for computer</a:t>
            </a:r>
          </a:p>
          <a:p>
            <a:pPr marL="419100"/>
            <a:r>
              <a:rPr lang="en-IN" sz="1600" dirty="0" smtClean="0">
                <a:effectLst>
                  <a:outerShdw blurRad="38100" dist="38100" dir="2700000" algn="tl">
                    <a:srgbClr val="000000">
                      <a:alpha val="43137"/>
                    </a:srgbClr>
                  </a:outerShdw>
                </a:effectLst>
              </a:rPr>
              <a:t>Computer understands the </a:t>
            </a:r>
            <a:r>
              <a:rPr lang="en-IN" sz="1600" dirty="0" err="1" smtClean="0">
                <a:effectLst>
                  <a:outerShdw blurRad="38100" dist="38100" dir="2700000" algn="tl">
                    <a:srgbClr val="000000">
                      <a:alpha val="43137"/>
                    </a:srgbClr>
                  </a:outerShdw>
                </a:effectLst>
              </a:rPr>
              <a:t>command,so</a:t>
            </a:r>
            <a:r>
              <a:rPr lang="en-IN" sz="1600" dirty="0" smtClean="0">
                <a:effectLst>
                  <a:outerShdw blurRad="38100" dist="38100" dir="2700000" algn="tl">
                    <a:srgbClr val="000000">
                      <a:alpha val="43137"/>
                    </a:srgbClr>
                  </a:outerShdw>
                </a:effectLst>
              </a:rPr>
              <a:t> virtual assistant convert this text to computer command</a:t>
            </a:r>
          </a:p>
          <a:p>
            <a:pPr marL="419100"/>
            <a:r>
              <a:rPr lang="en-IN" sz="1600" dirty="0" smtClean="0">
                <a:effectLst>
                  <a:outerShdw blurRad="38100" dist="38100" dir="2700000" algn="tl">
                    <a:srgbClr val="000000">
                      <a:alpha val="43137"/>
                    </a:srgbClr>
                  </a:outerShdw>
                </a:effectLst>
              </a:rPr>
              <a:t>Virtual assistant maps the words to function and parameters to create a command that computer can understand</a:t>
            </a:r>
          </a:p>
        </p:txBody>
      </p:sp>
      <p:sp>
        <p:nvSpPr>
          <p:cNvPr id="5" name="Google Shape;136;p20"/>
          <p:cNvSpPr txBox="1">
            <a:spLocks/>
          </p:cNvSpPr>
          <p:nvPr/>
        </p:nvSpPr>
        <p:spPr>
          <a:xfrm>
            <a:off x="8480584"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00" b="1" dirty="0" smtClean="0">
                <a:solidFill>
                  <a:schemeClr val="bg1"/>
                </a:solidFill>
              </a:rPr>
              <a:t>9</a:t>
            </a:r>
            <a:endParaRPr lang="en" sz="1200" b="1" dirty="0">
              <a:solidFill>
                <a:schemeClr val="bg1"/>
              </a:solidFill>
            </a:endParaRPr>
          </a:p>
        </p:txBody>
      </p:sp>
    </p:spTree>
    <p:extLst>
      <p:ext uri="{BB962C8B-B14F-4D97-AF65-F5344CB8AC3E}">
        <p14:creationId xmlns:p14="http://schemas.microsoft.com/office/powerpoint/2010/main" val="1199263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TotalTime>
  <Words>568</Words>
  <Application>Microsoft Office PowerPoint</Application>
  <PresentationFormat>On-screen Show (16:9)</PresentationFormat>
  <Paragraphs>114</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Muli</vt:lpstr>
      <vt:lpstr>Lexend Deca</vt:lpstr>
      <vt:lpstr>Arial</vt:lpstr>
      <vt:lpstr>Aliena template</vt:lpstr>
      <vt:lpstr>Voice email and voice based environment for blind</vt:lpstr>
      <vt:lpstr>Team Presentation</vt:lpstr>
      <vt:lpstr>Introduction</vt:lpstr>
      <vt:lpstr> COMBINATION OF</vt:lpstr>
      <vt:lpstr>PRIMARY GOAL</vt:lpstr>
      <vt:lpstr>BENEFITS OF VOICE EMAIL SYSTEM</vt:lpstr>
      <vt:lpstr>Project workflow</vt:lpstr>
      <vt:lpstr>Speech  to text</vt:lpstr>
      <vt:lpstr>Text Analysing</vt:lpstr>
      <vt:lpstr>Interpret commands</vt:lpstr>
      <vt:lpstr>Software Used</vt:lpstr>
      <vt:lpstr>Libraries used</vt:lpstr>
      <vt:lpstr>Main     function we have defined</vt:lpstr>
      <vt:lpstr>PowerPoint Presentation</vt:lpstr>
      <vt:lpstr> def takeCommand():</vt:lpstr>
      <vt:lpstr>PowerPoint Presentation</vt:lpstr>
      <vt:lpstr>Key features</vt:lpstr>
      <vt:lpstr>Deliverables </vt:lpstr>
      <vt:lpstr>Conclusion</vt:lpstr>
      <vt:lpstr>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Voice Assistant</dc:title>
  <dc:creator>hp</dc:creator>
  <cp:lastModifiedBy>Microsoft account</cp:lastModifiedBy>
  <cp:revision>43</cp:revision>
  <dcterms:modified xsi:type="dcterms:W3CDTF">2023-04-25T15:22:42Z</dcterms:modified>
</cp:coreProperties>
</file>