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52" y="-6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B266-D086-4C44-8342-15F924C818A9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D09F-50A5-4871-BFEA-D5A02CE64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18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B266-D086-4C44-8342-15F924C818A9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D09F-50A5-4871-BFEA-D5A02CE64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27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B266-D086-4C44-8342-15F924C818A9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D09F-50A5-4871-BFEA-D5A02CE64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68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B266-D086-4C44-8342-15F924C818A9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D09F-50A5-4871-BFEA-D5A02CE64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97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B266-D086-4C44-8342-15F924C818A9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D09F-50A5-4871-BFEA-D5A02CE64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71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B266-D086-4C44-8342-15F924C818A9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D09F-50A5-4871-BFEA-D5A02CE64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61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B266-D086-4C44-8342-15F924C818A9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D09F-50A5-4871-BFEA-D5A02CE64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1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B266-D086-4C44-8342-15F924C818A9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D09F-50A5-4871-BFEA-D5A02CE64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05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B266-D086-4C44-8342-15F924C818A9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D09F-50A5-4871-BFEA-D5A02CE64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82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B266-D086-4C44-8342-15F924C818A9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D09F-50A5-4871-BFEA-D5A02CE64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34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B266-D086-4C44-8342-15F924C818A9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D09F-50A5-4871-BFEA-D5A02CE64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67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5B266-D086-4C44-8342-15F924C818A9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3D09F-50A5-4871-BFEA-D5A02CE64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12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43204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BOUNDARY VALUE ANALYSIS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6400800" cy="3528392"/>
          </a:xfrm>
        </p:spPr>
        <p:txBody>
          <a:bodyPr>
            <a:normAutofit/>
          </a:bodyPr>
          <a:lstStyle/>
          <a:p>
            <a:r>
              <a:rPr lang="en-US" sz="1800" b="1" u="sng" dirty="0">
                <a:solidFill>
                  <a:schemeClr val="tx1"/>
                </a:solidFill>
              </a:rPr>
              <a:t>T</a:t>
            </a:r>
            <a:r>
              <a:rPr lang="en-US" sz="1800" b="1" u="sng" dirty="0" smtClean="0">
                <a:solidFill>
                  <a:schemeClr val="tx1"/>
                </a:solidFill>
              </a:rPr>
              <a:t>est case: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car </a:t>
            </a:r>
            <a:r>
              <a:rPr lang="en-US" sz="1800" dirty="0" smtClean="0">
                <a:solidFill>
                  <a:schemeClr val="tx1"/>
                </a:solidFill>
              </a:rPr>
              <a:t>speed should be in between  </a:t>
            </a:r>
            <a:r>
              <a:rPr lang="en-US" sz="1800" dirty="0">
                <a:solidFill>
                  <a:schemeClr val="tx1"/>
                </a:solidFill>
              </a:rPr>
              <a:t>5</a:t>
            </a:r>
            <a:r>
              <a:rPr lang="en-US" sz="1800" dirty="0" smtClean="0">
                <a:solidFill>
                  <a:schemeClr val="tx1"/>
                </a:solidFill>
              </a:rPr>
              <a:t>0 </a:t>
            </a:r>
            <a:r>
              <a:rPr lang="en-US" sz="1800" dirty="0">
                <a:solidFill>
                  <a:schemeClr val="tx1"/>
                </a:solidFill>
              </a:rPr>
              <a:t>km/</a:t>
            </a:r>
            <a:r>
              <a:rPr lang="en-US" sz="1800" dirty="0" err="1">
                <a:solidFill>
                  <a:schemeClr val="tx1"/>
                </a:solidFill>
              </a:rPr>
              <a:t>hr</a:t>
            </a:r>
            <a:r>
              <a:rPr lang="en-US" sz="1800" dirty="0">
                <a:solidFill>
                  <a:schemeClr val="tx1"/>
                </a:solidFill>
              </a:rPr>
              <a:t>- </a:t>
            </a:r>
            <a:r>
              <a:rPr lang="en-US" sz="1800" dirty="0" smtClean="0">
                <a:solidFill>
                  <a:schemeClr val="tx1"/>
                </a:solidFill>
              </a:rPr>
              <a:t>90 </a:t>
            </a:r>
            <a:r>
              <a:rPr lang="en-US" sz="1800" dirty="0">
                <a:solidFill>
                  <a:schemeClr val="tx1"/>
                </a:solidFill>
              </a:rPr>
              <a:t>km/</a:t>
            </a:r>
            <a:r>
              <a:rPr lang="en-US" sz="1800" dirty="0" err="1">
                <a:solidFill>
                  <a:schemeClr val="tx1"/>
                </a:solidFill>
              </a:rPr>
              <a:t>hr</a:t>
            </a:r>
            <a:r>
              <a:rPr lang="en-US" sz="1800" dirty="0">
                <a:solidFill>
                  <a:schemeClr val="tx1"/>
                </a:solidFill>
              </a:rPr>
              <a:t>, and if the speed is lower than </a:t>
            </a:r>
            <a:r>
              <a:rPr lang="en-US" sz="1800" dirty="0" smtClean="0">
                <a:solidFill>
                  <a:schemeClr val="tx1"/>
                </a:solidFill>
              </a:rPr>
              <a:t>50 </a:t>
            </a:r>
            <a:r>
              <a:rPr lang="en-US" sz="1800" dirty="0">
                <a:solidFill>
                  <a:schemeClr val="tx1"/>
                </a:solidFill>
              </a:rPr>
              <a:t>and higher than </a:t>
            </a:r>
            <a:r>
              <a:rPr lang="en-US" sz="1800" dirty="0" smtClean="0">
                <a:solidFill>
                  <a:schemeClr val="tx1"/>
                </a:solidFill>
              </a:rPr>
              <a:t>90</a:t>
            </a:r>
            <a:r>
              <a:rPr lang="en-US" sz="1800" dirty="0">
                <a:solidFill>
                  <a:schemeClr val="tx1"/>
                </a:solidFill>
              </a:rPr>
              <a:t>, then our software should send the notification.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To </a:t>
            </a:r>
            <a:r>
              <a:rPr lang="en-US" sz="1800" dirty="0">
                <a:solidFill>
                  <a:schemeClr val="tx1"/>
                </a:solidFill>
              </a:rPr>
              <a:t>test </a:t>
            </a:r>
            <a:r>
              <a:rPr lang="en-US" sz="1800" dirty="0" smtClean="0">
                <a:solidFill>
                  <a:schemeClr val="tx1"/>
                </a:solidFill>
              </a:rPr>
              <a:t>software, </a:t>
            </a:r>
            <a:r>
              <a:rPr lang="en-US" sz="1800" dirty="0">
                <a:solidFill>
                  <a:schemeClr val="tx1"/>
                </a:solidFill>
              </a:rPr>
              <a:t>we will pick boundary values like </a:t>
            </a:r>
            <a:r>
              <a:rPr lang="en-US" sz="1800" dirty="0" smtClean="0">
                <a:solidFill>
                  <a:schemeClr val="tx1"/>
                </a:solidFill>
              </a:rPr>
              <a:t>50,51,89,90</a:t>
            </a:r>
            <a:r>
              <a:rPr lang="en-US" sz="1800" dirty="0">
                <a:solidFill>
                  <a:schemeClr val="tx1"/>
                </a:solidFill>
              </a:rPr>
              <a:t>. We will check our software performance on these boundary values.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If </a:t>
            </a:r>
            <a:r>
              <a:rPr lang="en-US" sz="1800" dirty="0">
                <a:solidFill>
                  <a:schemeClr val="tx1"/>
                </a:solidFill>
              </a:rPr>
              <a:t>the values are entered below </a:t>
            </a:r>
            <a:r>
              <a:rPr lang="en-US" sz="1800" dirty="0" smtClean="0">
                <a:solidFill>
                  <a:schemeClr val="tx1"/>
                </a:solidFill>
              </a:rPr>
              <a:t>50 </a:t>
            </a:r>
            <a:r>
              <a:rPr lang="en-US" sz="1800" dirty="0">
                <a:solidFill>
                  <a:schemeClr val="tx1"/>
                </a:solidFill>
              </a:rPr>
              <a:t>and above </a:t>
            </a:r>
            <a:r>
              <a:rPr lang="en-US" sz="1800" dirty="0" smtClean="0">
                <a:solidFill>
                  <a:schemeClr val="tx1"/>
                </a:solidFill>
              </a:rPr>
              <a:t>90 </a:t>
            </a:r>
            <a:r>
              <a:rPr lang="en-US" sz="1800" dirty="0">
                <a:solidFill>
                  <a:schemeClr val="tx1"/>
                </a:solidFill>
              </a:rPr>
              <a:t>then it will be considered invalid case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If the value entered is between </a:t>
            </a:r>
            <a:r>
              <a:rPr lang="en-US" sz="1800" dirty="0" smtClean="0">
                <a:solidFill>
                  <a:schemeClr val="tx1"/>
                </a:solidFill>
              </a:rPr>
              <a:t>50-90 </a:t>
            </a:r>
            <a:r>
              <a:rPr lang="en-US" sz="1800" dirty="0">
                <a:solidFill>
                  <a:schemeClr val="tx1"/>
                </a:solidFill>
              </a:rPr>
              <a:t>then it will be a valid case.</a:t>
            </a:r>
            <a:endParaRPr lang="en-IN" sz="1800" dirty="0">
              <a:solidFill>
                <a:schemeClr val="tx1"/>
              </a:solidFill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91912"/>
              </p:ext>
            </p:extLst>
          </p:nvPr>
        </p:nvGraphicFramePr>
        <p:xfrm>
          <a:off x="2123728" y="5013176"/>
          <a:ext cx="5770983" cy="1385721"/>
        </p:xfrm>
        <a:graphic>
          <a:graphicData uri="http://schemas.openxmlformats.org/drawingml/2006/table">
            <a:tbl>
              <a:tblPr/>
              <a:tblGrid>
                <a:gridCol w="1923661"/>
                <a:gridCol w="1923661"/>
                <a:gridCol w="1923661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Inter"/>
                        </a:rPr>
                        <a:t>Invalid Test Case</a:t>
                      </a:r>
                      <a:br>
                        <a:rPr lang="en-US" dirty="0">
                          <a:solidFill>
                            <a:srgbClr val="000000"/>
                          </a:solidFill>
                          <a:effectLst/>
                          <a:latin typeface="Inter"/>
                        </a:rPr>
                      </a:br>
                      <a:r>
                        <a:rPr lang="en-US" b="1" i="1" dirty="0">
                          <a:solidFill>
                            <a:srgbClr val="000000"/>
                          </a:solidFill>
                          <a:effectLst/>
                          <a:latin typeface="Inter"/>
                        </a:rPr>
                        <a:t>(Min Value-1)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ter"/>
                      </a:endParaRPr>
                    </a:p>
                  </a:txBody>
                  <a:tcPr marL="76200" marR="76200" marT="19050" marB="57150" anchor="ctr">
                    <a:lnL w="9525" cap="flat" cmpd="sng" algn="ctr">
                      <a:solidFill>
                        <a:srgbClr val="003D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3D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D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3D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Inter"/>
                        </a:rPr>
                        <a:t>Valid Test Case</a:t>
                      </a:r>
                      <a:br>
                        <a:rPr lang="en-US">
                          <a:solidFill>
                            <a:srgbClr val="000000"/>
                          </a:solidFill>
                          <a:effectLst/>
                          <a:latin typeface="Inter"/>
                        </a:rPr>
                      </a:br>
                      <a:r>
                        <a:rPr lang="en-US" b="1" i="1">
                          <a:solidFill>
                            <a:srgbClr val="000000"/>
                          </a:solidFill>
                          <a:effectLst/>
                          <a:latin typeface="Inter"/>
                        </a:rPr>
                        <a:t>(Min,+Min,Max,-Max)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Inter"/>
                      </a:endParaRPr>
                    </a:p>
                  </a:txBody>
                  <a:tcPr marL="76200" marR="76200" marT="19050" marB="57150" anchor="ctr">
                    <a:lnL w="9525" cap="flat" cmpd="sng" algn="ctr">
                      <a:solidFill>
                        <a:srgbClr val="003D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3D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D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3D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Inter"/>
                        </a:rPr>
                        <a:t>Invalid Test Case</a:t>
                      </a:r>
                      <a:br>
                        <a:rPr lang="en-US">
                          <a:solidFill>
                            <a:srgbClr val="000000"/>
                          </a:solidFill>
                          <a:effectLst/>
                          <a:latin typeface="Inter"/>
                        </a:rPr>
                      </a:br>
                      <a:r>
                        <a:rPr lang="en-US" b="1" i="1">
                          <a:solidFill>
                            <a:srgbClr val="000000"/>
                          </a:solidFill>
                          <a:effectLst/>
                          <a:latin typeface="Inter"/>
                        </a:rPr>
                        <a:t>(Max Value+1)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Inter"/>
                      </a:endParaRPr>
                    </a:p>
                  </a:txBody>
                  <a:tcPr marL="76200" marR="76200" marT="19050" marB="57150" anchor="ctr">
                    <a:lnL w="9525" cap="flat" cmpd="sng" algn="ctr">
                      <a:solidFill>
                        <a:srgbClr val="003D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3D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D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3D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6561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Inter"/>
                        </a:rPr>
                        <a:t>49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Inter"/>
                      </a:endParaRPr>
                    </a:p>
                  </a:txBody>
                  <a:tcPr marL="76200" marR="76200" marT="19050" marB="57150" anchor="ctr">
                    <a:lnL w="9525" cap="flat" cmpd="sng" algn="ctr">
                      <a:solidFill>
                        <a:srgbClr val="003D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3D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D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3D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solidFill>
                            <a:srgbClr val="000000"/>
                          </a:solidFill>
                          <a:effectLst/>
                          <a:latin typeface="Inter"/>
                        </a:rPr>
                        <a:t>50,51,89,90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Inter"/>
                      </a:endParaRPr>
                    </a:p>
                  </a:txBody>
                  <a:tcPr marL="76200" marR="76200" marT="19050" marB="57150" anchor="ctr">
                    <a:lnL w="9525" cap="flat" cmpd="sng" algn="ctr">
                      <a:solidFill>
                        <a:srgbClr val="003D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3D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D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3D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solidFill>
                            <a:srgbClr val="000000"/>
                          </a:solidFill>
                          <a:effectLst/>
                          <a:latin typeface="Inter"/>
                        </a:rPr>
                        <a:t>91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Inter"/>
                      </a:endParaRPr>
                    </a:p>
                  </a:txBody>
                  <a:tcPr marL="76200" marR="76200" marT="19050" marB="57150" anchor="ctr">
                    <a:lnL w="9525" cap="flat" cmpd="sng" algn="ctr">
                      <a:solidFill>
                        <a:srgbClr val="003D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3D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D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3D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096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8229600" cy="936104"/>
          </a:xfrm>
        </p:spPr>
        <p:txBody>
          <a:bodyPr>
            <a:noAutofit/>
          </a:bodyPr>
          <a:lstStyle/>
          <a:p>
            <a:pPr fontAlgn="base"/>
            <a:r>
              <a:rPr lang="en-US" sz="3600" dirty="0" smtClean="0">
                <a:latin typeface="Algerian" pitchFamily="82" charset="0"/>
              </a:rPr>
              <a:t/>
            </a:r>
            <a:br>
              <a:rPr lang="en-US" sz="3600" dirty="0" smtClean="0">
                <a:latin typeface="Algerian" pitchFamily="82" charset="0"/>
              </a:rPr>
            </a:br>
            <a:r>
              <a:rPr lang="en-US" sz="3600" dirty="0">
                <a:latin typeface="Algerian" pitchFamily="82" charset="0"/>
              </a:rPr>
              <a:t/>
            </a:r>
            <a:br>
              <a:rPr lang="en-US" sz="3600" dirty="0">
                <a:latin typeface="Algerian" pitchFamily="82" charset="0"/>
              </a:rPr>
            </a:br>
            <a:r>
              <a:rPr lang="en-US" sz="3600" dirty="0" smtClean="0">
                <a:latin typeface="Algerian" pitchFamily="82" charset="0"/>
              </a:rPr>
              <a:t>ECP:</a:t>
            </a:r>
            <a:r>
              <a:rPr lang="en-IN" sz="3600" b="1" dirty="0" smtClean="0">
                <a:effectLst/>
                <a:latin typeface="Algerian" pitchFamily="82" charset="0"/>
              </a:rPr>
              <a:t>Equivalence Partitioning Method</a:t>
            </a:r>
            <a:br>
              <a:rPr lang="en-IN" sz="3600" b="1" dirty="0" smtClean="0">
                <a:effectLst/>
                <a:latin typeface="Algerian" pitchFamily="82" charset="0"/>
              </a:rPr>
            </a:br>
            <a:r>
              <a:rPr lang="en-IN" sz="3600" dirty="0">
                <a:latin typeface="Algerian" pitchFamily="82" charset="0"/>
              </a:rPr>
              <a:t/>
            </a:r>
            <a:br>
              <a:rPr lang="en-IN" sz="3600" dirty="0">
                <a:latin typeface="Algerian" pitchFamily="82" charset="0"/>
              </a:rPr>
            </a:br>
            <a:endParaRPr lang="en-IN" sz="3600" dirty="0">
              <a:latin typeface="Algerian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3456383"/>
          </a:xfrm>
        </p:spPr>
        <p:txBody>
          <a:bodyPr>
            <a:normAutofit fontScale="55000" lnSpcReduction="20000"/>
          </a:bodyPr>
          <a:lstStyle/>
          <a:p>
            <a:pPr fontAlgn="base"/>
            <a:r>
              <a:rPr lang="en-US" b="1" dirty="0"/>
              <a:t>C</a:t>
            </a:r>
            <a:r>
              <a:rPr lang="en-US" b="1" dirty="0" smtClean="0"/>
              <a:t>ollege </a:t>
            </a:r>
            <a:r>
              <a:rPr lang="en-US" b="1" dirty="0"/>
              <a:t>admission </a:t>
            </a:r>
            <a:r>
              <a:rPr lang="en-US" b="1" dirty="0" smtClean="0"/>
              <a:t>process based </a:t>
            </a:r>
            <a:r>
              <a:rPr lang="en-US" b="1" dirty="0"/>
              <a:t>upon </a:t>
            </a:r>
            <a:r>
              <a:rPr lang="en-US" b="1" dirty="0" smtClean="0"/>
              <a:t>student’s percentage: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 smtClean="0"/>
          </a:p>
          <a:p>
            <a:pPr fontAlgn="base"/>
            <a:r>
              <a:rPr lang="en-US" dirty="0" smtClean="0"/>
              <a:t>Consider </a:t>
            </a:r>
            <a:r>
              <a:rPr lang="en-US" dirty="0"/>
              <a:t>percentage field that will accept percentage only between 50 to 90 %, more and even less than not be accepted, and application will redirect user to an error page. </a:t>
            </a:r>
            <a:endParaRPr lang="en-US" dirty="0" smtClean="0"/>
          </a:p>
          <a:p>
            <a:pPr fontAlgn="base"/>
            <a:r>
              <a:rPr lang="en-US" dirty="0" smtClean="0"/>
              <a:t>If </a:t>
            </a:r>
            <a:r>
              <a:rPr lang="en-US" dirty="0"/>
              <a:t>percentage entered by user is less than 50 %or more than 90 %, that equivalence partitioning method will show an invalid percentage. </a:t>
            </a:r>
            <a:endParaRPr lang="en-US" dirty="0" smtClean="0"/>
          </a:p>
          <a:p>
            <a:pPr fontAlgn="base"/>
            <a:r>
              <a:rPr lang="en-US" dirty="0" smtClean="0"/>
              <a:t>If </a:t>
            </a:r>
            <a:r>
              <a:rPr lang="en-US" dirty="0"/>
              <a:t>percentage entered is between 50 to 90 %, then equivalence partitioning method will show valid percentage. </a:t>
            </a:r>
            <a:br>
              <a:rPr lang="en-US" dirty="0"/>
            </a:b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2050" name="Picture 2" descr="https://media.geeksforgeeks.org/wp-content/uploads/20200619154049/Untitled4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645024"/>
            <a:ext cx="5905500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86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116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BOUNDARY VALUE ANALYSIS</vt:lpstr>
      <vt:lpstr>  ECP:Equivalence Partitioning Method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BOUNDARY VALUE ANALYSIS</dc:title>
  <dc:creator>PC</dc:creator>
  <cp:lastModifiedBy>PC</cp:lastModifiedBy>
  <cp:revision>3</cp:revision>
  <dcterms:created xsi:type="dcterms:W3CDTF">2024-03-13T12:35:26Z</dcterms:created>
  <dcterms:modified xsi:type="dcterms:W3CDTF">2024-03-13T13:04:15Z</dcterms:modified>
</cp:coreProperties>
</file>